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5"/>
  </p:notesMasterIdLst>
  <p:handoutMasterIdLst>
    <p:handoutMasterId r:id="rId46"/>
  </p:handoutMasterIdLst>
  <p:sldIdLst>
    <p:sldId id="260" r:id="rId5"/>
    <p:sldId id="451" r:id="rId6"/>
    <p:sldId id="504" r:id="rId7"/>
    <p:sldId id="465" r:id="rId8"/>
    <p:sldId id="495" r:id="rId9"/>
    <p:sldId id="456" r:id="rId10"/>
    <p:sldId id="503" r:id="rId11"/>
    <p:sldId id="493" r:id="rId12"/>
    <p:sldId id="498" r:id="rId13"/>
    <p:sldId id="500" r:id="rId14"/>
    <p:sldId id="506" r:id="rId15"/>
    <p:sldId id="508" r:id="rId16"/>
    <p:sldId id="510" r:id="rId17"/>
    <p:sldId id="512" r:id="rId18"/>
    <p:sldId id="513" r:id="rId19"/>
    <p:sldId id="514" r:id="rId20"/>
    <p:sldId id="528" r:id="rId21"/>
    <p:sldId id="530" r:id="rId22"/>
    <p:sldId id="517" r:id="rId23"/>
    <p:sldId id="519" r:id="rId24"/>
    <p:sldId id="526" r:id="rId25"/>
    <p:sldId id="521" r:id="rId26"/>
    <p:sldId id="520" r:id="rId27"/>
    <p:sldId id="523" r:id="rId28"/>
    <p:sldId id="522" r:id="rId29"/>
    <p:sldId id="524" r:id="rId30"/>
    <p:sldId id="527" r:id="rId31"/>
    <p:sldId id="525" r:id="rId32"/>
    <p:sldId id="464" r:id="rId33"/>
    <p:sldId id="453" r:id="rId34"/>
    <p:sldId id="492" r:id="rId35"/>
    <p:sldId id="488" r:id="rId36"/>
    <p:sldId id="460" r:id="rId37"/>
    <p:sldId id="462" r:id="rId38"/>
    <p:sldId id="461" r:id="rId39"/>
    <p:sldId id="529" r:id="rId40"/>
    <p:sldId id="489" r:id="rId41"/>
    <p:sldId id="481" r:id="rId42"/>
    <p:sldId id="463" r:id="rId43"/>
    <p:sldId id="454" r:id="rId4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4A036BA-C652-4BD8-92A2-AFC915CEF7C7}" v="53" dt="2025-03-12T12:00:38.6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81329" autoAdjust="0"/>
  </p:normalViewPr>
  <p:slideViewPr>
    <p:cSldViewPr>
      <p:cViewPr varScale="1">
        <p:scale>
          <a:sx n="61" d="100"/>
          <a:sy n="61" d="100"/>
        </p:scale>
        <p:origin x="1440" y="5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 Id="rId51"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handoutMaster" Target="handoutMasters/handout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ing Wu" userId="ffd57139-25e9-43f0-add3-5a826a6cafeb" providerId="ADAL" clId="{C4A036BA-C652-4BD8-92A2-AFC915CEF7C7}"/>
    <pc:docChg chg="custSel modSld">
      <pc:chgData name="Ping Wu" userId="ffd57139-25e9-43f0-add3-5a826a6cafeb" providerId="ADAL" clId="{C4A036BA-C652-4BD8-92A2-AFC915CEF7C7}" dt="2025-03-12T12:00:38.673" v="208" actId="27636"/>
      <pc:docMkLst>
        <pc:docMk/>
      </pc:docMkLst>
      <pc:sldChg chg="modNotesTx">
        <pc:chgData name="Ping Wu" userId="ffd57139-25e9-43f0-add3-5a826a6cafeb" providerId="ADAL" clId="{C4A036BA-C652-4BD8-92A2-AFC915CEF7C7}" dt="2025-03-12T11:34:42.073" v="0"/>
        <pc:sldMkLst>
          <pc:docMk/>
          <pc:sldMk cId="2013382581" sldId="512"/>
        </pc:sldMkLst>
      </pc:sldChg>
      <pc:sldChg chg="modSp mod">
        <pc:chgData name="Ping Wu" userId="ffd57139-25e9-43f0-add3-5a826a6cafeb" providerId="ADAL" clId="{C4A036BA-C652-4BD8-92A2-AFC915CEF7C7}" dt="2025-03-12T11:59:14.493" v="193" actId="255"/>
        <pc:sldMkLst>
          <pc:docMk/>
          <pc:sldMk cId="3373410456" sldId="519"/>
        </pc:sldMkLst>
        <pc:spChg chg="mod">
          <ac:chgData name="Ping Wu" userId="ffd57139-25e9-43f0-add3-5a826a6cafeb" providerId="ADAL" clId="{C4A036BA-C652-4BD8-92A2-AFC915CEF7C7}" dt="2025-03-12T11:59:14.493" v="193" actId="255"/>
          <ac:spMkLst>
            <pc:docMk/>
            <pc:sldMk cId="3373410456" sldId="519"/>
            <ac:spMk id="3" creationId="{1DC4879F-D39B-3934-93CA-1CB7EF91DA7C}"/>
          </ac:spMkLst>
        </pc:spChg>
      </pc:sldChg>
      <pc:sldChg chg="modSp mod modAnim">
        <pc:chgData name="Ping Wu" userId="ffd57139-25e9-43f0-add3-5a826a6cafeb" providerId="ADAL" clId="{C4A036BA-C652-4BD8-92A2-AFC915CEF7C7}" dt="2025-03-12T12:00:38.673" v="208" actId="27636"/>
        <pc:sldMkLst>
          <pc:docMk/>
          <pc:sldMk cId="501943180" sldId="521"/>
        </pc:sldMkLst>
        <pc:spChg chg="mod">
          <ac:chgData name="Ping Wu" userId="ffd57139-25e9-43f0-add3-5a826a6cafeb" providerId="ADAL" clId="{C4A036BA-C652-4BD8-92A2-AFC915CEF7C7}" dt="2025-03-12T12:00:38.673" v="208" actId="27636"/>
          <ac:spMkLst>
            <pc:docMk/>
            <pc:sldMk cId="501943180" sldId="521"/>
            <ac:spMk id="3" creationId="{DD7D0C59-A36D-1294-2C50-CC8703843531}"/>
          </ac:spMkLst>
        </pc:spChg>
      </pc:sldChg>
      <pc:sldChg chg="addSp delSp modSp mod modAnim">
        <pc:chgData name="Ping Wu" userId="ffd57139-25e9-43f0-add3-5a826a6cafeb" providerId="ADAL" clId="{C4A036BA-C652-4BD8-92A2-AFC915CEF7C7}" dt="2025-03-12T11:52:55.350" v="191" actId="1076"/>
        <pc:sldMkLst>
          <pc:docMk/>
          <pc:sldMk cId="2689773389" sldId="530"/>
        </pc:sldMkLst>
        <pc:spChg chg="mod">
          <ac:chgData name="Ping Wu" userId="ffd57139-25e9-43f0-add3-5a826a6cafeb" providerId="ADAL" clId="{C4A036BA-C652-4BD8-92A2-AFC915CEF7C7}" dt="2025-03-12T11:52:45.897" v="190" actId="1076"/>
          <ac:spMkLst>
            <pc:docMk/>
            <pc:sldMk cId="2689773389" sldId="530"/>
            <ac:spMk id="3" creationId="{CEA33EC7-266B-F90C-D1B3-C3442C392F9D}"/>
          </ac:spMkLst>
        </pc:spChg>
        <pc:spChg chg="add del">
          <ac:chgData name="Ping Wu" userId="ffd57139-25e9-43f0-add3-5a826a6cafeb" providerId="ADAL" clId="{C4A036BA-C652-4BD8-92A2-AFC915CEF7C7}" dt="2025-03-12T11:37:02.161" v="39" actId="478"/>
          <ac:spMkLst>
            <pc:docMk/>
            <pc:sldMk cId="2689773389" sldId="530"/>
            <ac:spMk id="4" creationId="{0D71B731-6D68-CB8F-0F1E-68EA093ECC09}"/>
          </ac:spMkLst>
        </pc:spChg>
        <pc:spChg chg="add mod">
          <ac:chgData name="Ping Wu" userId="ffd57139-25e9-43f0-add3-5a826a6cafeb" providerId="ADAL" clId="{C4A036BA-C652-4BD8-92A2-AFC915CEF7C7}" dt="2025-03-12T11:40:25.457" v="40"/>
          <ac:spMkLst>
            <pc:docMk/>
            <pc:sldMk cId="2689773389" sldId="530"/>
            <ac:spMk id="5" creationId="{DECFB107-2C14-2ED0-49E1-60D868A44891}"/>
          </ac:spMkLst>
        </pc:spChg>
        <pc:spChg chg="add mod">
          <ac:chgData name="Ping Wu" userId="ffd57139-25e9-43f0-add3-5a826a6cafeb" providerId="ADAL" clId="{C4A036BA-C652-4BD8-92A2-AFC915CEF7C7}" dt="2025-03-12T11:52:55.350" v="191" actId="1076"/>
          <ac:spMkLst>
            <pc:docMk/>
            <pc:sldMk cId="2689773389" sldId="530"/>
            <ac:spMk id="7" creationId="{09FC029B-AE69-D090-F5EC-1BB44608C4D0}"/>
          </ac:spMkLst>
        </pc:spChg>
      </pc:sldChg>
    </pc:docChg>
  </pc:docChgLst>
  <pc:docChgLst>
    <pc:chgData name="Ping Wu" userId="ffd57139-25e9-43f0-add3-5a826a6cafeb" providerId="ADAL" clId="{74F03F36-C983-46FC-BFE1-3839BB082FD2}"/>
    <pc:docChg chg="custSel addSld modSld">
      <pc:chgData name="Ping Wu" userId="ffd57139-25e9-43f0-add3-5a826a6cafeb" providerId="ADAL" clId="{74F03F36-C983-46FC-BFE1-3839BB082FD2}" dt="2025-01-14T14:08:25.775" v="47" actId="20577"/>
      <pc:docMkLst>
        <pc:docMk/>
      </pc:docMkLst>
      <pc:sldChg chg="addSp modSp new mod">
        <pc:chgData name="Ping Wu" userId="ffd57139-25e9-43f0-add3-5a826a6cafeb" providerId="ADAL" clId="{74F03F36-C983-46FC-BFE1-3839BB082FD2}" dt="2025-01-14T14:08:25.775" v="47" actId="20577"/>
        <pc:sldMkLst>
          <pc:docMk/>
          <pc:sldMk cId="2689773389" sldId="530"/>
        </pc:sldMkLst>
        <pc:spChg chg="add mod">
          <ac:chgData name="Ping Wu" userId="ffd57139-25e9-43f0-add3-5a826a6cafeb" providerId="ADAL" clId="{74F03F36-C983-46FC-BFE1-3839BB082FD2}" dt="2025-01-14T14:08:25.775" v="47" actId="20577"/>
          <ac:spMkLst>
            <pc:docMk/>
            <pc:sldMk cId="2689773389" sldId="530"/>
            <ac:spMk id="3" creationId="{CEA33EC7-266B-F90C-D1B3-C3442C392F9D}"/>
          </ac:spMkLst>
        </pc:spChg>
      </pc:sldChg>
    </pc:docChg>
  </pc:docChgLst>
  <pc:docChgLst>
    <pc:chgData name="Ping Wu" userId="ffd57139-25e9-43f0-add3-5a826a6cafeb" providerId="ADAL" clId="{A87B01A2-B354-4CC6-B3C7-58662D5AAE84}"/>
    <pc:docChg chg="custSel addSld modSld">
      <pc:chgData name="Ping Wu" userId="ffd57139-25e9-43f0-add3-5a826a6cafeb" providerId="ADAL" clId="{A87B01A2-B354-4CC6-B3C7-58662D5AAE84}" dt="2024-11-08T06:06:51.222" v="125" actId="113"/>
      <pc:docMkLst>
        <pc:docMk/>
      </pc:docMkLst>
      <pc:sldChg chg="modSp mod modAnim">
        <pc:chgData name="Ping Wu" userId="ffd57139-25e9-43f0-add3-5a826a6cafeb" providerId="ADAL" clId="{A87B01A2-B354-4CC6-B3C7-58662D5AAE84}" dt="2024-11-08T06:06:51.222" v="125" actId="113"/>
        <pc:sldMkLst>
          <pc:docMk/>
          <pc:sldMk cId="1652804235" sldId="514"/>
        </pc:sldMkLst>
      </pc:sldChg>
      <pc:sldChg chg="addSp modSp new mod modAnim">
        <pc:chgData name="Ping Wu" userId="ffd57139-25e9-43f0-add3-5a826a6cafeb" providerId="ADAL" clId="{A87B01A2-B354-4CC6-B3C7-58662D5AAE84}" dt="2024-11-07T11:06:36.346" v="43" actId="20577"/>
        <pc:sldMkLst>
          <pc:docMk/>
          <pc:sldMk cId="1056017890" sldId="529"/>
        </pc:sldMkLst>
      </pc:sldChg>
    </pc:docChg>
  </pc:docChgLst>
  <pc:docChgLst>
    <pc:chgData name="Ping Wu" userId="ffd57139-25e9-43f0-add3-5a826a6cafeb" providerId="ADAL" clId="{205985E5-0315-4AD7-9455-629A16E2B24E}"/>
    <pc:docChg chg="modSld">
      <pc:chgData name="Ping Wu" userId="ffd57139-25e9-43f0-add3-5a826a6cafeb" providerId="ADAL" clId="{205985E5-0315-4AD7-9455-629A16E2B24E}" dt="2025-02-04T10:56:46.956" v="1" actId="20577"/>
      <pc:docMkLst>
        <pc:docMk/>
      </pc:docMkLst>
      <pc:sldChg chg="modNotesTx">
        <pc:chgData name="Ping Wu" userId="ffd57139-25e9-43f0-add3-5a826a6cafeb" providerId="ADAL" clId="{205985E5-0315-4AD7-9455-629A16E2B24E}" dt="2025-02-04T10:56:46.956" v="1" actId="20577"/>
        <pc:sldMkLst>
          <pc:docMk/>
          <pc:sldMk cId="1652804235" sldId="514"/>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DB1CCB4-2A18-4CC3-89DB-37641FEE0325}" type="doc">
      <dgm:prSet loTypeId="urn:microsoft.com/office/officeart/2005/8/layout/radial6" loCatId="cycle" qsTypeId="urn:microsoft.com/office/officeart/2005/8/quickstyle/simple1" qsCatId="simple" csTypeId="urn:microsoft.com/office/officeart/2005/8/colors/accent0_2" csCatId="mainScheme" phldr="1"/>
      <dgm:spPr/>
      <dgm:t>
        <a:bodyPr/>
        <a:lstStyle/>
        <a:p>
          <a:endParaRPr lang="en-GB"/>
        </a:p>
      </dgm:t>
    </dgm:pt>
    <dgm:pt modelId="{256A4ED9-06BC-419D-957C-EC5FAFC05D93}">
      <dgm:prSet phldrT="[Text]" custT="1"/>
      <dgm:spPr/>
      <dgm:t>
        <a:bodyPr/>
        <a:lstStyle/>
        <a:p>
          <a:r>
            <a:rPr lang="en-GB" sz="1300" b="1" dirty="0"/>
            <a:t>Artificial intelligence</a:t>
          </a:r>
        </a:p>
      </dgm:t>
    </dgm:pt>
    <dgm:pt modelId="{0CFA802F-6E06-4D05-8C57-3789519BB1A7}" type="parTrans" cxnId="{75B9442B-EEEC-4D19-961C-D62DC2E7D17E}">
      <dgm:prSet/>
      <dgm:spPr/>
      <dgm:t>
        <a:bodyPr/>
        <a:lstStyle/>
        <a:p>
          <a:endParaRPr lang="en-GB" sz="1300" b="1"/>
        </a:p>
      </dgm:t>
    </dgm:pt>
    <dgm:pt modelId="{D7F1D643-F3FC-40AC-94CC-23EA70F74DB6}" type="sibTrans" cxnId="{75B9442B-EEEC-4D19-961C-D62DC2E7D17E}">
      <dgm:prSet/>
      <dgm:spPr/>
      <dgm:t>
        <a:bodyPr/>
        <a:lstStyle/>
        <a:p>
          <a:endParaRPr lang="en-GB" sz="1300" b="1"/>
        </a:p>
      </dgm:t>
    </dgm:pt>
    <dgm:pt modelId="{39A2BB7D-9438-44F5-A07F-FBE22AA738B6}">
      <dgm:prSet phldrT="[Text]" custT="1"/>
      <dgm:spPr/>
      <dgm:t>
        <a:bodyPr/>
        <a:lstStyle/>
        <a:p>
          <a:r>
            <a:rPr lang="en-GB" sz="1300" b="1" dirty="0"/>
            <a:t>Computer science </a:t>
          </a:r>
        </a:p>
      </dgm:t>
    </dgm:pt>
    <dgm:pt modelId="{7E246E18-65F1-4E65-BAB5-8FCC9E3B6F1E}" type="parTrans" cxnId="{D1EAC465-407D-4C41-8953-5958619C8E40}">
      <dgm:prSet/>
      <dgm:spPr/>
      <dgm:t>
        <a:bodyPr/>
        <a:lstStyle/>
        <a:p>
          <a:endParaRPr lang="en-GB" sz="1300" b="1"/>
        </a:p>
      </dgm:t>
    </dgm:pt>
    <dgm:pt modelId="{70997476-DBD7-411E-B783-BFFADC7DC466}" type="sibTrans" cxnId="{D1EAC465-407D-4C41-8953-5958619C8E40}">
      <dgm:prSet/>
      <dgm:spPr/>
      <dgm:t>
        <a:bodyPr/>
        <a:lstStyle/>
        <a:p>
          <a:endParaRPr lang="en-GB" sz="1300" b="1"/>
        </a:p>
      </dgm:t>
    </dgm:pt>
    <dgm:pt modelId="{793F7C0B-4FB1-45E7-B6C1-38E7EECE9095}">
      <dgm:prSet phldrT="[Text]" custT="1"/>
      <dgm:spPr/>
      <dgm:t>
        <a:bodyPr/>
        <a:lstStyle/>
        <a:p>
          <a:r>
            <a:rPr lang="en-GB" sz="1300" b="1" dirty="0"/>
            <a:t>Linguistic </a:t>
          </a:r>
        </a:p>
      </dgm:t>
    </dgm:pt>
    <dgm:pt modelId="{915207A8-836D-406B-91A5-B71C65B367E3}" type="parTrans" cxnId="{40814926-C252-4F4E-88DD-A1B4D23CAE34}">
      <dgm:prSet/>
      <dgm:spPr/>
      <dgm:t>
        <a:bodyPr/>
        <a:lstStyle/>
        <a:p>
          <a:endParaRPr lang="en-GB" sz="1300" b="1"/>
        </a:p>
      </dgm:t>
    </dgm:pt>
    <dgm:pt modelId="{C42AED0E-4EAA-4736-8A21-4A35482FC760}" type="sibTrans" cxnId="{40814926-C252-4F4E-88DD-A1B4D23CAE34}">
      <dgm:prSet/>
      <dgm:spPr/>
      <dgm:t>
        <a:bodyPr/>
        <a:lstStyle/>
        <a:p>
          <a:endParaRPr lang="en-GB" sz="1300" b="1"/>
        </a:p>
      </dgm:t>
    </dgm:pt>
    <dgm:pt modelId="{03C314A7-7FDB-4D96-AE59-92C8B1F555E0}">
      <dgm:prSet phldrT="[Text]" custT="1"/>
      <dgm:spPr/>
      <dgm:t>
        <a:bodyPr/>
        <a:lstStyle/>
        <a:p>
          <a:r>
            <a:rPr lang="en-GB" sz="1300" b="1" dirty="0"/>
            <a:t>Psychology </a:t>
          </a:r>
        </a:p>
      </dgm:t>
    </dgm:pt>
    <dgm:pt modelId="{84E9468C-680F-44C6-BAD4-823A9A3527EB}" type="parTrans" cxnId="{F68BE37C-ECBB-431E-8F7C-9D62299138B3}">
      <dgm:prSet/>
      <dgm:spPr/>
      <dgm:t>
        <a:bodyPr/>
        <a:lstStyle/>
        <a:p>
          <a:endParaRPr lang="en-GB" sz="1300" b="1"/>
        </a:p>
      </dgm:t>
    </dgm:pt>
    <dgm:pt modelId="{0FE1435D-82F6-450E-9C1E-0044633A0A7B}" type="sibTrans" cxnId="{F68BE37C-ECBB-431E-8F7C-9D62299138B3}">
      <dgm:prSet/>
      <dgm:spPr/>
      <dgm:t>
        <a:bodyPr/>
        <a:lstStyle/>
        <a:p>
          <a:endParaRPr lang="en-GB" sz="1300" b="1"/>
        </a:p>
      </dgm:t>
    </dgm:pt>
    <dgm:pt modelId="{BD3AF5CF-C5D6-443F-9E45-7F5D8913F950}">
      <dgm:prSet phldrT="[Text]" custT="1"/>
      <dgm:spPr/>
      <dgm:t>
        <a:bodyPr/>
        <a:lstStyle/>
        <a:p>
          <a:r>
            <a:rPr lang="en-GB" sz="1300" b="1" dirty="0"/>
            <a:t>Biology</a:t>
          </a:r>
        </a:p>
      </dgm:t>
    </dgm:pt>
    <dgm:pt modelId="{FA6042F2-6EF8-400F-A228-06713E3E0014}" type="parTrans" cxnId="{9FFC5DC8-BC0C-407A-B978-4ECAE667640A}">
      <dgm:prSet/>
      <dgm:spPr/>
      <dgm:t>
        <a:bodyPr/>
        <a:lstStyle/>
        <a:p>
          <a:endParaRPr lang="en-GB" sz="1300" b="1"/>
        </a:p>
      </dgm:t>
    </dgm:pt>
    <dgm:pt modelId="{4E3D1EFF-859E-4311-86BB-D37441F04C2C}" type="sibTrans" cxnId="{9FFC5DC8-BC0C-407A-B978-4ECAE667640A}">
      <dgm:prSet/>
      <dgm:spPr/>
      <dgm:t>
        <a:bodyPr/>
        <a:lstStyle/>
        <a:p>
          <a:endParaRPr lang="en-GB" sz="1300" b="1"/>
        </a:p>
      </dgm:t>
    </dgm:pt>
    <dgm:pt modelId="{6991D5C3-6F4B-4490-B2EB-8D11752DD39F}">
      <dgm:prSet custT="1"/>
      <dgm:spPr/>
      <dgm:t>
        <a:bodyPr/>
        <a:lstStyle/>
        <a:p>
          <a:r>
            <a:rPr lang="en-GB" sz="1300" b="1" dirty="0"/>
            <a:t>Mathematics</a:t>
          </a:r>
        </a:p>
      </dgm:t>
    </dgm:pt>
    <dgm:pt modelId="{D5A2376D-916E-486A-915C-D1A8520B17ED}" type="parTrans" cxnId="{D75F37BC-269D-4BB3-A535-06FBA0B9C9C0}">
      <dgm:prSet/>
      <dgm:spPr/>
      <dgm:t>
        <a:bodyPr/>
        <a:lstStyle/>
        <a:p>
          <a:endParaRPr lang="en-GB" sz="1300" b="1"/>
        </a:p>
      </dgm:t>
    </dgm:pt>
    <dgm:pt modelId="{6C247AA5-54A4-4C2B-A668-2634B4E202A7}" type="sibTrans" cxnId="{D75F37BC-269D-4BB3-A535-06FBA0B9C9C0}">
      <dgm:prSet/>
      <dgm:spPr/>
      <dgm:t>
        <a:bodyPr/>
        <a:lstStyle/>
        <a:p>
          <a:endParaRPr lang="en-GB" sz="1300" b="1"/>
        </a:p>
      </dgm:t>
    </dgm:pt>
    <dgm:pt modelId="{AF637C2A-D366-4241-9B5F-C1EE1B7DA08D}">
      <dgm:prSet custT="1"/>
      <dgm:spPr/>
      <dgm:t>
        <a:bodyPr/>
        <a:lstStyle/>
        <a:p>
          <a:r>
            <a:rPr lang="en-GB" sz="1300" b="1" dirty="0"/>
            <a:t>Engineering</a:t>
          </a:r>
        </a:p>
      </dgm:t>
    </dgm:pt>
    <dgm:pt modelId="{24778313-51E8-4D65-A9ED-A2EFB88ADD25}" type="parTrans" cxnId="{1FDC7010-9533-4DB9-9B41-1FC643597B10}">
      <dgm:prSet/>
      <dgm:spPr/>
      <dgm:t>
        <a:bodyPr/>
        <a:lstStyle/>
        <a:p>
          <a:endParaRPr lang="en-GB" sz="1300" b="1"/>
        </a:p>
      </dgm:t>
    </dgm:pt>
    <dgm:pt modelId="{F224F0A3-FDF5-41CF-B87E-53FC6B84FC2B}" type="sibTrans" cxnId="{1FDC7010-9533-4DB9-9B41-1FC643597B10}">
      <dgm:prSet/>
      <dgm:spPr/>
      <dgm:t>
        <a:bodyPr/>
        <a:lstStyle/>
        <a:p>
          <a:endParaRPr lang="en-GB" sz="1300" b="1"/>
        </a:p>
      </dgm:t>
    </dgm:pt>
    <dgm:pt modelId="{5B13E4E7-5761-4B99-8022-16E89B13067F}" type="pres">
      <dgm:prSet presAssocID="{4DB1CCB4-2A18-4CC3-89DB-37641FEE0325}" presName="Name0" presStyleCnt="0">
        <dgm:presLayoutVars>
          <dgm:chMax val="1"/>
          <dgm:dir/>
          <dgm:animLvl val="ctr"/>
          <dgm:resizeHandles val="exact"/>
        </dgm:presLayoutVars>
      </dgm:prSet>
      <dgm:spPr/>
    </dgm:pt>
    <dgm:pt modelId="{CCA81B38-BC27-40FE-916E-1B4B267C51C3}" type="pres">
      <dgm:prSet presAssocID="{256A4ED9-06BC-419D-957C-EC5FAFC05D93}" presName="centerShape" presStyleLbl="node0" presStyleIdx="0" presStyleCnt="1"/>
      <dgm:spPr/>
    </dgm:pt>
    <dgm:pt modelId="{163311A0-D0D5-40DE-AFE6-1CA46DBA338C}" type="pres">
      <dgm:prSet presAssocID="{39A2BB7D-9438-44F5-A07F-FBE22AA738B6}" presName="node" presStyleLbl="node1" presStyleIdx="0" presStyleCnt="6">
        <dgm:presLayoutVars>
          <dgm:bulletEnabled val="1"/>
        </dgm:presLayoutVars>
      </dgm:prSet>
      <dgm:spPr/>
    </dgm:pt>
    <dgm:pt modelId="{0E0F27D1-3E43-46DA-B37F-FB8A10E42E3A}" type="pres">
      <dgm:prSet presAssocID="{39A2BB7D-9438-44F5-A07F-FBE22AA738B6}" presName="dummy" presStyleCnt="0"/>
      <dgm:spPr/>
    </dgm:pt>
    <dgm:pt modelId="{EAC558D2-DBC7-4268-A144-933EDDCBB9D1}" type="pres">
      <dgm:prSet presAssocID="{70997476-DBD7-411E-B783-BFFADC7DC466}" presName="sibTrans" presStyleLbl="sibTrans2D1" presStyleIdx="0" presStyleCnt="6"/>
      <dgm:spPr/>
    </dgm:pt>
    <dgm:pt modelId="{5DB9AB0E-FE79-435B-9553-6581F1DC57E9}" type="pres">
      <dgm:prSet presAssocID="{AF637C2A-D366-4241-9B5F-C1EE1B7DA08D}" presName="node" presStyleLbl="node1" presStyleIdx="1" presStyleCnt="6" custScaleX="138830">
        <dgm:presLayoutVars>
          <dgm:bulletEnabled val="1"/>
        </dgm:presLayoutVars>
      </dgm:prSet>
      <dgm:spPr/>
    </dgm:pt>
    <dgm:pt modelId="{DA75AD68-AC8A-4B39-B274-32E0FDB286CB}" type="pres">
      <dgm:prSet presAssocID="{AF637C2A-D366-4241-9B5F-C1EE1B7DA08D}" presName="dummy" presStyleCnt="0"/>
      <dgm:spPr/>
    </dgm:pt>
    <dgm:pt modelId="{B98C964C-4CC5-43E2-A147-E799EBE8C58E}" type="pres">
      <dgm:prSet presAssocID="{F224F0A3-FDF5-41CF-B87E-53FC6B84FC2B}" presName="sibTrans" presStyleLbl="sibTrans2D1" presStyleIdx="1" presStyleCnt="6"/>
      <dgm:spPr/>
    </dgm:pt>
    <dgm:pt modelId="{D7F2AC1B-6478-4396-BA36-268F78E14479}" type="pres">
      <dgm:prSet presAssocID="{793F7C0B-4FB1-45E7-B6C1-38E7EECE9095}" presName="node" presStyleLbl="node1" presStyleIdx="2" presStyleCnt="6">
        <dgm:presLayoutVars>
          <dgm:bulletEnabled val="1"/>
        </dgm:presLayoutVars>
      </dgm:prSet>
      <dgm:spPr/>
    </dgm:pt>
    <dgm:pt modelId="{EB595207-D041-4A24-BF17-B6EDDBC5EC1D}" type="pres">
      <dgm:prSet presAssocID="{793F7C0B-4FB1-45E7-B6C1-38E7EECE9095}" presName="dummy" presStyleCnt="0"/>
      <dgm:spPr/>
    </dgm:pt>
    <dgm:pt modelId="{C2A02369-8514-4DFD-8935-24D0EE8D9B2B}" type="pres">
      <dgm:prSet presAssocID="{C42AED0E-4EAA-4736-8A21-4A35482FC760}" presName="sibTrans" presStyleLbl="sibTrans2D1" presStyleIdx="2" presStyleCnt="6"/>
      <dgm:spPr/>
    </dgm:pt>
    <dgm:pt modelId="{76CAB8CE-7644-43A7-8214-6DC4C7380246}" type="pres">
      <dgm:prSet presAssocID="{6991D5C3-6F4B-4490-B2EB-8D11752DD39F}" presName="node" presStyleLbl="node1" presStyleIdx="3" presStyleCnt="6" custScaleX="117439" custScaleY="117952">
        <dgm:presLayoutVars>
          <dgm:bulletEnabled val="1"/>
        </dgm:presLayoutVars>
      </dgm:prSet>
      <dgm:spPr/>
    </dgm:pt>
    <dgm:pt modelId="{F2894E2F-733A-4514-8BC7-B637B3261AEE}" type="pres">
      <dgm:prSet presAssocID="{6991D5C3-6F4B-4490-B2EB-8D11752DD39F}" presName="dummy" presStyleCnt="0"/>
      <dgm:spPr/>
    </dgm:pt>
    <dgm:pt modelId="{25C75E10-4F97-4F74-B789-B8FCC39D43F6}" type="pres">
      <dgm:prSet presAssocID="{6C247AA5-54A4-4C2B-A668-2634B4E202A7}" presName="sibTrans" presStyleLbl="sibTrans2D1" presStyleIdx="3" presStyleCnt="6"/>
      <dgm:spPr/>
    </dgm:pt>
    <dgm:pt modelId="{B691102D-1844-4389-B8CF-E3781845101D}" type="pres">
      <dgm:prSet presAssocID="{03C314A7-7FDB-4D96-AE59-92C8B1F555E0}" presName="node" presStyleLbl="node1" presStyleIdx="4" presStyleCnt="6">
        <dgm:presLayoutVars>
          <dgm:bulletEnabled val="1"/>
        </dgm:presLayoutVars>
      </dgm:prSet>
      <dgm:spPr/>
    </dgm:pt>
    <dgm:pt modelId="{6C0F5CF6-C4E2-4B00-BD95-D15DF36F19DC}" type="pres">
      <dgm:prSet presAssocID="{03C314A7-7FDB-4D96-AE59-92C8B1F555E0}" presName="dummy" presStyleCnt="0"/>
      <dgm:spPr/>
    </dgm:pt>
    <dgm:pt modelId="{AF597CCB-F42C-45C1-9E71-A8AE12435BB1}" type="pres">
      <dgm:prSet presAssocID="{0FE1435D-82F6-450E-9C1E-0044633A0A7B}" presName="sibTrans" presStyleLbl="sibTrans2D1" presStyleIdx="4" presStyleCnt="6"/>
      <dgm:spPr/>
    </dgm:pt>
    <dgm:pt modelId="{1C29C9E4-28CA-4411-9B10-7D17A5679428}" type="pres">
      <dgm:prSet presAssocID="{BD3AF5CF-C5D6-443F-9E45-7F5D8913F950}" presName="node" presStyleLbl="node1" presStyleIdx="5" presStyleCnt="6">
        <dgm:presLayoutVars>
          <dgm:bulletEnabled val="1"/>
        </dgm:presLayoutVars>
      </dgm:prSet>
      <dgm:spPr/>
    </dgm:pt>
    <dgm:pt modelId="{B48E45B7-CC23-4F69-886B-D0DF3A58EDB5}" type="pres">
      <dgm:prSet presAssocID="{BD3AF5CF-C5D6-443F-9E45-7F5D8913F950}" presName="dummy" presStyleCnt="0"/>
      <dgm:spPr/>
    </dgm:pt>
    <dgm:pt modelId="{332C7E81-21CB-4C25-9F4B-779C04305E88}" type="pres">
      <dgm:prSet presAssocID="{4E3D1EFF-859E-4311-86BB-D37441F04C2C}" presName="sibTrans" presStyleLbl="sibTrans2D1" presStyleIdx="5" presStyleCnt="6"/>
      <dgm:spPr/>
    </dgm:pt>
  </dgm:ptLst>
  <dgm:cxnLst>
    <dgm:cxn modelId="{1FDC7010-9533-4DB9-9B41-1FC643597B10}" srcId="{256A4ED9-06BC-419D-957C-EC5FAFC05D93}" destId="{AF637C2A-D366-4241-9B5F-C1EE1B7DA08D}" srcOrd="1" destOrd="0" parTransId="{24778313-51E8-4D65-A9ED-A2EFB88ADD25}" sibTransId="{F224F0A3-FDF5-41CF-B87E-53FC6B84FC2B}"/>
    <dgm:cxn modelId="{40814926-C252-4F4E-88DD-A1B4D23CAE34}" srcId="{256A4ED9-06BC-419D-957C-EC5FAFC05D93}" destId="{793F7C0B-4FB1-45E7-B6C1-38E7EECE9095}" srcOrd="2" destOrd="0" parTransId="{915207A8-836D-406B-91A5-B71C65B367E3}" sibTransId="{C42AED0E-4EAA-4736-8A21-4A35482FC760}"/>
    <dgm:cxn modelId="{75B9442B-EEEC-4D19-961C-D62DC2E7D17E}" srcId="{4DB1CCB4-2A18-4CC3-89DB-37641FEE0325}" destId="{256A4ED9-06BC-419D-957C-EC5FAFC05D93}" srcOrd="0" destOrd="0" parTransId="{0CFA802F-6E06-4D05-8C57-3789519BB1A7}" sibTransId="{D7F1D643-F3FC-40AC-94CC-23EA70F74DB6}"/>
    <dgm:cxn modelId="{B0799F3F-FC68-4878-AC24-A2EF6329DE41}" type="presOf" srcId="{4E3D1EFF-859E-4311-86BB-D37441F04C2C}" destId="{332C7E81-21CB-4C25-9F4B-779C04305E88}" srcOrd="0" destOrd="0" presId="urn:microsoft.com/office/officeart/2005/8/layout/radial6"/>
    <dgm:cxn modelId="{F0535561-5D06-44D3-BF8D-6670BEA2BF8E}" type="presOf" srcId="{0FE1435D-82F6-450E-9C1E-0044633A0A7B}" destId="{AF597CCB-F42C-45C1-9E71-A8AE12435BB1}" srcOrd="0" destOrd="0" presId="urn:microsoft.com/office/officeart/2005/8/layout/radial6"/>
    <dgm:cxn modelId="{24683C43-A4A8-44A5-B73F-C9B3389725D1}" type="presOf" srcId="{39A2BB7D-9438-44F5-A07F-FBE22AA738B6}" destId="{163311A0-D0D5-40DE-AFE6-1CA46DBA338C}" srcOrd="0" destOrd="0" presId="urn:microsoft.com/office/officeart/2005/8/layout/radial6"/>
    <dgm:cxn modelId="{D1EAC465-407D-4C41-8953-5958619C8E40}" srcId="{256A4ED9-06BC-419D-957C-EC5FAFC05D93}" destId="{39A2BB7D-9438-44F5-A07F-FBE22AA738B6}" srcOrd="0" destOrd="0" parTransId="{7E246E18-65F1-4E65-BAB5-8FCC9E3B6F1E}" sibTransId="{70997476-DBD7-411E-B783-BFFADC7DC466}"/>
    <dgm:cxn modelId="{D8979A46-0785-4FDE-BD3E-00DD5DE6915C}" type="presOf" srcId="{793F7C0B-4FB1-45E7-B6C1-38E7EECE9095}" destId="{D7F2AC1B-6478-4396-BA36-268F78E14479}" srcOrd="0" destOrd="0" presId="urn:microsoft.com/office/officeart/2005/8/layout/radial6"/>
    <dgm:cxn modelId="{EFF18368-8F07-4C18-9BDD-56DD674E9A52}" type="presOf" srcId="{70997476-DBD7-411E-B783-BFFADC7DC466}" destId="{EAC558D2-DBC7-4268-A144-933EDDCBB9D1}" srcOrd="0" destOrd="0" presId="urn:microsoft.com/office/officeart/2005/8/layout/radial6"/>
    <dgm:cxn modelId="{F68BE37C-ECBB-431E-8F7C-9D62299138B3}" srcId="{256A4ED9-06BC-419D-957C-EC5FAFC05D93}" destId="{03C314A7-7FDB-4D96-AE59-92C8B1F555E0}" srcOrd="4" destOrd="0" parTransId="{84E9468C-680F-44C6-BAD4-823A9A3527EB}" sibTransId="{0FE1435D-82F6-450E-9C1E-0044633A0A7B}"/>
    <dgm:cxn modelId="{ABC94D7D-DE3C-4983-B1A1-ADB87756462B}" type="presOf" srcId="{256A4ED9-06BC-419D-957C-EC5FAFC05D93}" destId="{CCA81B38-BC27-40FE-916E-1B4B267C51C3}" srcOrd="0" destOrd="0" presId="urn:microsoft.com/office/officeart/2005/8/layout/radial6"/>
    <dgm:cxn modelId="{67E8AE7F-AAC2-4747-A705-29EA7D739F60}" type="presOf" srcId="{4DB1CCB4-2A18-4CC3-89DB-37641FEE0325}" destId="{5B13E4E7-5761-4B99-8022-16E89B13067F}" srcOrd="0" destOrd="0" presId="urn:microsoft.com/office/officeart/2005/8/layout/radial6"/>
    <dgm:cxn modelId="{2AC1D68D-B151-4E80-904D-9DACBAA7D8B1}" type="presOf" srcId="{6991D5C3-6F4B-4490-B2EB-8D11752DD39F}" destId="{76CAB8CE-7644-43A7-8214-6DC4C7380246}" srcOrd="0" destOrd="0" presId="urn:microsoft.com/office/officeart/2005/8/layout/radial6"/>
    <dgm:cxn modelId="{756FBDAE-87AA-4841-8152-9CE4EFAA39F8}" type="presOf" srcId="{F224F0A3-FDF5-41CF-B87E-53FC6B84FC2B}" destId="{B98C964C-4CC5-43E2-A147-E799EBE8C58E}" srcOrd="0" destOrd="0" presId="urn:microsoft.com/office/officeart/2005/8/layout/radial6"/>
    <dgm:cxn modelId="{804C06B0-812A-4C5C-96FE-025320115391}" type="presOf" srcId="{AF637C2A-D366-4241-9B5F-C1EE1B7DA08D}" destId="{5DB9AB0E-FE79-435B-9553-6581F1DC57E9}" srcOrd="0" destOrd="0" presId="urn:microsoft.com/office/officeart/2005/8/layout/radial6"/>
    <dgm:cxn modelId="{F889EAB8-3ED9-4058-AF8B-241B58203887}" type="presOf" srcId="{BD3AF5CF-C5D6-443F-9E45-7F5D8913F950}" destId="{1C29C9E4-28CA-4411-9B10-7D17A5679428}" srcOrd="0" destOrd="0" presId="urn:microsoft.com/office/officeart/2005/8/layout/radial6"/>
    <dgm:cxn modelId="{18D625BA-2477-468C-A2D3-4E271B814E66}" type="presOf" srcId="{03C314A7-7FDB-4D96-AE59-92C8B1F555E0}" destId="{B691102D-1844-4389-B8CF-E3781845101D}" srcOrd="0" destOrd="0" presId="urn:microsoft.com/office/officeart/2005/8/layout/radial6"/>
    <dgm:cxn modelId="{D75F37BC-269D-4BB3-A535-06FBA0B9C9C0}" srcId="{256A4ED9-06BC-419D-957C-EC5FAFC05D93}" destId="{6991D5C3-6F4B-4490-B2EB-8D11752DD39F}" srcOrd="3" destOrd="0" parTransId="{D5A2376D-916E-486A-915C-D1A8520B17ED}" sibTransId="{6C247AA5-54A4-4C2B-A668-2634B4E202A7}"/>
    <dgm:cxn modelId="{3CC0DBC0-79D6-4BBA-9CEE-A16243D3B8C6}" type="presOf" srcId="{6C247AA5-54A4-4C2B-A668-2634B4E202A7}" destId="{25C75E10-4F97-4F74-B789-B8FCC39D43F6}" srcOrd="0" destOrd="0" presId="urn:microsoft.com/office/officeart/2005/8/layout/radial6"/>
    <dgm:cxn modelId="{9FFC5DC8-BC0C-407A-B978-4ECAE667640A}" srcId="{256A4ED9-06BC-419D-957C-EC5FAFC05D93}" destId="{BD3AF5CF-C5D6-443F-9E45-7F5D8913F950}" srcOrd="5" destOrd="0" parTransId="{FA6042F2-6EF8-400F-A228-06713E3E0014}" sibTransId="{4E3D1EFF-859E-4311-86BB-D37441F04C2C}"/>
    <dgm:cxn modelId="{095F3AE6-06A0-41F9-91CF-88DB925B1049}" type="presOf" srcId="{C42AED0E-4EAA-4736-8A21-4A35482FC760}" destId="{C2A02369-8514-4DFD-8935-24D0EE8D9B2B}" srcOrd="0" destOrd="0" presId="urn:microsoft.com/office/officeart/2005/8/layout/radial6"/>
    <dgm:cxn modelId="{36F6AC2A-5719-4389-B845-7D15130C19FC}" type="presParOf" srcId="{5B13E4E7-5761-4B99-8022-16E89B13067F}" destId="{CCA81B38-BC27-40FE-916E-1B4B267C51C3}" srcOrd="0" destOrd="0" presId="urn:microsoft.com/office/officeart/2005/8/layout/radial6"/>
    <dgm:cxn modelId="{F0F8BE54-B95C-40EF-900D-79925DDFD4B3}" type="presParOf" srcId="{5B13E4E7-5761-4B99-8022-16E89B13067F}" destId="{163311A0-D0D5-40DE-AFE6-1CA46DBA338C}" srcOrd="1" destOrd="0" presId="urn:microsoft.com/office/officeart/2005/8/layout/radial6"/>
    <dgm:cxn modelId="{D4715227-8876-4783-BF77-945FC0E53D72}" type="presParOf" srcId="{5B13E4E7-5761-4B99-8022-16E89B13067F}" destId="{0E0F27D1-3E43-46DA-B37F-FB8A10E42E3A}" srcOrd="2" destOrd="0" presId="urn:microsoft.com/office/officeart/2005/8/layout/radial6"/>
    <dgm:cxn modelId="{3F6B0EAF-62D5-4AF1-9541-7A4B35B14A7C}" type="presParOf" srcId="{5B13E4E7-5761-4B99-8022-16E89B13067F}" destId="{EAC558D2-DBC7-4268-A144-933EDDCBB9D1}" srcOrd="3" destOrd="0" presId="urn:microsoft.com/office/officeart/2005/8/layout/radial6"/>
    <dgm:cxn modelId="{A06410B0-048D-46F4-AAC9-0AD270D2D64B}" type="presParOf" srcId="{5B13E4E7-5761-4B99-8022-16E89B13067F}" destId="{5DB9AB0E-FE79-435B-9553-6581F1DC57E9}" srcOrd="4" destOrd="0" presId="urn:microsoft.com/office/officeart/2005/8/layout/radial6"/>
    <dgm:cxn modelId="{BF5E40E2-E971-4EEF-821E-8DE2C2776E0C}" type="presParOf" srcId="{5B13E4E7-5761-4B99-8022-16E89B13067F}" destId="{DA75AD68-AC8A-4B39-B274-32E0FDB286CB}" srcOrd="5" destOrd="0" presId="urn:microsoft.com/office/officeart/2005/8/layout/radial6"/>
    <dgm:cxn modelId="{EC05FB7C-241C-4AA2-A0B6-DF08BFEF6AAE}" type="presParOf" srcId="{5B13E4E7-5761-4B99-8022-16E89B13067F}" destId="{B98C964C-4CC5-43E2-A147-E799EBE8C58E}" srcOrd="6" destOrd="0" presId="urn:microsoft.com/office/officeart/2005/8/layout/radial6"/>
    <dgm:cxn modelId="{0BC9D1DF-A866-4C76-9295-07476D2FA22E}" type="presParOf" srcId="{5B13E4E7-5761-4B99-8022-16E89B13067F}" destId="{D7F2AC1B-6478-4396-BA36-268F78E14479}" srcOrd="7" destOrd="0" presId="urn:microsoft.com/office/officeart/2005/8/layout/radial6"/>
    <dgm:cxn modelId="{05F1CFAF-4BA7-4CF9-8717-EDC185859767}" type="presParOf" srcId="{5B13E4E7-5761-4B99-8022-16E89B13067F}" destId="{EB595207-D041-4A24-BF17-B6EDDBC5EC1D}" srcOrd="8" destOrd="0" presId="urn:microsoft.com/office/officeart/2005/8/layout/radial6"/>
    <dgm:cxn modelId="{580FB136-735E-4BA2-B631-3409A8D67FEF}" type="presParOf" srcId="{5B13E4E7-5761-4B99-8022-16E89B13067F}" destId="{C2A02369-8514-4DFD-8935-24D0EE8D9B2B}" srcOrd="9" destOrd="0" presId="urn:microsoft.com/office/officeart/2005/8/layout/radial6"/>
    <dgm:cxn modelId="{303ECF0F-3D43-4C9C-8C78-D4A033AC5EE3}" type="presParOf" srcId="{5B13E4E7-5761-4B99-8022-16E89B13067F}" destId="{76CAB8CE-7644-43A7-8214-6DC4C7380246}" srcOrd="10" destOrd="0" presId="urn:microsoft.com/office/officeart/2005/8/layout/radial6"/>
    <dgm:cxn modelId="{56E592F3-37E9-47E6-8417-D754567734D2}" type="presParOf" srcId="{5B13E4E7-5761-4B99-8022-16E89B13067F}" destId="{F2894E2F-733A-4514-8BC7-B637B3261AEE}" srcOrd="11" destOrd="0" presId="urn:microsoft.com/office/officeart/2005/8/layout/radial6"/>
    <dgm:cxn modelId="{B92A031D-539D-4A4A-B59F-675B3AE11917}" type="presParOf" srcId="{5B13E4E7-5761-4B99-8022-16E89B13067F}" destId="{25C75E10-4F97-4F74-B789-B8FCC39D43F6}" srcOrd="12" destOrd="0" presId="urn:microsoft.com/office/officeart/2005/8/layout/radial6"/>
    <dgm:cxn modelId="{D1811066-900A-4BF7-BC05-9F915DEF91D5}" type="presParOf" srcId="{5B13E4E7-5761-4B99-8022-16E89B13067F}" destId="{B691102D-1844-4389-B8CF-E3781845101D}" srcOrd="13" destOrd="0" presId="urn:microsoft.com/office/officeart/2005/8/layout/radial6"/>
    <dgm:cxn modelId="{E22F7A82-387B-4C57-9BE0-24B0131B5B5C}" type="presParOf" srcId="{5B13E4E7-5761-4B99-8022-16E89B13067F}" destId="{6C0F5CF6-C4E2-4B00-BD95-D15DF36F19DC}" srcOrd="14" destOrd="0" presId="urn:microsoft.com/office/officeart/2005/8/layout/radial6"/>
    <dgm:cxn modelId="{DE5CA0B7-1958-41A4-B61A-75D11C3C6270}" type="presParOf" srcId="{5B13E4E7-5761-4B99-8022-16E89B13067F}" destId="{AF597CCB-F42C-45C1-9E71-A8AE12435BB1}" srcOrd="15" destOrd="0" presId="urn:microsoft.com/office/officeart/2005/8/layout/radial6"/>
    <dgm:cxn modelId="{249E6201-0EF3-4FA5-B45F-C32DF5A6A281}" type="presParOf" srcId="{5B13E4E7-5761-4B99-8022-16E89B13067F}" destId="{1C29C9E4-28CA-4411-9B10-7D17A5679428}" srcOrd="16" destOrd="0" presId="urn:microsoft.com/office/officeart/2005/8/layout/radial6"/>
    <dgm:cxn modelId="{8C2DB112-63B8-44DC-AEEF-CABBCD55B670}" type="presParOf" srcId="{5B13E4E7-5761-4B99-8022-16E89B13067F}" destId="{B48E45B7-CC23-4F69-886B-D0DF3A58EDB5}" srcOrd="17" destOrd="0" presId="urn:microsoft.com/office/officeart/2005/8/layout/radial6"/>
    <dgm:cxn modelId="{DF1320FC-5407-469E-B01E-1FEAD314F99D}" type="presParOf" srcId="{5B13E4E7-5761-4B99-8022-16E89B13067F}" destId="{332C7E81-21CB-4C25-9F4B-779C04305E88}" srcOrd="18" destOrd="0" presId="urn:microsoft.com/office/officeart/2005/8/layout/radial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2C7E81-21CB-4C25-9F4B-779C04305E88}">
      <dsp:nvSpPr>
        <dsp:cNvPr id="0" name=""/>
        <dsp:cNvSpPr/>
      </dsp:nvSpPr>
      <dsp:spPr>
        <a:xfrm>
          <a:off x="2188940" y="567160"/>
          <a:ext cx="4289214" cy="4289214"/>
        </a:xfrm>
        <a:prstGeom prst="blockArc">
          <a:avLst>
            <a:gd name="adj1" fmla="val 12600000"/>
            <a:gd name="adj2" fmla="val 16200000"/>
            <a:gd name="adj3" fmla="val 4529"/>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F597CCB-F42C-45C1-9E71-A8AE12435BB1}">
      <dsp:nvSpPr>
        <dsp:cNvPr id="0" name=""/>
        <dsp:cNvSpPr/>
      </dsp:nvSpPr>
      <dsp:spPr>
        <a:xfrm>
          <a:off x="2188940" y="567160"/>
          <a:ext cx="4289214" cy="4289214"/>
        </a:xfrm>
        <a:prstGeom prst="blockArc">
          <a:avLst>
            <a:gd name="adj1" fmla="val 9000000"/>
            <a:gd name="adj2" fmla="val 12600000"/>
            <a:gd name="adj3" fmla="val 4529"/>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5C75E10-4F97-4F74-B789-B8FCC39D43F6}">
      <dsp:nvSpPr>
        <dsp:cNvPr id="0" name=""/>
        <dsp:cNvSpPr/>
      </dsp:nvSpPr>
      <dsp:spPr>
        <a:xfrm>
          <a:off x="2188940" y="567160"/>
          <a:ext cx="4289214" cy="4289214"/>
        </a:xfrm>
        <a:prstGeom prst="blockArc">
          <a:avLst>
            <a:gd name="adj1" fmla="val 5400000"/>
            <a:gd name="adj2" fmla="val 9000000"/>
            <a:gd name="adj3" fmla="val 4529"/>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2A02369-8514-4DFD-8935-24D0EE8D9B2B}">
      <dsp:nvSpPr>
        <dsp:cNvPr id="0" name=""/>
        <dsp:cNvSpPr/>
      </dsp:nvSpPr>
      <dsp:spPr>
        <a:xfrm>
          <a:off x="2188940" y="567160"/>
          <a:ext cx="4289214" cy="4289214"/>
        </a:xfrm>
        <a:prstGeom prst="blockArc">
          <a:avLst>
            <a:gd name="adj1" fmla="val 1800000"/>
            <a:gd name="adj2" fmla="val 5400000"/>
            <a:gd name="adj3" fmla="val 4529"/>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98C964C-4CC5-43E2-A147-E799EBE8C58E}">
      <dsp:nvSpPr>
        <dsp:cNvPr id="0" name=""/>
        <dsp:cNvSpPr/>
      </dsp:nvSpPr>
      <dsp:spPr>
        <a:xfrm>
          <a:off x="2188940" y="567160"/>
          <a:ext cx="4289214" cy="4289214"/>
        </a:xfrm>
        <a:prstGeom prst="blockArc">
          <a:avLst>
            <a:gd name="adj1" fmla="val 19800000"/>
            <a:gd name="adj2" fmla="val 1800000"/>
            <a:gd name="adj3" fmla="val 4529"/>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AC558D2-DBC7-4268-A144-933EDDCBB9D1}">
      <dsp:nvSpPr>
        <dsp:cNvPr id="0" name=""/>
        <dsp:cNvSpPr/>
      </dsp:nvSpPr>
      <dsp:spPr>
        <a:xfrm>
          <a:off x="2188940" y="567160"/>
          <a:ext cx="4289214" cy="4289214"/>
        </a:xfrm>
        <a:prstGeom prst="blockArc">
          <a:avLst>
            <a:gd name="adj1" fmla="val 16200000"/>
            <a:gd name="adj2" fmla="val 19800000"/>
            <a:gd name="adj3" fmla="val 4529"/>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CA81B38-BC27-40FE-916E-1B4B267C51C3}">
      <dsp:nvSpPr>
        <dsp:cNvPr id="0" name=""/>
        <dsp:cNvSpPr/>
      </dsp:nvSpPr>
      <dsp:spPr>
        <a:xfrm>
          <a:off x="3370018" y="1748238"/>
          <a:ext cx="1927057" cy="1927057"/>
        </a:xfrm>
        <a:prstGeom prst="ellipse">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dirty="0"/>
            <a:t>Artificial intelligence</a:t>
          </a:r>
        </a:p>
      </dsp:txBody>
      <dsp:txXfrm>
        <a:off x="3652229" y="2030449"/>
        <a:ext cx="1362635" cy="1362635"/>
      </dsp:txXfrm>
    </dsp:sp>
    <dsp:sp modelId="{163311A0-D0D5-40DE-AFE6-1CA46DBA338C}">
      <dsp:nvSpPr>
        <dsp:cNvPr id="0" name=""/>
        <dsp:cNvSpPr/>
      </dsp:nvSpPr>
      <dsp:spPr>
        <a:xfrm>
          <a:off x="3659077" y="-58747"/>
          <a:ext cx="1348940" cy="1348940"/>
        </a:xfrm>
        <a:prstGeom prst="ellipse">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dirty="0"/>
            <a:t>Computer science </a:t>
          </a:r>
        </a:p>
      </dsp:txBody>
      <dsp:txXfrm>
        <a:off x="3856625" y="138801"/>
        <a:ext cx="953844" cy="953844"/>
      </dsp:txXfrm>
    </dsp:sp>
    <dsp:sp modelId="{5DB9AB0E-FE79-435B-9553-6581F1DC57E9}">
      <dsp:nvSpPr>
        <dsp:cNvPr id="0" name=""/>
        <dsp:cNvSpPr/>
      </dsp:nvSpPr>
      <dsp:spPr>
        <a:xfrm>
          <a:off x="5212409" y="989274"/>
          <a:ext cx="1872734" cy="1348940"/>
        </a:xfrm>
        <a:prstGeom prst="ellipse">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dirty="0"/>
            <a:t>Engineering</a:t>
          </a:r>
        </a:p>
      </dsp:txBody>
      <dsp:txXfrm>
        <a:off x="5486665" y="1186822"/>
        <a:ext cx="1324222" cy="953844"/>
      </dsp:txXfrm>
    </dsp:sp>
    <dsp:sp modelId="{D7F2AC1B-6478-4396-BA36-268F78E14479}">
      <dsp:nvSpPr>
        <dsp:cNvPr id="0" name=""/>
        <dsp:cNvSpPr/>
      </dsp:nvSpPr>
      <dsp:spPr>
        <a:xfrm>
          <a:off x="5474305" y="3085319"/>
          <a:ext cx="1348940" cy="1348940"/>
        </a:xfrm>
        <a:prstGeom prst="ellipse">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dirty="0"/>
            <a:t>Linguistic </a:t>
          </a:r>
        </a:p>
      </dsp:txBody>
      <dsp:txXfrm>
        <a:off x="5671853" y="3282867"/>
        <a:ext cx="953844" cy="953844"/>
      </dsp:txXfrm>
    </dsp:sp>
    <dsp:sp modelId="{76CAB8CE-7644-43A7-8214-6DC4C7380246}">
      <dsp:nvSpPr>
        <dsp:cNvPr id="0" name=""/>
        <dsp:cNvSpPr/>
      </dsp:nvSpPr>
      <dsp:spPr>
        <a:xfrm>
          <a:off x="3541456" y="4012261"/>
          <a:ext cx="1584182" cy="1591102"/>
        </a:xfrm>
        <a:prstGeom prst="ellipse">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dirty="0"/>
            <a:t>Mathematics</a:t>
          </a:r>
        </a:p>
      </dsp:txBody>
      <dsp:txXfrm>
        <a:off x="3773454" y="4245272"/>
        <a:ext cx="1120186" cy="1125080"/>
      </dsp:txXfrm>
    </dsp:sp>
    <dsp:sp modelId="{B691102D-1844-4389-B8CF-E3781845101D}">
      <dsp:nvSpPr>
        <dsp:cNvPr id="0" name=""/>
        <dsp:cNvSpPr/>
      </dsp:nvSpPr>
      <dsp:spPr>
        <a:xfrm>
          <a:off x="1843848" y="3085319"/>
          <a:ext cx="1348940" cy="1348940"/>
        </a:xfrm>
        <a:prstGeom prst="ellipse">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dirty="0"/>
            <a:t>Psychology </a:t>
          </a:r>
        </a:p>
      </dsp:txBody>
      <dsp:txXfrm>
        <a:off x="2041396" y="3282867"/>
        <a:ext cx="953844" cy="953844"/>
      </dsp:txXfrm>
    </dsp:sp>
    <dsp:sp modelId="{1C29C9E4-28CA-4411-9B10-7D17A5679428}">
      <dsp:nvSpPr>
        <dsp:cNvPr id="0" name=""/>
        <dsp:cNvSpPr/>
      </dsp:nvSpPr>
      <dsp:spPr>
        <a:xfrm>
          <a:off x="1843848" y="989274"/>
          <a:ext cx="1348940" cy="1348940"/>
        </a:xfrm>
        <a:prstGeom prst="ellipse">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dirty="0"/>
            <a:t>Biology</a:t>
          </a:r>
        </a:p>
      </dsp:txBody>
      <dsp:txXfrm>
        <a:off x="2041396" y="1186822"/>
        <a:ext cx="953844" cy="953844"/>
      </dsp:txXfrm>
    </dsp:sp>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12/03/2025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12/03/2025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a:t>
            </a:fld>
            <a:endParaRPr lang="en-GB"/>
          </a:p>
        </p:txBody>
      </p:sp>
    </p:spTree>
    <p:extLst>
      <p:ext uri="{BB962C8B-B14F-4D97-AF65-F5344CB8AC3E}">
        <p14:creationId xmlns:p14="http://schemas.microsoft.com/office/powerpoint/2010/main" val="11332752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5</a:t>
            </a:fld>
            <a:endParaRPr lang="en-GB"/>
          </a:p>
        </p:txBody>
      </p:sp>
    </p:spTree>
    <p:extLst>
      <p:ext uri="{BB962C8B-B14F-4D97-AF65-F5344CB8AC3E}">
        <p14:creationId xmlns:p14="http://schemas.microsoft.com/office/powerpoint/2010/main" val="38255805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6</a:t>
            </a:fld>
            <a:endParaRPr lang="en-GB"/>
          </a:p>
        </p:txBody>
      </p:sp>
    </p:spTree>
    <p:extLst>
      <p:ext uri="{BB962C8B-B14F-4D97-AF65-F5344CB8AC3E}">
        <p14:creationId xmlns:p14="http://schemas.microsoft.com/office/powerpoint/2010/main" val="5452703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8</a:t>
            </a:fld>
            <a:endParaRPr lang="en-GB"/>
          </a:p>
        </p:txBody>
      </p:sp>
    </p:spTree>
    <p:extLst>
      <p:ext uri="{BB962C8B-B14F-4D97-AF65-F5344CB8AC3E}">
        <p14:creationId xmlns:p14="http://schemas.microsoft.com/office/powerpoint/2010/main" val="21044119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9</a:t>
            </a:fld>
            <a:endParaRPr lang="en-GB"/>
          </a:p>
        </p:txBody>
      </p:sp>
    </p:spTree>
    <p:extLst>
      <p:ext uri="{BB962C8B-B14F-4D97-AF65-F5344CB8AC3E}">
        <p14:creationId xmlns:p14="http://schemas.microsoft.com/office/powerpoint/2010/main" val="34649839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11</a:t>
            </a:fld>
            <a:endParaRPr lang="en-GB"/>
          </a:p>
        </p:txBody>
      </p:sp>
    </p:spTree>
    <p:extLst>
      <p:ext uri="{BB962C8B-B14F-4D97-AF65-F5344CB8AC3E}">
        <p14:creationId xmlns:p14="http://schemas.microsoft.com/office/powerpoint/2010/main" val="33544753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13</a:t>
            </a:fld>
            <a:endParaRPr lang="en-GB"/>
          </a:p>
        </p:txBody>
      </p:sp>
    </p:spTree>
    <p:extLst>
      <p:ext uri="{BB962C8B-B14F-4D97-AF65-F5344CB8AC3E}">
        <p14:creationId xmlns:p14="http://schemas.microsoft.com/office/powerpoint/2010/main" val="10441246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NHS artificial intelligence (AI) breast cancer screening trial across the UK.</a:t>
            </a:r>
          </a:p>
          <a:p>
            <a:r>
              <a:rPr lang="en-GB" dirty="0"/>
              <a:t>Five different AI platforms will be tested across 30 sites from April to see if the technology can speed up diagnosis as well as free up radiologists.</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14</a:t>
            </a:fld>
            <a:endParaRPr lang="en-GB"/>
          </a:p>
        </p:txBody>
      </p:sp>
    </p:spTree>
    <p:extLst>
      <p:ext uri="{BB962C8B-B14F-4D97-AF65-F5344CB8AC3E}">
        <p14:creationId xmlns:p14="http://schemas.microsoft.com/office/powerpoint/2010/main" val="2807887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15</a:t>
            </a:fld>
            <a:endParaRPr lang="en-GB"/>
          </a:p>
        </p:txBody>
      </p:sp>
    </p:spTree>
    <p:extLst>
      <p:ext uri="{BB962C8B-B14F-4D97-AF65-F5344CB8AC3E}">
        <p14:creationId xmlns:p14="http://schemas.microsoft.com/office/powerpoint/2010/main" val="15041543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16</a:t>
            </a:fld>
            <a:endParaRPr lang="en-GB"/>
          </a:p>
        </p:txBody>
      </p:sp>
    </p:spTree>
    <p:extLst>
      <p:ext uri="{BB962C8B-B14F-4D97-AF65-F5344CB8AC3E}">
        <p14:creationId xmlns:p14="http://schemas.microsoft.com/office/powerpoint/2010/main" val="33571298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17</a:t>
            </a:fld>
            <a:endParaRPr lang="en-GB"/>
          </a:p>
        </p:txBody>
      </p:sp>
    </p:spTree>
    <p:extLst>
      <p:ext uri="{BB962C8B-B14F-4D97-AF65-F5344CB8AC3E}">
        <p14:creationId xmlns:p14="http://schemas.microsoft.com/office/powerpoint/2010/main" val="16609763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20</a:t>
            </a:fld>
            <a:endParaRPr lang="en-GB"/>
          </a:p>
        </p:txBody>
      </p:sp>
    </p:spTree>
    <p:extLst>
      <p:ext uri="{BB962C8B-B14F-4D97-AF65-F5344CB8AC3E}">
        <p14:creationId xmlns:p14="http://schemas.microsoft.com/office/powerpoint/2010/main" val="25098582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24</a:t>
            </a:fld>
            <a:endParaRPr lang="en-GB"/>
          </a:p>
        </p:txBody>
      </p:sp>
    </p:spTree>
    <p:extLst>
      <p:ext uri="{BB962C8B-B14F-4D97-AF65-F5344CB8AC3E}">
        <p14:creationId xmlns:p14="http://schemas.microsoft.com/office/powerpoint/2010/main" val="1165979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25</a:t>
            </a:fld>
            <a:endParaRPr lang="en-GB"/>
          </a:p>
        </p:txBody>
      </p:sp>
    </p:spTree>
    <p:extLst>
      <p:ext uri="{BB962C8B-B14F-4D97-AF65-F5344CB8AC3E}">
        <p14:creationId xmlns:p14="http://schemas.microsoft.com/office/powerpoint/2010/main" val="24474995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control system is like the brain. It has been programmed to complete a task </a:t>
            </a:r>
          </a:p>
        </p:txBody>
      </p:sp>
      <p:sp>
        <p:nvSpPr>
          <p:cNvPr id="4" name="Slide Number Placeholder 3"/>
          <p:cNvSpPr>
            <a:spLocks noGrp="1"/>
          </p:cNvSpPr>
          <p:nvPr>
            <p:ph type="sldNum" sz="quarter" idx="5"/>
          </p:nvPr>
        </p:nvSpPr>
        <p:spPr/>
        <p:txBody>
          <a:bodyPr/>
          <a:lstStyle/>
          <a:p>
            <a:fld id="{17EA8173-6EA7-483C-A1E0-CFB4950086E9}" type="slidenum">
              <a:rPr lang="en-GB" smtClean="0"/>
              <a:t>26</a:t>
            </a:fld>
            <a:endParaRPr lang="en-GB"/>
          </a:p>
        </p:txBody>
      </p:sp>
    </p:spTree>
    <p:extLst>
      <p:ext uri="{BB962C8B-B14F-4D97-AF65-F5344CB8AC3E}">
        <p14:creationId xmlns:p14="http://schemas.microsoft.com/office/powerpoint/2010/main" val="290793421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27</a:t>
            </a:fld>
            <a:endParaRPr lang="en-GB"/>
          </a:p>
        </p:txBody>
      </p:sp>
    </p:spTree>
    <p:extLst>
      <p:ext uri="{BB962C8B-B14F-4D97-AF65-F5344CB8AC3E}">
        <p14:creationId xmlns:p14="http://schemas.microsoft.com/office/powerpoint/2010/main" val="257933710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28</a:t>
            </a:fld>
            <a:endParaRPr lang="en-GB"/>
          </a:p>
        </p:txBody>
      </p:sp>
    </p:spTree>
    <p:extLst>
      <p:ext uri="{BB962C8B-B14F-4D97-AF65-F5344CB8AC3E}">
        <p14:creationId xmlns:p14="http://schemas.microsoft.com/office/powerpoint/2010/main" val="8165969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30</a:t>
            </a:fld>
            <a:endParaRPr lang="en-GB"/>
          </a:p>
        </p:txBody>
      </p:sp>
    </p:spTree>
    <p:extLst>
      <p:ext uri="{BB962C8B-B14F-4D97-AF65-F5344CB8AC3E}">
        <p14:creationId xmlns:p14="http://schemas.microsoft.com/office/powerpoint/2010/main" val="289148535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dirty="0">
              <a:solidFill>
                <a:srgbClr val="6B7C93"/>
              </a:solidFill>
              <a:effectLs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33</a:t>
            </a:fld>
            <a:endParaRPr lang="en-GB"/>
          </a:p>
        </p:txBody>
      </p:sp>
    </p:spTree>
    <p:extLst>
      <p:ext uri="{BB962C8B-B14F-4D97-AF65-F5344CB8AC3E}">
        <p14:creationId xmlns:p14="http://schemas.microsoft.com/office/powerpoint/2010/main" val="345860186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38</a:t>
            </a:fld>
            <a:endParaRPr lang="en-GB"/>
          </a:p>
        </p:txBody>
      </p:sp>
    </p:spTree>
    <p:extLst>
      <p:ext uri="{BB962C8B-B14F-4D97-AF65-F5344CB8AC3E}">
        <p14:creationId xmlns:p14="http://schemas.microsoft.com/office/powerpoint/2010/main" val="408809796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39</a:t>
            </a:fld>
            <a:endParaRPr lang="en-GB"/>
          </a:p>
        </p:txBody>
      </p:sp>
    </p:spTree>
    <p:extLst>
      <p:ext uri="{BB962C8B-B14F-4D97-AF65-F5344CB8AC3E}">
        <p14:creationId xmlns:p14="http://schemas.microsoft.com/office/powerpoint/2010/main" val="234275837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12/03/2025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12/03/2025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12/03/2025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12/03/2025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12/03/2025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12/03/2025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12/03/2025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12/03/2025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12/03/2025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12/03/2025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12/03/2025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12/03/2025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6.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hyperlink" Target="https://www.gov.uk/government/publications/ai-opportunities-action-plan/ai-opportunities-action-plan" TargetMode="Externa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youtube.com/watch?v=XhvHU99ib0o" TargetMode="External"/><Relationship Id="rId7" Type="http://schemas.openxmlformats.org/officeDocument/2006/relationships/hyperlink" Target="https://www.youtube.com/shorts/TgY1U0wt5wE"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www.youtube.com/watch?v=M0fL5Q6rGws" TargetMode="External"/><Relationship Id="rId5" Type="http://schemas.openxmlformats.org/officeDocument/2006/relationships/hyperlink" Target="https://www.youtube.com/shorts/Q1d5aiBFNpM" TargetMode="External"/><Relationship Id="rId4" Type="http://schemas.openxmlformats.org/officeDocument/2006/relationships/hyperlink" Target="https://www.youtube.com/shorts/utdzkLoBuYs"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youtube.com/watch?v=_aJhNXXWmq0" TargetMode="External"/><Relationship Id="rId2" Type="http://schemas.openxmlformats.org/officeDocument/2006/relationships/hyperlink" Target="https://www.youtube.com/watch?v=mJeNghZXtMo"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www.pwc.com/gx/en/industries/healthcare/publications/ai-robotics-new-health/transforming-healthcare.html" TargetMode="External"/><Relationship Id="rId2" Type="http://schemas.openxmlformats.org/officeDocument/2006/relationships/hyperlink" Target="https://aibusiness.com/verticals/robotics-and-artificial-intelligence-the-role-of-ai-in-robots" TargetMode="External"/><Relationship Id="rId1" Type="http://schemas.openxmlformats.org/officeDocument/2006/relationships/slideLayout" Target="../slideLayouts/slideLayout2.xml"/><Relationship Id="rId4" Type="http://schemas.openxmlformats.org/officeDocument/2006/relationships/hyperlink" Target="https://blog.robotiq.com/whats-the-difference-between-robotics-and-artificial-intellige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87624" y="2276872"/>
            <a:ext cx="7992888" cy="1440160"/>
          </a:xfrm>
        </p:spPr>
        <p:txBody>
          <a:bodyPr>
            <a:noAutofit/>
          </a:bodyPr>
          <a:lstStyle/>
          <a:p>
            <a:br>
              <a:rPr lang="en-GB" sz="3600" b="1" i="1" dirty="0">
                <a:solidFill>
                  <a:schemeClr val="bg1"/>
                </a:solidFill>
              </a:rPr>
            </a:br>
            <a:br>
              <a:rPr lang="en-GB" sz="3600" b="1" i="1" dirty="0">
                <a:solidFill>
                  <a:schemeClr val="bg1"/>
                </a:solidFill>
                <a:latin typeface="Arial" panose="020B0604020202020204" pitchFamily="34" charset="0"/>
                <a:cs typeface="Arial" panose="020B0604020202020204" pitchFamily="34" charset="0"/>
              </a:rPr>
            </a:br>
            <a:r>
              <a:rPr lang="en-GB" sz="3600" b="1" dirty="0">
                <a:solidFill>
                  <a:schemeClr val="bg1"/>
                </a:solidFill>
              </a:rPr>
              <a:t>Population Health and Public Health Promotion</a:t>
            </a:r>
            <a:br>
              <a:rPr lang="en-GB" sz="3600" b="1" dirty="0">
                <a:solidFill>
                  <a:schemeClr val="bg1"/>
                </a:solidFill>
              </a:rPr>
            </a:br>
            <a:br>
              <a:rPr lang="en-GB" sz="3600" b="1" i="1" dirty="0">
                <a:solidFill>
                  <a:schemeClr val="bg1"/>
                </a:solidFill>
                <a:latin typeface="Arial" panose="020B0604020202020204" pitchFamily="34" charset="0"/>
                <a:cs typeface="Arial" panose="020B0604020202020204" pitchFamily="34" charset="0"/>
              </a:rPr>
            </a:br>
            <a:r>
              <a:rPr lang="en-GB" sz="3600" b="1" i="1" dirty="0">
                <a:solidFill>
                  <a:schemeClr val="bg1"/>
                </a:solidFill>
                <a:latin typeface="Arial" panose="020B0604020202020204" pitchFamily="34" charset="0"/>
                <a:cs typeface="Arial" panose="020B0604020202020204" pitchFamily="34" charset="0"/>
              </a:rPr>
              <a:t>Robotics and Artificial Intelligence </a:t>
            </a:r>
            <a:br>
              <a:rPr lang="en-GB" sz="3600" b="1" dirty="0">
                <a:solidFill>
                  <a:schemeClr val="bg1"/>
                </a:solidFill>
                <a:latin typeface="Arial" panose="020B0604020202020204" pitchFamily="34" charset="0"/>
                <a:cs typeface="Arial" panose="020B0604020202020204" pitchFamily="34" charset="0"/>
              </a:rPr>
            </a:br>
            <a:br>
              <a:rPr lang="en-GB" sz="3600" b="1" dirty="0">
                <a:solidFill>
                  <a:schemeClr val="bg1"/>
                </a:solidFill>
                <a:latin typeface="Arial" panose="020B0604020202020204" pitchFamily="34" charset="0"/>
                <a:cs typeface="Arial" panose="020B0604020202020204" pitchFamily="34" charset="0"/>
              </a:rPr>
            </a:br>
            <a:r>
              <a:rPr lang="en-GB" sz="3000" b="1" dirty="0">
                <a:solidFill>
                  <a:schemeClr val="bg1"/>
                </a:solidFill>
                <a:latin typeface="Arial" panose="020B0604020202020204" pitchFamily="34" charset="0"/>
                <a:cs typeface="Arial" panose="020B0604020202020204" pitchFamily="34" charset="0"/>
              </a:rPr>
              <a:t>LCHS7007</a:t>
            </a:r>
            <a:br>
              <a:rPr lang="en-GB" sz="3000" b="1" dirty="0">
                <a:solidFill>
                  <a:schemeClr val="bg1"/>
                </a:solidFill>
                <a:latin typeface="Arial" panose="020B0604020202020204" pitchFamily="34" charset="0"/>
                <a:cs typeface="Arial" panose="020B0604020202020204" pitchFamily="34" charset="0"/>
              </a:rPr>
            </a:br>
            <a:br>
              <a:rPr lang="en-GB" sz="3000" b="1" dirty="0">
                <a:solidFill>
                  <a:schemeClr val="bg1"/>
                </a:solidFill>
                <a:latin typeface="Arial" panose="020B0604020202020204" pitchFamily="34" charset="0"/>
                <a:cs typeface="Arial" panose="020B0604020202020204" pitchFamily="34" charset="0"/>
              </a:rPr>
            </a:br>
            <a:r>
              <a:rPr lang="en-GB" sz="3000" b="1" dirty="0">
                <a:solidFill>
                  <a:schemeClr val="bg1"/>
                </a:solidFill>
                <a:latin typeface="Arial" panose="020B0604020202020204" pitchFamily="34" charset="0"/>
                <a:cs typeface="Arial" panose="020B0604020202020204" pitchFamily="34" charset="0"/>
              </a:rPr>
              <a:t>Week 5</a:t>
            </a:r>
            <a:br>
              <a:rPr lang="en-GB" sz="3000" b="1" i="1" dirty="0">
                <a:solidFill>
                  <a:schemeClr val="bg1"/>
                </a:solidFill>
              </a:rPr>
            </a:br>
            <a:br>
              <a:rPr lang="en-GB" sz="3600" b="1" dirty="0">
                <a:solidFill>
                  <a:schemeClr val="bg1"/>
                </a:solidFill>
              </a:rPr>
            </a:br>
            <a:endParaRPr lang="en-GB" sz="3200" b="1" dirty="0">
              <a:solidFill>
                <a:schemeClr val="bg1"/>
              </a:solidFill>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17903"/>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Tree>
    <p:extLst>
      <p:ext uri="{BB962C8B-B14F-4D97-AF65-F5344CB8AC3E}">
        <p14:creationId xmlns:p14="http://schemas.microsoft.com/office/powerpoint/2010/main" val="1395684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lvl="0" algn="just" rtl="0">
              <a:lnSpc>
                <a:spcPct val="115000"/>
              </a:lnSpc>
              <a:buFont typeface="Wingdings" panose="05000000000000000000" pitchFamily="2" charset="2"/>
              <a:buChar char="§"/>
            </a:pPr>
            <a:r>
              <a:rPr lang="en-GB" sz="2800" dirty="0">
                <a:latin typeface="Arial" panose="020B0604020202020204" pitchFamily="34" charset="0"/>
                <a:ea typeface="Arial" panose="020B0604020202020204" pitchFamily="34" charset="0"/>
                <a:cs typeface="Arial" panose="020B0604020202020204" pitchFamily="34" charset="0"/>
              </a:rPr>
              <a:t>Understand </a:t>
            </a:r>
            <a:r>
              <a:rPr lang="en-GB" sz="2800" dirty="0">
                <a:effectLst/>
                <a:latin typeface="Arial" panose="020B0604020202020204" pitchFamily="34" charset="0"/>
                <a:ea typeface="Arial" panose="020B0604020202020204" pitchFamily="34" charset="0"/>
                <a:cs typeface="Arial" panose="020B0604020202020204" pitchFamily="34" charset="0"/>
              </a:rPr>
              <a:t>the concept of Robotics and Artificial Intelligence </a:t>
            </a:r>
          </a:p>
          <a:p>
            <a:pPr lvl="0" algn="just" rtl="0">
              <a:lnSpc>
                <a:spcPct val="115000"/>
              </a:lnSpc>
              <a:buFont typeface="Wingdings" panose="05000000000000000000" pitchFamily="2" charset="2"/>
              <a:buChar char="§"/>
            </a:pPr>
            <a:r>
              <a:rPr lang="en-GB" sz="2800" dirty="0">
                <a:latin typeface="Arial" panose="020B0604020202020204" pitchFamily="34" charset="0"/>
                <a:ea typeface="Arial" panose="020B0604020202020204" pitchFamily="34" charset="0"/>
                <a:cs typeface="Arial" panose="020B0604020202020204" pitchFamily="34" charset="0"/>
              </a:rPr>
              <a:t>Discuss the use of </a:t>
            </a:r>
            <a:r>
              <a:rPr lang="en-GB" sz="2800" dirty="0">
                <a:effectLst/>
                <a:latin typeface="Arial" panose="020B0604020202020204" pitchFamily="34" charset="0"/>
                <a:ea typeface="Arial" panose="020B0604020202020204" pitchFamily="34" charset="0"/>
                <a:cs typeface="Arial" panose="020B0604020202020204" pitchFamily="34" charset="0"/>
              </a:rPr>
              <a:t>Robotics and Artificial Intelligence </a:t>
            </a:r>
            <a:r>
              <a:rPr lang="en-GB" sz="2800" dirty="0">
                <a:latin typeface="Arial" panose="020B0604020202020204" pitchFamily="34" charset="0"/>
                <a:ea typeface="Arial" panose="020B0604020202020204" pitchFamily="34" charset="0"/>
                <a:cs typeface="Arial" panose="020B0604020202020204" pitchFamily="34" charset="0"/>
              </a:rPr>
              <a:t>in behaviour change</a:t>
            </a:r>
            <a:endParaRPr lang="en-GB" sz="2800" dirty="0">
              <a:effectLst/>
              <a:latin typeface="Arial" panose="020B0604020202020204" pitchFamily="34" charset="0"/>
              <a:ea typeface="Arial" panose="020B0604020202020204" pitchFamily="34" charset="0"/>
              <a:cs typeface="Arial" panose="020B0604020202020204" pitchFamily="34" charset="0"/>
            </a:endParaRPr>
          </a:p>
          <a:p>
            <a:pPr lvl="0" algn="just" rtl="0">
              <a:lnSpc>
                <a:spcPct val="115000"/>
              </a:lnSpc>
              <a:buFont typeface="Wingdings" panose="05000000000000000000" pitchFamily="2" charset="2"/>
              <a:buChar char="§"/>
            </a:pPr>
            <a:r>
              <a:rPr lang="en-GB" sz="2800" dirty="0">
                <a:latin typeface="Arial" panose="020B0604020202020204" pitchFamily="34" charset="0"/>
                <a:ea typeface="Arial" panose="020B0604020202020204" pitchFamily="34" charset="0"/>
                <a:cs typeface="Arial" panose="020B0604020202020204" pitchFamily="34" charset="0"/>
              </a:rPr>
              <a:t>Apply </a:t>
            </a:r>
            <a:r>
              <a:rPr lang="en-GB" sz="2800" dirty="0">
                <a:effectLst/>
                <a:latin typeface="Arial" panose="020B0604020202020204" pitchFamily="34" charset="0"/>
                <a:ea typeface="Arial" panose="020B0604020202020204" pitchFamily="34" charset="0"/>
                <a:cs typeface="Arial" panose="020B0604020202020204" pitchFamily="34" charset="0"/>
              </a:rPr>
              <a:t>Robotics and Artificial Intelligence</a:t>
            </a:r>
            <a:r>
              <a:rPr lang="en-GB" sz="2800" dirty="0">
                <a:latin typeface="Arial" panose="020B0604020202020204" pitchFamily="34" charset="0"/>
                <a:ea typeface="Arial" panose="020B0604020202020204" pitchFamily="34" charset="0"/>
                <a:cs typeface="Arial" panose="020B0604020202020204" pitchFamily="34" charset="0"/>
              </a:rPr>
              <a:t> </a:t>
            </a:r>
            <a:r>
              <a:rPr lang="en-GB" sz="2800" dirty="0">
                <a:effectLst/>
                <a:latin typeface="Arial" panose="020B0604020202020204" pitchFamily="34" charset="0"/>
                <a:ea typeface="Arial" panose="020B0604020202020204" pitchFamily="34" charset="0"/>
                <a:cs typeface="Arial" panose="020B0604020202020204" pitchFamily="34" charset="0"/>
              </a:rPr>
              <a:t>in delivery health promotion intervention</a:t>
            </a:r>
          </a:p>
          <a:p>
            <a:pPr lvl="0" algn="just" rtl="0">
              <a:lnSpc>
                <a:spcPct val="115000"/>
              </a:lnSpc>
              <a:buFont typeface="Wingdings" panose="05000000000000000000" pitchFamily="2" charset="2"/>
              <a:buChar char="§"/>
            </a:pPr>
            <a:r>
              <a:rPr lang="en-GB" sz="2800" dirty="0">
                <a:latin typeface="Arial" panose="020B0604020202020204" pitchFamily="34" charset="0"/>
                <a:ea typeface="Arial" panose="020B0604020202020204" pitchFamily="34" charset="0"/>
                <a:cs typeface="Arial" panose="020B0604020202020204" pitchFamily="34" charset="0"/>
              </a:rPr>
              <a:t>Self-assessment Assignment 1 (formative)</a:t>
            </a:r>
            <a:endParaRPr lang="en-GB" sz="2800" dirty="0">
              <a:effectLst/>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60264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doctor holding a tablet&#10;&#10;Description automatically generated">
            <a:extLst>
              <a:ext uri="{FF2B5EF4-FFF2-40B4-BE49-F238E27FC236}">
                <a16:creationId xmlns:a16="http://schemas.microsoft.com/office/drawing/2014/main" id="{DD463C7D-3AB0-DEFD-0F8F-750118B59D3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43608" y="620688"/>
            <a:ext cx="6845300" cy="3810000"/>
          </a:xfrm>
          <a:prstGeom prst="rect">
            <a:avLst/>
          </a:prstGeom>
        </p:spPr>
      </p:pic>
    </p:spTree>
    <p:extLst>
      <p:ext uri="{BB962C8B-B14F-4D97-AF65-F5344CB8AC3E}">
        <p14:creationId xmlns:p14="http://schemas.microsoft.com/office/powerpoint/2010/main" val="3744690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9F0F2-9258-0DDB-FA5B-5E89DE6186E3}"/>
              </a:ext>
            </a:extLst>
          </p:cNvPr>
          <p:cNvSpPr>
            <a:spLocks noGrp="1"/>
          </p:cNvSpPr>
          <p:nvPr>
            <p:ph type="title"/>
          </p:nvPr>
        </p:nvSpPr>
        <p:spPr/>
        <p:txBody>
          <a:bodyPr>
            <a:normAutofit fontScale="90000"/>
          </a:bodyPr>
          <a:lstStyle/>
          <a:p>
            <a:pPr algn="l"/>
            <a:r>
              <a:rPr lang="en-GB" b="1" dirty="0"/>
              <a:t>Questions about  AI &amp; Robotics</a:t>
            </a:r>
          </a:p>
        </p:txBody>
      </p:sp>
      <p:sp>
        <p:nvSpPr>
          <p:cNvPr id="3" name="Content Placeholder 2">
            <a:extLst>
              <a:ext uri="{FF2B5EF4-FFF2-40B4-BE49-F238E27FC236}">
                <a16:creationId xmlns:a16="http://schemas.microsoft.com/office/drawing/2014/main" id="{1EA85DE4-F0BE-7621-24BA-6C539C149F99}"/>
              </a:ext>
            </a:extLst>
          </p:cNvPr>
          <p:cNvSpPr>
            <a:spLocks noGrp="1"/>
          </p:cNvSpPr>
          <p:nvPr>
            <p:ph idx="1"/>
          </p:nvPr>
        </p:nvSpPr>
        <p:spPr>
          <a:xfrm>
            <a:off x="107504" y="1600201"/>
            <a:ext cx="9036496" cy="3917032"/>
          </a:xfrm>
        </p:spPr>
        <p:txBody>
          <a:bodyPr>
            <a:normAutofit fontScale="25000" lnSpcReduction="20000"/>
          </a:bodyPr>
          <a:lstStyle/>
          <a:p>
            <a:endParaRPr lang="en-GB" dirty="0"/>
          </a:p>
          <a:p>
            <a:pPr marL="514350" indent="-514350">
              <a:buFont typeface="+mj-lt"/>
              <a:buAutoNum type="arabicPeriod"/>
            </a:pPr>
            <a:r>
              <a:rPr lang="en-GB" sz="7200" dirty="0">
                <a:latin typeface="Arial" panose="020B0604020202020204" pitchFamily="34" charset="0"/>
                <a:cs typeface="Arial" panose="020B0604020202020204" pitchFamily="34" charset="0"/>
              </a:rPr>
              <a:t>What does AI stand for?</a:t>
            </a:r>
          </a:p>
          <a:p>
            <a:pPr marL="514350" indent="-514350">
              <a:buFont typeface="+mj-lt"/>
              <a:buAutoNum type="arabicPeriod"/>
            </a:pPr>
            <a:endParaRPr lang="en-GB" sz="7200" dirty="0">
              <a:latin typeface="Arial" panose="020B0604020202020204" pitchFamily="34" charset="0"/>
              <a:cs typeface="Arial" panose="020B0604020202020204" pitchFamily="34" charset="0"/>
            </a:endParaRPr>
          </a:p>
          <a:p>
            <a:pPr marL="514350" indent="-514350">
              <a:buFont typeface="+mj-lt"/>
              <a:buAutoNum type="arabicPeriod"/>
            </a:pPr>
            <a:r>
              <a:rPr lang="en-GB" sz="7200" dirty="0">
                <a:latin typeface="Arial" panose="020B0604020202020204" pitchFamily="34" charset="0"/>
                <a:cs typeface="Arial" panose="020B0604020202020204" pitchFamily="34" charset="0"/>
              </a:rPr>
              <a:t>Artificial Intelligence is not yet being used in Health and Social Care? </a:t>
            </a:r>
          </a:p>
          <a:p>
            <a:pPr marL="0" indent="0">
              <a:buNone/>
            </a:pPr>
            <a:r>
              <a:rPr lang="en-GB" sz="7200" dirty="0">
                <a:latin typeface="Arial" panose="020B0604020202020204" pitchFamily="34" charset="0"/>
                <a:cs typeface="Arial" panose="020B0604020202020204" pitchFamily="34" charset="0"/>
              </a:rPr>
              <a:t>         True / False</a:t>
            </a:r>
          </a:p>
          <a:p>
            <a:pPr marL="514350" indent="-514350">
              <a:buFont typeface="+mj-lt"/>
              <a:buAutoNum type="arabicPeriod"/>
            </a:pPr>
            <a:endParaRPr lang="en-GB" sz="7200" dirty="0">
              <a:latin typeface="Arial" panose="020B0604020202020204" pitchFamily="34" charset="0"/>
              <a:cs typeface="Arial" panose="020B0604020202020204" pitchFamily="34" charset="0"/>
            </a:endParaRPr>
          </a:p>
          <a:p>
            <a:pPr marL="0" indent="0">
              <a:buNone/>
            </a:pPr>
            <a:r>
              <a:rPr lang="en-GB" sz="7200" dirty="0">
                <a:latin typeface="Arial" panose="020B0604020202020204" pitchFamily="34" charset="0"/>
                <a:cs typeface="Arial" panose="020B0604020202020204" pitchFamily="34" charset="0"/>
              </a:rPr>
              <a:t>3.      AI can…..diseases, such as cancer accurately especially in the early stages?</a:t>
            </a:r>
          </a:p>
          <a:p>
            <a:pPr marL="514350" indent="-514350">
              <a:buFont typeface="+mj-lt"/>
              <a:buAutoNum type="arabicPeriod"/>
            </a:pPr>
            <a:endParaRPr lang="en-GB" sz="7200" dirty="0">
              <a:latin typeface="Arial" panose="020B0604020202020204" pitchFamily="34" charset="0"/>
              <a:cs typeface="Arial" panose="020B0604020202020204" pitchFamily="34" charset="0"/>
            </a:endParaRPr>
          </a:p>
          <a:p>
            <a:pPr marL="0" indent="0">
              <a:buNone/>
            </a:pPr>
            <a:r>
              <a:rPr lang="en-GB" sz="7200" dirty="0">
                <a:latin typeface="Arial" panose="020B0604020202020204" pitchFamily="34" charset="0"/>
                <a:cs typeface="Arial" panose="020B0604020202020204" pitchFamily="34" charset="0"/>
              </a:rPr>
              <a:t>4.     What is AI used for?</a:t>
            </a:r>
          </a:p>
          <a:p>
            <a:pPr marL="514350" indent="-514350">
              <a:buFont typeface="+mj-lt"/>
              <a:buAutoNum type="arabicPeriod"/>
            </a:pPr>
            <a:endParaRPr lang="en-GB" sz="7200" dirty="0">
              <a:latin typeface="Arial" panose="020B0604020202020204" pitchFamily="34" charset="0"/>
              <a:cs typeface="Arial" panose="020B0604020202020204" pitchFamily="34" charset="0"/>
            </a:endParaRPr>
          </a:p>
          <a:p>
            <a:pPr marL="0" indent="0">
              <a:buNone/>
            </a:pPr>
            <a:r>
              <a:rPr lang="en-GB" sz="7200" dirty="0">
                <a:latin typeface="Arial" panose="020B0604020202020204" pitchFamily="34" charset="0"/>
                <a:cs typeface="Arial" panose="020B0604020202020204" pitchFamily="34" charset="0"/>
              </a:rPr>
              <a:t>5.     Medical Training can be done anywhere at any time with the power of AI?</a:t>
            </a:r>
          </a:p>
          <a:p>
            <a:pPr marL="514350" indent="-514350">
              <a:buFont typeface="+mj-lt"/>
              <a:buAutoNum type="arabicPeriod"/>
            </a:pPr>
            <a:endParaRPr lang="en-GB" sz="7200" dirty="0">
              <a:latin typeface="Arial" panose="020B0604020202020204" pitchFamily="34" charset="0"/>
              <a:cs typeface="Arial" panose="020B0604020202020204" pitchFamily="34" charset="0"/>
            </a:endParaRPr>
          </a:p>
          <a:p>
            <a:pPr marL="0" indent="0">
              <a:buNone/>
            </a:pPr>
            <a:r>
              <a:rPr lang="en-GB" sz="7200" dirty="0">
                <a:latin typeface="Arial" panose="020B0604020202020204" pitchFamily="34" charset="0"/>
                <a:cs typeface="Arial" panose="020B0604020202020204" pitchFamily="34" charset="0"/>
              </a:rPr>
              <a:t>6.     Robots can help people to be……for longer; reducing the need for hospitalisation?</a:t>
            </a:r>
          </a:p>
          <a:p>
            <a:endParaRPr lang="en-GB" dirty="0"/>
          </a:p>
        </p:txBody>
      </p:sp>
    </p:spTree>
    <p:extLst>
      <p:ext uri="{BB962C8B-B14F-4D97-AF65-F5344CB8AC3E}">
        <p14:creationId xmlns:p14="http://schemas.microsoft.com/office/powerpoint/2010/main" val="26479302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E95F50-46D3-9E5E-87F5-23312310E870}"/>
              </a:ext>
            </a:extLst>
          </p:cNvPr>
          <p:cNvSpPr>
            <a:spLocks noGrp="1"/>
          </p:cNvSpPr>
          <p:nvPr>
            <p:ph type="title"/>
          </p:nvPr>
        </p:nvSpPr>
        <p:spPr/>
        <p:txBody>
          <a:bodyPr/>
          <a:lstStyle/>
          <a:p>
            <a:r>
              <a:rPr lang="en-GB" b="1" dirty="0"/>
              <a:t>Introduction</a:t>
            </a:r>
          </a:p>
        </p:txBody>
      </p:sp>
      <p:sp>
        <p:nvSpPr>
          <p:cNvPr id="3" name="Content Placeholder 2">
            <a:extLst>
              <a:ext uri="{FF2B5EF4-FFF2-40B4-BE49-F238E27FC236}">
                <a16:creationId xmlns:a16="http://schemas.microsoft.com/office/drawing/2014/main" id="{1C43E532-7A0C-3E4A-21E3-3727261E87B8}"/>
              </a:ext>
            </a:extLst>
          </p:cNvPr>
          <p:cNvSpPr>
            <a:spLocks noGrp="1"/>
          </p:cNvSpPr>
          <p:nvPr>
            <p:ph idx="1"/>
          </p:nvPr>
        </p:nvSpPr>
        <p:spPr>
          <a:xfrm>
            <a:off x="457200" y="1600201"/>
            <a:ext cx="8507288" cy="3917032"/>
          </a:xfrm>
        </p:spPr>
        <p:txBody>
          <a:bodyPr/>
          <a:lstStyle/>
          <a:p>
            <a:r>
              <a:rPr lang="en-GB" dirty="0"/>
              <a:t>Computers and machines can now perform many tasks</a:t>
            </a:r>
          </a:p>
          <a:p>
            <a:r>
              <a:rPr lang="en-GB" dirty="0"/>
              <a:t>Their use in healthcare has risen exponentially </a:t>
            </a:r>
          </a:p>
          <a:p>
            <a:r>
              <a:rPr lang="en-GB" dirty="0"/>
              <a:t>The world is fast becoming comfortable with the ideas that computers and machine are intelligent </a:t>
            </a:r>
          </a:p>
        </p:txBody>
      </p:sp>
    </p:spTree>
    <p:extLst>
      <p:ext uri="{BB962C8B-B14F-4D97-AF65-F5344CB8AC3E}">
        <p14:creationId xmlns:p14="http://schemas.microsoft.com/office/powerpoint/2010/main" val="568708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0996F-75AF-DA80-21AC-75D63B3D9517}"/>
              </a:ext>
            </a:extLst>
          </p:cNvPr>
          <p:cNvSpPr>
            <a:spLocks noGrp="1"/>
          </p:cNvSpPr>
          <p:nvPr>
            <p:ph type="title"/>
          </p:nvPr>
        </p:nvSpPr>
        <p:spPr/>
        <p:txBody>
          <a:bodyPr>
            <a:normAutofit fontScale="90000"/>
          </a:bodyPr>
          <a:lstStyle/>
          <a:p>
            <a:r>
              <a:rPr lang="en-GB" b="1" dirty="0"/>
              <a:t>Robotics and Artificial Intelligence (AI) </a:t>
            </a:r>
          </a:p>
        </p:txBody>
      </p:sp>
      <p:sp>
        <p:nvSpPr>
          <p:cNvPr id="3" name="Content Placeholder 2">
            <a:extLst>
              <a:ext uri="{FF2B5EF4-FFF2-40B4-BE49-F238E27FC236}">
                <a16:creationId xmlns:a16="http://schemas.microsoft.com/office/drawing/2014/main" id="{D7779E86-D405-4683-FC77-A76223043DA2}"/>
              </a:ext>
            </a:extLst>
          </p:cNvPr>
          <p:cNvSpPr>
            <a:spLocks noGrp="1"/>
          </p:cNvSpPr>
          <p:nvPr>
            <p:ph idx="1"/>
          </p:nvPr>
        </p:nvSpPr>
        <p:spPr/>
        <p:txBody>
          <a:bodyPr>
            <a:normAutofit/>
          </a:bodyPr>
          <a:lstStyle/>
          <a:p>
            <a:pPr marL="0" indent="0">
              <a:buNone/>
            </a:pPr>
            <a:r>
              <a:rPr lang="en-GB" b="1" i="1" dirty="0">
                <a:solidFill>
                  <a:srgbClr val="00B0F0"/>
                </a:solidFill>
              </a:rPr>
              <a:t>Both Robotics and AI are used interchangeably but they are different</a:t>
            </a:r>
          </a:p>
          <a:p>
            <a:pPr marL="0" indent="0">
              <a:buNone/>
            </a:pPr>
            <a:endParaRPr lang="en-GB" dirty="0"/>
          </a:p>
          <a:p>
            <a:r>
              <a:rPr lang="en-GB" i="0" dirty="0">
                <a:solidFill>
                  <a:srgbClr val="333333"/>
                </a:solidFill>
                <a:effectLst/>
                <a:latin typeface="Rubik"/>
              </a:rPr>
              <a:t>Robotics involves the creation of robots to perform tasks without further intervention</a:t>
            </a:r>
          </a:p>
          <a:p>
            <a:r>
              <a:rPr lang="en-GB" i="0" dirty="0">
                <a:solidFill>
                  <a:srgbClr val="333333"/>
                </a:solidFill>
                <a:effectLst/>
                <a:latin typeface="Rubik"/>
              </a:rPr>
              <a:t>AI is how systems emulate the human mind to make decisions and ‘learn.’</a:t>
            </a:r>
          </a:p>
          <a:p>
            <a:pPr marL="0" indent="0">
              <a:buNone/>
            </a:pPr>
            <a:endParaRPr lang="en-GB" dirty="0"/>
          </a:p>
        </p:txBody>
      </p:sp>
    </p:spTree>
    <p:extLst>
      <p:ext uri="{BB962C8B-B14F-4D97-AF65-F5344CB8AC3E}">
        <p14:creationId xmlns:p14="http://schemas.microsoft.com/office/powerpoint/2010/main" val="2650084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45F32BB-3A37-B488-692E-9F09CF3F0D20}"/>
              </a:ext>
            </a:extLst>
          </p:cNvPr>
          <p:cNvSpPr>
            <a:spLocks noGrp="1"/>
          </p:cNvSpPr>
          <p:nvPr>
            <p:ph type="title"/>
          </p:nvPr>
        </p:nvSpPr>
        <p:spPr>
          <a:xfrm>
            <a:off x="475591" y="332656"/>
            <a:ext cx="8435280" cy="4032448"/>
          </a:xfrm>
        </p:spPr>
        <p:txBody>
          <a:bodyPr>
            <a:normAutofit/>
          </a:bodyPr>
          <a:lstStyle/>
          <a:p>
            <a:r>
              <a:rPr lang="en-GB" sz="7200" b="1" i="1" dirty="0">
                <a:solidFill>
                  <a:srgbClr val="0070C0"/>
                </a:solidFill>
              </a:rPr>
              <a:t>Artificial Intelligence </a:t>
            </a:r>
            <a:br>
              <a:rPr lang="en-GB" sz="7200" b="1" i="1" dirty="0">
                <a:solidFill>
                  <a:srgbClr val="0070C0"/>
                </a:solidFill>
              </a:rPr>
            </a:br>
            <a:r>
              <a:rPr lang="en-GB" sz="7200" b="1" i="1" dirty="0">
                <a:solidFill>
                  <a:srgbClr val="0070C0"/>
                </a:solidFill>
              </a:rPr>
              <a:t>(AI)</a:t>
            </a:r>
          </a:p>
        </p:txBody>
      </p:sp>
      <p:pic>
        <p:nvPicPr>
          <p:cNvPr id="5" name="Picture 4">
            <a:extLst>
              <a:ext uri="{FF2B5EF4-FFF2-40B4-BE49-F238E27FC236}">
                <a16:creationId xmlns:a16="http://schemas.microsoft.com/office/drawing/2014/main" id="{EA3F8FDE-614E-15AF-FAAF-8ED88CB2C49A}"/>
              </a:ext>
            </a:extLst>
          </p:cNvPr>
          <p:cNvPicPr>
            <a:picLocks noChangeAspect="1"/>
          </p:cNvPicPr>
          <p:nvPr/>
        </p:nvPicPr>
        <p:blipFill>
          <a:blip r:embed="rId2"/>
          <a:stretch>
            <a:fillRect/>
          </a:stretch>
        </p:blipFill>
        <p:spPr>
          <a:xfrm>
            <a:off x="457200" y="3573016"/>
            <a:ext cx="2266950" cy="2009775"/>
          </a:xfrm>
          <a:prstGeom prst="rect">
            <a:avLst/>
          </a:prstGeom>
        </p:spPr>
      </p:pic>
      <p:pic>
        <p:nvPicPr>
          <p:cNvPr id="6" name="Picture 5">
            <a:extLst>
              <a:ext uri="{FF2B5EF4-FFF2-40B4-BE49-F238E27FC236}">
                <a16:creationId xmlns:a16="http://schemas.microsoft.com/office/drawing/2014/main" id="{B5213CD5-496F-28A7-8621-24C22C3B1BF3}"/>
              </a:ext>
            </a:extLst>
          </p:cNvPr>
          <p:cNvPicPr>
            <a:picLocks noChangeAspect="1"/>
          </p:cNvPicPr>
          <p:nvPr/>
        </p:nvPicPr>
        <p:blipFill>
          <a:blip r:embed="rId3"/>
          <a:stretch>
            <a:fillRect/>
          </a:stretch>
        </p:blipFill>
        <p:spPr>
          <a:xfrm>
            <a:off x="5976512" y="4062873"/>
            <a:ext cx="2952750" cy="1552575"/>
          </a:xfrm>
          <a:prstGeom prst="rect">
            <a:avLst/>
          </a:prstGeom>
        </p:spPr>
      </p:pic>
      <p:pic>
        <p:nvPicPr>
          <p:cNvPr id="7" name="Picture 6">
            <a:extLst>
              <a:ext uri="{FF2B5EF4-FFF2-40B4-BE49-F238E27FC236}">
                <a16:creationId xmlns:a16="http://schemas.microsoft.com/office/drawing/2014/main" id="{6CE2067B-9CDA-4FFE-4551-79A1509A00C6}"/>
              </a:ext>
            </a:extLst>
          </p:cNvPr>
          <p:cNvPicPr>
            <a:picLocks noChangeAspect="1"/>
          </p:cNvPicPr>
          <p:nvPr/>
        </p:nvPicPr>
        <p:blipFill>
          <a:blip r:embed="rId4"/>
          <a:stretch>
            <a:fillRect/>
          </a:stretch>
        </p:blipFill>
        <p:spPr>
          <a:xfrm>
            <a:off x="3540351" y="4365104"/>
            <a:ext cx="2277159" cy="1275209"/>
          </a:xfrm>
          <a:prstGeom prst="rect">
            <a:avLst/>
          </a:prstGeom>
        </p:spPr>
      </p:pic>
    </p:spTree>
    <p:extLst>
      <p:ext uri="{BB962C8B-B14F-4D97-AF65-F5344CB8AC3E}">
        <p14:creationId xmlns:p14="http://schemas.microsoft.com/office/powerpoint/2010/main" val="429331365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A96BF-8B4F-8664-F2B1-E840DCBB553F}"/>
              </a:ext>
            </a:extLst>
          </p:cNvPr>
          <p:cNvSpPr>
            <a:spLocks noGrp="1"/>
          </p:cNvSpPr>
          <p:nvPr>
            <p:ph type="title"/>
          </p:nvPr>
        </p:nvSpPr>
        <p:spPr/>
        <p:txBody>
          <a:bodyPr/>
          <a:lstStyle/>
          <a:p>
            <a:r>
              <a:rPr lang="en-GB" b="1" dirty="0"/>
              <a:t>AI History </a:t>
            </a:r>
          </a:p>
        </p:txBody>
      </p:sp>
      <p:sp>
        <p:nvSpPr>
          <p:cNvPr id="3" name="Content Placeholder 2">
            <a:extLst>
              <a:ext uri="{FF2B5EF4-FFF2-40B4-BE49-F238E27FC236}">
                <a16:creationId xmlns:a16="http://schemas.microsoft.com/office/drawing/2014/main" id="{DAB4D515-8AF0-2DCD-C252-1785B214F8B2}"/>
              </a:ext>
            </a:extLst>
          </p:cNvPr>
          <p:cNvSpPr>
            <a:spLocks noGrp="1"/>
          </p:cNvSpPr>
          <p:nvPr>
            <p:ph idx="1"/>
          </p:nvPr>
        </p:nvSpPr>
        <p:spPr>
          <a:xfrm>
            <a:off x="441431" y="1304763"/>
            <a:ext cx="8507288" cy="4248473"/>
          </a:xfrm>
        </p:spPr>
        <p:txBody>
          <a:bodyPr>
            <a:normAutofit fontScale="85000" lnSpcReduction="10000"/>
          </a:bodyPr>
          <a:lstStyle/>
          <a:p>
            <a:pPr marL="0" indent="0">
              <a:buNone/>
            </a:pPr>
            <a:r>
              <a:rPr lang="en-GB" dirty="0"/>
              <a:t>The 1950s was an historical decade for AI</a:t>
            </a:r>
          </a:p>
          <a:p>
            <a:pPr marL="0" indent="0">
              <a:buNone/>
            </a:pPr>
            <a:endParaRPr lang="en-GB" dirty="0"/>
          </a:p>
          <a:p>
            <a:r>
              <a:rPr lang="en-GB" dirty="0"/>
              <a:t>Alan Turing publishing a landmark paper about the possibilities of creating machines with true intelligence (1950 paper described Turing Test)</a:t>
            </a:r>
          </a:p>
          <a:p>
            <a:r>
              <a:rPr lang="en-GB" dirty="0"/>
              <a:t>Norbert Wiener observed the link between human intelligence and machines (chess-playing computer)</a:t>
            </a:r>
          </a:p>
          <a:p>
            <a:r>
              <a:rPr lang="en-GB" dirty="0"/>
              <a:t>Gaming in AI introduced in 1951</a:t>
            </a:r>
          </a:p>
          <a:p>
            <a:r>
              <a:rPr lang="en-GB" dirty="0"/>
              <a:t>In 1956 John McCarthy coined the term Artificial intelligence </a:t>
            </a:r>
          </a:p>
        </p:txBody>
      </p:sp>
    </p:spTree>
    <p:extLst>
      <p:ext uri="{BB962C8B-B14F-4D97-AF65-F5344CB8AC3E}">
        <p14:creationId xmlns:p14="http://schemas.microsoft.com/office/powerpoint/2010/main" val="430671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0D527-7A42-A397-C654-5D75D7777062}"/>
              </a:ext>
            </a:extLst>
          </p:cNvPr>
          <p:cNvSpPr>
            <a:spLocks noGrp="1"/>
          </p:cNvSpPr>
          <p:nvPr>
            <p:ph type="title"/>
          </p:nvPr>
        </p:nvSpPr>
        <p:spPr/>
        <p:txBody>
          <a:bodyPr/>
          <a:lstStyle/>
          <a:p>
            <a:r>
              <a:rPr lang="en-GB" b="1" dirty="0"/>
              <a:t>What is AI</a:t>
            </a:r>
          </a:p>
        </p:txBody>
      </p:sp>
      <p:sp>
        <p:nvSpPr>
          <p:cNvPr id="3" name="Content Placeholder 2">
            <a:extLst>
              <a:ext uri="{FF2B5EF4-FFF2-40B4-BE49-F238E27FC236}">
                <a16:creationId xmlns:a16="http://schemas.microsoft.com/office/drawing/2014/main" id="{397FD84E-92F0-4F56-75C3-D7CC15612E0D}"/>
              </a:ext>
            </a:extLst>
          </p:cNvPr>
          <p:cNvSpPr>
            <a:spLocks noGrp="1"/>
          </p:cNvSpPr>
          <p:nvPr>
            <p:ph idx="1"/>
          </p:nvPr>
        </p:nvSpPr>
        <p:spPr>
          <a:xfrm>
            <a:off x="457200" y="1268760"/>
            <a:ext cx="8795320" cy="4248473"/>
          </a:xfrm>
        </p:spPr>
        <p:txBody>
          <a:bodyPr/>
          <a:lstStyle/>
          <a:p>
            <a:r>
              <a:rPr lang="en-GB" dirty="0">
                <a:latin typeface="+mj-lt"/>
              </a:rPr>
              <a:t>This is the use of computer or computer related devices or software to think intelligently in similar manner to the human intelligence (generalised learning, reasoning, problem solving)</a:t>
            </a:r>
          </a:p>
          <a:p>
            <a:endParaRPr lang="en-GB" dirty="0">
              <a:latin typeface="+mj-lt"/>
            </a:endParaRPr>
          </a:p>
          <a:p>
            <a:r>
              <a:rPr lang="en-GB" dirty="0">
                <a:latin typeface="+mj-lt"/>
              </a:rPr>
              <a:t>The aim of AI systems is to emulate the human mind. </a:t>
            </a:r>
          </a:p>
          <a:p>
            <a:pPr marL="0" indent="0">
              <a:buNone/>
            </a:pPr>
            <a:endParaRPr lang="en-GB" dirty="0"/>
          </a:p>
        </p:txBody>
      </p:sp>
    </p:spTree>
    <p:extLst>
      <p:ext uri="{BB962C8B-B14F-4D97-AF65-F5344CB8AC3E}">
        <p14:creationId xmlns:p14="http://schemas.microsoft.com/office/powerpoint/2010/main" val="100901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7622C42-853B-C3D4-F0D5-078B40262CE5}"/>
              </a:ext>
            </a:extLst>
          </p:cNvPr>
          <p:cNvSpPr>
            <a:spLocks noGrp="1"/>
          </p:cNvSpPr>
          <p:nvPr>
            <p:ph type="title"/>
          </p:nvPr>
        </p:nvSpPr>
        <p:spPr/>
        <p:txBody>
          <a:bodyPr>
            <a:normAutofit fontScale="90000"/>
          </a:bodyPr>
          <a:lstStyle/>
          <a:p>
            <a:r>
              <a:rPr lang="en-GB" b="1" dirty="0"/>
              <a:t>Similarities between AI and human mind </a:t>
            </a:r>
          </a:p>
        </p:txBody>
      </p:sp>
      <p:sp>
        <p:nvSpPr>
          <p:cNvPr id="5" name="Text Placeholder 4">
            <a:extLst>
              <a:ext uri="{FF2B5EF4-FFF2-40B4-BE49-F238E27FC236}">
                <a16:creationId xmlns:a16="http://schemas.microsoft.com/office/drawing/2014/main" id="{041F8091-4A67-B6C0-9FA1-2B4D5BED0941}"/>
              </a:ext>
            </a:extLst>
          </p:cNvPr>
          <p:cNvSpPr>
            <a:spLocks noGrp="1"/>
          </p:cNvSpPr>
          <p:nvPr>
            <p:ph type="body" idx="1"/>
          </p:nvPr>
        </p:nvSpPr>
        <p:spPr>
          <a:xfrm>
            <a:off x="457200" y="1700808"/>
            <a:ext cx="8229600" cy="639762"/>
          </a:xfrm>
        </p:spPr>
        <p:txBody>
          <a:bodyPr>
            <a:normAutofit fontScale="92500" lnSpcReduction="20000"/>
          </a:bodyPr>
          <a:lstStyle/>
          <a:p>
            <a:r>
              <a:rPr lang="en-GB" dirty="0"/>
              <a:t>Which of the following do you think are the similarities of AI computers, AI devices or software and the human mind </a:t>
            </a:r>
          </a:p>
        </p:txBody>
      </p:sp>
      <p:sp>
        <p:nvSpPr>
          <p:cNvPr id="6" name="Content Placeholder 5">
            <a:extLst>
              <a:ext uri="{FF2B5EF4-FFF2-40B4-BE49-F238E27FC236}">
                <a16:creationId xmlns:a16="http://schemas.microsoft.com/office/drawing/2014/main" id="{62CF9B12-7F93-7DA9-8508-BD4801BCC648}"/>
              </a:ext>
            </a:extLst>
          </p:cNvPr>
          <p:cNvSpPr>
            <a:spLocks noGrp="1"/>
          </p:cNvSpPr>
          <p:nvPr>
            <p:ph sz="half" idx="2"/>
          </p:nvPr>
        </p:nvSpPr>
        <p:spPr>
          <a:xfrm>
            <a:off x="457200" y="2340570"/>
            <a:ext cx="4040188" cy="3414365"/>
          </a:xfrm>
        </p:spPr>
        <p:txBody>
          <a:bodyPr/>
          <a:lstStyle/>
          <a:p>
            <a:r>
              <a:rPr lang="en-GB" dirty="0"/>
              <a:t>Thinks as human brain </a:t>
            </a:r>
          </a:p>
          <a:p>
            <a:r>
              <a:rPr lang="en-GB" dirty="0"/>
              <a:t>Learn as human </a:t>
            </a:r>
          </a:p>
          <a:p>
            <a:r>
              <a:rPr lang="en-GB" dirty="0"/>
              <a:t>Solve problems like human</a:t>
            </a:r>
          </a:p>
          <a:p>
            <a:r>
              <a:rPr lang="en-GB" dirty="0"/>
              <a:t>Makes decision like human </a:t>
            </a:r>
          </a:p>
        </p:txBody>
      </p:sp>
      <p:sp>
        <p:nvSpPr>
          <p:cNvPr id="8" name="Content Placeholder 7">
            <a:extLst>
              <a:ext uri="{FF2B5EF4-FFF2-40B4-BE49-F238E27FC236}">
                <a16:creationId xmlns:a16="http://schemas.microsoft.com/office/drawing/2014/main" id="{D97CBD58-EFB7-7F14-FABB-38CD98074EFE}"/>
              </a:ext>
            </a:extLst>
          </p:cNvPr>
          <p:cNvSpPr>
            <a:spLocks noGrp="1"/>
          </p:cNvSpPr>
          <p:nvPr>
            <p:ph sz="quarter" idx="4"/>
          </p:nvPr>
        </p:nvSpPr>
        <p:spPr>
          <a:xfrm>
            <a:off x="4645025" y="2340570"/>
            <a:ext cx="4041775" cy="3414365"/>
          </a:xfrm>
        </p:spPr>
        <p:txBody>
          <a:bodyPr/>
          <a:lstStyle/>
          <a:p>
            <a:pPr>
              <a:buFont typeface="Wingdings" panose="05000000000000000000" pitchFamily="2" charset="2"/>
              <a:buChar char="ü"/>
            </a:pPr>
            <a:r>
              <a:rPr lang="en-GB" dirty="0"/>
              <a:t>Thinks as human brain </a:t>
            </a:r>
          </a:p>
          <a:p>
            <a:pPr>
              <a:buFont typeface="Wingdings" panose="05000000000000000000" pitchFamily="2" charset="2"/>
              <a:buChar char="ü"/>
            </a:pPr>
            <a:r>
              <a:rPr lang="en-GB" dirty="0"/>
              <a:t>Learn as human </a:t>
            </a:r>
          </a:p>
          <a:p>
            <a:pPr>
              <a:buFont typeface="Wingdings" panose="05000000000000000000" pitchFamily="2" charset="2"/>
              <a:buChar char="ü"/>
            </a:pPr>
            <a:r>
              <a:rPr lang="en-GB" dirty="0"/>
              <a:t>Solve problems like human</a:t>
            </a:r>
          </a:p>
          <a:p>
            <a:pPr>
              <a:buFont typeface="Wingdings" panose="05000000000000000000" pitchFamily="2" charset="2"/>
              <a:buChar char="ü"/>
            </a:pPr>
            <a:r>
              <a:rPr lang="en-GB" dirty="0"/>
              <a:t>Makes decision like human </a:t>
            </a:r>
          </a:p>
          <a:p>
            <a:endParaRPr lang="en-GB" dirty="0"/>
          </a:p>
        </p:txBody>
      </p:sp>
    </p:spTree>
    <p:extLst>
      <p:ext uri="{BB962C8B-B14F-4D97-AF65-F5344CB8AC3E}">
        <p14:creationId xmlns:p14="http://schemas.microsoft.com/office/powerpoint/2010/main" val="3419698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0" end="0"/>
                                            </p:txEl>
                                          </p:spTgt>
                                        </p:tgtEl>
                                        <p:attrNameLst>
                                          <p:attrName>style.visibility</p:attrName>
                                        </p:attrNameLst>
                                      </p:cBhvr>
                                      <p:to>
                                        <p:strVal val="visible"/>
                                      </p:to>
                                    </p:set>
                                    <p:animEffect transition="in" filter="fade">
                                      <p:cBhvr>
                                        <p:cTn id="14" dur="1000"/>
                                        <p:tgtEl>
                                          <p:spTgt spid="5">
                                            <p:txEl>
                                              <p:pRg st="0" end="0"/>
                                            </p:txEl>
                                          </p:spTgt>
                                        </p:tgtEl>
                                      </p:cBhvr>
                                    </p:animEffect>
                                    <p:anim calcmode="lin" valueType="num">
                                      <p:cBhvr>
                                        <p:cTn id="15"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xEl>
                                              <p:pRg st="0" end="0"/>
                                            </p:txEl>
                                          </p:spTgt>
                                        </p:tgtEl>
                                        <p:attrNameLst>
                                          <p:attrName>style.visibility</p:attrName>
                                        </p:attrNameLst>
                                      </p:cBhvr>
                                      <p:to>
                                        <p:strVal val="visible"/>
                                      </p:to>
                                    </p:set>
                                    <p:animEffect transition="in" filter="fade">
                                      <p:cBhvr>
                                        <p:cTn id="21" dur="1000"/>
                                        <p:tgtEl>
                                          <p:spTgt spid="6">
                                            <p:txEl>
                                              <p:pRg st="0" end="0"/>
                                            </p:txEl>
                                          </p:spTgt>
                                        </p:tgtEl>
                                      </p:cBhvr>
                                    </p:animEffect>
                                    <p:anim calcmode="lin" valueType="num">
                                      <p:cBhvr>
                                        <p:cTn id="22"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
                                            <p:txEl>
                                              <p:pRg st="1" end="1"/>
                                            </p:txEl>
                                          </p:spTgt>
                                        </p:tgtEl>
                                        <p:attrNameLst>
                                          <p:attrName>style.visibility</p:attrName>
                                        </p:attrNameLst>
                                      </p:cBhvr>
                                      <p:to>
                                        <p:strVal val="visible"/>
                                      </p:to>
                                    </p:set>
                                    <p:animEffect transition="in" filter="fade">
                                      <p:cBhvr>
                                        <p:cTn id="28" dur="1000"/>
                                        <p:tgtEl>
                                          <p:spTgt spid="6">
                                            <p:txEl>
                                              <p:pRg st="1" end="1"/>
                                            </p:txEl>
                                          </p:spTgt>
                                        </p:tgtEl>
                                      </p:cBhvr>
                                    </p:animEffect>
                                    <p:anim calcmode="lin" valueType="num">
                                      <p:cBhvr>
                                        <p:cTn id="29"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6">
                                            <p:txEl>
                                              <p:pRg st="2" end="2"/>
                                            </p:txEl>
                                          </p:spTgt>
                                        </p:tgtEl>
                                        <p:attrNameLst>
                                          <p:attrName>style.visibility</p:attrName>
                                        </p:attrNameLst>
                                      </p:cBhvr>
                                      <p:to>
                                        <p:strVal val="visible"/>
                                      </p:to>
                                    </p:set>
                                    <p:animEffect transition="in" filter="fade">
                                      <p:cBhvr>
                                        <p:cTn id="35" dur="1000"/>
                                        <p:tgtEl>
                                          <p:spTgt spid="6">
                                            <p:txEl>
                                              <p:pRg st="2" end="2"/>
                                            </p:txEl>
                                          </p:spTgt>
                                        </p:tgtEl>
                                      </p:cBhvr>
                                    </p:animEffect>
                                    <p:anim calcmode="lin" valueType="num">
                                      <p:cBhvr>
                                        <p:cTn id="36"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37"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6">
                                            <p:txEl>
                                              <p:pRg st="3" end="3"/>
                                            </p:txEl>
                                          </p:spTgt>
                                        </p:tgtEl>
                                        <p:attrNameLst>
                                          <p:attrName>style.visibility</p:attrName>
                                        </p:attrNameLst>
                                      </p:cBhvr>
                                      <p:to>
                                        <p:strVal val="visible"/>
                                      </p:to>
                                    </p:set>
                                    <p:animEffect transition="in" filter="fade">
                                      <p:cBhvr>
                                        <p:cTn id="42" dur="1000"/>
                                        <p:tgtEl>
                                          <p:spTgt spid="6">
                                            <p:txEl>
                                              <p:pRg st="3" end="3"/>
                                            </p:txEl>
                                          </p:spTgt>
                                        </p:tgtEl>
                                      </p:cBhvr>
                                    </p:animEffect>
                                    <p:anim calcmode="lin" valueType="num">
                                      <p:cBhvr>
                                        <p:cTn id="43"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44"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8">
                                            <p:txEl>
                                              <p:pRg st="0" end="0"/>
                                            </p:txEl>
                                          </p:spTgt>
                                        </p:tgtEl>
                                        <p:attrNameLst>
                                          <p:attrName>style.visibility</p:attrName>
                                        </p:attrNameLst>
                                      </p:cBhvr>
                                      <p:to>
                                        <p:strVal val="visible"/>
                                      </p:to>
                                    </p:set>
                                    <p:animEffect transition="in" filter="fade">
                                      <p:cBhvr>
                                        <p:cTn id="49" dur="1000"/>
                                        <p:tgtEl>
                                          <p:spTgt spid="8">
                                            <p:txEl>
                                              <p:pRg st="0" end="0"/>
                                            </p:txEl>
                                          </p:spTgt>
                                        </p:tgtEl>
                                      </p:cBhvr>
                                    </p:animEffect>
                                    <p:anim calcmode="lin" valueType="num">
                                      <p:cBhvr>
                                        <p:cTn id="50"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51" dur="100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8">
                                            <p:txEl>
                                              <p:pRg st="1" end="1"/>
                                            </p:txEl>
                                          </p:spTgt>
                                        </p:tgtEl>
                                        <p:attrNameLst>
                                          <p:attrName>style.visibility</p:attrName>
                                        </p:attrNameLst>
                                      </p:cBhvr>
                                      <p:to>
                                        <p:strVal val="visible"/>
                                      </p:to>
                                    </p:set>
                                    <p:animEffect transition="in" filter="fade">
                                      <p:cBhvr>
                                        <p:cTn id="56" dur="1000"/>
                                        <p:tgtEl>
                                          <p:spTgt spid="8">
                                            <p:txEl>
                                              <p:pRg st="1" end="1"/>
                                            </p:txEl>
                                          </p:spTgt>
                                        </p:tgtEl>
                                      </p:cBhvr>
                                    </p:animEffect>
                                    <p:anim calcmode="lin" valueType="num">
                                      <p:cBhvr>
                                        <p:cTn id="57" dur="1000" fill="hold"/>
                                        <p:tgtEl>
                                          <p:spTgt spid="8">
                                            <p:txEl>
                                              <p:pRg st="1" end="1"/>
                                            </p:txEl>
                                          </p:spTgt>
                                        </p:tgtEl>
                                        <p:attrNameLst>
                                          <p:attrName>ppt_x</p:attrName>
                                        </p:attrNameLst>
                                      </p:cBhvr>
                                      <p:tavLst>
                                        <p:tav tm="0">
                                          <p:val>
                                            <p:strVal val="#ppt_x"/>
                                          </p:val>
                                        </p:tav>
                                        <p:tav tm="100000">
                                          <p:val>
                                            <p:strVal val="#ppt_x"/>
                                          </p:val>
                                        </p:tav>
                                      </p:tavLst>
                                    </p:anim>
                                    <p:anim calcmode="lin" valueType="num">
                                      <p:cBhvr>
                                        <p:cTn id="58" dur="1000" fill="hold"/>
                                        <p:tgtEl>
                                          <p:spTgt spid="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8">
                                            <p:txEl>
                                              <p:pRg st="2" end="2"/>
                                            </p:txEl>
                                          </p:spTgt>
                                        </p:tgtEl>
                                        <p:attrNameLst>
                                          <p:attrName>style.visibility</p:attrName>
                                        </p:attrNameLst>
                                      </p:cBhvr>
                                      <p:to>
                                        <p:strVal val="visible"/>
                                      </p:to>
                                    </p:set>
                                    <p:animEffect transition="in" filter="fade">
                                      <p:cBhvr>
                                        <p:cTn id="63" dur="1000"/>
                                        <p:tgtEl>
                                          <p:spTgt spid="8">
                                            <p:txEl>
                                              <p:pRg st="2" end="2"/>
                                            </p:txEl>
                                          </p:spTgt>
                                        </p:tgtEl>
                                      </p:cBhvr>
                                    </p:animEffect>
                                    <p:anim calcmode="lin" valueType="num">
                                      <p:cBhvr>
                                        <p:cTn id="64" dur="1000" fill="hold"/>
                                        <p:tgtEl>
                                          <p:spTgt spid="8">
                                            <p:txEl>
                                              <p:pRg st="2" end="2"/>
                                            </p:txEl>
                                          </p:spTgt>
                                        </p:tgtEl>
                                        <p:attrNameLst>
                                          <p:attrName>ppt_x</p:attrName>
                                        </p:attrNameLst>
                                      </p:cBhvr>
                                      <p:tavLst>
                                        <p:tav tm="0">
                                          <p:val>
                                            <p:strVal val="#ppt_x"/>
                                          </p:val>
                                        </p:tav>
                                        <p:tav tm="100000">
                                          <p:val>
                                            <p:strVal val="#ppt_x"/>
                                          </p:val>
                                        </p:tav>
                                      </p:tavLst>
                                    </p:anim>
                                    <p:anim calcmode="lin" valueType="num">
                                      <p:cBhvr>
                                        <p:cTn id="65" dur="1000" fill="hold"/>
                                        <p:tgtEl>
                                          <p:spTgt spid="8">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8">
                                            <p:txEl>
                                              <p:pRg st="3" end="3"/>
                                            </p:txEl>
                                          </p:spTgt>
                                        </p:tgtEl>
                                        <p:attrNameLst>
                                          <p:attrName>style.visibility</p:attrName>
                                        </p:attrNameLst>
                                      </p:cBhvr>
                                      <p:to>
                                        <p:strVal val="visible"/>
                                      </p:to>
                                    </p:set>
                                    <p:animEffect transition="in" filter="fade">
                                      <p:cBhvr>
                                        <p:cTn id="70" dur="1000"/>
                                        <p:tgtEl>
                                          <p:spTgt spid="8">
                                            <p:txEl>
                                              <p:pRg st="3" end="3"/>
                                            </p:txEl>
                                          </p:spTgt>
                                        </p:tgtEl>
                                      </p:cBhvr>
                                    </p:animEffect>
                                    <p:anim calcmode="lin" valueType="num">
                                      <p:cBhvr>
                                        <p:cTn id="71" dur="1000" fill="hold"/>
                                        <p:tgtEl>
                                          <p:spTgt spid="8">
                                            <p:txEl>
                                              <p:pRg st="3" end="3"/>
                                            </p:txEl>
                                          </p:spTgt>
                                        </p:tgtEl>
                                        <p:attrNameLst>
                                          <p:attrName>ppt_x</p:attrName>
                                        </p:attrNameLst>
                                      </p:cBhvr>
                                      <p:tavLst>
                                        <p:tav tm="0">
                                          <p:val>
                                            <p:strVal val="#ppt_x"/>
                                          </p:val>
                                        </p:tav>
                                        <p:tav tm="100000">
                                          <p:val>
                                            <p:strVal val="#ppt_x"/>
                                          </p:val>
                                        </p:tav>
                                      </p:tavLst>
                                    </p:anim>
                                    <p:anim calcmode="lin" valueType="num">
                                      <p:cBhvr>
                                        <p:cTn id="72" dur="1000" fill="hold"/>
                                        <p:tgtEl>
                                          <p:spTgt spid="8">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P spid="6" grpId="0" build="p"/>
      <p:bldP spid="8"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D3D8E6-B97C-CFEB-837E-C1A9F9CF54C0}"/>
              </a:ext>
            </a:extLst>
          </p:cNvPr>
          <p:cNvSpPr>
            <a:spLocks noGrp="1"/>
          </p:cNvSpPr>
          <p:nvPr>
            <p:ph type="title"/>
          </p:nvPr>
        </p:nvSpPr>
        <p:spPr/>
        <p:txBody>
          <a:bodyPr/>
          <a:lstStyle/>
          <a:p>
            <a:r>
              <a:rPr lang="en-GB" b="1" dirty="0"/>
              <a:t>Disciplines</a:t>
            </a:r>
            <a:r>
              <a:rPr lang="en-GB" dirty="0"/>
              <a:t> </a:t>
            </a:r>
          </a:p>
        </p:txBody>
      </p:sp>
      <p:sp>
        <p:nvSpPr>
          <p:cNvPr id="3" name="Content Placeholder 2">
            <a:extLst>
              <a:ext uri="{FF2B5EF4-FFF2-40B4-BE49-F238E27FC236}">
                <a16:creationId xmlns:a16="http://schemas.microsoft.com/office/drawing/2014/main" id="{B72012DF-66E9-0958-905D-0859A4C73457}"/>
              </a:ext>
            </a:extLst>
          </p:cNvPr>
          <p:cNvSpPr>
            <a:spLocks noGrp="1"/>
          </p:cNvSpPr>
          <p:nvPr>
            <p:ph idx="1"/>
          </p:nvPr>
        </p:nvSpPr>
        <p:spPr/>
        <p:txBody>
          <a:bodyPr/>
          <a:lstStyle/>
          <a:p>
            <a:r>
              <a:rPr lang="en-GB" dirty="0"/>
              <a:t>The success of Al can be linked to the multi-disciplinary collaboration </a:t>
            </a:r>
          </a:p>
          <a:p>
            <a:endParaRPr lang="en-GB" dirty="0"/>
          </a:p>
          <a:p>
            <a:r>
              <a:rPr lang="en-GB" dirty="0"/>
              <a:t>Here are some of the disciplines that has contributed immensely to AI</a:t>
            </a:r>
          </a:p>
          <a:p>
            <a:endParaRPr lang="en-GB" dirty="0"/>
          </a:p>
        </p:txBody>
      </p:sp>
    </p:spTree>
    <p:extLst>
      <p:ext uri="{BB962C8B-B14F-4D97-AF65-F5344CB8AC3E}">
        <p14:creationId xmlns:p14="http://schemas.microsoft.com/office/powerpoint/2010/main" val="2408878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3">
            <a:extLst>
              <a:ext uri="{FF2B5EF4-FFF2-40B4-BE49-F238E27FC236}">
                <a16:creationId xmlns:a16="http://schemas.microsoft.com/office/drawing/2014/main" id="{503E4D59-19E9-DF8B-6B5C-9C73937C9FDE}"/>
              </a:ext>
            </a:extLst>
          </p:cNvPr>
          <p:cNvGraphicFramePr>
            <a:graphicFrameLocks/>
          </p:cNvGraphicFramePr>
          <p:nvPr>
            <p:extLst>
              <p:ext uri="{D42A27DB-BD31-4B8C-83A1-F6EECF244321}">
                <p14:modId xmlns:p14="http://schemas.microsoft.com/office/powerpoint/2010/main" val="2075355915"/>
              </p:ext>
            </p:extLst>
          </p:nvPr>
        </p:nvGraphicFramePr>
        <p:xfrm>
          <a:off x="107504" y="116632"/>
          <a:ext cx="8928992" cy="55446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858045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D3EC6-AB13-40CC-4553-C7DFC3A4C78C}"/>
              </a:ext>
            </a:extLst>
          </p:cNvPr>
          <p:cNvSpPr>
            <a:spLocks noGrp="1"/>
          </p:cNvSpPr>
          <p:nvPr>
            <p:ph type="title"/>
          </p:nvPr>
        </p:nvSpPr>
        <p:spPr>
          <a:xfrm>
            <a:off x="457200" y="116632"/>
            <a:ext cx="8229600" cy="1143000"/>
          </a:xfrm>
        </p:spPr>
        <p:txBody>
          <a:bodyPr/>
          <a:lstStyle/>
          <a:p>
            <a:r>
              <a:rPr lang="en-GB" b="1" dirty="0"/>
              <a:t>Applications of AI</a:t>
            </a:r>
          </a:p>
        </p:txBody>
      </p:sp>
      <p:sp>
        <p:nvSpPr>
          <p:cNvPr id="3" name="Content Placeholder 2">
            <a:extLst>
              <a:ext uri="{FF2B5EF4-FFF2-40B4-BE49-F238E27FC236}">
                <a16:creationId xmlns:a16="http://schemas.microsoft.com/office/drawing/2014/main" id="{0F55AC57-F488-4379-CAC8-19B0905BBDD9}"/>
              </a:ext>
            </a:extLst>
          </p:cNvPr>
          <p:cNvSpPr>
            <a:spLocks noGrp="1"/>
          </p:cNvSpPr>
          <p:nvPr>
            <p:ph idx="1"/>
          </p:nvPr>
        </p:nvSpPr>
        <p:spPr>
          <a:xfrm>
            <a:off x="474960" y="1412776"/>
            <a:ext cx="8229600" cy="3917032"/>
          </a:xfrm>
        </p:spPr>
        <p:txBody>
          <a:bodyPr>
            <a:normAutofit/>
          </a:bodyPr>
          <a:lstStyle/>
          <a:p>
            <a:r>
              <a:rPr lang="en-GB" b="1" dirty="0">
                <a:solidFill>
                  <a:schemeClr val="accent6">
                    <a:lumMod val="50000"/>
                  </a:schemeClr>
                </a:solidFill>
              </a:rPr>
              <a:t>Natural Language Processing (NLP)</a:t>
            </a:r>
          </a:p>
          <a:p>
            <a:pPr marL="0" indent="0">
              <a:buNone/>
            </a:pPr>
            <a:r>
              <a:rPr lang="en-GB" b="0" i="0" dirty="0">
                <a:solidFill>
                  <a:srgbClr val="202124"/>
                </a:solidFill>
                <a:effectLst/>
                <a:latin typeface="arial" panose="020B0604020202020204" pitchFamily="34" charset="0"/>
              </a:rPr>
              <a:t>- </a:t>
            </a:r>
            <a:r>
              <a:rPr lang="en-GB" dirty="0">
                <a:solidFill>
                  <a:srgbClr val="202124"/>
                </a:solidFill>
                <a:latin typeface="arial" panose="020B0604020202020204" pitchFamily="34" charset="0"/>
              </a:rPr>
              <a:t>The use of </a:t>
            </a:r>
            <a:r>
              <a:rPr lang="en-GB" b="0" i="0" dirty="0">
                <a:solidFill>
                  <a:srgbClr val="202124"/>
                </a:solidFill>
                <a:effectLst/>
                <a:latin typeface="arial" panose="020B0604020202020204" pitchFamily="34" charset="0"/>
              </a:rPr>
              <a:t>machines to understand and interact in human Language </a:t>
            </a:r>
          </a:p>
          <a:p>
            <a:pPr marL="0" indent="0">
              <a:buNone/>
            </a:pPr>
            <a:endParaRPr lang="en-GB" sz="2000" b="0" i="0" dirty="0">
              <a:solidFill>
                <a:srgbClr val="202124"/>
              </a:solidFill>
              <a:effectLst/>
              <a:latin typeface="arial" panose="020B0604020202020204" pitchFamily="34" charset="0"/>
            </a:endParaRPr>
          </a:p>
          <a:p>
            <a:r>
              <a:rPr lang="en-GB" b="1" dirty="0">
                <a:solidFill>
                  <a:schemeClr val="accent6">
                    <a:lumMod val="50000"/>
                  </a:schemeClr>
                </a:solidFill>
                <a:latin typeface="arial" panose="020B0604020202020204" pitchFamily="34" charset="0"/>
              </a:rPr>
              <a:t>Vision systems</a:t>
            </a:r>
          </a:p>
          <a:p>
            <a:pPr marL="0" indent="0">
              <a:buNone/>
            </a:pPr>
            <a:r>
              <a:rPr lang="en-GB" b="1" dirty="0">
                <a:latin typeface="arial" panose="020B0604020202020204" pitchFamily="34" charset="0"/>
              </a:rPr>
              <a:t>-</a:t>
            </a:r>
            <a:r>
              <a:rPr lang="en-GB" b="1" dirty="0">
                <a:solidFill>
                  <a:schemeClr val="accent6">
                    <a:lumMod val="50000"/>
                  </a:schemeClr>
                </a:solidFill>
                <a:latin typeface="arial" panose="020B0604020202020204" pitchFamily="34" charset="0"/>
              </a:rPr>
              <a:t> </a:t>
            </a:r>
            <a:r>
              <a:rPr lang="en-GB" dirty="0">
                <a:solidFill>
                  <a:srgbClr val="202124"/>
                </a:solidFill>
                <a:latin typeface="arial" panose="020B0604020202020204" pitchFamily="34" charset="0"/>
              </a:rPr>
              <a:t>AI systems that understand, interpret and comprehend visual input on the computer </a:t>
            </a:r>
          </a:p>
          <a:p>
            <a:endParaRPr lang="en-GB" dirty="0">
              <a:solidFill>
                <a:srgbClr val="202124"/>
              </a:solidFill>
              <a:latin typeface="arial" panose="020B0604020202020204" pitchFamily="34" charset="0"/>
            </a:endParaRPr>
          </a:p>
          <a:p>
            <a:pPr marL="0" indent="0">
              <a:buNone/>
            </a:pPr>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solidFill>
                <a:srgbClr val="202124"/>
              </a:solidFill>
              <a:latin typeface="arial" panose="020B0604020202020204" pitchFamily="34" charset="0"/>
            </a:endParaRPr>
          </a:p>
          <a:p>
            <a:endParaRPr lang="en-GB" dirty="0"/>
          </a:p>
        </p:txBody>
      </p:sp>
    </p:spTree>
    <p:extLst>
      <p:ext uri="{BB962C8B-B14F-4D97-AF65-F5344CB8AC3E}">
        <p14:creationId xmlns:p14="http://schemas.microsoft.com/office/powerpoint/2010/main" val="865741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F4E2E-97B8-95E2-ADB6-D95454BFBBD6}"/>
              </a:ext>
            </a:extLst>
          </p:cNvPr>
          <p:cNvSpPr>
            <a:spLocks noGrp="1"/>
          </p:cNvSpPr>
          <p:nvPr>
            <p:ph type="title"/>
          </p:nvPr>
        </p:nvSpPr>
        <p:spPr/>
        <p:txBody>
          <a:bodyPr/>
          <a:lstStyle/>
          <a:p>
            <a:r>
              <a:rPr lang="en-GB" b="1" dirty="0"/>
              <a:t>Applications of AI contd.</a:t>
            </a:r>
          </a:p>
        </p:txBody>
      </p:sp>
      <p:sp>
        <p:nvSpPr>
          <p:cNvPr id="3" name="Content Placeholder 2">
            <a:extLst>
              <a:ext uri="{FF2B5EF4-FFF2-40B4-BE49-F238E27FC236}">
                <a16:creationId xmlns:a16="http://schemas.microsoft.com/office/drawing/2014/main" id="{D41765D1-D4FF-6CDA-F155-5251F1A63DEF}"/>
              </a:ext>
            </a:extLst>
          </p:cNvPr>
          <p:cNvSpPr>
            <a:spLocks noGrp="1"/>
          </p:cNvSpPr>
          <p:nvPr>
            <p:ph idx="1"/>
          </p:nvPr>
        </p:nvSpPr>
        <p:spPr/>
        <p:txBody>
          <a:bodyPr>
            <a:normAutofit/>
          </a:bodyPr>
          <a:lstStyle/>
          <a:p>
            <a:r>
              <a:rPr lang="en-GB" b="1" dirty="0">
                <a:solidFill>
                  <a:schemeClr val="accent6">
                    <a:lumMod val="50000"/>
                  </a:schemeClr>
                </a:solidFill>
                <a:latin typeface="Arial" panose="020B0604020202020204" pitchFamily="34" charset="0"/>
                <a:cs typeface="Arial" panose="020B0604020202020204" pitchFamily="34" charset="0"/>
              </a:rPr>
              <a:t>Rule-based expert systems</a:t>
            </a:r>
            <a:endParaRPr lang="en-GB" b="1" dirty="0">
              <a:solidFill>
                <a:schemeClr val="accent6">
                  <a:lumMod val="50000"/>
                </a:schemeClr>
              </a:solidFill>
            </a:endParaRPr>
          </a:p>
          <a:p>
            <a:pPr marL="0" indent="0">
              <a:buNone/>
            </a:pPr>
            <a:r>
              <a:rPr lang="en-GB" dirty="0"/>
              <a:t>-This is the use of AI to impart learning reasoning and advising</a:t>
            </a:r>
          </a:p>
          <a:p>
            <a:pPr marL="0" indent="0">
              <a:buNone/>
            </a:pPr>
            <a:r>
              <a:rPr lang="en-GB" dirty="0"/>
              <a:t> </a:t>
            </a:r>
          </a:p>
          <a:p>
            <a:r>
              <a:rPr lang="en-GB" b="1" dirty="0">
                <a:solidFill>
                  <a:schemeClr val="accent6">
                    <a:lumMod val="50000"/>
                  </a:schemeClr>
                </a:solidFill>
              </a:rPr>
              <a:t>Machine learning</a:t>
            </a:r>
          </a:p>
          <a:p>
            <a:pPr marL="0" indent="0">
              <a:buNone/>
            </a:pPr>
            <a:r>
              <a:rPr lang="en-GB" dirty="0"/>
              <a:t>- The use of data and algorithms to imitate the way human learn and make predictions </a:t>
            </a:r>
          </a:p>
        </p:txBody>
      </p:sp>
    </p:spTree>
    <p:extLst>
      <p:ext uri="{BB962C8B-B14F-4D97-AF65-F5344CB8AC3E}">
        <p14:creationId xmlns:p14="http://schemas.microsoft.com/office/powerpoint/2010/main" val="20133825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3FE77-9BD8-600C-4C71-087818FA1774}"/>
              </a:ext>
            </a:extLst>
          </p:cNvPr>
          <p:cNvSpPr>
            <a:spLocks noGrp="1"/>
          </p:cNvSpPr>
          <p:nvPr>
            <p:ph type="title"/>
          </p:nvPr>
        </p:nvSpPr>
        <p:spPr/>
        <p:txBody>
          <a:bodyPr/>
          <a:lstStyle/>
          <a:p>
            <a:r>
              <a:rPr lang="en-GB" b="1" dirty="0"/>
              <a:t>Applications of AI contd..</a:t>
            </a:r>
          </a:p>
        </p:txBody>
      </p:sp>
      <p:sp>
        <p:nvSpPr>
          <p:cNvPr id="3" name="Content Placeholder 2">
            <a:extLst>
              <a:ext uri="{FF2B5EF4-FFF2-40B4-BE49-F238E27FC236}">
                <a16:creationId xmlns:a16="http://schemas.microsoft.com/office/drawing/2014/main" id="{9CA8897D-93EC-2283-37A0-7C3596479C2B}"/>
              </a:ext>
            </a:extLst>
          </p:cNvPr>
          <p:cNvSpPr>
            <a:spLocks noGrp="1"/>
          </p:cNvSpPr>
          <p:nvPr>
            <p:ph idx="1"/>
          </p:nvPr>
        </p:nvSpPr>
        <p:spPr>
          <a:xfrm>
            <a:off x="323528" y="1600201"/>
            <a:ext cx="8784976" cy="3917032"/>
          </a:xfrm>
        </p:spPr>
        <p:txBody>
          <a:bodyPr>
            <a:normAutofit fontScale="92500"/>
          </a:bodyPr>
          <a:lstStyle/>
          <a:p>
            <a:r>
              <a:rPr lang="en-GB" b="1" dirty="0">
                <a:solidFill>
                  <a:schemeClr val="accent6">
                    <a:lumMod val="50000"/>
                  </a:schemeClr>
                </a:solidFill>
              </a:rPr>
              <a:t>Speech recognition or Speech-to-text </a:t>
            </a:r>
          </a:p>
          <a:p>
            <a:pPr>
              <a:buFontTx/>
              <a:buChar char="-"/>
            </a:pPr>
            <a:r>
              <a:rPr lang="en-GB" dirty="0"/>
              <a:t>AI that identify </a:t>
            </a:r>
            <a:r>
              <a:rPr lang="en-GB" b="0" i="0" dirty="0">
                <a:effectLst/>
                <a:latin typeface="Arial" panose="020B0604020202020204" pitchFamily="34" charset="0"/>
              </a:rPr>
              <a:t>words spoken aloud and convert them into readable text (voice commands</a:t>
            </a:r>
            <a:r>
              <a:rPr lang="en-GB" dirty="0">
                <a:latin typeface="Arial" panose="020B0604020202020204" pitchFamily="34" charset="0"/>
              </a:rPr>
              <a:t>) </a:t>
            </a:r>
          </a:p>
          <a:p>
            <a:pPr>
              <a:buFontTx/>
              <a:buChar char="-"/>
            </a:pPr>
            <a:endParaRPr lang="en-GB" dirty="0">
              <a:latin typeface="Arial" panose="020B0604020202020204" pitchFamily="34" charset="0"/>
            </a:endParaRPr>
          </a:p>
          <a:p>
            <a:r>
              <a:rPr lang="en-GB" b="1" dirty="0">
                <a:solidFill>
                  <a:schemeClr val="accent6">
                    <a:lumMod val="50000"/>
                  </a:schemeClr>
                </a:solidFill>
                <a:latin typeface="Arial" panose="020B0604020202020204" pitchFamily="34" charset="0"/>
              </a:rPr>
              <a:t>Handwriting recognition</a:t>
            </a:r>
          </a:p>
          <a:p>
            <a:pPr marL="0" indent="0">
              <a:buNone/>
            </a:pPr>
            <a:r>
              <a:rPr lang="en-GB" dirty="0">
                <a:latin typeface="Arial" panose="020B0604020202020204" pitchFamily="34" charset="0"/>
              </a:rPr>
              <a:t>- AI that </a:t>
            </a:r>
            <a:r>
              <a:rPr lang="en-GB" b="0" i="0" dirty="0">
                <a:effectLst/>
                <a:latin typeface="Nunito" pitchFamily="2" charset="0"/>
              </a:rPr>
              <a:t>reads the text written on paper by a pen or on screen by a stylus.</a:t>
            </a:r>
            <a:endParaRPr lang="en-GB" dirty="0"/>
          </a:p>
        </p:txBody>
      </p:sp>
    </p:spTree>
    <p:extLst>
      <p:ext uri="{BB962C8B-B14F-4D97-AF65-F5344CB8AC3E}">
        <p14:creationId xmlns:p14="http://schemas.microsoft.com/office/powerpoint/2010/main" val="4069651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A4907-18E9-A566-BE0E-4B0315AFA22E}"/>
              </a:ext>
            </a:extLst>
          </p:cNvPr>
          <p:cNvSpPr>
            <a:spLocks noGrp="1"/>
          </p:cNvSpPr>
          <p:nvPr>
            <p:ph type="title"/>
          </p:nvPr>
        </p:nvSpPr>
        <p:spPr>
          <a:xfrm>
            <a:off x="451978" y="151659"/>
            <a:ext cx="8229600" cy="1143000"/>
          </a:xfrm>
        </p:spPr>
        <p:txBody>
          <a:bodyPr/>
          <a:lstStyle/>
          <a:p>
            <a:r>
              <a:rPr lang="en-GB" b="1" dirty="0"/>
              <a:t>Applications of AI </a:t>
            </a:r>
            <a:r>
              <a:rPr lang="en-GB" b="1" dirty="0" err="1"/>
              <a:t>contd</a:t>
            </a:r>
            <a:r>
              <a:rPr lang="en-GB" b="1" dirty="0"/>
              <a:t>…</a:t>
            </a:r>
          </a:p>
        </p:txBody>
      </p:sp>
      <p:sp>
        <p:nvSpPr>
          <p:cNvPr id="3" name="Content Placeholder 2">
            <a:extLst>
              <a:ext uri="{FF2B5EF4-FFF2-40B4-BE49-F238E27FC236}">
                <a16:creationId xmlns:a16="http://schemas.microsoft.com/office/drawing/2014/main" id="{7E61E0C3-173A-05D5-1164-AD19BAEA0686}"/>
              </a:ext>
            </a:extLst>
          </p:cNvPr>
          <p:cNvSpPr>
            <a:spLocks noGrp="1"/>
          </p:cNvSpPr>
          <p:nvPr>
            <p:ph idx="1"/>
          </p:nvPr>
        </p:nvSpPr>
        <p:spPr>
          <a:xfrm>
            <a:off x="395536" y="1294659"/>
            <a:ext cx="8229600" cy="3917032"/>
          </a:xfrm>
        </p:spPr>
        <p:txBody>
          <a:bodyPr>
            <a:normAutofit fontScale="92500" lnSpcReduction="10000"/>
          </a:bodyPr>
          <a:lstStyle/>
          <a:p>
            <a:r>
              <a:rPr lang="en-GB" b="1" dirty="0">
                <a:solidFill>
                  <a:schemeClr val="accent6">
                    <a:lumMod val="50000"/>
                  </a:schemeClr>
                </a:solidFill>
              </a:rPr>
              <a:t>Intelligent Robots</a:t>
            </a:r>
          </a:p>
          <a:p>
            <a:pPr>
              <a:buFontTx/>
              <a:buChar char="-"/>
            </a:pPr>
            <a:r>
              <a:rPr lang="en-GB" sz="2800" dirty="0"/>
              <a:t>Robots programmed to perform human task</a:t>
            </a:r>
          </a:p>
          <a:p>
            <a:pPr>
              <a:buFontTx/>
              <a:buChar char="-"/>
            </a:pPr>
            <a:endParaRPr lang="en-GB" sz="2800" dirty="0"/>
          </a:p>
          <a:p>
            <a:r>
              <a:rPr lang="en-GB" b="1" dirty="0">
                <a:solidFill>
                  <a:schemeClr val="accent6">
                    <a:lumMod val="50000"/>
                  </a:schemeClr>
                </a:solidFill>
              </a:rPr>
              <a:t>Gaming</a:t>
            </a:r>
            <a:r>
              <a:rPr lang="en-GB" dirty="0"/>
              <a:t> </a:t>
            </a:r>
          </a:p>
          <a:p>
            <a:pPr marL="0" indent="0">
              <a:buNone/>
            </a:pPr>
            <a:r>
              <a:rPr lang="en-GB" sz="2800" dirty="0"/>
              <a:t>e.g. scrabble, chess</a:t>
            </a:r>
          </a:p>
          <a:p>
            <a:pPr marL="0" indent="0">
              <a:buNone/>
            </a:pPr>
            <a:endParaRPr lang="en-GB" sz="2800" dirty="0"/>
          </a:p>
          <a:p>
            <a:pPr marL="0" indent="0">
              <a:buNone/>
            </a:pPr>
            <a:r>
              <a:rPr lang="en-GB" sz="4000" b="1" dirty="0"/>
              <a:t>AI technologies have won Physics and Chemistry Nobel prizes in 2024</a:t>
            </a:r>
          </a:p>
          <a:p>
            <a:pPr marL="0" indent="0">
              <a:buNone/>
            </a:pPr>
            <a:endParaRPr lang="en-GB" dirty="0"/>
          </a:p>
        </p:txBody>
      </p:sp>
    </p:spTree>
    <p:extLst>
      <p:ext uri="{BB962C8B-B14F-4D97-AF65-F5344CB8AC3E}">
        <p14:creationId xmlns:p14="http://schemas.microsoft.com/office/powerpoint/2010/main" val="1652804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299C684-158B-90F4-D72B-91817175B1BD}"/>
              </a:ext>
            </a:extLst>
          </p:cNvPr>
          <p:cNvPicPr>
            <a:picLocks noChangeAspect="1"/>
          </p:cNvPicPr>
          <p:nvPr/>
        </p:nvPicPr>
        <p:blipFill>
          <a:blip r:embed="rId3"/>
          <a:stretch>
            <a:fillRect/>
          </a:stretch>
        </p:blipFill>
        <p:spPr>
          <a:xfrm>
            <a:off x="3923928" y="2348880"/>
            <a:ext cx="5181000" cy="3282861"/>
          </a:xfrm>
          <a:prstGeom prst="rect">
            <a:avLst/>
          </a:prstGeom>
        </p:spPr>
      </p:pic>
      <p:sp>
        <p:nvSpPr>
          <p:cNvPr id="4" name="TextBox 3">
            <a:extLst>
              <a:ext uri="{FF2B5EF4-FFF2-40B4-BE49-F238E27FC236}">
                <a16:creationId xmlns:a16="http://schemas.microsoft.com/office/drawing/2014/main" id="{8095736B-3FB7-066A-CD2A-55C03EDBDB88}"/>
              </a:ext>
            </a:extLst>
          </p:cNvPr>
          <p:cNvSpPr txBox="1"/>
          <p:nvPr/>
        </p:nvSpPr>
        <p:spPr>
          <a:xfrm>
            <a:off x="92040" y="908720"/>
            <a:ext cx="9042320" cy="4247317"/>
          </a:xfrm>
          <a:prstGeom prst="rect">
            <a:avLst/>
          </a:prstGeom>
          <a:noFill/>
        </p:spPr>
        <p:txBody>
          <a:bodyPr wrap="square">
            <a:spAutoFit/>
          </a:bodyPr>
          <a:lstStyle/>
          <a:p>
            <a:pPr marL="457200" indent="-457200">
              <a:buFont typeface="Arial" panose="020B0604020202020204" pitchFamily="34" charset="0"/>
              <a:buChar char="•"/>
            </a:pPr>
            <a:r>
              <a:rPr kumimoji="0" lang="en-GB" sz="3000" i="0" u="none" strike="noStrike" kern="1200" cap="none" spc="0" normalizeH="0" baseline="0" noProof="0" dirty="0">
                <a:ln>
                  <a:noFill/>
                </a:ln>
                <a:solidFill>
                  <a:prstClr val="black"/>
                </a:solidFill>
                <a:effectLst/>
                <a:uLnTx/>
                <a:uFillTx/>
                <a:latin typeface="Myriad Pro"/>
                <a:ea typeface="+mn-ea"/>
                <a:cs typeface="+mn-cs"/>
              </a:rPr>
              <a:t>Has AI passed the Turing Test yet?</a:t>
            </a:r>
          </a:p>
          <a:p>
            <a:endParaRPr lang="en-GB" sz="3000" dirty="0">
              <a:solidFill>
                <a:prstClr val="black"/>
              </a:solidFill>
              <a:latin typeface="Myriad Pro"/>
            </a:endParaRPr>
          </a:p>
          <a:p>
            <a:pPr marL="457200" indent="-457200">
              <a:buFont typeface="Arial" panose="020B0604020202020204" pitchFamily="34" charset="0"/>
              <a:buChar char="•"/>
            </a:pPr>
            <a:r>
              <a:rPr lang="en-GB" sz="3000" dirty="0">
                <a:solidFill>
                  <a:prstClr val="black"/>
                </a:solidFill>
                <a:latin typeface="Myriad Pro"/>
              </a:rPr>
              <a:t>Narrow AI (only handle a singular or limited tasks, also known as weak AI)</a:t>
            </a:r>
          </a:p>
          <a:p>
            <a:pPr marL="457200" indent="-457200">
              <a:buFont typeface="Arial" panose="020B0604020202020204" pitchFamily="34" charset="0"/>
              <a:buChar char="•"/>
            </a:pPr>
            <a:endParaRPr lang="en-GB" sz="3000" dirty="0">
              <a:solidFill>
                <a:prstClr val="black"/>
              </a:solidFill>
              <a:latin typeface="Myriad Pro"/>
            </a:endParaRPr>
          </a:p>
          <a:p>
            <a:pPr marL="457200" indent="-457200">
              <a:buFont typeface="Arial" panose="020B0604020202020204" pitchFamily="34" charset="0"/>
              <a:buChar char="•"/>
            </a:pPr>
            <a:r>
              <a:rPr lang="en-GB" sz="3000" dirty="0">
                <a:solidFill>
                  <a:prstClr val="black"/>
                </a:solidFill>
                <a:latin typeface="Myriad Pro"/>
              </a:rPr>
              <a:t>AI, ML and DL</a:t>
            </a:r>
          </a:p>
          <a:p>
            <a:pPr marL="457200" indent="-457200">
              <a:buFont typeface="Arial" panose="020B0604020202020204" pitchFamily="34" charset="0"/>
              <a:buChar char="•"/>
            </a:pPr>
            <a:endParaRPr lang="en-GB" sz="3000" dirty="0">
              <a:solidFill>
                <a:prstClr val="black"/>
              </a:solidFill>
              <a:latin typeface="Myriad Pro"/>
            </a:endParaRPr>
          </a:p>
          <a:p>
            <a:pPr marL="457200" indent="-457200">
              <a:buFont typeface="Arial" panose="020B0604020202020204" pitchFamily="34" charset="0"/>
              <a:buChar char="•"/>
            </a:pPr>
            <a:r>
              <a:rPr lang="en-GB" sz="3000" dirty="0">
                <a:solidFill>
                  <a:prstClr val="black"/>
                </a:solidFill>
                <a:latin typeface="Myriad Pro"/>
              </a:rPr>
              <a:t>Generative AI </a:t>
            </a:r>
          </a:p>
          <a:p>
            <a:r>
              <a:rPr lang="en-GB" sz="3000" dirty="0">
                <a:solidFill>
                  <a:prstClr val="black"/>
                </a:solidFill>
                <a:latin typeface="Myriad Pro"/>
              </a:rPr>
              <a:t>(subset of NLP, using LLMs )</a:t>
            </a:r>
          </a:p>
        </p:txBody>
      </p:sp>
      <p:sp>
        <p:nvSpPr>
          <p:cNvPr id="5" name="Title 1">
            <a:extLst>
              <a:ext uri="{FF2B5EF4-FFF2-40B4-BE49-F238E27FC236}">
                <a16:creationId xmlns:a16="http://schemas.microsoft.com/office/drawing/2014/main" id="{ED80DB73-6E53-16E3-0FFF-955A6E8B628B}"/>
              </a:ext>
            </a:extLst>
          </p:cNvPr>
          <p:cNvSpPr txBox="1">
            <a:spLocks/>
          </p:cNvSpPr>
          <p:nvPr/>
        </p:nvSpPr>
        <p:spPr>
          <a:xfrm>
            <a:off x="92040" y="47491"/>
            <a:ext cx="8934816"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AI Related Concepts</a:t>
            </a:r>
          </a:p>
        </p:txBody>
      </p:sp>
      <p:sp>
        <p:nvSpPr>
          <p:cNvPr id="7" name="TextBox 6">
            <a:extLst>
              <a:ext uri="{FF2B5EF4-FFF2-40B4-BE49-F238E27FC236}">
                <a16:creationId xmlns:a16="http://schemas.microsoft.com/office/drawing/2014/main" id="{DD7A4DB3-625A-3689-69C6-4B02AE35090D}"/>
              </a:ext>
            </a:extLst>
          </p:cNvPr>
          <p:cNvSpPr txBox="1"/>
          <p:nvPr/>
        </p:nvSpPr>
        <p:spPr>
          <a:xfrm>
            <a:off x="-29524" y="5373216"/>
            <a:ext cx="6552728" cy="338554"/>
          </a:xfrm>
          <a:prstGeom prst="rect">
            <a:avLst/>
          </a:prstGeom>
          <a:noFill/>
        </p:spPr>
        <p:txBody>
          <a:bodyPr wrap="square">
            <a:spAutoFit/>
          </a:bodyPr>
          <a:lstStyle/>
          <a:p>
            <a:r>
              <a:rPr lang="en-GB" sz="1600" dirty="0"/>
              <a:t>https://www.scs.org.sg/articles/machine-learning-vs-deep-learning</a:t>
            </a:r>
          </a:p>
        </p:txBody>
      </p:sp>
    </p:spTree>
    <p:extLst>
      <p:ext uri="{BB962C8B-B14F-4D97-AF65-F5344CB8AC3E}">
        <p14:creationId xmlns:p14="http://schemas.microsoft.com/office/powerpoint/2010/main" val="662650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EA33EC7-266B-F90C-D1B3-C3442C392F9D}"/>
              </a:ext>
            </a:extLst>
          </p:cNvPr>
          <p:cNvSpPr txBox="1"/>
          <p:nvPr/>
        </p:nvSpPr>
        <p:spPr>
          <a:xfrm>
            <a:off x="62256" y="836712"/>
            <a:ext cx="9019487" cy="4493538"/>
          </a:xfrm>
          <a:prstGeom prst="rect">
            <a:avLst/>
          </a:prstGeom>
          <a:noFill/>
        </p:spPr>
        <p:txBody>
          <a:bodyPr wrap="square">
            <a:spAutoFit/>
          </a:bodyPr>
          <a:lstStyle/>
          <a:p>
            <a:pPr marL="285750" indent="-285750">
              <a:buFont typeface="Arial" panose="020B0604020202020204" pitchFamily="34" charset="0"/>
              <a:buChar char="•"/>
            </a:pPr>
            <a:r>
              <a:rPr lang="en-GB" sz="2000" dirty="0"/>
              <a:t>Building sufficient, secure and sustainable AI Infrastructure (e.g. Nvida’s data centre at Dockland)</a:t>
            </a:r>
          </a:p>
          <a:p>
            <a:pPr marL="285750" indent="-285750">
              <a:buFont typeface="Arial" panose="020B0604020202020204" pitchFamily="34" charset="0"/>
              <a:buChar char="•"/>
            </a:pPr>
            <a:endParaRPr lang="en-GB" sz="1200" dirty="0"/>
          </a:p>
          <a:p>
            <a:pPr marL="285750" indent="-285750">
              <a:buFont typeface="Arial" panose="020B0604020202020204" pitchFamily="34" charset="0"/>
              <a:buChar char="•"/>
            </a:pPr>
            <a:r>
              <a:rPr lang="en-GB" sz="2000" dirty="0"/>
              <a:t>Create a National Data Library to unlock data assets in the public and private sector</a:t>
            </a:r>
          </a:p>
          <a:p>
            <a:pPr marL="285750" indent="-285750">
              <a:buFont typeface="Arial" panose="020B0604020202020204" pitchFamily="34" charset="0"/>
              <a:buChar char="•"/>
            </a:pPr>
            <a:endParaRPr lang="en-GB" sz="1200" dirty="0"/>
          </a:p>
          <a:p>
            <a:pPr marL="285750" indent="-285750">
              <a:buFont typeface="Arial" panose="020B0604020202020204" pitchFamily="34" charset="0"/>
              <a:buChar char="•"/>
            </a:pPr>
            <a:r>
              <a:rPr lang="en-GB" sz="2000" dirty="0"/>
              <a:t>Training, attracting and retaining the next generation of AI scientists and founders</a:t>
            </a:r>
          </a:p>
          <a:p>
            <a:endParaRPr lang="en-GB" sz="1200" dirty="0"/>
          </a:p>
          <a:p>
            <a:pPr marL="285750" indent="-285750">
              <a:buFont typeface="Arial" panose="020B0604020202020204" pitchFamily="34" charset="0"/>
              <a:buChar char="•"/>
            </a:pPr>
            <a:r>
              <a:rPr lang="en-GB" sz="2000" dirty="0"/>
              <a:t>Enabling safe and trusted AI development and adoption through regulation, safety and assurance</a:t>
            </a:r>
          </a:p>
          <a:p>
            <a:endParaRPr lang="en-GB" sz="1200" dirty="0"/>
          </a:p>
          <a:p>
            <a:r>
              <a:rPr lang="en-GB" sz="2000" dirty="0"/>
              <a:t>AI can be used to improve efficiency in the NHS by reducing the amount of paperwork being filled in by health professionals and giving them more time to get on with the "human element" of the job.</a:t>
            </a:r>
          </a:p>
          <a:p>
            <a:endParaRPr lang="en-GB" dirty="0"/>
          </a:p>
        </p:txBody>
      </p:sp>
      <p:sp>
        <p:nvSpPr>
          <p:cNvPr id="5" name="Title 1">
            <a:extLst>
              <a:ext uri="{FF2B5EF4-FFF2-40B4-BE49-F238E27FC236}">
                <a16:creationId xmlns:a16="http://schemas.microsoft.com/office/drawing/2014/main" id="{DECFB107-2C14-2ED0-49E1-60D868A44891}"/>
              </a:ext>
            </a:extLst>
          </p:cNvPr>
          <p:cNvSpPr txBox="1">
            <a:spLocks/>
          </p:cNvSpPr>
          <p:nvPr/>
        </p:nvSpPr>
        <p:spPr>
          <a:xfrm>
            <a:off x="92040" y="47491"/>
            <a:ext cx="8934816"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AI Opportunities Action Plan</a:t>
            </a:r>
          </a:p>
        </p:txBody>
      </p:sp>
      <p:sp>
        <p:nvSpPr>
          <p:cNvPr id="7" name="TextBox 6">
            <a:extLst>
              <a:ext uri="{FF2B5EF4-FFF2-40B4-BE49-F238E27FC236}">
                <a16:creationId xmlns:a16="http://schemas.microsoft.com/office/drawing/2014/main" id="{09FC029B-AE69-D090-F5EC-1BB44608C4D0}"/>
              </a:ext>
            </a:extLst>
          </p:cNvPr>
          <p:cNvSpPr txBox="1"/>
          <p:nvPr/>
        </p:nvSpPr>
        <p:spPr>
          <a:xfrm>
            <a:off x="192020" y="5157192"/>
            <a:ext cx="8934816" cy="523220"/>
          </a:xfrm>
          <a:prstGeom prst="rect">
            <a:avLst/>
          </a:prstGeom>
          <a:noFill/>
        </p:spPr>
        <p:txBody>
          <a:bodyPr wrap="square">
            <a:spAutoFit/>
          </a:bodyPr>
          <a:lstStyle/>
          <a:p>
            <a:r>
              <a:rPr lang="en-GB" sz="1400" dirty="0"/>
              <a:t>Department for Science, Innovation &amp; Technology. </a:t>
            </a:r>
            <a:r>
              <a:rPr lang="en-GB" sz="1400" dirty="0">
                <a:hlinkClick r:id="rId2"/>
              </a:rPr>
              <a:t>https://www.gov.uk/government/publications/ai-opportunities-action-plan/ai-opportunities-action-plan</a:t>
            </a:r>
            <a:r>
              <a:rPr lang="en-GB" sz="1400" dirty="0"/>
              <a:t>. Published 13 January 2025, accessed on 12 March 2025</a:t>
            </a:r>
          </a:p>
        </p:txBody>
      </p:sp>
    </p:spTree>
    <p:extLst>
      <p:ext uri="{BB962C8B-B14F-4D97-AF65-F5344CB8AC3E}">
        <p14:creationId xmlns:p14="http://schemas.microsoft.com/office/powerpoint/2010/main" val="2689773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45F32BB-3A37-B488-692E-9F09CF3F0D20}"/>
              </a:ext>
            </a:extLst>
          </p:cNvPr>
          <p:cNvSpPr>
            <a:spLocks noGrp="1"/>
          </p:cNvSpPr>
          <p:nvPr>
            <p:ph type="title"/>
          </p:nvPr>
        </p:nvSpPr>
        <p:spPr>
          <a:xfrm>
            <a:off x="475591" y="332656"/>
            <a:ext cx="8435280" cy="4032448"/>
          </a:xfrm>
        </p:spPr>
        <p:txBody>
          <a:bodyPr>
            <a:normAutofit/>
          </a:bodyPr>
          <a:lstStyle/>
          <a:p>
            <a:br>
              <a:rPr lang="en-GB" sz="7200" b="1" i="1" dirty="0">
                <a:solidFill>
                  <a:srgbClr val="0070C0"/>
                </a:solidFill>
              </a:rPr>
            </a:br>
            <a:r>
              <a:rPr lang="en-GB" sz="7200" b="1" i="1" dirty="0">
                <a:solidFill>
                  <a:srgbClr val="0070C0"/>
                </a:solidFill>
              </a:rPr>
              <a:t>Robotics</a:t>
            </a:r>
          </a:p>
        </p:txBody>
      </p:sp>
      <p:pic>
        <p:nvPicPr>
          <p:cNvPr id="2050" name="Picture 2" descr="Robotics 101: An Overview for Beginners | RIA Blog | automate.org">
            <a:extLst>
              <a:ext uri="{FF2B5EF4-FFF2-40B4-BE49-F238E27FC236}">
                <a16:creationId xmlns:a16="http://schemas.microsoft.com/office/drawing/2014/main" id="{B8E4D30B-37F6-38AD-4A06-C594143023C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75790" y="3861048"/>
            <a:ext cx="2619375" cy="1743075"/>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D58FD935-6824-CE5D-19EE-C7F6F15C73CF}"/>
              </a:ext>
            </a:extLst>
          </p:cNvPr>
          <p:cNvPicPr>
            <a:picLocks noChangeAspect="1"/>
          </p:cNvPicPr>
          <p:nvPr/>
        </p:nvPicPr>
        <p:blipFill>
          <a:blip r:embed="rId3"/>
          <a:stretch>
            <a:fillRect/>
          </a:stretch>
        </p:blipFill>
        <p:spPr>
          <a:xfrm>
            <a:off x="15280" y="0"/>
            <a:ext cx="2600325" cy="1762125"/>
          </a:xfrm>
          <a:prstGeom prst="rect">
            <a:avLst/>
          </a:prstGeom>
        </p:spPr>
      </p:pic>
    </p:spTree>
    <p:extLst>
      <p:ext uri="{BB962C8B-B14F-4D97-AF65-F5344CB8AC3E}">
        <p14:creationId xmlns:p14="http://schemas.microsoft.com/office/powerpoint/2010/main" val="24611002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E41B83-394B-7154-4005-89675A44845F}"/>
              </a:ext>
            </a:extLst>
          </p:cNvPr>
          <p:cNvSpPr>
            <a:spLocks noGrp="1"/>
          </p:cNvSpPr>
          <p:nvPr>
            <p:ph type="title"/>
          </p:nvPr>
        </p:nvSpPr>
        <p:spPr/>
        <p:txBody>
          <a:bodyPr/>
          <a:lstStyle/>
          <a:p>
            <a:r>
              <a:rPr lang="en-GB" b="1" dirty="0"/>
              <a:t>Robotics </a:t>
            </a:r>
          </a:p>
        </p:txBody>
      </p:sp>
      <p:sp>
        <p:nvSpPr>
          <p:cNvPr id="3" name="Content Placeholder 2">
            <a:extLst>
              <a:ext uri="{FF2B5EF4-FFF2-40B4-BE49-F238E27FC236}">
                <a16:creationId xmlns:a16="http://schemas.microsoft.com/office/drawing/2014/main" id="{1DC4879F-D39B-3934-93CA-1CB7EF91DA7C}"/>
              </a:ext>
            </a:extLst>
          </p:cNvPr>
          <p:cNvSpPr>
            <a:spLocks noGrp="1"/>
          </p:cNvSpPr>
          <p:nvPr>
            <p:ph idx="1"/>
          </p:nvPr>
        </p:nvSpPr>
        <p:spPr>
          <a:xfrm>
            <a:off x="259472" y="1916832"/>
            <a:ext cx="8705015" cy="4248473"/>
          </a:xfrm>
        </p:spPr>
        <p:txBody>
          <a:bodyPr>
            <a:normAutofit/>
          </a:bodyPr>
          <a:lstStyle/>
          <a:p>
            <a:r>
              <a:rPr lang="en-GB" sz="3600" dirty="0"/>
              <a:t>This is an interdisciplinary branch of science, engineering and technology that involves the design, construction, operations and use of robots and automation. </a:t>
            </a:r>
          </a:p>
          <a:p>
            <a:pPr marL="0" indent="0">
              <a:buNone/>
            </a:pPr>
            <a:endParaRPr lang="en-GB" dirty="0"/>
          </a:p>
        </p:txBody>
      </p:sp>
    </p:spTree>
    <p:extLst>
      <p:ext uri="{BB962C8B-B14F-4D97-AF65-F5344CB8AC3E}">
        <p14:creationId xmlns:p14="http://schemas.microsoft.com/office/powerpoint/2010/main" val="33734104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D91CA-0B10-FB44-2B68-766B411DE52D}"/>
              </a:ext>
            </a:extLst>
          </p:cNvPr>
          <p:cNvSpPr>
            <a:spLocks noGrp="1"/>
          </p:cNvSpPr>
          <p:nvPr>
            <p:ph type="title"/>
          </p:nvPr>
        </p:nvSpPr>
        <p:spPr/>
        <p:txBody>
          <a:bodyPr/>
          <a:lstStyle/>
          <a:p>
            <a:r>
              <a:rPr lang="en-GB" b="1" dirty="0"/>
              <a:t>Robots</a:t>
            </a:r>
            <a:r>
              <a:rPr lang="en-GB" dirty="0"/>
              <a:t> </a:t>
            </a:r>
          </a:p>
        </p:txBody>
      </p:sp>
      <p:sp>
        <p:nvSpPr>
          <p:cNvPr id="3" name="Content Placeholder 2">
            <a:extLst>
              <a:ext uri="{FF2B5EF4-FFF2-40B4-BE49-F238E27FC236}">
                <a16:creationId xmlns:a16="http://schemas.microsoft.com/office/drawing/2014/main" id="{3ABDD649-44DA-0340-3D5C-DF5CD622E9CA}"/>
              </a:ext>
            </a:extLst>
          </p:cNvPr>
          <p:cNvSpPr>
            <a:spLocks noGrp="1"/>
          </p:cNvSpPr>
          <p:nvPr>
            <p:ph idx="1"/>
          </p:nvPr>
        </p:nvSpPr>
        <p:spPr/>
        <p:txBody>
          <a:bodyPr>
            <a:normAutofit/>
          </a:bodyPr>
          <a:lstStyle/>
          <a:p>
            <a:pPr marL="0" indent="0">
              <a:buNone/>
            </a:pPr>
            <a:r>
              <a:rPr lang="en-GB" sz="4000" b="1" i="1" dirty="0">
                <a:solidFill>
                  <a:srgbClr val="0070C0"/>
                </a:solidFill>
              </a:rPr>
              <a:t>What is a Robot? </a:t>
            </a:r>
          </a:p>
          <a:p>
            <a:r>
              <a:rPr lang="en-GB" sz="4000" dirty="0"/>
              <a:t>Robots are programmable machine that can complete a task</a:t>
            </a:r>
          </a:p>
          <a:p>
            <a:endParaRPr lang="en-GB" dirty="0"/>
          </a:p>
        </p:txBody>
      </p:sp>
    </p:spTree>
    <p:extLst>
      <p:ext uri="{BB962C8B-B14F-4D97-AF65-F5344CB8AC3E}">
        <p14:creationId xmlns:p14="http://schemas.microsoft.com/office/powerpoint/2010/main" val="1368026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26C88-E912-AFD6-DA75-3C01A1D807DB}"/>
              </a:ext>
            </a:extLst>
          </p:cNvPr>
          <p:cNvSpPr>
            <a:spLocks noGrp="1"/>
          </p:cNvSpPr>
          <p:nvPr>
            <p:ph type="title"/>
          </p:nvPr>
        </p:nvSpPr>
        <p:spPr/>
        <p:txBody>
          <a:bodyPr/>
          <a:lstStyle/>
          <a:p>
            <a:r>
              <a:rPr lang="en-GB" b="1" dirty="0"/>
              <a:t>Robotics</a:t>
            </a:r>
            <a:r>
              <a:rPr lang="en-GB" dirty="0"/>
              <a:t> </a:t>
            </a:r>
          </a:p>
        </p:txBody>
      </p:sp>
      <p:sp>
        <p:nvSpPr>
          <p:cNvPr id="3" name="Content Placeholder 2">
            <a:extLst>
              <a:ext uri="{FF2B5EF4-FFF2-40B4-BE49-F238E27FC236}">
                <a16:creationId xmlns:a16="http://schemas.microsoft.com/office/drawing/2014/main" id="{DD7D0C59-A36D-1294-2C50-CC8703843531}"/>
              </a:ext>
            </a:extLst>
          </p:cNvPr>
          <p:cNvSpPr>
            <a:spLocks noGrp="1"/>
          </p:cNvSpPr>
          <p:nvPr>
            <p:ph idx="1"/>
          </p:nvPr>
        </p:nvSpPr>
        <p:spPr>
          <a:xfrm>
            <a:off x="251520" y="1600201"/>
            <a:ext cx="8712968" cy="3917032"/>
          </a:xfrm>
        </p:spPr>
        <p:txBody>
          <a:bodyPr>
            <a:normAutofit/>
          </a:bodyPr>
          <a:lstStyle/>
          <a:p>
            <a:r>
              <a:rPr lang="en-GB" dirty="0"/>
              <a:t>Since the first mechanical device  developed in the 1700s called the flute player</a:t>
            </a:r>
          </a:p>
          <a:p>
            <a:endParaRPr lang="en-GB" sz="1400" dirty="0"/>
          </a:p>
          <a:p>
            <a:r>
              <a:rPr lang="en-GB" dirty="0"/>
              <a:t>The robotics field continues to grow</a:t>
            </a:r>
          </a:p>
          <a:p>
            <a:endParaRPr lang="en-GB" sz="1500" dirty="0"/>
          </a:p>
          <a:p>
            <a:r>
              <a:rPr lang="en-GB" dirty="0"/>
              <a:t>Robots first emerge in the medical field in the 1980s to provide surgical assistance in a brain biopsy procedure. </a:t>
            </a:r>
          </a:p>
          <a:p>
            <a:endParaRPr lang="en-GB" dirty="0"/>
          </a:p>
        </p:txBody>
      </p:sp>
    </p:spTree>
    <p:extLst>
      <p:ext uri="{BB962C8B-B14F-4D97-AF65-F5344CB8AC3E}">
        <p14:creationId xmlns:p14="http://schemas.microsoft.com/office/powerpoint/2010/main" val="501943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F79E9-65C7-CD63-E244-52D1798C7579}"/>
              </a:ext>
            </a:extLst>
          </p:cNvPr>
          <p:cNvSpPr>
            <a:spLocks noGrp="1"/>
          </p:cNvSpPr>
          <p:nvPr>
            <p:ph type="title"/>
          </p:nvPr>
        </p:nvSpPr>
        <p:spPr/>
        <p:txBody>
          <a:bodyPr/>
          <a:lstStyle/>
          <a:p>
            <a:r>
              <a:rPr lang="en-GB" b="1" dirty="0"/>
              <a:t>Characteristics of Robots </a:t>
            </a:r>
          </a:p>
        </p:txBody>
      </p:sp>
      <p:sp>
        <p:nvSpPr>
          <p:cNvPr id="3" name="Content Placeholder 2">
            <a:extLst>
              <a:ext uri="{FF2B5EF4-FFF2-40B4-BE49-F238E27FC236}">
                <a16:creationId xmlns:a16="http://schemas.microsoft.com/office/drawing/2014/main" id="{99D012C9-9B0F-1293-7688-E151D52EBF28}"/>
              </a:ext>
            </a:extLst>
          </p:cNvPr>
          <p:cNvSpPr>
            <a:spLocks noGrp="1"/>
          </p:cNvSpPr>
          <p:nvPr>
            <p:ph idx="1"/>
          </p:nvPr>
        </p:nvSpPr>
        <p:spPr/>
        <p:txBody>
          <a:bodyPr/>
          <a:lstStyle/>
          <a:p>
            <a:r>
              <a:rPr lang="en-GB" dirty="0"/>
              <a:t>Mechanical construction </a:t>
            </a:r>
          </a:p>
          <a:p>
            <a:r>
              <a:rPr lang="en-GB" dirty="0"/>
              <a:t>Electrical components that control and power the machinery</a:t>
            </a:r>
          </a:p>
          <a:p>
            <a:r>
              <a:rPr lang="en-GB" dirty="0"/>
              <a:t>Computer programming </a:t>
            </a:r>
          </a:p>
          <a:p>
            <a:endParaRPr lang="en-GB" dirty="0"/>
          </a:p>
        </p:txBody>
      </p:sp>
    </p:spTree>
    <p:extLst>
      <p:ext uri="{BB962C8B-B14F-4D97-AF65-F5344CB8AC3E}">
        <p14:creationId xmlns:p14="http://schemas.microsoft.com/office/powerpoint/2010/main" val="553746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1493B-A61F-44B0-A01F-7423D1846E1A}"/>
              </a:ext>
            </a:extLst>
          </p:cNvPr>
          <p:cNvSpPr>
            <a:spLocks noGrp="1"/>
          </p:cNvSpPr>
          <p:nvPr>
            <p:ph type="title"/>
          </p:nvPr>
        </p:nvSpPr>
        <p:spPr/>
        <p:txBody>
          <a:bodyPr/>
          <a:lstStyle/>
          <a:p>
            <a:r>
              <a:rPr lang="en-GB" b="1" dirty="0"/>
              <a:t>How Robots function  </a:t>
            </a:r>
          </a:p>
        </p:txBody>
      </p:sp>
      <p:sp>
        <p:nvSpPr>
          <p:cNvPr id="3" name="Content Placeholder 2">
            <a:extLst>
              <a:ext uri="{FF2B5EF4-FFF2-40B4-BE49-F238E27FC236}">
                <a16:creationId xmlns:a16="http://schemas.microsoft.com/office/drawing/2014/main" id="{43F24CA0-78CD-D3A7-C247-05E3436C3F9E}"/>
              </a:ext>
            </a:extLst>
          </p:cNvPr>
          <p:cNvSpPr>
            <a:spLocks noGrp="1"/>
          </p:cNvSpPr>
          <p:nvPr>
            <p:ph idx="1"/>
          </p:nvPr>
        </p:nvSpPr>
        <p:spPr>
          <a:xfrm>
            <a:off x="466487" y="1988840"/>
            <a:ext cx="8229600" cy="3917032"/>
          </a:xfrm>
        </p:spPr>
        <p:txBody>
          <a:bodyPr/>
          <a:lstStyle/>
          <a:p>
            <a:r>
              <a:rPr lang="en-GB" dirty="0"/>
              <a:t>Independent or autonomous robots</a:t>
            </a:r>
          </a:p>
          <a:p>
            <a:r>
              <a:rPr lang="en-GB" dirty="0"/>
              <a:t>Dependent or non-autonomous robots </a:t>
            </a:r>
          </a:p>
          <a:p>
            <a:r>
              <a:rPr lang="en-GB" dirty="0"/>
              <a:t>Semi- autonomous </a:t>
            </a:r>
          </a:p>
        </p:txBody>
      </p:sp>
    </p:spTree>
    <p:extLst>
      <p:ext uri="{BB962C8B-B14F-4D97-AF65-F5344CB8AC3E}">
        <p14:creationId xmlns:p14="http://schemas.microsoft.com/office/powerpoint/2010/main" val="3699482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CEC8C-E263-82C5-16A9-E28A5F62C3E6}"/>
              </a:ext>
            </a:extLst>
          </p:cNvPr>
          <p:cNvSpPr>
            <a:spLocks noGrp="1"/>
          </p:cNvSpPr>
          <p:nvPr>
            <p:ph type="title"/>
          </p:nvPr>
        </p:nvSpPr>
        <p:spPr>
          <a:xfrm>
            <a:off x="457200" y="260648"/>
            <a:ext cx="8229600" cy="1143000"/>
          </a:xfrm>
        </p:spPr>
        <p:txBody>
          <a:bodyPr/>
          <a:lstStyle/>
          <a:p>
            <a:r>
              <a:rPr lang="en-GB" b="1" dirty="0"/>
              <a:t>Types of Robots </a:t>
            </a:r>
          </a:p>
        </p:txBody>
      </p:sp>
      <p:sp>
        <p:nvSpPr>
          <p:cNvPr id="3" name="Content Placeholder 2">
            <a:extLst>
              <a:ext uri="{FF2B5EF4-FFF2-40B4-BE49-F238E27FC236}">
                <a16:creationId xmlns:a16="http://schemas.microsoft.com/office/drawing/2014/main" id="{FF531AF8-E6DE-EFF4-CC8A-E4771472D218}"/>
              </a:ext>
            </a:extLst>
          </p:cNvPr>
          <p:cNvSpPr>
            <a:spLocks noGrp="1"/>
          </p:cNvSpPr>
          <p:nvPr>
            <p:ph idx="1"/>
          </p:nvPr>
        </p:nvSpPr>
        <p:spPr/>
        <p:txBody>
          <a:bodyPr>
            <a:normAutofit fontScale="77500" lnSpcReduction="20000"/>
          </a:bodyPr>
          <a:lstStyle/>
          <a:p>
            <a:r>
              <a:rPr lang="en-GB" dirty="0"/>
              <a:t>Pre-programmed Robots </a:t>
            </a:r>
          </a:p>
          <a:p>
            <a:r>
              <a:rPr lang="en-GB" dirty="0"/>
              <a:t>Humanoid Robots </a:t>
            </a:r>
          </a:p>
          <a:p>
            <a:r>
              <a:rPr lang="en-GB" dirty="0"/>
              <a:t>Autonomous Robots </a:t>
            </a:r>
          </a:p>
          <a:p>
            <a:r>
              <a:rPr lang="en-GB" dirty="0"/>
              <a:t>Teleoperated Robots </a:t>
            </a:r>
          </a:p>
          <a:p>
            <a:r>
              <a:rPr lang="en-GB" dirty="0"/>
              <a:t>Augmenting Robots </a:t>
            </a:r>
          </a:p>
          <a:p>
            <a:endParaRPr lang="en-GB" dirty="0"/>
          </a:p>
          <a:p>
            <a:pPr marL="0" indent="0">
              <a:buNone/>
            </a:pPr>
            <a:r>
              <a:rPr lang="en-GB" sz="2200" dirty="0">
                <a:hlinkClick r:id="rId3"/>
              </a:rPr>
              <a:t>KUKA Medical Robotics - The Future of Medicine – YouTube</a:t>
            </a:r>
            <a:endParaRPr lang="en-GB" sz="2200" dirty="0"/>
          </a:p>
          <a:p>
            <a:pPr marL="0" indent="0">
              <a:buNone/>
            </a:pPr>
            <a:r>
              <a:rPr lang="en-GB" sz="2400" dirty="0">
                <a:hlinkClick r:id="rId4"/>
              </a:rPr>
              <a:t>Robotics in Healthcare - YouTube</a:t>
            </a:r>
            <a:endParaRPr lang="en-GB" sz="2200" dirty="0"/>
          </a:p>
          <a:p>
            <a:pPr marL="0" indent="0">
              <a:buNone/>
            </a:pPr>
            <a:r>
              <a:rPr lang="en-GB" sz="2200" dirty="0">
                <a:hlinkClick r:id="rId5"/>
              </a:rPr>
              <a:t>This is </a:t>
            </a:r>
            <a:r>
              <a:rPr lang="en-GB" sz="2200" dirty="0" err="1">
                <a:hlinkClick r:id="rId5"/>
              </a:rPr>
              <a:t>Ameca</a:t>
            </a:r>
            <a:r>
              <a:rPr lang="en-GB" sz="2200" dirty="0">
                <a:hlinkClick r:id="rId5"/>
              </a:rPr>
              <a:t>, the most advanced life-like robot in the world! 😯🔥 #shorts – YouTube</a:t>
            </a:r>
            <a:endParaRPr lang="en-GB" sz="2200" dirty="0"/>
          </a:p>
          <a:p>
            <a:pPr marL="0" indent="0">
              <a:buNone/>
            </a:pPr>
            <a:r>
              <a:rPr lang="en-GB" sz="2400" dirty="0">
                <a:hlinkClick r:id="rId6"/>
              </a:rPr>
              <a:t>Autonomous Mobile Robots (AMRs) in Action - YouTube</a:t>
            </a:r>
            <a:endParaRPr lang="en-GB" sz="2200" dirty="0"/>
          </a:p>
          <a:p>
            <a:pPr marL="0" indent="0">
              <a:buNone/>
            </a:pPr>
            <a:r>
              <a:rPr lang="en-GB" sz="2400" dirty="0">
                <a:hlinkClick r:id="rId7"/>
              </a:rPr>
              <a:t>Shadow's Teleoperation System – YouTube</a:t>
            </a:r>
            <a:endParaRPr lang="en-GB" sz="2400" dirty="0"/>
          </a:p>
          <a:p>
            <a:pPr marL="0" indent="0">
              <a:buNone/>
            </a:pPr>
            <a:endParaRPr lang="en-GB" sz="2200" dirty="0"/>
          </a:p>
        </p:txBody>
      </p:sp>
    </p:spTree>
    <p:extLst>
      <p:ext uri="{BB962C8B-B14F-4D97-AF65-F5344CB8AC3E}">
        <p14:creationId xmlns:p14="http://schemas.microsoft.com/office/powerpoint/2010/main" val="2516978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8" end="8"/>
                                            </p:txEl>
                                          </p:spTgt>
                                        </p:tgtEl>
                                        <p:attrNameLst>
                                          <p:attrName>style.visibility</p:attrName>
                                        </p:attrNameLst>
                                      </p:cBhvr>
                                      <p:to>
                                        <p:strVal val="visible"/>
                                      </p:to>
                                    </p:set>
                                    <p:animEffect transition="in" filter="fade">
                                      <p:cBhvr>
                                        <p:cTn id="63" dur="1000"/>
                                        <p:tgtEl>
                                          <p:spTgt spid="3">
                                            <p:txEl>
                                              <p:pRg st="8" end="8"/>
                                            </p:txEl>
                                          </p:spTgt>
                                        </p:tgtEl>
                                      </p:cBhvr>
                                    </p:animEffect>
                                    <p:anim calcmode="lin" valueType="num">
                                      <p:cBhvr>
                                        <p:cTn id="64"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3">
                                            <p:txEl>
                                              <p:pRg st="9" end="9"/>
                                            </p:txEl>
                                          </p:spTgt>
                                        </p:tgtEl>
                                        <p:attrNameLst>
                                          <p:attrName>style.visibility</p:attrName>
                                        </p:attrNameLst>
                                      </p:cBhvr>
                                      <p:to>
                                        <p:strVal val="visible"/>
                                      </p:to>
                                    </p:set>
                                    <p:animEffect transition="in" filter="fade">
                                      <p:cBhvr>
                                        <p:cTn id="70" dur="1000"/>
                                        <p:tgtEl>
                                          <p:spTgt spid="3">
                                            <p:txEl>
                                              <p:pRg st="9" end="9"/>
                                            </p:txEl>
                                          </p:spTgt>
                                        </p:tgtEl>
                                      </p:cBhvr>
                                    </p:animEffect>
                                    <p:anim calcmode="lin" valueType="num">
                                      <p:cBhvr>
                                        <p:cTn id="71"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72"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3">
                                            <p:txEl>
                                              <p:pRg st="10" end="10"/>
                                            </p:txEl>
                                          </p:spTgt>
                                        </p:tgtEl>
                                        <p:attrNameLst>
                                          <p:attrName>style.visibility</p:attrName>
                                        </p:attrNameLst>
                                      </p:cBhvr>
                                      <p:to>
                                        <p:strVal val="visible"/>
                                      </p:to>
                                    </p:set>
                                    <p:animEffect transition="in" filter="fade">
                                      <p:cBhvr>
                                        <p:cTn id="77" dur="1000"/>
                                        <p:tgtEl>
                                          <p:spTgt spid="3">
                                            <p:txEl>
                                              <p:pRg st="10" end="10"/>
                                            </p:txEl>
                                          </p:spTgt>
                                        </p:tgtEl>
                                      </p:cBhvr>
                                    </p:animEffect>
                                    <p:anim calcmode="lin" valueType="num">
                                      <p:cBhvr>
                                        <p:cTn id="78"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79"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4A4E2-CC0D-462F-24B3-094F27E3BB55}"/>
              </a:ext>
            </a:extLst>
          </p:cNvPr>
          <p:cNvSpPr>
            <a:spLocks noGrp="1"/>
          </p:cNvSpPr>
          <p:nvPr>
            <p:ph type="title"/>
          </p:nvPr>
        </p:nvSpPr>
        <p:spPr/>
        <p:txBody>
          <a:bodyPr/>
          <a:lstStyle/>
          <a:p>
            <a:r>
              <a:rPr lang="en-GB" b="1" dirty="0"/>
              <a:t>Components of Robots </a:t>
            </a:r>
          </a:p>
        </p:txBody>
      </p:sp>
      <p:pic>
        <p:nvPicPr>
          <p:cNvPr id="7" name="Picture 6">
            <a:extLst>
              <a:ext uri="{FF2B5EF4-FFF2-40B4-BE49-F238E27FC236}">
                <a16:creationId xmlns:a16="http://schemas.microsoft.com/office/drawing/2014/main" id="{E738D242-0415-5D19-3C1B-220B3D0138A1}"/>
              </a:ext>
            </a:extLst>
          </p:cNvPr>
          <p:cNvPicPr>
            <a:picLocks noChangeAspect="1"/>
          </p:cNvPicPr>
          <p:nvPr/>
        </p:nvPicPr>
        <p:blipFill rotWithShape="1">
          <a:blip r:embed="rId3"/>
          <a:srcRect t="9391"/>
          <a:stretch/>
        </p:blipFill>
        <p:spPr>
          <a:xfrm>
            <a:off x="1475656" y="1185069"/>
            <a:ext cx="5991225" cy="4487862"/>
          </a:xfrm>
          <a:prstGeom prst="rect">
            <a:avLst/>
          </a:prstGeom>
        </p:spPr>
      </p:pic>
      <p:sp>
        <p:nvSpPr>
          <p:cNvPr id="8" name="TextBox 7">
            <a:extLst>
              <a:ext uri="{FF2B5EF4-FFF2-40B4-BE49-F238E27FC236}">
                <a16:creationId xmlns:a16="http://schemas.microsoft.com/office/drawing/2014/main" id="{2A0B388B-6C6C-A108-5CD9-3CF34FD4364E}"/>
              </a:ext>
            </a:extLst>
          </p:cNvPr>
          <p:cNvSpPr txBox="1"/>
          <p:nvPr/>
        </p:nvSpPr>
        <p:spPr>
          <a:xfrm>
            <a:off x="6012160" y="5073132"/>
            <a:ext cx="2592288" cy="369332"/>
          </a:xfrm>
          <a:prstGeom prst="rect">
            <a:avLst/>
          </a:prstGeom>
          <a:noFill/>
        </p:spPr>
        <p:txBody>
          <a:bodyPr wrap="square">
            <a:spAutoFit/>
          </a:bodyPr>
          <a:lstStyle/>
          <a:p>
            <a:r>
              <a:rPr lang="en-GB" b="0" i="0" dirty="0">
                <a:solidFill>
                  <a:srgbClr val="000000"/>
                </a:solidFill>
                <a:effectLst/>
                <a:latin typeface="ff2"/>
              </a:rPr>
              <a:t>(Medina et al., 2021)</a:t>
            </a:r>
            <a:endParaRPr lang="en-GB" dirty="0"/>
          </a:p>
        </p:txBody>
      </p:sp>
    </p:spTree>
    <p:extLst>
      <p:ext uri="{BB962C8B-B14F-4D97-AF65-F5344CB8AC3E}">
        <p14:creationId xmlns:p14="http://schemas.microsoft.com/office/powerpoint/2010/main" val="137117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4A4E2-CC0D-462F-24B3-094F27E3BB55}"/>
              </a:ext>
            </a:extLst>
          </p:cNvPr>
          <p:cNvSpPr>
            <a:spLocks noGrp="1"/>
          </p:cNvSpPr>
          <p:nvPr>
            <p:ph type="title"/>
          </p:nvPr>
        </p:nvSpPr>
        <p:spPr/>
        <p:txBody>
          <a:bodyPr/>
          <a:lstStyle/>
          <a:p>
            <a:r>
              <a:rPr lang="en-GB" b="1" dirty="0"/>
              <a:t>Components of Robots </a:t>
            </a:r>
          </a:p>
        </p:txBody>
      </p:sp>
      <p:sp>
        <p:nvSpPr>
          <p:cNvPr id="3" name="Content Placeholder 2">
            <a:extLst>
              <a:ext uri="{FF2B5EF4-FFF2-40B4-BE49-F238E27FC236}">
                <a16:creationId xmlns:a16="http://schemas.microsoft.com/office/drawing/2014/main" id="{67FA2692-8186-A46F-E0FF-AAB56EC14CC0}"/>
              </a:ext>
            </a:extLst>
          </p:cNvPr>
          <p:cNvSpPr>
            <a:spLocks noGrp="1"/>
          </p:cNvSpPr>
          <p:nvPr>
            <p:ph idx="1"/>
          </p:nvPr>
        </p:nvSpPr>
        <p:spPr/>
        <p:txBody>
          <a:bodyPr>
            <a:normAutofit lnSpcReduction="10000"/>
          </a:bodyPr>
          <a:lstStyle/>
          <a:p>
            <a:r>
              <a:rPr lang="en-GB" b="1" dirty="0">
                <a:solidFill>
                  <a:srgbClr val="00B050"/>
                </a:solidFill>
              </a:rPr>
              <a:t>Control system- </a:t>
            </a:r>
            <a:r>
              <a:rPr lang="en-GB" dirty="0"/>
              <a:t>Central Processing Unit (CPU)</a:t>
            </a:r>
          </a:p>
          <a:p>
            <a:r>
              <a:rPr lang="en-GB" b="1" dirty="0">
                <a:solidFill>
                  <a:srgbClr val="00B050"/>
                </a:solidFill>
              </a:rPr>
              <a:t>Sensor</a:t>
            </a:r>
            <a:r>
              <a:rPr lang="en-GB" dirty="0"/>
              <a:t>- Stimuli, that captures the surrounding and process the information.</a:t>
            </a:r>
          </a:p>
          <a:p>
            <a:pPr marL="0" indent="0">
              <a:buNone/>
            </a:pPr>
            <a:r>
              <a:rPr lang="en-GB" dirty="0">
                <a:solidFill>
                  <a:srgbClr val="000000"/>
                </a:solidFill>
                <a:latin typeface="Arial" panose="020B0604020202020204" pitchFamily="34" charset="0"/>
                <a:cs typeface="Arial" panose="020B0604020202020204" pitchFamily="34" charset="0"/>
              </a:rPr>
              <a:t>- The stimuli could be </a:t>
            </a:r>
            <a:r>
              <a:rPr lang="en-GB" b="0" i="0" dirty="0">
                <a:solidFill>
                  <a:srgbClr val="000000"/>
                </a:solidFill>
                <a:effectLst/>
                <a:latin typeface="Arial" panose="020B0604020202020204" pitchFamily="34" charset="0"/>
                <a:cs typeface="Arial" panose="020B0604020202020204" pitchFamily="34" charset="0"/>
              </a:rPr>
              <a:t>auditory, visual, kinaesthetic, vestibular and tactile senses</a:t>
            </a:r>
            <a:endParaRPr lang="en-GB" dirty="0"/>
          </a:p>
          <a:p>
            <a:pPr marL="0" indent="0">
              <a:buNone/>
            </a:pPr>
            <a:r>
              <a:rPr lang="en-GB" dirty="0"/>
              <a:t>- Examples of sensors in camera are video camera, microphones  </a:t>
            </a:r>
          </a:p>
        </p:txBody>
      </p:sp>
    </p:spTree>
    <p:extLst>
      <p:ext uri="{BB962C8B-B14F-4D97-AF65-F5344CB8AC3E}">
        <p14:creationId xmlns:p14="http://schemas.microsoft.com/office/powerpoint/2010/main" val="3662909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A80AC-241C-541E-2398-B3F79154C7CB}"/>
              </a:ext>
            </a:extLst>
          </p:cNvPr>
          <p:cNvSpPr>
            <a:spLocks noGrp="1"/>
          </p:cNvSpPr>
          <p:nvPr>
            <p:ph type="title"/>
          </p:nvPr>
        </p:nvSpPr>
        <p:spPr/>
        <p:txBody>
          <a:bodyPr/>
          <a:lstStyle/>
          <a:p>
            <a:r>
              <a:rPr lang="en-GB" b="1" dirty="0"/>
              <a:t>Components of Robots contd..</a:t>
            </a:r>
          </a:p>
        </p:txBody>
      </p:sp>
      <p:sp>
        <p:nvSpPr>
          <p:cNvPr id="3" name="Content Placeholder 2">
            <a:extLst>
              <a:ext uri="{FF2B5EF4-FFF2-40B4-BE49-F238E27FC236}">
                <a16:creationId xmlns:a16="http://schemas.microsoft.com/office/drawing/2014/main" id="{C5D7DFD9-8637-7299-33AA-1E92416F047B}"/>
              </a:ext>
            </a:extLst>
          </p:cNvPr>
          <p:cNvSpPr>
            <a:spLocks noGrp="1"/>
          </p:cNvSpPr>
          <p:nvPr>
            <p:ph idx="1"/>
          </p:nvPr>
        </p:nvSpPr>
        <p:spPr/>
        <p:txBody>
          <a:bodyPr/>
          <a:lstStyle/>
          <a:p>
            <a:r>
              <a:rPr lang="en-GB" b="1" dirty="0">
                <a:solidFill>
                  <a:srgbClr val="00B050"/>
                </a:solidFill>
              </a:rPr>
              <a:t>Actuators-</a:t>
            </a:r>
            <a:r>
              <a:rPr lang="en-GB" dirty="0"/>
              <a:t> components responsible for movement  </a:t>
            </a:r>
          </a:p>
          <a:p>
            <a:r>
              <a:rPr lang="en-GB" b="1" dirty="0">
                <a:solidFill>
                  <a:srgbClr val="00B050"/>
                </a:solidFill>
              </a:rPr>
              <a:t>Power supply</a:t>
            </a:r>
          </a:p>
          <a:p>
            <a:r>
              <a:rPr lang="en-GB" b="1" dirty="0">
                <a:solidFill>
                  <a:srgbClr val="00B050"/>
                </a:solidFill>
              </a:rPr>
              <a:t>End effectors- </a:t>
            </a:r>
            <a:r>
              <a:rPr lang="en-GB" dirty="0"/>
              <a:t>physical external features that allow robots complete tasks. e.g. hands</a:t>
            </a:r>
          </a:p>
        </p:txBody>
      </p:sp>
    </p:spTree>
    <p:extLst>
      <p:ext uri="{BB962C8B-B14F-4D97-AF65-F5344CB8AC3E}">
        <p14:creationId xmlns:p14="http://schemas.microsoft.com/office/powerpoint/2010/main" val="487567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6906B-6695-D330-040B-1C606EBDED48}"/>
              </a:ext>
            </a:extLst>
          </p:cNvPr>
          <p:cNvSpPr>
            <a:spLocks noGrp="1"/>
          </p:cNvSpPr>
          <p:nvPr>
            <p:ph type="title"/>
          </p:nvPr>
        </p:nvSpPr>
        <p:spPr/>
        <p:txBody>
          <a:bodyPr/>
          <a:lstStyle/>
          <a:p>
            <a:r>
              <a:rPr lang="en-GB" dirty="0"/>
              <a:t>Videos</a:t>
            </a:r>
          </a:p>
        </p:txBody>
      </p:sp>
      <p:sp>
        <p:nvSpPr>
          <p:cNvPr id="3" name="Content Placeholder 2">
            <a:extLst>
              <a:ext uri="{FF2B5EF4-FFF2-40B4-BE49-F238E27FC236}">
                <a16:creationId xmlns:a16="http://schemas.microsoft.com/office/drawing/2014/main" id="{C28F7680-3B7E-6832-9114-5EA70E2163C7}"/>
              </a:ext>
            </a:extLst>
          </p:cNvPr>
          <p:cNvSpPr>
            <a:spLocks noGrp="1"/>
          </p:cNvSpPr>
          <p:nvPr>
            <p:ph idx="1"/>
          </p:nvPr>
        </p:nvSpPr>
        <p:spPr/>
        <p:txBody>
          <a:bodyPr/>
          <a:lstStyle/>
          <a:p>
            <a:endParaRPr lang="en-GB" dirty="0">
              <a:hlinkClick r:id="rId2"/>
            </a:endParaRPr>
          </a:p>
          <a:p>
            <a:r>
              <a:rPr lang="en-GB" dirty="0">
                <a:hlinkClick r:id="rId3"/>
              </a:rPr>
              <a:t>Robotic Surgery Unlocks a New Era of Medicine - YouTube</a:t>
            </a:r>
            <a:endParaRPr lang="en-GB" dirty="0">
              <a:hlinkClick r:id="rId2"/>
            </a:endParaRPr>
          </a:p>
          <a:p>
            <a:endParaRPr lang="en-GB" dirty="0">
              <a:hlinkClick r:id="rId2"/>
            </a:endParaRPr>
          </a:p>
          <a:p>
            <a:r>
              <a:rPr lang="en-GB" dirty="0">
                <a:hlinkClick r:id="rId2"/>
              </a:rPr>
              <a:t>What is Artificial Intelligence (or Machine Learning)? - YouTube</a:t>
            </a:r>
            <a:endParaRPr lang="en-GB" dirty="0"/>
          </a:p>
        </p:txBody>
      </p:sp>
    </p:spTree>
    <p:extLst>
      <p:ext uri="{BB962C8B-B14F-4D97-AF65-F5344CB8AC3E}">
        <p14:creationId xmlns:p14="http://schemas.microsoft.com/office/powerpoint/2010/main" val="3868419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B6BC6-EDE1-0EA3-535B-2BEDB505C63C}"/>
              </a:ext>
            </a:extLst>
          </p:cNvPr>
          <p:cNvSpPr>
            <a:spLocks noGrp="1"/>
          </p:cNvSpPr>
          <p:nvPr>
            <p:ph type="title"/>
          </p:nvPr>
        </p:nvSpPr>
        <p:spPr>
          <a:xfrm>
            <a:off x="595939" y="116632"/>
            <a:ext cx="8229600" cy="1143000"/>
          </a:xfrm>
        </p:spPr>
        <p:txBody>
          <a:bodyPr>
            <a:normAutofit fontScale="90000"/>
          </a:bodyPr>
          <a:lstStyle/>
          <a:p>
            <a:r>
              <a:rPr lang="en-GB" b="1" dirty="0"/>
              <a:t>Ways AI and Robotics are used in Healthcare</a:t>
            </a:r>
            <a:r>
              <a:rPr lang="en-GB" dirty="0"/>
              <a:t> (PWC, 2022)</a:t>
            </a:r>
          </a:p>
        </p:txBody>
      </p:sp>
      <p:pic>
        <p:nvPicPr>
          <p:cNvPr id="4" name="Content Placeholder 3">
            <a:extLst>
              <a:ext uri="{FF2B5EF4-FFF2-40B4-BE49-F238E27FC236}">
                <a16:creationId xmlns:a16="http://schemas.microsoft.com/office/drawing/2014/main" id="{78624A73-1439-1757-0E42-E98F892D693E}"/>
              </a:ext>
            </a:extLst>
          </p:cNvPr>
          <p:cNvPicPr>
            <a:picLocks noGrp="1" noChangeAspect="1"/>
          </p:cNvPicPr>
          <p:nvPr>
            <p:ph idx="1"/>
          </p:nvPr>
        </p:nvPicPr>
        <p:blipFill>
          <a:blip r:embed="rId3"/>
          <a:stretch>
            <a:fillRect/>
          </a:stretch>
        </p:blipFill>
        <p:spPr>
          <a:xfrm>
            <a:off x="1691680" y="1196752"/>
            <a:ext cx="5832648" cy="3793848"/>
          </a:xfrm>
          <a:prstGeom prst="rect">
            <a:avLst/>
          </a:prstGeom>
        </p:spPr>
      </p:pic>
      <p:sp>
        <p:nvSpPr>
          <p:cNvPr id="5" name="TextBox 4">
            <a:extLst>
              <a:ext uri="{FF2B5EF4-FFF2-40B4-BE49-F238E27FC236}">
                <a16:creationId xmlns:a16="http://schemas.microsoft.com/office/drawing/2014/main" id="{BC5AEDD0-A667-464F-38DE-3514D090E294}"/>
              </a:ext>
            </a:extLst>
          </p:cNvPr>
          <p:cNvSpPr txBox="1"/>
          <p:nvPr/>
        </p:nvSpPr>
        <p:spPr>
          <a:xfrm>
            <a:off x="35496" y="4830251"/>
            <a:ext cx="9031727" cy="954107"/>
          </a:xfrm>
          <a:prstGeom prst="rect">
            <a:avLst/>
          </a:prstGeom>
          <a:noFill/>
        </p:spPr>
        <p:txBody>
          <a:bodyPr wrap="square">
            <a:spAutoFit/>
          </a:bodyPr>
          <a:lstStyle/>
          <a:p>
            <a:pPr algn="ctr"/>
            <a:r>
              <a:rPr lang="en-GB" sz="2800" dirty="0"/>
              <a:t>AI, Big data and Robotics help us moving towards more </a:t>
            </a:r>
            <a:r>
              <a:rPr lang="en-GB" sz="2800" dirty="0">
                <a:solidFill>
                  <a:srgbClr val="C00000"/>
                </a:solidFill>
              </a:rPr>
              <a:t>personalised, predictive, preventative </a:t>
            </a:r>
            <a:r>
              <a:rPr lang="en-GB" sz="2800" dirty="0"/>
              <a:t>healthcare models</a:t>
            </a:r>
          </a:p>
        </p:txBody>
      </p:sp>
    </p:spTree>
    <p:extLst>
      <p:ext uri="{BB962C8B-B14F-4D97-AF65-F5344CB8AC3E}">
        <p14:creationId xmlns:p14="http://schemas.microsoft.com/office/powerpoint/2010/main" val="159569796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Text&#10;&#10;Description automatically generated with low confidence">
            <a:extLst>
              <a:ext uri="{FF2B5EF4-FFF2-40B4-BE49-F238E27FC236}">
                <a16:creationId xmlns:a16="http://schemas.microsoft.com/office/drawing/2014/main" id="{D47553D8-4CCD-6EFF-A858-B19D82B225F0}"/>
              </a:ext>
            </a:extLst>
          </p:cNvPr>
          <p:cNvPicPr>
            <a:picLocks noChangeAspect="1"/>
          </p:cNvPicPr>
          <p:nvPr/>
        </p:nvPicPr>
        <p:blipFill rotWithShape="1">
          <a:blip r:embed="rId2"/>
          <a:srcRect t="12724" r="1" b="15751"/>
          <a:stretch/>
        </p:blipFill>
        <p:spPr>
          <a:xfrm>
            <a:off x="1043608" y="1331848"/>
            <a:ext cx="7643192" cy="3637920"/>
          </a:xfrm>
          <a:prstGeom prst="rect">
            <a:avLst/>
          </a:prstGeom>
          <a:noFill/>
        </p:spPr>
      </p:pic>
    </p:spTree>
    <p:extLst>
      <p:ext uri="{BB962C8B-B14F-4D97-AF65-F5344CB8AC3E}">
        <p14:creationId xmlns:p14="http://schemas.microsoft.com/office/powerpoint/2010/main" val="422619704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F6781-770A-4451-85EE-8A9C441DEC12}"/>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Health Promotion</a:t>
            </a:r>
          </a:p>
        </p:txBody>
      </p:sp>
      <p:sp>
        <p:nvSpPr>
          <p:cNvPr id="3" name="Content Placeholder 2">
            <a:extLst>
              <a:ext uri="{FF2B5EF4-FFF2-40B4-BE49-F238E27FC236}">
                <a16:creationId xmlns:a16="http://schemas.microsoft.com/office/drawing/2014/main" id="{608351D9-A64D-B78A-C279-76620D017A7E}"/>
              </a:ext>
            </a:extLst>
          </p:cNvPr>
          <p:cNvSpPr>
            <a:spLocks noGrp="1"/>
          </p:cNvSpPr>
          <p:nvPr>
            <p:ph idx="1"/>
          </p:nvPr>
        </p:nvSpPr>
        <p:spPr>
          <a:xfrm>
            <a:off x="457200" y="1417638"/>
            <a:ext cx="8229600" cy="4099595"/>
          </a:xfrm>
        </p:spPr>
        <p:txBody>
          <a:bodyPr>
            <a:normAutofit fontScale="92500" lnSpcReduction="20000"/>
          </a:bodyPr>
          <a:lstStyle/>
          <a:p>
            <a:r>
              <a:rPr lang="en-GB" dirty="0">
                <a:latin typeface="Arial" panose="020B0604020202020204" pitchFamily="34" charset="0"/>
                <a:cs typeface="Arial" panose="020B0604020202020204" pitchFamily="34" charset="0"/>
              </a:rPr>
              <a:t>Defined as- “the </a:t>
            </a:r>
            <a:r>
              <a:rPr lang="en-GB" b="1" dirty="0">
                <a:solidFill>
                  <a:srgbClr val="7030A0"/>
                </a:solidFill>
                <a:latin typeface="Arial" panose="020B0604020202020204" pitchFamily="34" charset="0"/>
                <a:cs typeface="Arial" panose="020B0604020202020204" pitchFamily="34" charset="0"/>
              </a:rPr>
              <a:t>process</a:t>
            </a:r>
            <a:r>
              <a:rPr lang="en-GB" dirty="0">
                <a:latin typeface="Arial" panose="020B0604020202020204" pitchFamily="34" charset="0"/>
                <a:cs typeface="Arial" panose="020B0604020202020204" pitchFamily="34" charset="0"/>
              </a:rPr>
              <a:t> of </a:t>
            </a:r>
            <a:r>
              <a:rPr lang="en-GB" b="1" dirty="0">
                <a:solidFill>
                  <a:srgbClr val="7030A0"/>
                </a:solidFill>
                <a:latin typeface="Arial" panose="020B0604020202020204" pitchFamily="34" charset="0"/>
                <a:cs typeface="Arial" panose="020B0604020202020204" pitchFamily="34" charset="0"/>
              </a:rPr>
              <a:t>enabling people</a:t>
            </a:r>
            <a:r>
              <a:rPr lang="en-GB" dirty="0">
                <a:latin typeface="Arial" panose="020B0604020202020204" pitchFamily="34" charset="0"/>
                <a:cs typeface="Arial" panose="020B0604020202020204" pitchFamily="34" charset="0"/>
              </a:rPr>
              <a:t> to increase control over and to </a:t>
            </a:r>
            <a:r>
              <a:rPr lang="en-GB" b="1" dirty="0">
                <a:solidFill>
                  <a:srgbClr val="7030A0"/>
                </a:solidFill>
                <a:latin typeface="Arial" panose="020B0604020202020204" pitchFamily="34" charset="0"/>
                <a:cs typeface="Arial" panose="020B0604020202020204" pitchFamily="34" charset="0"/>
              </a:rPr>
              <a:t>improve</a:t>
            </a:r>
            <a:r>
              <a:rPr lang="en-GB" dirty="0">
                <a:latin typeface="Arial" panose="020B0604020202020204" pitchFamily="34" charset="0"/>
                <a:cs typeface="Arial" panose="020B0604020202020204" pitchFamily="34" charset="0"/>
              </a:rPr>
              <a:t> their health” (WHO 1986)</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Focuses on: </a:t>
            </a:r>
          </a:p>
          <a:p>
            <a:r>
              <a:rPr lang="en-GB" dirty="0">
                <a:latin typeface="Arial" panose="020B0604020202020204" pitchFamily="34" charset="0"/>
                <a:cs typeface="Arial" panose="020B0604020202020204" pitchFamily="34" charset="0"/>
              </a:rPr>
              <a:t>Population </a:t>
            </a:r>
          </a:p>
          <a:p>
            <a:r>
              <a:rPr lang="en-GB" dirty="0">
                <a:latin typeface="Arial" panose="020B0604020202020204" pitchFamily="34" charset="0"/>
                <a:cs typeface="Arial" panose="020B0604020202020204" pitchFamily="34" charset="0"/>
              </a:rPr>
              <a:t>disease prevention</a:t>
            </a:r>
          </a:p>
          <a:p>
            <a:r>
              <a:rPr lang="en-GB" dirty="0">
                <a:latin typeface="Arial" panose="020B0604020202020204" pitchFamily="34" charset="0"/>
                <a:cs typeface="Arial" panose="020B0604020202020204" pitchFamily="34" charset="0"/>
              </a:rPr>
              <a:t>health improvement </a:t>
            </a:r>
          </a:p>
          <a:p>
            <a:r>
              <a:rPr lang="en-GB" dirty="0">
                <a:latin typeface="Arial" panose="020B0604020202020204" pitchFamily="34" charset="0"/>
                <a:cs typeface="Arial" panose="020B0604020202020204" pitchFamily="34" charset="0"/>
              </a:rPr>
              <a:t>Enhancing well-being</a:t>
            </a:r>
          </a:p>
        </p:txBody>
      </p:sp>
    </p:spTree>
    <p:extLst>
      <p:ext uri="{BB962C8B-B14F-4D97-AF65-F5344CB8AC3E}">
        <p14:creationId xmlns:p14="http://schemas.microsoft.com/office/powerpoint/2010/main" val="2749344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A03D5-4CFA-2590-9482-3E36C0FCDC87}"/>
              </a:ext>
            </a:extLst>
          </p:cNvPr>
          <p:cNvSpPr>
            <a:spLocks noGrp="1"/>
          </p:cNvSpPr>
          <p:nvPr>
            <p:ph type="title"/>
          </p:nvPr>
        </p:nvSpPr>
        <p:spPr/>
        <p:txBody>
          <a:bodyPr>
            <a:normAutofit fontScale="90000"/>
          </a:bodyPr>
          <a:lstStyle/>
          <a:p>
            <a:r>
              <a:rPr lang="en-GB" b="1" dirty="0"/>
              <a:t>AI and Robotics in Health promotion </a:t>
            </a:r>
          </a:p>
        </p:txBody>
      </p:sp>
      <p:sp>
        <p:nvSpPr>
          <p:cNvPr id="3" name="Content Placeholder 2">
            <a:extLst>
              <a:ext uri="{FF2B5EF4-FFF2-40B4-BE49-F238E27FC236}">
                <a16:creationId xmlns:a16="http://schemas.microsoft.com/office/drawing/2014/main" id="{224EF82F-F23F-2EF8-E267-0031F85BFFDA}"/>
              </a:ext>
            </a:extLst>
          </p:cNvPr>
          <p:cNvSpPr>
            <a:spLocks noGrp="1"/>
          </p:cNvSpPr>
          <p:nvPr>
            <p:ph idx="1"/>
          </p:nvPr>
        </p:nvSpPr>
        <p:spPr/>
        <p:txBody>
          <a:bodyPr/>
          <a:lstStyle/>
          <a:p>
            <a:r>
              <a:rPr lang="en-GB" dirty="0"/>
              <a:t>Personalised information/health education </a:t>
            </a:r>
          </a:p>
          <a:p>
            <a:r>
              <a:rPr lang="en-GB" dirty="0"/>
              <a:t>Easy means of data collection  </a:t>
            </a:r>
          </a:p>
          <a:p>
            <a:r>
              <a:rPr lang="en-GB" dirty="0"/>
              <a:t>Monitoring </a:t>
            </a:r>
          </a:p>
          <a:p>
            <a:endParaRPr lang="en-GB" dirty="0"/>
          </a:p>
          <a:p>
            <a:r>
              <a:rPr lang="en-GB" b="1" i="1" dirty="0">
                <a:solidFill>
                  <a:srgbClr val="7030A0"/>
                </a:solidFill>
              </a:rPr>
              <a:t>Can you think of any other use of AI and Robotics in Health promotion? </a:t>
            </a:r>
          </a:p>
        </p:txBody>
      </p:sp>
    </p:spTree>
    <p:extLst>
      <p:ext uri="{BB962C8B-B14F-4D97-AF65-F5344CB8AC3E}">
        <p14:creationId xmlns:p14="http://schemas.microsoft.com/office/powerpoint/2010/main" val="35874979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E8470-8EF9-001D-7C93-2BB5DBECCCA0}"/>
              </a:ext>
            </a:extLst>
          </p:cNvPr>
          <p:cNvSpPr>
            <a:spLocks noGrp="1"/>
          </p:cNvSpPr>
          <p:nvPr>
            <p:ph type="title"/>
          </p:nvPr>
        </p:nvSpPr>
        <p:spPr/>
        <p:txBody>
          <a:bodyPr>
            <a:normAutofit fontScale="90000"/>
          </a:bodyPr>
          <a:lstStyle/>
          <a:p>
            <a:r>
              <a:rPr lang="en-GB" b="1" dirty="0"/>
              <a:t>AI and Robotics and behaviour change </a:t>
            </a:r>
          </a:p>
        </p:txBody>
      </p:sp>
      <p:sp>
        <p:nvSpPr>
          <p:cNvPr id="3" name="Content Placeholder 2">
            <a:extLst>
              <a:ext uri="{FF2B5EF4-FFF2-40B4-BE49-F238E27FC236}">
                <a16:creationId xmlns:a16="http://schemas.microsoft.com/office/drawing/2014/main" id="{E073A3A7-AE10-17A8-2361-4CF4E8B687C1}"/>
              </a:ext>
            </a:extLst>
          </p:cNvPr>
          <p:cNvSpPr>
            <a:spLocks noGrp="1"/>
          </p:cNvSpPr>
          <p:nvPr>
            <p:ph idx="1"/>
          </p:nvPr>
        </p:nvSpPr>
        <p:spPr/>
        <p:txBody>
          <a:bodyPr>
            <a:normAutofit lnSpcReduction="10000"/>
          </a:bodyPr>
          <a:lstStyle/>
          <a:p>
            <a:r>
              <a:rPr lang="en-GB" dirty="0"/>
              <a:t>Both can influence behaviour change via</a:t>
            </a:r>
          </a:p>
          <a:p>
            <a:pPr lvl="1">
              <a:buFont typeface="Wingdings" panose="05000000000000000000" pitchFamily="2" charset="2"/>
              <a:buChar char="Ø"/>
            </a:pPr>
            <a:r>
              <a:rPr lang="en-GB" dirty="0"/>
              <a:t>Provision of information </a:t>
            </a:r>
          </a:p>
          <a:p>
            <a:pPr lvl="1">
              <a:buFont typeface="Wingdings" panose="05000000000000000000" pitchFamily="2" charset="2"/>
              <a:buChar char="Ø"/>
            </a:pPr>
            <a:r>
              <a:rPr lang="en-GB" dirty="0"/>
              <a:t>Self-assessment feedback </a:t>
            </a:r>
          </a:p>
          <a:p>
            <a:pPr lvl="1">
              <a:buFont typeface="Wingdings" panose="05000000000000000000" pitchFamily="2" charset="2"/>
              <a:buChar char="Ø"/>
            </a:pPr>
            <a:r>
              <a:rPr lang="en-GB" sz="2800" b="0" i="0" u="none" strike="noStrike" baseline="0" dirty="0">
                <a:latin typeface="Arial" panose="020B0604020202020204" pitchFamily="34" charset="0"/>
                <a:cs typeface="Arial" panose="020B0604020202020204" pitchFamily="34" charset="0"/>
              </a:rPr>
              <a:t>Motivation</a:t>
            </a:r>
          </a:p>
          <a:p>
            <a:pPr lvl="1">
              <a:buFont typeface="Wingdings" panose="05000000000000000000" pitchFamily="2" charset="2"/>
              <a:buChar char="Ø"/>
            </a:pPr>
            <a:r>
              <a:rPr lang="en-GB" sz="2800" b="0" i="0" u="none" strike="noStrike" baseline="0" dirty="0">
                <a:latin typeface="Arial" panose="020B0604020202020204" pitchFamily="34" charset="0"/>
                <a:cs typeface="Arial" panose="020B0604020202020204" pitchFamily="34" charset="0"/>
              </a:rPr>
              <a:t>Self-regulation </a:t>
            </a:r>
          </a:p>
          <a:p>
            <a:pPr lvl="1">
              <a:buFont typeface="Wingdings" panose="05000000000000000000" pitchFamily="2" charset="2"/>
              <a:buChar char="Ø"/>
            </a:pPr>
            <a:r>
              <a:rPr lang="en-GB" sz="2800" b="0" i="0" u="none" strike="noStrike" baseline="0" dirty="0">
                <a:latin typeface="Arial" panose="020B0604020202020204" pitchFamily="34" charset="0"/>
                <a:cs typeface="Arial" panose="020B0604020202020204" pitchFamily="34" charset="0"/>
              </a:rPr>
              <a:t>Rewards</a:t>
            </a:r>
          </a:p>
          <a:p>
            <a:pPr lvl="1">
              <a:buFont typeface="Wingdings" panose="05000000000000000000" pitchFamily="2" charset="2"/>
              <a:buChar char="Ø"/>
            </a:pPr>
            <a:r>
              <a:rPr lang="en-GB" sz="2800" dirty="0">
                <a:latin typeface="Arial" panose="020B0604020202020204" pitchFamily="34" charset="0"/>
                <a:cs typeface="Arial" panose="020B0604020202020204" pitchFamily="34" charset="0"/>
              </a:rPr>
              <a:t>Support</a:t>
            </a:r>
          </a:p>
          <a:p>
            <a:pPr lvl="1">
              <a:buFont typeface="Wingdings" panose="05000000000000000000" pitchFamily="2" charset="2"/>
              <a:buChar char="Ø"/>
            </a:pPr>
            <a:r>
              <a:rPr lang="en-GB" sz="2800" dirty="0">
                <a:latin typeface="Arial" panose="020B0604020202020204" pitchFamily="34" charset="0"/>
                <a:cs typeface="Arial" panose="020B0604020202020204" pitchFamily="34" charset="0"/>
              </a:rPr>
              <a:t>Goal-setting</a:t>
            </a:r>
          </a:p>
          <a:p>
            <a:pPr lvl="1">
              <a:buFont typeface="Wingdings" panose="05000000000000000000" pitchFamily="2" charset="2"/>
              <a:buChar char="Ø"/>
            </a:pPr>
            <a:endParaRPr lang="en-GB" dirty="0"/>
          </a:p>
        </p:txBody>
      </p:sp>
    </p:spTree>
    <p:extLst>
      <p:ext uri="{BB962C8B-B14F-4D97-AF65-F5344CB8AC3E}">
        <p14:creationId xmlns:p14="http://schemas.microsoft.com/office/powerpoint/2010/main" val="1669194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6" presetID="2" presetClass="entr" presetSubtype="4" fill="hold" grpId="0" nodeType="with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par>
                                <p:cTn id="20" presetID="2" presetClass="entr" presetSubtype="4" fill="hold" grpId="0" nodeType="with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 calcmode="lin" valueType="num">
                                      <p:cBhvr additive="base">
                                        <p:cTn id="22"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4" presetID="2" presetClass="entr" presetSubtype="4" fill="hold" grpId="0" nodeType="with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 calcmode="lin" valueType="num">
                                      <p:cBhvr additive="base">
                                        <p:cTn id="26"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8" presetID="2" presetClass="entr" presetSubtype="4" fill="hold" grpId="0" nodeType="with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anim calcmode="lin" valueType="num">
                                      <p:cBhvr additive="base">
                                        <p:cTn id="30"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2" presetID="2" presetClass="entr" presetSubtype="4" fill="hold" grpId="0" nodeType="with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 calcmode="lin" valueType="num">
                                      <p:cBhvr additive="base">
                                        <p:cTn id="34"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6" presetID="2" presetClass="entr" presetSubtype="4" fill="hold" grpId="0" nodeType="withEffect">
                                  <p:stCondLst>
                                    <p:cond delay="0"/>
                                  </p:stCondLst>
                                  <p:childTnLst>
                                    <p:set>
                                      <p:cBhvr>
                                        <p:cTn id="37" dur="1" fill="hold">
                                          <p:stCondLst>
                                            <p:cond delay="0"/>
                                          </p:stCondLst>
                                        </p:cTn>
                                        <p:tgtEl>
                                          <p:spTgt spid="3">
                                            <p:txEl>
                                              <p:pRg st="6" end="6"/>
                                            </p:txEl>
                                          </p:spTgt>
                                        </p:tgtEl>
                                        <p:attrNameLst>
                                          <p:attrName>style.visibility</p:attrName>
                                        </p:attrNameLst>
                                      </p:cBhvr>
                                      <p:to>
                                        <p:strVal val="visible"/>
                                      </p:to>
                                    </p:set>
                                    <p:anim calcmode="lin" valueType="num">
                                      <p:cBhvr additive="base">
                                        <p:cTn id="38"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3">
                                            <p:txEl>
                                              <p:pRg st="6" end="6"/>
                                            </p:txEl>
                                          </p:spTgt>
                                        </p:tgtEl>
                                        <p:attrNameLst>
                                          <p:attrName>ppt_y</p:attrName>
                                        </p:attrNameLst>
                                      </p:cBhvr>
                                      <p:tavLst>
                                        <p:tav tm="0">
                                          <p:val>
                                            <p:strVal val="1+#ppt_h/2"/>
                                          </p:val>
                                        </p:tav>
                                        <p:tav tm="100000">
                                          <p:val>
                                            <p:strVal val="#ppt_y"/>
                                          </p:val>
                                        </p:tav>
                                      </p:tavLst>
                                    </p:anim>
                                  </p:childTnLst>
                                </p:cTn>
                              </p:par>
                              <p:par>
                                <p:cTn id="40" presetID="2" presetClass="entr" presetSubtype="4" fill="hold" grpId="0" nodeType="with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 calcmode="lin" valueType="num">
                                      <p:cBhvr additive="base">
                                        <p:cTn id="42"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1F36F-86A7-E72C-6629-7CB6E65236FD}"/>
              </a:ext>
            </a:extLst>
          </p:cNvPr>
          <p:cNvSpPr>
            <a:spLocks noGrp="1"/>
          </p:cNvSpPr>
          <p:nvPr>
            <p:ph type="title"/>
          </p:nvPr>
        </p:nvSpPr>
        <p:spPr/>
        <p:txBody>
          <a:bodyPr/>
          <a:lstStyle/>
          <a:p>
            <a:r>
              <a:rPr lang="en-GB" b="1" dirty="0"/>
              <a:t>Criticism</a:t>
            </a:r>
            <a:r>
              <a:rPr lang="en-GB" dirty="0"/>
              <a:t> </a:t>
            </a:r>
          </a:p>
        </p:txBody>
      </p:sp>
      <p:sp>
        <p:nvSpPr>
          <p:cNvPr id="3" name="Content Placeholder 2">
            <a:extLst>
              <a:ext uri="{FF2B5EF4-FFF2-40B4-BE49-F238E27FC236}">
                <a16:creationId xmlns:a16="http://schemas.microsoft.com/office/drawing/2014/main" id="{634F789F-1D09-1F2B-D589-42F88BC3D5F8}"/>
              </a:ext>
            </a:extLst>
          </p:cNvPr>
          <p:cNvSpPr>
            <a:spLocks noGrp="1"/>
          </p:cNvSpPr>
          <p:nvPr>
            <p:ph idx="1"/>
          </p:nvPr>
        </p:nvSpPr>
        <p:spPr/>
        <p:txBody>
          <a:bodyPr/>
          <a:lstStyle/>
          <a:p>
            <a:r>
              <a:rPr lang="en-GB" dirty="0"/>
              <a:t>Widening social disparities </a:t>
            </a:r>
          </a:p>
          <a:p>
            <a:r>
              <a:rPr lang="en-GB" dirty="0"/>
              <a:t>Information not representative </a:t>
            </a:r>
          </a:p>
          <a:p>
            <a:r>
              <a:rPr lang="en-GB" dirty="0"/>
              <a:t>Cost and resource intensive </a:t>
            </a:r>
          </a:p>
          <a:p>
            <a:r>
              <a:rPr lang="en-GB" dirty="0"/>
              <a:t>Algorithm error/biases- who takes the blame </a:t>
            </a:r>
          </a:p>
        </p:txBody>
      </p:sp>
    </p:spTree>
    <p:extLst>
      <p:ext uri="{BB962C8B-B14F-4D97-AF65-F5344CB8AC3E}">
        <p14:creationId xmlns:p14="http://schemas.microsoft.com/office/powerpoint/2010/main" val="2037780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additive="base">
                                        <p:cTn id="20"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additive="base">
                                        <p:cTn id="26"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 calcmode="lin" valueType="num">
                                      <p:cBhvr additive="base">
                                        <p:cTn id="32"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83AD6F7-0B2C-7193-7E5C-D9E59FAC8004}"/>
              </a:ext>
            </a:extLst>
          </p:cNvPr>
          <p:cNvSpPr txBox="1"/>
          <p:nvPr/>
        </p:nvSpPr>
        <p:spPr>
          <a:xfrm>
            <a:off x="611560" y="1340768"/>
            <a:ext cx="7776864" cy="1046440"/>
          </a:xfrm>
          <a:prstGeom prst="rect">
            <a:avLst/>
          </a:prstGeom>
          <a:noFill/>
        </p:spPr>
        <p:txBody>
          <a:bodyPr wrap="square">
            <a:spAutoFit/>
          </a:bodyPr>
          <a:lstStyle/>
          <a:p>
            <a:r>
              <a:rPr lang="en-GB" sz="2400" dirty="0"/>
              <a:t>An award-Winning Short Film on Superintelligence:</a:t>
            </a:r>
          </a:p>
          <a:p>
            <a:endParaRPr lang="en-GB" dirty="0"/>
          </a:p>
          <a:p>
            <a:r>
              <a:rPr lang="en-GB" sz="2000" dirty="0"/>
              <a:t>https://www.youtube.com/watch?v=xfMQ7hzyFW4</a:t>
            </a:r>
          </a:p>
        </p:txBody>
      </p:sp>
      <p:sp>
        <p:nvSpPr>
          <p:cNvPr id="4" name="Title 1">
            <a:extLst>
              <a:ext uri="{FF2B5EF4-FFF2-40B4-BE49-F238E27FC236}">
                <a16:creationId xmlns:a16="http://schemas.microsoft.com/office/drawing/2014/main" id="{DE01655C-71D8-B7E3-2B90-5C800E5DB6D3}"/>
              </a:ext>
            </a:extLst>
          </p:cNvPr>
          <p:cNvSpPr txBox="1">
            <a:spLocks/>
          </p:cNvSpPr>
          <p:nvPr/>
        </p:nvSpPr>
        <p:spPr>
          <a:xfrm>
            <a:off x="457200" y="274638"/>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Food for Further Thinking</a:t>
            </a:r>
            <a:r>
              <a:rPr lang="en-GB" dirty="0"/>
              <a:t> </a:t>
            </a:r>
          </a:p>
        </p:txBody>
      </p:sp>
    </p:spTree>
    <p:extLst>
      <p:ext uri="{BB962C8B-B14F-4D97-AF65-F5344CB8AC3E}">
        <p14:creationId xmlns:p14="http://schemas.microsoft.com/office/powerpoint/2010/main" val="1056017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DDBAC-0D1D-1ACE-D276-9DC4947CDDE4}"/>
              </a:ext>
            </a:extLst>
          </p:cNvPr>
          <p:cNvSpPr>
            <a:spLocks noGrp="1"/>
          </p:cNvSpPr>
          <p:nvPr>
            <p:ph type="ctrTitle"/>
          </p:nvPr>
        </p:nvSpPr>
        <p:spPr>
          <a:xfrm>
            <a:off x="1259632" y="476672"/>
            <a:ext cx="7772400" cy="1470025"/>
          </a:xfrm>
        </p:spPr>
        <p:txBody>
          <a:bodyPr anchor="ctr">
            <a:noAutofit/>
          </a:bodyPr>
          <a:lstStyle/>
          <a:p>
            <a:r>
              <a:rPr lang="en-GB" sz="6000" dirty="0">
                <a:latin typeface="Arial" panose="020B0604020202020204" pitchFamily="34" charset="0"/>
                <a:cs typeface="Arial" panose="020B0604020202020204" pitchFamily="34" charset="0"/>
              </a:rPr>
              <a:t>Seminar session</a:t>
            </a:r>
          </a:p>
        </p:txBody>
      </p:sp>
      <p:pic>
        <p:nvPicPr>
          <p:cNvPr id="1026" name="Picture 2" descr="Seminar Cut Out Stock Images &amp; Pictures - Alamy">
            <a:extLst>
              <a:ext uri="{FF2B5EF4-FFF2-40B4-BE49-F238E27FC236}">
                <a16:creationId xmlns:a16="http://schemas.microsoft.com/office/drawing/2014/main" id="{58E3E305-42D8-3C27-0215-41DEA4AD03A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75856" y="2852936"/>
            <a:ext cx="3291375" cy="241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075960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A7D86E-E96D-EC37-3B30-5C0DB3F4E042}"/>
              </a:ext>
            </a:extLst>
          </p:cNvPr>
          <p:cNvSpPr>
            <a:spLocks noGrp="1"/>
          </p:cNvSpPr>
          <p:nvPr>
            <p:ph type="title"/>
          </p:nvPr>
        </p:nvSpPr>
        <p:spPr/>
        <p:txBody>
          <a:bodyPr/>
          <a:lstStyle/>
          <a:p>
            <a:r>
              <a:rPr lang="en-GB" dirty="0"/>
              <a:t>Class activity (40 min)</a:t>
            </a:r>
          </a:p>
        </p:txBody>
      </p:sp>
      <p:sp>
        <p:nvSpPr>
          <p:cNvPr id="3" name="Content Placeholder 2">
            <a:extLst>
              <a:ext uri="{FF2B5EF4-FFF2-40B4-BE49-F238E27FC236}">
                <a16:creationId xmlns:a16="http://schemas.microsoft.com/office/drawing/2014/main" id="{889D2DB3-374E-316F-62AF-704688666F4C}"/>
              </a:ext>
            </a:extLst>
          </p:cNvPr>
          <p:cNvSpPr>
            <a:spLocks noGrp="1"/>
          </p:cNvSpPr>
          <p:nvPr>
            <p:ph idx="1"/>
          </p:nvPr>
        </p:nvSpPr>
        <p:spPr/>
        <p:txBody>
          <a:bodyPr/>
          <a:lstStyle/>
          <a:p>
            <a:r>
              <a:rPr lang="en-GB" dirty="0"/>
              <a:t>In groups of two to three </a:t>
            </a:r>
          </a:p>
          <a:p>
            <a:r>
              <a:rPr lang="en-GB" dirty="0"/>
              <a:t>Pick a health promotion activity and discuss how Robots and/or AI can be used to deliver the intervention </a:t>
            </a:r>
          </a:p>
          <a:p>
            <a:r>
              <a:rPr lang="en-GB" dirty="0"/>
              <a:t>Choose someone to present </a:t>
            </a:r>
          </a:p>
          <a:p>
            <a:pPr marL="0" indent="0">
              <a:buNone/>
            </a:pPr>
            <a:endParaRPr lang="en-GB" dirty="0"/>
          </a:p>
        </p:txBody>
      </p:sp>
    </p:spTree>
    <p:extLst>
      <p:ext uri="{BB962C8B-B14F-4D97-AF65-F5344CB8AC3E}">
        <p14:creationId xmlns:p14="http://schemas.microsoft.com/office/powerpoint/2010/main" val="130440629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00601-2862-4AED-0ADA-2F5816F05541}"/>
              </a:ext>
            </a:extLst>
          </p:cNvPr>
          <p:cNvSpPr>
            <a:spLocks noGrp="1"/>
          </p:cNvSpPr>
          <p:nvPr>
            <p:ph type="title"/>
          </p:nvPr>
        </p:nvSpPr>
        <p:spPr/>
        <p:txBody>
          <a:bodyPr/>
          <a:lstStyle/>
          <a:p>
            <a:r>
              <a:rPr lang="en-GB" dirty="0"/>
              <a:t>Example </a:t>
            </a:r>
          </a:p>
        </p:txBody>
      </p:sp>
      <p:sp>
        <p:nvSpPr>
          <p:cNvPr id="3" name="Content Placeholder 2">
            <a:extLst>
              <a:ext uri="{FF2B5EF4-FFF2-40B4-BE49-F238E27FC236}">
                <a16:creationId xmlns:a16="http://schemas.microsoft.com/office/drawing/2014/main" id="{C3742F92-D7B5-D7B7-10BA-6C33B917E30A}"/>
              </a:ext>
            </a:extLst>
          </p:cNvPr>
          <p:cNvSpPr>
            <a:spLocks noGrp="1"/>
          </p:cNvSpPr>
          <p:nvPr>
            <p:ph idx="1"/>
          </p:nvPr>
        </p:nvSpPr>
        <p:spPr/>
        <p:txBody>
          <a:bodyPr>
            <a:normAutofit fontScale="92500" lnSpcReduction="10000"/>
          </a:bodyPr>
          <a:lstStyle/>
          <a:p>
            <a:r>
              <a:rPr lang="en-GB" b="0" i="0" dirty="0">
                <a:solidFill>
                  <a:srgbClr val="222222"/>
                </a:solidFill>
                <a:effectLst/>
                <a:latin typeface="Arial" panose="020B0604020202020204" pitchFamily="34" charset="0"/>
              </a:rPr>
              <a:t>Robinson, N. L., Connolly, J., </a:t>
            </a:r>
            <a:r>
              <a:rPr lang="en-GB" b="0" i="0" dirty="0" err="1">
                <a:solidFill>
                  <a:srgbClr val="222222"/>
                </a:solidFill>
                <a:effectLst/>
                <a:latin typeface="Arial" panose="020B0604020202020204" pitchFamily="34" charset="0"/>
              </a:rPr>
              <a:t>Suddery</a:t>
            </a:r>
            <a:r>
              <a:rPr lang="en-GB" b="0" i="0" dirty="0">
                <a:solidFill>
                  <a:srgbClr val="222222"/>
                </a:solidFill>
                <a:effectLst/>
                <a:latin typeface="Arial" panose="020B0604020202020204" pitchFamily="34" charset="0"/>
              </a:rPr>
              <a:t>, G., Turner, M., &amp; Kavanagh, D. J. (2021, August). A Humanoid Social Robot to Provide Personalized Feedback for Health Promotion in Diet, Physical Activity, Alcohol and Cigarette Use: A Health Clinic Trial. In </a:t>
            </a:r>
            <a:r>
              <a:rPr lang="en-GB" b="0" i="1" dirty="0">
                <a:solidFill>
                  <a:srgbClr val="222222"/>
                </a:solidFill>
                <a:effectLst/>
                <a:latin typeface="Arial" panose="020B0604020202020204" pitchFamily="34" charset="0"/>
              </a:rPr>
              <a:t>2021 30th IEEE International Conference on Robot &amp; Human Interactive Communication (RO-MAN)</a:t>
            </a:r>
            <a:r>
              <a:rPr lang="en-GB" b="0" i="0" dirty="0">
                <a:solidFill>
                  <a:srgbClr val="222222"/>
                </a:solidFill>
                <a:effectLst/>
                <a:latin typeface="Arial" panose="020B0604020202020204" pitchFamily="34" charset="0"/>
              </a:rPr>
              <a:t> (pp. 720-726). IEEE.</a:t>
            </a:r>
            <a:endParaRPr lang="en-GB" dirty="0"/>
          </a:p>
        </p:txBody>
      </p:sp>
    </p:spTree>
    <p:extLst>
      <p:ext uri="{BB962C8B-B14F-4D97-AF65-F5344CB8AC3E}">
        <p14:creationId xmlns:p14="http://schemas.microsoft.com/office/powerpoint/2010/main" val="220752421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E477C-023C-1E31-1013-9B94FB082213}"/>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1C2EB554-9CA4-A129-508F-86F876374EB3}"/>
              </a:ext>
            </a:extLst>
          </p:cNvPr>
          <p:cNvSpPr>
            <a:spLocks noGrp="1"/>
          </p:cNvSpPr>
          <p:nvPr>
            <p:ph idx="1"/>
          </p:nvPr>
        </p:nvSpPr>
        <p:spPr/>
        <p:txBody>
          <a:bodyPr>
            <a:normAutofit fontScale="62500" lnSpcReduction="20000"/>
          </a:bodyPr>
          <a:lstStyle/>
          <a:p>
            <a:r>
              <a:rPr lang="en-GB" dirty="0">
                <a:latin typeface="Arial" panose="020B0604020202020204" pitchFamily="34" charset="0"/>
                <a:cs typeface="Arial" panose="020B0604020202020204" pitchFamily="34" charset="0"/>
              </a:rPr>
              <a:t>AI Business (2022)</a:t>
            </a:r>
            <a:r>
              <a:rPr lang="en-GB" i="0" dirty="0">
                <a:effectLst/>
                <a:latin typeface="Arial" panose="020B0604020202020204" pitchFamily="34" charset="0"/>
                <a:cs typeface="Arial" panose="020B0604020202020204" pitchFamily="34" charset="0"/>
              </a:rPr>
              <a:t> Robotics and artificial intelligence: The role of AI in robots. Available at: </a:t>
            </a:r>
            <a:r>
              <a:rPr lang="en-GB" dirty="0">
                <a:solidFill>
                  <a:srgbClr val="0070C0"/>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https://aibusiness.com/verticals/robotics-and-artificial-intelligence-the-role-of-ai-in-robots</a:t>
            </a:r>
            <a:endParaRPr lang="en-GB" dirty="0">
              <a:solidFill>
                <a:srgbClr val="0070C0"/>
              </a:solidFill>
              <a:latin typeface="Arial" panose="020B0604020202020204" pitchFamily="34" charset="0"/>
              <a:cs typeface="Arial" panose="020B0604020202020204" pitchFamily="34" charset="0"/>
            </a:endParaRPr>
          </a:p>
          <a:p>
            <a:r>
              <a:rPr lang="en-GB" b="0" i="0" dirty="0">
                <a:solidFill>
                  <a:srgbClr val="222222"/>
                </a:solidFill>
                <a:effectLst/>
                <a:latin typeface="Arial" panose="020B0604020202020204" pitchFamily="34" charset="0"/>
              </a:rPr>
              <a:t>Davenport, T., &amp; </a:t>
            </a:r>
            <a:r>
              <a:rPr lang="en-GB" b="0" i="0" dirty="0" err="1">
                <a:solidFill>
                  <a:srgbClr val="222222"/>
                </a:solidFill>
                <a:effectLst/>
                <a:latin typeface="Arial" panose="020B0604020202020204" pitchFamily="34" charset="0"/>
              </a:rPr>
              <a:t>Kalakota</a:t>
            </a:r>
            <a:r>
              <a:rPr lang="en-GB" b="0" i="0" dirty="0">
                <a:solidFill>
                  <a:srgbClr val="222222"/>
                </a:solidFill>
                <a:effectLst/>
                <a:latin typeface="Arial" panose="020B0604020202020204" pitchFamily="34" charset="0"/>
              </a:rPr>
              <a:t>, R. (2019). The potential for artificial intelligence in healthcare. </a:t>
            </a:r>
            <a:r>
              <a:rPr lang="en-GB" b="0" i="1" dirty="0">
                <a:solidFill>
                  <a:srgbClr val="222222"/>
                </a:solidFill>
                <a:effectLst/>
                <a:latin typeface="Arial" panose="020B0604020202020204" pitchFamily="34" charset="0"/>
              </a:rPr>
              <a:t>Future healthcare journal</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6</a:t>
            </a:r>
            <a:r>
              <a:rPr lang="en-GB" b="0" i="0" dirty="0">
                <a:solidFill>
                  <a:srgbClr val="222222"/>
                </a:solidFill>
                <a:effectLst/>
                <a:latin typeface="Arial" panose="020B0604020202020204" pitchFamily="34" charset="0"/>
              </a:rPr>
              <a:t>(2), 94.</a:t>
            </a:r>
            <a:endParaRPr lang="en-GB" dirty="0">
              <a:solidFill>
                <a:srgbClr val="0070C0"/>
              </a:solidFill>
              <a:latin typeface="Arial" panose="020B0604020202020204" pitchFamily="34" charset="0"/>
              <a:cs typeface="Arial" panose="020B0604020202020204" pitchFamily="34" charset="0"/>
            </a:endParaRPr>
          </a:p>
          <a:p>
            <a:r>
              <a:rPr lang="en-GB" b="0" i="0" dirty="0" err="1">
                <a:solidFill>
                  <a:srgbClr val="000000"/>
                </a:solidFill>
                <a:effectLst/>
                <a:latin typeface="Times New Roman" panose="02020603050405020304" pitchFamily="18" charset="0"/>
              </a:rPr>
              <a:t>Kahraman</a:t>
            </a:r>
            <a:r>
              <a:rPr lang="en-GB" b="0" i="0" dirty="0">
                <a:solidFill>
                  <a:srgbClr val="000000"/>
                </a:solidFill>
                <a:effectLst/>
                <a:latin typeface="Times New Roman" panose="02020603050405020304" pitchFamily="18" charset="0"/>
              </a:rPr>
              <a:t> C, </a:t>
            </a:r>
            <a:r>
              <a:rPr lang="en-GB" b="0" i="0" dirty="0" err="1">
                <a:solidFill>
                  <a:srgbClr val="000000"/>
                </a:solidFill>
                <a:effectLst/>
                <a:latin typeface="Times New Roman" panose="02020603050405020304" pitchFamily="18" charset="0"/>
              </a:rPr>
              <a:t>Deveci</a:t>
            </a:r>
            <a:r>
              <a:rPr lang="en-GB" b="0" i="0" dirty="0">
                <a:solidFill>
                  <a:srgbClr val="000000"/>
                </a:solidFill>
                <a:effectLst/>
                <a:latin typeface="Times New Roman" panose="02020603050405020304" pitchFamily="18" charset="0"/>
              </a:rPr>
              <a:t> M, </a:t>
            </a:r>
            <a:r>
              <a:rPr lang="en-GB" b="0" i="0" dirty="0" err="1">
                <a:solidFill>
                  <a:srgbClr val="000000"/>
                </a:solidFill>
                <a:effectLst/>
                <a:latin typeface="Times New Roman" panose="02020603050405020304" pitchFamily="18" charset="0"/>
              </a:rPr>
              <a:t>Boltürk</a:t>
            </a:r>
            <a:r>
              <a:rPr lang="en-GB" b="0" i="0" dirty="0">
                <a:solidFill>
                  <a:srgbClr val="000000"/>
                </a:solidFill>
                <a:effectLst/>
                <a:latin typeface="Times New Roman" panose="02020603050405020304" pitchFamily="18" charset="0"/>
              </a:rPr>
              <a:t> E, </a:t>
            </a:r>
            <a:r>
              <a:rPr lang="en-GB" b="0" i="0" dirty="0" err="1">
                <a:solidFill>
                  <a:srgbClr val="000000"/>
                </a:solidFill>
                <a:effectLst/>
                <a:latin typeface="Times New Roman" panose="02020603050405020304" pitchFamily="18" charset="0"/>
              </a:rPr>
              <a:t>Türk</a:t>
            </a:r>
            <a:r>
              <a:rPr lang="en-GB" b="0" i="0" dirty="0">
                <a:solidFill>
                  <a:srgbClr val="000000"/>
                </a:solidFill>
                <a:effectLst/>
                <a:latin typeface="Times New Roman" panose="02020603050405020304" pitchFamily="18" charset="0"/>
              </a:rPr>
              <a:t> S. Fuzzy controlled humanoid robots: A literature review. </a:t>
            </a:r>
            <a:r>
              <a:rPr lang="en-GB" b="0" i="1" dirty="0">
                <a:solidFill>
                  <a:srgbClr val="000000"/>
                </a:solidFill>
                <a:effectLst/>
                <a:latin typeface="Times New Roman" panose="02020603050405020304" pitchFamily="18" charset="0"/>
              </a:rPr>
              <a:t>Robot </a:t>
            </a:r>
            <a:r>
              <a:rPr lang="en-GB" b="0" i="1" dirty="0" err="1">
                <a:solidFill>
                  <a:srgbClr val="000000"/>
                </a:solidFill>
                <a:effectLst/>
                <a:latin typeface="Times New Roman" panose="02020603050405020304" pitchFamily="18" charset="0"/>
              </a:rPr>
              <a:t>Autonom</a:t>
            </a:r>
            <a:r>
              <a:rPr lang="en-GB" b="0" i="1" dirty="0">
                <a:solidFill>
                  <a:srgbClr val="000000"/>
                </a:solidFill>
                <a:effectLst/>
                <a:latin typeface="Times New Roman" panose="02020603050405020304" pitchFamily="18" charset="0"/>
              </a:rPr>
              <a:t> Syst</a:t>
            </a:r>
            <a:r>
              <a:rPr lang="en-GB" b="0" i="0" dirty="0">
                <a:solidFill>
                  <a:srgbClr val="000000"/>
                </a:solidFill>
                <a:effectLst/>
                <a:latin typeface="Times New Roman" panose="02020603050405020304" pitchFamily="18" charset="0"/>
              </a:rPr>
              <a:t>. 2020;134:103643.</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PWC (2022) No longer science fiction, AI and robotics are transforming healthcare. PWV. Available at: </a:t>
            </a:r>
            <a:r>
              <a:rPr lang="en-GB" dirty="0">
                <a:solidFill>
                  <a:srgbClr val="0070C0"/>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https://www.pwc.com/gx/en/industries/healthcare/publications/ai-robotics-new-health/transforming-healthcare.html</a:t>
            </a:r>
            <a:r>
              <a:rPr lang="en-GB" dirty="0">
                <a:solidFill>
                  <a:srgbClr val="0070C0"/>
                </a:solidFill>
                <a:latin typeface="Arial" panose="020B0604020202020204" pitchFamily="34" charset="0"/>
                <a:cs typeface="Arial" panose="020B0604020202020204" pitchFamily="34" charset="0"/>
              </a:rPr>
              <a:t> </a:t>
            </a:r>
          </a:p>
          <a:p>
            <a:r>
              <a:rPr lang="en-GB" dirty="0" err="1">
                <a:latin typeface="Arial" panose="020B0604020202020204" pitchFamily="34" charset="0"/>
                <a:cs typeface="Arial" panose="020B0604020202020204" pitchFamily="34" charset="0"/>
              </a:rPr>
              <a:t>Robotiq</a:t>
            </a:r>
            <a:r>
              <a:rPr lang="en-GB" dirty="0">
                <a:latin typeface="Arial" panose="020B0604020202020204" pitchFamily="34" charset="0"/>
                <a:cs typeface="Arial" panose="020B0604020202020204" pitchFamily="34" charset="0"/>
              </a:rPr>
              <a:t> (2022) </a:t>
            </a:r>
            <a:r>
              <a:rPr lang="en-GB" i="0" dirty="0">
                <a:effectLst/>
                <a:latin typeface="Arial" panose="020B0604020202020204" pitchFamily="34" charset="0"/>
                <a:cs typeface="Arial" panose="020B0604020202020204" pitchFamily="34" charset="0"/>
              </a:rPr>
              <a:t>What's the Difference Between Robotics and Artificial Intelligence?. Available at : </a:t>
            </a:r>
            <a:r>
              <a:rPr lang="en-GB" i="0" dirty="0">
                <a:solidFill>
                  <a:srgbClr val="0070C0"/>
                </a:solidFill>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https://blog.robotiq.com/whats-the-difference-between-robotics-and-artificial-intelligence</a:t>
            </a:r>
            <a:r>
              <a:rPr lang="en-GB" i="0" dirty="0">
                <a:solidFill>
                  <a:srgbClr val="0070C0"/>
                </a:solidFill>
                <a:effectLst/>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27640924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f856874f-9946-48cd-ac29-4cb76853c4c1"/>
    <ds:schemaRef ds:uri="http://www.w3.org/XML/1998/namespace"/>
    <ds:schemaRef ds:uri="http://purl.org/dc/dcmitype/"/>
  </ds:schemaRefs>
</ds:datastoreItem>
</file>

<file path=customXml/itemProps3.xml><?xml version="1.0" encoding="utf-8"?>
<ds:datastoreItem xmlns:ds="http://schemas.openxmlformats.org/officeDocument/2006/customXml" ds:itemID="{03D7929B-5B4C-4CAE-8D27-458BB31CA3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4953</TotalTime>
  <Words>1575</Words>
  <Application>Microsoft Office PowerPoint</Application>
  <PresentationFormat>On-screen Show (4:3)</PresentationFormat>
  <Paragraphs>266</Paragraphs>
  <Slides>40</Slides>
  <Notes>21</Notes>
  <HiddenSlides>1</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40</vt:i4>
      </vt:variant>
    </vt:vector>
  </HeadingPairs>
  <TitlesOfParts>
    <vt:vector size="51" baseType="lpstr">
      <vt:lpstr>Arial</vt:lpstr>
      <vt:lpstr>Arial</vt:lpstr>
      <vt:lpstr>Calibri</vt:lpstr>
      <vt:lpstr>ff2</vt:lpstr>
      <vt:lpstr>Myriad Pro</vt:lpstr>
      <vt:lpstr>Nunito</vt:lpstr>
      <vt:lpstr>Open Sans</vt:lpstr>
      <vt:lpstr>Rubik</vt:lpstr>
      <vt:lpstr>Times New Roman</vt:lpstr>
      <vt:lpstr>Wingdings</vt:lpstr>
      <vt:lpstr>20140311PresentationUWTSDTemplate</vt:lpstr>
      <vt:lpstr>  Population Health and Public Health Promotion  Robotics and Artificial Intelligence   LCHS7007  Week 5  </vt:lpstr>
      <vt:lpstr>Aims of the Session</vt:lpstr>
      <vt:lpstr>PowerPoint Presentation</vt:lpstr>
      <vt:lpstr>Questions about  AI &amp; Robotics</vt:lpstr>
      <vt:lpstr>Introduction</vt:lpstr>
      <vt:lpstr>Robotics and Artificial Intelligence (AI) </vt:lpstr>
      <vt:lpstr>Artificial Intelligence  (AI)</vt:lpstr>
      <vt:lpstr>AI History </vt:lpstr>
      <vt:lpstr>What is AI</vt:lpstr>
      <vt:lpstr>Similarities between AI and human mind </vt:lpstr>
      <vt:lpstr>Disciplines </vt:lpstr>
      <vt:lpstr>PowerPoint Presentation</vt:lpstr>
      <vt:lpstr>Applications of AI</vt:lpstr>
      <vt:lpstr>Applications of AI contd.</vt:lpstr>
      <vt:lpstr>Applications of AI contd..</vt:lpstr>
      <vt:lpstr>Applications of AI contd…</vt:lpstr>
      <vt:lpstr>PowerPoint Presentation</vt:lpstr>
      <vt:lpstr>PowerPoint Presentation</vt:lpstr>
      <vt:lpstr> Robotics</vt:lpstr>
      <vt:lpstr>Robotics </vt:lpstr>
      <vt:lpstr>Robots </vt:lpstr>
      <vt:lpstr>Robotics </vt:lpstr>
      <vt:lpstr>Characteristics of Robots </vt:lpstr>
      <vt:lpstr>How Robots function  </vt:lpstr>
      <vt:lpstr>Types of Robots </vt:lpstr>
      <vt:lpstr>Components of Robots </vt:lpstr>
      <vt:lpstr>Components of Robots </vt:lpstr>
      <vt:lpstr>Components of Robots contd..</vt:lpstr>
      <vt:lpstr>Videos</vt:lpstr>
      <vt:lpstr>Ways AI and Robotics are used in Healthcare (PWC, 2022)</vt:lpstr>
      <vt:lpstr>PowerPoint Presentation</vt:lpstr>
      <vt:lpstr>Health Promotion</vt:lpstr>
      <vt:lpstr>AI and Robotics in Health promotion </vt:lpstr>
      <vt:lpstr>AI and Robotics and behaviour change </vt:lpstr>
      <vt:lpstr>Criticism </vt:lpstr>
      <vt:lpstr>PowerPoint Presentation</vt:lpstr>
      <vt:lpstr>Seminar session</vt:lpstr>
      <vt:lpstr>Class activity (40 min)</vt:lpstr>
      <vt:lpstr>Example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Ping Wu</cp:lastModifiedBy>
  <cp:revision>144</cp:revision>
  <dcterms:created xsi:type="dcterms:W3CDTF">2015-04-14T15:21:28Z</dcterms:created>
  <dcterms:modified xsi:type="dcterms:W3CDTF">2025-03-12T12:00:43Z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