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1" r:id="rId6"/>
    <p:sldId id="262" r:id="rId7"/>
    <p:sldId id="264" r:id="rId8"/>
    <p:sldId id="265" r:id="rId9"/>
    <p:sldId id="266" r:id="rId10"/>
    <p:sldId id="268" r:id="rId11"/>
    <p:sldId id="270" r:id="rId12"/>
    <p:sldId id="271"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4660"/>
  </p:normalViewPr>
  <p:slideViewPr>
    <p:cSldViewPr>
      <p:cViewPr varScale="1">
        <p:scale>
          <a:sx n="78" d="100"/>
          <a:sy n="78" d="100"/>
        </p:scale>
        <p:origin x="1603"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0692E3-E3FC-414D-95D4-A2FDE9B48ED8}"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AC283B7-4654-4932-B252-51D31C530A2C}">
      <dgm:prSet/>
      <dgm:spPr/>
      <dgm:t>
        <a:bodyPr/>
        <a:lstStyle/>
        <a:p>
          <a:pPr>
            <a:defRPr cap="all"/>
          </a:pPr>
          <a:r>
            <a:rPr lang="en-US" baseline="0" dirty="0">
              <a:latin typeface="Arial" panose="020B0604020202020204" pitchFamily="34" charset="0"/>
              <a:cs typeface="Arial" panose="020B0604020202020204" pitchFamily="34" charset="0"/>
            </a:rPr>
            <a:t>During my internship, I encountered a significant challenge when a promotional event led to a sudden surge in guests. The restaurant quickly reached its maximum capacity, which posed risks of service delays and guest dissatisfaction. To address this, I collaborated with the front-of-house team to establish an efficient triage system for managing guest orders (Wong &amp; Dyer, 2023). </a:t>
          </a:r>
          <a:endParaRPr lang="en-US" dirty="0">
            <a:latin typeface="Arial" panose="020B0604020202020204" pitchFamily="34" charset="0"/>
            <a:cs typeface="Arial" panose="020B0604020202020204" pitchFamily="34" charset="0"/>
          </a:endParaRPr>
        </a:p>
      </dgm:t>
    </dgm:pt>
    <dgm:pt modelId="{ABFF4880-37AA-4CAD-8B7F-1F659B98A5F2}" type="parTrans" cxnId="{0A1FF5BD-A9F8-4D89-985D-6CED47EE14D6}">
      <dgm:prSet/>
      <dgm:spPr/>
      <dgm:t>
        <a:bodyPr/>
        <a:lstStyle/>
        <a:p>
          <a:endParaRPr lang="en-US"/>
        </a:p>
      </dgm:t>
    </dgm:pt>
    <dgm:pt modelId="{06CFAF3B-A954-4EAB-A0FA-3C5608DC2494}" type="sibTrans" cxnId="{0A1FF5BD-A9F8-4D89-985D-6CED47EE14D6}">
      <dgm:prSet/>
      <dgm:spPr/>
      <dgm:t>
        <a:bodyPr/>
        <a:lstStyle/>
        <a:p>
          <a:endParaRPr lang="en-US"/>
        </a:p>
      </dgm:t>
    </dgm:pt>
    <dgm:pt modelId="{CCDCBBF7-FE7F-4949-9783-8CED32FFD7D4}">
      <dgm:prSet/>
      <dgm:spPr/>
      <dgm:t>
        <a:bodyPr/>
        <a:lstStyle/>
        <a:p>
          <a:pPr>
            <a:defRPr cap="all"/>
          </a:pPr>
          <a:r>
            <a:rPr lang="en-US" baseline="0" dirty="0">
              <a:latin typeface="Arial" panose="020B0604020202020204" pitchFamily="34" charset="0"/>
              <a:cs typeface="Arial" panose="020B0604020202020204" pitchFamily="34" charset="0"/>
            </a:rPr>
            <a:t>This approach involved prioritizing orders based on their arrival times and ensuring effective communication between the kitchen and servers. I also promptly briefed the staff on handling guest inquiries and managing their expectations. Consequently, we were able to uphold a high standard of service despite the increased demand, which was reflected in positive guest feedback (Smith et al., 2022). </a:t>
          </a:r>
          <a:endParaRPr lang="en-US" dirty="0">
            <a:latin typeface="Arial" panose="020B0604020202020204" pitchFamily="34" charset="0"/>
            <a:cs typeface="Arial" panose="020B0604020202020204" pitchFamily="34" charset="0"/>
          </a:endParaRPr>
        </a:p>
      </dgm:t>
    </dgm:pt>
    <dgm:pt modelId="{AABE840C-9EE6-484A-9933-F3756FA0596E}" type="parTrans" cxnId="{49A966D2-B10B-48EF-B29A-D753EE65B281}">
      <dgm:prSet/>
      <dgm:spPr/>
      <dgm:t>
        <a:bodyPr/>
        <a:lstStyle/>
        <a:p>
          <a:endParaRPr lang="en-US"/>
        </a:p>
      </dgm:t>
    </dgm:pt>
    <dgm:pt modelId="{93E4845F-1164-44A8-B9DC-ED1F55DF02A3}" type="sibTrans" cxnId="{49A966D2-B10B-48EF-B29A-D753EE65B281}">
      <dgm:prSet/>
      <dgm:spPr/>
      <dgm:t>
        <a:bodyPr/>
        <a:lstStyle/>
        <a:p>
          <a:endParaRPr lang="en-US"/>
        </a:p>
      </dgm:t>
    </dgm:pt>
    <dgm:pt modelId="{4000DB44-9B78-4E80-90F4-58425336865B}">
      <dgm:prSet/>
      <dgm:spPr/>
      <dgm:t>
        <a:bodyPr/>
        <a:lstStyle/>
        <a:p>
          <a:pPr>
            <a:defRPr cap="all"/>
          </a:pPr>
          <a:r>
            <a:rPr lang="en-US" baseline="0" dirty="0">
              <a:latin typeface="Arial" panose="020B0604020202020204" pitchFamily="34" charset="0"/>
              <a:cs typeface="Arial" panose="020B0604020202020204" pitchFamily="34" charset="0"/>
            </a:rPr>
            <a:t>This situation highlighted the necessity of being flexible and prepared for unexpected challenges in restaurant management. Utilizing theoretical frameworks such as the Kepner-Tregoe method allowed me to systematically analyze the issue, identify the root cause, and devise effective strategies to improve service delivery (</a:t>
          </a:r>
          <a:r>
            <a:rPr lang="en-US" baseline="0" dirty="0" err="1">
              <a:latin typeface="Arial" panose="020B0604020202020204" pitchFamily="34" charset="0"/>
              <a:cs typeface="Arial" panose="020B0604020202020204" pitchFamily="34" charset="0"/>
            </a:rPr>
            <a:t>Tuzunkan</a:t>
          </a:r>
          <a:r>
            <a:rPr lang="en-US" baseline="0" dirty="0">
              <a:latin typeface="Arial" panose="020B0604020202020204" pitchFamily="34" charset="0"/>
              <a:cs typeface="Arial" panose="020B0604020202020204" pitchFamily="34" charset="0"/>
            </a:rPr>
            <a:t> &amp; </a:t>
          </a:r>
          <a:r>
            <a:rPr lang="en-US" baseline="0" dirty="0" err="1">
              <a:latin typeface="Arial" panose="020B0604020202020204" pitchFamily="34" charset="0"/>
              <a:cs typeface="Arial" panose="020B0604020202020204" pitchFamily="34" charset="0"/>
            </a:rPr>
            <a:t>Ertugrul</a:t>
          </a:r>
          <a:r>
            <a:rPr lang="en-US" baseline="0" dirty="0">
              <a:latin typeface="Arial" panose="020B0604020202020204" pitchFamily="34" charset="0"/>
              <a:cs typeface="Arial" panose="020B0604020202020204" pitchFamily="34" charset="0"/>
            </a:rPr>
            <a:t>, 2022).</a:t>
          </a:r>
          <a:endParaRPr lang="en-US" dirty="0">
            <a:latin typeface="Arial" panose="020B0604020202020204" pitchFamily="34" charset="0"/>
            <a:cs typeface="Arial" panose="020B0604020202020204" pitchFamily="34" charset="0"/>
          </a:endParaRPr>
        </a:p>
      </dgm:t>
    </dgm:pt>
    <dgm:pt modelId="{F169AAB9-4E5A-428A-B1DD-6CB6195F77D0}" type="parTrans" cxnId="{85065B53-2BF1-4C8A-ADEF-8DF4EC33B23B}">
      <dgm:prSet/>
      <dgm:spPr/>
      <dgm:t>
        <a:bodyPr/>
        <a:lstStyle/>
        <a:p>
          <a:endParaRPr lang="en-US"/>
        </a:p>
      </dgm:t>
    </dgm:pt>
    <dgm:pt modelId="{56A96335-99BB-4768-A06D-B31E44968727}" type="sibTrans" cxnId="{85065B53-2BF1-4C8A-ADEF-8DF4EC33B23B}">
      <dgm:prSet/>
      <dgm:spPr/>
      <dgm:t>
        <a:bodyPr/>
        <a:lstStyle/>
        <a:p>
          <a:endParaRPr lang="en-US"/>
        </a:p>
      </dgm:t>
    </dgm:pt>
    <dgm:pt modelId="{52F2B588-3E23-4278-ACAF-B8C334694859}" type="pres">
      <dgm:prSet presAssocID="{0E0692E3-E3FC-414D-95D4-A2FDE9B48ED8}" presName="root" presStyleCnt="0">
        <dgm:presLayoutVars>
          <dgm:dir/>
          <dgm:resizeHandles val="exact"/>
        </dgm:presLayoutVars>
      </dgm:prSet>
      <dgm:spPr/>
    </dgm:pt>
    <dgm:pt modelId="{785FE1B0-F6FB-4217-9F06-3239CE4B837F}" type="pres">
      <dgm:prSet presAssocID="{DAC283B7-4654-4932-B252-51D31C530A2C}" presName="compNode" presStyleCnt="0"/>
      <dgm:spPr/>
    </dgm:pt>
    <dgm:pt modelId="{9B46398A-BAD1-4DC7-BF36-0A7FBA23E968}" type="pres">
      <dgm:prSet presAssocID="{DAC283B7-4654-4932-B252-51D31C530A2C}" presName="iconBgRect" presStyleLbl="bgShp" presStyleIdx="0" presStyleCnt="3"/>
      <dgm:spPr/>
    </dgm:pt>
    <dgm:pt modelId="{A5581821-4376-4FE4-96C2-7DF5BFDFBB94}" type="pres">
      <dgm:prSet presAssocID="{DAC283B7-4654-4932-B252-51D31C530A2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BE8D5380-D4B7-423B-B743-1B1CC9A96D4E}" type="pres">
      <dgm:prSet presAssocID="{DAC283B7-4654-4932-B252-51D31C530A2C}" presName="spaceRect" presStyleCnt="0"/>
      <dgm:spPr/>
    </dgm:pt>
    <dgm:pt modelId="{F38C8D38-31CC-443F-906A-8057580AC489}" type="pres">
      <dgm:prSet presAssocID="{DAC283B7-4654-4932-B252-51D31C530A2C}" presName="textRect" presStyleLbl="revTx" presStyleIdx="0" presStyleCnt="3" custScaleX="161432">
        <dgm:presLayoutVars>
          <dgm:chMax val="1"/>
          <dgm:chPref val="1"/>
        </dgm:presLayoutVars>
      </dgm:prSet>
      <dgm:spPr/>
    </dgm:pt>
    <dgm:pt modelId="{2A3AFA9A-D9C6-4EA1-BE9F-60B9148957A8}" type="pres">
      <dgm:prSet presAssocID="{06CFAF3B-A954-4EAB-A0FA-3C5608DC2494}" presName="sibTrans" presStyleCnt="0"/>
      <dgm:spPr/>
    </dgm:pt>
    <dgm:pt modelId="{AC4D6A0F-0ACD-4EA5-BEB1-1518CEB33A8F}" type="pres">
      <dgm:prSet presAssocID="{CCDCBBF7-FE7F-4949-9783-8CED32FFD7D4}" presName="compNode" presStyleCnt="0"/>
      <dgm:spPr/>
    </dgm:pt>
    <dgm:pt modelId="{5C84AD7E-D947-47D8-9E1C-33DE6524D367}" type="pres">
      <dgm:prSet presAssocID="{CCDCBBF7-FE7F-4949-9783-8CED32FFD7D4}" presName="iconBgRect" presStyleLbl="bgShp" presStyleIdx="1" presStyleCnt="3"/>
      <dgm:spPr/>
    </dgm:pt>
    <dgm:pt modelId="{F40EA9C9-0385-4FD8-89BB-0C0112E52435}" type="pres">
      <dgm:prSet presAssocID="{CCDCBBF7-FE7F-4949-9783-8CED32FFD7D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lner"/>
        </a:ext>
      </dgm:extLst>
    </dgm:pt>
    <dgm:pt modelId="{8FBCFE31-41DF-4ECF-B853-C3889E0FF9B1}" type="pres">
      <dgm:prSet presAssocID="{CCDCBBF7-FE7F-4949-9783-8CED32FFD7D4}" presName="spaceRect" presStyleCnt="0"/>
      <dgm:spPr/>
    </dgm:pt>
    <dgm:pt modelId="{A100C26E-BE4A-4A6B-BECA-6C7E64E2954A}" type="pres">
      <dgm:prSet presAssocID="{CCDCBBF7-FE7F-4949-9783-8CED32FFD7D4}" presName="textRect" presStyleLbl="revTx" presStyleIdx="1" presStyleCnt="3">
        <dgm:presLayoutVars>
          <dgm:chMax val="1"/>
          <dgm:chPref val="1"/>
        </dgm:presLayoutVars>
      </dgm:prSet>
      <dgm:spPr/>
    </dgm:pt>
    <dgm:pt modelId="{6DE386FF-B131-4B02-8077-7E32C62EB1E4}" type="pres">
      <dgm:prSet presAssocID="{93E4845F-1164-44A8-B9DC-ED1F55DF02A3}" presName="sibTrans" presStyleCnt="0"/>
      <dgm:spPr/>
    </dgm:pt>
    <dgm:pt modelId="{B09B14C9-3DFD-4108-895B-A4459DA7201A}" type="pres">
      <dgm:prSet presAssocID="{4000DB44-9B78-4E80-90F4-58425336865B}" presName="compNode" presStyleCnt="0"/>
      <dgm:spPr/>
    </dgm:pt>
    <dgm:pt modelId="{23816A21-46F4-4888-90D1-A764D667BDFF}" type="pres">
      <dgm:prSet presAssocID="{4000DB44-9B78-4E80-90F4-58425336865B}" presName="iconBgRect" presStyleLbl="bgShp" presStyleIdx="2" presStyleCnt="3"/>
      <dgm:spPr/>
    </dgm:pt>
    <dgm:pt modelId="{9EB405B3-B6A7-40BA-A1CA-CE2E2745EE54}" type="pres">
      <dgm:prSet presAssocID="{4000DB44-9B78-4E80-90F4-58425336865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F931E848-651A-4A32-83AC-8D477E6CE7B8}" type="pres">
      <dgm:prSet presAssocID="{4000DB44-9B78-4E80-90F4-58425336865B}" presName="spaceRect" presStyleCnt="0"/>
      <dgm:spPr/>
    </dgm:pt>
    <dgm:pt modelId="{96EDC048-67AF-49EC-B697-8B23E791455E}" type="pres">
      <dgm:prSet presAssocID="{4000DB44-9B78-4E80-90F4-58425336865B}" presName="textRect" presStyleLbl="revTx" presStyleIdx="2" presStyleCnt="3">
        <dgm:presLayoutVars>
          <dgm:chMax val="1"/>
          <dgm:chPref val="1"/>
        </dgm:presLayoutVars>
      </dgm:prSet>
      <dgm:spPr/>
    </dgm:pt>
  </dgm:ptLst>
  <dgm:cxnLst>
    <dgm:cxn modelId="{F5ED9001-6F7C-4316-9354-6C5AB9474247}" type="presOf" srcId="{DAC283B7-4654-4932-B252-51D31C530A2C}" destId="{F38C8D38-31CC-443F-906A-8057580AC489}" srcOrd="0" destOrd="0" presId="urn:microsoft.com/office/officeart/2018/5/layout/IconCircleLabelList"/>
    <dgm:cxn modelId="{7B625A1C-7CB7-4F07-954F-C90C83E1E497}" type="presOf" srcId="{0E0692E3-E3FC-414D-95D4-A2FDE9B48ED8}" destId="{52F2B588-3E23-4278-ACAF-B8C334694859}" srcOrd="0" destOrd="0" presId="urn:microsoft.com/office/officeart/2018/5/layout/IconCircleLabelList"/>
    <dgm:cxn modelId="{7E04B84B-5499-4E16-8C00-AF25A7892D62}" type="presOf" srcId="{4000DB44-9B78-4E80-90F4-58425336865B}" destId="{96EDC048-67AF-49EC-B697-8B23E791455E}" srcOrd="0" destOrd="0" presId="urn:microsoft.com/office/officeart/2018/5/layout/IconCircleLabelList"/>
    <dgm:cxn modelId="{85065B53-2BF1-4C8A-ADEF-8DF4EC33B23B}" srcId="{0E0692E3-E3FC-414D-95D4-A2FDE9B48ED8}" destId="{4000DB44-9B78-4E80-90F4-58425336865B}" srcOrd="2" destOrd="0" parTransId="{F169AAB9-4E5A-428A-B1DD-6CB6195F77D0}" sibTransId="{56A96335-99BB-4768-A06D-B31E44968727}"/>
    <dgm:cxn modelId="{C4024CB8-421F-469F-BB63-6CEC5179CB9D}" type="presOf" srcId="{CCDCBBF7-FE7F-4949-9783-8CED32FFD7D4}" destId="{A100C26E-BE4A-4A6B-BECA-6C7E64E2954A}" srcOrd="0" destOrd="0" presId="urn:microsoft.com/office/officeart/2018/5/layout/IconCircleLabelList"/>
    <dgm:cxn modelId="{0A1FF5BD-A9F8-4D89-985D-6CED47EE14D6}" srcId="{0E0692E3-E3FC-414D-95D4-A2FDE9B48ED8}" destId="{DAC283B7-4654-4932-B252-51D31C530A2C}" srcOrd="0" destOrd="0" parTransId="{ABFF4880-37AA-4CAD-8B7F-1F659B98A5F2}" sibTransId="{06CFAF3B-A954-4EAB-A0FA-3C5608DC2494}"/>
    <dgm:cxn modelId="{49A966D2-B10B-48EF-B29A-D753EE65B281}" srcId="{0E0692E3-E3FC-414D-95D4-A2FDE9B48ED8}" destId="{CCDCBBF7-FE7F-4949-9783-8CED32FFD7D4}" srcOrd="1" destOrd="0" parTransId="{AABE840C-9EE6-484A-9933-F3756FA0596E}" sibTransId="{93E4845F-1164-44A8-B9DC-ED1F55DF02A3}"/>
    <dgm:cxn modelId="{AD2B2C29-DAC0-40B3-8D37-9D545E0690CD}" type="presParOf" srcId="{52F2B588-3E23-4278-ACAF-B8C334694859}" destId="{785FE1B0-F6FB-4217-9F06-3239CE4B837F}" srcOrd="0" destOrd="0" presId="urn:microsoft.com/office/officeart/2018/5/layout/IconCircleLabelList"/>
    <dgm:cxn modelId="{BDDF871E-2667-40AF-B8AD-3607554E93AE}" type="presParOf" srcId="{785FE1B0-F6FB-4217-9F06-3239CE4B837F}" destId="{9B46398A-BAD1-4DC7-BF36-0A7FBA23E968}" srcOrd="0" destOrd="0" presId="urn:microsoft.com/office/officeart/2018/5/layout/IconCircleLabelList"/>
    <dgm:cxn modelId="{C71AD619-4583-48B1-A0BC-A825B77F6043}" type="presParOf" srcId="{785FE1B0-F6FB-4217-9F06-3239CE4B837F}" destId="{A5581821-4376-4FE4-96C2-7DF5BFDFBB94}" srcOrd="1" destOrd="0" presId="urn:microsoft.com/office/officeart/2018/5/layout/IconCircleLabelList"/>
    <dgm:cxn modelId="{508CE801-6CE0-4FAC-AC0C-89061F497124}" type="presParOf" srcId="{785FE1B0-F6FB-4217-9F06-3239CE4B837F}" destId="{BE8D5380-D4B7-423B-B743-1B1CC9A96D4E}" srcOrd="2" destOrd="0" presId="urn:microsoft.com/office/officeart/2018/5/layout/IconCircleLabelList"/>
    <dgm:cxn modelId="{D1FAB5F8-20CA-4595-8BF9-1A93AAB6A96E}" type="presParOf" srcId="{785FE1B0-F6FB-4217-9F06-3239CE4B837F}" destId="{F38C8D38-31CC-443F-906A-8057580AC489}" srcOrd="3" destOrd="0" presId="urn:microsoft.com/office/officeart/2018/5/layout/IconCircleLabelList"/>
    <dgm:cxn modelId="{EAF3E932-C748-4511-B141-7E121F7050EC}" type="presParOf" srcId="{52F2B588-3E23-4278-ACAF-B8C334694859}" destId="{2A3AFA9A-D9C6-4EA1-BE9F-60B9148957A8}" srcOrd="1" destOrd="0" presId="urn:microsoft.com/office/officeart/2018/5/layout/IconCircleLabelList"/>
    <dgm:cxn modelId="{3CE45CBC-D0E1-4D54-B2BD-F32A43FF43C5}" type="presParOf" srcId="{52F2B588-3E23-4278-ACAF-B8C334694859}" destId="{AC4D6A0F-0ACD-4EA5-BEB1-1518CEB33A8F}" srcOrd="2" destOrd="0" presId="urn:microsoft.com/office/officeart/2018/5/layout/IconCircleLabelList"/>
    <dgm:cxn modelId="{6C8C158B-9674-42D4-A84F-D2ECD19ADC91}" type="presParOf" srcId="{AC4D6A0F-0ACD-4EA5-BEB1-1518CEB33A8F}" destId="{5C84AD7E-D947-47D8-9E1C-33DE6524D367}" srcOrd="0" destOrd="0" presId="urn:microsoft.com/office/officeart/2018/5/layout/IconCircleLabelList"/>
    <dgm:cxn modelId="{FDC8DF9A-CEE3-4235-A771-EF0CE1319439}" type="presParOf" srcId="{AC4D6A0F-0ACD-4EA5-BEB1-1518CEB33A8F}" destId="{F40EA9C9-0385-4FD8-89BB-0C0112E52435}" srcOrd="1" destOrd="0" presId="urn:microsoft.com/office/officeart/2018/5/layout/IconCircleLabelList"/>
    <dgm:cxn modelId="{68652047-7F1A-4331-BA00-ECC883AE4E82}" type="presParOf" srcId="{AC4D6A0F-0ACD-4EA5-BEB1-1518CEB33A8F}" destId="{8FBCFE31-41DF-4ECF-B853-C3889E0FF9B1}" srcOrd="2" destOrd="0" presId="urn:microsoft.com/office/officeart/2018/5/layout/IconCircleLabelList"/>
    <dgm:cxn modelId="{6C3D78A9-7D39-41F3-950D-E480B355307C}" type="presParOf" srcId="{AC4D6A0F-0ACD-4EA5-BEB1-1518CEB33A8F}" destId="{A100C26E-BE4A-4A6B-BECA-6C7E64E2954A}" srcOrd="3" destOrd="0" presId="urn:microsoft.com/office/officeart/2018/5/layout/IconCircleLabelList"/>
    <dgm:cxn modelId="{BEBAA79A-87E4-4002-A26D-588E245BF3C9}" type="presParOf" srcId="{52F2B588-3E23-4278-ACAF-B8C334694859}" destId="{6DE386FF-B131-4B02-8077-7E32C62EB1E4}" srcOrd="3" destOrd="0" presId="urn:microsoft.com/office/officeart/2018/5/layout/IconCircleLabelList"/>
    <dgm:cxn modelId="{C26A68E6-F149-497C-91C4-1F9089741FF5}" type="presParOf" srcId="{52F2B588-3E23-4278-ACAF-B8C334694859}" destId="{B09B14C9-3DFD-4108-895B-A4459DA7201A}" srcOrd="4" destOrd="0" presId="urn:microsoft.com/office/officeart/2018/5/layout/IconCircleLabelList"/>
    <dgm:cxn modelId="{332FD2F9-53BD-4CEC-8E18-3BE91265C337}" type="presParOf" srcId="{B09B14C9-3DFD-4108-895B-A4459DA7201A}" destId="{23816A21-46F4-4888-90D1-A764D667BDFF}" srcOrd="0" destOrd="0" presId="urn:microsoft.com/office/officeart/2018/5/layout/IconCircleLabelList"/>
    <dgm:cxn modelId="{865FB700-0484-4CF1-9D27-C231B65DCF85}" type="presParOf" srcId="{B09B14C9-3DFD-4108-895B-A4459DA7201A}" destId="{9EB405B3-B6A7-40BA-A1CA-CE2E2745EE54}" srcOrd="1" destOrd="0" presId="urn:microsoft.com/office/officeart/2018/5/layout/IconCircleLabelList"/>
    <dgm:cxn modelId="{C78A309D-5DE7-4E73-A7FA-0DD85FD00B9D}" type="presParOf" srcId="{B09B14C9-3DFD-4108-895B-A4459DA7201A}" destId="{F931E848-651A-4A32-83AC-8D477E6CE7B8}" srcOrd="2" destOrd="0" presId="urn:microsoft.com/office/officeart/2018/5/layout/IconCircleLabelList"/>
    <dgm:cxn modelId="{B8BEF30F-D585-41CF-AC82-1A266D674ABA}" type="presParOf" srcId="{B09B14C9-3DFD-4108-895B-A4459DA7201A}" destId="{96EDC048-67AF-49EC-B697-8B23E791455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46398A-BAD1-4DC7-BF36-0A7FBA23E968}">
      <dsp:nvSpPr>
        <dsp:cNvPr id="0" name=""/>
        <dsp:cNvSpPr/>
      </dsp:nvSpPr>
      <dsp:spPr>
        <a:xfrm>
          <a:off x="1050529" y="662135"/>
          <a:ext cx="1235250" cy="123525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81821-4376-4FE4-96C2-7DF5BFDFBB94}">
      <dsp:nvSpPr>
        <dsp:cNvPr id="0" name=""/>
        <dsp:cNvSpPr/>
      </dsp:nvSpPr>
      <dsp:spPr>
        <a:xfrm>
          <a:off x="1313779" y="925385"/>
          <a:ext cx="708750" cy="708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38C8D38-31CC-443F-906A-8057580AC489}">
      <dsp:nvSpPr>
        <dsp:cNvPr id="0" name=""/>
        <dsp:cNvSpPr/>
      </dsp:nvSpPr>
      <dsp:spPr>
        <a:xfrm>
          <a:off x="33655" y="2282135"/>
          <a:ext cx="3268998" cy="964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baseline="0" dirty="0">
              <a:latin typeface="Arial" panose="020B0604020202020204" pitchFamily="34" charset="0"/>
              <a:cs typeface="Arial" panose="020B0604020202020204" pitchFamily="34" charset="0"/>
            </a:rPr>
            <a:t>During my internship, I encountered a significant challenge when a promotional event led to a sudden surge in guests. The restaurant quickly reached its maximum capacity, which posed risks of service delays and guest dissatisfaction. To address this, I collaborated with the front-of-house team to establish an efficient triage system for managing guest orders (Wong &amp; Dyer, 2023). </a:t>
          </a:r>
          <a:endParaRPr lang="en-US" sz="1100" kern="1200" dirty="0">
            <a:latin typeface="Arial" panose="020B0604020202020204" pitchFamily="34" charset="0"/>
            <a:cs typeface="Arial" panose="020B0604020202020204" pitchFamily="34" charset="0"/>
          </a:endParaRPr>
        </a:p>
      </dsp:txBody>
      <dsp:txXfrm>
        <a:off x="33655" y="2282135"/>
        <a:ext cx="3268998" cy="964154"/>
      </dsp:txXfrm>
    </dsp:sp>
    <dsp:sp modelId="{5C84AD7E-D947-47D8-9E1C-33DE6524D367}">
      <dsp:nvSpPr>
        <dsp:cNvPr id="0" name=""/>
        <dsp:cNvSpPr/>
      </dsp:nvSpPr>
      <dsp:spPr>
        <a:xfrm>
          <a:off x="4051903" y="662135"/>
          <a:ext cx="1235250" cy="123525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0EA9C9-0385-4FD8-89BB-0C0112E52435}">
      <dsp:nvSpPr>
        <dsp:cNvPr id="0" name=""/>
        <dsp:cNvSpPr/>
      </dsp:nvSpPr>
      <dsp:spPr>
        <a:xfrm>
          <a:off x="4315153" y="925385"/>
          <a:ext cx="708750" cy="708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00C26E-BE4A-4A6B-BECA-6C7E64E2954A}">
      <dsp:nvSpPr>
        <dsp:cNvPr id="0" name=""/>
        <dsp:cNvSpPr/>
      </dsp:nvSpPr>
      <dsp:spPr>
        <a:xfrm>
          <a:off x="3657028" y="2282135"/>
          <a:ext cx="2025000" cy="964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baseline="0" dirty="0">
              <a:latin typeface="Arial" panose="020B0604020202020204" pitchFamily="34" charset="0"/>
              <a:cs typeface="Arial" panose="020B0604020202020204" pitchFamily="34" charset="0"/>
            </a:rPr>
            <a:t>This approach involved prioritizing orders based on their arrival times and ensuring effective communication between the kitchen and servers. I also promptly briefed the staff on handling guest inquiries and managing their expectations. Consequently, we were able to uphold a high standard of service despite the increased demand, which was reflected in positive guest feedback (Smith et al., 2022). </a:t>
          </a:r>
          <a:endParaRPr lang="en-US" sz="1100" kern="1200" dirty="0">
            <a:latin typeface="Arial" panose="020B0604020202020204" pitchFamily="34" charset="0"/>
            <a:cs typeface="Arial" panose="020B0604020202020204" pitchFamily="34" charset="0"/>
          </a:endParaRPr>
        </a:p>
      </dsp:txBody>
      <dsp:txXfrm>
        <a:off x="3657028" y="2282135"/>
        <a:ext cx="2025000" cy="964154"/>
      </dsp:txXfrm>
    </dsp:sp>
    <dsp:sp modelId="{23816A21-46F4-4888-90D1-A764D667BDFF}">
      <dsp:nvSpPr>
        <dsp:cNvPr id="0" name=""/>
        <dsp:cNvSpPr/>
      </dsp:nvSpPr>
      <dsp:spPr>
        <a:xfrm>
          <a:off x="6431278" y="662135"/>
          <a:ext cx="1235250" cy="123525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B405B3-B6A7-40BA-A1CA-CE2E2745EE54}">
      <dsp:nvSpPr>
        <dsp:cNvPr id="0" name=""/>
        <dsp:cNvSpPr/>
      </dsp:nvSpPr>
      <dsp:spPr>
        <a:xfrm>
          <a:off x="6694528" y="925385"/>
          <a:ext cx="708750" cy="7087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6EDC048-67AF-49EC-B697-8B23E791455E}">
      <dsp:nvSpPr>
        <dsp:cNvPr id="0" name=""/>
        <dsp:cNvSpPr/>
      </dsp:nvSpPr>
      <dsp:spPr>
        <a:xfrm>
          <a:off x="6036403" y="2282135"/>
          <a:ext cx="2025000" cy="964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baseline="0" dirty="0">
              <a:latin typeface="Arial" panose="020B0604020202020204" pitchFamily="34" charset="0"/>
              <a:cs typeface="Arial" panose="020B0604020202020204" pitchFamily="34" charset="0"/>
            </a:rPr>
            <a:t>This situation highlighted the necessity of being flexible and prepared for unexpected challenges in restaurant management. Utilizing theoretical frameworks such as the Kepner-Tregoe method allowed me to systematically analyze the issue, identify the root cause, and devise effective strategies to improve service delivery (</a:t>
          </a:r>
          <a:r>
            <a:rPr lang="en-US" sz="1100" kern="1200" baseline="0" dirty="0" err="1">
              <a:latin typeface="Arial" panose="020B0604020202020204" pitchFamily="34" charset="0"/>
              <a:cs typeface="Arial" panose="020B0604020202020204" pitchFamily="34" charset="0"/>
            </a:rPr>
            <a:t>Tuzunkan</a:t>
          </a:r>
          <a:r>
            <a:rPr lang="en-US" sz="1100" kern="1200" baseline="0" dirty="0">
              <a:latin typeface="Arial" panose="020B0604020202020204" pitchFamily="34" charset="0"/>
              <a:cs typeface="Arial" panose="020B0604020202020204" pitchFamily="34" charset="0"/>
            </a:rPr>
            <a:t> &amp; </a:t>
          </a:r>
          <a:r>
            <a:rPr lang="en-US" sz="1100" kern="1200" baseline="0" dirty="0" err="1">
              <a:latin typeface="Arial" panose="020B0604020202020204" pitchFamily="34" charset="0"/>
              <a:cs typeface="Arial" panose="020B0604020202020204" pitchFamily="34" charset="0"/>
            </a:rPr>
            <a:t>Ertugrul</a:t>
          </a:r>
          <a:r>
            <a:rPr lang="en-US" sz="1100" kern="1200" baseline="0" dirty="0">
              <a:latin typeface="Arial" panose="020B0604020202020204" pitchFamily="34" charset="0"/>
              <a:cs typeface="Arial" panose="020B0604020202020204" pitchFamily="34" charset="0"/>
            </a:rPr>
            <a:t>, 2022).</a:t>
          </a:r>
          <a:endParaRPr lang="en-US" sz="1100" kern="1200" dirty="0">
            <a:latin typeface="Arial" panose="020B0604020202020204" pitchFamily="34" charset="0"/>
            <a:cs typeface="Arial" panose="020B0604020202020204" pitchFamily="34" charset="0"/>
          </a:endParaRPr>
        </a:p>
      </dsp:txBody>
      <dsp:txXfrm>
        <a:off x="6036403" y="2282135"/>
        <a:ext cx="2025000" cy="964154"/>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13" name="Freeform 12"/>
          <p:cNvSpPr/>
          <p:nvPr/>
        </p:nvSpPr>
        <p:spPr>
          <a:xfrm>
            <a:off x="-8467" y="-16933"/>
            <a:ext cx="8754534" cy="6451600"/>
          </a:xfrm>
          <a:custGeom>
            <a:avLst/>
            <a:gdLst/>
            <a:ahLst/>
            <a:cxnLst/>
            <a:rect l="l" t="t" r="r" b="b"/>
            <a:pathLst>
              <a:path w="8754534" h="6451600">
                <a:moveTo>
                  <a:pt x="8373534" y="0"/>
                </a:moveTo>
                <a:lnTo>
                  <a:pt x="8754534" y="5994400"/>
                </a:lnTo>
                <a:lnTo>
                  <a:pt x="0" y="6451600"/>
                </a:lnTo>
                <a:lnTo>
                  <a:pt x="0" y="0"/>
                </a:lnTo>
                <a:lnTo>
                  <a:pt x="8373534" y="0"/>
                </a:lnTo>
                <a:close/>
              </a:path>
            </a:pathLst>
          </a:cu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10379" y="4445000"/>
            <a:ext cx="8464695" cy="1715811"/>
          </a:xfrm>
          <a:custGeom>
            <a:avLst/>
            <a:gdLst/>
            <a:ahLst/>
            <a:cxnLst/>
            <a:rect l="l" t="t" r="r" b="b"/>
            <a:pathLst>
              <a:path w="8428428" h="1878553">
                <a:moveTo>
                  <a:pt x="0" y="438229"/>
                </a:moveTo>
                <a:lnTo>
                  <a:pt x="8343246" y="0"/>
                </a:lnTo>
                <a:lnTo>
                  <a:pt x="8428428" y="1424838"/>
                </a:lnTo>
                <a:lnTo>
                  <a:pt x="7515" y="1878553"/>
                </a:lnTo>
                <a:lnTo>
                  <a:pt x="0" y="438229"/>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2864" y="0"/>
            <a:ext cx="5811235" cy="321615"/>
          </a:xfrm>
          <a:custGeom>
            <a:avLst/>
            <a:gdLst/>
            <a:ahLst/>
            <a:cxnLst/>
            <a:rect l="l" t="t" r="r" b="b"/>
            <a:pathLst>
              <a:path w="5811235" h="321615">
                <a:moveTo>
                  <a:pt x="0" y="0"/>
                </a:moveTo>
                <a:lnTo>
                  <a:pt x="5811235" y="0"/>
                </a:lnTo>
                <a:lnTo>
                  <a:pt x="1" y="321615"/>
                </a:lnTo>
                <a:cubicBezTo>
                  <a:pt x="1" y="214410"/>
                  <a:pt x="0" y="107205"/>
                  <a:pt x="0" y="0"/>
                </a:cubicBez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0" name="Freeform 29"/>
          <p:cNvSpPr/>
          <p:nvPr/>
        </p:nvSpPr>
        <p:spPr>
          <a:xfrm rot="21420000">
            <a:off x="-170768" y="213023"/>
            <a:ext cx="8480534" cy="5746008"/>
          </a:xfrm>
          <a:custGeom>
            <a:avLst/>
            <a:gdLst/>
            <a:ahLst/>
            <a:cxnLst/>
            <a:rect l="l" t="t" r="r" b="b"/>
            <a:pathLst>
              <a:path w="11307378" h="5746008">
                <a:moveTo>
                  <a:pt x="11270997" y="0"/>
                </a:moveTo>
                <a:lnTo>
                  <a:pt x="11307378" y="5746008"/>
                </a:lnTo>
                <a:lnTo>
                  <a:pt x="1" y="574313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451416" y="668338"/>
            <a:ext cx="7533524" cy="2766528"/>
          </a:xfrm>
        </p:spPr>
        <p:txBody>
          <a:bodyPr anchor="b">
            <a:normAutofit/>
          </a:bodyPr>
          <a:lstStyle>
            <a:lvl1pPr algn="r">
              <a:defRPr sz="7200"/>
            </a:lvl1pPr>
          </a:lstStyle>
          <a:p>
            <a:r>
              <a:rPr lang="ro-RO"/>
              <a:t>Faceți clic pentru a edita stilul de titlu coordonator</a:t>
            </a:r>
            <a:endParaRPr lang="en-US" dirty="0"/>
          </a:p>
        </p:txBody>
      </p:sp>
      <p:sp>
        <p:nvSpPr>
          <p:cNvPr id="3" name="Subtitle 2"/>
          <p:cNvSpPr>
            <a:spLocks noGrp="1"/>
          </p:cNvSpPr>
          <p:nvPr>
            <p:ph type="subTitle" idx="1"/>
          </p:nvPr>
        </p:nvSpPr>
        <p:spPr>
          <a:xfrm rot="21420000">
            <a:off x="554462" y="3446830"/>
            <a:ext cx="7512060" cy="550333"/>
          </a:xfrm>
        </p:spPr>
        <p:txBody>
          <a:bodyPr anchor="t">
            <a:noAutofit/>
          </a:bodyPr>
          <a:lstStyle>
            <a:lvl1pPr marL="0" indent="0" algn="r">
              <a:buNone/>
              <a:defRPr sz="24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dirty="0"/>
          </a:p>
        </p:txBody>
      </p:sp>
      <p:sp>
        <p:nvSpPr>
          <p:cNvPr id="4" name="Date Placeholder 3"/>
          <p:cNvSpPr>
            <a:spLocks noGrp="1"/>
          </p:cNvSpPr>
          <p:nvPr>
            <p:ph type="dt" sz="half" idx="10"/>
          </p:nvPr>
        </p:nvSpPr>
        <p:spPr>
          <a:xfrm rot="21420000">
            <a:off x="3669071" y="4714242"/>
            <a:ext cx="4607740" cy="942356"/>
          </a:xfrm>
        </p:spPr>
        <p:txBody>
          <a:bodyPr/>
          <a:lstStyle>
            <a:lvl1pPr algn="ctr">
              <a:defRPr sz="4200">
                <a:solidFill>
                  <a:schemeClr val="accent1">
                    <a:lumMod val="50000"/>
                  </a:schemeClr>
                </a:solidFill>
              </a:defRPr>
            </a:lvl1p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a:xfrm rot="21420000">
            <a:off x="-12134" y="4954635"/>
            <a:ext cx="2987069" cy="918361"/>
          </a:xfrm>
        </p:spPr>
        <p:txBody>
          <a:bodyPr vert="horz" lIns="91440" tIns="45720" rIns="91440" bIns="45720" rtlCol="0" anchor="ctr"/>
          <a:lstStyle>
            <a:lvl1pPr algn="r">
              <a:defRPr lang="en-US" sz="4200" dirty="0"/>
            </a:lvl1pPr>
          </a:lstStyle>
          <a:p>
            <a:endParaRPr lang="en-US"/>
          </a:p>
        </p:txBody>
      </p:sp>
      <p:sp>
        <p:nvSpPr>
          <p:cNvPr id="6" name="Slide Number Placeholder 5"/>
          <p:cNvSpPr>
            <a:spLocks noGrp="1"/>
          </p:cNvSpPr>
          <p:nvPr>
            <p:ph type="sldNum" sz="quarter" idx="12"/>
          </p:nvPr>
        </p:nvSpPr>
        <p:spPr>
          <a:xfrm rot="21420000">
            <a:off x="7401518" y="3819948"/>
            <a:ext cx="680390" cy="498470"/>
          </a:xfrm>
        </p:spPr>
        <p:txBody>
          <a:bodyPr/>
          <a:lstStyle>
            <a:lvl1pPr>
              <a:defRPr sz="2400">
                <a:solidFill>
                  <a:schemeClr val="tx1">
                    <a:lumMod val="75000"/>
                    <a:lumOff val="25000"/>
                  </a:schemeClr>
                </a:solidFill>
              </a:defRPr>
            </a:lvl1pPr>
          </a:lstStyle>
          <a:p>
            <a:fld id="{B6F15528-21DE-4FAA-801E-634DDDAF4B2B}" type="slidenum">
              <a:rPr lang="en-US" smtClean="0"/>
              <a:pPr/>
              <a:t>‹#›</a:t>
            </a:fld>
            <a:endParaRPr lang="en-US"/>
          </a:p>
        </p:txBody>
      </p:sp>
      <p:sp>
        <p:nvSpPr>
          <p:cNvPr id="33" name="5-Point Star 32"/>
          <p:cNvSpPr/>
          <p:nvPr/>
        </p:nvSpPr>
        <p:spPr>
          <a:xfrm rot="21420000">
            <a:off x="3121951" y="5057183"/>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34980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653597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6030" cy="3193487"/>
          </a:xfrm>
        </p:spPr>
        <p:txBody>
          <a:bodyPr anchor="b">
            <a:normAutofit/>
          </a:bodyPr>
          <a:lstStyle>
            <a:lvl1pPr algn="l">
              <a:defRPr sz="540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514351" y="3742267"/>
            <a:ext cx="7796030"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30053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7662" cy="1158140"/>
          </a:xfrm>
        </p:spPr>
        <p:txBody>
          <a:bodyPr/>
          <a:lstStyle/>
          <a:p>
            <a:r>
              <a:rPr lang="ro-RO"/>
              <a:t>Faceți clic pentru a edita stilul de titlu coordonator</a:t>
            </a:r>
            <a:endParaRPr lang="en-US" dirty="0"/>
          </a:p>
        </p:txBody>
      </p:sp>
      <p:sp>
        <p:nvSpPr>
          <p:cNvPr id="12" name="Content Placeholder 2"/>
          <p:cNvSpPr>
            <a:spLocks noGrp="1"/>
          </p:cNvSpPr>
          <p:nvPr>
            <p:ph sz="quarter" idx="13"/>
          </p:nvPr>
        </p:nvSpPr>
        <p:spPr>
          <a:xfrm>
            <a:off x="514350" y="2063396"/>
            <a:ext cx="3816536" cy="3311189"/>
          </a:xfrm>
        </p:spPr>
        <p:txBody>
          <a:bodyPr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13" name="Content Placeholder 3"/>
          <p:cNvSpPr>
            <a:spLocks noGrp="1"/>
          </p:cNvSpPr>
          <p:nvPr>
            <p:ph sz="quarter" idx="14"/>
          </p:nvPr>
        </p:nvSpPr>
        <p:spPr>
          <a:xfrm>
            <a:off x="4495478" y="2063396"/>
            <a:ext cx="3814904" cy="3311189"/>
          </a:xfrm>
        </p:spPr>
        <p:txBody>
          <a:bodyPr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1555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6030" cy="1158140"/>
          </a:xfrm>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739569" y="2063396"/>
            <a:ext cx="3591317"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2" name="Content Placeholder 3"/>
          <p:cNvSpPr>
            <a:spLocks noGrp="1"/>
          </p:cNvSpPr>
          <p:nvPr>
            <p:ph sz="quarter" idx="13"/>
          </p:nvPr>
        </p:nvSpPr>
        <p:spPr>
          <a:xfrm>
            <a:off x="514352" y="2861733"/>
            <a:ext cx="3816534" cy="2512852"/>
          </a:xfrm>
        </p:spPr>
        <p:txBody>
          <a:bodyPr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4715340" y="2063396"/>
            <a:ext cx="359667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3" name="Content Placeholder 5"/>
          <p:cNvSpPr>
            <a:spLocks noGrp="1"/>
          </p:cNvSpPr>
          <p:nvPr>
            <p:ph sz="quarter" idx="14"/>
          </p:nvPr>
        </p:nvSpPr>
        <p:spPr>
          <a:xfrm>
            <a:off x="4495477" y="2861733"/>
            <a:ext cx="3816535" cy="2512852"/>
          </a:xfrm>
        </p:spPr>
        <p:txBody>
          <a:bodyPr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7615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39643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7029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520232" y="685800"/>
            <a:ext cx="3095145" cy="2023252"/>
          </a:xfrm>
        </p:spPr>
        <p:txBody>
          <a:bodyPr anchor="b">
            <a:normAutofit/>
          </a:bodyPr>
          <a:lstStyle>
            <a:lvl1pPr algn="ctr">
              <a:defRPr sz="3600"/>
            </a:lvl1pPr>
          </a:lstStyle>
          <a:p>
            <a:r>
              <a:rPr lang="ro-RO"/>
              <a:t>Faceți clic pentru a edita stilul de titlu coordonator</a:t>
            </a:r>
            <a:endParaRPr lang="en-US" dirty="0"/>
          </a:p>
        </p:txBody>
      </p:sp>
      <p:sp>
        <p:nvSpPr>
          <p:cNvPr id="10" name="Content Placeholder 2"/>
          <p:cNvSpPr>
            <a:spLocks noGrp="1"/>
          </p:cNvSpPr>
          <p:nvPr>
            <p:ph sz="quarter" idx="13"/>
          </p:nvPr>
        </p:nvSpPr>
        <p:spPr>
          <a:xfrm>
            <a:off x="3784600" y="685801"/>
            <a:ext cx="4525781" cy="4688785"/>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520232" y="2709053"/>
            <a:ext cx="3095146"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00054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0"/>
            <a:ext cx="4408172" cy="2023252"/>
          </a:xfrm>
        </p:spPr>
        <p:txBody>
          <a:bodyPr anchor="b">
            <a:normAutofit/>
          </a:bodyPr>
          <a:lstStyle>
            <a:lvl1pPr algn="ctr">
              <a:defRPr sz="36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5147740" y="1"/>
            <a:ext cx="3162641"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514351" y="2709053"/>
            <a:ext cx="440817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278734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514350" y="4106333"/>
            <a:ext cx="7796031" cy="588846"/>
          </a:xfrm>
        </p:spPr>
        <p:txBody>
          <a:bodyPr anchor="b"/>
          <a:lstStyle>
            <a:lvl1pPr>
              <a:defRPr sz="32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514351" y="685800"/>
            <a:ext cx="7794385"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514335" y="4702923"/>
            <a:ext cx="7796046"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52806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7677" cy="3194903"/>
          </a:xfrm>
        </p:spPr>
        <p:txBody>
          <a:bodyPr anchor="ctr">
            <a:normAutofit/>
          </a:bodyPr>
          <a:lstStyle>
            <a:lvl1pPr algn="ctr">
              <a:defRPr sz="48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514335" y="4106333"/>
            <a:ext cx="7796047"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18664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841299" y="685800"/>
            <a:ext cx="7143765" cy="2916704"/>
          </a:xfrm>
        </p:spPr>
        <p:txBody>
          <a:bodyPr anchor="ctr">
            <a:normAutofit/>
          </a:bodyPr>
          <a:lstStyle>
            <a:lvl1pPr algn="ctr">
              <a:defRPr sz="4800"/>
            </a:lvl1pPr>
          </a:lstStyle>
          <a:p>
            <a:r>
              <a:rPr lang="ro-RO"/>
              <a:t>Faceți clic pentru a edita stilul de titlu coordonator</a:t>
            </a:r>
            <a:endParaRPr lang="en-US" dirty="0"/>
          </a:p>
        </p:txBody>
      </p:sp>
      <p:sp>
        <p:nvSpPr>
          <p:cNvPr id="12" name="Text Placeholder 3"/>
          <p:cNvSpPr>
            <a:spLocks noGrp="1"/>
          </p:cNvSpPr>
          <p:nvPr>
            <p:ph type="body" sz="half" idx="13"/>
          </p:nvPr>
        </p:nvSpPr>
        <p:spPr>
          <a:xfrm>
            <a:off x="1162698" y="3610032"/>
            <a:ext cx="6500967"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4" name="Text Placeholder 3"/>
          <p:cNvSpPr>
            <a:spLocks noGrp="1"/>
          </p:cNvSpPr>
          <p:nvPr>
            <p:ph type="body" sz="half" idx="2"/>
          </p:nvPr>
        </p:nvSpPr>
        <p:spPr>
          <a:xfrm>
            <a:off x="514351" y="4106334"/>
            <a:ext cx="779766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0" name="TextBox 9"/>
          <p:cNvSpPr txBox="1"/>
          <p:nvPr/>
        </p:nvSpPr>
        <p:spPr>
          <a:xfrm>
            <a:off x="404280" y="88785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1" name="TextBox 10"/>
          <p:cNvSpPr txBox="1"/>
          <p:nvPr/>
        </p:nvSpPr>
        <p:spPr>
          <a:xfrm>
            <a:off x="7897147" y="290648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885730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514351" y="1723855"/>
            <a:ext cx="7796030" cy="2511835"/>
          </a:xfrm>
        </p:spPr>
        <p:txBody>
          <a:bodyPr anchor="b">
            <a:normAutofit/>
          </a:bodyPr>
          <a:lstStyle>
            <a:lvl1pPr algn="l">
              <a:defRPr sz="48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514351" y="4247468"/>
            <a:ext cx="7796030"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1D8BD707-D9CF-40AE-B4C6-C98DA3205C09}" type="datetimeFigureOut">
              <a:rPr lang="en-US" smtClean="0"/>
              <a:pPr/>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44322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ane">
    <p:spTree>
      <p:nvGrpSpPr>
        <p:cNvPr id="1" name=""/>
        <p:cNvGrpSpPr/>
        <p:nvPr/>
      </p:nvGrpSpPr>
      <p:grpSpPr>
        <a:xfrm>
          <a:off x="0" y="0"/>
          <a:ext cx="0" cy="0"/>
          <a:chOff x="0" y="0"/>
          <a:chExt cx="0" cy="0"/>
        </a:xfrm>
      </p:grpSpPr>
      <p:sp>
        <p:nvSpPr>
          <p:cNvPr id="15" name="Title 1"/>
          <p:cNvSpPr>
            <a:spLocks noGrp="1"/>
          </p:cNvSpPr>
          <p:nvPr>
            <p:ph type="title"/>
          </p:nvPr>
        </p:nvSpPr>
        <p:spPr>
          <a:xfrm>
            <a:off x="514351" y="685801"/>
            <a:ext cx="7796030" cy="1151965"/>
          </a:xfrm>
        </p:spPr>
        <p:txBody>
          <a:bodyPr/>
          <a:lstStyle>
            <a:lvl1pPr algn="ctr">
              <a:defRPr/>
            </a:lvl1pPr>
          </a:lstStyle>
          <a:p>
            <a:r>
              <a:rPr lang="ro-RO"/>
              <a:t>Faceți clic pentru a edita stilul de titlu coordonator</a:t>
            </a:r>
            <a:endParaRPr lang="en-US" dirty="0"/>
          </a:p>
        </p:txBody>
      </p:sp>
      <p:sp>
        <p:nvSpPr>
          <p:cNvPr id="7" name="Text Placeholder 2"/>
          <p:cNvSpPr>
            <a:spLocks noGrp="1"/>
          </p:cNvSpPr>
          <p:nvPr>
            <p:ph type="body" idx="1"/>
          </p:nvPr>
        </p:nvSpPr>
        <p:spPr>
          <a:xfrm>
            <a:off x="514352"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8" name="Text Placeholder 3"/>
          <p:cNvSpPr>
            <a:spLocks noGrp="1"/>
          </p:cNvSpPr>
          <p:nvPr>
            <p:ph type="body" sz="half" idx="15"/>
          </p:nvPr>
        </p:nvSpPr>
        <p:spPr>
          <a:xfrm>
            <a:off x="514352"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9" name="Text Placeholder 4"/>
          <p:cNvSpPr>
            <a:spLocks noGrp="1"/>
          </p:cNvSpPr>
          <p:nvPr>
            <p:ph type="body" sz="quarter" idx="3"/>
          </p:nvPr>
        </p:nvSpPr>
        <p:spPr>
          <a:xfrm>
            <a:off x="3175967"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0" name="Text Placeholder 3"/>
          <p:cNvSpPr>
            <a:spLocks noGrp="1"/>
          </p:cNvSpPr>
          <p:nvPr>
            <p:ph type="body" sz="half" idx="16"/>
          </p:nvPr>
        </p:nvSpPr>
        <p:spPr>
          <a:xfrm>
            <a:off x="3175966"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11" name="Text Placeholder 4"/>
          <p:cNvSpPr>
            <a:spLocks noGrp="1"/>
          </p:cNvSpPr>
          <p:nvPr>
            <p:ph type="body" sz="quarter" idx="13"/>
          </p:nvPr>
        </p:nvSpPr>
        <p:spPr>
          <a:xfrm>
            <a:off x="5827785"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2" name="Text Placeholder 3"/>
          <p:cNvSpPr>
            <a:spLocks noGrp="1"/>
          </p:cNvSpPr>
          <p:nvPr>
            <p:ph type="body" sz="half" idx="17"/>
          </p:nvPr>
        </p:nvSpPr>
        <p:spPr>
          <a:xfrm>
            <a:off x="5827785"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1D8BD707-D9CF-40AE-B4C6-C98DA3205C09}" type="datetimeFigureOut">
              <a:rPr lang="en-US" smtClean="0"/>
              <a:pPr/>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155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oană cu trei imagini">
    <p:spTree>
      <p:nvGrpSpPr>
        <p:cNvPr id="1" name=""/>
        <p:cNvGrpSpPr/>
        <p:nvPr/>
      </p:nvGrpSpPr>
      <p:grpSpPr>
        <a:xfrm>
          <a:off x="0" y="0"/>
          <a:ext cx="0" cy="0"/>
          <a:chOff x="0" y="0"/>
          <a:chExt cx="0" cy="0"/>
        </a:xfrm>
      </p:grpSpPr>
      <p:sp>
        <p:nvSpPr>
          <p:cNvPr id="30" name="Title 1"/>
          <p:cNvSpPr>
            <a:spLocks noGrp="1"/>
          </p:cNvSpPr>
          <p:nvPr>
            <p:ph type="title"/>
          </p:nvPr>
        </p:nvSpPr>
        <p:spPr>
          <a:xfrm>
            <a:off x="514351" y="685801"/>
            <a:ext cx="7797662" cy="1151965"/>
          </a:xfrm>
        </p:spPr>
        <p:txBody>
          <a:bodyPr/>
          <a:lstStyle>
            <a:lvl1pPr algn="ctr">
              <a:defRPr/>
            </a:lvl1pPr>
          </a:lstStyle>
          <a:p>
            <a:r>
              <a:rPr lang="ro-RO"/>
              <a:t>Faceți clic pentru a edita stilul de titlu coordonator</a:t>
            </a:r>
            <a:endParaRPr lang="en-US" dirty="0"/>
          </a:p>
        </p:txBody>
      </p:sp>
      <p:sp>
        <p:nvSpPr>
          <p:cNvPr id="19" name="Text Placeholder 2"/>
          <p:cNvSpPr>
            <a:spLocks noGrp="1"/>
          </p:cNvSpPr>
          <p:nvPr>
            <p:ph type="body" idx="1"/>
          </p:nvPr>
        </p:nvSpPr>
        <p:spPr>
          <a:xfrm>
            <a:off x="518880"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0" name="Picture Placeholder 2"/>
          <p:cNvSpPr>
            <a:spLocks noGrp="1" noChangeAspect="1"/>
          </p:cNvSpPr>
          <p:nvPr>
            <p:ph type="pic" idx="15"/>
          </p:nvPr>
        </p:nvSpPr>
        <p:spPr>
          <a:xfrm>
            <a:off x="514335" y="2063396"/>
            <a:ext cx="2482596"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1" name="Text Placeholder 3"/>
          <p:cNvSpPr>
            <a:spLocks noGrp="1"/>
          </p:cNvSpPr>
          <p:nvPr>
            <p:ph type="body" sz="half" idx="18"/>
          </p:nvPr>
        </p:nvSpPr>
        <p:spPr>
          <a:xfrm>
            <a:off x="518880" y="4389288"/>
            <a:ext cx="2482596"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2" name="Text Placeholder 4"/>
          <p:cNvSpPr>
            <a:spLocks noGrp="1"/>
          </p:cNvSpPr>
          <p:nvPr>
            <p:ph type="body" sz="quarter" idx="3"/>
          </p:nvPr>
        </p:nvSpPr>
        <p:spPr>
          <a:xfrm>
            <a:off x="317805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3" name="Picture Placeholder 2"/>
          <p:cNvSpPr>
            <a:spLocks noGrp="1" noChangeAspect="1"/>
          </p:cNvSpPr>
          <p:nvPr>
            <p:ph type="pic" idx="21"/>
          </p:nvPr>
        </p:nvSpPr>
        <p:spPr>
          <a:xfrm>
            <a:off x="3176999" y="2063396"/>
            <a:ext cx="2482596"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4" name="Text Placeholder 3"/>
          <p:cNvSpPr>
            <a:spLocks noGrp="1"/>
          </p:cNvSpPr>
          <p:nvPr>
            <p:ph type="body" sz="half" idx="19"/>
          </p:nvPr>
        </p:nvSpPr>
        <p:spPr>
          <a:xfrm>
            <a:off x="3176998" y="4389286"/>
            <a:ext cx="2483655"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5" name="Text Placeholder 4"/>
          <p:cNvSpPr>
            <a:spLocks noGrp="1"/>
          </p:cNvSpPr>
          <p:nvPr>
            <p:ph type="body" sz="quarter" idx="13"/>
          </p:nvPr>
        </p:nvSpPr>
        <p:spPr>
          <a:xfrm>
            <a:off x="582670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6" name="Picture Placeholder 2"/>
          <p:cNvSpPr>
            <a:spLocks noGrp="1" noChangeAspect="1"/>
          </p:cNvSpPr>
          <p:nvPr>
            <p:ph type="pic" idx="22"/>
          </p:nvPr>
        </p:nvSpPr>
        <p:spPr>
          <a:xfrm>
            <a:off x="5826614" y="2063394"/>
            <a:ext cx="2482596"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7" name="Text Placeholder 3"/>
          <p:cNvSpPr>
            <a:spLocks noGrp="1"/>
          </p:cNvSpPr>
          <p:nvPr>
            <p:ph type="body" sz="half" idx="20"/>
          </p:nvPr>
        </p:nvSpPr>
        <p:spPr>
          <a:xfrm>
            <a:off x="5826614" y="4389284"/>
            <a:ext cx="2482596"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1D8BD707-D9CF-40AE-B4C6-C98DA3205C09}" type="datetimeFigureOut">
              <a:rPr lang="en-US" smtClean="0"/>
              <a:pPr/>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148494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o-RO"/>
              <a:t>Faceți clic pentru a edita stilul de titlu coordonator</a:t>
            </a:r>
            <a:endParaRPr lang="en-US" dirty="0"/>
          </a:p>
        </p:txBody>
      </p:sp>
      <p:sp>
        <p:nvSpPr>
          <p:cNvPr id="11" name="Vertical Text Placeholder 2"/>
          <p:cNvSpPr>
            <a:spLocks noGrp="1"/>
          </p:cNvSpPr>
          <p:nvPr>
            <p:ph type="body" orient="vert" sz="quarter" idx="13"/>
          </p:nvPr>
        </p:nvSpPr>
        <p:spPr>
          <a:xfrm>
            <a:off x="514351" y="2063396"/>
            <a:ext cx="7796030" cy="3311190"/>
          </a:xfrm>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098046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1896" y="685801"/>
            <a:ext cx="1698485" cy="4688785"/>
          </a:xfrm>
        </p:spPr>
        <p:txBody>
          <a:bodyPr vert="eaVert"/>
          <a:lstStyle>
            <a:lvl1pPr algn="l">
              <a:defRPr/>
            </a:lvl1pPr>
          </a:lstStyle>
          <a:p>
            <a:r>
              <a:rPr lang="ro-RO"/>
              <a:t>Faceți clic pentru a edita stilul de titlu coordonator</a:t>
            </a:r>
            <a:endParaRPr lang="en-US" dirty="0"/>
          </a:p>
        </p:txBody>
      </p:sp>
      <p:sp>
        <p:nvSpPr>
          <p:cNvPr id="8" name="Vertical Text Placeholder 2"/>
          <p:cNvSpPr>
            <a:spLocks noGrp="1"/>
          </p:cNvSpPr>
          <p:nvPr>
            <p:ph type="body" orient="vert" sz="quarter" idx="13"/>
          </p:nvPr>
        </p:nvSpPr>
        <p:spPr>
          <a:xfrm>
            <a:off x="514351" y="685801"/>
            <a:ext cx="5928323" cy="4688785"/>
          </a:xfrm>
        </p:spPr>
        <p:txBody>
          <a:bodyPr vert="eaVert" ancho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28332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18516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p:cNvGrpSpPr/>
          <p:nvPr/>
        </p:nvGrpSpPr>
        <p:grpSpPr>
          <a:xfrm>
            <a:off x="-19048" y="1"/>
            <a:ext cx="9004013"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grpSp>
      <p:sp>
        <p:nvSpPr>
          <p:cNvPr id="2" name="Title Placeholder 1"/>
          <p:cNvSpPr>
            <a:spLocks noGrp="1"/>
          </p:cNvSpPr>
          <p:nvPr>
            <p:ph type="title"/>
          </p:nvPr>
        </p:nvSpPr>
        <p:spPr>
          <a:xfrm>
            <a:off x="514351" y="685801"/>
            <a:ext cx="7797662" cy="1151965"/>
          </a:xfrm>
          <a:prstGeom prst="rect">
            <a:avLst/>
          </a:prstGeom>
        </p:spPr>
        <p:txBody>
          <a:bodyPr vert="horz" lIns="91440" tIns="45720" rIns="91440" bIns="45720" rtlCol="0" anchor="ctr">
            <a:no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514351" y="2063396"/>
            <a:ext cx="7797662" cy="3311189"/>
          </a:xfrm>
          <a:prstGeom prst="rect">
            <a:avLst/>
          </a:prstGeom>
        </p:spPr>
        <p:txBody>
          <a:bodyPr vert="horz" lIns="91440" tIns="45720" rIns="91440" bIns="45720" rtlCol="0" anchor="ctr">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5473562" y="5757334"/>
            <a:ext cx="2838450" cy="498470"/>
          </a:xfrm>
          <a:prstGeom prst="rect">
            <a:avLst/>
          </a:prstGeom>
        </p:spPr>
        <p:txBody>
          <a:bodyPr vert="horz" lIns="91440" tIns="45720" rIns="91440" bIns="45720" rtlCol="0" anchor="ctr"/>
          <a:lstStyle>
            <a:lvl1pPr algn="r">
              <a:defRPr sz="2800" cap="all" baseline="0">
                <a:solidFill>
                  <a:schemeClr val="accent1">
                    <a:lumMod val="50000"/>
                  </a:schemeClr>
                </a:solidFill>
              </a:defRPr>
            </a:lvl1pPr>
          </a:lstStyle>
          <a:p>
            <a:fld id="{1D8BD707-D9CF-40AE-B4C6-C98DA3205C09}" type="datetimeFigureOut">
              <a:rPr lang="en-US" smtClean="0"/>
              <a:pPr/>
              <a:t>1/21/2025</a:t>
            </a:fld>
            <a:endParaRPr lang="en-US"/>
          </a:p>
        </p:txBody>
      </p:sp>
      <p:sp>
        <p:nvSpPr>
          <p:cNvPr id="5" name="Footer Placeholder 4"/>
          <p:cNvSpPr>
            <a:spLocks noGrp="1"/>
          </p:cNvSpPr>
          <p:nvPr>
            <p:ph type="ftr" sz="quarter" idx="3"/>
          </p:nvPr>
        </p:nvSpPr>
        <p:spPr>
          <a:xfrm>
            <a:off x="514351" y="5757334"/>
            <a:ext cx="4124789" cy="498470"/>
          </a:xfrm>
          <a:prstGeom prst="rect">
            <a:avLst/>
          </a:prstGeom>
        </p:spPr>
        <p:txBody>
          <a:bodyPr vert="horz" lIns="91440" tIns="45720" rIns="91440" bIns="45720" rtlCol="0" anchor="ctr"/>
          <a:lstStyle>
            <a:lvl1pPr algn="l">
              <a:defRPr sz="2800" cap="all" baseline="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4715341" y="5757334"/>
            <a:ext cx="680390" cy="498470"/>
          </a:xfrm>
          <a:prstGeom prst="rect">
            <a:avLst/>
          </a:prstGeom>
        </p:spPr>
        <p:txBody>
          <a:bodyPr vert="horz" lIns="91440" tIns="45720" rIns="91440" bIns="45720" rtlCol="0" anchor="ctr"/>
          <a:lstStyle>
            <a:lvl1pPr algn="ctr">
              <a:defRPr sz="2800" cap="all" baseline="0">
                <a:solidFill>
                  <a:schemeClr val="accent1">
                    <a:lumMod val="50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17973297"/>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Lst>
  <p:txStyles>
    <p:titleStyle>
      <a:lvl1pPr algn="l" defTabSz="914400" rtl="0" eaLnBrk="1" latinLnBrk="0" hangingPunct="1">
        <a:lnSpc>
          <a:spcPct val="90000"/>
        </a:lnSpc>
        <a:spcBef>
          <a:spcPct val="0"/>
        </a:spcBef>
        <a:buNone/>
        <a:defRPr sz="4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 y="1066800"/>
            <a:ext cx="6833616" cy="990600"/>
          </a:xfrm>
        </p:spPr>
        <p:txBody>
          <a:bodyPr/>
          <a:lstStyle/>
          <a:p>
            <a:r>
              <a:rPr lang="en-GB" sz="1800" dirty="0"/>
              <a:t>Individual presentation: Developing restaurant management</a:t>
            </a:r>
          </a:p>
        </p:txBody>
      </p:sp>
      <p:sp>
        <p:nvSpPr>
          <p:cNvPr id="3" name="Subtitle 2"/>
          <p:cNvSpPr>
            <a:spLocks noGrp="1"/>
          </p:cNvSpPr>
          <p:nvPr>
            <p:ph type="subTitle" idx="1"/>
          </p:nvPr>
        </p:nvSpPr>
        <p:spPr>
          <a:xfrm rot="21404706">
            <a:off x="457200" y="2667000"/>
            <a:ext cx="6934200" cy="1752600"/>
          </a:xfrm>
        </p:spPr>
        <p:txBody>
          <a:bodyPr>
            <a:normAutofit fontScale="92500" lnSpcReduction="20000"/>
          </a:bodyPr>
          <a:lstStyle/>
          <a:p>
            <a:pPr algn="l"/>
            <a:r>
              <a:rPr lang="en-GB" b="1" dirty="0">
                <a:latin typeface="Arial" panose="020B0604020202020204" pitchFamily="34" charset="0"/>
                <a:cs typeface="Arial" panose="020B0604020202020204" pitchFamily="34" charset="0"/>
              </a:rPr>
              <a:t>Student Name: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Eremia</a:t>
            </a:r>
            <a:r>
              <a:rPr lang="en-GB" dirty="0">
                <a:latin typeface="Arial" panose="020B0604020202020204" pitchFamily="34" charset="0"/>
                <a:cs typeface="Arial" panose="020B0604020202020204" pitchFamily="34" charset="0"/>
              </a:rPr>
              <a:t>-Alex </a:t>
            </a:r>
            <a:r>
              <a:rPr lang="en-GB" dirty="0" err="1">
                <a:latin typeface="Arial" panose="020B0604020202020204" pitchFamily="34" charset="0"/>
                <a:cs typeface="Arial" panose="020B0604020202020204" pitchFamily="34" charset="0"/>
              </a:rPr>
              <a:t>Avram</a:t>
            </a:r>
            <a:endParaRPr lang="en-GB" dirty="0">
              <a:latin typeface="Arial" panose="020B0604020202020204" pitchFamily="34" charset="0"/>
              <a:cs typeface="Arial" panose="020B0604020202020204" pitchFamily="34" charset="0"/>
            </a:endParaRPr>
          </a:p>
          <a:p>
            <a:pPr algn="l"/>
            <a:r>
              <a:rPr lang="en-GB" b="1" dirty="0">
                <a:latin typeface="Arial" panose="020B0604020202020204" pitchFamily="34" charset="0"/>
                <a:cs typeface="Arial" panose="020B0604020202020204" pitchFamily="34" charset="0"/>
              </a:rPr>
              <a:t>Student ID: 2130850</a:t>
            </a:r>
          </a:p>
          <a:p>
            <a:pPr algn="l"/>
            <a:r>
              <a:rPr lang="en-GB" b="1" dirty="0">
                <a:latin typeface="Arial" panose="020B0604020202020204" pitchFamily="34" charset="0"/>
                <a:cs typeface="Arial" panose="020B0604020202020204" pitchFamily="34" charset="0"/>
              </a:rPr>
              <a:t>Programme:</a:t>
            </a:r>
            <a:r>
              <a:rPr lang="en-GB" dirty="0">
                <a:latin typeface="Arial" panose="020B0604020202020204" pitchFamily="34" charset="0"/>
                <a:cs typeface="Arial" panose="020B0604020202020204" pitchFamily="34" charset="0"/>
              </a:rPr>
              <a:t> International Gastronomy Management</a:t>
            </a:r>
          </a:p>
        </p:txBody>
      </p:sp>
    </p:spTree>
    <p:extLst>
      <p:ext uri="{BB962C8B-B14F-4D97-AF65-F5344CB8AC3E}">
        <p14:creationId xmlns:p14="http://schemas.microsoft.com/office/powerpoint/2010/main" val="968182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0" name="Rectangle 3089">
            <a:extLst>
              <a:ext uri="{FF2B5EF4-FFF2-40B4-BE49-F238E27FC236}">
                <a16:creationId xmlns:a16="http://schemas.microsoft.com/office/drawing/2014/main" id="{CC7827FB-B370-4007-83D5-E83AD3D2C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a:blip r:embed="rId2">
            <a:duotone>
              <a:schemeClr val="bg2">
                <a:shade val="45000"/>
                <a:satMod val="135000"/>
              </a:schemeClr>
              <a:prstClr val="white"/>
            </a:duotone>
            <a:alphaModFix amt="40000"/>
            <a:extLst>
              <a:ext uri="{28A0092B-C50C-407E-A947-70E740481C1C}">
                <a14:useLocalDpi xmlns:a14="http://schemas.microsoft.com/office/drawing/2010/main" val="0"/>
              </a:ext>
            </a:extLst>
          </a:blip>
          <a:srcRect r="10999" b="-1"/>
          <a:stretch/>
        </p:blipFill>
        <p:spPr bwMode="auto">
          <a:xfrm>
            <a:off x="20" y="10"/>
            <a:ext cx="9143980"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514350" y="685800"/>
            <a:ext cx="7434909" cy="1151965"/>
          </a:xfrm>
        </p:spPr>
        <p:txBody>
          <a:bodyPr>
            <a:normAutofit/>
          </a:bodyPr>
          <a:lstStyle/>
          <a:p>
            <a:r>
              <a:rPr lang="en-GB" dirty="0">
                <a:solidFill>
                  <a:schemeClr val="tx1"/>
                </a:solidFill>
              </a:rPr>
              <a:t>Introduction</a:t>
            </a:r>
          </a:p>
        </p:txBody>
      </p:sp>
      <p:sp>
        <p:nvSpPr>
          <p:cNvPr id="3092" name="5-Point Star 12">
            <a:extLst>
              <a:ext uri="{FF2B5EF4-FFF2-40B4-BE49-F238E27FC236}">
                <a16:creationId xmlns:a16="http://schemas.microsoft.com/office/drawing/2014/main" id="{51E038FF-4E72-4714-B9E9-B0AC148C7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6857" y="261324"/>
            <a:ext cx="703298" cy="868975"/>
          </a:xfrm>
          <a:prstGeom prst="star5">
            <a:avLst>
              <a:gd name="adj" fmla="val 25889"/>
              <a:gd name="hf" fmla="val 105146"/>
              <a:gd name="vf" fmla="val 110557"/>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p:cNvSpPr>
            <a:spLocks noGrp="1"/>
          </p:cNvSpPr>
          <p:nvPr>
            <p:ph idx="1"/>
          </p:nvPr>
        </p:nvSpPr>
        <p:spPr>
          <a:xfrm>
            <a:off x="514350" y="2063396"/>
            <a:ext cx="7796030" cy="3311189"/>
          </a:xfrm>
        </p:spPr>
        <p:txBody>
          <a:bodyPr>
            <a:normAutofit/>
          </a:bodyPr>
          <a:lstStyle/>
          <a:p>
            <a:pPr>
              <a:lnSpc>
                <a:spcPct val="110000"/>
              </a:lnSpc>
            </a:pPr>
            <a:r>
              <a:rPr lang="en-US" sz="1100">
                <a:latin typeface="Arial" panose="020B0604020202020204" pitchFamily="34" charset="0"/>
                <a:cs typeface="Arial" panose="020B0604020202020204" pitchFamily="34" charset="0"/>
              </a:rPr>
              <a:t>This presentation is designed to highlight my management and leadership abilities cultivated during my time in restaurant management. It will concentrate on three key areas: </a:t>
            </a:r>
          </a:p>
          <a:p>
            <a:pPr>
              <a:lnSpc>
                <a:spcPct val="110000"/>
              </a:lnSpc>
            </a:pPr>
            <a:r>
              <a:rPr lang="en-US" sz="1100">
                <a:latin typeface="Arial" panose="020B0604020202020204" pitchFamily="34" charset="0"/>
                <a:cs typeface="Arial" panose="020B0604020202020204" pitchFamily="34" charset="0"/>
              </a:rPr>
              <a:t>clear communication with colleagues, problem-solving skills utilized during service, and the integration of point-of-sale (POS) systems to boost operational effectiveness. Clear communication is vital in the hospitality sector, as it promotes a cooperative work atmosphere and improves customer satisfaction (Thompson, 2020). </a:t>
            </a:r>
          </a:p>
          <a:p>
            <a:pPr>
              <a:lnSpc>
                <a:spcPct val="110000"/>
              </a:lnSpc>
            </a:pPr>
            <a:r>
              <a:rPr lang="en-US" sz="1100">
                <a:latin typeface="Arial" panose="020B0604020202020204" pitchFamily="34" charset="0"/>
                <a:cs typeface="Arial" panose="020B0604020202020204" pitchFamily="34" charset="0"/>
              </a:rPr>
              <a:t>Problem-solving abilities are essential for swiftly addressing potential issues, ensuring that the quality of service remains high (</a:t>
            </a:r>
            <a:r>
              <a:rPr lang="en-US" sz="1100" err="1">
                <a:latin typeface="Arial" panose="020B0604020202020204" pitchFamily="34" charset="0"/>
                <a:cs typeface="Arial" panose="020B0604020202020204" pitchFamily="34" charset="0"/>
              </a:rPr>
              <a:t>Tuzunkan</a:t>
            </a:r>
            <a:r>
              <a:rPr lang="en-US" sz="1100">
                <a:latin typeface="Arial" panose="020B0604020202020204" pitchFamily="34" charset="0"/>
                <a:cs typeface="Arial" panose="020B0604020202020204" pitchFamily="34" charset="0"/>
              </a:rPr>
              <a:t> &amp; </a:t>
            </a:r>
            <a:r>
              <a:rPr lang="en-US" sz="1100" err="1">
                <a:latin typeface="Arial" panose="020B0604020202020204" pitchFamily="34" charset="0"/>
                <a:cs typeface="Arial" panose="020B0604020202020204" pitchFamily="34" charset="0"/>
              </a:rPr>
              <a:t>Ertugrul</a:t>
            </a:r>
            <a:r>
              <a:rPr lang="en-US" sz="1100">
                <a:latin typeface="Arial" panose="020B0604020202020204" pitchFamily="34" charset="0"/>
                <a:cs typeface="Arial" panose="020B0604020202020204" pitchFamily="34" charset="0"/>
              </a:rPr>
              <a:t>, 2022).</a:t>
            </a:r>
          </a:p>
          <a:p>
            <a:pPr>
              <a:lnSpc>
                <a:spcPct val="110000"/>
              </a:lnSpc>
            </a:pPr>
            <a:r>
              <a:rPr lang="en-US" sz="1100">
                <a:latin typeface="Arial" panose="020B0604020202020204" pitchFamily="34" charset="0"/>
                <a:cs typeface="Arial" panose="020B0604020202020204" pitchFamily="34" charset="0"/>
              </a:rPr>
              <a:t> Additionally, the adoption of sophisticated POS systems can significantly enhance decision-making by offering valuable data insights that guide operational strategies (Suh &amp; Lee, 2020). This presentation will demonstrate how these factors contributed to a rewarding placement experience and developed my competencies in restaurant management.</a:t>
            </a:r>
            <a:endParaRPr lang="en-GB"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9983335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useBgFill="1">
        <p:nvSpPr>
          <p:cNvPr id="4106" name="Rectangle 4102">
            <a:extLst>
              <a:ext uri="{FF2B5EF4-FFF2-40B4-BE49-F238E27FC236}">
                <a16:creationId xmlns:a16="http://schemas.microsoft.com/office/drawing/2014/main" id="{F87C20A0-BD08-4315-BE42-56F2B41F8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0B7D5331-B093-4784-99E0-88AFBACF63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572000"/>
            <a:ext cx="9144000" cy="2286000"/>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a:off x="514350" y="4945678"/>
            <a:ext cx="8094627" cy="1151965"/>
          </a:xfrm>
        </p:spPr>
        <p:txBody>
          <a:bodyPr>
            <a:normAutofit/>
          </a:bodyPr>
          <a:lstStyle/>
          <a:p>
            <a:r>
              <a:rPr lang="en-GB">
                <a:solidFill>
                  <a:srgbClr val="FFFFFF"/>
                </a:solidFill>
              </a:rPr>
              <a:t>Communication and liaison</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38213" y="1214347"/>
            <a:ext cx="3698456" cy="250570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569142" y="674369"/>
            <a:ext cx="4039835" cy="3510952"/>
          </a:xfrm>
        </p:spPr>
        <p:txBody>
          <a:bodyPr anchor="t">
            <a:normAutofit lnSpcReduction="10000"/>
          </a:bodyPr>
          <a:lstStyle/>
          <a:p>
            <a:r>
              <a:rPr lang="en-US" sz="800" dirty="0">
                <a:latin typeface="Arial" panose="020B0604020202020204" pitchFamily="34" charset="0"/>
                <a:cs typeface="Arial" panose="020B0604020202020204" pitchFamily="34" charset="0"/>
              </a:rPr>
              <a:t>Effective communication is essential in managing a restaurant. It ensures that all team members are well-informed, engaged, and motivated, which ultimately improves service quality and customer satisfaction (Heskett et al., 2022). </a:t>
            </a:r>
          </a:p>
          <a:p>
            <a:r>
              <a:rPr lang="en-US" sz="800" dirty="0">
                <a:latin typeface="Arial" panose="020B0604020202020204" pitchFamily="34" charset="0"/>
                <a:cs typeface="Arial" panose="020B0604020202020204" pitchFamily="34" charset="0"/>
              </a:rPr>
              <a:t>During my placement, I made it a priority to communicate with staff at all levels, promoting a culture of transparency and teamwork. A significant part of this communication included pre-shift meetings, where I conveyed important updates regarding menu alterations, special occasions, and service standards. This approach not only kept the team informed but also invited feedback from members, fostering an environment where everyone felt appreciated (</a:t>
            </a:r>
            <a:r>
              <a:rPr lang="en-US" sz="800" dirty="0" err="1">
                <a:latin typeface="Arial" panose="020B0604020202020204" pitchFamily="34" charset="0"/>
                <a:cs typeface="Arial" panose="020B0604020202020204" pitchFamily="34" charset="0"/>
              </a:rPr>
              <a:t>Kwortnik</a:t>
            </a:r>
            <a:r>
              <a:rPr lang="en-US" sz="800" dirty="0">
                <a:latin typeface="Arial" panose="020B0604020202020204" pitchFamily="34" charset="0"/>
                <a:cs typeface="Arial" panose="020B0604020202020204" pitchFamily="34" charset="0"/>
              </a:rPr>
              <a:t> &amp; Thompson, 2020). </a:t>
            </a:r>
          </a:p>
          <a:p>
            <a:r>
              <a:rPr lang="en-US" sz="800" dirty="0">
                <a:latin typeface="Arial" panose="020B0604020202020204" pitchFamily="34" charset="0"/>
                <a:cs typeface="Arial" panose="020B0604020202020204" pitchFamily="34" charset="0"/>
              </a:rPr>
              <a:t>Furthermore, effective communication helps to prevent potential conflicts by clarifying roles and responsibilities, which is vital in the fast-paced atmosphere of restaurants. As noted by Salas et al. (2021), clear communication can greatly reduce confusion and enhance collaboration. By improving communication practices during my placement, I played a role in creating a more unified team that was better prepared to provide outstanding service.</a:t>
            </a:r>
          </a:p>
          <a:p>
            <a:pPr>
              <a:lnSpc>
                <a:spcPct val="110000"/>
              </a:lnSpc>
            </a:pPr>
            <a:endParaRPr lang="en-GB" sz="800" dirty="0"/>
          </a:p>
        </p:txBody>
      </p:sp>
    </p:spTree>
    <p:extLst>
      <p:ext uri="{BB962C8B-B14F-4D97-AF65-F5344CB8AC3E}">
        <p14:creationId xmlns:p14="http://schemas.microsoft.com/office/powerpoint/2010/main" val="1569229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2056" name="Picture 2055">
            <a:extLst>
              <a:ext uri="{FF2B5EF4-FFF2-40B4-BE49-F238E27FC236}">
                <a16:creationId xmlns:a16="http://schemas.microsoft.com/office/drawing/2014/main" id="{1BCAD38B-5F61-4FEB-A1D1-5FC0D666D2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2058" name="Rectangle 2057">
            <a:extLst>
              <a:ext uri="{FF2B5EF4-FFF2-40B4-BE49-F238E27FC236}">
                <a16:creationId xmlns:a16="http://schemas.microsoft.com/office/drawing/2014/main" id="{C04E869F-EBC2-416E-8FB7-4F6A45F66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984964"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051" name="Picture 3"/>
          <p:cNvPicPr>
            <a:picLocks noChangeAspect="1" noChangeArrowheads="1"/>
          </p:cNvPicPr>
          <p:nvPr/>
        </p:nvPicPr>
        <p:blipFill>
          <a:blip r:embed="rId4" cstate="print">
            <a:alphaModFix amt="43000"/>
            <a:extLst>
              <a:ext uri="{28A0092B-C50C-407E-A947-70E740481C1C}">
                <a14:useLocalDpi xmlns:a14="http://schemas.microsoft.com/office/drawing/2010/main" val="0"/>
              </a:ext>
            </a:extLst>
          </a:blip>
          <a:srcRect r="8334" b="1"/>
          <a:stretch/>
        </p:blipFill>
        <p:spPr bwMode="auto">
          <a:xfrm>
            <a:off x="20" y="10"/>
            <a:ext cx="8801080" cy="6408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60" name="Freeform 9">
            <a:extLst>
              <a:ext uri="{FF2B5EF4-FFF2-40B4-BE49-F238E27FC236}">
                <a16:creationId xmlns:a16="http://schemas.microsoft.com/office/drawing/2014/main" id="{7D1C9B27-27B9-4E9E-82C8-6F9B7D12B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3" y="0"/>
            <a:ext cx="8822823"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2" name="Title 1"/>
          <p:cNvSpPr>
            <a:spLocks noGrp="1"/>
          </p:cNvSpPr>
          <p:nvPr>
            <p:ph type="title"/>
          </p:nvPr>
        </p:nvSpPr>
        <p:spPr>
          <a:xfrm>
            <a:off x="514350" y="685800"/>
            <a:ext cx="7797662" cy="1151965"/>
          </a:xfrm>
        </p:spPr>
        <p:txBody>
          <a:bodyPr>
            <a:normAutofit/>
          </a:bodyPr>
          <a:lstStyle/>
          <a:p>
            <a:r>
              <a:rPr lang="en-GB" sz="3700"/>
              <a:t>Example of Communication and Enhancements to Business </a:t>
            </a:r>
          </a:p>
        </p:txBody>
      </p:sp>
      <p:sp>
        <p:nvSpPr>
          <p:cNvPr id="3" name="Content Placeholder 2"/>
          <p:cNvSpPr>
            <a:spLocks noGrp="1"/>
          </p:cNvSpPr>
          <p:nvPr>
            <p:ph idx="1"/>
          </p:nvPr>
        </p:nvSpPr>
        <p:spPr>
          <a:xfrm>
            <a:off x="514350" y="2063396"/>
            <a:ext cx="7796030" cy="3311189"/>
          </a:xfrm>
        </p:spPr>
        <p:txBody>
          <a:bodyPr>
            <a:normAutofit/>
          </a:bodyPr>
          <a:lstStyle/>
          <a:p>
            <a:pPr>
              <a:lnSpc>
                <a:spcPct val="110000"/>
              </a:lnSpc>
            </a:pPr>
            <a:r>
              <a:rPr lang="en-US" sz="1100" dirty="0">
                <a:latin typeface="Arial" panose="020B0604020202020204" pitchFamily="34" charset="0"/>
                <a:cs typeface="Arial" panose="020B0604020202020204" pitchFamily="34" charset="0"/>
              </a:rPr>
              <a:t>An illustrative instance of successful communication during my internship involved organizing the breakfast setup and delivery. This responsibility necessitated thorough planning and teamwork among different personnel, including culinary staff, waitstaff, and management. I took the initiative to hold pre-service discussions to clarify the strategy for the Dinner service, addressing menu selections, specific dietary needs, and schedules (Duggan, 2022).</a:t>
            </a:r>
          </a:p>
          <a:p>
            <a:pPr>
              <a:lnSpc>
                <a:spcPct val="110000"/>
              </a:lnSpc>
            </a:pPr>
            <a:r>
              <a:rPr lang="en-US" sz="1100" dirty="0">
                <a:latin typeface="Arial" panose="020B0604020202020204" pitchFamily="34" charset="0"/>
                <a:cs typeface="Arial" panose="020B0604020202020204" pitchFamily="34" charset="0"/>
              </a:rPr>
              <a:t>Throughout the breakfast service, I ensured that communication remained clear by utilizing hand gestures and a shared tablet for immediate updates on orders. This method reduced misunderstandings and enhanced service efficiency, leading to a more streamlined operation (Rafique &amp; Gohar, 2021). </a:t>
            </a:r>
          </a:p>
          <a:p>
            <a:pPr>
              <a:lnSpc>
                <a:spcPct val="110000"/>
              </a:lnSpc>
            </a:pPr>
            <a:r>
              <a:rPr lang="en-US" sz="1100" dirty="0">
                <a:latin typeface="Arial" panose="020B0604020202020204" pitchFamily="34" charset="0"/>
                <a:cs typeface="Arial" panose="020B0604020202020204" pitchFamily="34" charset="0"/>
              </a:rPr>
              <a:t>The results were extremely positive: guests praised us for the speed and quality of service. Effective communication not only facilitated smoother operations but also strengthened team unity, making it simpler to tackle any unexpected challenges that emerged during service. According to Liang et al. (2023), effective collaboration among staff contributes to greater efficiency and enhanced customer satisfaction.</a:t>
            </a:r>
          </a:p>
          <a:p>
            <a:pPr>
              <a:lnSpc>
                <a:spcPct val="110000"/>
              </a:lnSpc>
            </a:pPr>
            <a:endParaRPr lang="en-GB" sz="1100" dirty="0"/>
          </a:p>
        </p:txBody>
      </p:sp>
      <p:sp>
        <p:nvSpPr>
          <p:cNvPr id="2062" name="Rectangle 2061">
            <a:extLst>
              <a:ext uri="{FF2B5EF4-FFF2-40B4-BE49-F238E27FC236}">
                <a16:creationId xmlns:a16="http://schemas.microsoft.com/office/drawing/2014/main" id="{7E9AE32D-417D-4951-BD6D-383A7A5E6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600215"/>
            <a:ext cx="8798814"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194238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0"/>
            <a:ext cx="3713556" cy="1151965"/>
          </a:xfrm>
        </p:spPr>
        <p:txBody>
          <a:bodyPr>
            <a:normAutofit/>
          </a:bodyPr>
          <a:lstStyle/>
          <a:p>
            <a:r>
              <a:rPr lang="en-GB" sz="3700" dirty="0"/>
              <a:t>Troubleshooting Skills</a:t>
            </a:r>
          </a:p>
        </p:txBody>
      </p:sp>
      <p:sp>
        <p:nvSpPr>
          <p:cNvPr id="3" name="Content Placeholder 2"/>
          <p:cNvSpPr>
            <a:spLocks noGrp="1"/>
          </p:cNvSpPr>
          <p:nvPr>
            <p:ph idx="1"/>
          </p:nvPr>
        </p:nvSpPr>
        <p:spPr>
          <a:xfrm>
            <a:off x="228600" y="1752600"/>
            <a:ext cx="4114799" cy="3809999"/>
          </a:xfrm>
        </p:spPr>
        <p:txBody>
          <a:bodyPr>
            <a:normAutofit lnSpcReduction="10000"/>
          </a:bodyPr>
          <a:lstStyle/>
          <a:p>
            <a:r>
              <a:rPr lang="en-US" sz="800" dirty="0">
                <a:latin typeface="Arial" panose="020B0604020202020204" pitchFamily="34" charset="0"/>
                <a:cs typeface="Arial" panose="020B0604020202020204" pitchFamily="34" charset="0"/>
              </a:rPr>
              <a:t>Troubleshooting skills are crucial in the fast-paced world of restaurant management, as the ability to quickly identify and address issues is essential for maintaining high service quality and ensuring customer satisfaction (Kumar &amp; Gupta, 2022). </a:t>
            </a:r>
          </a:p>
          <a:p>
            <a:r>
              <a:rPr lang="en-US" sz="800" dirty="0">
                <a:latin typeface="Arial" panose="020B0604020202020204" pitchFamily="34" charset="0"/>
                <a:cs typeface="Arial" panose="020B0604020202020204" pitchFamily="34" charset="0"/>
              </a:rPr>
              <a:t>During my internship, I faced several challenges that demanded quick thinking and effective problem-solving techniques. One notable incident involved a service delay due to a sudden surge in customer numbers. By swiftly evaluating the situation and reallocating staff to key areas, I was able to reduce the effects of the delay (Leung, 2021). </a:t>
            </a:r>
          </a:p>
          <a:p>
            <a:r>
              <a:rPr lang="en-US" sz="800" dirty="0">
                <a:latin typeface="Arial" panose="020B0604020202020204" pitchFamily="34" charset="0"/>
                <a:cs typeface="Arial" panose="020B0604020202020204" pitchFamily="34" charset="0"/>
              </a:rPr>
              <a:t>This experience underscored the significance of being proactive and flexible in a dynamic workplace. Research shows that effective troubleshooting plays a major role in enhancing overall service quality in restaurants (Liu et al., 2022). By honing these skills, I improved my capability to handle unexpected challenges, ensuring that guest experiences remained positive. </a:t>
            </a:r>
          </a:p>
          <a:p>
            <a:r>
              <a:rPr lang="en-US" sz="800" dirty="0">
                <a:latin typeface="Arial" panose="020B0604020202020204" pitchFamily="34" charset="0"/>
                <a:cs typeface="Arial" panose="020B0604020202020204" pitchFamily="34" charset="0"/>
              </a:rPr>
              <a:t>Additionally, familiarizing myself with theoretical frameworks for troubleshooting, such as the Kepner-Tregoe method, equipped me with a systematic approach to problem-solving, enabling me to analyze situations thoroughly and implement effective solutions.</a:t>
            </a:r>
          </a:p>
          <a:p>
            <a:pPr>
              <a:lnSpc>
                <a:spcPct val="110000"/>
              </a:lnSpc>
            </a:pPr>
            <a:endParaRPr lang="en-GB" sz="8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l="14117" r="10761"/>
          <a:stretch/>
        </p:blipFill>
        <p:spPr bwMode="auto">
          <a:xfrm>
            <a:off x="4570807" y="10"/>
            <a:ext cx="3982642" cy="5301586"/>
          </a:xfrm>
          <a:prstGeom prst="rect">
            <a:avLst/>
          </a:prstGeom>
          <a:noFill/>
          <a:ln w="57150" cmpd="thinThick">
            <a:solidFill>
              <a:schemeClr val="bg1">
                <a:lumMod val="50000"/>
              </a:schemeClr>
            </a:solidFill>
            <a:miter lim="800000"/>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0732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C38E665F-010A-4CF3-9B64-5888D0D74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1000" y="152400"/>
            <a:ext cx="8094627" cy="1151965"/>
          </a:xfrm>
        </p:spPr>
        <p:txBody>
          <a:bodyPr>
            <a:normAutofit/>
          </a:bodyPr>
          <a:lstStyle/>
          <a:p>
            <a:r>
              <a:rPr lang="en-GB" sz="2000" dirty="0"/>
              <a:t>Example of Troubleshooting and Outcome of Troubleshooting</a:t>
            </a:r>
          </a:p>
        </p:txBody>
      </p:sp>
      <p:graphicFrame>
        <p:nvGraphicFramePr>
          <p:cNvPr id="1039" name="Content Placeholder 2">
            <a:extLst>
              <a:ext uri="{FF2B5EF4-FFF2-40B4-BE49-F238E27FC236}">
                <a16:creationId xmlns:a16="http://schemas.microsoft.com/office/drawing/2014/main" id="{3C07CB0B-0141-A149-B2EC-1A014A463F5A}"/>
              </a:ext>
            </a:extLst>
          </p:cNvPr>
          <p:cNvGraphicFramePr>
            <a:graphicFrameLocks noGrp="1"/>
          </p:cNvGraphicFramePr>
          <p:nvPr>
            <p:ph idx="1"/>
            <p:extLst>
              <p:ext uri="{D42A27DB-BD31-4B8C-83A1-F6EECF244321}">
                <p14:modId xmlns:p14="http://schemas.microsoft.com/office/powerpoint/2010/main" val="159811582"/>
              </p:ext>
            </p:extLst>
          </p:nvPr>
        </p:nvGraphicFramePr>
        <p:xfrm>
          <a:off x="19665" y="914400"/>
          <a:ext cx="8095059" cy="390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25833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8492A138-EC4F-4F03-B497-EBDF2443F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4350" y="685800"/>
            <a:ext cx="8094627" cy="1485900"/>
          </a:xfrm>
        </p:spPr>
        <p:txBody>
          <a:bodyPr>
            <a:normAutofit/>
          </a:bodyPr>
          <a:lstStyle/>
          <a:p>
            <a:r>
              <a:rPr lang="en-GB" dirty="0"/>
              <a:t>Point-of-Sale Systems Overview</a:t>
            </a:r>
          </a:p>
        </p:txBody>
      </p:sp>
      <p:sp>
        <p:nvSpPr>
          <p:cNvPr id="3" name="Content Placeholder 2"/>
          <p:cNvSpPr>
            <a:spLocks noGrp="1"/>
          </p:cNvSpPr>
          <p:nvPr>
            <p:ph idx="1"/>
          </p:nvPr>
        </p:nvSpPr>
        <p:spPr>
          <a:xfrm>
            <a:off x="514350" y="2286000"/>
            <a:ext cx="3994785" cy="3800693"/>
          </a:xfrm>
        </p:spPr>
        <p:txBody>
          <a:bodyPr anchor="t">
            <a:normAutofit fontScale="92500"/>
          </a:bodyPr>
          <a:lstStyle/>
          <a:p>
            <a:r>
              <a:rPr lang="en-US" sz="900" dirty="0">
                <a:latin typeface="Arial" panose="020B0604020202020204" pitchFamily="34" charset="0"/>
                <a:cs typeface="Arial" panose="020B0604020202020204" pitchFamily="34" charset="0"/>
              </a:rPr>
              <a:t>Point-of-sale (POS) systems play a vital role in contemporary restaurant management, acting as the foundation for tracking sales, managing inventory, and fostering customer relationships. These systems enhance operational efficiency by automating various functions, minimizing human errors, and offering real-time insights that support strategic decision-making (Dixon &amp; Wirtz, 2021). </a:t>
            </a:r>
          </a:p>
          <a:p>
            <a:r>
              <a:rPr lang="en-US" sz="900" dirty="0">
                <a:latin typeface="Arial" panose="020B0604020202020204" pitchFamily="34" charset="0"/>
                <a:cs typeface="Arial" panose="020B0604020202020204" pitchFamily="34" charset="0"/>
              </a:rPr>
              <a:t>During my internship, I received training on an advanced POS system that combined sales data with inventory management, enabling us to monitor the popularity of items and refine our menu selections. This functionality is crucial for improving operational efficiency and profitability (Suh &amp; Lee, 2020). </a:t>
            </a:r>
          </a:p>
          <a:p>
            <a:r>
              <a:rPr lang="en-US" sz="900" dirty="0">
                <a:latin typeface="Arial" panose="020B0604020202020204" pitchFamily="34" charset="0"/>
                <a:cs typeface="Arial" panose="020B0604020202020204" pitchFamily="34" charset="0"/>
              </a:rPr>
              <a:t>The information generated by the POS system also allowed us to assess staff performance and pinpoint areas for enhancement. </a:t>
            </a:r>
            <a:r>
              <a:rPr lang="en-US" sz="900" dirty="0" err="1">
                <a:latin typeface="Arial" panose="020B0604020202020204" pitchFamily="34" charset="0"/>
                <a:cs typeface="Arial" panose="020B0604020202020204" pitchFamily="34" charset="0"/>
              </a:rPr>
              <a:t>Tsolakis</a:t>
            </a:r>
            <a:r>
              <a:rPr lang="en-US" sz="900" dirty="0">
                <a:latin typeface="Arial" panose="020B0604020202020204" pitchFamily="34" charset="0"/>
                <a:cs typeface="Arial" panose="020B0604020202020204" pitchFamily="34" charset="0"/>
              </a:rPr>
              <a:t> et al. (2022) suggest that the effective utilization of POS systems can greatly improve the overall guest experience by shortening wait times and enhancing order accuracy. As I advance in my studies, I acknowledge the significance of utilizing technology, like POS systems, to streamline restaurant operations and provide outstanding customer service.</a:t>
            </a:r>
          </a:p>
          <a:p>
            <a:pPr>
              <a:lnSpc>
                <a:spcPct val="110000"/>
              </a:lnSpc>
            </a:pPr>
            <a:endParaRPr lang="en-GB" sz="1000" dirty="0"/>
          </a:p>
        </p:txBody>
      </p:sp>
      <p:pic>
        <p:nvPicPr>
          <p:cNvPr id="6146" name="Picture 2" descr="Point of Sale Systems: The Ultimate Guide for Businesses"/>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69180" y="2951986"/>
            <a:ext cx="3698456" cy="2468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4161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l="18053" r="1038" b="9091"/>
          <a:stretch/>
        </p:blipFill>
        <p:spPr bwMode="auto">
          <a:xfrm>
            <a:off x="20" y="10"/>
            <a:ext cx="9143980" cy="685799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5" name="Rectangle 10">
            <a:extLst>
              <a:ext uri="{FF2B5EF4-FFF2-40B4-BE49-F238E27FC236}">
                <a16:creationId xmlns:a16="http://schemas.microsoft.com/office/drawing/2014/main" id="{1195E126-5CB4-434D-8B36-832C6512C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rot="21420000">
            <a:off x="3225721" y="605592"/>
            <a:ext cx="6033080" cy="5638800"/>
          </a:xfrm>
          <a:custGeom>
            <a:avLst/>
            <a:gdLst/>
            <a:ahLst/>
            <a:cxnLst/>
            <a:rect l="l" t="t" r="r" b="b"/>
            <a:pathLst>
              <a:path w="8044106" h="5638800">
                <a:moveTo>
                  <a:pt x="8044106" y="0"/>
                </a:moveTo>
                <a:lnTo>
                  <a:pt x="7748589" y="5638800"/>
                </a:lnTo>
                <a:lnTo>
                  <a:pt x="0" y="5638800"/>
                </a:lnTo>
                <a:lnTo>
                  <a:pt x="0" y="0"/>
                </a:lnTo>
                <a:close/>
              </a:path>
            </a:pathLst>
          </a:custGeom>
          <a:solidFill>
            <a:schemeClr val="accent1">
              <a:alpha val="82000"/>
            </a:schemeClr>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title"/>
          </p:nvPr>
        </p:nvSpPr>
        <p:spPr>
          <a:xfrm rot="21420000">
            <a:off x="3508061" y="1226752"/>
            <a:ext cx="5138344" cy="1151965"/>
          </a:xfrm>
        </p:spPr>
        <p:txBody>
          <a:bodyPr>
            <a:normAutofit/>
          </a:bodyPr>
          <a:lstStyle/>
          <a:p>
            <a:r>
              <a:rPr lang="en-GB">
                <a:solidFill>
                  <a:schemeClr val="bg1"/>
                </a:solidFill>
                <a:latin typeface="Arial" panose="020B0604020202020204" pitchFamily="34" charset="0"/>
                <a:cs typeface="Arial" panose="020B0604020202020204" pitchFamily="34" charset="0"/>
              </a:rPr>
              <a:t>Example of Use</a:t>
            </a:r>
          </a:p>
        </p:txBody>
      </p:sp>
      <p:sp>
        <p:nvSpPr>
          <p:cNvPr id="3" name="Content Placeholder 2"/>
          <p:cNvSpPr>
            <a:spLocks noGrp="1"/>
          </p:cNvSpPr>
          <p:nvPr>
            <p:ph idx="1"/>
          </p:nvPr>
        </p:nvSpPr>
        <p:spPr>
          <a:xfrm rot="21420000">
            <a:off x="3584539" y="2453949"/>
            <a:ext cx="5150409" cy="2944652"/>
          </a:xfrm>
        </p:spPr>
        <p:txBody>
          <a:bodyPr>
            <a:normAutofit fontScale="92500"/>
          </a:bodyPr>
          <a:lstStyle/>
          <a:p>
            <a:pPr>
              <a:lnSpc>
                <a:spcPct val="110000"/>
              </a:lnSpc>
            </a:pPr>
            <a:r>
              <a:rPr lang="en-US" sz="1000" dirty="0">
                <a:solidFill>
                  <a:schemeClr val="bg1"/>
                </a:solidFill>
                <a:latin typeface="Arial" panose="020B0604020202020204" pitchFamily="34" charset="0"/>
                <a:cs typeface="Arial" panose="020B0604020202020204" pitchFamily="34" charset="0"/>
              </a:rPr>
              <a:t>During my internship, I gained practical experience with the restaurant's POS system, which was crucial for our daily operations. This system enabled us to efficiently process orders, monitor sales in real-time, and effectively manage inventory (Dixon &amp; Wirtz, 2021). </a:t>
            </a:r>
          </a:p>
          <a:p>
            <a:pPr>
              <a:lnSpc>
                <a:spcPct val="110000"/>
              </a:lnSpc>
            </a:pPr>
            <a:r>
              <a:rPr lang="en-US" sz="1000" dirty="0">
                <a:solidFill>
                  <a:schemeClr val="bg1"/>
                </a:solidFill>
                <a:latin typeface="Arial" panose="020B0604020202020204" pitchFamily="34" charset="0"/>
                <a:cs typeface="Arial" panose="020B0604020202020204" pitchFamily="34" charset="0"/>
              </a:rPr>
              <a:t>I received training on various features, including transaction processing, generating daily sales reports, and tracking stock levels. A key benefit of the POS system was its ability to integrate with other management tools, such as reservation and inventory management systems. This integration improved coordination among staff and allowed us to make data-driven decisions about menu changes based on the popularity of items (Suh &amp; Lee, 2020). </a:t>
            </a:r>
          </a:p>
          <a:p>
            <a:pPr>
              <a:lnSpc>
                <a:spcPct val="110000"/>
              </a:lnSpc>
            </a:pPr>
            <a:r>
              <a:rPr lang="en-US" sz="1000" dirty="0">
                <a:solidFill>
                  <a:schemeClr val="bg1"/>
                </a:solidFill>
                <a:latin typeface="Arial" panose="020B0604020202020204" pitchFamily="34" charset="0"/>
                <a:cs typeface="Arial" panose="020B0604020202020204" pitchFamily="34" charset="0"/>
              </a:rPr>
              <a:t>This experience highlighted the importance of using technology to boost operational efficiency. According to </a:t>
            </a:r>
            <a:r>
              <a:rPr lang="en-US" sz="1000" dirty="0" err="1">
                <a:solidFill>
                  <a:schemeClr val="bg1"/>
                </a:solidFill>
                <a:latin typeface="Arial" panose="020B0604020202020204" pitchFamily="34" charset="0"/>
                <a:cs typeface="Arial" panose="020B0604020202020204" pitchFamily="34" charset="0"/>
              </a:rPr>
              <a:t>Tsolakis</a:t>
            </a:r>
            <a:r>
              <a:rPr lang="en-US" sz="1000" dirty="0">
                <a:solidFill>
                  <a:schemeClr val="bg1"/>
                </a:solidFill>
                <a:latin typeface="Arial" panose="020B0604020202020204" pitchFamily="34" charset="0"/>
                <a:cs typeface="Arial" panose="020B0604020202020204" pitchFamily="34" charset="0"/>
              </a:rPr>
              <a:t> et al. (2022), utilizing advanced POS systems can enhance order accuracy and speed of service, which are vital in the competitive restaurant industry. Overall, this experience has provided me with valuable skills that are important for future positions in restaurant management.</a:t>
            </a:r>
            <a:endParaRPr lang="en-GB" sz="1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724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76200"/>
            <a:ext cx="8305800" cy="381000"/>
          </a:xfrm>
        </p:spPr>
        <p:txBody>
          <a:bodyPr>
            <a:noAutofit/>
          </a:bodyPr>
          <a:lstStyle/>
          <a:p>
            <a:pPr algn="ctr"/>
            <a:r>
              <a:rPr lang="en-GB" sz="2000" dirty="0"/>
              <a:t>Data analysis and insights and Enhancements from Data Analysis</a:t>
            </a:r>
          </a:p>
        </p:txBody>
      </p:sp>
      <p:sp>
        <p:nvSpPr>
          <p:cNvPr id="3" name="Content Placeholder 2"/>
          <p:cNvSpPr>
            <a:spLocks noGrp="1"/>
          </p:cNvSpPr>
          <p:nvPr>
            <p:ph idx="1"/>
          </p:nvPr>
        </p:nvSpPr>
        <p:spPr>
          <a:xfrm>
            <a:off x="152400" y="990600"/>
            <a:ext cx="3657600" cy="5714999"/>
          </a:xfrm>
        </p:spPr>
        <p:txBody>
          <a:bodyPr>
            <a:normAutofit fontScale="62500" lnSpcReduction="20000"/>
          </a:bodyPr>
          <a:lstStyle/>
          <a:p>
            <a:r>
              <a:rPr lang="en-US" sz="1600" dirty="0">
                <a:latin typeface="Arial" panose="020B0604020202020204" pitchFamily="34" charset="0"/>
                <a:cs typeface="Arial" panose="020B0604020202020204" pitchFamily="34" charset="0"/>
              </a:rPr>
              <a:t>Data analysis is essential in managing restaurants, offering insights that can inform decisions and improve operational effectiveness. During my internship, I leveraged the information produced by the POS system to assess sales patterns, stock levels, and customer preferences. </a:t>
            </a:r>
          </a:p>
          <a:p>
            <a:r>
              <a:rPr lang="en-US" sz="1600" dirty="0">
                <a:latin typeface="Arial" panose="020B0604020202020204" pitchFamily="34" charset="0"/>
                <a:cs typeface="Arial" panose="020B0604020202020204" pitchFamily="34" charset="0"/>
              </a:rPr>
              <a:t>This data proved crucial in pinpointing popular dishes and identifying areas needing enhancement (Dixon &amp; Wirtz, 2021). For example, I observed a marked rise in the sales of a particular item over the weekends. By examining this information, I was able to suggest modifications to our staffing and inventory to accommodate this surge (Suh &amp; Lee, 2020). </a:t>
            </a:r>
          </a:p>
          <a:p>
            <a:r>
              <a:rPr lang="en-US" sz="1600" dirty="0">
                <a:latin typeface="Arial" panose="020B0604020202020204" pitchFamily="34" charset="0"/>
                <a:cs typeface="Arial" panose="020B0604020202020204" pitchFamily="34" charset="0"/>
              </a:rPr>
              <a:t>Furthermore, the analysis helped us recognize items that were not selling well, leading us to rethink our menu selections and marketing approaches. Studies indicate that utilizing data analytics in the hospitality sector can result in better operational outcomes and increased customer satisfaction (</a:t>
            </a:r>
            <a:r>
              <a:rPr lang="en-US" sz="1600" dirty="0" err="1">
                <a:latin typeface="Arial" panose="020B0604020202020204" pitchFamily="34" charset="0"/>
                <a:cs typeface="Arial" panose="020B0604020202020204" pitchFamily="34" charset="0"/>
              </a:rPr>
              <a:t>Tsolakis</a:t>
            </a:r>
            <a:r>
              <a:rPr lang="en-US" sz="1600" dirty="0">
                <a:latin typeface="Arial" panose="020B0604020202020204" pitchFamily="34" charset="0"/>
                <a:cs typeface="Arial" panose="020B0604020202020204" pitchFamily="34" charset="0"/>
              </a:rPr>
              <a:t> et al., 2022). Through refining my data analysis abilities during this internship, I have developed a more profound comprehension of how to effectively utilize information to improve restaurant management strategies.</a:t>
            </a:r>
          </a:p>
          <a:p>
            <a:endParaRPr lang="en-GB" dirty="0"/>
          </a:p>
        </p:txBody>
      </p:sp>
      <p:sp>
        <p:nvSpPr>
          <p:cNvPr id="4" name="Content Placeholder 2"/>
          <p:cNvSpPr txBox="1">
            <a:spLocks/>
          </p:cNvSpPr>
          <p:nvPr/>
        </p:nvSpPr>
        <p:spPr>
          <a:xfrm>
            <a:off x="4800600" y="990600"/>
            <a:ext cx="3657600" cy="5714999"/>
          </a:xfrm>
          <a:prstGeom prst="rect">
            <a:avLst/>
          </a:prstGeom>
        </p:spPr>
        <p:txBody>
          <a:bodyPr vert="horz" lIns="91440" tIns="45720" rIns="91440" bIns="45720" rtlCol="0" anchor="ctr">
            <a:normAutofit/>
          </a:bodyPr>
          <a:lst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a:lstStyle>
          <a:p>
            <a:endParaRPr lang="en-GB" dirty="0"/>
          </a:p>
        </p:txBody>
      </p:sp>
      <p:sp>
        <p:nvSpPr>
          <p:cNvPr id="7" name="CasetăText 6">
            <a:extLst>
              <a:ext uri="{FF2B5EF4-FFF2-40B4-BE49-F238E27FC236}">
                <a16:creationId xmlns:a16="http://schemas.microsoft.com/office/drawing/2014/main" id="{C80C9EA9-CB62-FF4F-7440-F1C54B012005}"/>
              </a:ext>
            </a:extLst>
          </p:cNvPr>
          <p:cNvSpPr txBox="1"/>
          <p:nvPr/>
        </p:nvSpPr>
        <p:spPr>
          <a:xfrm>
            <a:off x="4038600" y="990600"/>
            <a:ext cx="4611328" cy="3000821"/>
          </a:xfrm>
          <a:prstGeom prst="rect">
            <a:avLst/>
          </a:prstGeom>
          <a:noFill/>
        </p:spPr>
        <p:txBody>
          <a:bodyPr wrap="square">
            <a:spAutoFit/>
          </a:bodyPr>
          <a:lstStyle/>
          <a:p>
            <a:r>
              <a:rPr lang="en-US" sz="1050" dirty="0">
                <a:latin typeface="Arial" panose="020B0604020202020204" pitchFamily="34" charset="0"/>
                <a:cs typeface="Arial" panose="020B0604020202020204" pitchFamily="34" charset="0"/>
              </a:rPr>
              <a:t>The insights derived from data evaluation during my internship resulted in numerous operational improvements. By examining sales figures from the point-of-sale system, I uncovered patterns that influenced our staffing strategies and inventory control. </a:t>
            </a:r>
          </a:p>
          <a:p>
            <a:r>
              <a:rPr lang="en-US" sz="1050" dirty="0">
                <a:latin typeface="Arial" panose="020B0604020202020204" pitchFamily="34" charset="0"/>
                <a:cs typeface="Arial" panose="020B0604020202020204" pitchFamily="34" charset="0"/>
              </a:rPr>
              <a:t>For instance, we modified our employee schedules to guarantee sufficient coverage during busy periods, based on projected sales (Dixon &amp; Wirtz, 2021). Additionally, the analysis highlighted chances for optimizing our menu. By assessing the sales performance of different dishes, we chose to highlight popular items and rethink those that were not performing well.</a:t>
            </a:r>
          </a:p>
          <a:p>
            <a:r>
              <a:rPr lang="en-US" sz="1050" dirty="0">
                <a:latin typeface="Arial" panose="020B0604020202020204" pitchFamily="34" charset="0"/>
                <a:cs typeface="Arial" panose="020B0604020202020204" pitchFamily="34" charset="0"/>
              </a:rPr>
              <a:t>This tactical method not only enhanced customer satisfaction but also led to greater profitability (Suh &amp; Lee, 2020). Research suggests that making decisions based on data is essential for the success of restaurants, as it enables managers to react proactively to evolving customer preferences (</a:t>
            </a:r>
            <a:r>
              <a:rPr lang="en-US" sz="1050" dirty="0" err="1">
                <a:latin typeface="Arial" panose="020B0604020202020204" pitchFamily="34" charset="0"/>
                <a:cs typeface="Arial" panose="020B0604020202020204" pitchFamily="34" charset="0"/>
              </a:rPr>
              <a:t>Tsolakis</a:t>
            </a:r>
            <a:r>
              <a:rPr lang="en-US" sz="1050" dirty="0">
                <a:latin typeface="Arial" panose="020B0604020202020204" pitchFamily="34" charset="0"/>
                <a:cs typeface="Arial" panose="020B0604020202020204" pitchFamily="34" charset="0"/>
              </a:rPr>
              <a:t> et al., 2022). </a:t>
            </a:r>
          </a:p>
          <a:p>
            <a:r>
              <a:rPr lang="en-US" sz="1050" dirty="0">
                <a:latin typeface="Arial" panose="020B0604020202020204" pitchFamily="34" charset="0"/>
                <a:cs typeface="Arial" panose="020B0604020202020204" pitchFamily="34" charset="0"/>
              </a:rPr>
              <a:t>My experience with data analysis tools has provided me with important skills that I will carry into my future career in hospitality management, ensuring I can make well-informed choices that promote operational success.</a:t>
            </a:r>
          </a:p>
        </p:txBody>
      </p:sp>
    </p:spTree>
    <p:extLst>
      <p:ext uri="{BB962C8B-B14F-4D97-AF65-F5344CB8AC3E}">
        <p14:creationId xmlns:p14="http://schemas.microsoft.com/office/powerpoint/2010/main" val="2010490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34421" y="685800"/>
            <a:ext cx="3677591" cy="1151965"/>
          </a:xfrm>
        </p:spPr>
        <p:txBody>
          <a:bodyPr vert="horz" lIns="91440" tIns="45720" rIns="91440" bIns="45720" rtlCol="0" anchor="ctr">
            <a:normAutofit/>
          </a:bodyPr>
          <a:lstStyle/>
          <a:p>
            <a:r>
              <a:rPr lang="en-US" sz="2200"/>
              <a:t>Reflecting on Learning and Future Career Aspirations</a:t>
            </a:r>
          </a:p>
        </p:txBody>
      </p:sp>
      <p:pic>
        <p:nvPicPr>
          <p:cNvPr id="8" name="Picture 7" descr="Light bulb over people discussing">
            <a:extLst>
              <a:ext uri="{FF2B5EF4-FFF2-40B4-BE49-F238E27FC236}">
                <a16:creationId xmlns:a16="http://schemas.microsoft.com/office/drawing/2014/main" id="{58F418C4-5F70-3C55-DE21-5B22B6E38521}"/>
              </a:ext>
            </a:extLst>
          </p:cNvPr>
          <p:cNvPicPr>
            <a:picLocks noChangeAspect="1"/>
          </p:cNvPicPr>
          <p:nvPr/>
        </p:nvPicPr>
        <p:blipFill>
          <a:blip r:embed="rId3"/>
          <a:srcRect l="30633" r="19200" b="-1"/>
          <a:stretch/>
        </p:blipFill>
        <p:spPr>
          <a:xfrm>
            <a:off x="303169" y="10"/>
            <a:ext cx="3984498" cy="5301586"/>
          </a:xfrm>
          <a:prstGeom prst="rect">
            <a:avLst/>
          </a:prstGeom>
          <a:ln w="57150" cmpd="thinThick">
            <a:solidFill>
              <a:schemeClr val="bg1">
                <a:lumMod val="50000"/>
              </a:schemeClr>
            </a:solidFill>
            <a:miter lim="800000"/>
          </a:ln>
        </p:spPr>
      </p:pic>
      <p:sp>
        <p:nvSpPr>
          <p:cNvPr id="6" name="CasetăText 5">
            <a:extLst>
              <a:ext uri="{FF2B5EF4-FFF2-40B4-BE49-F238E27FC236}">
                <a16:creationId xmlns:a16="http://schemas.microsoft.com/office/drawing/2014/main" id="{2B347E08-47BF-9139-D2DA-303E8445A2F2}"/>
              </a:ext>
            </a:extLst>
          </p:cNvPr>
          <p:cNvSpPr txBox="1"/>
          <p:nvPr/>
        </p:nvSpPr>
        <p:spPr>
          <a:xfrm>
            <a:off x="4630566" y="2142066"/>
            <a:ext cx="3681445" cy="3232519"/>
          </a:xfrm>
          <a:prstGeom prst="rect">
            <a:avLst/>
          </a:prstGeom>
        </p:spPr>
        <p:txBody>
          <a:bodyPr vert="horz" lIns="91440" tIns="45720" rIns="91440" bIns="45720" rtlCol="0" anchor="ctr">
            <a:normAutofit fontScale="92500" lnSpcReduction="10000"/>
          </a:bodyPr>
          <a:lstStyle/>
          <a:p>
            <a:pPr indent="-228600" defTabSz="914400">
              <a:lnSpc>
                <a:spcPct val="110000"/>
              </a:lnSpc>
              <a:spcAft>
                <a:spcPts val="600"/>
              </a:spcAft>
              <a:buClr>
                <a:schemeClr val="accent1"/>
              </a:buClr>
              <a:buSzPct val="160000"/>
              <a:buFont typeface="Arial" panose="020B0604020202020204" pitchFamily="34" charset="0"/>
              <a:buChar char="•"/>
            </a:pPr>
            <a:r>
              <a:rPr lang="en-US" sz="900" cap="all" dirty="0">
                <a:latin typeface="Arial" panose="020B0604020202020204" pitchFamily="34" charset="0"/>
                <a:cs typeface="Arial" panose="020B0604020202020204" pitchFamily="34" charset="0"/>
              </a:rPr>
              <a:t>As I reflect on my placement experience, I feel enthusiastic about the future career prospects in hospitality management. My time spent in the restaurant has provided me with essential insights into operational efficiency, customer service, and the effective application of technology. </a:t>
            </a:r>
          </a:p>
          <a:p>
            <a:pPr indent="-228600" defTabSz="914400">
              <a:lnSpc>
                <a:spcPct val="110000"/>
              </a:lnSpc>
              <a:spcAft>
                <a:spcPts val="600"/>
              </a:spcAft>
              <a:buClr>
                <a:schemeClr val="accent1"/>
              </a:buClr>
              <a:buSzPct val="160000"/>
              <a:buFont typeface="Arial" panose="020B0604020202020204" pitchFamily="34" charset="0"/>
              <a:buChar char="•"/>
            </a:pPr>
            <a:r>
              <a:rPr lang="en-US" sz="900" cap="all" dirty="0">
                <a:latin typeface="Arial" panose="020B0604020202020204" pitchFamily="34" charset="0"/>
                <a:cs typeface="Arial" panose="020B0604020202020204" pitchFamily="34" charset="0"/>
              </a:rPr>
              <a:t>I aim to utilize these experiences in a managerial position, where I can implement strategies that improve service quality and enhance guest satisfaction (Heskett et al., 2022). </a:t>
            </a:r>
          </a:p>
          <a:p>
            <a:pPr indent="-228600" defTabSz="914400">
              <a:lnSpc>
                <a:spcPct val="110000"/>
              </a:lnSpc>
              <a:spcAft>
                <a:spcPts val="600"/>
              </a:spcAft>
              <a:buClr>
                <a:schemeClr val="accent1"/>
              </a:buClr>
              <a:buSzPct val="160000"/>
              <a:buFont typeface="Arial" panose="020B0604020202020204" pitchFamily="34" charset="0"/>
              <a:buChar char="•"/>
            </a:pPr>
            <a:r>
              <a:rPr lang="en-US" sz="900" cap="all" dirty="0">
                <a:latin typeface="Arial" panose="020B0604020202020204" pitchFamily="34" charset="0"/>
                <a:cs typeface="Arial" panose="020B0604020202020204" pitchFamily="34" charset="0"/>
              </a:rPr>
              <a:t>In the long run, my focus will be on fostering sustainable practices within the hospitality sector. Research shows that sustainability is gaining importance among consumers, and I believe that incorporating eco-friendly initiatives into restaurant operations can offer a competitive edge (</a:t>
            </a:r>
            <a:r>
              <a:rPr lang="en-US" sz="900" cap="all" dirty="0" err="1">
                <a:latin typeface="Arial" panose="020B0604020202020204" pitchFamily="34" charset="0"/>
                <a:cs typeface="Arial" panose="020B0604020202020204" pitchFamily="34" charset="0"/>
              </a:rPr>
              <a:t>Kwortnik</a:t>
            </a:r>
            <a:r>
              <a:rPr lang="en-US" sz="900" cap="all" dirty="0">
                <a:latin typeface="Arial" panose="020B0604020202020204" pitchFamily="34" charset="0"/>
                <a:cs typeface="Arial" panose="020B0604020202020204" pitchFamily="34" charset="0"/>
              </a:rPr>
              <a:t> &amp; Thompson, 2020).</a:t>
            </a:r>
          </a:p>
          <a:p>
            <a:pPr indent="-228600" defTabSz="914400">
              <a:lnSpc>
                <a:spcPct val="110000"/>
              </a:lnSpc>
              <a:spcAft>
                <a:spcPts val="600"/>
              </a:spcAft>
              <a:buClr>
                <a:schemeClr val="accent1"/>
              </a:buClr>
              <a:buSzPct val="160000"/>
              <a:buFont typeface="Arial" panose="020B0604020202020204" pitchFamily="34" charset="0"/>
              <a:buChar char="•"/>
            </a:pPr>
            <a:r>
              <a:rPr lang="en-US" sz="900" cap="all" dirty="0">
                <a:latin typeface="Arial" panose="020B0604020202020204" pitchFamily="34" charset="0"/>
                <a:cs typeface="Arial" panose="020B0604020202020204" pitchFamily="34" charset="0"/>
              </a:rPr>
              <a:t> Additionally, I intend to further my education by pursuing advanced studies in hospitality management, concentrating on leadership and innovation. This will provide me with the skills needed to navigate the changing landscape of the industry and make a positive contribution to any organization I join (Suh &amp; Lee, 2020).</a:t>
            </a:r>
          </a:p>
        </p:txBody>
      </p:sp>
      <p:sp>
        <p:nvSpPr>
          <p:cNvPr id="4" name="Content Placeholder 2"/>
          <p:cNvSpPr txBox="1">
            <a:spLocks/>
          </p:cNvSpPr>
          <p:nvPr/>
        </p:nvSpPr>
        <p:spPr>
          <a:xfrm>
            <a:off x="5181600" y="1066800"/>
            <a:ext cx="3657600" cy="5714999"/>
          </a:xfrm>
          <a:prstGeom prst="rect">
            <a:avLst/>
          </a:prstGeom>
        </p:spPr>
        <p:txBody>
          <a:bodyPr vert="horz" lIns="91440" tIns="45720" rIns="91440" bIns="45720" rtlCol="0" anchor="ctr">
            <a:normAutofit/>
          </a:bodyPr>
          <a:lst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a:lstStyle>
          <a:p>
            <a:endParaRPr lang="en-GB" dirty="0"/>
          </a:p>
        </p:txBody>
      </p:sp>
    </p:spTree>
    <p:extLst>
      <p:ext uri="{BB962C8B-B14F-4D97-AF65-F5344CB8AC3E}">
        <p14:creationId xmlns:p14="http://schemas.microsoft.com/office/powerpoint/2010/main" val="577553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40045" y="152400"/>
            <a:ext cx="3677591" cy="685800"/>
          </a:xfrm>
        </p:spPr>
        <p:txBody>
          <a:bodyPr>
            <a:normAutofit fontScale="90000"/>
          </a:bodyPr>
          <a:lstStyle/>
          <a:p>
            <a:r>
              <a:rPr lang="en-GB" dirty="0"/>
              <a:t>Conclusion</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l="14267" r="10576"/>
          <a:stretch/>
        </p:blipFill>
        <p:spPr bwMode="auto">
          <a:xfrm>
            <a:off x="303169" y="10"/>
            <a:ext cx="3984498" cy="5301586"/>
          </a:xfrm>
          <a:prstGeom prst="rect">
            <a:avLst/>
          </a:prstGeom>
          <a:noFill/>
          <a:ln w="57150" cmpd="thinThick">
            <a:solidFill>
              <a:schemeClr val="bg1">
                <a:lumMod val="50000"/>
              </a:schemeClr>
            </a:solidFill>
            <a:miter lim="800000"/>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630566" y="838200"/>
            <a:ext cx="3681445" cy="4536385"/>
          </a:xfrm>
        </p:spPr>
        <p:txBody>
          <a:bodyPr>
            <a:normAutofit fontScale="92500"/>
          </a:bodyPr>
          <a:lstStyle/>
          <a:p>
            <a:r>
              <a:rPr lang="en-US" sz="900" dirty="0">
                <a:latin typeface="Arial" panose="020B0604020202020204" pitchFamily="34" charset="0"/>
                <a:cs typeface="Arial" panose="020B0604020202020204" pitchFamily="34" charset="0"/>
              </a:rPr>
              <a:t>My experience at Pasta </a:t>
            </a:r>
            <a:r>
              <a:rPr lang="en-US" sz="900" dirty="0" err="1">
                <a:latin typeface="Arial" panose="020B0604020202020204" pitchFamily="34" charset="0"/>
                <a:cs typeface="Arial" panose="020B0604020202020204" pitchFamily="34" charset="0"/>
              </a:rPr>
              <a:t>Ripiena</a:t>
            </a:r>
            <a:r>
              <a:rPr lang="en-US" sz="900" dirty="0">
                <a:latin typeface="Arial" panose="020B0604020202020204" pitchFamily="34" charset="0"/>
                <a:cs typeface="Arial" panose="020B0604020202020204" pitchFamily="34" charset="0"/>
              </a:rPr>
              <a:t> has profoundly influenced my comprehension of the key components essential for successful restaurant management. The use of technology, especially point-of-sale systems, significantly boosts operational efficiency and enhances customer satisfaction (Suh &amp; Lee, 2020)</a:t>
            </a:r>
          </a:p>
          <a:p>
            <a:r>
              <a:rPr lang="en-US" sz="900" dirty="0">
                <a:latin typeface="Arial" panose="020B0604020202020204" pitchFamily="34" charset="0"/>
                <a:cs typeface="Arial" panose="020B0604020202020204" pitchFamily="34" charset="0"/>
              </a:rPr>
              <a:t>. Furthermore, the significance of strong communication and teamwork cannot be underestimated, as these factors directly impact employee performance and service quality (Baker &amp; Hsu, 2020; Duggan, 2022).</a:t>
            </a:r>
          </a:p>
          <a:p>
            <a:r>
              <a:rPr lang="en-US" sz="900" dirty="0">
                <a:latin typeface="Arial" panose="020B0604020202020204" pitchFamily="34" charset="0"/>
                <a:cs typeface="Arial" panose="020B0604020202020204" pitchFamily="34" charset="0"/>
              </a:rPr>
              <a:t> Additionally, employing proactive problem-solving techniques is vital for maintaining customer satisfaction during busy service periods (Kumar &amp; Gupta, 2022; </a:t>
            </a:r>
            <a:r>
              <a:rPr lang="en-US" sz="900" dirty="0" err="1">
                <a:latin typeface="Arial" panose="020B0604020202020204" pitchFamily="34" charset="0"/>
                <a:cs typeface="Arial" panose="020B0604020202020204" pitchFamily="34" charset="0"/>
              </a:rPr>
              <a:t>Tuzunkan</a:t>
            </a:r>
            <a:r>
              <a:rPr lang="en-US" sz="900" dirty="0">
                <a:latin typeface="Arial" panose="020B0604020202020204" pitchFamily="34" charset="0"/>
                <a:cs typeface="Arial" panose="020B0604020202020204" pitchFamily="34" charset="0"/>
              </a:rPr>
              <a:t> &amp; </a:t>
            </a:r>
            <a:r>
              <a:rPr lang="en-US" sz="900" dirty="0" err="1">
                <a:latin typeface="Arial" panose="020B0604020202020204" pitchFamily="34" charset="0"/>
                <a:cs typeface="Arial" panose="020B0604020202020204" pitchFamily="34" charset="0"/>
              </a:rPr>
              <a:t>Ertugrul</a:t>
            </a:r>
            <a:r>
              <a:rPr lang="en-US" sz="900" dirty="0">
                <a:latin typeface="Arial" panose="020B0604020202020204" pitchFamily="34" charset="0"/>
                <a:cs typeface="Arial" panose="020B0604020202020204" pitchFamily="34" charset="0"/>
              </a:rPr>
              <a:t>, 2022). </a:t>
            </a:r>
          </a:p>
          <a:p>
            <a:r>
              <a:rPr lang="en-US" sz="900" dirty="0">
                <a:latin typeface="Arial" panose="020B0604020202020204" pitchFamily="34" charset="0"/>
                <a:cs typeface="Arial" panose="020B0604020202020204" pitchFamily="34" charset="0"/>
              </a:rPr>
              <a:t>Looking ahead, I plan to implement these insights in my career, with a focus on sustainability and innovation in the hospitality industry. This approach will not only improve service quality but also help me adapt to the industry's changing demands. </a:t>
            </a:r>
          </a:p>
          <a:p>
            <a:r>
              <a:rPr lang="en-US" sz="900" dirty="0">
                <a:latin typeface="Arial" panose="020B0604020202020204" pitchFamily="34" charset="0"/>
                <a:cs typeface="Arial" panose="020B0604020202020204" pitchFamily="34" charset="0"/>
              </a:rPr>
              <a:t>Through ongoing education and skill enhancement, I am confident in my ability to make a positive impact in hospitality management, drawing from both academic knowledge and hands-on experience.</a:t>
            </a:r>
          </a:p>
          <a:p>
            <a:pPr>
              <a:lnSpc>
                <a:spcPct val="110000"/>
              </a:lnSpc>
            </a:pPr>
            <a:endParaRPr lang="en-GB" sz="800" dirty="0"/>
          </a:p>
        </p:txBody>
      </p:sp>
    </p:spTree>
    <p:extLst>
      <p:ext uri="{BB962C8B-B14F-4D97-AF65-F5344CB8AC3E}">
        <p14:creationId xmlns:p14="http://schemas.microsoft.com/office/powerpoint/2010/main" val="473741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5181600" cy="1066800"/>
          </a:xfrm>
        </p:spPr>
        <p:txBody>
          <a:bodyPr/>
          <a:lstStyle/>
          <a:p>
            <a:r>
              <a:rPr lang="en-GB" dirty="0"/>
              <a:t>References</a:t>
            </a:r>
          </a:p>
        </p:txBody>
      </p:sp>
      <p:sp>
        <p:nvSpPr>
          <p:cNvPr id="4" name="Rectangle 1">
            <a:extLst>
              <a:ext uri="{FF2B5EF4-FFF2-40B4-BE49-F238E27FC236}">
                <a16:creationId xmlns:a16="http://schemas.microsoft.com/office/drawing/2014/main" id="{EC017214-8293-1449-A199-223154C130F2}"/>
              </a:ext>
            </a:extLst>
          </p:cNvPr>
          <p:cNvSpPr>
            <a:spLocks noGrp="1" noChangeArrowheads="1"/>
          </p:cNvSpPr>
          <p:nvPr>
            <p:ph idx="1"/>
          </p:nvPr>
        </p:nvSpPr>
        <p:spPr bwMode="auto">
          <a:xfrm>
            <a:off x="76200" y="990600"/>
            <a:ext cx="87630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Baker, M.A. and Hsu, C.H.C. (2020)</a:t>
            </a:r>
            <a:r>
              <a:rPr kumimoji="0" lang="en-US" altLang="en-US" sz="900" b="0" i="0" u="none" strike="noStrike" cap="none" normalizeH="0" baseline="0" dirty="0">
                <a:ln>
                  <a:noFill/>
                </a:ln>
                <a:solidFill>
                  <a:schemeClr val="tx1"/>
                </a:solidFill>
                <a:effectLst/>
                <a:latin typeface="Arial" panose="020B0604020202020204" pitchFamily="34" charset="0"/>
              </a:rPr>
              <a:t> ‘The relationship between internal communication and employee performance in the hospitality industry’,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89, Article 102540.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Burge, S. and Brenner, R. (2021)</a:t>
            </a:r>
            <a:r>
              <a:rPr kumimoji="0" lang="en-US" altLang="en-US" sz="900" b="0" i="0" u="none" strike="noStrike" cap="none" normalizeH="0" baseline="0" dirty="0">
                <a:ln>
                  <a:noFill/>
                </a:ln>
                <a:solidFill>
                  <a:schemeClr val="tx1"/>
                </a:solidFill>
                <a:effectLst/>
                <a:latin typeface="Arial" panose="020B0604020202020204" pitchFamily="34" charset="0"/>
              </a:rPr>
              <a:t> ‘Communication strategies in service delivery: a study of hospitality management’, </a:t>
            </a:r>
            <a:r>
              <a:rPr kumimoji="0" lang="en-US" altLang="en-US" sz="900" b="0" i="1" u="none" strike="noStrike" cap="none" normalizeH="0" baseline="0" dirty="0">
                <a:ln>
                  <a:noFill/>
                </a:ln>
                <a:solidFill>
                  <a:schemeClr val="tx1"/>
                </a:solidFill>
                <a:effectLst/>
                <a:latin typeface="Arial" panose="020B0604020202020204" pitchFamily="34" charset="0"/>
              </a:rPr>
              <a:t>Journal of Service Management</a:t>
            </a:r>
            <a:r>
              <a:rPr kumimoji="0" lang="en-US" altLang="en-US" sz="900" b="0" i="0" u="none" strike="noStrike" cap="none" normalizeH="0" baseline="0" dirty="0">
                <a:ln>
                  <a:noFill/>
                </a:ln>
                <a:solidFill>
                  <a:schemeClr val="tx1"/>
                </a:solidFill>
                <a:effectLst/>
                <a:latin typeface="Arial" panose="020B0604020202020204" pitchFamily="34" charset="0"/>
              </a:rPr>
              <a:t>, 32(3), pp. 543–558.</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Burke, R.J., Kahn, S. and Pruett, T. (2023)</a:t>
            </a:r>
            <a:r>
              <a:rPr kumimoji="0" lang="en-US" altLang="en-US" sz="900" b="0" i="0" u="none" strike="noStrike" cap="none" normalizeH="0" baseline="0" dirty="0">
                <a:ln>
                  <a:noFill/>
                </a:ln>
                <a:solidFill>
                  <a:schemeClr val="tx1"/>
                </a:solidFill>
                <a:effectLst/>
                <a:latin typeface="Arial" panose="020B0604020202020204" pitchFamily="34" charset="0"/>
              </a:rPr>
              <a:t> ‘Training for service excellence: developing troubleshooting skills in hospitality’, </a:t>
            </a:r>
            <a:r>
              <a:rPr kumimoji="0" lang="en-US" altLang="en-US" sz="900" b="0" i="1" u="none" strike="noStrike" cap="none" normalizeH="0" baseline="0" dirty="0">
                <a:ln>
                  <a:noFill/>
                </a:ln>
                <a:solidFill>
                  <a:schemeClr val="tx1"/>
                </a:solidFill>
                <a:effectLst/>
                <a:latin typeface="Arial" panose="020B0604020202020204" pitchFamily="34" charset="0"/>
              </a:rPr>
              <a:t>Journal of Service Management</a:t>
            </a:r>
            <a:r>
              <a:rPr kumimoji="0" lang="en-US" altLang="en-US" sz="900" b="0" i="0" u="none" strike="noStrike" cap="none" normalizeH="0" baseline="0" dirty="0">
                <a:ln>
                  <a:noFill/>
                </a:ln>
                <a:solidFill>
                  <a:schemeClr val="tx1"/>
                </a:solidFill>
                <a:effectLst/>
                <a:latin typeface="Arial" panose="020B0604020202020204" pitchFamily="34" charset="0"/>
              </a:rPr>
              <a:t>, 34(3), pp. 303–318.</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Dixon, A. and Wirtz, J. (2021)</a:t>
            </a:r>
            <a:r>
              <a:rPr kumimoji="0" lang="en-US" altLang="en-US" sz="900" b="0" i="0" u="none" strike="noStrike" cap="none" normalizeH="0" baseline="0" dirty="0">
                <a:ln>
                  <a:noFill/>
                </a:ln>
                <a:solidFill>
                  <a:schemeClr val="tx1"/>
                </a:solidFill>
                <a:effectLst/>
                <a:latin typeface="Arial" panose="020B0604020202020204" pitchFamily="34" charset="0"/>
              </a:rPr>
              <a:t> ‘The role of technology in enhancing service quality in restaurants: a review’, </a:t>
            </a:r>
            <a:r>
              <a:rPr kumimoji="0" lang="en-US" altLang="en-US" sz="900" b="0" i="1" u="none" strike="noStrike" cap="none" normalizeH="0" baseline="0" dirty="0">
                <a:ln>
                  <a:noFill/>
                </a:ln>
                <a:solidFill>
                  <a:schemeClr val="tx1"/>
                </a:solidFill>
                <a:effectLst/>
                <a:latin typeface="Arial" panose="020B0604020202020204" pitchFamily="34" charset="0"/>
              </a:rPr>
              <a:t>Journal of Service Management</a:t>
            </a:r>
            <a:r>
              <a:rPr kumimoji="0" lang="en-US" altLang="en-US" sz="900" b="0" i="0" u="none" strike="noStrike" cap="none" normalizeH="0" baseline="0" dirty="0">
                <a:ln>
                  <a:noFill/>
                </a:ln>
                <a:solidFill>
                  <a:schemeClr val="tx1"/>
                </a:solidFill>
                <a:effectLst/>
                <a:latin typeface="Arial" panose="020B0604020202020204" pitchFamily="34" charset="0"/>
              </a:rPr>
              <a:t>, 32(4), pp. 485–500.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Duggan, C. (2022)</a:t>
            </a:r>
            <a:r>
              <a:rPr kumimoji="0" lang="en-US" altLang="en-US" sz="900" b="0" i="0" u="none" strike="noStrike" cap="none" normalizeH="0" baseline="0" dirty="0">
                <a:ln>
                  <a:noFill/>
                </a:ln>
                <a:solidFill>
                  <a:schemeClr val="tx1"/>
                </a:solidFill>
                <a:effectLst/>
                <a:latin typeface="Arial" panose="020B0604020202020204" pitchFamily="34" charset="0"/>
              </a:rPr>
              <a:t> ‘The importance of team coordination in hospitality management’, </a:t>
            </a:r>
            <a:r>
              <a:rPr kumimoji="0" lang="en-US" altLang="en-US" sz="900" b="0" i="1" u="none" strike="noStrike" cap="none" normalizeH="0" baseline="0" dirty="0">
                <a:ln>
                  <a:noFill/>
                </a:ln>
                <a:solidFill>
                  <a:schemeClr val="tx1"/>
                </a:solidFill>
                <a:effectLst/>
                <a:latin typeface="Arial" panose="020B0604020202020204" pitchFamily="34" charset="0"/>
              </a:rPr>
              <a:t>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45, pp. 75–82.</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Heskett, J.L., Jones, T.O., Loveman, G.W., Sasser, W.E. and Schlesinger, L.A. (2022)</a:t>
            </a:r>
            <a:r>
              <a:rPr kumimoji="0" lang="en-US" altLang="en-US" sz="900" b="0" i="0" u="none" strike="noStrike" cap="none" normalizeH="0" baseline="0" dirty="0">
                <a:ln>
                  <a:noFill/>
                </a:ln>
                <a:solidFill>
                  <a:schemeClr val="tx1"/>
                </a:solidFill>
                <a:effectLst/>
                <a:latin typeface="Arial" panose="020B0604020202020204" pitchFamily="34" charset="0"/>
              </a:rPr>
              <a:t> ‘Putting the service-profit chain to work’, </a:t>
            </a:r>
            <a:r>
              <a:rPr kumimoji="0" lang="en-US" altLang="en-US" sz="900" b="0" i="1" u="none" strike="noStrike" cap="none" normalizeH="0" baseline="0" dirty="0">
                <a:ln>
                  <a:noFill/>
                </a:ln>
                <a:solidFill>
                  <a:schemeClr val="tx1"/>
                </a:solidFill>
                <a:effectLst/>
                <a:latin typeface="Arial" panose="020B0604020202020204" pitchFamily="34" charset="0"/>
              </a:rPr>
              <a:t>Harvard Business Review</a:t>
            </a:r>
            <a:r>
              <a:rPr kumimoji="0" lang="en-US" altLang="en-US" sz="900" b="0" i="0" u="none" strike="noStrike" cap="none" normalizeH="0" baseline="0" dirty="0">
                <a:ln>
                  <a:noFill/>
                </a:ln>
                <a:solidFill>
                  <a:schemeClr val="tx1"/>
                </a:solidFill>
                <a:effectLst/>
                <a:latin typeface="Arial" panose="020B0604020202020204" pitchFamily="34" charset="0"/>
              </a:rPr>
              <a:t>, 70(2), pp. 164–174.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Kumar, A. and Gupta, P. (2022)</a:t>
            </a:r>
            <a:r>
              <a:rPr kumimoji="0" lang="en-US" altLang="en-US" sz="900" b="0" i="0" u="none" strike="noStrike" cap="none" normalizeH="0" baseline="0" dirty="0">
                <a:ln>
                  <a:noFill/>
                </a:ln>
                <a:solidFill>
                  <a:schemeClr val="tx1"/>
                </a:solidFill>
                <a:effectLst/>
                <a:latin typeface="Arial" panose="020B0604020202020204" pitchFamily="34" charset="0"/>
              </a:rPr>
              <a:t> ‘The role of problem-solving in enhancing service quality in restaurants’,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Quality &amp; Reliability Management</a:t>
            </a:r>
            <a:r>
              <a:rPr kumimoji="0" lang="en-US" altLang="en-US" sz="900" b="0" i="0" u="none" strike="noStrike" cap="none" normalizeH="0" baseline="0" dirty="0">
                <a:ln>
                  <a:noFill/>
                </a:ln>
                <a:solidFill>
                  <a:schemeClr val="tx1"/>
                </a:solidFill>
                <a:effectLst/>
                <a:latin typeface="Arial" panose="020B0604020202020204" pitchFamily="34" charset="0"/>
              </a:rPr>
              <a:t>, 39(5), pp. 1367–1383.</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err="1">
                <a:ln>
                  <a:noFill/>
                </a:ln>
                <a:solidFill>
                  <a:schemeClr val="tx1"/>
                </a:solidFill>
                <a:effectLst/>
                <a:latin typeface="Arial" panose="020B0604020202020204" pitchFamily="34" charset="0"/>
              </a:rPr>
              <a:t>Kwortnik</a:t>
            </a:r>
            <a:r>
              <a:rPr kumimoji="0" lang="en-US" altLang="en-US" sz="900" b="1" i="0" u="none" strike="noStrike" cap="none" normalizeH="0" baseline="0" dirty="0">
                <a:ln>
                  <a:noFill/>
                </a:ln>
                <a:solidFill>
                  <a:schemeClr val="tx1"/>
                </a:solidFill>
                <a:effectLst/>
                <a:latin typeface="Arial" panose="020B0604020202020204" pitchFamily="34" charset="0"/>
              </a:rPr>
              <a:t>, R.J. and Thompson, G.M. (2020)</a:t>
            </a:r>
            <a:r>
              <a:rPr kumimoji="0" lang="en-US" altLang="en-US" sz="900" b="0" i="0" u="none" strike="noStrike" cap="none" normalizeH="0" baseline="0" dirty="0">
                <a:ln>
                  <a:noFill/>
                </a:ln>
                <a:solidFill>
                  <a:schemeClr val="tx1"/>
                </a:solidFill>
                <a:effectLst/>
                <a:latin typeface="Arial" panose="020B0604020202020204" pitchFamily="34" charset="0"/>
              </a:rPr>
              <a:t> ‘Unifying service marketing and operations with service experience management’, </a:t>
            </a:r>
            <a:r>
              <a:rPr kumimoji="0" lang="en-US" altLang="en-US" sz="900" b="0" i="1" u="none" strike="noStrike" cap="none" normalizeH="0" baseline="0" dirty="0">
                <a:ln>
                  <a:noFill/>
                </a:ln>
                <a:solidFill>
                  <a:schemeClr val="tx1"/>
                </a:solidFill>
                <a:effectLst/>
                <a:latin typeface="Arial" panose="020B0604020202020204" pitchFamily="34" charset="0"/>
              </a:rPr>
              <a:t>Journal of Service Research</a:t>
            </a:r>
            <a:r>
              <a:rPr kumimoji="0" lang="en-US" altLang="en-US" sz="900" b="0" i="0" u="none" strike="noStrike" cap="none" normalizeH="0" baseline="0" dirty="0">
                <a:ln>
                  <a:noFill/>
                </a:ln>
                <a:solidFill>
                  <a:schemeClr val="tx1"/>
                </a:solidFill>
                <a:effectLst/>
                <a:latin typeface="Arial" panose="020B0604020202020204" pitchFamily="34" charset="0"/>
              </a:rPr>
              <a:t>, 23(3), pp. 391–408.</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Leung, R. (2021)</a:t>
            </a:r>
            <a:r>
              <a:rPr kumimoji="0" lang="en-US" altLang="en-US" sz="900" b="0" i="0" u="none" strike="noStrike" cap="none" normalizeH="0" baseline="0" dirty="0">
                <a:ln>
                  <a:noFill/>
                </a:ln>
                <a:solidFill>
                  <a:schemeClr val="tx1"/>
                </a:solidFill>
                <a:effectLst/>
                <a:latin typeface="Arial" panose="020B0604020202020204" pitchFamily="34" charset="0"/>
              </a:rPr>
              <a:t> ‘Crisis management in hospitality: lessons learned from service delays’,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Contemporary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33(7), pp. 2191–2205.</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Liang, Y., Chen, J. and Zhang, R. (2023)</a:t>
            </a:r>
            <a:r>
              <a:rPr kumimoji="0" lang="en-US" altLang="en-US" sz="900" b="0" i="0" u="none" strike="noStrike" cap="none" normalizeH="0" baseline="0" dirty="0">
                <a:ln>
                  <a:noFill/>
                </a:ln>
                <a:solidFill>
                  <a:schemeClr val="tx1"/>
                </a:solidFill>
                <a:effectLst/>
                <a:latin typeface="Arial" panose="020B0604020202020204" pitchFamily="34" charset="0"/>
              </a:rPr>
              <a:t> ‘The impact of staff coordination on service quality in restaurants’,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Contemporary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35(4), pp. 2341–2358.</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Liu, Y., Chen, S. and Wu, H. (2022)</a:t>
            </a:r>
            <a:r>
              <a:rPr kumimoji="0" lang="en-US" altLang="en-US" sz="900" b="0" i="0" u="none" strike="noStrike" cap="none" normalizeH="0" baseline="0" dirty="0">
                <a:ln>
                  <a:noFill/>
                </a:ln>
                <a:solidFill>
                  <a:schemeClr val="tx1"/>
                </a:solidFill>
                <a:effectLst/>
                <a:latin typeface="Arial" panose="020B0604020202020204" pitchFamily="34" charset="0"/>
              </a:rPr>
              <a:t> ‘The impact of effective troubleshooting on customer satisfaction in the restaurant industry’, </a:t>
            </a:r>
            <a:r>
              <a:rPr kumimoji="0" lang="en-US" altLang="en-US" sz="900" b="0" i="1" u="none" strike="noStrike" cap="none" normalizeH="0" baseline="0" dirty="0">
                <a:ln>
                  <a:noFill/>
                </a:ln>
                <a:solidFill>
                  <a:schemeClr val="tx1"/>
                </a:solidFill>
                <a:effectLst/>
                <a:latin typeface="Arial" panose="020B0604020202020204" pitchFamily="34" charset="0"/>
              </a:rPr>
              <a:t>Journal of Hospitality Research</a:t>
            </a:r>
            <a:r>
              <a:rPr kumimoji="0" lang="en-US" altLang="en-US" sz="900" b="0" i="0" u="none" strike="noStrike" cap="none" normalizeH="0" baseline="0" dirty="0">
                <a:ln>
                  <a:noFill/>
                </a:ln>
                <a:solidFill>
                  <a:schemeClr val="tx1"/>
                </a:solidFill>
                <a:effectLst/>
                <a:latin typeface="Arial" panose="020B0604020202020204" pitchFamily="34" charset="0"/>
              </a:rPr>
              <a:t>, 46(2), pp. 113–130.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Rafique, M. and Gohar, F. (2021)</a:t>
            </a:r>
            <a:r>
              <a:rPr kumimoji="0" lang="en-US" altLang="en-US" sz="900" b="0" i="0" u="none" strike="noStrike" cap="none" normalizeH="0" baseline="0" dirty="0">
                <a:ln>
                  <a:noFill/>
                </a:ln>
                <a:solidFill>
                  <a:schemeClr val="tx1"/>
                </a:solidFill>
                <a:effectLst/>
                <a:latin typeface="Arial" panose="020B0604020202020204" pitchFamily="34" charset="0"/>
              </a:rPr>
              <a:t> ‘Enhancing service delivery through effective communication: evidence from the restaurant industry’,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Service Industry Management</a:t>
            </a:r>
            <a:r>
              <a:rPr kumimoji="0" lang="en-US" altLang="en-US" sz="900" b="0" i="0" u="none" strike="noStrike" cap="none" normalizeH="0" baseline="0" dirty="0">
                <a:ln>
                  <a:noFill/>
                </a:ln>
                <a:solidFill>
                  <a:schemeClr val="tx1"/>
                </a:solidFill>
                <a:effectLst/>
                <a:latin typeface="Arial" panose="020B0604020202020204" pitchFamily="34" charset="0"/>
              </a:rPr>
              <a:t>, 32(5), pp. 657–672.</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Salas, E., Tannenbaum, S.I., Cohen, D. and Salas, A. (2021)</a:t>
            </a:r>
            <a:r>
              <a:rPr kumimoji="0" lang="en-US" altLang="en-US" sz="900" b="0" i="0" u="none" strike="noStrike" cap="none" normalizeH="0" baseline="0" dirty="0">
                <a:ln>
                  <a:noFill/>
                </a:ln>
                <a:solidFill>
                  <a:schemeClr val="tx1"/>
                </a:solidFill>
                <a:effectLst/>
                <a:latin typeface="Arial" panose="020B0604020202020204" pitchFamily="34" charset="0"/>
              </a:rPr>
              <a:t> ‘Teams in the 21st century: what we know and what we need to know’, </a:t>
            </a:r>
            <a:r>
              <a:rPr kumimoji="0" lang="en-US" altLang="en-US" sz="900" b="0" i="1" u="none" strike="noStrike" cap="none" normalizeH="0" baseline="0" dirty="0">
                <a:ln>
                  <a:noFill/>
                </a:ln>
                <a:solidFill>
                  <a:schemeClr val="tx1"/>
                </a:solidFill>
                <a:effectLst/>
                <a:latin typeface="Arial" panose="020B0604020202020204" pitchFamily="34" charset="0"/>
              </a:rPr>
              <a:t>American Psychologist</a:t>
            </a:r>
            <a:r>
              <a:rPr kumimoji="0" lang="en-US" altLang="en-US" sz="900" b="0" i="0" u="none" strike="noStrike" cap="none" normalizeH="0" baseline="0" dirty="0">
                <a:ln>
                  <a:noFill/>
                </a:ln>
                <a:solidFill>
                  <a:schemeClr val="tx1"/>
                </a:solidFill>
                <a:effectLst/>
                <a:latin typeface="Arial" panose="020B0604020202020204" pitchFamily="34" charset="0"/>
              </a:rPr>
              <a:t>, 76(3), pp. 563–576.</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Santos, J. and </a:t>
            </a:r>
            <a:r>
              <a:rPr kumimoji="0" lang="en-US" altLang="en-US" sz="900" b="1" i="0" u="none" strike="noStrike" cap="none" normalizeH="0" baseline="0" dirty="0" err="1">
                <a:ln>
                  <a:noFill/>
                </a:ln>
                <a:solidFill>
                  <a:schemeClr val="tx1"/>
                </a:solidFill>
                <a:effectLst/>
                <a:latin typeface="Arial" panose="020B0604020202020204" pitchFamily="34" charset="0"/>
              </a:rPr>
              <a:t>Boote</a:t>
            </a:r>
            <a:r>
              <a:rPr kumimoji="0" lang="en-US" altLang="en-US" sz="900" b="1" i="0" u="none" strike="noStrike" cap="none" normalizeH="0" baseline="0" dirty="0">
                <a:ln>
                  <a:noFill/>
                </a:ln>
                <a:solidFill>
                  <a:schemeClr val="tx1"/>
                </a:solidFill>
                <a:effectLst/>
                <a:latin typeface="Arial" panose="020B0604020202020204" pitchFamily="34" charset="0"/>
              </a:rPr>
              <a:t>, A. (2022)</a:t>
            </a:r>
            <a:r>
              <a:rPr kumimoji="0" lang="en-US" altLang="en-US" sz="900" b="0" i="0" u="none" strike="noStrike" cap="none" normalizeH="0" baseline="0" dirty="0">
                <a:ln>
                  <a:noFill/>
                </a:ln>
                <a:solidFill>
                  <a:schemeClr val="tx1"/>
                </a:solidFill>
                <a:effectLst/>
                <a:latin typeface="Arial" panose="020B0604020202020204" pitchFamily="34" charset="0"/>
              </a:rPr>
              <a:t> ‘Exploring the link between employee empowerment and service quality in restaurants’,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92, Article 102666.</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Smith, J., Jones, L. and Brown, T. (2022)</a:t>
            </a:r>
            <a:r>
              <a:rPr kumimoji="0" lang="en-US" altLang="en-US" sz="900" b="0" i="0" u="none" strike="noStrike" cap="none" normalizeH="0" baseline="0" dirty="0">
                <a:ln>
                  <a:noFill/>
                </a:ln>
                <a:solidFill>
                  <a:schemeClr val="tx1"/>
                </a:solidFill>
                <a:effectLst/>
                <a:latin typeface="Arial" panose="020B0604020202020204" pitchFamily="34" charset="0"/>
              </a:rPr>
              <a:t> ‘Managing capacity challenges in restaurants: a study of service strategies’, </a:t>
            </a:r>
            <a:r>
              <a:rPr kumimoji="0" lang="en-US" altLang="en-US" sz="900" b="0" i="1" u="none" strike="noStrike" cap="none" normalizeH="0" baseline="0" dirty="0">
                <a:ln>
                  <a:noFill/>
                </a:ln>
                <a:solidFill>
                  <a:schemeClr val="tx1"/>
                </a:solidFill>
                <a:effectLst/>
                <a:latin typeface="Arial" panose="020B0604020202020204" pitchFamily="34" charset="0"/>
              </a:rPr>
              <a:t>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45, pp. 112–120.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Suh, E. and Lee, H. (2020)</a:t>
            </a:r>
            <a:r>
              <a:rPr kumimoji="0" lang="en-US" altLang="en-US" sz="900" b="0" i="0" u="none" strike="noStrike" cap="none" normalizeH="0" baseline="0" dirty="0">
                <a:ln>
                  <a:noFill/>
                </a:ln>
                <a:solidFill>
                  <a:schemeClr val="tx1"/>
                </a:solidFill>
                <a:effectLst/>
                <a:latin typeface="Arial" panose="020B0604020202020204" pitchFamily="34" charset="0"/>
              </a:rPr>
              <a:t> ‘The impact of point-of-sale system on restaurant performance: a case study’,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85, Article 102353.</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err="1">
                <a:ln>
                  <a:noFill/>
                </a:ln>
                <a:solidFill>
                  <a:schemeClr val="tx1"/>
                </a:solidFill>
                <a:effectLst/>
                <a:latin typeface="Arial" panose="020B0604020202020204" pitchFamily="34" charset="0"/>
              </a:rPr>
              <a:t>Tsolakis</a:t>
            </a:r>
            <a:r>
              <a:rPr kumimoji="0" lang="en-US" altLang="en-US" sz="900" b="1" i="0" u="none" strike="noStrike" cap="none" normalizeH="0" baseline="0" dirty="0">
                <a:ln>
                  <a:noFill/>
                </a:ln>
                <a:solidFill>
                  <a:schemeClr val="tx1"/>
                </a:solidFill>
                <a:effectLst/>
                <a:latin typeface="Arial" panose="020B0604020202020204" pitchFamily="34" charset="0"/>
              </a:rPr>
              <a:t>, N., </a:t>
            </a:r>
            <a:r>
              <a:rPr kumimoji="0" lang="en-US" altLang="en-US" sz="900" b="1" i="0" u="none" strike="noStrike" cap="none" normalizeH="0" baseline="0" dirty="0" err="1">
                <a:ln>
                  <a:noFill/>
                </a:ln>
                <a:solidFill>
                  <a:schemeClr val="tx1"/>
                </a:solidFill>
                <a:effectLst/>
                <a:latin typeface="Arial" panose="020B0604020202020204" pitchFamily="34" charset="0"/>
              </a:rPr>
              <a:t>Tsirigotis</a:t>
            </a:r>
            <a:r>
              <a:rPr kumimoji="0" lang="en-US" altLang="en-US" sz="900" b="1" i="0" u="none" strike="noStrike" cap="none" normalizeH="0" baseline="0" dirty="0">
                <a:ln>
                  <a:noFill/>
                </a:ln>
                <a:solidFill>
                  <a:schemeClr val="tx1"/>
                </a:solidFill>
                <a:effectLst/>
                <a:latin typeface="Arial" panose="020B0604020202020204" pitchFamily="34" charset="0"/>
              </a:rPr>
              <a:t>, P. and </a:t>
            </a:r>
            <a:r>
              <a:rPr kumimoji="0" lang="en-US" altLang="en-US" sz="900" b="1" i="0" u="none" strike="noStrike" cap="none" normalizeH="0" baseline="0" dirty="0" err="1">
                <a:ln>
                  <a:noFill/>
                </a:ln>
                <a:solidFill>
                  <a:schemeClr val="tx1"/>
                </a:solidFill>
                <a:effectLst/>
                <a:latin typeface="Arial" panose="020B0604020202020204" pitchFamily="34" charset="0"/>
              </a:rPr>
              <a:t>Tsakanikas</a:t>
            </a:r>
            <a:r>
              <a:rPr kumimoji="0" lang="en-US" altLang="en-US" sz="900" b="1" i="0" u="none" strike="noStrike" cap="none" normalizeH="0" baseline="0" dirty="0">
                <a:ln>
                  <a:noFill/>
                </a:ln>
                <a:solidFill>
                  <a:schemeClr val="tx1"/>
                </a:solidFill>
                <a:effectLst/>
                <a:latin typeface="Arial" panose="020B0604020202020204" pitchFamily="34" charset="0"/>
              </a:rPr>
              <a:t>, A. (2022)</a:t>
            </a:r>
            <a:r>
              <a:rPr kumimoji="0" lang="en-US" altLang="en-US" sz="900" b="0" i="0" u="none" strike="noStrike" cap="none" normalizeH="0" baseline="0" dirty="0">
                <a:ln>
                  <a:noFill/>
                </a:ln>
                <a:solidFill>
                  <a:schemeClr val="tx1"/>
                </a:solidFill>
                <a:effectLst/>
                <a:latin typeface="Arial" panose="020B0604020202020204" pitchFamily="34" charset="0"/>
              </a:rPr>
              <a:t> ‘The influence of POS systems on customer satisfaction in the restaurant industry’,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Contemporary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34(3), pp. 918–934.</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err="1">
                <a:ln>
                  <a:noFill/>
                </a:ln>
                <a:solidFill>
                  <a:schemeClr val="tx1"/>
                </a:solidFill>
                <a:effectLst/>
                <a:latin typeface="Arial" panose="020B0604020202020204" pitchFamily="34" charset="0"/>
              </a:rPr>
              <a:t>Tuzunkan</a:t>
            </a:r>
            <a:r>
              <a:rPr kumimoji="0" lang="en-US" altLang="en-US" sz="900" b="1" i="0" u="none" strike="noStrike" cap="none" normalizeH="0" baseline="0" dirty="0">
                <a:ln>
                  <a:noFill/>
                </a:ln>
                <a:solidFill>
                  <a:schemeClr val="tx1"/>
                </a:solidFill>
                <a:effectLst/>
                <a:latin typeface="Arial" panose="020B0604020202020204" pitchFamily="34" charset="0"/>
              </a:rPr>
              <a:t>, D. and </a:t>
            </a:r>
            <a:r>
              <a:rPr kumimoji="0" lang="en-US" altLang="en-US" sz="900" b="1" i="0" u="none" strike="noStrike" cap="none" normalizeH="0" baseline="0" dirty="0" err="1">
                <a:ln>
                  <a:noFill/>
                </a:ln>
                <a:solidFill>
                  <a:schemeClr val="tx1"/>
                </a:solidFill>
                <a:effectLst/>
                <a:latin typeface="Arial" panose="020B0604020202020204" pitchFamily="34" charset="0"/>
              </a:rPr>
              <a:t>Ertugrul</a:t>
            </a:r>
            <a:r>
              <a:rPr kumimoji="0" lang="en-US" altLang="en-US" sz="900" b="1" i="0" u="none" strike="noStrike" cap="none" normalizeH="0" baseline="0" dirty="0">
                <a:ln>
                  <a:noFill/>
                </a:ln>
                <a:solidFill>
                  <a:schemeClr val="tx1"/>
                </a:solidFill>
                <a:effectLst/>
                <a:latin typeface="Arial" panose="020B0604020202020204" pitchFamily="34" charset="0"/>
              </a:rPr>
              <a:t>, E. (2022)</a:t>
            </a:r>
            <a:r>
              <a:rPr kumimoji="0" lang="en-US" altLang="en-US" sz="900" b="0" i="0" u="none" strike="noStrike" cap="none" normalizeH="0" baseline="0" dirty="0">
                <a:ln>
                  <a:noFill/>
                </a:ln>
                <a:solidFill>
                  <a:schemeClr val="tx1"/>
                </a:solidFill>
                <a:effectLst/>
                <a:latin typeface="Arial" panose="020B0604020202020204" pitchFamily="34" charset="0"/>
              </a:rPr>
              <a:t> ‘The role of problem solving in customer satisfaction in restaurants’,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Service Industry Management</a:t>
            </a:r>
            <a:r>
              <a:rPr kumimoji="0" lang="en-US" altLang="en-US" sz="900" b="0" i="0" u="none" strike="noStrike" cap="none" normalizeH="0" baseline="0" dirty="0">
                <a:ln>
                  <a:noFill/>
                </a:ln>
                <a:solidFill>
                  <a:schemeClr val="tx1"/>
                </a:solidFill>
                <a:effectLst/>
                <a:latin typeface="Arial" panose="020B0604020202020204" pitchFamily="34" charset="0"/>
              </a:rPr>
              <a:t>, 33(1), pp. 12–28.</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chemeClr val="tx1"/>
                </a:solidFill>
                <a:effectLst/>
                <a:latin typeface="Arial" panose="020B0604020202020204" pitchFamily="34" charset="0"/>
              </a:rPr>
              <a:t>Wong, R. and Dyer, J. (2023)</a:t>
            </a:r>
            <a:r>
              <a:rPr kumimoji="0" lang="en-US" altLang="en-US" sz="900" b="0" i="0" u="none" strike="noStrike" cap="none" normalizeH="0" baseline="0" dirty="0">
                <a:ln>
                  <a:noFill/>
                </a:ln>
                <a:solidFill>
                  <a:schemeClr val="tx1"/>
                </a:solidFill>
                <a:effectLst/>
                <a:latin typeface="Arial" panose="020B0604020202020204" pitchFamily="34" charset="0"/>
              </a:rPr>
              <a:t> ‘Effective crisis management strategies in the hospitality sector’, </a:t>
            </a:r>
            <a:r>
              <a:rPr kumimoji="0" lang="en-US" altLang="en-US" sz="900" b="0" i="1" u="none" strike="noStrike" cap="none" normalizeH="0" baseline="0" dirty="0">
                <a:ln>
                  <a:noFill/>
                </a:ln>
                <a:solidFill>
                  <a:schemeClr val="tx1"/>
                </a:solidFill>
                <a:effectLst/>
                <a:latin typeface="Arial" panose="020B0604020202020204" pitchFamily="34" charset="0"/>
              </a:rPr>
              <a:t>International Journal of Hospitality Management</a:t>
            </a:r>
            <a:r>
              <a:rPr kumimoji="0" lang="en-US" altLang="en-US" sz="900" b="0" i="0" u="none" strike="noStrike" cap="none" normalizeH="0" baseline="0" dirty="0">
                <a:ln>
                  <a:noFill/>
                </a:ln>
                <a:solidFill>
                  <a:schemeClr val="tx1"/>
                </a:solidFill>
                <a:effectLst/>
                <a:latin typeface="Arial" panose="020B0604020202020204" pitchFamily="34" charset="0"/>
              </a:rPr>
              <a:t>, 90, Article 102593.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6179285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Eveniment principal">
  <a:themeElements>
    <a:clrScheme name="Eveniment principal">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Eveniment principal">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veniment principal">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Eveniment principal</Template>
  <TotalTime>2624</TotalTime>
  <Words>2829</Words>
  <Application>Microsoft Office PowerPoint</Application>
  <PresentationFormat>Expunere pe ecran (4:3)</PresentationFormat>
  <Paragraphs>73</Paragraphs>
  <Slides>12</Slides>
  <Notes>0</Notes>
  <HiddenSlides>0</HiddenSlides>
  <MMClips>0</MMClips>
  <ScaleCrop>false</ScaleCrop>
  <HeadingPairs>
    <vt:vector size="6" baseType="variant">
      <vt:variant>
        <vt:lpstr>Fonturi utilizate</vt:lpstr>
      </vt:variant>
      <vt:variant>
        <vt:i4>2</vt:i4>
      </vt:variant>
      <vt:variant>
        <vt:lpstr>Temă</vt:lpstr>
      </vt:variant>
      <vt:variant>
        <vt:i4>1</vt:i4>
      </vt:variant>
      <vt:variant>
        <vt:lpstr>Titluri diapozitive</vt:lpstr>
      </vt:variant>
      <vt:variant>
        <vt:i4>12</vt:i4>
      </vt:variant>
    </vt:vector>
  </HeadingPairs>
  <TitlesOfParts>
    <vt:vector size="15" baseType="lpstr">
      <vt:lpstr>Arial</vt:lpstr>
      <vt:lpstr>Impact</vt:lpstr>
      <vt:lpstr>Eveniment principal</vt:lpstr>
      <vt:lpstr>Individual presentation: Developing restaurant management</vt:lpstr>
      <vt:lpstr>Introduction</vt:lpstr>
      <vt:lpstr>Communication and liaison</vt:lpstr>
      <vt:lpstr>Example of Communication and Enhancements to Business </vt:lpstr>
      <vt:lpstr>Troubleshooting Skills</vt:lpstr>
      <vt:lpstr>Example of Troubleshooting and Outcome of Troubleshooting</vt:lpstr>
      <vt:lpstr>Point-of-Sale Systems Overview</vt:lpstr>
      <vt:lpstr>Example of Use</vt:lpstr>
      <vt:lpstr>Data analysis and insights and Enhancements from Data Analysis</vt:lpstr>
      <vt:lpstr>Reflecting on Learning and Future Career Aspirations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Individual presentation: Developing restaurant management</dc:title>
  <dc:creator>M T</dc:creator>
  <cp:lastModifiedBy>M T</cp:lastModifiedBy>
  <cp:revision>8</cp:revision>
  <dcterms:created xsi:type="dcterms:W3CDTF">2006-08-16T00:00:00Z</dcterms:created>
  <dcterms:modified xsi:type="dcterms:W3CDTF">2025-01-21T09:38:32Z</dcterms:modified>
</cp:coreProperties>
</file>