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6459C-02A8-5F50-AA0A-303929909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54AC6-833C-A131-B83D-5B60DD144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82637-EB3E-6E8E-4288-6BBE95676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781A8-5852-93D4-0473-B6F7EFDCC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3E8BC1-0DDF-CE5A-6C0F-92ABD0E5F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311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92208-9713-3C82-A5B6-264642154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7612D-9B9B-A0C7-31CC-0C92A423C5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C22CE-E4D6-9569-4B26-D53A9A525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58F83-9637-CC6C-74BE-89A91817A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A7094-3EFC-1B66-CF93-D261F6D5F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262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E67E2-3A2D-1CA0-7857-ED3632CF9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F27A15-81BB-3DF7-0F09-2A3E4BCC4E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6C4CF-3FCF-5779-05F8-DD9F85A62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009EE6-6015-CAE1-C15F-B76E1490F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E0B29-AA66-C029-728B-108D480E0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00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3821D-2B52-2CCB-3434-BAE9CB15D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EE4D8-794E-6EE8-0060-C459197A24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A38146-73E4-8683-8745-EE484D4835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FBB82A-3753-5F52-352E-5490769B1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D35789-7552-735B-9A29-5215D49D9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B1C0D-BB69-8FE9-B647-93EBB577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716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A6F11-9F7F-9BF7-4539-DDC63093F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B1B018-013A-0F75-9E90-A25AD3726F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E3F8C-4202-3652-AD98-DC1DF0017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801CC0-64A9-E748-1169-2FF89AB1E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2CB7E7-A6D9-AC5C-7B65-940A319F3E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648F1B-2293-AD7F-9774-3B33C3D97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D6E8A4-2E3C-1FC2-DB0F-04540BD50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D3FA68-0C88-848E-49F5-C446C0497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125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4FC6-F452-E89C-8DC6-1996B2C3C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21C9C2-6FA3-EC25-68E4-99D8FE2BF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986CD-6039-A97B-4E67-3763B971F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C2B282-DA43-8784-F260-A18B8AC68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148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8033C8-4C6A-2AA8-BE0E-7B8A98750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BB3D09-1FC7-2637-2D86-B6139529A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E4E01C-AA3F-312F-BFCD-D372C0D38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3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BCB1C-D652-6EAA-EFD9-269661AD6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C46C6-CDA7-5C5E-8857-509948328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8D5B5D-9F9D-2FDD-89EF-700E6AD22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76DA5-9C71-71CA-3063-9B22CBA75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77B2C-2BD2-6A8F-B7B1-47BDB15F6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29431F-7474-656F-669E-1F5A74AB0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887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B3B63-1607-73D9-770F-EA7D74468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C53B78-3C01-67D5-AFFE-C3DBE18A0F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FF1385-90F0-A886-E95A-27DC03E60B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C1EAA9-0F62-1172-9FE8-B89805631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DF0B86-3842-7591-5422-483638C3E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2A57-9B86-9346-686C-CD7672A69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2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77244-1A9A-0AA4-37A9-3C5F6017F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EBDBB4-BD49-9ED4-5C69-338184B674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ADF0D-1395-503B-167C-AC8A2AA11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F000C-DA18-0D88-06E3-09ED6F683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62D7D-6AF3-5B14-8B3D-1759EE093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249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20636D-6E8D-CF9E-5B8F-4515CCE63A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003139-C146-08C5-632D-21B6B82FE3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981B1-7DB1-54C5-1890-6CAB548AD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9A9D0-11E4-CB6E-3E2A-CEE87215E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405E1-13DB-B354-6552-8D40EC8A3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46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5278C7-1A29-C49F-DDBE-8CDB0BAB7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4D4D9F-941C-59A0-8AB2-292AF1A2B7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C1147-BBD7-48A9-2142-9760AAEDFE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A88737-86AD-1D46-A5F6-B791B076604D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75768-1220-1314-B96D-1D5BDD6835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24E55-17D9-1D3C-1B66-D6EE2B3481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1253DD-2795-704E-A71D-ED35D6DD0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413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26A0D-10A1-F6EC-DE8A-E34CA0E633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LCLM4004 Problem Solving and Decision Making</a:t>
            </a:r>
            <a:br>
              <a:rPr lang="en-GB" dirty="0"/>
            </a:br>
            <a:r>
              <a:rPr lang="en-GB" dirty="0"/>
              <a:t>Annemarie 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4EE4F2-8741-7571-D740-E7EDE18B94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Ilishba Majid</a:t>
            </a:r>
          </a:p>
          <a:p>
            <a:r>
              <a:rPr lang="en-GB" dirty="0"/>
              <a:t>2425411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4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2AC3-4DDE-44B7-7964-77D161863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3150" y="2690772"/>
            <a:ext cx="4392691" cy="1081505"/>
          </a:xfrm>
        </p:spPr>
        <p:txBody>
          <a:bodyPr>
            <a:normAutofit/>
          </a:bodyPr>
          <a:lstStyle/>
          <a:p>
            <a:pPr algn="ctr"/>
            <a:r>
              <a:rPr lang="en-GB" sz="5900" dirty="0"/>
              <a:t>Basils Bakery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17607E-7836-2C20-362A-5B1CF6599F1E}"/>
              </a:ext>
            </a:extLst>
          </p:cNvPr>
          <p:cNvSpPr txBox="1"/>
          <p:nvPr/>
        </p:nvSpPr>
        <p:spPr>
          <a:xfrm>
            <a:off x="7726504" y="3504445"/>
            <a:ext cx="3944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Problem Solving and Decision Making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284060-A265-2A41-4909-EF94790022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08" y="1192574"/>
            <a:ext cx="6899301" cy="4472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304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056FA-A88A-984A-7CAA-D6F346E1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972" y="365125"/>
            <a:ext cx="10515600" cy="1325563"/>
          </a:xfrm>
        </p:spPr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C958F-762B-A6DC-517E-96D179B89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972" y="1787902"/>
            <a:ext cx="6894968" cy="4801009"/>
          </a:xfrm>
        </p:spPr>
        <p:txBody>
          <a:bodyPr/>
          <a:lstStyle/>
          <a:p>
            <a:r>
              <a:rPr lang="en-GB" dirty="0"/>
              <a:t>Independent artisan bakery based in Coventry</a:t>
            </a:r>
          </a:p>
          <a:p>
            <a:r>
              <a:rPr lang="en-GB" dirty="0"/>
              <a:t>Established in 2015</a:t>
            </a:r>
          </a:p>
          <a:p>
            <a:r>
              <a:rPr lang="en-GB" dirty="0"/>
              <a:t>Uses high-quality organic ingredients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Problem:</a:t>
            </a:r>
          </a:p>
          <a:p>
            <a:r>
              <a:rPr lang="en-GB" dirty="0"/>
              <a:t>Sales increased until 2019</a:t>
            </a:r>
          </a:p>
          <a:p>
            <a:r>
              <a:rPr lang="en-GB" dirty="0"/>
              <a:t>Sales remain 25% below 2019 levels</a:t>
            </a:r>
          </a:p>
          <a:p>
            <a:r>
              <a:rPr lang="en-GB" dirty="0"/>
              <a:t>Rising operating costs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1E3D44-E7B4-CD52-F2A3-719B46FC574D}"/>
              </a:ext>
            </a:extLst>
          </p:cNvPr>
          <p:cNvSpPr txBox="1"/>
          <p:nvPr/>
        </p:nvSpPr>
        <p:spPr>
          <a:xfrm>
            <a:off x="7535501" y="1690688"/>
            <a:ext cx="43597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Structure: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Nature and scope of the problem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PESTEL analysis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Fishbone diagram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Key findings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BB613C-CF61-3E5E-1D2C-31CEC8E58C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0015" y="4017942"/>
            <a:ext cx="2044793" cy="2713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116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0D2F2-9E3B-952B-4489-1F2023B01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the problem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3C24A-B8C6-BB30-4D92-88771C93B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31008" cy="41597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External issues:</a:t>
            </a:r>
          </a:p>
          <a:p>
            <a:r>
              <a:rPr lang="en-GB" dirty="0"/>
              <a:t>Reduced retain park footfall</a:t>
            </a:r>
          </a:p>
          <a:p>
            <a:r>
              <a:rPr lang="en-GB" dirty="0"/>
              <a:t>Shop closures</a:t>
            </a:r>
          </a:p>
          <a:p>
            <a:r>
              <a:rPr lang="en-GB" dirty="0"/>
              <a:t>Staff redundancies </a:t>
            </a:r>
          </a:p>
          <a:p>
            <a:r>
              <a:rPr lang="en-GB" dirty="0"/>
              <a:t>Hybrid working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Internal issues:</a:t>
            </a:r>
          </a:p>
          <a:p>
            <a:r>
              <a:rPr lang="en-GB" dirty="0"/>
              <a:t>No delivery service</a:t>
            </a:r>
          </a:p>
          <a:p>
            <a:r>
              <a:rPr lang="en-GB" dirty="0"/>
              <a:t>Limited pre-order system</a:t>
            </a:r>
          </a:p>
          <a:p>
            <a:r>
              <a:rPr lang="en-GB" dirty="0"/>
              <a:t>Long waiting times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D41929-FD33-D874-0814-FD1FDBEF9529}"/>
              </a:ext>
            </a:extLst>
          </p:cNvPr>
          <p:cNvSpPr txBox="1"/>
          <p:nvPr/>
        </p:nvSpPr>
        <p:spPr>
          <a:xfrm>
            <a:off x="5599066" y="1690688"/>
            <a:ext cx="43471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Financial issues: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Increased rent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Higher utility bills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Rising ingredient costs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054B86-D531-9500-6299-3E323D075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3769" y="3610113"/>
            <a:ext cx="1709409" cy="30389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1D87D4-50C7-6E89-4E60-80B0EF58CC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050" y="3630737"/>
            <a:ext cx="2263744" cy="301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787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C6DC0-64A6-96AD-E25D-7B436E4BC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6FCF6-FB5F-1165-2DC3-4997CEDF8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PESTEL examines external influences affecting business performance – Political, Economic, Social, Technological, Environmental, Legal.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Advantages:</a:t>
            </a:r>
          </a:p>
          <a:p>
            <a:r>
              <a:rPr lang="en-GB" dirty="0"/>
              <a:t>Identifies opportunities and threats</a:t>
            </a:r>
          </a:p>
          <a:p>
            <a:r>
              <a:rPr lang="en-GB" dirty="0"/>
              <a:t>Supports strategic decision making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B3FC92-F565-AC26-6A2B-1C1C084AD3DC}"/>
              </a:ext>
            </a:extLst>
          </p:cNvPr>
          <p:cNvSpPr txBox="1"/>
          <p:nvPr/>
        </p:nvSpPr>
        <p:spPr>
          <a:xfrm>
            <a:off x="6919363" y="3587185"/>
            <a:ext cx="46238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Limitations: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Does not prioritise issues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Focuses only on external factors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D86D9A-C30D-CCF1-9621-3239C58C89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3245" y="5116577"/>
            <a:ext cx="2944577" cy="1447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944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D6477-08BD-AC8C-3D5B-7F4945749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PESTEL to Basils bakery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0DE6E-B92B-A1B3-4BA2-849B170DD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Political: Business rates and government policies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Economical: Inflation, rising ingredient costs, cost of living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Social: Hybrid working, changes in consumer behaviour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Technological: No online ordering, no delivery platform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Environmental: Crop failures affecting organic ingredients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Legal: Food safety regulations, employment legislation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0E37DD-99E8-6258-4E03-5F6D97348B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1385" y="3015039"/>
            <a:ext cx="3138535" cy="347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39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776D6-5FFC-F569-FFE9-413B6D445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B641C7-91AE-2F72-1317-16F8D4B49CD2}"/>
              </a:ext>
            </a:extLst>
          </p:cNvPr>
          <p:cNvSpPr txBox="1"/>
          <p:nvPr/>
        </p:nvSpPr>
        <p:spPr>
          <a:xfrm>
            <a:off x="3267506" y="1866744"/>
            <a:ext cx="247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People</a:t>
            </a: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669EA8-FD45-BAF5-5376-F8CF2F23C8CB}"/>
              </a:ext>
            </a:extLst>
          </p:cNvPr>
          <p:cNvSpPr txBox="1"/>
          <p:nvPr/>
        </p:nvSpPr>
        <p:spPr>
          <a:xfrm flipH="1">
            <a:off x="5029357" y="1778416"/>
            <a:ext cx="2231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Processes</a:t>
            </a:r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179DD7-518B-8FF4-3A14-3E29768C053A}"/>
              </a:ext>
            </a:extLst>
          </p:cNvPr>
          <p:cNvSpPr txBox="1"/>
          <p:nvPr/>
        </p:nvSpPr>
        <p:spPr>
          <a:xfrm rot="10800000" flipV="1">
            <a:off x="3131923" y="4699113"/>
            <a:ext cx="2221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Market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9BC313-723C-72F9-955C-AA1B74311037}"/>
              </a:ext>
            </a:extLst>
          </p:cNvPr>
          <p:cNvSpPr txBox="1"/>
          <p:nvPr/>
        </p:nvSpPr>
        <p:spPr>
          <a:xfrm>
            <a:off x="5127665" y="4718786"/>
            <a:ext cx="2576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Finance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91AB61-8E44-A456-6636-53C56610C03F}"/>
              </a:ext>
            </a:extLst>
          </p:cNvPr>
          <p:cNvSpPr txBox="1"/>
          <p:nvPr/>
        </p:nvSpPr>
        <p:spPr>
          <a:xfrm>
            <a:off x="7021376" y="473845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Suppliers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1D43EA-5584-E9E5-14B7-81446A77149E}"/>
              </a:ext>
            </a:extLst>
          </p:cNvPr>
          <p:cNvSpPr txBox="1"/>
          <p:nvPr/>
        </p:nvSpPr>
        <p:spPr>
          <a:xfrm>
            <a:off x="3131923" y="2188890"/>
            <a:ext cx="15559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Redundant retail workers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Hybrid workers</a:t>
            </a:r>
            <a:endParaRPr lang="en-US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014C93-9284-9F68-925C-F71359E9652D}"/>
              </a:ext>
            </a:extLst>
          </p:cNvPr>
          <p:cNvSpPr txBox="1"/>
          <p:nvPr/>
        </p:nvSpPr>
        <p:spPr>
          <a:xfrm>
            <a:off x="5184736" y="25193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52E58F-7B50-6F2F-4F48-93D882A434C0}"/>
              </a:ext>
            </a:extLst>
          </p:cNvPr>
          <p:cNvSpPr txBox="1"/>
          <p:nvPr/>
        </p:nvSpPr>
        <p:spPr>
          <a:xfrm>
            <a:off x="5059071" y="2051410"/>
            <a:ext cx="15559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Long waiting times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Ineffective pre- order system </a:t>
            </a: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322B8A-2B59-4914-AFA3-912D4711C5C3}"/>
              </a:ext>
            </a:extLst>
          </p:cNvPr>
          <p:cNvSpPr txBox="1"/>
          <p:nvPr/>
        </p:nvSpPr>
        <p:spPr>
          <a:xfrm>
            <a:off x="7021376" y="1755123"/>
            <a:ext cx="223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Technology</a:t>
            </a:r>
            <a:endParaRPr lang="en-US" b="1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34E92D5-AE2C-9C8F-CC43-7B7F61BF779E}"/>
              </a:ext>
            </a:extLst>
          </p:cNvPr>
          <p:cNvCxnSpPr>
            <a:cxnSpLocks/>
          </p:cNvCxnSpPr>
          <p:nvPr/>
        </p:nvCxnSpPr>
        <p:spPr>
          <a:xfrm>
            <a:off x="3236148" y="3429000"/>
            <a:ext cx="659961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6EFC70FC-D0FD-E55E-2BC3-10C7678F28BB}"/>
              </a:ext>
            </a:extLst>
          </p:cNvPr>
          <p:cNvSpPr txBox="1"/>
          <p:nvPr/>
        </p:nvSpPr>
        <p:spPr>
          <a:xfrm>
            <a:off x="7003502" y="2171041"/>
            <a:ext cx="1828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No online ordering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No delivery services </a:t>
            </a:r>
            <a:endParaRPr lang="en-US" sz="16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269E31F-D303-203C-DF1E-20D5F5333657}"/>
              </a:ext>
            </a:extLst>
          </p:cNvPr>
          <p:cNvSpPr txBox="1"/>
          <p:nvPr/>
        </p:nvSpPr>
        <p:spPr>
          <a:xfrm rot="10800000" flipV="1">
            <a:off x="3115734" y="3711749"/>
            <a:ext cx="22214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Reduced footfall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Empty retain units</a:t>
            </a:r>
            <a:endParaRPr lang="en-US" sz="16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8311EEF-2BEC-EC53-DAF0-AA363902A1C9}"/>
              </a:ext>
            </a:extLst>
          </p:cNvPr>
          <p:cNvSpPr txBox="1"/>
          <p:nvPr/>
        </p:nvSpPr>
        <p:spPr>
          <a:xfrm>
            <a:off x="5146502" y="3789758"/>
            <a:ext cx="182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Higher rent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Rising utilities </a:t>
            </a:r>
            <a:endParaRPr lang="en-US" sz="16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6A6D5E-DE7E-5383-9C3B-E5C44395107C}"/>
              </a:ext>
            </a:extLst>
          </p:cNvPr>
          <p:cNvSpPr txBox="1"/>
          <p:nvPr/>
        </p:nvSpPr>
        <p:spPr>
          <a:xfrm>
            <a:off x="7020462" y="3622252"/>
            <a:ext cx="1828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Unpredictable ingredient costs</a:t>
            </a:r>
            <a:endParaRPr lang="en-US" sz="1600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00A9BDB6-C83D-CC29-06A5-2C9F974A8EAE}"/>
              </a:ext>
            </a:extLst>
          </p:cNvPr>
          <p:cNvCxnSpPr>
            <a:cxnSpLocks/>
          </p:cNvCxnSpPr>
          <p:nvPr/>
        </p:nvCxnSpPr>
        <p:spPr>
          <a:xfrm>
            <a:off x="4129814" y="1645444"/>
            <a:ext cx="1027209" cy="171406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06AC2F52-7AF7-A8CE-CD8B-F120D4531FB3}"/>
              </a:ext>
            </a:extLst>
          </p:cNvPr>
          <p:cNvCxnSpPr>
            <a:cxnSpLocks/>
          </p:cNvCxnSpPr>
          <p:nvPr/>
        </p:nvCxnSpPr>
        <p:spPr>
          <a:xfrm>
            <a:off x="6159496" y="1461450"/>
            <a:ext cx="987588" cy="199261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E9DD494-B9E4-B47F-7180-44E6DF497B3D}"/>
              </a:ext>
            </a:extLst>
          </p:cNvPr>
          <p:cNvCxnSpPr>
            <a:cxnSpLocks/>
          </p:cNvCxnSpPr>
          <p:nvPr/>
        </p:nvCxnSpPr>
        <p:spPr>
          <a:xfrm flipH="1">
            <a:off x="4629170" y="3439224"/>
            <a:ext cx="552103" cy="181857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DCD50EB-D3BF-881C-B7D3-E2C08048FF98}"/>
              </a:ext>
            </a:extLst>
          </p:cNvPr>
          <p:cNvCxnSpPr>
            <a:cxnSpLocks/>
          </p:cNvCxnSpPr>
          <p:nvPr/>
        </p:nvCxnSpPr>
        <p:spPr>
          <a:xfrm flipH="1">
            <a:off x="6615056" y="3453013"/>
            <a:ext cx="509909" cy="180478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EA818D9A-DA9F-55DA-6B8D-C5F4664CCE48}"/>
              </a:ext>
            </a:extLst>
          </p:cNvPr>
          <p:cNvSpPr txBox="1"/>
          <p:nvPr/>
        </p:nvSpPr>
        <p:spPr>
          <a:xfrm>
            <a:off x="10009205" y="3244334"/>
            <a:ext cx="2794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Problem/Effect</a:t>
            </a:r>
          </a:p>
        </p:txBody>
      </p:sp>
    </p:spTree>
    <p:extLst>
      <p:ext uri="{BB962C8B-B14F-4D97-AF65-F5344CB8AC3E}">
        <p14:creationId xmlns:p14="http://schemas.microsoft.com/office/powerpoint/2010/main" val="2312181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F7EE9-400F-23AA-9CA1-B107090AC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B7CDB-D3D9-7350-383F-8943A3720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Sales remain 25% below 2019 levels</a:t>
            </a:r>
          </a:p>
          <a:p>
            <a:r>
              <a:rPr lang="en-GB" dirty="0"/>
              <a:t>Reduced footfall is a major cause</a:t>
            </a:r>
          </a:p>
          <a:p>
            <a:r>
              <a:rPr lang="en-GB" dirty="0"/>
              <a:t>Hybrid working has reduced customer visits</a:t>
            </a:r>
          </a:p>
          <a:p>
            <a:r>
              <a:rPr lang="en-GB" dirty="0"/>
              <a:t>Long waiting times affect customer experience</a:t>
            </a:r>
          </a:p>
          <a:p>
            <a:r>
              <a:rPr lang="en-GB" dirty="0"/>
              <a:t>Rising costs reduce profitability</a:t>
            </a:r>
          </a:p>
          <a:p>
            <a:r>
              <a:rPr lang="en-GB" dirty="0"/>
              <a:t>Technology could improve competitiveness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B9A1C2-379F-C1CE-E57B-C364DA3590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4466" y="3666048"/>
            <a:ext cx="3807534" cy="285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410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68BDB-41A9-8A89-C698-89180109E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6445D-9654-5980-8106-ED65B2142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8406"/>
            <a:ext cx="10515600" cy="46123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100" b="1" i="0" dirty="0">
                <a:effectLst/>
                <a:latin typeface=".SFUI-Heavy"/>
              </a:rPr>
              <a:t>Andersen, B. (2007) Business Process Improvement Toolbox. 2nd </a:t>
            </a:r>
            <a:r>
              <a:rPr lang="en-GB" sz="2100" b="1" i="0" dirty="0" err="1">
                <a:effectLst/>
                <a:latin typeface=".SFUI-Heavy"/>
              </a:rPr>
              <a:t>edn</a:t>
            </a:r>
            <a:r>
              <a:rPr lang="en-GB" sz="2100" b="1" i="0" dirty="0">
                <a:effectLst/>
                <a:latin typeface=".SFUI-Heavy"/>
              </a:rPr>
              <a:t>. Milwaukee: ASQ Quality Press.  </a:t>
            </a:r>
            <a:endParaRPr lang="en-GB" sz="21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2100" b="1" i="0" dirty="0">
                <a:effectLst/>
                <a:latin typeface=".SFUI-Heavy"/>
              </a:rPr>
              <a:t>Ishikawa, K. (1986) Guide to Quality Control. 2nd </a:t>
            </a:r>
            <a:r>
              <a:rPr lang="en-GB" sz="2100" b="1" i="0" dirty="0" err="1">
                <a:effectLst/>
                <a:latin typeface=".SFUI-Heavy"/>
              </a:rPr>
              <a:t>edn</a:t>
            </a:r>
            <a:r>
              <a:rPr lang="en-GB" sz="2100" b="1" i="0" dirty="0">
                <a:effectLst/>
                <a:latin typeface=".SFUI-Heavy"/>
              </a:rPr>
              <a:t>. Tokyo: Asian Productivity </a:t>
            </a:r>
            <a:r>
              <a:rPr lang="en-GB" sz="2100" b="1" i="0" dirty="0" err="1">
                <a:effectLst/>
                <a:latin typeface=".SFUI-Heavy"/>
              </a:rPr>
              <a:t>Organization</a:t>
            </a:r>
            <a:r>
              <a:rPr lang="en-GB" sz="2100" b="1" i="0" dirty="0">
                <a:effectLst/>
                <a:latin typeface=".SFUI-Heavy"/>
              </a:rPr>
              <a:t>.</a:t>
            </a:r>
            <a:endParaRPr lang="en-GB" sz="21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2100" b="1" i="0" dirty="0">
                <a:effectLst/>
                <a:latin typeface=".SFUI-Heavy"/>
              </a:rPr>
              <a:t>Johnson, G., Scholes, K., Whittington, R., </a:t>
            </a:r>
            <a:r>
              <a:rPr lang="en-GB" sz="2100" b="1" i="0" dirty="0" err="1">
                <a:effectLst/>
                <a:latin typeface=".SFUI-Heavy"/>
              </a:rPr>
              <a:t>Angwin</a:t>
            </a:r>
            <a:r>
              <a:rPr lang="en-GB" sz="2100" b="1" i="0" dirty="0">
                <a:effectLst/>
                <a:latin typeface=".SFUI-Heavy"/>
              </a:rPr>
              <a:t>, D. and </a:t>
            </a:r>
            <a:r>
              <a:rPr lang="en-GB" sz="2100" b="1" i="0" dirty="0" err="1">
                <a:effectLst/>
                <a:latin typeface=".SFUI-Heavy"/>
              </a:rPr>
              <a:t>Regnér</a:t>
            </a:r>
            <a:r>
              <a:rPr lang="en-GB" sz="2100" b="1" i="0" dirty="0">
                <a:effectLst/>
                <a:latin typeface=".SFUI-Heavy"/>
              </a:rPr>
              <a:t>, P. (2023) Exploring Strategy. 13th </a:t>
            </a:r>
            <a:r>
              <a:rPr lang="en-GB" sz="2100" b="1" i="0" dirty="0" err="1">
                <a:effectLst/>
                <a:latin typeface=".SFUI-Heavy"/>
              </a:rPr>
              <a:t>edn</a:t>
            </a:r>
            <a:r>
              <a:rPr lang="en-GB" sz="2100" b="1" i="0" dirty="0">
                <a:effectLst/>
                <a:latin typeface=".SFUI-Heavy"/>
              </a:rPr>
              <a:t>. Harlow: Pearson.  </a:t>
            </a:r>
            <a:endParaRPr lang="en-GB" sz="21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2100" b="1" i="0" dirty="0" err="1">
                <a:effectLst/>
                <a:latin typeface=".SFUI-Heavy"/>
              </a:rPr>
              <a:t>Kotler</a:t>
            </a:r>
            <a:r>
              <a:rPr lang="en-GB" sz="2100" b="1" i="0" dirty="0">
                <a:effectLst/>
                <a:latin typeface=".SFUI-Heavy"/>
              </a:rPr>
              <a:t>, P. and Keller, K.L. (2021) Marketing Management. 16th </a:t>
            </a:r>
            <a:r>
              <a:rPr lang="en-GB" sz="2100" b="1" i="0" dirty="0" err="1">
                <a:effectLst/>
                <a:latin typeface=".SFUI-Heavy"/>
              </a:rPr>
              <a:t>edn</a:t>
            </a:r>
            <a:r>
              <a:rPr lang="en-GB" sz="2100" b="1" i="0" dirty="0">
                <a:effectLst/>
                <a:latin typeface=".SFUI-Heavy"/>
              </a:rPr>
              <a:t>. Harlow: Pearson.</a:t>
            </a:r>
            <a:endParaRPr lang="en-GB" sz="21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2100" b="1" i="0" dirty="0">
                <a:effectLst/>
                <a:latin typeface=".SFUI-Heavy"/>
              </a:rPr>
              <a:t>Slack, N. and Brandon-Jones, A. (2022) Operations and Process Management: Principles and Practice for Strategic Impact. 7th </a:t>
            </a:r>
            <a:r>
              <a:rPr lang="en-GB" sz="2100" b="1" i="0" dirty="0" err="1">
                <a:effectLst/>
                <a:latin typeface=".SFUI-Heavy"/>
              </a:rPr>
              <a:t>edn</a:t>
            </a:r>
            <a:r>
              <a:rPr lang="en-GB" sz="2100" b="1" i="0" dirty="0">
                <a:effectLst/>
                <a:latin typeface=".SFUI-Heavy"/>
              </a:rPr>
              <a:t>. Harlow: Pearson.</a:t>
            </a:r>
            <a:endParaRPr lang="en-GB" sz="21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2100" b="1" i="0" dirty="0" err="1">
                <a:effectLst/>
                <a:latin typeface=".SFUI-Heavy"/>
              </a:rPr>
              <a:t>Tagaram</a:t>
            </a:r>
            <a:r>
              <a:rPr lang="en-GB" sz="2100" b="1" i="0" dirty="0">
                <a:effectLst/>
                <a:latin typeface=".SFUI-Heavy"/>
              </a:rPr>
              <a:t>, S.D. and Chen, C. (2024) ‘Quality tools and techniques (Fishbone Diagram, Pareto Chart, Process Map)’, StatPearls. Available at: https://</a:t>
            </a:r>
            <a:r>
              <a:rPr lang="en-GB" sz="2100" b="1" i="0" dirty="0" err="1">
                <a:effectLst/>
                <a:latin typeface=".SFUI-Heavy"/>
              </a:rPr>
              <a:t>www.ncbi.nlm.nih.gov</a:t>
            </a:r>
            <a:r>
              <a:rPr lang="en-GB" sz="2100" b="1" i="0" dirty="0">
                <a:effectLst/>
                <a:latin typeface=".SFUI-Heavy"/>
              </a:rPr>
              <a:t>/books/NBK607994/ </a:t>
            </a:r>
            <a:endParaRPr lang="en-GB" sz="21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2100" b="1" i="0" dirty="0">
                <a:effectLst/>
                <a:latin typeface=".SFUI-Heavy"/>
              </a:rPr>
              <a:t>UK Parliament (2024) Retail sector trends and challenges. Available at: https://commonslibrary.parliament.uk </a:t>
            </a:r>
            <a:endParaRPr lang="en-GB" sz="2100" dirty="0">
              <a:effectLst/>
              <a:latin typeface=".SF UI"/>
            </a:endParaRPr>
          </a:p>
        </p:txBody>
      </p:sp>
    </p:spTree>
    <p:extLst>
      <p:ext uri="{BB962C8B-B14F-4D97-AF65-F5344CB8AC3E}">
        <p14:creationId xmlns:p14="http://schemas.microsoft.com/office/powerpoint/2010/main" val="92257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A0B6E-AD51-8986-8352-E95C9E436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0966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Thank you for listening. Any questions?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F7DA13-01BC-D61A-BF63-0ECE23C40F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229" y="2421834"/>
            <a:ext cx="467360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085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LCLM4004 Problem Solving and Decision Making Annemarie D</vt:lpstr>
      <vt:lpstr>Basils Bakery</vt:lpstr>
      <vt:lpstr>Introduction</vt:lpstr>
      <vt:lpstr>Nature of the problem</vt:lpstr>
      <vt:lpstr>PESTEL Analysis</vt:lpstr>
      <vt:lpstr>Applying PESTEL to Basils bakery</vt:lpstr>
      <vt:lpstr>Fishbone Diagram</vt:lpstr>
      <vt:lpstr>Key Findings</vt:lpstr>
      <vt:lpstr>Reference list</vt:lpstr>
      <vt:lpstr>Thank you for listening.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Problem Solving and Decision Making Annemarie D</dc:title>
  <dc:creator>Ilishba Majid (2425411)</dc:creator>
  <cp:lastModifiedBy>Ilishba Majid (2425411)</cp:lastModifiedBy>
  <cp:revision>5</cp:revision>
  <dcterms:created xsi:type="dcterms:W3CDTF">2026-06-06T14:14:53Z</dcterms:created>
  <dcterms:modified xsi:type="dcterms:W3CDTF">2026-06-08T16:32:23Z</dcterms:modified>
</cp:coreProperties>
</file>