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4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2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0" r:id="rId14"/>
    <p:sldId id="268" r:id="rId15"/>
    <p:sldId id="269" r:id="rId16"/>
  </p:sldIdLst>
  <p:sldSz cx="12192000" cy="6858000"/>
  <p:notesSz cx="6797675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059" autoAdjust="0"/>
    <p:restoredTop sz="94660"/>
  </p:normalViewPr>
  <p:slideViewPr>
    <p:cSldViewPr snapToGrid="0">
      <p:cViewPr varScale="1">
        <p:scale>
          <a:sx n="64" d="100"/>
          <a:sy n="64" d="100"/>
        </p:scale>
        <p:origin x="102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sv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12" Type="http://schemas.openxmlformats.org/officeDocument/2006/relationships/image" Target="../media/image29.svg"/><Relationship Id="rId2" Type="http://schemas.openxmlformats.org/officeDocument/2006/relationships/image" Target="../media/image19.svg"/><Relationship Id="rId1" Type="http://schemas.openxmlformats.org/officeDocument/2006/relationships/image" Target="../media/image18.png"/><Relationship Id="rId6" Type="http://schemas.openxmlformats.org/officeDocument/2006/relationships/image" Target="../media/image23.sv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0" Type="http://schemas.openxmlformats.org/officeDocument/2006/relationships/image" Target="../media/image27.svg"/><Relationship Id="rId4" Type="http://schemas.openxmlformats.org/officeDocument/2006/relationships/image" Target="../media/image21.svg"/><Relationship Id="rId9" Type="http://schemas.openxmlformats.org/officeDocument/2006/relationships/image" Target="../media/image26.pn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sv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12" Type="http://schemas.openxmlformats.org/officeDocument/2006/relationships/image" Target="../media/image29.svg"/><Relationship Id="rId2" Type="http://schemas.openxmlformats.org/officeDocument/2006/relationships/image" Target="../media/image19.svg"/><Relationship Id="rId1" Type="http://schemas.openxmlformats.org/officeDocument/2006/relationships/image" Target="../media/image18.png"/><Relationship Id="rId6" Type="http://schemas.openxmlformats.org/officeDocument/2006/relationships/image" Target="../media/image23.sv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0" Type="http://schemas.openxmlformats.org/officeDocument/2006/relationships/image" Target="../media/image27.svg"/><Relationship Id="rId4" Type="http://schemas.openxmlformats.org/officeDocument/2006/relationships/image" Target="../media/image21.svg"/><Relationship Id="rId9" Type="http://schemas.openxmlformats.org/officeDocument/2006/relationships/image" Target="../media/image26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BE920D5-5BB4-4F7D-AD96-2DCD1790DF4F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F9F941AC-DD41-4161-A631-CA0D998B6987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The aim of this presentation is – </a:t>
          </a:r>
          <a:endParaRPr lang="en-US"/>
        </a:p>
      </dgm:t>
    </dgm:pt>
    <dgm:pt modelId="{05E3A0CF-DAEF-4281-8AEF-905EF826C875}" type="parTrans" cxnId="{159062DA-9A6E-4683-89CA-9C72800EF8BA}">
      <dgm:prSet/>
      <dgm:spPr/>
      <dgm:t>
        <a:bodyPr/>
        <a:lstStyle/>
        <a:p>
          <a:endParaRPr lang="en-US"/>
        </a:p>
      </dgm:t>
    </dgm:pt>
    <dgm:pt modelId="{BCF907B0-F0FD-4572-ADFB-4740B196C639}" type="sibTrans" cxnId="{159062DA-9A6E-4683-89CA-9C72800EF8BA}">
      <dgm:prSet/>
      <dgm:spPr/>
      <dgm:t>
        <a:bodyPr/>
        <a:lstStyle/>
        <a:p>
          <a:endParaRPr lang="en-US"/>
        </a:p>
      </dgm:t>
    </dgm:pt>
    <dgm:pt modelId="{3577716D-81A9-471A-A9C5-790BEF86E9A9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The overview of the importance of health, wellbeing, and sustainability in healthcare  </a:t>
          </a:r>
          <a:endParaRPr lang="en-US" dirty="0"/>
        </a:p>
      </dgm:t>
    </dgm:pt>
    <dgm:pt modelId="{0D9E5A81-174C-4E13-8340-FCAC72D4CF13}" type="parTrans" cxnId="{75F416F6-8499-4B0A-9E4E-C25051179673}">
      <dgm:prSet/>
      <dgm:spPr/>
      <dgm:t>
        <a:bodyPr/>
        <a:lstStyle/>
        <a:p>
          <a:endParaRPr lang="en-US"/>
        </a:p>
      </dgm:t>
    </dgm:pt>
    <dgm:pt modelId="{EF771F3C-ABE9-4150-A851-50C28F603E22}" type="sibTrans" cxnId="{75F416F6-8499-4B0A-9E4E-C25051179673}">
      <dgm:prSet/>
      <dgm:spPr/>
      <dgm:t>
        <a:bodyPr/>
        <a:lstStyle/>
        <a:p>
          <a:endParaRPr lang="en-US"/>
        </a:p>
      </dgm:t>
    </dgm:pt>
    <dgm:pt modelId="{DF442AF4-FF50-4147-8D34-D8D2D2F60BBA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Describe sustainable development, well-being, and health.</a:t>
          </a:r>
          <a:endParaRPr lang="en-US" dirty="0"/>
        </a:p>
      </dgm:t>
    </dgm:pt>
    <dgm:pt modelId="{025E9804-3704-449D-94CA-1ACB61D205C2}" type="parTrans" cxnId="{F4B6A6C9-7FA4-470C-AF6D-506BDC7015EC}">
      <dgm:prSet/>
      <dgm:spPr/>
      <dgm:t>
        <a:bodyPr/>
        <a:lstStyle/>
        <a:p>
          <a:endParaRPr lang="en-US"/>
        </a:p>
      </dgm:t>
    </dgm:pt>
    <dgm:pt modelId="{425F85B5-A7E5-470B-BDA7-DBC30D04E5E9}" type="sibTrans" cxnId="{F4B6A6C9-7FA4-470C-AF6D-506BDC7015EC}">
      <dgm:prSet/>
      <dgm:spPr/>
      <dgm:t>
        <a:bodyPr/>
        <a:lstStyle/>
        <a:p>
          <a:endParaRPr lang="en-US"/>
        </a:p>
      </dgm:t>
    </dgm:pt>
    <dgm:pt modelId="{84A6F791-DD70-4842-9F10-241150516689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Examine the ways in which health and social care incorporate these ideas.</a:t>
          </a:r>
          <a:endParaRPr lang="en-US" dirty="0"/>
        </a:p>
      </dgm:t>
    </dgm:pt>
    <dgm:pt modelId="{29B6103E-1ABE-4963-B59B-7E5C54580118}" type="parTrans" cxnId="{8D3D95B3-299B-4C8C-A925-15181B60146D}">
      <dgm:prSet/>
      <dgm:spPr/>
      <dgm:t>
        <a:bodyPr/>
        <a:lstStyle/>
        <a:p>
          <a:endParaRPr lang="en-US"/>
        </a:p>
      </dgm:t>
    </dgm:pt>
    <dgm:pt modelId="{07DC4DBC-B153-4394-B423-F333882D0A48}" type="sibTrans" cxnId="{8D3D95B3-299B-4C8C-A925-15181B60146D}">
      <dgm:prSet/>
      <dgm:spPr/>
      <dgm:t>
        <a:bodyPr/>
        <a:lstStyle/>
        <a:p>
          <a:endParaRPr lang="en-US"/>
        </a:p>
      </dgm:t>
    </dgm:pt>
    <dgm:pt modelId="{A9F06E2B-273B-483D-80CE-B55E739C6CE1}" type="pres">
      <dgm:prSet presAssocID="{2BE920D5-5BB4-4F7D-AD96-2DCD1790DF4F}" presName="root" presStyleCnt="0">
        <dgm:presLayoutVars>
          <dgm:dir/>
          <dgm:resizeHandles val="exact"/>
        </dgm:presLayoutVars>
      </dgm:prSet>
      <dgm:spPr/>
    </dgm:pt>
    <dgm:pt modelId="{09C65FF4-A244-4C3C-826F-5FD7AA4BD887}" type="pres">
      <dgm:prSet presAssocID="{F9F941AC-DD41-4161-A631-CA0D998B6987}" presName="compNode" presStyleCnt="0"/>
      <dgm:spPr/>
    </dgm:pt>
    <dgm:pt modelId="{E51CFE4D-75E5-42AD-9714-5291B3CE55C4}" type="pres">
      <dgm:prSet presAssocID="{F9F941AC-DD41-4161-A631-CA0D998B6987}" presName="bgRect" presStyleLbl="bgShp" presStyleIdx="0" presStyleCnt="4"/>
      <dgm:spPr/>
    </dgm:pt>
    <dgm:pt modelId="{B6C1BEE8-99DB-4D83-9692-E90DB157CD71}" type="pres">
      <dgm:prSet presAssocID="{F9F941AC-DD41-4161-A631-CA0D998B6987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fe ring"/>
        </a:ext>
      </dgm:extLst>
    </dgm:pt>
    <dgm:pt modelId="{7007DE85-0C2B-47AB-9E2F-1D04DCC1D2F4}" type="pres">
      <dgm:prSet presAssocID="{F9F941AC-DD41-4161-A631-CA0D998B6987}" presName="spaceRect" presStyleCnt="0"/>
      <dgm:spPr/>
    </dgm:pt>
    <dgm:pt modelId="{36DAE372-F7CA-4005-875B-297031228C02}" type="pres">
      <dgm:prSet presAssocID="{F9F941AC-DD41-4161-A631-CA0D998B6987}" presName="parTx" presStyleLbl="revTx" presStyleIdx="0" presStyleCnt="4">
        <dgm:presLayoutVars>
          <dgm:chMax val="0"/>
          <dgm:chPref val="0"/>
        </dgm:presLayoutVars>
      </dgm:prSet>
      <dgm:spPr/>
    </dgm:pt>
    <dgm:pt modelId="{B7988B86-647C-432F-99D9-C45BE5958C6C}" type="pres">
      <dgm:prSet presAssocID="{BCF907B0-F0FD-4572-ADFB-4740B196C639}" presName="sibTrans" presStyleCnt="0"/>
      <dgm:spPr/>
    </dgm:pt>
    <dgm:pt modelId="{C14EAD5B-624D-4D48-B574-EABC17A0DA31}" type="pres">
      <dgm:prSet presAssocID="{3577716D-81A9-471A-A9C5-790BEF86E9A9}" presName="compNode" presStyleCnt="0"/>
      <dgm:spPr/>
    </dgm:pt>
    <dgm:pt modelId="{CAF9063F-936E-4098-B8F9-F61FFD2FE143}" type="pres">
      <dgm:prSet presAssocID="{3577716D-81A9-471A-A9C5-790BEF86E9A9}" presName="bgRect" presStyleLbl="bgShp" presStyleIdx="1" presStyleCnt="4"/>
      <dgm:spPr/>
    </dgm:pt>
    <dgm:pt modelId="{55385CAF-E3D8-424B-BFDB-B562E8D3B350}" type="pres">
      <dgm:prSet presAssocID="{3577716D-81A9-471A-A9C5-790BEF86E9A9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ctor"/>
        </a:ext>
      </dgm:extLst>
    </dgm:pt>
    <dgm:pt modelId="{566569A3-482C-4CD1-8A8A-EA60AE3D1178}" type="pres">
      <dgm:prSet presAssocID="{3577716D-81A9-471A-A9C5-790BEF86E9A9}" presName="spaceRect" presStyleCnt="0"/>
      <dgm:spPr/>
    </dgm:pt>
    <dgm:pt modelId="{7B482407-800A-4795-9A65-1219E2B1D863}" type="pres">
      <dgm:prSet presAssocID="{3577716D-81A9-471A-A9C5-790BEF86E9A9}" presName="parTx" presStyleLbl="revTx" presStyleIdx="1" presStyleCnt="4">
        <dgm:presLayoutVars>
          <dgm:chMax val="0"/>
          <dgm:chPref val="0"/>
        </dgm:presLayoutVars>
      </dgm:prSet>
      <dgm:spPr/>
    </dgm:pt>
    <dgm:pt modelId="{9A8E5609-069B-41D7-8FC2-52EBE31DA3E1}" type="pres">
      <dgm:prSet presAssocID="{EF771F3C-ABE9-4150-A851-50C28F603E22}" presName="sibTrans" presStyleCnt="0"/>
      <dgm:spPr/>
    </dgm:pt>
    <dgm:pt modelId="{BE175BFE-3B76-4BE0-9D3A-879EB0E79F11}" type="pres">
      <dgm:prSet presAssocID="{DF442AF4-FF50-4147-8D34-D8D2D2F60BBA}" presName="compNode" presStyleCnt="0"/>
      <dgm:spPr/>
    </dgm:pt>
    <dgm:pt modelId="{9C83460A-63F8-4C74-B1C7-7D29D93E6F5A}" type="pres">
      <dgm:prSet presAssocID="{DF442AF4-FF50-4147-8D34-D8D2D2F60BBA}" presName="bgRect" presStyleLbl="bgShp" presStyleIdx="2" presStyleCnt="4"/>
      <dgm:spPr/>
    </dgm:pt>
    <dgm:pt modelId="{24F3C1E3-C489-4DD0-A402-FCE73210AA73}" type="pres">
      <dgm:prSet presAssocID="{DF442AF4-FF50-4147-8D34-D8D2D2F60BBA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siness Growth"/>
        </a:ext>
      </dgm:extLst>
    </dgm:pt>
    <dgm:pt modelId="{178B830E-C21D-413A-88EE-A83CD70D8E86}" type="pres">
      <dgm:prSet presAssocID="{DF442AF4-FF50-4147-8D34-D8D2D2F60BBA}" presName="spaceRect" presStyleCnt="0"/>
      <dgm:spPr/>
    </dgm:pt>
    <dgm:pt modelId="{1B7FF19B-B8CB-4935-99F8-6BB8C564FBB3}" type="pres">
      <dgm:prSet presAssocID="{DF442AF4-FF50-4147-8D34-D8D2D2F60BBA}" presName="parTx" presStyleLbl="revTx" presStyleIdx="2" presStyleCnt="4">
        <dgm:presLayoutVars>
          <dgm:chMax val="0"/>
          <dgm:chPref val="0"/>
        </dgm:presLayoutVars>
      </dgm:prSet>
      <dgm:spPr/>
    </dgm:pt>
    <dgm:pt modelId="{80E72BBA-69F1-4D40-95EB-9112860C482C}" type="pres">
      <dgm:prSet presAssocID="{425F85B5-A7E5-470B-BDA7-DBC30D04E5E9}" presName="sibTrans" presStyleCnt="0"/>
      <dgm:spPr/>
    </dgm:pt>
    <dgm:pt modelId="{2DF1BF75-66AB-46AE-982C-D590182FBD11}" type="pres">
      <dgm:prSet presAssocID="{84A6F791-DD70-4842-9F10-241150516689}" presName="compNode" presStyleCnt="0"/>
      <dgm:spPr/>
    </dgm:pt>
    <dgm:pt modelId="{11F91C43-97B2-4A5A-97C7-8767FAD84215}" type="pres">
      <dgm:prSet presAssocID="{84A6F791-DD70-4842-9F10-241150516689}" presName="bgRect" presStyleLbl="bgShp" presStyleIdx="3" presStyleCnt="4"/>
      <dgm:spPr/>
    </dgm:pt>
    <dgm:pt modelId="{D27AF65E-9845-49AE-BF5B-741C65CA9C7A}" type="pres">
      <dgm:prSet presAssocID="{84A6F791-DD70-4842-9F10-241150516689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erson with Idea"/>
        </a:ext>
      </dgm:extLst>
    </dgm:pt>
    <dgm:pt modelId="{88CE6DDA-5EAC-45AB-9025-A94915ED3187}" type="pres">
      <dgm:prSet presAssocID="{84A6F791-DD70-4842-9F10-241150516689}" presName="spaceRect" presStyleCnt="0"/>
      <dgm:spPr/>
    </dgm:pt>
    <dgm:pt modelId="{49706F98-A925-401A-8F87-8EC01FDF8917}" type="pres">
      <dgm:prSet presAssocID="{84A6F791-DD70-4842-9F10-241150516689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3DA1FD5D-5993-4E02-AA44-1F962EE5F6BB}" type="presOf" srcId="{84A6F791-DD70-4842-9F10-241150516689}" destId="{49706F98-A925-401A-8F87-8EC01FDF8917}" srcOrd="0" destOrd="0" presId="urn:microsoft.com/office/officeart/2018/2/layout/IconVerticalSolidList"/>
    <dgm:cxn modelId="{6B7BA090-8CB0-49B3-8E6F-988339990FC1}" type="presOf" srcId="{DF442AF4-FF50-4147-8D34-D8D2D2F60BBA}" destId="{1B7FF19B-B8CB-4935-99F8-6BB8C564FBB3}" srcOrd="0" destOrd="0" presId="urn:microsoft.com/office/officeart/2018/2/layout/IconVerticalSolidList"/>
    <dgm:cxn modelId="{EBDE1194-7B82-4CB8-A5A0-59F49765070A}" type="presOf" srcId="{3577716D-81A9-471A-A9C5-790BEF86E9A9}" destId="{7B482407-800A-4795-9A65-1219E2B1D863}" srcOrd="0" destOrd="0" presId="urn:microsoft.com/office/officeart/2018/2/layout/IconVerticalSolidList"/>
    <dgm:cxn modelId="{3626ABA4-2238-4462-B229-D8DDEF33A7EC}" type="presOf" srcId="{2BE920D5-5BB4-4F7D-AD96-2DCD1790DF4F}" destId="{A9F06E2B-273B-483D-80CE-B55E739C6CE1}" srcOrd="0" destOrd="0" presId="urn:microsoft.com/office/officeart/2018/2/layout/IconVerticalSolidList"/>
    <dgm:cxn modelId="{8D3D95B3-299B-4C8C-A925-15181B60146D}" srcId="{2BE920D5-5BB4-4F7D-AD96-2DCD1790DF4F}" destId="{84A6F791-DD70-4842-9F10-241150516689}" srcOrd="3" destOrd="0" parTransId="{29B6103E-1ABE-4963-B59B-7E5C54580118}" sibTransId="{07DC4DBC-B153-4394-B423-F333882D0A48}"/>
    <dgm:cxn modelId="{F4B6A6C9-7FA4-470C-AF6D-506BDC7015EC}" srcId="{2BE920D5-5BB4-4F7D-AD96-2DCD1790DF4F}" destId="{DF442AF4-FF50-4147-8D34-D8D2D2F60BBA}" srcOrd="2" destOrd="0" parTransId="{025E9804-3704-449D-94CA-1ACB61D205C2}" sibTransId="{425F85B5-A7E5-470B-BDA7-DBC30D04E5E9}"/>
    <dgm:cxn modelId="{683DF6C9-37EF-40AF-99DE-C5A7CF5CF7E4}" type="presOf" srcId="{F9F941AC-DD41-4161-A631-CA0D998B6987}" destId="{36DAE372-F7CA-4005-875B-297031228C02}" srcOrd="0" destOrd="0" presId="urn:microsoft.com/office/officeart/2018/2/layout/IconVerticalSolidList"/>
    <dgm:cxn modelId="{159062DA-9A6E-4683-89CA-9C72800EF8BA}" srcId="{2BE920D5-5BB4-4F7D-AD96-2DCD1790DF4F}" destId="{F9F941AC-DD41-4161-A631-CA0D998B6987}" srcOrd="0" destOrd="0" parTransId="{05E3A0CF-DAEF-4281-8AEF-905EF826C875}" sibTransId="{BCF907B0-F0FD-4572-ADFB-4740B196C639}"/>
    <dgm:cxn modelId="{75F416F6-8499-4B0A-9E4E-C25051179673}" srcId="{2BE920D5-5BB4-4F7D-AD96-2DCD1790DF4F}" destId="{3577716D-81A9-471A-A9C5-790BEF86E9A9}" srcOrd="1" destOrd="0" parTransId="{0D9E5A81-174C-4E13-8340-FCAC72D4CF13}" sibTransId="{EF771F3C-ABE9-4150-A851-50C28F603E22}"/>
    <dgm:cxn modelId="{945DCDC6-42D3-4BC0-B84F-72EE31C07455}" type="presParOf" srcId="{A9F06E2B-273B-483D-80CE-B55E739C6CE1}" destId="{09C65FF4-A244-4C3C-826F-5FD7AA4BD887}" srcOrd="0" destOrd="0" presId="urn:microsoft.com/office/officeart/2018/2/layout/IconVerticalSolidList"/>
    <dgm:cxn modelId="{6FC3AB39-2F6E-40EC-8DC3-2496C758A031}" type="presParOf" srcId="{09C65FF4-A244-4C3C-826F-5FD7AA4BD887}" destId="{E51CFE4D-75E5-42AD-9714-5291B3CE55C4}" srcOrd="0" destOrd="0" presId="urn:microsoft.com/office/officeart/2018/2/layout/IconVerticalSolidList"/>
    <dgm:cxn modelId="{EC99B3C7-1F7D-4866-87F1-A1045AA3A069}" type="presParOf" srcId="{09C65FF4-A244-4C3C-826F-5FD7AA4BD887}" destId="{B6C1BEE8-99DB-4D83-9692-E90DB157CD71}" srcOrd="1" destOrd="0" presId="urn:microsoft.com/office/officeart/2018/2/layout/IconVerticalSolidList"/>
    <dgm:cxn modelId="{4D5AD1E8-C6E0-44A3-B3FC-B0230F18C5A8}" type="presParOf" srcId="{09C65FF4-A244-4C3C-826F-5FD7AA4BD887}" destId="{7007DE85-0C2B-47AB-9E2F-1D04DCC1D2F4}" srcOrd="2" destOrd="0" presId="urn:microsoft.com/office/officeart/2018/2/layout/IconVerticalSolidList"/>
    <dgm:cxn modelId="{82B24FCC-A718-4856-89E8-FF9619145162}" type="presParOf" srcId="{09C65FF4-A244-4C3C-826F-5FD7AA4BD887}" destId="{36DAE372-F7CA-4005-875B-297031228C02}" srcOrd="3" destOrd="0" presId="urn:microsoft.com/office/officeart/2018/2/layout/IconVerticalSolidList"/>
    <dgm:cxn modelId="{ABC1C513-D279-414E-976F-BF833AF67C70}" type="presParOf" srcId="{A9F06E2B-273B-483D-80CE-B55E739C6CE1}" destId="{B7988B86-647C-432F-99D9-C45BE5958C6C}" srcOrd="1" destOrd="0" presId="urn:microsoft.com/office/officeart/2018/2/layout/IconVerticalSolidList"/>
    <dgm:cxn modelId="{EC16C3DF-8116-44BA-8B05-D5C48E461FDB}" type="presParOf" srcId="{A9F06E2B-273B-483D-80CE-B55E739C6CE1}" destId="{C14EAD5B-624D-4D48-B574-EABC17A0DA31}" srcOrd="2" destOrd="0" presId="urn:microsoft.com/office/officeart/2018/2/layout/IconVerticalSolidList"/>
    <dgm:cxn modelId="{0F37FAD7-5CE7-47BB-BCC6-6C3911E81739}" type="presParOf" srcId="{C14EAD5B-624D-4D48-B574-EABC17A0DA31}" destId="{CAF9063F-936E-4098-B8F9-F61FFD2FE143}" srcOrd="0" destOrd="0" presId="urn:microsoft.com/office/officeart/2018/2/layout/IconVerticalSolidList"/>
    <dgm:cxn modelId="{63D16DA5-8C19-40F7-A29E-159EF8F00451}" type="presParOf" srcId="{C14EAD5B-624D-4D48-B574-EABC17A0DA31}" destId="{55385CAF-E3D8-424B-BFDB-B562E8D3B350}" srcOrd="1" destOrd="0" presId="urn:microsoft.com/office/officeart/2018/2/layout/IconVerticalSolidList"/>
    <dgm:cxn modelId="{94C6D022-8916-4BE4-B0D2-A42FFD345CD7}" type="presParOf" srcId="{C14EAD5B-624D-4D48-B574-EABC17A0DA31}" destId="{566569A3-482C-4CD1-8A8A-EA60AE3D1178}" srcOrd="2" destOrd="0" presId="urn:microsoft.com/office/officeart/2018/2/layout/IconVerticalSolidList"/>
    <dgm:cxn modelId="{587F2DCC-9B6A-4699-860F-196B448E44DF}" type="presParOf" srcId="{C14EAD5B-624D-4D48-B574-EABC17A0DA31}" destId="{7B482407-800A-4795-9A65-1219E2B1D863}" srcOrd="3" destOrd="0" presId="urn:microsoft.com/office/officeart/2018/2/layout/IconVerticalSolidList"/>
    <dgm:cxn modelId="{B9632884-84E6-4A78-81F9-9257E7D5405E}" type="presParOf" srcId="{A9F06E2B-273B-483D-80CE-B55E739C6CE1}" destId="{9A8E5609-069B-41D7-8FC2-52EBE31DA3E1}" srcOrd="3" destOrd="0" presId="urn:microsoft.com/office/officeart/2018/2/layout/IconVerticalSolidList"/>
    <dgm:cxn modelId="{C57A93B3-0B90-4CCB-B0A9-037C1C25DB5E}" type="presParOf" srcId="{A9F06E2B-273B-483D-80CE-B55E739C6CE1}" destId="{BE175BFE-3B76-4BE0-9D3A-879EB0E79F11}" srcOrd="4" destOrd="0" presId="urn:microsoft.com/office/officeart/2018/2/layout/IconVerticalSolidList"/>
    <dgm:cxn modelId="{2547DF76-3D0A-4A9A-B5A0-C4A48209B130}" type="presParOf" srcId="{BE175BFE-3B76-4BE0-9D3A-879EB0E79F11}" destId="{9C83460A-63F8-4C74-B1C7-7D29D93E6F5A}" srcOrd="0" destOrd="0" presId="urn:microsoft.com/office/officeart/2018/2/layout/IconVerticalSolidList"/>
    <dgm:cxn modelId="{5DD1398D-8C3E-4040-8D0F-82A4AF3066C1}" type="presParOf" srcId="{BE175BFE-3B76-4BE0-9D3A-879EB0E79F11}" destId="{24F3C1E3-C489-4DD0-A402-FCE73210AA73}" srcOrd="1" destOrd="0" presId="urn:microsoft.com/office/officeart/2018/2/layout/IconVerticalSolidList"/>
    <dgm:cxn modelId="{08FFAFA2-FDFE-4782-823F-A6F5688E968B}" type="presParOf" srcId="{BE175BFE-3B76-4BE0-9D3A-879EB0E79F11}" destId="{178B830E-C21D-413A-88EE-A83CD70D8E86}" srcOrd="2" destOrd="0" presId="urn:microsoft.com/office/officeart/2018/2/layout/IconVerticalSolidList"/>
    <dgm:cxn modelId="{869641B4-4C0D-41F1-A142-20025E7037AD}" type="presParOf" srcId="{BE175BFE-3B76-4BE0-9D3A-879EB0E79F11}" destId="{1B7FF19B-B8CB-4935-99F8-6BB8C564FBB3}" srcOrd="3" destOrd="0" presId="urn:microsoft.com/office/officeart/2018/2/layout/IconVerticalSolidList"/>
    <dgm:cxn modelId="{54B21752-BED2-412C-8019-521260D93AD0}" type="presParOf" srcId="{A9F06E2B-273B-483D-80CE-B55E739C6CE1}" destId="{80E72BBA-69F1-4D40-95EB-9112860C482C}" srcOrd="5" destOrd="0" presId="urn:microsoft.com/office/officeart/2018/2/layout/IconVerticalSolidList"/>
    <dgm:cxn modelId="{1A1E3D69-8E6F-4C3B-90AE-1B9D9CDFE097}" type="presParOf" srcId="{A9F06E2B-273B-483D-80CE-B55E739C6CE1}" destId="{2DF1BF75-66AB-46AE-982C-D590182FBD11}" srcOrd="6" destOrd="0" presId="urn:microsoft.com/office/officeart/2018/2/layout/IconVerticalSolidList"/>
    <dgm:cxn modelId="{74DDF68D-F73A-4361-B6DA-1E39BE1E89E6}" type="presParOf" srcId="{2DF1BF75-66AB-46AE-982C-D590182FBD11}" destId="{11F91C43-97B2-4A5A-97C7-8767FAD84215}" srcOrd="0" destOrd="0" presId="urn:microsoft.com/office/officeart/2018/2/layout/IconVerticalSolidList"/>
    <dgm:cxn modelId="{FB8BE113-A6FD-4AA3-84A6-C65EFE70F8FD}" type="presParOf" srcId="{2DF1BF75-66AB-46AE-982C-D590182FBD11}" destId="{D27AF65E-9845-49AE-BF5B-741C65CA9C7A}" srcOrd="1" destOrd="0" presId="urn:microsoft.com/office/officeart/2018/2/layout/IconVerticalSolidList"/>
    <dgm:cxn modelId="{AA4993DC-8CE3-4803-A40E-23F1EB1D68F5}" type="presParOf" srcId="{2DF1BF75-66AB-46AE-982C-D590182FBD11}" destId="{88CE6DDA-5EAC-45AB-9025-A94915ED3187}" srcOrd="2" destOrd="0" presId="urn:microsoft.com/office/officeart/2018/2/layout/IconVerticalSolidList"/>
    <dgm:cxn modelId="{6A1D1487-0948-4EA5-9C7A-819565BCE4E6}" type="presParOf" srcId="{2DF1BF75-66AB-46AE-982C-D590182FBD11}" destId="{49706F98-A925-401A-8F87-8EC01FDF8917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CEC9026-B6CB-460A-BB8C-B29316ABE4A2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B19C85E-C347-4548-AD4D-3334E12406B5}">
      <dgm:prSet/>
      <dgm:spPr/>
      <dgm:t>
        <a:bodyPr/>
        <a:lstStyle/>
        <a:p>
          <a:r>
            <a:rPr lang="en-GB" dirty="0"/>
            <a:t>Meeting present needs without compromising future generations </a:t>
          </a:r>
          <a:endParaRPr lang="en-US" dirty="0"/>
        </a:p>
      </dgm:t>
    </dgm:pt>
    <dgm:pt modelId="{E8CA6667-ABF1-40B1-B12C-146D3F74709B}" type="parTrans" cxnId="{DF8D520E-B3C3-4726-AA96-47947CAA18D5}">
      <dgm:prSet/>
      <dgm:spPr/>
      <dgm:t>
        <a:bodyPr/>
        <a:lstStyle/>
        <a:p>
          <a:endParaRPr lang="en-US"/>
        </a:p>
      </dgm:t>
    </dgm:pt>
    <dgm:pt modelId="{EBBD6BB5-B5C4-4E9C-95AB-42B1368B4D96}" type="sibTrans" cxnId="{DF8D520E-B3C3-4726-AA96-47947CAA18D5}">
      <dgm:prSet/>
      <dgm:spPr/>
      <dgm:t>
        <a:bodyPr/>
        <a:lstStyle/>
        <a:p>
          <a:endParaRPr lang="en-US"/>
        </a:p>
      </dgm:t>
    </dgm:pt>
    <dgm:pt modelId="{8D8A8FEF-1272-443D-A453-FE0FF70BC57E}">
      <dgm:prSet/>
      <dgm:spPr/>
      <dgm:t>
        <a:bodyPr/>
        <a:lstStyle/>
        <a:p>
          <a:r>
            <a:rPr lang="en-GB" dirty="0"/>
            <a:t>Encompasses environmental, social, and economic sustainability  </a:t>
          </a:r>
          <a:endParaRPr lang="en-US" dirty="0"/>
        </a:p>
      </dgm:t>
    </dgm:pt>
    <dgm:pt modelId="{81218A08-7C0B-47F0-8C13-8E8CDDE48DF4}" type="parTrans" cxnId="{75AEAD11-A4D1-47FF-AC9B-0F2E595FC719}">
      <dgm:prSet/>
      <dgm:spPr/>
      <dgm:t>
        <a:bodyPr/>
        <a:lstStyle/>
        <a:p>
          <a:endParaRPr lang="en-US"/>
        </a:p>
      </dgm:t>
    </dgm:pt>
    <dgm:pt modelId="{64FE2108-D380-4CB4-9546-6C9806918FA7}" type="sibTrans" cxnId="{75AEAD11-A4D1-47FF-AC9B-0F2E595FC719}">
      <dgm:prSet/>
      <dgm:spPr/>
      <dgm:t>
        <a:bodyPr/>
        <a:lstStyle/>
        <a:p>
          <a:endParaRPr lang="en-US"/>
        </a:p>
      </dgm:t>
    </dgm:pt>
    <dgm:pt modelId="{6D94900F-97EC-48E0-9ADE-0F634335EE49}">
      <dgm:prSet/>
      <dgm:spPr/>
      <dgm:t>
        <a:bodyPr/>
        <a:lstStyle/>
        <a:p>
          <a:r>
            <a:rPr lang="en-GB" dirty="0"/>
            <a:t>Relevance to healthcare systems and policies</a:t>
          </a:r>
          <a:r>
            <a:rPr lang="en-GB" b="1" dirty="0">
              <a:solidFill>
                <a:schemeClr val="tx1"/>
              </a:solidFill>
            </a:rPr>
            <a:t> (World Commission on Environment and Development, 1987)</a:t>
          </a:r>
          <a:endParaRPr lang="en-US" b="1" dirty="0">
            <a:solidFill>
              <a:schemeClr val="tx1"/>
            </a:solidFill>
          </a:endParaRPr>
        </a:p>
      </dgm:t>
    </dgm:pt>
    <dgm:pt modelId="{5B99397F-2A35-4BE5-9221-DE4C1234716E}" type="parTrans" cxnId="{8CDF0BBD-D9EF-4273-B15B-531388AB58AD}">
      <dgm:prSet/>
      <dgm:spPr/>
      <dgm:t>
        <a:bodyPr/>
        <a:lstStyle/>
        <a:p>
          <a:endParaRPr lang="en-US"/>
        </a:p>
      </dgm:t>
    </dgm:pt>
    <dgm:pt modelId="{74D4609F-7D91-4AF0-B334-BADAA2415498}" type="sibTrans" cxnId="{8CDF0BBD-D9EF-4273-B15B-531388AB58AD}">
      <dgm:prSet/>
      <dgm:spPr/>
      <dgm:t>
        <a:bodyPr/>
        <a:lstStyle/>
        <a:p>
          <a:endParaRPr lang="en-US"/>
        </a:p>
      </dgm:t>
    </dgm:pt>
    <dgm:pt modelId="{CB4A6A6F-2054-40EA-AB46-0CBFBECB247F}" type="pres">
      <dgm:prSet presAssocID="{3CEC9026-B6CB-460A-BB8C-B29316ABE4A2}" presName="linear" presStyleCnt="0">
        <dgm:presLayoutVars>
          <dgm:animLvl val="lvl"/>
          <dgm:resizeHandles val="exact"/>
        </dgm:presLayoutVars>
      </dgm:prSet>
      <dgm:spPr/>
    </dgm:pt>
    <dgm:pt modelId="{3C1BCDE8-D794-4843-95B0-D7E2A04BAD7F}" type="pres">
      <dgm:prSet presAssocID="{1B19C85E-C347-4548-AD4D-3334E12406B5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49FE97AA-AA3B-4674-9CBB-6CBA47A84C61}" type="pres">
      <dgm:prSet presAssocID="{EBBD6BB5-B5C4-4E9C-95AB-42B1368B4D96}" presName="spacer" presStyleCnt="0"/>
      <dgm:spPr/>
    </dgm:pt>
    <dgm:pt modelId="{9C80B479-725B-42A0-A04B-A6027C34AE5E}" type="pres">
      <dgm:prSet presAssocID="{8D8A8FEF-1272-443D-A453-FE0FF70BC57E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7C8D4FCB-D70E-4C65-A71A-A8D43B23CA2A}" type="pres">
      <dgm:prSet presAssocID="{64FE2108-D380-4CB4-9546-6C9806918FA7}" presName="spacer" presStyleCnt="0"/>
      <dgm:spPr/>
    </dgm:pt>
    <dgm:pt modelId="{6845E3AF-4B22-41A9-B1D3-C3CD5C259A30}" type="pres">
      <dgm:prSet presAssocID="{6D94900F-97EC-48E0-9ADE-0F634335EE49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DF8D520E-B3C3-4726-AA96-47947CAA18D5}" srcId="{3CEC9026-B6CB-460A-BB8C-B29316ABE4A2}" destId="{1B19C85E-C347-4548-AD4D-3334E12406B5}" srcOrd="0" destOrd="0" parTransId="{E8CA6667-ABF1-40B1-B12C-146D3F74709B}" sibTransId="{EBBD6BB5-B5C4-4E9C-95AB-42B1368B4D96}"/>
    <dgm:cxn modelId="{75AEAD11-A4D1-47FF-AC9B-0F2E595FC719}" srcId="{3CEC9026-B6CB-460A-BB8C-B29316ABE4A2}" destId="{8D8A8FEF-1272-443D-A453-FE0FF70BC57E}" srcOrd="1" destOrd="0" parTransId="{81218A08-7C0B-47F0-8C13-8E8CDDE48DF4}" sibTransId="{64FE2108-D380-4CB4-9546-6C9806918FA7}"/>
    <dgm:cxn modelId="{38CF0818-8CBA-4616-856C-4CBA1310E921}" type="presOf" srcId="{3CEC9026-B6CB-460A-BB8C-B29316ABE4A2}" destId="{CB4A6A6F-2054-40EA-AB46-0CBFBECB247F}" srcOrd="0" destOrd="0" presId="urn:microsoft.com/office/officeart/2005/8/layout/vList2"/>
    <dgm:cxn modelId="{96A69B66-26B3-4272-A6E6-8E63D677E4B6}" type="presOf" srcId="{1B19C85E-C347-4548-AD4D-3334E12406B5}" destId="{3C1BCDE8-D794-4843-95B0-D7E2A04BAD7F}" srcOrd="0" destOrd="0" presId="urn:microsoft.com/office/officeart/2005/8/layout/vList2"/>
    <dgm:cxn modelId="{1CF74747-C7F0-45E3-8BF3-EF3746F721BB}" type="presOf" srcId="{8D8A8FEF-1272-443D-A453-FE0FF70BC57E}" destId="{9C80B479-725B-42A0-A04B-A6027C34AE5E}" srcOrd="0" destOrd="0" presId="urn:microsoft.com/office/officeart/2005/8/layout/vList2"/>
    <dgm:cxn modelId="{8CDF0BBD-D9EF-4273-B15B-531388AB58AD}" srcId="{3CEC9026-B6CB-460A-BB8C-B29316ABE4A2}" destId="{6D94900F-97EC-48E0-9ADE-0F634335EE49}" srcOrd="2" destOrd="0" parTransId="{5B99397F-2A35-4BE5-9221-DE4C1234716E}" sibTransId="{74D4609F-7D91-4AF0-B334-BADAA2415498}"/>
    <dgm:cxn modelId="{12B2E6F9-E02D-4BD5-BE44-5B6C569BBB1F}" type="presOf" srcId="{6D94900F-97EC-48E0-9ADE-0F634335EE49}" destId="{6845E3AF-4B22-41A9-B1D3-C3CD5C259A30}" srcOrd="0" destOrd="0" presId="urn:microsoft.com/office/officeart/2005/8/layout/vList2"/>
    <dgm:cxn modelId="{9682F6DE-CDE2-44D3-AF1B-AFB7065693FD}" type="presParOf" srcId="{CB4A6A6F-2054-40EA-AB46-0CBFBECB247F}" destId="{3C1BCDE8-D794-4843-95B0-D7E2A04BAD7F}" srcOrd="0" destOrd="0" presId="urn:microsoft.com/office/officeart/2005/8/layout/vList2"/>
    <dgm:cxn modelId="{68AB0504-6C18-4164-B357-0627602BB3A6}" type="presParOf" srcId="{CB4A6A6F-2054-40EA-AB46-0CBFBECB247F}" destId="{49FE97AA-AA3B-4674-9CBB-6CBA47A84C61}" srcOrd="1" destOrd="0" presId="urn:microsoft.com/office/officeart/2005/8/layout/vList2"/>
    <dgm:cxn modelId="{8D8132C9-B48C-4EEC-9651-1AFE19D6C0DC}" type="presParOf" srcId="{CB4A6A6F-2054-40EA-AB46-0CBFBECB247F}" destId="{9C80B479-725B-42A0-A04B-A6027C34AE5E}" srcOrd="2" destOrd="0" presId="urn:microsoft.com/office/officeart/2005/8/layout/vList2"/>
    <dgm:cxn modelId="{3DD4D496-2BF0-42EF-AF04-CB962760B65D}" type="presParOf" srcId="{CB4A6A6F-2054-40EA-AB46-0CBFBECB247F}" destId="{7C8D4FCB-D70E-4C65-A71A-A8D43B23CA2A}" srcOrd="3" destOrd="0" presId="urn:microsoft.com/office/officeart/2005/8/layout/vList2"/>
    <dgm:cxn modelId="{C56D8472-09C8-4221-B8EB-267B96CB0812}" type="presParOf" srcId="{CB4A6A6F-2054-40EA-AB46-0CBFBECB247F}" destId="{6845E3AF-4B22-41A9-B1D3-C3CD5C259A30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094240E-20FD-4818-9876-255C5E543850}" type="doc">
      <dgm:prSet loTypeId="urn:microsoft.com/office/officeart/2018/2/layout/IconVerticalSolidList" loCatId="icon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5433A5A6-1214-49C3-95DE-62963BF25989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Preventive care initiatives  Mental health promotion programs  Examples: National mental health strategies, vaccination programs</a:t>
          </a:r>
          <a:endParaRPr lang="en-US"/>
        </a:p>
      </dgm:t>
    </dgm:pt>
    <dgm:pt modelId="{22EBB33D-1F54-4555-A829-08292F39F218}" type="parTrans" cxnId="{020F0777-D721-4671-B563-AA8FA17AE795}">
      <dgm:prSet/>
      <dgm:spPr/>
      <dgm:t>
        <a:bodyPr/>
        <a:lstStyle/>
        <a:p>
          <a:endParaRPr lang="en-US"/>
        </a:p>
      </dgm:t>
    </dgm:pt>
    <dgm:pt modelId="{FA87EAD7-05F2-4E00-ADFC-DF41DA13D6AF}" type="sibTrans" cxnId="{020F0777-D721-4671-B563-AA8FA17AE795}">
      <dgm:prSet/>
      <dgm:spPr/>
      <dgm:t>
        <a:bodyPr/>
        <a:lstStyle/>
        <a:p>
          <a:endParaRPr lang="en-US"/>
        </a:p>
      </dgm:t>
    </dgm:pt>
    <dgm:pt modelId="{EAE7914E-D2C4-4070-9C42-BEC1CEE3086E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Challenges in Policy and Governance</a:t>
          </a:r>
          <a:endParaRPr lang="en-US"/>
        </a:p>
      </dgm:t>
    </dgm:pt>
    <dgm:pt modelId="{345EBFD0-4685-4EEC-B24C-7974CCFE1DFA}" type="parTrans" cxnId="{A8BF011C-5F54-4F55-AFAF-07A1D4072704}">
      <dgm:prSet/>
      <dgm:spPr/>
      <dgm:t>
        <a:bodyPr/>
        <a:lstStyle/>
        <a:p>
          <a:endParaRPr lang="en-US"/>
        </a:p>
      </dgm:t>
    </dgm:pt>
    <dgm:pt modelId="{C3181343-E741-4A0C-81E3-689147A29BA5}" type="sibTrans" cxnId="{A8BF011C-5F54-4F55-AFAF-07A1D4072704}">
      <dgm:prSet/>
      <dgm:spPr/>
      <dgm:t>
        <a:bodyPr/>
        <a:lstStyle/>
        <a:p>
          <a:endParaRPr lang="en-US"/>
        </a:p>
      </dgm:t>
    </dgm:pt>
    <dgm:pt modelId="{E51FDB0E-B00F-4D5F-8A1C-4F85AB00519C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Regulatory barriers</a:t>
          </a:r>
          <a:endParaRPr lang="en-US" dirty="0"/>
        </a:p>
      </dgm:t>
    </dgm:pt>
    <dgm:pt modelId="{048988A3-E34D-456B-BF65-86E6426E5AC9}" type="parTrans" cxnId="{C31C8E0A-8C17-488B-96E8-FC177DFE92FC}">
      <dgm:prSet/>
      <dgm:spPr/>
      <dgm:t>
        <a:bodyPr/>
        <a:lstStyle/>
        <a:p>
          <a:endParaRPr lang="en-US"/>
        </a:p>
      </dgm:t>
    </dgm:pt>
    <dgm:pt modelId="{22199763-4618-42C4-8886-E90C13DE67D0}" type="sibTrans" cxnId="{C31C8E0A-8C17-488B-96E8-FC177DFE92FC}">
      <dgm:prSet/>
      <dgm:spPr/>
      <dgm:t>
        <a:bodyPr/>
        <a:lstStyle/>
        <a:p>
          <a:endParaRPr lang="en-US"/>
        </a:p>
      </dgm:t>
    </dgm:pt>
    <dgm:pt modelId="{4EF66D6B-F4D3-49E1-9CA3-8E339D30AF5C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Funding limitations</a:t>
          </a:r>
          <a:endParaRPr lang="en-US"/>
        </a:p>
      </dgm:t>
    </dgm:pt>
    <dgm:pt modelId="{18B47336-B110-445B-8F47-A56246B4895C}" type="parTrans" cxnId="{441C9F01-5BAB-4BC8-98A7-05F818DA0300}">
      <dgm:prSet/>
      <dgm:spPr/>
      <dgm:t>
        <a:bodyPr/>
        <a:lstStyle/>
        <a:p>
          <a:endParaRPr lang="en-US"/>
        </a:p>
      </dgm:t>
    </dgm:pt>
    <dgm:pt modelId="{EE342E04-2D06-4C87-93A8-85EAB555EDA5}" type="sibTrans" cxnId="{441C9F01-5BAB-4BC8-98A7-05F818DA0300}">
      <dgm:prSet/>
      <dgm:spPr/>
      <dgm:t>
        <a:bodyPr/>
        <a:lstStyle/>
        <a:p>
          <a:endParaRPr lang="en-US"/>
        </a:p>
      </dgm:t>
    </dgm:pt>
    <dgm:pt modelId="{D5DA53B4-9C2C-4424-80B3-0CA0A07312E4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Fragmentation of services</a:t>
          </a:r>
          <a:endParaRPr lang="en-US"/>
        </a:p>
      </dgm:t>
    </dgm:pt>
    <dgm:pt modelId="{C0A9B084-A7E7-4D88-B59B-3776CB28BD01}" type="parTrans" cxnId="{48D3DAAF-9FED-438F-9F29-8C5A2C54475C}">
      <dgm:prSet/>
      <dgm:spPr/>
      <dgm:t>
        <a:bodyPr/>
        <a:lstStyle/>
        <a:p>
          <a:endParaRPr lang="en-US"/>
        </a:p>
      </dgm:t>
    </dgm:pt>
    <dgm:pt modelId="{38AEC4B0-A030-4562-8E22-55530FFFD180}" type="sibTrans" cxnId="{48D3DAAF-9FED-438F-9F29-8C5A2C54475C}">
      <dgm:prSet/>
      <dgm:spPr/>
      <dgm:t>
        <a:bodyPr/>
        <a:lstStyle/>
        <a:p>
          <a:endParaRPr lang="en-US"/>
        </a:p>
      </dgm:t>
    </dgm:pt>
    <dgm:pt modelId="{573BA5BF-C7A8-463F-9B67-7D7B2A91302A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Need for integrated policy frameworks</a:t>
          </a:r>
          <a:endParaRPr lang="en-US"/>
        </a:p>
      </dgm:t>
    </dgm:pt>
    <dgm:pt modelId="{9B7804DD-D193-4913-B618-68D5BB32823B}" type="parTrans" cxnId="{F9CD246F-F1AD-4BEA-AD08-9122568AE40C}">
      <dgm:prSet/>
      <dgm:spPr/>
      <dgm:t>
        <a:bodyPr/>
        <a:lstStyle/>
        <a:p>
          <a:endParaRPr lang="en-US"/>
        </a:p>
      </dgm:t>
    </dgm:pt>
    <dgm:pt modelId="{E91FE42A-5C3A-4D1A-9D2F-85E03500120A}" type="sibTrans" cxnId="{F9CD246F-F1AD-4BEA-AD08-9122568AE40C}">
      <dgm:prSet/>
      <dgm:spPr/>
      <dgm:t>
        <a:bodyPr/>
        <a:lstStyle/>
        <a:p>
          <a:endParaRPr lang="en-US"/>
        </a:p>
      </dgm:t>
    </dgm:pt>
    <dgm:pt modelId="{C5BD3C1D-728E-4DB6-B5BA-90309DE0C525}" type="pres">
      <dgm:prSet presAssocID="{8094240E-20FD-4818-9876-255C5E543850}" presName="root" presStyleCnt="0">
        <dgm:presLayoutVars>
          <dgm:dir/>
          <dgm:resizeHandles val="exact"/>
        </dgm:presLayoutVars>
      </dgm:prSet>
      <dgm:spPr/>
    </dgm:pt>
    <dgm:pt modelId="{C5593A40-804D-42C2-99DE-5880E2525192}" type="pres">
      <dgm:prSet presAssocID="{5433A5A6-1214-49C3-95DE-62963BF25989}" presName="compNode" presStyleCnt="0"/>
      <dgm:spPr/>
    </dgm:pt>
    <dgm:pt modelId="{72B7558F-8C77-4C17-8D05-D005D2CDC3DF}" type="pres">
      <dgm:prSet presAssocID="{5433A5A6-1214-49C3-95DE-62963BF25989}" presName="bgRect" presStyleLbl="bgShp" presStyleIdx="0" presStyleCnt="6"/>
      <dgm:spPr/>
    </dgm:pt>
    <dgm:pt modelId="{C78F47F2-2375-48B8-B6C6-114F8A0FC905}" type="pres">
      <dgm:prSet presAssocID="{5433A5A6-1214-49C3-95DE-62963BF25989}" presName="iconRect" presStyleLbl="node1" presStyleIdx="0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tethoscope"/>
        </a:ext>
      </dgm:extLst>
    </dgm:pt>
    <dgm:pt modelId="{816E76F8-EB64-4229-8D5C-09F244EB0891}" type="pres">
      <dgm:prSet presAssocID="{5433A5A6-1214-49C3-95DE-62963BF25989}" presName="spaceRect" presStyleCnt="0"/>
      <dgm:spPr/>
    </dgm:pt>
    <dgm:pt modelId="{FBA928A7-D774-47DE-9DBD-08B29C134D44}" type="pres">
      <dgm:prSet presAssocID="{5433A5A6-1214-49C3-95DE-62963BF25989}" presName="parTx" presStyleLbl="revTx" presStyleIdx="0" presStyleCnt="6">
        <dgm:presLayoutVars>
          <dgm:chMax val="0"/>
          <dgm:chPref val="0"/>
        </dgm:presLayoutVars>
      </dgm:prSet>
      <dgm:spPr/>
    </dgm:pt>
    <dgm:pt modelId="{49594DB3-FF14-4787-A7CF-412A868458B7}" type="pres">
      <dgm:prSet presAssocID="{FA87EAD7-05F2-4E00-ADFC-DF41DA13D6AF}" presName="sibTrans" presStyleCnt="0"/>
      <dgm:spPr/>
    </dgm:pt>
    <dgm:pt modelId="{6F3BA55B-8321-4C8C-8A6A-FEF10FB10FDD}" type="pres">
      <dgm:prSet presAssocID="{EAE7914E-D2C4-4070-9C42-BEC1CEE3086E}" presName="compNode" presStyleCnt="0"/>
      <dgm:spPr/>
    </dgm:pt>
    <dgm:pt modelId="{9FB956CB-DA7E-4CD4-AAA0-085132BD6ACB}" type="pres">
      <dgm:prSet presAssocID="{EAE7914E-D2C4-4070-9C42-BEC1CEE3086E}" presName="bgRect" presStyleLbl="bgShp" presStyleIdx="1" presStyleCnt="6"/>
      <dgm:spPr/>
    </dgm:pt>
    <dgm:pt modelId="{355DECBA-F416-4DCD-B90B-F655B1F6D06B}" type="pres">
      <dgm:prSet presAssocID="{EAE7914E-D2C4-4070-9C42-BEC1CEE3086E}" presName="iconRect" presStyleLbl="node1" presStyleIdx="1" presStyleCnt="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eeting"/>
        </a:ext>
      </dgm:extLst>
    </dgm:pt>
    <dgm:pt modelId="{1630211E-F358-4D2D-87EC-1F5893F430D0}" type="pres">
      <dgm:prSet presAssocID="{EAE7914E-D2C4-4070-9C42-BEC1CEE3086E}" presName="spaceRect" presStyleCnt="0"/>
      <dgm:spPr/>
    </dgm:pt>
    <dgm:pt modelId="{E5278C75-48E6-4C5C-9E7A-9342DD9FDE4E}" type="pres">
      <dgm:prSet presAssocID="{EAE7914E-D2C4-4070-9C42-BEC1CEE3086E}" presName="parTx" presStyleLbl="revTx" presStyleIdx="1" presStyleCnt="6">
        <dgm:presLayoutVars>
          <dgm:chMax val="0"/>
          <dgm:chPref val="0"/>
        </dgm:presLayoutVars>
      </dgm:prSet>
      <dgm:spPr/>
    </dgm:pt>
    <dgm:pt modelId="{E681023B-F2CC-4C8D-8E88-583D320A5B9D}" type="pres">
      <dgm:prSet presAssocID="{C3181343-E741-4A0C-81E3-689147A29BA5}" presName="sibTrans" presStyleCnt="0"/>
      <dgm:spPr/>
    </dgm:pt>
    <dgm:pt modelId="{CD17EBDD-2BBE-4F1B-ACA0-FF6C4457E0E6}" type="pres">
      <dgm:prSet presAssocID="{E51FDB0E-B00F-4D5F-8A1C-4F85AB00519C}" presName="compNode" presStyleCnt="0"/>
      <dgm:spPr/>
    </dgm:pt>
    <dgm:pt modelId="{B21787D9-B297-4A5A-A6C6-960158E67A40}" type="pres">
      <dgm:prSet presAssocID="{E51FDB0E-B00F-4D5F-8A1C-4F85AB00519C}" presName="bgRect" presStyleLbl="bgShp" presStyleIdx="2" presStyleCnt="6"/>
      <dgm:spPr/>
    </dgm:pt>
    <dgm:pt modelId="{AFD0C87F-10C1-4769-AE56-9573C88B66EA}" type="pres">
      <dgm:prSet presAssocID="{E51FDB0E-B00F-4D5F-8A1C-4F85AB00519C}" presName="iconRect" presStyleLbl="node1" presStyleIdx="2" presStyleCnt="6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Gavel"/>
        </a:ext>
      </dgm:extLst>
    </dgm:pt>
    <dgm:pt modelId="{F37AB9F0-1319-4D59-9710-C7D16698DC54}" type="pres">
      <dgm:prSet presAssocID="{E51FDB0E-B00F-4D5F-8A1C-4F85AB00519C}" presName="spaceRect" presStyleCnt="0"/>
      <dgm:spPr/>
    </dgm:pt>
    <dgm:pt modelId="{8FB71394-BB26-440C-919D-592B8C0FD7C8}" type="pres">
      <dgm:prSet presAssocID="{E51FDB0E-B00F-4D5F-8A1C-4F85AB00519C}" presName="parTx" presStyleLbl="revTx" presStyleIdx="2" presStyleCnt="6">
        <dgm:presLayoutVars>
          <dgm:chMax val="0"/>
          <dgm:chPref val="0"/>
        </dgm:presLayoutVars>
      </dgm:prSet>
      <dgm:spPr/>
    </dgm:pt>
    <dgm:pt modelId="{A266F022-EAC5-4BA9-BACF-5AA3BF8ACDA4}" type="pres">
      <dgm:prSet presAssocID="{22199763-4618-42C4-8886-E90C13DE67D0}" presName="sibTrans" presStyleCnt="0"/>
      <dgm:spPr/>
    </dgm:pt>
    <dgm:pt modelId="{88BD15D2-5827-42EC-A8A3-C4E87160D498}" type="pres">
      <dgm:prSet presAssocID="{4EF66D6B-F4D3-49E1-9CA3-8E339D30AF5C}" presName="compNode" presStyleCnt="0"/>
      <dgm:spPr/>
    </dgm:pt>
    <dgm:pt modelId="{0923D251-8141-4C3B-B303-6BBB2B7856A6}" type="pres">
      <dgm:prSet presAssocID="{4EF66D6B-F4D3-49E1-9CA3-8E339D30AF5C}" presName="bgRect" presStyleLbl="bgShp" presStyleIdx="3" presStyleCnt="6"/>
      <dgm:spPr/>
    </dgm:pt>
    <dgm:pt modelId="{3E69B698-6610-4CD6-9A8E-88F23E63F46C}" type="pres">
      <dgm:prSet presAssocID="{4EF66D6B-F4D3-49E1-9CA3-8E339D30AF5C}" presName="iconRect" presStyleLbl="node1" presStyleIdx="3" presStyleCnt="6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oney"/>
        </a:ext>
      </dgm:extLst>
    </dgm:pt>
    <dgm:pt modelId="{229EF401-4200-44A9-A1A7-96FB7F6CBC65}" type="pres">
      <dgm:prSet presAssocID="{4EF66D6B-F4D3-49E1-9CA3-8E339D30AF5C}" presName="spaceRect" presStyleCnt="0"/>
      <dgm:spPr/>
    </dgm:pt>
    <dgm:pt modelId="{F498DEF0-6A0A-4C84-B742-4D58D56FA86C}" type="pres">
      <dgm:prSet presAssocID="{4EF66D6B-F4D3-49E1-9CA3-8E339D30AF5C}" presName="parTx" presStyleLbl="revTx" presStyleIdx="3" presStyleCnt="6">
        <dgm:presLayoutVars>
          <dgm:chMax val="0"/>
          <dgm:chPref val="0"/>
        </dgm:presLayoutVars>
      </dgm:prSet>
      <dgm:spPr/>
    </dgm:pt>
    <dgm:pt modelId="{0F900476-C954-4A0D-8C4B-B1F03E9C1130}" type="pres">
      <dgm:prSet presAssocID="{EE342E04-2D06-4C87-93A8-85EAB555EDA5}" presName="sibTrans" presStyleCnt="0"/>
      <dgm:spPr/>
    </dgm:pt>
    <dgm:pt modelId="{708EA10C-E142-40A0-A132-5644E76B9035}" type="pres">
      <dgm:prSet presAssocID="{D5DA53B4-9C2C-4424-80B3-0CA0A07312E4}" presName="compNode" presStyleCnt="0"/>
      <dgm:spPr/>
    </dgm:pt>
    <dgm:pt modelId="{FA6036DB-2140-4160-8253-F85BAF8AA579}" type="pres">
      <dgm:prSet presAssocID="{D5DA53B4-9C2C-4424-80B3-0CA0A07312E4}" presName="bgRect" presStyleLbl="bgShp" presStyleIdx="4" presStyleCnt="6"/>
      <dgm:spPr/>
    </dgm:pt>
    <dgm:pt modelId="{84A9BCCC-07D8-4ED6-A089-1EEEA8D7034B}" type="pres">
      <dgm:prSet presAssocID="{D5DA53B4-9C2C-4424-80B3-0CA0A07312E4}" presName="iconRect" presStyleLbl="node1" presStyleIdx="4" presStyleCnt="6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Lock"/>
        </a:ext>
      </dgm:extLst>
    </dgm:pt>
    <dgm:pt modelId="{213DEA66-D77E-4CC9-B8BD-70AA477BE321}" type="pres">
      <dgm:prSet presAssocID="{D5DA53B4-9C2C-4424-80B3-0CA0A07312E4}" presName="spaceRect" presStyleCnt="0"/>
      <dgm:spPr/>
    </dgm:pt>
    <dgm:pt modelId="{81DD67DB-F235-4C9A-8854-4F49AA968199}" type="pres">
      <dgm:prSet presAssocID="{D5DA53B4-9C2C-4424-80B3-0CA0A07312E4}" presName="parTx" presStyleLbl="revTx" presStyleIdx="4" presStyleCnt="6">
        <dgm:presLayoutVars>
          <dgm:chMax val="0"/>
          <dgm:chPref val="0"/>
        </dgm:presLayoutVars>
      </dgm:prSet>
      <dgm:spPr/>
    </dgm:pt>
    <dgm:pt modelId="{F25B122C-B635-461A-AD1F-C6641E2B93F1}" type="pres">
      <dgm:prSet presAssocID="{38AEC4B0-A030-4562-8E22-55530FFFD180}" presName="sibTrans" presStyleCnt="0"/>
      <dgm:spPr/>
    </dgm:pt>
    <dgm:pt modelId="{ACE0EE92-CB98-4CBB-80E8-D9C772FC133E}" type="pres">
      <dgm:prSet presAssocID="{573BA5BF-C7A8-463F-9B67-7D7B2A91302A}" presName="compNode" presStyleCnt="0"/>
      <dgm:spPr/>
    </dgm:pt>
    <dgm:pt modelId="{325C057B-5D9B-4477-BF0F-4067A0AFDADD}" type="pres">
      <dgm:prSet presAssocID="{573BA5BF-C7A8-463F-9B67-7D7B2A91302A}" presName="bgRect" presStyleLbl="bgShp" presStyleIdx="5" presStyleCnt="6"/>
      <dgm:spPr/>
    </dgm:pt>
    <dgm:pt modelId="{82608EE8-5A63-42D8-9104-8F8042EF8F18}" type="pres">
      <dgm:prSet presAssocID="{573BA5BF-C7A8-463F-9B67-7D7B2A91302A}" presName="iconRect" presStyleLbl="node1" presStyleIdx="5" presStyleCnt="6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heck List"/>
        </a:ext>
      </dgm:extLst>
    </dgm:pt>
    <dgm:pt modelId="{BA94F40E-5936-4AD8-91E0-884CAF30492C}" type="pres">
      <dgm:prSet presAssocID="{573BA5BF-C7A8-463F-9B67-7D7B2A91302A}" presName="spaceRect" presStyleCnt="0"/>
      <dgm:spPr/>
    </dgm:pt>
    <dgm:pt modelId="{3BD88F3E-6DE4-43A1-804D-896C8319D5BE}" type="pres">
      <dgm:prSet presAssocID="{573BA5BF-C7A8-463F-9B67-7D7B2A91302A}" presName="parTx" presStyleLbl="revTx" presStyleIdx="5" presStyleCnt="6">
        <dgm:presLayoutVars>
          <dgm:chMax val="0"/>
          <dgm:chPref val="0"/>
        </dgm:presLayoutVars>
      </dgm:prSet>
      <dgm:spPr/>
    </dgm:pt>
  </dgm:ptLst>
  <dgm:cxnLst>
    <dgm:cxn modelId="{441C9F01-5BAB-4BC8-98A7-05F818DA0300}" srcId="{8094240E-20FD-4818-9876-255C5E543850}" destId="{4EF66D6B-F4D3-49E1-9CA3-8E339D30AF5C}" srcOrd="3" destOrd="0" parTransId="{18B47336-B110-445B-8F47-A56246B4895C}" sibTransId="{EE342E04-2D06-4C87-93A8-85EAB555EDA5}"/>
    <dgm:cxn modelId="{C31C8E0A-8C17-488B-96E8-FC177DFE92FC}" srcId="{8094240E-20FD-4818-9876-255C5E543850}" destId="{E51FDB0E-B00F-4D5F-8A1C-4F85AB00519C}" srcOrd="2" destOrd="0" parTransId="{048988A3-E34D-456B-BF65-86E6426E5AC9}" sibTransId="{22199763-4618-42C4-8886-E90C13DE67D0}"/>
    <dgm:cxn modelId="{525DD50A-5A6F-4A2E-9B11-67F5BA6CF1C3}" type="presOf" srcId="{8094240E-20FD-4818-9876-255C5E543850}" destId="{C5BD3C1D-728E-4DB6-B5BA-90309DE0C525}" srcOrd="0" destOrd="0" presId="urn:microsoft.com/office/officeart/2018/2/layout/IconVerticalSolidList"/>
    <dgm:cxn modelId="{A8BF011C-5F54-4F55-AFAF-07A1D4072704}" srcId="{8094240E-20FD-4818-9876-255C5E543850}" destId="{EAE7914E-D2C4-4070-9C42-BEC1CEE3086E}" srcOrd="1" destOrd="0" parTransId="{345EBFD0-4685-4EEC-B24C-7974CCFE1DFA}" sibTransId="{C3181343-E741-4A0C-81E3-689147A29BA5}"/>
    <dgm:cxn modelId="{5444B763-8073-4662-AB9A-DC41D2545673}" type="presOf" srcId="{5433A5A6-1214-49C3-95DE-62963BF25989}" destId="{FBA928A7-D774-47DE-9DBD-08B29C134D44}" srcOrd="0" destOrd="0" presId="urn:microsoft.com/office/officeart/2018/2/layout/IconVerticalSolidList"/>
    <dgm:cxn modelId="{F9CD246F-F1AD-4BEA-AD08-9122568AE40C}" srcId="{8094240E-20FD-4818-9876-255C5E543850}" destId="{573BA5BF-C7A8-463F-9B67-7D7B2A91302A}" srcOrd="5" destOrd="0" parTransId="{9B7804DD-D193-4913-B618-68D5BB32823B}" sibTransId="{E91FE42A-5C3A-4D1A-9D2F-85E03500120A}"/>
    <dgm:cxn modelId="{D4837C50-00D3-4217-B197-29E389BE6FA1}" type="presOf" srcId="{D5DA53B4-9C2C-4424-80B3-0CA0A07312E4}" destId="{81DD67DB-F235-4C9A-8854-4F49AA968199}" srcOrd="0" destOrd="0" presId="urn:microsoft.com/office/officeart/2018/2/layout/IconVerticalSolidList"/>
    <dgm:cxn modelId="{C445D154-C284-4DEA-9B51-7165C7A22B08}" type="presOf" srcId="{E51FDB0E-B00F-4D5F-8A1C-4F85AB00519C}" destId="{8FB71394-BB26-440C-919D-592B8C0FD7C8}" srcOrd="0" destOrd="0" presId="urn:microsoft.com/office/officeart/2018/2/layout/IconVerticalSolidList"/>
    <dgm:cxn modelId="{020F0777-D721-4671-B563-AA8FA17AE795}" srcId="{8094240E-20FD-4818-9876-255C5E543850}" destId="{5433A5A6-1214-49C3-95DE-62963BF25989}" srcOrd="0" destOrd="0" parTransId="{22EBB33D-1F54-4555-A829-08292F39F218}" sibTransId="{FA87EAD7-05F2-4E00-ADFC-DF41DA13D6AF}"/>
    <dgm:cxn modelId="{2379677D-CC76-4FFA-820F-F0AA70C1F866}" type="presOf" srcId="{4EF66D6B-F4D3-49E1-9CA3-8E339D30AF5C}" destId="{F498DEF0-6A0A-4C84-B742-4D58D56FA86C}" srcOrd="0" destOrd="0" presId="urn:microsoft.com/office/officeart/2018/2/layout/IconVerticalSolidList"/>
    <dgm:cxn modelId="{48D3DAAF-9FED-438F-9F29-8C5A2C54475C}" srcId="{8094240E-20FD-4818-9876-255C5E543850}" destId="{D5DA53B4-9C2C-4424-80B3-0CA0A07312E4}" srcOrd="4" destOrd="0" parTransId="{C0A9B084-A7E7-4D88-B59B-3776CB28BD01}" sibTransId="{38AEC4B0-A030-4562-8E22-55530FFFD180}"/>
    <dgm:cxn modelId="{5572A6E5-4C27-4636-A14B-7E807C26D31E}" type="presOf" srcId="{EAE7914E-D2C4-4070-9C42-BEC1CEE3086E}" destId="{E5278C75-48E6-4C5C-9E7A-9342DD9FDE4E}" srcOrd="0" destOrd="0" presId="urn:microsoft.com/office/officeart/2018/2/layout/IconVerticalSolidList"/>
    <dgm:cxn modelId="{E60E92E6-4146-4E48-B3B3-E546D4291741}" type="presOf" srcId="{573BA5BF-C7A8-463F-9B67-7D7B2A91302A}" destId="{3BD88F3E-6DE4-43A1-804D-896C8319D5BE}" srcOrd="0" destOrd="0" presId="urn:microsoft.com/office/officeart/2018/2/layout/IconVerticalSolidList"/>
    <dgm:cxn modelId="{7C0D3742-6F8C-428B-877D-177EE96C749C}" type="presParOf" srcId="{C5BD3C1D-728E-4DB6-B5BA-90309DE0C525}" destId="{C5593A40-804D-42C2-99DE-5880E2525192}" srcOrd="0" destOrd="0" presId="urn:microsoft.com/office/officeart/2018/2/layout/IconVerticalSolidList"/>
    <dgm:cxn modelId="{AB57149C-13B4-47A0-B551-2B134746A5C5}" type="presParOf" srcId="{C5593A40-804D-42C2-99DE-5880E2525192}" destId="{72B7558F-8C77-4C17-8D05-D005D2CDC3DF}" srcOrd="0" destOrd="0" presId="urn:microsoft.com/office/officeart/2018/2/layout/IconVerticalSolidList"/>
    <dgm:cxn modelId="{EB0FAD57-E1D4-42F5-9ECF-41ECF12FE8CB}" type="presParOf" srcId="{C5593A40-804D-42C2-99DE-5880E2525192}" destId="{C78F47F2-2375-48B8-B6C6-114F8A0FC905}" srcOrd="1" destOrd="0" presId="urn:microsoft.com/office/officeart/2018/2/layout/IconVerticalSolidList"/>
    <dgm:cxn modelId="{404675AC-60B0-4143-892E-CEB3720325E8}" type="presParOf" srcId="{C5593A40-804D-42C2-99DE-5880E2525192}" destId="{816E76F8-EB64-4229-8D5C-09F244EB0891}" srcOrd="2" destOrd="0" presId="urn:microsoft.com/office/officeart/2018/2/layout/IconVerticalSolidList"/>
    <dgm:cxn modelId="{755A6AA4-21DB-49BF-9828-AAAE355CDEC7}" type="presParOf" srcId="{C5593A40-804D-42C2-99DE-5880E2525192}" destId="{FBA928A7-D774-47DE-9DBD-08B29C134D44}" srcOrd="3" destOrd="0" presId="urn:microsoft.com/office/officeart/2018/2/layout/IconVerticalSolidList"/>
    <dgm:cxn modelId="{89AAD885-0513-4874-A282-FD11C2DADE3E}" type="presParOf" srcId="{C5BD3C1D-728E-4DB6-B5BA-90309DE0C525}" destId="{49594DB3-FF14-4787-A7CF-412A868458B7}" srcOrd="1" destOrd="0" presId="urn:microsoft.com/office/officeart/2018/2/layout/IconVerticalSolidList"/>
    <dgm:cxn modelId="{1E2130D6-B335-4C1A-AB81-A34D05B130B6}" type="presParOf" srcId="{C5BD3C1D-728E-4DB6-B5BA-90309DE0C525}" destId="{6F3BA55B-8321-4C8C-8A6A-FEF10FB10FDD}" srcOrd="2" destOrd="0" presId="urn:microsoft.com/office/officeart/2018/2/layout/IconVerticalSolidList"/>
    <dgm:cxn modelId="{FE5AB9DF-E70F-412A-B671-F2DCA66F6C4F}" type="presParOf" srcId="{6F3BA55B-8321-4C8C-8A6A-FEF10FB10FDD}" destId="{9FB956CB-DA7E-4CD4-AAA0-085132BD6ACB}" srcOrd="0" destOrd="0" presId="urn:microsoft.com/office/officeart/2018/2/layout/IconVerticalSolidList"/>
    <dgm:cxn modelId="{B3C3F463-EDC5-4987-B3CD-A4A7B0FCCF23}" type="presParOf" srcId="{6F3BA55B-8321-4C8C-8A6A-FEF10FB10FDD}" destId="{355DECBA-F416-4DCD-B90B-F655B1F6D06B}" srcOrd="1" destOrd="0" presId="urn:microsoft.com/office/officeart/2018/2/layout/IconVerticalSolidList"/>
    <dgm:cxn modelId="{F191BB08-487E-4DD4-8851-D5C176194F28}" type="presParOf" srcId="{6F3BA55B-8321-4C8C-8A6A-FEF10FB10FDD}" destId="{1630211E-F358-4D2D-87EC-1F5893F430D0}" srcOrd="2" destOrd="0" presId="urn:microsoft.com/office/officeart/2018/2/layout/IconVerticalSolidList"/>
    <dgm:cxn modelId="{ACB2590D-7381-41B0-A252-6421A9566344}" type="presParOf" srcId="{6F3BA55B-8321-4C8C-8A6A-FEF10FB10FDD}" destId="{E5278C75-48E6-4C5C-9E7A-9342DD9FDE4E}" srcOrd="3" destOrd="0" presId="urn:microsoft.com/office/officeart/2018/2/layout/IconVerticalSolidList"/>
    <dgm:cxn modelId="{00C9B5CD-01D9-4D2A-B73C-48233C5DFAC0}" type="presParOf" srcId="{C5BD3C1D-728E-4DB6-B5BA-90309DE0C525}" destId="{E681023B-F2CC-4C8D-8E88-583D320A5B9D}" srcOrd="3" destOrd="0" presId="urn:microsoft.com/office/officeart/2018/2/layout/IconVerticalSolidList"/>
    <dgm:cxn modelId="{73687DED-0CF1-468A-8BB4-43681D45CFB6}" type="presParOf" srcId="{C5BD3C1D-728E-4DB6-B5BA-90309DE0C525}" destId="{CD17EBDD-2BBE-4F1B-ACA0-FF6C4457E0E6}" srcOrd="4" destOrd="0" presId="urn:microsoft.com/office/officeart/2018/2/layout/IconVerticalSolidList"/>
    <dgm:cxn modelId="{ADE0029B-C558-4022-9D41-F40325BECF9B}" type="presParOf" srcId="{CD17EBDD-2BBE-4F1B-ACA0-FF6C4457E0E6}" destId="{B21787D9-B297-4A5A-A6C6-960158E67A40}" srcOrd="0" destOrd="0" presId="urn:microsoft.com/office/officeart/2018/2/layout/IconVerticalSolidList"/>
    <dgm:cxn modelId="{B14C2723-3F2A-4A9C-828E-CB6C4BBEAED2}" type="presParOf" srcId="{CD17EBDD-2BBE-4F1B-ACA0-FF6C4457E0E6}" destId="{AFD0C87F-10C1-4769-AE56-9573C88B66EA}" srcOrd="1" destOrd="0" presId="urn:microsoft.com/office/officeart/2018/2/layout/IconVerticalSolidList"/>
    <dgm:cxn modelId="{403F53C1-E104-41AF-912B-B6D23E82F074}" type="presParOf" srcId="{CD17EBDD-2BBE-4F1B-ACA0-FF6C4457E0E6}" destId="{F37AB9F0-1319-4D59-9710-C7D16698DC54}" srcOrd="2" destOrd="0" presId="urn:microsoft.com/office/officeart/2018/2/layout/IconVerticalSolidList"/>
    <dgm:cxn modelId="{510270A7-733B-439F-A9F6-C262B71D85BD}" type="presParOf" srcId="{CD17EBDD-2BBE-4F1B-ACA0-FF6C4457E0E6}" destId="{8FB71394-BB26-440C-919D-592B8C0FD7C8}" srcOrd="3" destOrd="0" presId="urn:microsoft.com/office/officeart/2018/2/layout/IconVerticalSolidList"/>
    <dgm:cxn modelId="{CF4F39CB-F47E-4ECD-80A8-5976BB71E5F7}" type="presParOf" srcId="{C5BD3C1D-728E-4DB6-B5BA-90309DE0C525}" destId="{A266F022-EAC5-4BA9-BACF-5AA3BF8ACDA4}" srcOrd="5" destOrd="0" presId="urn:microsoft.com/office/officeart/2018/2/layout/IconVerticalSolidList"/>
    <dgm:cxn modelId="{C2678FFA-3FD9-4EDF-956A-62204F1EC7C7}" type="presParOf" srcId="{C5BD3C1D-728E-4DB6-B5BA-90309DE0C525}" destId="{88BD15D2-5827-42EC-A8A3-C4E87160D498}" srcOrd="6" destOrd="0" presId="urn:microsoft.com/office/officeart/2018/2/layout/IconVerticalSolidList"/>
    <dgm:cxn modelId="{C01BC33C-0BE1-44B1-9A38-35DD6B47D142}" type="presParOf" srcId="{88BD15D2-5827-42EC-A8A3-C4E87160D498}" destId="{0923D251-8141-4C3B-B303-6BBB2B7856A6}" srcOrd="0" destOrd="0" presId="urn:microsoft.com/office/officeart/2018/2/layout/IconVerticalSolidList"/>
    <dgm:cxn modelId="{E4E5F1B3-CA84-4DFF-B4B9-CE03EEE112F2}" type="presParOf" srcId="{88BD15D2-5827-42EC-A8A3-C4E87160D498}" destId="{3E69B698-6610-4CD6-9A8E-88F23E63F46C}" srcOrd="1" destOrd="0" presId="urn:microsoft.com/office/officeart/2018/2/layout/IconVerticalSolidList"/>
    <dgm:cxn modelId="{C24A14DF-C213-4143-8869-70EC462E7548}" type="presParOf" srcId="{88BD15D2-5827-42EC-A8A3-C4E87160D498}" destId="{229EF401-4200-44A9-A1A7-96FB7F6CBC65}" srcOrd="2" destOrd="0" presId="urn:microsoft.com/office/officeart/2018/2/layout/IconVerticalSolidList"/>
    <dgm:cxn modelId="{55E84C40-3137-4F2D-BA55-7FAFF6042C54}" type="presParOf" srcId="{88BD15D2-5827-42EC-A8A3-C4E87160D498}" destId="{F498DEF0-6A0A-4C84-B742-4D58D56FA86C}" srcOrd="3" destOrd="0" presId="urn:microsoft.com/office/officeart/2018/2/layout/IconVerticalSolidList"/>
    <dgm:cxn modelId="{FCD7A483-7C02-4A3D-BBBA-6F1AFC010E5C}" type="presParOf" srcId="{C5BD3C1D-728E-4DB6-B5BA-90309DE0C525}" destId="{0F900476-C954-4A0D-8C4B-B1F03E9C1130}" srcOrd="7" destOrd="0" presId="urn:microsoft.com/office/officeart/2018/2/layout/IconVerticalSolidList"/>
    <dgm:cxn modelId="{5B0246F8-95A3-46B8-A5A0-D2458CE25E55}" type="presParOf" srcId="{C5BD3C1D-728E-4DB6-B5BA-90309DE0C525}" destId="{708EA10C-E142-40A0-A132-5644E76B9035}" srcOrd="8" destOrd="0" presId="urn:microsoft.com/office/officeart/2018/2/layout/IconVerticalSolidList"/>
    <dgm:cxn modelId="{76FBB3ED-75AE-410B-BCAD-AF9B11C9C1FF}" type="presParOf" srcId="{708EA10C-E142-40A0-A132-5644E76B9035}" destId="{FA6036DB-2140-4160-8253-F85BAF8AA579}" srcOrd="0" destOrd="0" presId="urn:microsoft.com/office/officeart/2018/2/layout/IconVerticalSolidList"/>
    <dgm:cxn modelId="{EE493B76-B83D-4D31-B51D-C0261C077BE2}" type="presParOf" srcId="{708EA10C-E142-40A0-A132-5644E76B9035}" destId="{84A9BCCC-07D8-4ED6-A089-1EEEA8D7034B}" srcOrd="1" destOrd="0" presId="urn:microsoft.com/office/officeart/2018/2/layout/IconVerticalSolidList"/>
    <dgm:cxn modelId="{FCEECEEA-6BB8-42BE-B0A4-1E44E20CE7F0}" type="presParOf" srcId="{708EA10C-E142-40A0-A132-5644E76B9035}" destId="{213DEA66-D77E-4CC9-B8BD-70AA477BE321}" srcOrd="2" destOrd="0" presId="urn:microsoft.com/office/officeart/2018/2/layout/IconVerticalSolidList"/>
    <dgm:cxn modelId="{F272E901-D9EB-4C73-8A10-329AA84F49E7}" type="presParOf" srcId="{708EA10C-E142-40A0-A132-5644E76B9035}" destId="{81DD67DB-F235-4C9A-8854-4F49AA968199}" srcOrd="3" destOrd="0" presId="urn:microsoft.com/office/officeart/2018/2/layout/IconVerticalSolidList"/>
    <dgm:cxn modelId="{98345E2A-D19E-43C8-875D-987E882C9EE0}" type="presParOf" srcId="{C5BD3C1D-728E-4DB6-B5BA-90309DE0C525}" destId="{F25B122C-B635-461A-AD1F-C6641E2B93F1}" srcOrd="9" destOrd="0" presId="urn:microsoft.com/office/officeart/2018/2/layout/IconVerticalSolidList"/>
    <dgm:cxn modelId="{7E8BBA3A-67A6-4C25-8C94-5174581B451E}" type="presParOf" srcId="{C5BD3C1D-728E-4DB6-B5BA-90309DE0C525}" destId="{ACE0EE92-CB98-4CBB-80E8-D9C772FC133E}" srcOrd="10" destOrd="0" presId="urn:microsoft.com/office/officeart/2018/2/layout/IconVerticalSolidList"/>
    <dgm:cxn modelId="{D9A0A98D-7E8E-4450-8C86-2544C354312A}" type="presParOf" srcId="{ACE0EE92-CB98-4CBB-80E8-D9C772FC133E}" destId="{325C057B-5D9B-4477-BF0F-4067A0AFDADD}" srcOrd="0" destOrd="0" presId="urn:microsoft.com/office/officeart/2018/2/layout/IconVerticalSolidList"/>
    <dgm:cxn modelId="{174DB862-8CDD-4820-9445-0428B084DB71}" type="presParOf" srcId="{ACE0EE92-CB98-4CBB-80E8-D9C772FC133E}" destId="{82608EE8-5A63-42D8-9104-8F8042EF8F18}" srcOrd="1" destOrd="0" presId="urn:microsoft.com/office/officeart/2018/2/layout/IconVerticalSolidList"/>
    <dgm:cxn modelId="{48778449-93D5-4D55-B811-A299E0C8B967}" type="presParOf" srcId="{ACE0EE92-CB98-4CBB-80E8-D9C772FC133E}" destId="{BA94F40E-5936-4AD8-91E0-884CAF30492C}" srcOrd="2" destOrd="0" presId="urn:microsoft.com/office/officeart/2018/2/layout/IconVerticalSolidList"/>
    <dgm:cxn modelId="{101E9288-49B6-4864-99AD-205565FD285D}" type="presParOf" srcId="{ACE0EE92-CB98-4CBB-80E8-D9C772FC133E}" destId="{3BD88F3E-6DE4-43A1-804D-896C8319D5BE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FFEEA07-EE50-4B4C-8EE0-93EF5D288283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1B09EDE4-A0AC-496D-9064-16C031819B2B}">
      <dgm:prSet/>
      <dgm:spPr/>
      <dgm:t>
        <a:bodyPr/>
        <a:lstStyle/>
        <a:p>
          <a:r>
            <a:rPr lang="en-GB" b="1"/>
            <a:t>Holistic Hospital Care</a:t>
          </a:r>
          <a:endParaRPr lang="en-US"/>
        </a:p>
      </dgm:t>
    </dgm:pt>
    <dgm:pt modelId="{59C3839D-ED36-4693-ABEE-4A502183C4F7}" type="parTrans" cxnId="{4C9C4475-9C55-489E-B3EE-7C6D3E14E4B5}">
      <dgm:prSet/>
      <dgm:spPr/>
      <dgm:t>
        <a:bodyPr/>
        <a:lstStyle/>
        <a:p>
          <a:endParaRPr lang="en-US"/>
        </a:p>
      </dgm:t>
    </dgm:pt>
    <dgm:pt modelId="{98A6245E-A281-45C2-A126-84F93754233C}" type="sibTrans" cxnId="{4C9C4475-9C55-489E-B3EE-7C6D3E14E4B5}">
      <dgm:prSet/>
      <dgm:spPr/>
      <dgm:t>
        <a:bodyPr/>
        <a:lstStyle/>
        <a:p>
          <a:endParaRPr lang="en-US"/>
        </a:p>
      </dgm:t>
    </dgm:pt>
    <dgm:pt modelId="{355545A8-0D60-41E7-BAF4-69EC4BF712FC}">
      <dgm:prSet/>
      <dgm:spPr/>
      <dgm:t>
        <a:bodyPr/>
        <a:lstStyle/>
        <a:p>
          <a:r>
            <a:rPr lang="en-GB"/>
            <a:t>A patient-centred approach includes:</a:t>
          </a:r>
          <a:endParaRPr lang="en-US"/>
        </a:p>
      </dgm:t>
    </dgm:pt>
    <dgm:pt modelId="{37F8CB2E-D4B4-4F2D-8483-A6ABF93CCE20}" type="parTrans" cxnId="{7F65D317-48C6-4063-A1FC-5F5D0AFCABB9}">
      <dgm:prSet/>
      <dgm:spPr/>
      <dgm:t>
        <a:bodyPr/>
        <a:lstStyle/>
        <a:p>
          <a:endParaRPr lang="en-US"/>
        </a:p>
      </dgm:t>
    </dgm:pt>
    <dgm:pt modelId="{00FBBC3C-7A3B-4485-BA54-2DEC0849BE2C}" type="sibTrans" cxnId="{7F65D317-48C6-4063-A1FC-5F5D0AFCABB9}">
      <dgm:prSet/>
      <dgm:spPr/>
      <dgm:t>
        <a:bodyPr/>
        <a:lstStyle/>
        <a:p>
          <a:endParaRPr lang="en-US"/>
        </a:p>
      </dgm:t>
    </dgm:pt>
    <dgm:pt modelId="{7BB6E0CC-9971-4B79-AA68-366420241196}">
      <dgm:prSet/>
      <dgm:spPr/>
      <dgm:t>
        <a:bodyPr/>
        <a:lstStyle/>
        <a:p>
          <a:r>
            <a:rPr lang="en-GB" dirty="0"/>
            <a:t>Medical treatment </a:t>
          </a:r>
          <a:endParaRPr lang="en-US" dirty="0"/>
        </a:p>
      </dgm:t>
    </dgm:pt>
    <dgm:pt modelId="{E831470E-A83F-46FB-A8C4-A73A5DBF0B65}" type="parTrans" cxnId="{2A9D0CA6-DFA1-4690-B17E-E599DD77AF8C}">
      <dgm:prSet/>
      <dgm:spPr/>
      <dgm:t>
        <a:bodyPr/>
        <a:lstStyle/>
        <a:p>
          <a:endParaRPr lang="en-US"/>
        </a:p>
      </dgm:t>
    </dgm:pt>
    <dgm:pt modelId="{3BAE17A7-3588-406E-996A-08DF000EDDE1}" type="sibTrans" cxnId="{2A9D0CA6-DFA1-4690-B17E-E599DD77AF8C}">
      <dgm:prSet/>
      <dgm:spPr/>
      <dgm:t>
        <a:bodyPr/>
        <a:lstStyle/>
        <a:p>
          <a:endParaRPr lang="en-US"/>
        </a:p>
      </dgm:t>
    </dgm:pt>
    <dgm:pt modelId="{9CBAE3CA-9A12-4886-B072-B1792DB11824}">
      <dgm:prSet/>
      <dgm:spPr/>
      <dgm:t>
        <a:bodyPr/>
        <a:lstStyle/>
        <a:p>
          <a:r>
            <a:rPr lang="en-GB"/>
            <a:t>Mental health support </a:t>
          </a:r>
          <a:endParaRPr lang="en-US"/>
        </a:p>
      </dgm:t>
    </dgm:pt>
    <dgm:pt modelId="{53977178-C588-4199-877B-D60BDD41A484}" type="parTrans" cxnId="{5A1FB3B4-5D9D-4529-B633-6B40F09D7662}">
      <dgm:prSet/>
      <dgm:spPr/>
      <dgm:t>
        <a:bodyPr/>
        <a:lstStyle/>
        <a:p>
          <a:endParaRPr lang="en-US"/>
        </a:p>
      </dgm:t>
    </dgm:pt>
    <dgm:pt modelId="{90846080-DCC8-48B7-9D63-DEBFBC0F6A17}" type="sibTrans" cxnId="{5A1FB3B4-5D9D-4529-B633-6B40F09D7662}">
      <dgm:prSet/>
      <dgm:spPr/>
      <dgm:t>
        <a:bodyPr/>
        <a:lstStyle/>
        <a:p>
          <a:endParaRPr lang="en-US"/>
        </a:p>
      </dgm:t>
    </dgm:pt>
    <dgm:pt modelId="{8500438A-7282-4175-9E96-6D169B5EC7A2}">
      <dgm:prSet/>
      <dgm:spPr/>
      <dgm:t>
        <a:bodyPr/>
        <a:lstStyle/>
        <a:p>
          <a:r>
            <a:rPr lang="en-GB"/>
            <a:t>Nutritional advice </a:t>
          </a:r>
          <a:endParaRPr lang="en-US"/>
        </a:p>
      </dgm:t>
    </dgm:pt>
    <dgm:pt modelId="{4EFB281D-F906-4946-B61C-DBDB81ACA69A}" type="parTrans" cxnId="{77AA5E31-F88E-4207-A6DF-9560B74022A0}">
      <dgm:prSet/>
      <dgm:spPr/>
      <dgm:t>
        <a:bodyPr/>
        <a:lstStyle/>
        <a:p>
          <a:endParaRPr lang="en-US"/>
        </a:p>
      </dgm:t>
    </dgm:pt>
    <dgm:pt modelId="{07E57776-A07D-4E11-AD82-E5E9B4891A8F}" type="sibTrans" cxnId="{77AA5E31-F88E-4207-A6DF-9560B74022A0}">
      <dgm:prSet/>
      <dgm:spPr/>
      <dgm:t>
        <a:bodyPr/>
        <a:lstStyle/>
        <a:p>
          <a:endParaRPr lang="en-US"/>
        </a:p>
      </dgm:t>
    </dgm:pt>
    <dgm:pt modelId="{FD049F34-EBCF-4523-9731-EA1E5C957E15}">
      <dgm:prSet/>
      <dgm:spPr/>
      <dgm:t>
        <a:bodyPr/>
        <a:lstStyle/>
        <a:p>
          <a:r>
            <a:rPr lang="en-GB"/>
            <a:t>Social care planning </a:t>
          </a:r>
          <a:endParaRPr lang="en-US"/>
        </a:p>
      </dgm:t>
    </dgm:pt>
    <dgm:pt modelId="{C77078BF-B2A0-4716-A844-9B5055C5257F}" type="parTrans" cxnId="{1CC83346-2F18-4112-958A-FCF9836EE11F}">
      <dgm:prSet/>
      <dgm:spPr/>
      <dgm:t>
        <a:bodyPr/>
        <a:lstStyle/>
        <a:p>
          <a:endParaRPr lang="en-US"/>
        </a:p>
      </dgm:t>
    </dgm:pt>
    <dgm:pt modelId="{72CE33FE-5F52-4B77-AC4E-E1A416D12948}" type="sibTrans" cxnId="{1CC83346-2F18-4112-958A-FCF9836EE11F}">
      <dgm:prSet/>
      <dgm:spPr/>
      <dgm:t>
        <a:bodyPr/>
        <a:lstStyle/>
        <a:p>
          <a:endParaRPr lang="en-US"/>
        </a:p>
      </dgm:t>
    </dgm:pt>
    <dgm:pt modelId="{47E5E76D-8BF5-40F7-ADC9-608442728C8A}">
      <dgm:prSet/>
      <dgm:spPr/>
      <dgm:t>
        <a:bodyPr/>
        <a:lstStyle/>
        <a:p>
          <a:r>
            <a:rPr lang="en-GB" b="1"/>
            <a:t>Outcomes</a:t>
          </a:r>
          <a:endParaRPr lang="en-US"/>
        </a:p>
      </dgm:t>
    </dgm:pt>
    <dgm:pt modelId="{1BE53565-06C4-40B8-A4AA-E6A9BCCBE68B}" type="parTrans" cxnId="{D082F554-FB85-411A-9C0F-E437553E03B9}">
      <dgm:prSet/>
      <dgm:spPr/>
      <dgm:t>
        <a:bodyPr/>
        <a:lstStyle/>
        <a:p>
          <a:endParaRPr lang="en-US"/>
        </a:p>
      </dgm:t>
    </dgm:pt>
    <dgm:pt modelId="{D5C46056-1BD2-4B3F-867D-4E91FD504EB6}" type="sibTrans" cxnId="{D082F554-FB85-411A-9C0F-E437553E03B9}">
      <dgm:prSet/>
      <dgm:spPr/>
      <dgm:t>
        <a:bodyPr/>
        <a:lstStyle/>
        <a:p>
          <a:endParaRPr lang="en-US"/>
        </a:p>
      </dgm:t>
    </dgm:pt>
    <dgm:pt modelId="{4A8C643B-93C8-4473-BFAF-D5C4A98BF43E}">
      <dgm:prSet/>
      <dgm:spPr/>
      <dgm:t>
        <a:bodyPr/>
        <a:lstStyle/>
        <a:p>
          <a:r>
            <a:rPr lang="en-GB"/>
            <a:t>Better recovery rates </a:t>
          </a:r>
          <a:endParaRPr lang="en-US"/>
        </a:p>
      </dgm:t>
    </dgm:pt>
    <dgm:pt modelId="{45E3D20F-01F1-4FAC-A576-FE1D58B13560}" type="parTrans" cxnId="{27A7B88F-7128-4CE8-A0DD-44787A7121CD}">
      <dgm:prSet/>
      <dgm:spPr/>
      <dgm:t>
        <a:bodyPr/>
        <a:lstStyle/>
        <a:p>
          <a:endParaRPr lang="en-US"/>
        </a:p>
      </dgm:t>
    </dgm:pt>
    <dgm:pt modelId="{5A874B90-7CD4-4180-AC56-7D83D054CFF9}" type="sibTrans" cxnId="{27A7B88F-7128-4CE8-A0DD-44787A7121CD}">
      <dgm:prSet/>
      <dgm:spPr/>
      <dgm:t>
        <a:bodyPr/>
        <a:lstStyle/>
        <a:p>
          <a:endParaRPr lang="en-US"/>
        </a:p>
      </dgm:t>
    </dgm:pt>
    <dgm:pt modelId="{A2A05721-881F-4A66-96F8-DEDA743A0E77}">
      <dgm:prSet/>
      <dgm:spPr/>
      <dgm:t>
        <a:bodyPr/>
        <a:lstStyle/>
        <a:p>
          <a:r>
            <a:rPr lang="en-GB"/>
            <a:t>Improved patient experience </a:t>
          </a:r>
          <a:endParaRPr lang="en-US"/>
        </a:p>
      </dgm:t>
    </dgm:pt>
    <dgm:pt modelId="{75A9F97A-3E04-4B83-847F-C6611D803D15}" type="parTrans" cxnId="{CC5F3BEA-4F9C-4B87-B62A-42842139106C}">
      <dgm:prSet/>
      <dgm:spPr/>
      <dgm:t>
        <a:bodyPr/>
        <a:lstStyle/>
        <a:p>
          <a:endParaRPr lang="en-US"/>
        </a:p>
      </dgm:t>
    </dgm:pt>
    <dgm:pt modelId="{E8EBBA60-829F-49FC-BD92-B3E591B2853C}" type="sibTrans" cxnId="{CC5F3BEA-4F9C-4B87-B62A-42842139106C}">
      <dgm:prSet/>
      <dgm:spPr/>
      <dgm:t>
        <a:bodyPr/>
        <a:lstStyle/>
        <a:p>
          <a:endParaRPr lang="en-US"/>
        </a:p>
      </dgm:t>
    </dgm:pt>
    <dgm:pt modelId="{1999C6B5-6234-481D-AB38-F6C2BE51D129}">
      <dgm:prSet/>
      <dgm:spPr/>
      <dgm:t>
        <a:bodyPr/>
        <a:lstStyle/>
        <a:p>
          <a:r>
            <a:rPr lang="en-GB" dirty="0"/>
            <a:t>Reduced readmissions </a:t>
          </a:r>
          <a:endParaRPr lang="en-US" dirty="0"/>
        </a:p>
      </dgm:t>
    </dgm:pt>
    <dgm:pt modelId="{E9F0B023-3EB2-4C90-9484-AA0FE378BC1B}" type="parTrans" cxnId="{272923BE-282A-4FF2-A001-170A694494AE}">
      <dgm:prSet/>
      <dgm:spPr/>
      <dgm:t>
        <a:bodyPr/>
        <a:lstStyle/>
        <a:p>
          <a:endParaRPr lang="en-US"/>
        </a:p>
      </dgm:t>
    </dgm:pt>
    <dgm:pt modelId="{A783E805-8DB1-4FB8-A993-BF6828CAF151}" type="sibTrans" cxnId="{272923BE-282A-4FF2-A001-170A694494AE}">
      <dgm:prSet/>
      <dgm:spPr/>
      <dgm:t>
        <a:bodyPr/>
        <a:lstStyle/>
        <a:p>
          <a:endParaRPr lang="en-US"/>
        </a:p>
      </dgm:t>
    </dgm:pt>
    <dgm:pt modelId="{2A5C86B6-A0EA-4E7A-8F79-0055612B8B3D}">
      <dgm:prSet/>
      <dgm:spPr/>
      <dgm:t>
        <a:bodyPr/>
        <a:lstStyle/>
        <a:p>
          <a:r>
            <a:rPr lang="en-GB" b="1"/>
            <a:t>Example</a:t>
          </a:r>
          <a:endParaRPr lang="en-US"/>
        </a:p>
      </dgm:t>
    </dgm:pt>
    <dgm:pt modelId="{F4FDBD7A-2FBD-4B68-8DF8-E0543841BF69}" type="parTrans" cxnId="{2E8AB179-DD48-41F9-AFE5-398BA5DE5882}">
      <dgm:prSet/>
      <dgm:spPr/>
      <dgm:t>
        <a:bodyPr/>
        <a:lstStyle/>
        <a:p>
          <a:endParaRPr lang="en-US"/>
        </a:p>
      </dgm:t>
    </dgm:pt>
    <dgm:pt modelId="{A0A855BF-7202-4CCD-BC80-3970A8441AC5}" type="sibTrans" cxnId="{2E8AB179-DD48-41F9-AFE5-398BA5DE5882}">
      <dgm:prSet/>
      <dgm:spPr/>
      <dgm:t>
        <a:bodyPr/>
        <a:lstStyle/>
        <a:p>
          <a:endParaRPr lang="en-US"/>
        </a:p>
      </dgm:t>
    </dgm:pt>
    <dgm:pt modelId="{6B83FFA1-2279-48A9-A19F-500D8A0F50DA}">
      <dgm:prSet/>
      <dgm:spPr/>
      <dgm:t>
        <a:bodyPr/>
        <a:lstStyle/>
        <a:p>
          <a:r>
            <a:rPr lang="en-GB" dirty="0"/>
            <a:t>Integrated care teams working together to support patients with long-term conditions. (NHS England, 2024)</a:t>
          </a:r>
          <a:endParaRPr lang="en-US" dirty="0"/>
        </a:p>
      </dgm:t>
    </dgm:pt>
    <dgm:pt modelId="{8B205CC3-9CA9-40F4-A2F5-865A55AF5AEB}" type="parTrans" cxnId="{6ECB0071-F335-453E-88D1-E6A2E7391920}">
      <dgm:prSet/>
      <dgm:spPr/>
      <dgm:t>
        <a:bodyPr/>
        <a:lstStyle/>
        <a:p>
          <a:endParaRPr lang="en-US"/>
        </a:p>
      </dgm:t>
    </dgm:pt>
    <dgm:pt modelId="{FCC5D18F-F948-4A1E-B20C-5134213417B1}" type="sibTrans" cxnId="{6ECB0071-F335-453E-88D1-E6A2E7391920}">
      <dgm:prSet/>
      <dgm:spPr/>
      <dgm:t>
        <a:bodyPr/>
        <a:lstStyle/>
        <a:p>
          <a:endParaRPr lang="en-US"/>
        </a:p>
      </dgm:t>
    </dgm:pt>
    <dgm:pt modelId="{4C36D1BA-A874-4E7F-83CB-CDB1C521177D}" type="pres">
      <dgm:prSet presAssocID="{6FFEEA07-EE50-4B4C-8EE0-93EF5D288283}" presName="linear" presStyleCnt="0">
        <dgm:presLayoutVars>
          <dgm:animLvl val="lvl"/>
          <dgm:resizeHandles val="exact"/>
        </dgm:presLayoutVars>
      </dgm:prSet>
      <dgm:spPr/>
    </dgm:pt>
    <dgm:pt modelId="{528101E6-026C-47DE-BB77-DCEAF04649AF}" type="pres">
      <dgm:prSet presAssocID="{1B09EDE4-A0AC-496D-9064-16C031819B2B}" presName="parentText" presStyleLbl="node1" presStyleIdx="0" presStyleCnt="12">
        <dgm:presLayoutVars>
          <dgm:chMax val="0"/>
          <dgm:bulletEnabled val="1"/>
        </dgm:presLayoutVars>
      </dgm:prSet>
      <dgm:spPr/>
    </dgm:pt>
    <dgm:pt modelId="{6D18E3EE-5B3B-4B91-BFE3-8F92DF77EBD0}" type="pres">
      <dgm:prSet presAssocID="{98A6245E-A281-45C2-A126-84F93754233C}" presName="spacer" presStyleCnt="0"/>
      <dgm:spPr/>
    </dgm:pt>
    <dgm:pt modelId="{B3DCEB18-6B68-4031-B949-9AE1C421208C}" type="pres">
      <dgm:prSet presAssocID="{355545A8-0D60-41E7-BAF4-69EC4BF712FC}" presName="parentText" presStyleLbl="node1" presStyleIdx="1" presStyleCnt="12">
        <dgm:presLayoutVars>
          <dgm:chMax val="0"/>
          <dgm:bulletEnabled val="1"/>
        </dgm:presLayoutVars>
      </dgm:prSet>
      <dgm:spPr/>
    </dgm:pt>
    <dgm:pt modelId="{7A545ACC-9408-4021-B025-30D44BD07762}" type="pres">
      <dgm:prSet presAssocID="{00FBBC3C-7A3B-4485-BA54-2DEC0849BE2C}" presName="spacer" presStyleCnt="0"/>
      <dgm:spPr/>
    </dgm:pt>
    <dgm:pt modelId="{DE12CE8A-CD18-483F-AE90-DF0CB07E4300}" type="pres">
      <dgm:prSet presAssocID="{7BB6E0CC-9971-4B79-AA68-366420241196}" presName="parentText" presStyleLbl="node1" presStyleIdx="2" presStyleCnt="12">
        <dgm:presLayoutVars>
          <dgm:chMax val="0"/>
          <dgm:bulletEnabled val="1"/>
        </dgm:presLayoutVars>
      </dgm:prSet>
      <dgm:spPr/>
    </dgm:pt>
    <dgm:pt modelId="{8FB16852-D8D2-4952-BF4B-4CD05D70FDD3}" type="pres">
      <dgm:prSet presAssocID="{3BAE17A7-3588-406E-996A-08DF000EDDE1}" presName="spacer" presStyleCnt="0"/>
      <dgm:spPr/>
    </dgm:pt>
    <dgm:pt modelId="{762E6786-85FD-4B97-A4A4-FEC90C635D74}" type="pres">
      <dgm:prSet presAssocID="{9CBAE3CA-9A12-4886-B072-B1792DB11824}" presName="parentText" presStyleLbl="node1" presStyleIdx="3" presStyleCnt="12">
        <dgm:presLayoutVars>
          <dgm:chMax val="0"/>
          <dgm:bulletEnabled val="1"/>
        </dgm:presLayoutVars>
      </dgm:prSet>
      <dgm:spPr/>
    </dgm:pt>
    <dgm:pt modelId="{D01F0AD2-DD73-4F3C-A5A4-A8A60371BA0B}" type="pres">
      <dgm:prSet presAssocID="{90846080-DCC8-48B7-9D63-DEBFBC0F6A17}" presName="spacer" presStyleCnt="0"/>
      <dgm:spPr/>
    </dgm:pt>
    <dgm:pt modelId="{885F6A40-1DBF-488A-84B0-974A30F4C570}" type="pres">
      <dgm:prSet presAssocID="{8500438A-7282-4175-9E96-6D169B5EC7A2}" presName="parentText" presStyleLbl="node1" presStyleIdx="4" presStyleCnt="12">
        <dgm:presLayoutVars>
          <dgm:chMax val="0"/>
          <dgm:bulletEnabled val="1"/>
        </dgm:presLayoutVars>
      </dgm:prSet>
      <dgm:spPr/>
    </dgm:pt>
    <dgm:pt modelId="{0F4BC79D-81FF-4EBB-B1F4-70FB1F50ED86}" type="pres">
      <dgm:prSet presAssocID="{07E57776-A07D-4E11-AD82-E5E9B4891A8F}" presName="spacer" presStyleCnt="0"/>
      <dgm:spPr/>
    </dgm:pt>
    <dgm:pt modelId="{728427C5-3CA2-4DE8-876D-00B5077ADEFC}" type="pres">
      <dgm:prSet presAssocID="{FD049F34-EBCF-4523-9731-EA1E5C957E15}" presName="parentText" presStyleLbl="node1" presStyleIdx="5" presStyleCnt="12">
        <dgm:presLayoutVars>
          <dgm:chMax val="0"/>
          <dgm:bulletEnabled val="1"/>
        </dgm:presLayoutVars>
      </dgm:prSet>
      <dgm:spPr/>
    </dgm:pt>
    <dgm:pt modelId="{3B4D1C50-DCC5-440E-AF6F-95D3EB7969B5}" type="pres">
      <dgm:prSet presAssocID="{72CE33FE-5F52-4B77-AC4E-E1A416D12948}" presName="spacer" presStyleCnt="0"/>
      <dgm:spPr/>
    </dgm:pt>
    <dgm:pt modelId="{0EBDEE7F-9EB1-4339-800A-BB532974336A}" type="pres">
      <dgm:prSet presAssocID="{47E5E76D-8BF5-40F7-ADC9-608442728C8A}" presName="parentText" presStyleLbl="node1" presStyleIdx="6" presStyleCnt="12">
        <dgm:presLayoutVars>
          <dgm:chMax val="0"/>
          <dgm:bulletEnabled val="1"/>
        </dgm:presLayoutVars>
      </dgm:prSet>
      <dgm:spPr/>
    </dgm:pt>
    <dgm:pt modelId="{D6F579E3-8D97-4097-A085-0BB87C271C24}" type="pres">
      <dgm:prSet presAssocID="{D5C46056-1BD2-4B3F-867D-4E91FD504EB6}" presName="spacer" presStyleCnt="0"/>
      <dgm:spPr/>
    </dgm:pt>
    <dgm:pt modelId="{90C410F7-3ACB-4F88-9865-D6BCACA21790}" type="pres">
      <dgm:prSet presAssocID="{4A8C643B-93C8-4473-BFAF-D5C4A98BF43E}" presName="parentText" presStyleLbl="node1" presStyleIdx="7" presStyleCnt="12">
        <dgm:presLayoutVars>
          <dgm:chMax val="0"/>
          <dgm:bulletEnabled val="1"/>
        </dgm:presLayoutVars>
      </dgm:prSet>
      <dgm:spPr/>
    </dgm:pt>
    <dgm:pt modelId="{2BD24103-1828-42FF-805A-41D93133E9A4}" type="pres">
      <dgm:prSet presAssocID="{5A874B90-7CD4-4180-AC56-7D83D054CFF9}" presName="spacer" presStyleCnt="0"/>
      <dgm:spPr/>
    </dgm:pt>
    <dgm:pt modelId="{FBB4078D-E5E1-479A-9DBF-C6B487A6DBF5}" type="pres">
      <dgm:prSet presAssocID="{A2A05721-881F-4A66-96F8-DEDA743A0E77}" presName="parentText" presStyleLbl="node1" presStyleIdx="8" presStyleCnt="12">
        <dgm:presLayoutVars>
          <dgm:chMax val="0"/>
          <dgm:bulletEnabled val="1"/>
        </dgm:presLayoutVars>
      </dgm:prSet>
      <dgm:spPr/>
    </dgm:pt>
    <dgm:pt modelId="{5BD4FC9A-A2C9-440A-953E-AEA7DAC8165E}" type="pres">
      <dgm:prSet presAssocID="{E8EBBA60-829F-49FC-BD92-B3E591B2853C}" presName="spacer" presStyleCnt="0"/>
      <dgm:spPr/>
    </dgm:pt>
    <dgm:pt modelId="{BEA6836F-3664-4E9B-BF90-AAEF543DB6E3}" type="pres">
      <dgm:prSet presAssocID="{1999C6B5-6234-481D-AB38-F6C2BE51D129}" presName="parentText" presStyleLbl="node1" presStyleIdx="9" presStyleCnt="12">
        <dgm:presLayoutVars>
          <dgm:chMax val="0"/>
          <dgm:bulletEnabled val="1"/>
        </dgm:presLayoutVars>
      </dgm:prSet>
      <dgm:spPr/>
    </dgm:pt>
    <dgm:pt modelId="{8DB751DD-BE99-45AB-B4C8-553CFD491B16}" type="pres">
      <dgm:prSet presAssocID="{A783E805-8DB1-4FB8-A993-BF6828CAF151}" presName="spacer" presStyleCnt="0"/>
      <dgm:spPr/>
    </dgm:pt>
    <dgm:pt modelId="{D58EB9BC-35DD-4B08-B281-C047EDAC0D6B}" type="pres">
      <dgm:prSet presAssocID="{2A5C86B6-A0EA-4E7A-8F79-0055612B8B3D}" presName="parentText" presStyleLbl="node1" presStyleIdx="10" presStyleCnt="12">
        <dgm:presLayoutVars>
          <dgm:chMax val="0"/>
          <dgm:bulletEnabled val="1"/>
        </dgm:presLayoutVars>
      </dgm:prSet>
      <dgm:spPr/>
    </dgm:pt>
    <dgm:pt modelId="{D5E282D4-080A-474C-9AE9-ED1D8DEDE1CD}" type="pres">
      <dgm:prSet presAssocID="{A0A855BF-7202-4CCD-BC80-3970A8441AC5}" presName="spacer" presStyleCnt="0"/>
      <dgm:spPr/>
    </dgm:pt>
    <dgm:pt modelId="{62A8F328-07BE-4E73-9619-4D22C10F3437}" type="pres">
      <dgm:prSet presAssocID="{6B83FFA1-2279-48A9-A19F-500D8A0F50DA}" presName="parentText" presStyleLbl="node1" presStyleIdx="11" presStyleCnt="12">
        <dgm:presLayoutVars>
          <dgm:chMax val="0"/>
          <dgm:bulletEnabled val="1"/>
        </dgm:presLayoutVars>
      </dgm:prSet>
      <dgm:spPr/>
    </dgm:pt>
  </dgm:ptLst>
  <dgm:cxnLst>
    <dgm:cxn modelId="{ECACEF04-AA74-45E2-9C99-C6F17CC466A8}" type="presOf" srcId="{FD049F34-EBCF-4523-9731-EA1E5C957E15}" destId="{728427C5-3CA2-4DE8-876D-00B5077ADEFC}" srcOrd="0" destOrd="0" presId="urn:microsoft.com/office/officeart/2005/8/layout/vList2"/>
    <dgm:cxn modelId="{9EDC450C-803A-4257-84CA-685534BD81E3}" type="presOf" srcId="{47E5E76D-8BF5-40F7-ADC9-608442728C8A}" destId="{0EBDEE7F-9EB1-4339-800A-BB532974336A}" srcOrd="0" destOrd="0" presId="urn:microsoft.com/office/officeart/2005/8/layout/vList2"/>
    <dgm:cxn modelId="{7F65D317-48C6-4063-A1FC-5F5D0AFCABB9}" srcId="{6FFEEA07-EE50-4B4C-8EE0-93EF5D288283}" destId="{355545A8-0D60-41E7-BAF4-69EC4BF712FC}" srcOrd="1" destOrd="0" parTransId="{37F8CB2E-D4B4-4F2D-8483-A6ABF93CCE20}" sibTransId="{00FBBC3C-7A3B-4485-BA54-2DEC0849BE2C}"/>
    <dgm:cxn modelId="{77AA5E31-F88E-4207-A6DF-9560B74022A0}" srcId="{6FFEEA07-EE50-4B4C-8EE0-93EF5D288283}" destId="{8500438A-7282-4175-9E96-6D169B5EC7A2}" srcOrd="4" destOrd="0" parTransId="{4EFB281D-F906-4946-B61C-DBDB81ACA69A}" sibTransId="{07E57776-A07D-4E11-AD82-E5E9B4891A8F}"/>
    <dgm:cxn modelId="{35732A32-4520-4718-8A1B-2896B09043D5}" type="presOf" srcId="{1999C6B5-6234-481D-AB38-F6C2BE51D129}" destId="{BEA6836F-3664-4E9B-BF90-AAEF543DB6E3}" srcOrd="0" destOrd="0" presId="urn:microsoft.com/office/officeart/2005/8/layout/vList2"/>
    <dgm:cxn modelId="{1CC83346-2F18-4112-958A-FCF9836EE11F}" srcId="{6FFEEA07-EE50-4B4C-8EE0-93EF5D288283}" destId="{FD049F34-EBCF-4523-9731-EA1E5C957E15}" srcOrd="5" destOrd="0" parTransId="{C77078BF-B2A0-4716-A844-9B5055C5257F}" sibTransId="{72CE33FE-5F52-4B77-AC4E-E1A416D12948}"/>
    <dgm:cxn modelId="{35FD2848-D2E5-48BC-828E-B5C36F590D08}" type="presOf" srcId="{355545A8-0D60-41E7-BAF4-69EC4BF712FC}" destId="{B3DCEB18-6B68-4031-B949-9AE1C421208C}" srcOrd="0" destOrd="0" presId="urn:microsoft.com/office/officeart/2005/8/layout/vList2"/>
    <dgm:cxn modelId="{D6C7B86B-0284-4083-9B57-BCCBE2E79C66}" type="presOf" srcId="{1B09EDE4-A0AC-496D-9064-16C031819B2B}" destId="{528101E6-026C-47DE-BB77-DCEAF04649AF}" srcOrd="0" destOrd="0" presId="urn:microsoft.com/office/officeart/2005/8/layout/vList2"/>
    <dgm:cxn modelId="{6ECB0071-F335-453E-88D1-E6A2E7391920}" srcId="{6FFEEA07-EE50-4B4C-8EE0-93EF5D288283}" destId="{6B83FFA1-2279-48A9-A19F-500D8A0F50DA}" srcOrd="11" destOrd="0" parTransId="{8B205CC3-9CA9-40F4-A2F5-865A55AF5AEB}" sibTransId="{FCC5D18F-F948-4A1E-B20C-5134213417B1}"/>
    <dgm:cxn modelId="{433FB674-5A86-4605-8981-555AF10441FD}" type="presOf" srcId="{7BB6E0CC-9971-4B79-AA68-366420241196}" destId="{DE12CE8A-CD18-483F-AE90-DF0CB07E4300}" srcOrd="0" destOrd="0" presId="urn:microsoft.com/office/officeart/2005/8/layout/vList2"/>
    <dgm:cxn modelId="{D082F554-FB85-411A-9C0F-E437553E03B9}" srcId="{6FFEEA07-EE50-4B4C-8EE0-93EF5D288283}" destId="{47E5E76D-8BF5-40F7-ADC9-608442728C8A}" srcOrd="6" destOrd="0" parTransId="{1BE53565-06C4-40B8-A4AA-E6A9BCCBE68B}" sibTransId="{D5C46056-1BD2-4B3F-867D-4E91FD504EB6}"/>
    <dgm:cxn modelId="{4C9C4475-9C55-489E-B3EE-7C6D3E14E4B5}" srcId="{6FFEEA07-EE50-4B4C-8EE0-93EF5D288283}" destId="{1B09EDE4-A0AC-496D-9064-16C031819B2B}" srcOrd="0" destOrd="0" parTransId="{59C3839D-ED36-4693-ABEE-4A502183C4F7}" sibTransId="{98A6245E-A281-45C2-A126-84F93754233C}"/>
    <dgm:cxn modelId="{2E8AB179-DD48-41F9-AFE5-398BA5DE5882}" srcId="{6FFEEA07-EE50-4B4C-8EE0-93EF5D288283}" destId="{2A5C86B6-A0EA-4E7A-8F79-0055612B8B3D}" srcOrd="10" destOrd="0" parTransId="{F4FDBD7A-2FBD-4B68-8DF8-E0543841BF69}" sibTransId="{A0A855BF-7202-4CCD-BC80-3970A8441AC5}"/>
    <dgm:cxn modelId="{BE924F87-38B9-4E01-9234-4F3C4121E2B9}" type="presOf" srcId="{4A8C643B-93C8-4473-BFAF-D5C4A98BF43E}" destId="{90C410F7-3ACB-4F88-9865-D6BCACA21790}" srcOrd="0" destOrd="0" presId="urn:microsoft.com/office/officeart/2005/8/layout/vList2"/>
    <dgm:cxn modelId="{27A7B88F-7128-4CE8-A0DD-44787A7121CD}" srcId="{6FFEEA07-EE50-4B4C-8EE0-93EF5D288283}" destId="{4A8C643B-93C8-4473-BFAF-D5C4A98BF43E}" srcOrd="7" destOrd="0" parTransId="{45E3D20F-01F1-4FAC-A576-FE1D58B13560}" sibTransId="{5A874B90-7CD4-4180-AC56-7D83D054CFF9}"/>
    <dgm:cxn modelId="{2A9D0CA6-DFA1-4690-B17E-E599DD77AF8C}" srcId="{6FFEEA07-EE50-4B4C-8EE0-93EF5D288283}" destId="{7BB6E0CC-9971-4B79-AA68-366420241196}" srcOrd="2" destOrd="0" parTransId="{E831470E-A83F-46FB-A8C4-A73A5DBF0B65}" sibTransId="{3BAE17A7-3588-406E-996A-08DF000EDDE1}"/>
    <dgm:cxn modelId="{388321AF-5EB3-4616-B76C-EFE141DE4179}" type="presOf" srcId="{6FFEEA07-EE50-4B4C-8EE0-93EF5D288283}" destId="{4C36D1BA-A874-4E7F-83CB-CDB1C521177D}" srcOrd="0" destOrd="0" presId="urn:microsoft.com/office/officeart/2005/8/layout/vList2"/>
    <dgm:cxn modelId="{541EF9B0-5C02-4109-AFCA-D65ADDCE2178}" type="presOf" srcId="{8500438A-7282-4175-9E96-6D169B5EC7A2}" destId="{885F6A40-1DBF-488A-84B0-974A30F4C570}" srcOrd="0" destOrd="0" presId="urn:microsoft.com/office/officeart/2005/8/layout/vList2"/>
    <dgm:cxn modelId="{5A1FB3B4-5D9D-4529-B633-6B40F09D7662}" srcId="{6FFEEA07-EE50-4B4C-8EE0-93EF5D288283}" destId="{9CBAE3CA-9A12-4886-B072-B1792DB11824}" srcOrd="3" destOrd="0" parTransId="{53977178-C588-4199-877B-D60BDD41A484}" sibTransId="{90846080-DCC8-48B7-9D63-DEBFBC0F6A17}"/>
    <dgm:cxn modelId="{272923BE-282A-4FF2-A001-170A694494AE}" srcId="{6FFEEA07-EE50-4B4C-8EE0-93EF5D288283}" destId="{1999C6B5-6234-481D-AB38-F6C2BE51D129}" srcOrd="9" destOrd="0" parTransId="{E9F0B023-3EB2-4C90-9484-AA0FE378BC1B}" sibTransId="{A783E805-8DB1-4FB8-A993-BF6828CAF151}"/>
    <dgm:cxn modelId="{FED1EED0-1844-4B7B-A450-676FDC24DABE}" type="presOf" srcId="{6B83FFA1-2279-48A9-A19F-500D8A0F50DA}" destId="{62A8F328-07BE-4E73-9619-4D22C10F3437}" srcOrd="0" destOrd="0" presId="urn:microsoft.com/office/officeart/2005/8/layout/vList2"/>
    <dgm:cxn modelId="{89A3C8DF-2760-481F-B9E8-30A2FE250047}" type="presOf" srcId="{9CBAE3CA-9A12-4886-B072-B1792DB11824}" destId="{762E6786-85FD-4B97-A4A4-FEC90C635D74}" srcOrd="0" destOrd="0" presId="urn:microsoft.com/office/officeart/2005/8/layout/vList2"/>
    <dgm:cxn modelId="{CC5F3BEA-4F9C-4B87-B62A-42842139106C}" srcId="{6FFEEA07-EE50-4B4C-8EE0-93EF5D288283}" destId="{A2A05721-881F-4A66-96F8-DEDA743A0E77}" srcOrd="8" destOrd="0" parTransId="{75A9F97A-3E04-4B83-847F-C6611D803D15}" sibTransId="{E8EBBA60-829F-49FC-BD92-B3E591B2853C}"/>
    <dgm:cxn modelId="{AFFD27EE-BFC5-495C-9807-B6A2E34088B8}" type="presOf" srcId="{A2A05721-881F-4A66-96F8-DEDA743A0E77}" destId="{FBB4078D-E5E1-479A-9DBF-C6B487A6DBF5}" srcOrd="0" destOrd="0" presId="urn:microsoft.com/office/officeart/2005/8/layout/vList2"/>
    <dgm:cxn modelId="{877024F2-0880-4C2E-B2DD-39CDACE7879E}" type="presOf" srcId="{2A5C86B6-A0EA-4E7A-8F79-0055612B8B3D}" destId="{D58EB9BC-35DD-4B08-B281-C047EDAC0D6B}" srcOrd="0" destOrd="0" presId="urn:microsoft.com/office/officeart/2005/8/layout/vList2"/>
    <dgm:cxn modelId="{294BB4B1-2708-4C87-86EE-8D130200C53C}" type="presParOf" srcId="{4C36D1BA-A874-4E7F-83CB-CDB1C521177D}" destId="{528101E6-026C-47DE-BB77-DCEAF04649AF}" srcOrd="0" destOrd="0" presId="urn:microsoft.com/office/officeart/2005/8/layout/vList2"/>
    <dgm:cxn modelId="{F95118CA-82A5-4532-BB4E-08891EC3F2F0}" type="presParOf" srcId="{4C36D1BA-A874-4E7F-83CB-CDB1C521177D}" destId="{6D18E3EE-5B3B-4B91-BFE3-8F92DF77EBD0}" srcOrd="1" destOrd="0" presId="urn:microsoft.com/office/officeart/2005/8/layout/vList2"/>
    <dgm:cxn modelId="{3B80499B-8234-4311-9D78-F31CAA25CA6D}" type="presParOf" srcId="{4C36D1BA-A874-4E7F-83CB-CDB1C521177D}" destId="{B3DCEB18-6B68-4031-B949-9AE1C421208C}" srcOrd="2" destOrd="0" presId="urn:microsoft.com/office/officeart/2005/8/layout/vList2"/>
    <dgm:cxn modelId="{3BA26CBC-E7B4-49B1-BB52-493A6E731B1E}" type="presParOf" srcId="{4C36D1BA-A874-4E7F-83CB-CDB1C521177D}" destId="{7A545ACC-9408-4021-B025-30D44BD07762}" srcOrd="3" destOrd="0" presId="urn:microsoft.com/office/officeart/2005/8/layout/vList2"/>
    <dgm:cxn modelId="{7FDA2D7E-952B-454A-B5A1-41ACB4D16C53}" type="presParOf" srcId="{4C36D1BA-A874-4E7F-83CB-CDB1C521177D}" destId="{DE12CE8A-CD18-483F-AE90-DF0CB07E4300}" srcOrd="4" destOrd="0" presId="urn:microsoft.com/office/officeart/2005/8/layout/vList2"/>
    <dgm:cxn modelId="{D34FFDC3-7804-4144-96A8-351B38036E13}" type="presParOf" srcId="{4C36D1BA-A874-4E7F-83CB-CDB1C521177D}" destId="{8FB16852-D8D2-4952-BF4B-4CD05D70FDD3}" srcOrd="5" destOrd="0" presId="urn:microsoft.com/office/officeart/2005/8/layout/vList2"/>
    <dgm:cxn modelId="{F2368DA7-4308-48CB-8626-7CC8CD65DBCD}" type="presParOf" srcId="{4C36D1BA-A874-4E7F-83CB-CDB1C521177D}" destId="{762E6786-85FD-4B97-A4A4-FEC90C635D74}" srcOrd="6" destOrd="0" presId="urn:microsoft.com/office/officeart/2005/8/layout/vList2"/>
    <dgm:cxn modelId="{AB059330-8909-41FC-8ACC-58DABBC7E9C5}" type="presParOf" srcId="{4C36D1BA-A874-4E7F-83CB-CDB1C521177D}" destId="{D01F0AD2-DD73-4F3C-A5A4-A8A60371BA0B}" srcOrd="7" destOrd="0" presId="urn:microsoft.com/office/officeart/2005/8/layout/vList2"/>
    <dgm:cxn modelId="{223188D5-BAC1-4A40-83AC-DF1220EC943B}" type="presParOf" srcId="{4C36D1BA-A874-4E7F-83CB-CDB1C521177D}" destId="{885F6A40-1DBF-488A-84B0-974A30F4C570}" srcOrd="8" destOrd="0" presId="urn:microsoft.com/office/officeart/2005/8/layout/vList2"/>
    <dgm:cxn modelId="{5E174327-2E4D-45DF-A2A9-43DEBABDEDDB}" type="presParOf" srcId="{4C36D1BA-A874-4E7F-83CB-CDB1C521177D}" destId="{0F4BC79D-81FF-4EBB-B1F4-70FB1F50ED86}" srcOrd="9" destOrd="0" presId="urn:microsoft.com/office/officeart/2005/8/layout/vList2"/>
    <dgm:cxn modelId="{21A96050-51F6-42FC-803E-296498384F69}" type="presParOf" srcId="{4C36D1BA-A874-4E7F-83CB-CDB1C521177D}" destId="{728427C5-3CA2-4DE8-876D-00B5077ADEFC}" srcOrd="10" destOrd="0" presId="urn:microsoft.com/office/officeart/2005/8/layout/vList2"/>
    <dgm:cxn modelId="{991AA8B0-CC09-44E3-8549-70B4B6203511}" type="presParOf" srcId="{4C36D1BA-A874-4E7F-83CB-CDB1C521177D}" destId="{3B4D1C50-DCC5-440E-AF6F-95D3EB7969B5}" srcOrd="11" destOrd="0" presId="urn:microsoft.com/office/officeart/2005/8/layout/vList2"/>
    <dgm:cxn modelId="{88C9231E-F580-4C6C-8128-B5FC59D009A0}" type="presParOf" srcId="{4C36D1BA-A874-4E7F-83CB-CDB1C521177D}" destId="{0EBDEE7F-9EB1-4339-800A-BB532974336A}" srcOrd="12" destOrd="0" presId="urn:microsoft.com/office/officeart/2005/8/layout/vList2"/>
    <dgm:cxn modelId="{8DCCA487-5696-4705-B400-DFAE7DE1DD6F}" type="presParOf" srcId="{4C36D1BA-A874-4E7F-83CB-CDB1C521177D}" destId="{D6F579E3-8D97-4097-A085-0BB87C271C24}" srcOrd="13" destOrd="0" presId="urn:microsoft.com/office/officeart/2005/8/layout/vList2"/>
    <dgm:cxn modelId="{D70E5D76-3EC2-4A18-930D-282A4F0966EC}" type="presParOf" srcId="{4C36D1BA-A874-4E7F-83CB-CDB1C521177D}" destId="{90C410F7-3ACB-4F88-9865-D6BCACA21790}" srcOrd="14" destOrd="0" presId="urn:microsoft.com/office/officeart/2005/8/layout/vList2"/>
    <dgm:cxn modelId="{3EAE3E5A-4493-4AEB-B1F5-F8269D1C61D3}" type="presParOf" srcId="{4C36D1BA-A874-4E7F-83CB-CDB1C521177D}" destId="{2BD24103-1828-42FF-805A-41D93133E9A4}" srcOrd="15" destOrd="0" presId="urn:microsoft.com/office/officeart/2005/8/layout/vList2"/>
    <dgm:cxn modelId="{3F99A8DC-98A2-4042-A216-8176E28DFA41}" type="presParOf" srcId="{4C36D1BA-A874-4E7F-83CB-CDB1C521177D}" destId="{FBB4078D-E5E1-479A-9DBF-C6B487A6DBF5}" srcOrd="16" destOrd="0" presId="urn:microsoft.com/office/officeart/2005/8/layout/vList2"/>
    <dgm:cxn modelId="{89ADBF52-B434-4ACD-94BE-73EA69C64382}" type="presParOf" srcId="{4C36D1BA-A874-4E7F-83CB-CDB1C521177D}" destId="{5BD4FC9A-A2C9-440A-953E-AEA7DAC8165E}" srcOrd="17" destOrd="0" presId="urn:microsoft.com/office/officeart/2005/8/layout/vList2"/>
    <dgm:cxn modelId="{D0FF5C0E-B74C-4F89-9392-B338DC361413}" type="presParOf" srcId="{4C36D1BA-A874-4E7F-83CB-CDB1C521177D}" destId="{BEA6836F-3664-4E9B-BF90-AAEF543DB6E3}" srcOrd="18" destOrd="0" presId="urn:microsoft.com/office/officeart/2005/8/layout/vList2"/>
    <dgm:cxn modelId="{58BC1C7F-6800-4030-8BE2-69E6267A2192}" type="presParOf" srcId="{4C36D1BA-A874-4E7F-83CB-CDB1C521177D}" destId="{8DB751DD-BE99-45AB-B4C8-553CFD491B16}" srcOrd="19" destOrd="0" presId="urn:microsoft.com/office/officeart/2005/8/layout/vList2"/>
    <dgm:cxn modelId="{F01108F8-1EE0-4CEA-A560-A947783D41FF}" type="presParOf" srcId="{4C36D1BA-A874-4E7F-83CB-CDB1C521177D}" destId="{D58EB9BC-35DD-4B08-B281-C047EDAC0D6B}" srcOrd="20" destOrd="0" presId="urn:microsoft.com/office/officeart/2005/8/layout/vList2"/>
    <dgm:cxn modelId="{DCA7C10C-EB77-49E9-85C0-366899CCC2F8}" type="presParOf" srcId="{4C36D1BA-A874-4E7F-83CB-CDB1C521177D}" destId="{D5E282D4-080A-474C-9AE9-ED1D8DEDE1CD}" srcOrd="21" destOrd="0" presId="urn:microsoft.com/office/officeart/2005/8/layout/vList2"/>
    <dgm:cxn modelId="{BE58A1A0-EDFA-462A-A813-8F51AAEB443E}" type="presParOf" srcId="{4C36D1BA-A874-4E7F-83CB-CDB1C521177D}" destId="{62A8F328-07BE-4E73-9619-4D22C10F3437}" srcOrd="2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9E00865-36B1-4C70-974C-67A4B0743557}" type="doc">
      <dgm:prSet loTypeId="urn:microsoft.com/office/officeart/2005/8/layout/default" loCatId="list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D8346C62-BBDB-43DC-9C15-5BBB9AE1C3CE}">
      <dgm:prSet/>
      <dgm:spPr/>
      <dgm:t>
        <a:bodyPr/>
        <a:lstStyle/>
        <a:p>
          <a:r>
            <a:rPr lang="en-GB"/>
            <a:t>Promoting Healthy Lifestyles  </a:t>
          </a:r>
          <a:endParaRPr lang="en-US"/>
        </a:p>
      </dgm:t>
    </dgm:pt>
    <dgm:pt modelId="{7AE0AEF6-6831-4AAD-9BE8-4043B43DCD3D}" type="parTrans" cxnId="{D1634B29-42BA-4805-BBD4-8AD27D5B9868}">
      <dgm:prSet/>
      <dgm:spPr/>
      <dgm:t>
        <a:bodyPr/>
        <a:lstStyle/>
        <a:p>
          <a:endParaRPr lang="en-US"/>
        </a:p>
      </dgm:t>
    </dgm:pt>
    <dgm:pt modelId="{4BC61866-B7CF-4889-A7F8-D0D5674E7431}" type="sibTrans" cxnId="{D1634B29-42BA-4805-BBD4-8AD27D5B9868}">
      <dgm:prSet/>
      <dgm:spPr/>
      <dgm:t>
        <a:bodyPr/>
        <a:lstStyle/>
        <a:p>
          <a:endParaRPr lang="en-US"/>
        </a:p>
      </dgm:t>
    </dgm:pt>
    <dgm:pt modelId="{A827F763-0F40-4230-B358-005E5206EB1B}">
      <dgm:prSet/>
      <dgm:spPr/>
      <dgm:t>
        <a:bodyPr/>
        <a:lstStyle/>
        <a:p>
          <a:r>
            <a:rPr lang="en-GB"/>
            <a:t>Campaigns on nutrition, exercise, smoking cessation  </a:t>
          </a:r>
          <a:endParaRPr lang="en-US"/>
        </a:p>
      </dgm:t>
    </dgm:pt>
    <dgm:pt modelId="{70122F00-0F50-40F2-B8DC-63CB76D91EA1}" type="parTrans" cxnId="{6704FB2A-3F6E-4612-957F-82A6F93A2C39}">
      <dgm:prSet/>
      <dgm:spPr/>
      <dgm:t>
        <a:bodyPr/>
        <a:lstStyle/>
        <a:p>
          <a:endParaRPr lang="en-US"/>
        </a:p>
      </dgm:t>
    </dgm:pt>
    <dgm:pt modelId="{1803FABB-0458-4FEE-9153-AF620BD9BCFF}" type="sibTrans" cxnId="{6704FB2A-3F6E-4612-957F-82A6F93A2C39}">
      <dgm:prSet/>
      <dgm:spPr/>
      <dgm:t>
        <a:bodyPr/>
        <a:lstStyle/>
        <a:p>
          <a:endParaRPr lang="en-US"/>
        </a:p>
      </dgm:t>
    </dgm:pt>
    <dgm:pt modelId="{AAF03421-7CC6-4D35-8834-A3F195AB8267}">
      <dgm:prSet/>
      <dgm:spPr/>
      <dgm:t>
        <a:bodyPr/>
        <a:lstStyle/>
        <a:p>
          <a:r>
            <a:rPr lang="en-GB"/>
            <a:t>Creating supportive environments</a:t>
          </a:r>
          <a:endParaRPr lang="en-US"/>
        </a:p>
      </dgm:t>
    </dgm:pt>
    <dgm:pt modelId="{71ED2F52-5CEA-47BA-9B33-8E14AA99799F}" type="parTrans" cxnId="{535081C5-6AA2-4554-92AC-C73AC367A53E}">
      <dgm:prSet/>
      <dgm:spPr/>
      <dgm:t>
        <a:bodyPr/>
        <a:lstStyle/>
        <a:p>
          <a:endParaRPr lang="en-US"/>
        </a:p>
      </dgm:t>
    </dgm:pt>
    <dgm:pt modelId="{8FF6F93C-0018-4F44-85E6-926EBA8FB214}" type="sibTrans" cxnId="{535081C5-6AA2-4554-92AC-C73AC367A53E}">
      <dgm:prSet/>
      <dgm:spPr/>
      <dgm:t>
        <a:bodyPr/>
        <a:lstStyle/>
        <a:p>
          <a:endParaRPr lang="en-US"/>
        </a:p>
      </dgm:t>
    </dgm:pt>
    <dgm:pt modelId="{F6EA75F5-EEA3-4437-B768-75D79300839D}">
      <dgm:prSet/>
      <dgm:spPr/>
      <dgm:t>
        <a:bodyPr/>
        <a:lstStyle/>
        <a:p>
          <a:r>
            <a:rPr lang="en-GB"/>
            <a:t>Impact of Public Health</a:t>
          </a:r>
          <a:endParaRPr lang="en-US"/>
        </a:p>
      </dgm:t>
    </dgm:pt>
    <dgm:pt modelId="{1C4B9390-BDD7-48A5-A959-BF8F3E2D6BF1}" type="parTrans" cxnId="{FEFA8BA0-FBF9-4846-96FC-9E810194F960}">
      <dgm:prSet/>
      <dgm:spPr/>
      <dgm:t>
        <a:bodyPr/>
        <a:lstStyle/>
        <a:p>
          <a:endParaRPr lang="en-US"/>
        </a:p>
      </dgm:t>
    </dgm:pt>
    <dgm:pt modelId="{7974856C-6E6F-46C5-B290-CDEC0FCBE0D1}" type="sibTrans" cxnId="{FEFA8BA0-FBF9-4846-96FC-9E810194F960}">
      <dgm:prSet/>
      <dgm:spPr/>
      <dgm:t>
        <a:bodyPr/>
        <a:lstStyle/>
        <a:p>
          <a:endParaRPr lang="en-US"/>
        </a:p>
      </dgm:t>
    </dgm:pt>
    <dgm:pt modelId="{1DC11549-BEC4-49FA-A8A5-278CD6EBFD87}">
      <dgm:prSet/>
      <dgm:spPr/>
      <dgm:t>
        <a:bodyPr/>
        <a:lstStyle/>
        <a:p>
          <a:r>
            <a:rPr lang="en-GB"/>
            <a:t>Campaigns</a:t>
          </a:r>
          <a:endParaRPr lang="en-US"/>
        </a:p>
      </dgm:t>
    </dgm:pt>
    <dgm:pt modelId="{2B4C8AFC-7D58-4F2C-B14C-85C408311B16}" type="parTrans" cxnId="{34823871-2E70-4749-9B69-BCB30543B49F}">
      <dgm:prSet/>
      <dgm:spPr/>
      <dgm:t>
        <a:bodyPr/>
        <a:lstStyle/>
        <a:p>
          <a:endParaRPr lang="en-US"/>
        </a:p>
      </dgm:t>
    </dgm:pt>
    <dgm:pt modelId="{716457DE-C009-4CFD-9663-657773B2B1A2}" type="sibTrans" cxnId="{34823871-2E70-4749-9B69-BCB30543B49F}">
      <dgm:prSet/>
      <dgm:spPr/>
      <dgm:t>
        <a:bodyPr/>
        <a:lstStyle/>
        <a:p>
          <a:endParaRPr lang="en-US"/>
        </a:p>
      </dgm:t>
    </dgm:pt>
    <dgm:pt modelId="{02A87008-728E-4F95-8F69-2E4CEC23ABB9}">
      <dgm:prSet/>
      <dgm:spPr/>
      <dgm:t>
        <a:bodyPr/>
        <a:lstStyle/>
        <a:p>
          <a:r>
            <a:rPr lang="en-GB"/>
            <a:t>Improved societal wellbeing</a:t>
          </a:r>
          <a:endParaRPr lang="en-US"/>
        </a:p>
      </dgm:t>
    </dgm:pt>
    <dgm:pt modelId="{C3C056DD-4075-4EE5-B1EC-383696C82F09}" type="parTrans" cxnId="{E5F25172-E6A6-4746-BC45-0FE0D3481A97}">
      <dgm:prSet/>
      <dgm:spPr/>
      <dgm:t>
        <a:bodyPr/>
        <a:lstStyle/>
        <a:p>
          <a:endParaRPr lang="en-US"/>
        </a:p>
      </dgm:t>
    </dgm:pt>
    <dgm:pt modelId="{34570505-6E0F-42DD-B4CE-981AB019870C}" type="sibTrans" cxnId="{E5F25172-E6A6-4746-BC45-0FE0D3481A97}">
      <dgm:prSet/>
      <dgm:spPr/>
      <dgm:t>
        <a:bodyPr/>
        <a:lstStyle/>
        <a:p>
          <a:endParaRPr lang="en-US"/>
        </a:p>
      </dgm:t>
    </dgm:pt>
    <dgm:pt modelId="{E1304819-0D2C-45F4-BE7E-B159A80133C0}">
      <dgm:prSet/>
      <dgm:spPr/>
      <dgm:t>
        <a:bodyPr/>
        <a:lstStyle/>
        <a:p>
          <a:r>
            <a:rPr lang="en-GB"/>
            <a:t>Reduction in preventable diseases</a:t>
          </a:r>
          <a:endParaRPr lang="en-US"/>
        </a:p>
      </dgm:t>
    </dgm:pt>
    <dgm:pt modelId="{9C7144A4-0BC3-4AB5-91C0-BF28471447AE}" type="parTrans" cxnId="{C63E38ED-B3F2-463F-82A6-FEC6953A4B8B}">
      <dgm:prSet/>
      <dgm:spPr/>
      <dgm:t>
        <a:bodyPr/>
        <a:lstStyle/>
        <a:p>
          <a:endParaRPr lang="en-US"/>
        </a:p>
      </dgm:t>
    </dgm:pt>
    <dgm:pt modelId="{B7F88B3F-4006-40D3-B511-6D5498914825}" type="sibTrans" cxnId="{C63E38ED-B3F2-463F-82A6-FEC6953A4B8B}">
      <dgm:prSet/>
      <dgm:spPr/>
      <dgm:t>
        <a:bodyPr/>
        <a:lstStyle/>
        <a:p>
          <a:endParaRPr lang="en-US"/>
        </a:p>
      </dgm:t>
    </dgm:pt>
    <dgm:pt modelId="{D67181C8-E319-4E3A-A5BE-1F8225154590}">
      <dgm:prSet/>
      <dgm:spPr/>
      <dgm:t>
        <a:bodyPr/>
        <a:lstStyle/>
        <a:p>
          <a:r>
            <a:rPr lang="en-GB" dirty="0"/>
            <a:t>Enhanced health equity. (Office for Health Improvement and Disparities, 2024)</a:t>
          </a:r>
          <a:endParaRPr lang="en-US" dirty="0"/>
        </a:p>
      </dgm:t>
    </dgm:pt>
    <dgm:pt modelId="{C0E8FA52-FCA8-4A69-A650-76B393BFE9D5}" type="parTrans" cxnId="{481026AB-6302-44DA-AE18-026034AAF78F}">
      <dgm:prSet/>
      <dgm:spPr/>
      <dgm:t>
        <a:bodyPr/>
        <a:lstStyle/>
        <a:p>
          <a:endParaRPr lang="en-US"/>
        </a:p>
      </dgm:t>
    </dgm:pt>
    <dgm:pt modelId="{FEA78E7A-645E-4F8A-AECC-4275BF289EE4}" type="sibTrans" cxnId="{481026AB-6302-44DA-AE18-026034AAF78F}">
      <dgm:prSet/>
      <dgm:spPr/>
      <dgm:t>
        <a:bodyPr/>
        <a:lstStyle/>
        <a:p>
          <a:endParaRPr lang="en-US"/>
        </a:p>
      </dgm:t>
    </dgm:pt>
    <dgm:pt modelId="{E59186B4-7033-4B26-8A52-4AB5FF054266}" type="pres">
      <dgm:prSet presAssocID="{F9E00865-36B1-4C70-974C-67A4B0743557}" presName="diagram" presStyleCnt="0">
        <dgm:presLayoutVars>
          <dgm:dir/>
          <dgm:resizeHandles val="exact"/>
        </dgm:presLayoutVars>
      </dgm:prSet>
      <dgm:spPr/>
    </dgm:pt>
    <dgm:pt modelId="{837FF8EB-EC19-431E-8A70-4055EB744AA7}" type="pres">
      <dgm:prSet presAssocID="{D8346C62-BBDB-43DC-9C15-5BBB9AE1C3CE}" presName="node" presStyleLbl="node1" presStyleIdx="0" presStyleCnt="8">
        <dgm:presLayoutVars>
          <dgm:bulletEnabled val="1"/>
        </dgm:presLayoutVars>
      </dgm:prSet>
      <dgm:spPr/>
    </dgm:pt>
    <dgm:pt modelId="{B2987CE9-7FF9-4DDA-A099-C4DC38793E9A}" type="pres">
      <dgm:prSet presAssocID="{4BC61866-B7CF-4889-A7F8-D0D5674E7431}" presName="sibTrans" presStyleCnt="0"/>
      <dgm:spPr/>
    </dgm:pt>
    <dgm:pt modelId="{7EC34F45-FCA8-4908-8CA4-640F460C2C60}" type="pres">
      <dgm:prSet presAssocID="{A827F763-0F40-4230-B358-005E5206EB1B}" presName="node" presStyleLbl="node1" presStyleIdx="1" presStyleCnt="8">
        <dgm:presLayoutVars>
          <dgm:bulletEnabled val="1"/>
        </dgm:presLayoutVars>
      </dgm:prSet>
      <dgm:spPr/>
    </dgm:pt>
    <dgm:pt modelId="{3BE0B56D-26A4-45F2-93E2-0EFE22EF64F7}" type="pres">
      <dgm:prSet presAssocID="{1803FABB-0458-4FEE-9153-AF620BD9BCFF}" presName="sibTrans" presStyleCnt="0"/>
      <dgm:spPr/>
    </dgm:pt>
    <dgm:pt modelId="{EC281A05-FE30-482A-B0B8-56986CE3397F}" type="pres">
      <dgm:prSet presAssocID="{AAF03421-7CC6-4D35-8834-A3F195AB8267}" presName="node" presStyleLbl="node1" presStyleIdx="2" presStyleCnt="8">
        <dgm:presLayoutVars>
          <dgm:bulletEnabled val="1"/>
        </dgm:presLayoutVars>
      </dgm:prSet>
      <dgm:spPr/>
    </dgm:pt>
    <dgm:pt modelId="{D2F29F51-EA34-4586-BF14-9D051F190FB2}" type="pres">
      <dgm:prSet presAssocID="{8FF6F93C-0018-4F44-85E6-926EBA8FB214}" presName="sibTrans" presStyleCnt="0"/>
      <dgm:spPr/>
    </dgm:pt>
    <dgm:pt modelId="{3CBB89C8-CEA9-48FF-93F1-466A9F9E50A7}" type="pres">
      <dgm:prSet presAssocID="{F6EA75F5-EEA3-4437-B768-75D79300839D}" presName="node" presStyleLbl="node1" presStyleIdx="3" presStyleCnt="8">
        <dgm:presLayoutVars>
          <dgm:bulletEnabled val="1"/>
        </dgm:presLayoutVars>
      </dgm:prSet>
      <dgm:spPr/>
    </dgm:pt>
    <dgm:pt modelId="{8F7DED75-C94D-4525-B589-A5BE49F98D09}" type="pres">
      <dgm:prSet presAssocID="{7974856C-6E6F-46C5-B290-CDEC0FCBE0D1}" presName="sibTrans" presStyleCnt="0"/>
      <dgm:spPr/>
    </dgm:pt>
    <dgm:pt modelId="{76556DFD-1EB6-4F01-8ACC-2BD351D657F4}" type="pres">
      <dgm:prSet presAssocID="{1DC11549-BEC4-49FA-A8A5-278CD6EBFD87}" presName="node" presStyleLbl="node1" presStyleIdx="4" presStyleCnt="8">
        <dgm:presLayoutVars>
          <dgm:bulletEnabled val="1"/>
        </dgm:presLayoutVars>
      </dgm:prSet>
      <dgm:spPr/>
    </dgm:pt>
    <dgm:pt modelId="{BA405174-3E8E-4048-9437-010204B6918F}" type="pres">
      <dgm:prSet presAssocID="{716457DE-C009-4CFD-9663-657773B2B1A2}" presName="sibTrans" presStyleCnt="0"/>
      <dgm:spPr/>
    </dgm:pt>
    <dgm:pt modelId="{F6389BBF-998D-4895-AD32-CE34331F548F}" type="pres">
      <dgm:prSet presAssocID="{02A87008-728E-4F95-8F69-2E4CEC23ABB9}" presName="node" presStyleLbl="node1" presStyleIdx="5" presStyleCnt="8">
        <dgm:presLayoutVars>
          <dgm:bulletEnabled val="1"/>
        </dgm:presLayoutVars>
      </dgm:prSet>
      <dgm:spPr/>
    </dgm:pt>
    <dgm:pt modelId="{44BF9C35-9F00-4766-8FDD-713C3CC3918C}" type="pres">
      <dgm:prSet presAssocID="{34570505-6E0F-42DD-B4CE-981AB019870C}" presName="sibTrans" presStyleCnt="0"/>
      <dgm:spPr/>
    </dgm:pt>
    <dgm:pt modelId="{B4F59EA9-C5E3-437D-A2C0-802D2187135C}" type="pres">
      <dgm:prSet presAssocID="{E1304819-0D2C-45F4-BE7E-B159A80133C0}" presName="node" presStyleLbl="node1" presStyleIdx="6" presStyleCnt="8">
        <dgm:presLayoutVars>
          <dgm:bulletEnabled val="1"/>
        </dgm:presLayoutVars>
      </dgm:prSet>
      <dgm:spPr/>
    </dgm:pt>
    <dgm:pt modelId="{15E72FF9-74A4-46D1-A225-70A4E70D200B}" type="pres">
      <dgm:prSet presAssocID="{B7F88B3F-4006-40D3-B511-6D5498914825}" presName="sibTrans" presStyleCnt="0"/>
      <dgm:spPr/>
    </dgm:pt>
    <dgm:pt modelId="{2C37F6C1-8F2A-422C-97C7-5B2FEA7B82C6}" type="pres">
      <dgm:prSet presAssocID="{D67181C8-E319-4E3A-A5BE-1F8225154590}" presName="node" presStyleLbl="node1" presStyleIdx="7" presStyleCnt="8">
        <dgm:presLayoutVars>
          <dgm:bulletEnabled val="1"/>
        </dgm:presLayoutVars>
      </dgm:prSet>
      <dgm:spPr/>
    </dgm:pt>
  </dgm:ptLst>
  <dgm:cxnLst>
    <dgm:cxn modelId="{3DC18A03-BAA8-4316-8899-68C485091C79}" type="presOf" srcId="{A827F763-0F40-4230-B358-005E5206EB1B}" destId="{7EC34F45-FCA8-4908-8CA4-640F460C2C60}" srcOrd="0" destOrd="0" presId="urn:microsoft.com/office/officeart/2005/8/layout/default"/>
    <dgm:cxn modelId="{789BE522-0CAE-466F-B868-08796F5068B3}" type="presOf" srcId="{D8346C62-BBDB-43DC-9C15-5BBB9AE1C3CE}" destId="{837FF8EB-EC19-431E-8A70-4055EB744AA7}" srcOrd="0" destOrd="0" presId="urn:microsoft.com/office/officeart/2005/8/layout/default"/>
    <dgm:cxn modelId="{91F5FE22-A66C-4140-BCA6-0C35E18F85D7}" type="presOf" srcId="{02A87008-728E-4F95-8F69-2E4CEC23ABB9}" destId="{F6389BBF-998D-4895-AD32-CE34331F548F}" srcOrd="0" destOrd="0" presId="urn:microsoft.com/office/officeart/2005/8/layout/default"/>
    <dgm:cxn modelId="{D1634B29-42BA-4805-BBD4-8AD27D5B9868}" srcId="{F9E00865-36B1-4C70-974C-67A4B0743557}" destId="{D8346C62-BBDB-43DC-9C15-5BBB9AE1C3CE}" srcOrd="0" destOrd="0" parTransId="{7AE0AEF6-6831-4AAD-9BE8-4043B43DCD3D}" sibTransId="{4BC61866-B7CF-4889-A7F8-D0D5674E7431}"/>
    <dgm:cxn modelId="{6704FB2A-3F6E-4612-957F-82A6F93A2C39}" srcId="{F9E00865-36B1-4C70-974C-67A4B0743557}" destId="{A827F763-0F40-4230-B358-005E5206EB1B}" srcOrd="1" destOrd="0" parTransId="{70122F00-0F50-40F2-B8DC-63CB76D91EA1}" sibTransId="{1803FABB-0458-4FEE-9153-AF620BD9BCFF}"/>
    <dgm:cxn modelId="{63253F46-2B3D-4167-AB8B-7AECD4B8CE12}" type="presOf" srcId="{1DC11549-BEC4-49FA-A8A5-278CD6EBFD87}" destId="{76556DFD-1EB6-4F01-8ACC-2BD351D657F4}" srcOrd="0" destOrd="0" presId="urn:microsoft.com/office/officeart/2005/8/layout/default"/>
    <dgm:cxn modelId="{D206934E-4F9B-430F-BDD6-1CDD1CE9ADFB}" type="presOf" srcId="{AAF03421-7CC6-4D35-8834-A3F195AB8267}" destId="{EC281A05-FE30-482A-B0B8-56986CE3397F}" srcOrd="0" destOrd="0" presId="urn:microsoft.com/office/officeart/2005/8/layout/default"/>
    <dgm:cxn modelId="{34823871-2E70-4749-9B69-BCB30543B49F}" srcId="{F9E00865-36B1-4C70-974C-67A4B0743557}" destId="{1DC11549-BEC4-49FA-A8A5-278CD6EBFD87}" srcOrd="4" destOrd="0" parTransId="{2B4C8AFC-7D58-4F2C-B14C-85C408311B16}" sibTransId="{716457DE-C009-4CFD-9663-657773B2B1A2}"/>
    <dgm:cxn modelId="{E5F25172-E6A6-4746-BC45-0FE0D3481A97}" srcId="{F9E00865-36B1-4C70-974C-67A4B0743557}" destId="{02A87008-728E-4F95-8F69-2E4CEC23ABB9}" srcOrd="5" destOrd="0" parTransId="{C3C056DD-4075-4EE5-B1EC-383696C82F09}" sibTransId="{34570505-6E0F-42DD-B4CE-981AB019870C}"/>
    <dgm:cxn modelId="{80524F54-39B0-4486-BFF6-01E0CED751B0}" type="presOf" srcId="{D67181C8-E319-4E3A-A5BE-1F8225154590}" destId="{2C37F6C1-8F2A-422C-97C7-5B2FEA7B82C6}" srcOrd="0" destOrd="0" presId="urn:microsoft.com/office/officeart/2005/8/layout/default"/>
    <dgm:cxn modelId="{FEFA8BA0-FBF9-4846-96FC-9E810194F960}" srcId="{F9E00865-36B1-4C70-974C-67A4B0743557}" destId="{F6EA75F5-EEA3-4437-B768-75D79300839D}" srcOrd="3" destOrd="0" parTransId="{1C4B9390-BDD7-48A5-A959-BF8F3E2D6BF1}" sibTransId="{7974856C-6E6F-46C5-B290-CDEC0FCBE0D1}"/>
    <dgm:cxn modelId="{481026AB-6302-44DA-AE18-026034AAF78F}" srcId="{F9E00865-36B1-4C70-974C-67A4B0743557}" destId="{D67181C8-E319-4E3A-A5BE-1F8225154590}" srcOrd="7" destOrd="0" parTransId="{C0E8FA52-FCA8-4A69-A650-76B393BFE9D5}" sibTransId="{FEA78E7A-645E-4F8A-AECC-4275BF289EE4}"/>
    <dgm:cxn modelId="{535081C5-6AA2-4554-92AC-C73AC367A53E}" srcId="{F9E00865-36B1-4C70-974C-67A4B0743557}" destId="{AAF03421-7CC6-4D35-8834-A3F195AB8267}" srcOrd="2" destOrd="0" parTransId="{71ED2F52-5CEA-47BA-9B33-8E14AA99799F}" sibTransId="{8FF6F93C-0018-4F44-85E6-926EBA8FB214}"/>
    <dgm:cxn modelId="{21A965D8-59FD-412C-AB27-EC16A760739F}" type="presOf" srcId="{E1304819-0D2C-45F4-BE7E-B159A80133C0}" destId="{B4F59EA9-C5E3-437D-A2C0-802D2187135C}" srcOrd="0" destOrd="0" presId="urn:microsoft.com/office/officeart/2005/8/layout/default"/>
    <dgm:cxn modelId="{411346D9-1713-4C72-9F2C-7D417761B58F}" type="presOf" srcId="{F9E00865-36B1-4C70-974C-67A4B0743557}" destId="{E59186B4-7033-4B26-8A52-4AB5FF054266}" srcOrd="0" destOrd="0" presId="urn:microsoft.com/office/officeart/2005/8/layout/default"/>
    <dgm:cxn modelId="{B9B7FAE7-BC21-43C4-8361-BE7A09404BAD}" type="presOf" srcId="{F6EA75F5-EEA3-4437-B768-75D79300839D}" destId="{3CBB89C8-CEA9-48FF-93F1-466A9F9E50A7}" srcOrd="0" destOrd="0" presId="urn:microsoft.com/office/officeart/2005/8/layout/default"/>
    <dgm:cxn modelId="{C63E38ED-B3F2-463F-82A6-FEC6953A4B8B}" srcId="{F9E00865-36B1-4C70-974C-67A4B0743557}" destId="{E1304819-0D2C-45F4-BE7E-B159A80133C0}" srcOrd="6" destOrd="0" parTransId="{9C7144A4-0BC3-4AB5-91C0-BF28471447AE}" sibTransId="{B7F88B3F-4006-40D3-B511-6D5498914825}"/>
    <dgm:cxn modelId="{4B1B61EE-233D-448D-ABCE-9376AEA7F5B3}" type="presParOf" srcId="{E59186B4-7033-4B26-8A52-4AB5FF054266}" destId="{837FF8EB-EC19-431E-8A70-4055EB744AA7}" srcOrd="0" destOrd="0" presId="urn:microsoft.com/office/officeart/2005/8/layout/default"/>
    <dgm:cxn modelId="{D76465EE-F095-4573-A885-EA1EF9FE2825}" type="presParOf" srcId="{E59186B4-7033-4B26-8A52-4AB5FF054266}" destId="{B2987CE9-7FF9-4DDA-A099-C4DC38793E9A}" srcOrd="1" destOrd="0" presId="urn:microsoft.com/office/officeart/2005/8/layout/default"/>
    <dgm:cxn modelId="{D8AE69BA-D55D-402C-9382-457C13BB0A41}" type="presParOf" srcId="{E59186B4-7033-4B26-8A52-4AB5FF054266}" destId="{7EC34F45-FCA8-4908-8CA4-640F460C2C60}" srcOrd="2" destOrd="0" presId="urn:microsoft.com/office/officeart/2005/8/layout/default"/>
    <dgm:cxn modelId="{86ADFAEA-4B06-4065-AB19-34E36875E482}" type="presParOf" srcId="{E59186B4-7033-4B26-8A52-4AB5FF054266}" destId="{3BE0B56D-26A4-45F2-93E2-0EFE22EF64F7}" srcOrd="3" destOrd="0" presId="urn:microsoft.com/office/officeart/2005/8/layout/default"/>
    <dgm:cxn modelId="{B337D130-92A9-4112-927F-76F88AF0239D}" type="presParOf" srcId="{E59186B4-7033-4B26-8A52-4AB5FF054266}" destId="{EC281A05-FE30-482A-B0B8-56986CE3397F}" srcOrd="4" destOrd="0" presId="urn:microsoft.com/office/officeart/2005/8/layout/default"/>
    <dgm:cxn modelId="{B58D6D3F-B6D1-4868-AD6C-95133BC80A51}" type="presParOf" srcId="{E59186B4-7033-4B26-8A52-4AB5FF054266}" destId="{D2F29F51-EA34-4586-BF14-9D051F190FB2}" srcOrd="5" destOrd="0" presId="urn:microsoft.com/office/officeart/2005/8/layout/default"/>
    <dgm:cxn modelId="{53638067-D6B3-4F28-A208-6A1894DF99AF}" type="presParOf" srcId="{E59186B4-7033-4B26-8A52-4AB5FF054266}" destId="{3CBB89C8-CEA9-48FF-93F1-466A9F9E50A7}" srcOrd="6" destOrd="0" presId="urn:microsoft.com/office/officeart/2005/8/layout/default"/>
    <dgm:cxn modelId="{4157AE95-0429-4B51-B71C-6FCCFF253E03}" type="presParOf" srcId="{E59186B4-7033-4B26-8A52-4AB5FF054266}" destId="{8F7DED75-C94D-4525-B589-A5BE49F98D09}" srcOrd="7" destOrd="0" presId="urn:microsoft.com/office/officeart/2005/8/layout/default"/>
    <dgm:cxn modelId="{76B6BB0B-DF2C-4DF8-A75A-906EFB8BE6E5}" type="presParOf" srcId="{E59186B4-7033-4B26-8A52-4AB5FF054266}" destId="{76556DFD-1EB6-4F01-8ACC-2BD351D657F4}" srcOrd="8" destOrd="0" presId="urn:microsoft.com/office/officeart/2005/8/layout/default"/>
    <dgm:cxn modelId="{06A6DE3D-2A82-44AB-A0BD-084D55B7AC26}" type="presParOf" srcId="{E59186B4-7033-4B26-8A52-4AB5FF054266}" destId="{BA405174-3E8E-4048-9437-010204B6918F}" srcOrd="9" destOrd="0" presId="urn:microsoft.com/office/officeart/2005/8/layout/default"/>
    <dgm:cxn modelId="{86A807E1-A83A-4051-AFFF-61306C64FB41}" type="presParOf" srcId="{E59186B4-7033-4B26-8A52-4AB5FF054266}" destId="{F6389BBF-998D-4895-AD32-CE34331F548F}" srcOrd="10" destOrd="0" presId="urn:microsoft.com/office/officeart/2005/8/layout/default"/>
    <dgm:cxn modelId="{3F1BE336-3645-45B8-AAFD-E76046494CDD}" type="presParOf" srcId="{E59186B4-7033-4B26-8A52-4AB5FF054266}" destId="{44BF9C35-9F00-4766-8FDD-713C3CC3918C}" srcOrd="11" destOrd="0" presId="urn:microsoft.com/office/officeart/2005/8/layout/default"/>
    <dgm:cxn modelId="{353EA203-216A-4FA6-AAA9-0E792E44330E}" type="presParOf" srcId="{E59186B4-7033-4B26-8A52-4AB5FF054266}" destId="{B4F59EA9-C5E3-437D-A2C0-802D2187135C}" srcOrd="12" destOrd="0" presId="urn:microsoft.com/office/officeart/2005/8/layout/default"/>
    <dgm:cxn modelId="{E5CB829F-BC94-4916-8DA5-700A47C19B49}" type="presParOf" srcId="{E59186B4-7033-4B26-8A52-4AB5FF054266}" destId="{15E72FF9-74A4-46D1-A225-70A4E70D200B}" srcOrd="13" destOrd="0" presId="urn:microsoft.com/office/officeart/2005/8/layout/default"/>
    <dgm:cxn modelId="{DF6E27F0-49ED-413E-B5BC-F81D33AB506A}" type="presParOf" srcId="{E59186B4-7033-4B26-8A52-4AB5FF054266}" destId="{2C37F6C1-8F2A-422C-97C7-5B2FEA7B82C6}" srcOrd="1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C8BB3B7-9262-4ECE-9F7B-F0C0607865BD}" type="doc">
      <dgm:prSet loTypeId="urn:microsoft.com/office/officeart/2005/8/layout/vList2" loCatId="list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B5230044-DA75-46FB-8CA0-074B37E7853B}">
      <dgm:prSet/>
      <dgm:spPr/>
      <dgm:t>
        <a:bodyPr/>
        <a:lstStyle/>
        <a:p>
          <a:r>
            <a:rPr lang="en-GB" b="1"/>
            <a:t>Disparities in Healthcare  </a:t>
          </a:r>
          <a:endParaRPr lang="en-US"/>
        </a:p>
      </dgm:t>
    </dgm:pt>
    <dgm:pt modelId="{50FCF4A3-F4B7-4A2A-BD10-8529ACBDFBCD}" type="parTrans" cxnId="{2A7F6BA9-9459-427B-8DB7-DA4A39B21756}">
      <dgm:prSet/>
      <dgm:spPr/>
      <dgm:t>
        <a:bodyPr/>
        <a:lstStyle/>
        <a:p>
          <a:endParaRPr lang="en-US"/>
        </a:p>
      </dgm:t>
    </dgm:pt>
    <dgm:pt modelId="{35F46A1F-495C-4D1F-B61D-962435F7C4D6}" type="sibTrans" cxnId="{2A7F6BA9-9459-427B-8DB7-DA4A39B21756}">
      <dgm:prSet/>
      <dgm:spPr/>
      <dgm:t>
        <a:bodyPr/>
        <a:lstStyle/>
        <a:p>
          <a:endParaRPr lang="en-US"/>
        </a:p>
      </dgm:t>
    </dgm:pt>
    <dgm:pt modelId="{141CEBE8-0F6F-4F9D-806E-35EC6B04934E}">
      <dgm:prSet/>
      <dgm:spPr/>
      <dgm:t>
        <a:bodyPr/>
        <a:lstStyle/>
        <a:p>
          <a:r>
            <a:rPr lang="en-GB"/>
            <a:t>Socioeconomic, geographical, and cultural barriers </a:t>
          </a:r>
          <a:endParaRPr lang="en-US"/>
        </a:p>
      </dgm:t>
    </dgm:pt>
    <dgm:pt modelId="{4880CD17-83A3-4615-A9C7-5F92A12AAA64}" type="parTrans" cxnId="{78533EAA-B41E-4E91-A6EB-873877E88221}">
      <dgm:prSet/>
      <dgm:spPr/>
      <dgm:t>
        <a:bodyPr/>
        <a:lstStyle/>
        <a:p>
          <a:endParaRPr lang="en-US"/>
        </a:p>
      </dgm:t>
    </dgm:pt>
    <dgm:pt modelId="{DCE4F472-FD9A-4812-A10B-8F25AE6CB3A4}" type="sibTrans" cxnId="{78533EAA-B41E-4E91-A6EB-873877E88221}">
      <dgm:prSet/>
      <dgm:spPr/>
      <dgm:t>
        <a:bodyPr/>
        <a:lstStyle/>
        <a:p>
          <a:endParaRPr lang="en-US"/>
        </a:p>
      </dgm:t>
    </dgm:pt>
    <dgm:pt modelId="{04324CFF-5723-4940-AABE-A597D30CA0AE}">
      <dgm:prSet/>
      <dgm:spPr/>
      <dgm:t>
        <a:bodyPr/>
        <a:lstStyle/>
        <a:p>
          <a:r>
            <a:rPr lang="en-GB" dirty="0"/>
            <a:t>Impact on health outcomes</a:t>
          </a:r>
          <a:r>
            <a:rPr lang="en-GB" b="1" dirty="0">
              <a:solidFill>
                <a:schemeClr val="tx1"/>
              </a:solidFill>
            </a:rPr>
            <a:t>(Marmot et al., 2020) </a:t>
          </a:r>
          <a:endParaRPr lang="en-US" dirty="0"/>
        </a:p>
      </dgm:t>
    </dgm:pt>
    <dgm:pt modelId="{F63C4D5F-55CD-4A26-94C0-562A4B495383}" type="parTrans" cxnId="{B992724C-DEA7-4537-9860-CFA56071D4A0}">
      <dgm:prSet/>
      <dgm:spPr/>
      <dgm:t>
        <a:bodyPr/>
        <a:lstStyle/>
        <a:p>
          <a:endParaRPr lang="en-US"/>
        </a:p>
      </dgm:t>
    </dgm:pt>
    <dgm:pt modelId="{B90576DB-454D-45AE-988E-13FB36A5220C}" type="sibTrans" cxnId="{B992724C-DEA7-4537-9860-CFA56071D4A0}">
      <dgm:prSet/>
      <dgm:spPr/>
      <dgm:t>
        <a:bodyPr/>
        <a:lstStyle/>
        <a:p>
          <a:endParaRPr lang="en-US"/>
        </a:p>
      </dgm:t>
    </dgm:pt>
    <dgm:pt modelId="{EDDDA61C-E70E-467B-9B28-11FB62B30EDB}">
      <dgm:prSet/>
      <dgm:spPr/>
      <dgm:t>
        <a:bodyPr/>
        <a:lstStyle/>
        <a:p>
          <a:r>
            <a:rPr lang="en-GB" b="1"/>
            <a:t>Initiatives to Reduce Inequalities</a:t>
          </a:r>
          <a:endParaRPr lang="en-US"/>
        </a:p>
      </dgm:t>
    </dgm:pt>
    <dgm:pt modelId="{DF8D68AB-9463-4C93-9126-770EAA4A1587}" type="parTrans" cxnId="{FC2A265B-8BDA-4407-86E1-8DF9E0AEE355}">
      <dgm:prSet/>
      <dgm:spPr/>
      <dgm:t>
        <a:bodyPr/>
        <a:lstStyle/>
        <a:p>
          <a:endParaRPr lang="en-US"/>
        </a:p>
      </dgm:t>
    </dgm:pt>
    <dgm:pt modelId="{A88F5E5D-DFE2-44B1-858A-9D7B64CBBBF9}" type="sibTrans" cxnId="{FC2A265B-8BDA-4407-86E1-8DF9E0AEE355}">
      <dgm:prSet/>
      <dgm:spPr/>
      <dgm:t>
        <a:bodyPr/>
        <a:lstStyle/>
        <a:p>
          <a:endParaRPr lang="en-US"/>
        </a:p>
      </dgm:t>
    </dgm:pt>
    <dgm:pt modelId="{D5E0925E-B576-4FEF-A92A-BEF29D6287CD}">
      <dgm:prSet/>
      <dgm:spPr/>
      <dgm:t>
        <a:bodyPr/>
        <a:lstStyle/>
        <a:p>
          <a:r>
            <a:rPr lang="en-GB" dirty="0"/>
            <a:t>Universal healthcare systems. </a:t>
          </a:r>
          <a:endParaRPr lang="en-US" b="1" dirty="0">
            <a:solidFill>
              <a:schemeClr val="tx1"/>
            </a:solidFill>
          </a:endParaRPr>
        </a:p>
      </dgm:t>
    </dgm:pt>
    <dgm:pt modelId="{B9F34502-E158-4387-8321-23A3604B1DFE}" type="parTrans" cxnId="{32C37483-2436-448B-A6A1-70636DA6F1D6}">
      <dgm:prSet/>
      <dgm:spPr/>
      <dgm:t>
        <a:bodyPr/>
        <a:lstStyle/>
        <a:p>
          <a:endParaRPr lang="en-US"/>
        </a:p>
      </dgm:t>
    </dgm:pt>
    <dgm:pt modelId="{82D8DF3A-3651-438F-AFC9-044D701E8646}" type="sibTrans" cxnId="{32C37483-2436-448B-A6A1-70636DA6F1D6}">
      <dgm:prSet/>
      <dgm:spPr/>
      <dgm:t>
        <a:bodyPr/>
        <a:lstStyle/>
        <a:p>
          <a:endParaRPr lang="en-US"/>
        </a:p>
      </dgm:t>
    </dgm:pt>
    <dgm:pt modelId="{670F452B-C7C9-4C6B-AAEF-3DBB26535FF2}">
      <dgm:prSet/>
      <dgm:spPr/>
      <dgm:t>
        <a:bodyPr/>
        <a:lstStyle/>
        <a:p>
          <a:r>
            <a:rPr lang="en-GB" dirty="0"/>
            <a:t>Targeted health interventions for vulnerable groups(NHS England, 2024)  </a:t>
          </a:r>
          <a:endParaRPr lang="en-US" dirty="0"/>
        </a:p>
      </dgm:t>
    </dgm:pt>
    <dgm:pt modelId="{C81C0E0A-087F-44BB-9B47-1895C4E979DC}" type="parTrans" cxnId="{ED5F7346-BF9F-411E-A867-DBE937AC4F2B}">
      <dgm:prSet/>
      <dgm:spPr/>
      <dgm:t>
        <a:bodyPr/>
        <a:lstStyle/>
        <a:p>
          <a:endParaRPr lang="en-US"/>
        </a:p>
      </dgm:t>
    </dgm:pt>
    <dgm:pt modelId="{6D1082CE-F9C5-4470-BA06-80F61AE051C5}" type="sibTrans" cxnId="{ED5F7346-BF9F-411E-A867-DBE937AC4F2B}">
      <dgm:prSet/>
      <dgm:spPr/>
      <dgm:t>
        <a:bodyPr/>
        <a:lstStyle/>
        <a:p>
          <a:endParaRPr lang="en-US"/>
        </a:p>
      </dgm:t>
    </dgm:pt>
    <dgm:pt modelId="{A43DC5DE-5B88-45BE-BDD2-9166B2F71DB8}">
      <dgm:prSet/>
      <dgm:spPr/>
      <dgm:t>
        <a:bodyPr/>
        <a:lstStyle/>
        <a:p>
          <a:r>
            <a:rPr lang="en-GB" dirty="0"/>
            <a:t>Policy measures promoting equity </a:t>
          </a:r>
          <a:endParaRPr lang="en-US" dirty="0"/>
        </a:p>
      </dgm:t>
    </dgm:pt>
    <dgm:pt modelId="{524ECA06-4A3D-479F-BDD7-929CD012F33D}" type="parTrans" cxnId="{C630235D-EEC7-47F5-8D58-3AAC9FBE5412}">
      <dgm:prSet/>
      <dgm:spPr/>
      <dgm:t>
        <a:bodyPr/>
        <a:lstStyle/>
        <a:p>
          <a:endParaRPr lang="en-US"/>
        </a:p>
      </dgm:t>
    </dgm:pt>
    <dgm:pt modelId="{A2B4CE05-BAFB-4A94-A206-A56AD944E928}" type="sibTrans" cxnId="{C630235D-EEC7-47F5-8D58-3AAC9FBE5412}">
      <dgm:prSet/>
      <dgm:spPr/>
      <dgm:t>
        <a:bodyPr/>
        <a:lstStyle/>
        <a:p>
          <a:endParaRPr lang="en-US"/>
        </a:p>
      </dgm:t>
    </dgm:pt>
    <dgm:pt modelId="{B1E757CF-98CD-4399-A63E-E1D9ABE0DE5F}" type="pres">
      <dgm:prSet presAssocID="{8C8BB3B7-9262-4ECE-9F7B-F0C0607865BD}" presName="linear" presStyleCnt="0">
        <dgm:presLayoutVars>
          <dgm:animLvl val="lvl"/>
          <dgm:resizeHandles val="exact"/>
        </dgm:presLayoutVars>
      </dgm:prSet>
      <dgm:spPr/>
    </dgm:pt>
    <dgm:pt modelId="{F6623C96-5BA7-4C42-91D1-2828F531609A}" type="pres">
      <dgm:prSet presAssocID="{B5230044-DA75-46FB-8CA0-074B37E7853B}" presName="parentText" presStyleLbl="node1" presStyleIdx="0" presStyleCnt="7">
        <dgm:presLayoutVars>
          <dgm:chMax val="0"/>
          <dgm:bulletEnabled val="1"/>
        </dgm:presLayoutVars>
      </dgm:prSet>
      <dgm:spPr/>
    </dgm:pt>
    <dgm:pt modelId="{950661CF-69E0-4F88-AEFD-BA1BEEFCDE59}" type="pres">
      <dgm:prSet presAssocID="{35F46A1F-495C-4D1F-B61D-962435F7C4D6}" presName="spacer" presStyleCnt="0"/>
      <dgm:spPr/>
    </dgm:pt>
    <dgm:pt modelId="{D7167ADE-3DD4-446E-8CA3-6EF600F11934}" type="pres">
      <dgm:prSet presAssocID="{141CEBE8-0F6F-4F9D-806E-35EC6B04934E}" presName="parentText" presStyleLbl="node1" presStyleIdx="1" presStyleCnt="7">
        <dgm:presLayoutVars>
          <dgm:chMax val="0"/>
          <dgm:bulletEnabled val="1"/>
        </dgm:presLayoutVars>
      </dgm:prSet>
      <dgm:spPr/>
    </dgm:pt>
    <dgm:pt modelId="{EC129485-3BB5-4819-B14E-AEA1C592D663}" type="pres">
      <dgm:prSet presAssocID="{DCE4F472-FD9A-4812-A10B-8F25AE6CB3A4}" presName="spacer" presStyleCnt="0"/>
      <dgm:spPr/>
    </dgm:pt>
    <dgm:pt modelId="{B7CEC546-2EDF-4CD1-8E1C-9CEBDBD90804}" type="pres">
      <dgm:prSet presAssocID="{04324CFF-5723-4940-AABE-A597D30CA0AE}" presName="parentText" presStyleLbl="node1" presStyleIdx="2" presStyleCnt="7">
        <dgm:presLayoutVars>
          <dgm:chMax val="0"/>
          <dgm:bulletEnabled val="1"/>
        </dgm:presLayoutVars>
      </dgm:prSet>
      <dgm:spPr/>
    </dgm:pt>
    <dgm:pt modelId="{4BFC62ED-BF00-44F7-8772-4A68A966A748}" type="pres">
      <dgm:prSet presAssocID="{B90576DB-454D-45AE-988E-13FB36A5220C}" presName="spacer" presStyleCnt="0"/>
      <dgm:spPr/>
    </dgm:pt>
    <dgm:pt modelId="{EB6F68DE-B795-41EF-8E74-5193BAF53DCF}" type="pres">
      <dgm:prSet presAssocID="{EDDDA61C-E70E-467B-9B28-11FB62B30EDB}" presName="parentText" presStyleLbl="node1" presStyleIdx="3" presStyleCnt="7">
        <dgm:presLayoutVars>
          <dgm:chMax val="0"/>
          <dgm:bulletEnabled val="1"/>
        </dgm:presLayoutVars>
      </dgm:prSet>
      <dgm:spPr/>
    </dgm:pt>
    <dgm:pt modelId="{816B43B6-E0CF-4AB8-BEF9-DF41F9EB41B9}" type="pres">
      <dgm:prSet presAssocID="{A88F5E5D-DFE2-44B1-858A-9D7B64CBBBF9}" presName="spacer" presStyleCnt="0"/>
      <dgm:spPr/>
    </dgm:pt>
    <dgm:pt modelId="{0A96BE9C-0F87-4909-B996-98A52640AE08}" type="pres">
      <dgm:prSet presAssocID="{D5E0925E-B576-4FEF-A92A-BEF29D6287CD}" presName="parentText" presStyleLbl="node1" presStyleIdx="4" presStyleCnt="7">
        <dgm:presLayoutVars>
          <dgm:chMax val="0"/>
          <dgm:bulletEnabled val="1"/>
        </dgm:presLayoutVars>
      </dgm:prSet>
      <dgm:spPr/>
    </dgm:pt>
    <dgm:pt modelId="{91EF2F2D-FB33-48A1-818F-780560BC2356}" type="pres">
      <dgm:prSet presAssocID="{82D8DF3A-3651-438F-AFC9-044D701E8646}" presName="spacer" presStyleCnt="0"/>
      <dgm:spPr/>
    </dgm:pt>
    <dgm:pt modelId="{C2BD8A77-5271-4216-ADE2-59348663E369}" type="pres">
      <dgm:prSet presAssocID="{670F452B-C7C9-4C6B-AAEF-3DBB26535FF2}" presName="parentText" presStyleLbl="node1" presStyleIdx="5" presStyleCnt="7">
        <dgm:presLayoutVars>
          <dgm:chMax val="0"/>
          <dgm:bulletEnabled val="1"/>
        </dgm:presLayoutVars>
      </dgm:prSet>
      <dgm:spPr/>
    </dgm:pt>
    <dgm:pt modelId="{8F24815A-5BEF-419B-AD84-754F3EF15986}" type="pres">
      <dgm:prSet presAssocID="{6D1082CE-F9C5-4470-BA06-80F61AE051C5}" presName="spacer" presStyleCnt="0"/>
      <dgm:spPr/>
    </dgm:pt>
    <dgm:pt modelId="{0362EA08-D11A-453A-BD0A-7C1D6212351B}" type="pres">
      <dgm:prSet presAssocID="{A43DC5DE-5B88-45BE-BDD2-9166B2F71DB8}" presName="parentText" presStyleLbl="node1" presStyleIdx="6" presStyleCnt="7">
        <dgm:presLayoutVars>
          <dgm:chMax val="0"/>
          <dgm:bulletEnabled val="1"/>
        </dgm:presLayoutVars>
      </dgm:prSet>
      <dgm:spPr/>
    </dgm:pt>
  </dgm:ptLst>
  <dgm:cxnLst>
    <dgm:cxn modelId="{4216470F-A3BF-458B-9BC6-E738ED077398}" type="presOf" srcId="{D5E0925E-B576-4FEF-A92A-BEF29D6287CD}" destId="{0A96BE9C-0F87-4909-B996-98A52640AE08}" srcOrd="0" destOrd="0" presId="urn:microsoft.com/office/officeart/2005/8/layout/vList2"/>
    <dgm:cxn modelId="{2BD61A14-0698-4EA5-9A96-50667B426F00}" type="presOf" srcId="{A43DC5DE-5B88-45BE-BDD2-9166B2F71DB8}" destId="{0362EA08-D11A-453A-BD0A-7C1D6212351B}" srcOrd="0" destOrd="0" presId="urn:microsoft.com/office/officeart/2005/8/layout/vList2"/>
    <dgm:cxn modelId="{8463553E-E99C-46D8-AF9B-E81CDE9327ED}" type="presOf" srcId="{141CEBE8-0F6F-4F9D-806E-35EC6B04934E}" destId="{D7167ADE-3DD4-446E-8CA3-6EF600F11934}" srcOrd="0" destOrd="0" presId="urn:microsoft.com/office/officeart/2005/8/layout/vList2"/>
    <dgm:cxn modelId="{FC2A265B-8BDA-4407-86E1-8DF9E0AEE355}" srcId="{8C8BB3B7-9262-4ECE-9F7B-F0C0607865BD}" destId="{EDDDA61C-E70E-467B-9B28-11FB62B30EDB}" srcOrd="3" destOrd="0" parTransId="{DF8D68AB-9463-4C93-9126-770EAA4A1587}" sibTransId="{A88F5E5D-DFE2-44B1-858A-9D7B64CBBBF9}"/>
    <dgm:cxn modelId="{C630235D-EEC7-47F5-8D58-3AAC9FBE5412}" srcId="{8C8BB3B7-9262-4ECE-9F7B-F0C0607865BD}" destId="{A43DC5DE-5B88-45BE-BDD2-9166B2F71DB8}" srcOrd="6" destOrd="0" parTransId="{524ECA06-4A3D-479F-BDD7-929CD012F33D}" sibTransId="{A2B4CE05-BAFB-4A94-A206-A56AD944E928}"/>
    <dgm:cxn modelId="{DC376B62-4E19-4340-879A-4D658F9D2D55}" type="presOf" srcId="{04324CFF-5723-4940-AABE-A597D30CA0AE}" destId="{B7CEC546-2EDF-4CD1-8E1C-9CEBDBD90804}" srcOrd="0" destOrd="0" presId="urn:microsoft.com/office/officeart/2005/8/layout/vList2"/>
    <dgm:cxn modelId="{ED5F7346-BF9F-411E-A867-DBE937AC4F2B}" srcId="{8C8BB3B7-9262-4ECE-9F7B-F0C0607865BD}" destId="{670F452B-C7C9-4C6B-AAEF-3DBB26535FF2}" srcOrd="5" destOrd="0" parTransId="{C81C0E0A-087F-44BB-9B47-1895C4E979DC}" sibTransId="{6D1082CE-F9C5-4470-BA06-80F61AE051C5}"/>
    <dgm:cxn modelId="{B992724C-DEA7-4537-9860-CFA56071D4A0}" srcId="{8C8BB3B7-9262-4ECE-9F7B-F0C0607865BD}" destId="{04324CFF-5723-4940-AABE-A597D30CA0AE}" srcOrd="2" destOrd="0" parTransId="{F63C4D5F-55CD-4A26-94C0-562A4B495383}" sibTransId="{B90576DB-454D-45AE-988E-13FB36A5220C}"/>
    <dgm:cxn modelId="{32C37483-2436-448B-A6A1-70636DA6F1D6}" srcId="{8C8BB3B7-9262-4ECE-9F7B-F0C0607865BD}" destId="{D5E0925E-B576-4FEF-A92A-BEF29D6287CD}" srcOrd="4" destOrd="0" parTransId="{B9F34502-E158-4387-8321-23A3604B1DFE}" sibTransId="{82D8DF3A-3651-438F-AFC9-044D701E8646}"/>
    <dgm:cxn modelId="{ED9BD3A6-DC95-4316-931C-AED65D0331BA}" type="presOf" srcId="{8C8BB3B7-9262-4ECE-9F7B-F0C0607865BD}" destId="{B1E757CF-98CD-4399-A63E-E1D9ABE0DE5F}" srcOrd="0" destOrd="0" presId="urn:microsoft.com/office/officeart/2005/8/layout/vList2"/>
    <dgm:cxn modelId="{2A7F6BA9-9459-427B-8DB7-DA4A39B21756}" srcId="{8C8BB3B7-9262-4ECE-9F7B-F0C0607865BD}" destId="{B5230044-DA75-46FB-8CA0-074B37E7853B}" srcOrd="0" destOrd="0" parTransId="{50FCF4A3-F4B7-4A2A-BD10-8529ACBDFBCD}" sibTransId="{35F46A1F-495C-4D1F-B61D-962435F7C4D6}"/>
    <dgm:cxn modelId="{78533EAA-B41E-4E91-A6EB-873877E88221}" srcId="{8C8BB3B7-9262-4ECE-9F7B-F0C0607865BD}" destId="{141CEBE8-0F6F-4F9D-806E-35EC6B04934E}" srcOrd="1" destOrd="0" parTransId="{4880CD17-83A3-4615-A9C7-5F92A12AAA64}" sibTransId="{DCE4F472-FD9A-4812-A10B-8F25AE6CB3A4}"/>
    <dgm:cxn modelId="{798F9ECA-A548-4E31-A6E5-4925DACF93B0}" type="presOf" srcId="{EDDDA61C-E70E-467B-9B28-11FB62B30EDB}" destId="{EB6F68DE-B795-41EF-8E74-5193BAF53DCF}" srcOrd="0" destOrd="0" presId="urn:microsoft.com/office/officeart/2005/8/layout/vList2"/>
    <dgm:cxn modelId="{27D87AD6-EE25-4B32-8538-CC7629605BFA}" type="presOf" srcId="{670F452B-C7C9-4C6B-AAEF-3DBB26535FF2}" destId="{C2BD8A77-5271-4216-ADE2-59348663E369}" srcOrd="0" destOrd="0" presId="urn:microsoft.com/office/officeart/2005/8/layout/vList2"/>
    <dgm:cxn modelId="{314DFCDA-84D8-4621-8086-617DB9C4EFCD}" type="presOf" srcId="{B5230044-DA75-46FB-8CA0-074B37E7853B}" destId="{F6623C96-5BA7-4C42-91D1-2828F531609A}" srcOrd="0" destOrd="0" presId="urn:microsoft.com/office/officeart/2005/8/layout/vList2"/>
    <dgm:cxn modelId="{A0448077-560D-4040-9901-34DAAE0BAB66}" type="presParOf" srcId="{B1E757CF-98CD-4399-A63E-E1D9ABE0DE5F}" destId="{F6623C96-5BA7-4C42-91D1-2828F531609A}" srcOrd="0" destOrd="0" presId="urn:microsoft.com/office/officeart/2005/8/layout/vList2"/>
    <dgm:cxn modelId="{67C15718-067D-4A02-A0AB-9E8024E7CF4E}" type="presParOf" srcId="{B1E757CF-98CD-4399-A63E-E1D9ABE0DE5F}" destId="{950661CF-69E0-4F88-AEFD-BA1BEEFCDE59}" srcOrd="1" destOrd="0" presId="urn:microsoft.com/office/officeart/2005/8/layout/vList2"/>
    <dgm:cxn modelId="{321B76B6-3903-465C-9EEC-A99FE8D8C118}" type="presParOf" srcId="{B1E757CF-98CD-4399-A63E-E1D9ABE0DE5F}" destId="{D7167ADE-3DD4-446E-8CA3-6EF600F11934}" srcOrd="2" destOrd="0" presId="urn:microsoft.com/office/officeart/2005/8/layout/vList2"/>
    <dgm:cxn modelId="{CD13E560-E533-4614-A5AF-CC40D430A0CC}" type="presParOf" srcId="{B1E757CF-98CD-4399-A63E-E1D9ABE0DE5F}" destId="{EC129485-3BB5-4819-B14E-AEA1C592D663}" srcOrd="3" destOrd="0" presId="urn:microsoft.com/office/officeart/2005/8/layout/vList2"/>
    <dgm:cxn modelId="{92682380-D435-420D-BA02-CE8E6E2F1CA7}" type="presParOf" srcId="{B1E757CF-98CD-4399-A63E-E1D9ABE0DE5F}" destId="{B7CEC546-2EDF-4CD1-8E1C-9CEBDBD90804}" srcOrd="4" destOrd="0" presId="urn:microsoft.com/office/officeart/2005/8/layout/vList2"/>
    <dgm:cxn modelId="{849FA700-7D01-42B1-91C8-AC48FF2334D8}" type="presParOf" srcId="{B1E757CF-98CD-4399-A63E-E1D9ABE0DE5F}" destId="{4BFC62ED-BF00-44F7-8772-4A68A966A748}" srcOrd="5" destOrd="0" presId="urn:microsoft.com/office/officeart/2005/8/layout/vList2"/>
    <dgm:cxn modelId="{03F7D189-BEDF-4C23-A819-76931830B7BD}" type="presParOf" srcId="{B1E757CF-98CD-4399-A63E-E1D9ABE0DE5F}" destId="{EB6F68DE-B795-41EF-8E74-5193BAF53DCF}" srcOrd="6" destOrd="0" presId="urn:microsoft.com/office/officeart/2005/8/layout/vList2"/>
    <dgm:cxn modelId="{05E60301-17B3-4BB1-AD01-52BF95B746B1}" type="presParOf" srcId="{B1E757CF-98CD-4399-A63E-E1D9ABE0DE5F}" destId="{816B43B6-E0CF-4AB8-BEF9-DF41F9EB41B9}" srcOrd="7" destOrd="0" presId="urn:microsoft.com/office/officeart/2005/8/layout/vList2"/>
    <dgm:cxn modelId="{515F8F33-F93A-4BEE-98A1-A911EC800718}" type="presParOf" srcId="{B1E757CF-98CD-4399-A63E-E1D9ABE0DE5F}" destId="{0A96BE9C-0F87-4909-B996-98A52640AE08}" srcOrd="8" destOrd="0" presId="urn:microsoft.com/office/officeart/2005/8/layout/vList2"/>
    <dgm:cxn modelId="{D851BA71-2EE8-431A-BACA-0AA456138EAF}" type="presParOf" srcId="{B1E757CF-98CD-4399-A63E-E1D9ABE0DE5F}" destId="{91EF2F2D-FB33-48A1-818F-780560BC2356}" srcOrd="9" destOrd="0" presId="urn:microsoft.com/office/officeart/2005/8/layout/vList2"/>
    <dgm:cxn modelId="{0FCEC627-02A2-4930-B967-4336566E421D}" type="presParOf" srcId="{B1E757CF-98CD-4399-A63E-E1D9ABE0DE5F}" destId="{C2BD8A77-5271-4216-ADE2-59348663E369}" srcOrd="10" destOrd="0" presId="urn:microsoft.com/office/officeart/2005/8/layout/vList2"/>
    <dgm:cxn modelId="{B47E6D95-2EB9-4F7C-98C7-BC80EA05F4FD}" type="presParOf" srcId="{B1E757CF-98CD-4399-A63E-E1D9ABE0DE5F}" destId="{8F24815A-5BEF-419B-AD84-754F3EF15986}" srcOrd="11" destOrd="0" presId="urn:microsoft.com/office/officeart/2005/8/layout/vList2"/>
    <dgm:cxn modelId="{C855DF0D-19EA-4AAD-AA90-FD9195E3F8EA}" type="presParOf" srcId="{B1E757CF-98CD-4399-A63E-E1D9ABE0DE5F}" destId="{0362EA08-D11A-453A-BD0A-7C1D6212351B}" srcOrd="1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1CFE4D-75E5-42AD-9714-5291B3CE55C4}">
      <dsp:nvSpPr>
        <dsp:cNvPr id="0" name=""/>
        <dsp:cNvSpPr/>
      </dsp:nvSpPr>
      <dsp:spPr>
        <a:xfrm>
          <a:off x="0" y="2371"/>
          <a:ext cx="6096000" cy="120215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6C1BEE8-99DB-4D83-9692-E90DB157CD71}">
      <dsp:nvSpPr>
        <dsp:cNvPr id="0" name=""/>
        <dsp:cNvSpPr/>
      </dsp:nvSpPr>
      <dsp:spPr>
        <a:xfrm>
          <a:off x="363653" y="272857"/>
          <a:ext cx="661187" cy="66118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6DAE372-F7CA-4005-875B-297031228C02}">
      <dsp:nvSpPr>
        <dsp:cNvPr id="0" name=""/>
        <dsp:cNvSpPr/>
      </dsp:nvSpPr>
      <dsp:spPr>
        <a:xfrm>
          <a:off x="1388493" y="2371"/>
          <a:ext cx="4707506" cy="12021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228" tIns="127228" rIns="127228" bIns="127228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The aim of this presentation is – </a:t>
          </a:r>
          <a:endParaRPr lang="en-US" sz="2000" kern="1200"/>
        </a:p>
      </dsp:txBody>
      <dsp:txXfrm>
        <a:off x="1388493" y="2371"/>
        <a:ext cx="4707506" cy="1202158"/>
      </dsp:txXfrm>
    </dsp:sp>
    <dsp:sp modelId="{CAF9063F-936E-4098-B8F9-F61FFD2FE143}">
      <dsp:nvSpPr>
        <dsp:cNvPr id="0" name=""/>
        <dsp:cNvSpPr/>
      </dsp:nvSpPr>
      <dsp:spPr>
        <a:xfrm>
          <a:off x="0" y="1505070"/>
          <a:ext cx="6096000" cy="120215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5385CAF-E3D8-424B-BFDB-B562E8D3B350}">
      <dsp:nvSpPr>
        <dsp:cNvPr id="0" name=""/>
        <dsp:cNvSpPr/>
      </dsp:nvSpPr>
      <dsp:spPr>
        <a:xfrm>
          <a:off x="363653" y="1775556"/>
          <a:ext cx="661187" cy="66118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B482407-800A-4795-9A65-1219E2B1D863}">
      <dsp:nvSpPr>
        <dsp:cNvPr id="0" name=""/>
        <dsp:cNvSpPr/>
      </dsp:nvSpPr>
      <dsp:spPr>
        <a:xfrm>
          <a:off x="1388493" y="1505070"/>
          <a:ext cx="4707506" cy="12021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228" tIns="127228" rIns="127228" bIns="127228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The overview of the importance of health, wellbeing, and sustainability in healthcare  </a:t>
          </a:r>
          <a:endParaRPr lang="en-US" sz="2000" kern="1200" dirty="0"/>
        </a:p>
      </dsp:txBody>
      <dsp:txXfrm>
        <a:off x="1388493" y="1505070"/>
        <a:ext cx="4707506" cy="1202158"/>
      </dsp:txXfrm>
    </dsp:sp>
    <dsp:sp modelId="{9C83460A-63F8-4C74-B1C7-7D29D93E6F5A}">
      <dsp:nvSpPr>
        <dsp:cNvPr id="0" name=""/>
        <dsp:cNvSpPr/>
      </dsp:nvSpPr>
      <dsp:spPr>
        <a:xfrm>
          <a:off x="0" y="3007769"/>
          <a:ext cx="6096000" cy="120215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4F3C1E3-C489-4DD0-A402-FCE73210AA73}">
      <dsp:nvSpPr>
        <dsp:cNvPr id="0" name=""/>
        <dsp:cNvSpPr/>
      </dsp:nvSpPr>
      <dsp:spPr>
        <a:xfrm>
          <a:off x="363653" y="3278255"/>
          <a:ext cx="661187" cy="66118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B7FF19B-B8CB-4935-99F8-6BB8C564FBB3}">
      <dsp:nvSpPr>
        <dsp:cNvPr id="0" name=""/>
        <dsp:cNvSpPr/>
      </dsp:nvSpPr>
      <dsp:spPr>
        <a:xfrm>
          <a:off x="1388493" y="3007769"/>
          <a:ext cx="4707506" cy="12021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228" tIns="127228" rIns="127228" bIns="127228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Describe sustainable development, well-being, and health.</a:t>
          </a:r>
          <a:endParaRPr lang="en-US" sz="2000" kern="1200" dirty="0"/>
        </a:p>
      </dsp:txBody>
      <dsp:txXfrm>
        <a:off x="1388493" y="3007769"/>
        <a:ext cx="4707506" cy="1202158"/>
      </dsp:txXfrm>
    </dsp:sp>
    <dsp:sp modelId="{11F91C43-97B2-4A5A-97C7-8767FAD84215}">
      <dsp:nvSpPr>
        <dsp:cNvPr id="0" name=""/>
        <dsp:cNvSpPr/>
      </dsp:nvSpPr>
      <dsp:spPr>
        <a:xfrm>
          <a:off x="0" y="4510468"/>
          <a:ext cx="6096000" cy="120215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27AF65E-9845-49AE-BF5B-741C65CA9C7A}">
      <dsp:nvSpPr>
        <dsp:cNvPr id="0" name=""/>
        <dsp:cNvSpPr/>
      </dsp:nvSpPr>
      <dsp:spPr>
        <a:xfrm>
          <a:off x="363653" y="4780953"/>
          <a:ext cx="661187" cy="661187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706F98-A925-401A-8F87-8EC01FDF8917}">
      <dsp:nvSpPr>
        <dsp:cNvPr id="0" name=""/>
        <dsp:cNvSpPr/>
      </dsp:nvSpPr>
      <dsp:spPr>
        <a:xfrm>
          <a:off x="1388493" y="4510468"/>
          <a:ext cx="4707506" cy="12021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228" tIns="127228" rIns="127228" bIns="127228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Examine the ways in which health and social care incorporate these ideas.</a:t>
          </a:r>
          <a:endParaRPr lang="en-US" sz="2000" kern="1200" dirty="0"/>
        </a:p>
      </dsp:txBody>
      <dsp:txXfrm>
        <a:off x="1388493" y="4510468"/>
        <a:ext cx="4707506" cy="120215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1BCDE8-D794-4843-95B0-D7E2A04BAD7F}">
      <dsp:nvSpPr>
        <dsp:cNvPr id="0" name=""/>
        <dsp:cNvSpPr/>
      </dsp:nvSpPr>
      <dsp:spPr>
        <a:xfrm>
          <a:off x="0" y="393524"/>
          <a:ext cx="6223996" cy="73841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Meeting present needs without compromising future generations </a:t>
          </a:r>
          <a:endParaRPr lang="en-US" sz="1800" kern="1200" dirty="0"/>
        </a:p>
      </dsp:txBody>
      <dsp:txXfrm>
        <a:off x="36046" y="429570"/>
        <a:ext cx="6151904" cy="666324"/>
      </dsp:txXfrm>
    </dsp:sp>
    <dsp:sp modelId="{9C80B479-725B-42A0-A04B-A6027C34AE5E}">
      <dsp:nvSpPr>
        <dsp:cNvPr id="0" name=""/>
        <dsp:cNvSpPr/>
      </dsp:nvSpPr>
      <dsp:spPr>
        <a:xfrm>
          <a:off x="0" y="1183780"/>
          <a:ext cx="6223996" cy="73841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Encompasses environmental, social, and economic sustainability  </a:t>
          </a:r>
          <a:endParaRPr lang="en-US" sz="1800" kern="1200" dirty="0"/>
        </a:p>
      </dsp:txBody>
      <dsp:txXfrm>
        <a:off x="36046" y="1219826"/>
        <a:ext cx="6151904" cy="666324"/>
      </dsp:txXfrm>
    </dsp:sp>
    <dsp:sp modelId="{6845E3AF-4B22-41A9-B1D3-C3CD5C259A30}">
      <dsp:nvSpPr>
        <dsp:cNvPr id="0" name=""/>
        <dsp:cNvSpPr/>
      </dsp:nvSpPr>
      <dsp:spPr>
        <a:xfrm>
          <a:off x="0" y="1974037"/>
          <a:ext cx="6223996" cy="73841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Relevance to healthcare systems and policies</a:t>
          </a:r>
          <a:r>
            <a:rPr lang="en-GB" sz="1800" b="1" kern="1200" dirty="0">
              <a:solidFill>
                <a:schemeClr val="tx1"/>
              </a:solidFill>
            </a:rPr>
            <a:t> (World Commission on Environment and Development, 1987)</a:t>
          </a:r>
          <a:endParaRPr lang="en-US" sz="1800" b="1" kern="1200" dirty="0">
            <a:solidFill>
              <a:schemeClr val="tx1"/>
            </a:solidFill>
          </a:endParaRPr>
        </a:p>
      </dsp:txBody>
      <dsp:txXfrm>
        <a:off x="36046" y="2010083"/>
        <a:ext cx="6151904" cy="66632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2B7558F-8C77-4C17-8D05-D005D2CDC3DF}">
      <dsp:nvSpPr>
        <dsp:cNvPr id="0" name=""/>
        <dsp:cNvSpPr/>
      </dsp:nvSpPr>
      <dsp:spPr>
        <a:xfrm>
          <a:off x="0" y="1772"/>
          <a:ext cx="8086608" cy="755221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78F47F2-2375-48B8-B6C6-114F8A0FC905}">
      <dsp:nvSpPr>
        <dsp:cNvPr id="0" name=""/>
        <dsp:cNvSpPr/>
      </dsp:nvSpPr>
      <dsp:spPr>
        <a:xfrm>
          <a:off x="228454" y="171697"/>
          <a:ext cx="415371" cy="41537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A928A7-D774-47DE-9DBD-08B29C134D44}">
      <dsp:nvSpPr>
        <dsp:cNvPr id="0" name=""/>
        <dsp:cNvSpPr/>
      </dsp:nvSpPr>
      <dsp:spPr>
        <a:xfrm>
          <a:off x="872281" y="1772"/>
          <a:ext cx="7214326" cy="7552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9928" tIns="79928" rIns="79928" bIns="79928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Preventive care initiatives  Mental health promotion programs  Examples: National mental health strategies, vaccination programs</a:t>
          </a:r>
          <a:endParaRPr lang="en-US" sz="1800" kern="1200"/>
        </a:p>
      </dsp:txBody>
      <dsp:txXfrm>
        <a:off x="872281" y="1772"/>
        <a:ext cx="7214326" cy="755221"/>
      </dsp:txXfrm>
    </dsp:sp>
    <dsp:sp modelId="{9FB956CB-DA7E-4CD4-AAA0-085132BD6ACB}">
      <dsp:nvSpPr>
        <dsp:cNvPr id="0" name=""/>
        <dsp:cNvSpPr/>
      </dsp:nvSpPr>
      <dsp:spPr>
        <a:xfrm>
          <a:off x="0" y="945799"/>
          <a:ext cx="8086608" cy="755221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55DECBA-F416-4DCD-B90B-F655B1F6D06B}">
      <dsp:nvSpPr>
        <dsp:cNvPr id="0" name=""/>
        <dsp:cNvSpPr/>
      </dsp:nvSpPr>
      <dsp:spPr>
        <a:xfrm>
          <a:off x="228454" y="1115724"/>
          <a:ext cx="415371" cy="41537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278C75-48E6-4C5C-9E7A-9342DD9FDE4E}">
      <dsp:nvSpPr>
        <dsp:cNvPr id="0" name=""/>
        <dsp:cNvSpPr/>
      </dsp:nvSpPr>
      <dsp:spPr>
        <a:xfrm>
          <a:off x="872281" y="945799"/>
          <a:ext cx="7214326" cy="7552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9928" tIns="79928" rIns="79928" bIns="79928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Challenges in Policy and Governance</a:t>
          </a:r>
          <a:endParaRPr lang="en-US" sz="1800" kern="1200"/>
        </a:p>
      </dsp:txBody>
      <dsp:txXfrm>
        <a:off x="872281" y="945799"/>
        <a:ext cx="7214326" cy="755221"/>
      </dsp:txXfrm>
    </dsp:sp>
    <dsp:sp modelId="{B21787D9-B297-4A5A-A6C6-960158E67A40}">
      <dsp:nvSpPr>
        <dsp:cNvPr id="0" name=""/>
        <dsp:cNvSpPr/>
      </dsp:nvSpPr>
      <dsp:spPr>
        <a:xfrm>
          <a:off x="0" y="1889826"/>
          <a:ext cx="8086608" cy="755221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FD0C87F-10C1-4769-AE56-9573C88B66EA}">
      <dsp:nvSpPr>
        <dsp:cNvPr id="0" name=""/>
        <dsp:cNvSpPr/>
      </dsp:nvSpPr>
      <dsp:spPr>
        <a:xfrm>
          <a:off x="228454" y="2059751"/>
          <a:ext cx="415371" cy="415371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FB71394-BB26-440C-919D-592B8C0FD7C8}">
      <dsp:nvSpPr>
        <dsp:cNvPr id="0" name=""/>
        <dsp:cNvSpPr/>
      </dsp:nvSpPr>
      <dsp:spPr>
        <a:xfrm>
          <a:off x="872281" y="1889826"/>
          <a:ext cx="7214326" cy="7552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9928" tIns="79928" rIns="79928" bIns="79928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Regulatory barriers</a:t>
          </a:r>
          <a:endParaRPr lang="en-US" sz="1800" kern="1200" dirty="0"/>
        </a:p>
      </dsp:txBody>
      <dsp:txXfrm>
        <a:off x="872281" y="1889826"/>
        <a:ext cx="7214326" cy="755221"/>
      </dsp:txXfrm>
    </dsp:sp>
    <dsp:sp modelId="{0923D251-8141-4C3B-B303-6BBB2B7856A6}">
      <dsp:nvSpPr>
        <dsp:cNvPr id="0" name=""/>
        <dsp:cNvSpPr/>
      </dsp:nvSpPr>
      <dsp:spPr>
        <a:xfrm>
          <a:off x="0" y="2833853"/>
          <a:ext cx="8086608" cy="755221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E69B698-6610-4CD6-9A8E-88F23E63F46C}">
      <dsp:nvSpPr>
        <dsp:cNvPr id="0" name=""/>
        <dsp:cNvSpPr/>
      </dsp:nvSpPr>
      <dsp:spPr>
        <a:xfrm>
          <a:off x="228454" y="3003778"/>
          <a:ext cx="415371" cy="415371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498DEF0-6A0A-4C84-B742-4D58D56FA86C}">
      <dsp:nvSpPr>
        <dsp:cNvPr id="0" name=""/>
        <dsp:cNvSpPr/>
      </dsp:nvSpPr>
      <dsp:spPr>
        <a:xfrm>
          <a:off x="872281" y="2833853"/>
          <a:ext cx="7214326" cy="7552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9928" tIns="79928" rIns="79928" bIns="79928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Funding limitations</a:t>
          </a:r>
          <a:endParaRPr lang="en-US" sz="1800" kern="1200"/>
        </a:p>
      </dsp:txBody>
      <dsp:txXfrm>
        <a:off x="872281" y="2833853"/>
        <a:ext cx="7214326" cy="755221"/>
      </dsp:txXfrm>
    </dsp:sp>
    <dsp:sp modelId="{FA6036DB-2140-4160-8253-F85BAF8AA579}">
      <dsp:nvSpPr>
        <dsp:cNvPr id="0" name=""/>
        <dsp:cNvSpPr/>
      </dsp:nvSpPr>
      <dsp:spPr>
        <a:xfrm>
          <a:off x="0" y="3777880"/>
          <a:ext cx="8086608" cy="755221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4A9BCCC-07D8-4ED6-A089-1EEEA8D7034B}">
      <dsp:nvSpPr>
        <dsp:cNvPr id="0" name=""/>
        <dsp:cNvSpPr/>
      </dsp:nvSpPr>
      <dsp:spPr>
        <a:xfrm>
          <a:off x="228454" y="3947805"/>
          <a:ext cx="415371" cy="415371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1DD67DB-F235-4C9A-8854-4F49AA968199}">
      <dsp:nvSpPr>
        <dsp:cNvPr id="0" name=""/>
        <dsp:cNvSpPr/>
      </dsp:nvSpPr>
      <dsp:spPr>
        <a:xfrm>
          <a:off x="872281" y="3777880"/>
          <a:ext cx="7214326" cy="7552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9928" tIns="79928" rIns="79928" bIns="79928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Fragmentation of services</a:t>
          </a:r>
          <a:endParaRPr lang="en-US" sz="1800" kern="1200"/>
        </a:p>
      </dsp:txBody>
      <dsp:txXfrm>
        <a:off x="872281" y="3777880"/>
        <a:ext cx="7214326" cy="755221"/>
      </dsp:txXfrm>
    </dsp:sp>
    <dsp:sp modelId="{325C057B-5D9B-4477-BF0F-4067A0AFDADD}">
      <dsp:nvSpPr>
        <dsp:cNvPr id="0" name=""/>
        <dsp:cNvSpPr/>
      </dsp:nvSpPr>
      <dsp:spPr>
        <a:xfrm>
          <a:off x="0" y="4721907"/>
          <a:ext cx="8086608" cy="755221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2608EE8-5A63-42D8-9104-8F8042EF8F18}">
      <dsp:nvSpPr>
        <dsp:cNvPr id="0" name=""/>
        <dsp:cNvSpPr/>
      </dsp:nvSpPr>
      <dsp:spPr>
        <a:xfrm>
          <a:off x="228454" y="4891832"/>
          <a:ext cx="415371" cy="415371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D88F3E-6DE4-43A1-804D-896C8319D5BE}">
      <dsp:nvSpPr>
        <dsp:cNvPr id="0" name=""/>
        <dsp:cNvSpPr/>
      </dsp:nvSpPr>
      <dsp:spPr>
        <a:xfrm>
          <a:off x="872281" y="4721907"/>
          <a:ext cx="7214326" cy="7552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9928" tIns="79928" rIns="79928" bIns="79928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Need for integrated policy frameworks</a:t>
          </a:r>
          <a:endParaRPr lang="en-US" sz="1800" kern="1200"/>
        </a:p>
      </dsp:txBody>
      <dsp:txXfrm>
        <a:off x="872281" y="4721907"/>
        <a:ext cx="7214326" cy="75522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8101E6-026C-47DE-BB77-DCEAF04649AF}">
      <dsp:nvSpPr>
        <dsp:cNvPr id="0" name=""/>
        <dsp:cNvSpPr/>
      </dsp:nvSpPr>
      <dsp:spPr>
        <a:xfrm>
          <a:off x="0" y="84889"/>
          <a:ext cx="11172946" cy="41769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kern="1200"/>
            <a:t>Holistic Hospital Care</a:t>
          </a:r>
          <a:endParaRPr lang="en-US" sz="1700" kern="1200"/>
        </a:p>
      </dsp:txBody>
      <dsp:txXfrm>
        <a:off x="20390" y="105279"/>
        <a:ext cx="11132166" cy="376910"/>
      </dsp:txXfrm>
    </dsp:sp>
    <dsp:sp modelId="{B3DCEB18-6B68-4031-B949-9AE1C421208C}">
      <dsp:nvSpPr>
        <dsp:cNvPr id="0" name=""/>
        <dsp:cNvSpPr/>
      </dsp:nvSpPr>
      <dsp:spPr>
        <a:xfrm>
          <a:off x="0" y="551539"/>
          <a:ext cx="11172946" cy="417690"/>
        </a:xfrm>
        <a:prstGeom prst="roundRect">
          <a:avLst/>
        </a:prstGeom>
        <a:solidFill>
          <a:schemeClr val="accent2">
            <a:hueOff val="-1449858"/>
            <a:satOff val="1583"/>
            <a:lumOff val="-55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A patient-centred approach includes:</a:t>
          </a:r>
          <a:endParaRPr lang="en-US" sz="1700" kern="1200"/>
        </a:p>
      </dsp:txBody>
      <dsp:txXfrm>
        <a:off x="20390" y="571929"/>
        <a:ext cx="11132166" cy="376910"/>
      </dsp:txXfrm>
    </dsp:sp>
    <dsp:sp modelId="{DE12CE8A-CD18-483F-AE90-DF0CB07E4300}">
      <dsp:nvSpPr>
        <dsp:cNvPr id="0" name=""/>
        <dsp:cNvSpPr/>
      </dsp:nvSpPr>
      <dsp:spPr>
        <a:xfrm>
          <a:off x="0" y="1018189"/>
          <a:ext cx="11172946" cy="417690"/>
        </a:xfrm>
        <a:prstGeom prst="roundRect">
          <a:avLst/>
        </a:prstGeom>
        <a:solidFill>
          <a:schemeClr val="accent2">
            <a:hueOff val="-2899716"/>
            <a:satOff val="3167"/>
            <a:lumOff val="-110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Medical treatment </a:t>
          </a:r>
          <a:endParaRPr lang="en-US" sz="1700" kern="1200" dirty="0"/>
        </a:p>
      </dsp:txBody>
      <dsp:txXfrm>
        <a:off x="20390" y="1038579"/>
        <a:ext cx="11132166" cy="376910"/>
      </dsp:txXfrm>
    </dsp:sp>
    <dsp:sp modelId="{762E6786-85FD-4B97-A4A4-FEC90C635D74}">
      <dsp:nvSpPr>
        <dsp:cNvPr id="0" name=""/>
        <dsp:cNvSpPr/>
      </dsp:nvSpPr>
      <dsp:spPr>
        <a:xfrm>
          <a:off x="0" y="1484839"/>
          <a:ext cx="11172946" cy="417690"/>
        </a:xfrm>
        <a:prstGeom prst="roundRect">
          <a:avLst/>
        </a:prstGeom>
        <a:solidFill>
          <a:schemeClr val="accent2">
            <a:hueOff val="-4349574"/>
            <a:satOff val="4750"/>
            <a:lumOff val="-165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Mental health support </a:t>
          </a:r>
          <a:endParaRPr lang="en-US" sz="1700" kern="1200"/>
        </a:p>
      </dsp:txBody>
      <dsp:txXfrm>
        <a:off x="20390" y="1505229"/>
        <a:ext cx="11132166" cy="376910"/>
      </dsp:txXfrm>
    </dsp:sp>
    <dsp:sp modelId="{885F6A40-1DBF-488A-84B0-974A30F4C570}">
      <dsp:nvSpPr>
        <dsp:cNvPr id="0" name=""/>
        <dsp:cNvSpPr/>
      </dsp:nvSpPr>
      <dsp:spPr>
        <a:xfrm>
          <a:off x="0" y="1951489"/>
          <a:ext cx="11172946" cy="417690"/>
        </a:xfrm>
        <a:prstGeom prst="roundRect">
          <a:avLst/>
        </a:prstGeom>
        <a:solidFill>
          <a:schemeClr val="accent2">
            <a:hueOff val="-5799432"/>
            <a:satOff val="6333"/>
            <a:lumOff val="-221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Nutritional advice </a:t>
          </a:r>
          <a:endParaRPr lang="en-US" sz="1700" kern="1200"/>
        </a:p>
      </dsp:txBody>
      <dsp:txXfrm>
        <a:off x="20390" y="1971879"/>
        <a:ext cx="11132166" cy="376910"/>
      </dsp:txXfrm>
    </dsp:sp>
    <dsp:sp modelId="{728427C5-3CA2-4DE8-876D-00B5077ADEFC}">
      <dsp:nvSpPr>
        <dsp:cNvPr id="0" name=""/>
        <dsp:cNvSpPr/>
      </dsp:nvSpPr>
      <dsp:spPr>
        <a:xfrm>
          <a:off x="0" y="2418139"/>
          <a:ext cx="11172946" cy="417690"/>
        </a:xfrm>
        <a:prstGeom prst="roundRect">
          <a:avLst/>
        </a:prstGeom>
        <a:solidFill>
          <a:schemeClr val="accent2">
            <a:hueOff val="-7249291"/>
            <a:satOff val="7916"/>
            <a:lumOff val="-276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Social care planning </a:t>
          </a:r>
          <a:endParaRPr lang="en-US" sz="1700" kern="1200"/>
        </a:p>
      </dsp:txBody>
      <dsp:txXfrm>
        <a:off x="20390" y="2438529"/>
        <a:ext cx="11132166" cy="376910"/>
      </dsp:txXfrm>
    </dsp:sp>
    <dsp:sp modelId="{0EBDEE7F-9EB1-4339-800A-BB532974336A}">
      <dsp:nvSpPr>
        <dsp:cNvPr id="0" name=""/>
        <dsp:cNvSpPr/>
      </dsp:nvSpPr>
      <dsp:spPr>
        <a:xfrm>
          <a:off x="0" y="2884789"/>
          <a:ext cx="11172946" cy="417690"/>
        </a:xfrm>
        <a:prstGeom prst="roundRect">
          <a:avLst/>
        </a:prstGeom>
        <a:solidFill>
          <a:schemeClr val="accent2">
            <a:hueOff val="-8699149"/>
            <a:satOff val="9500"/>
            <a:lumOff val="-331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kern="1200"/>
            <a:t>Outcomes</a:t>
          </a:r>
          <a:endParaRPr lang="en-US" sz="1700" kern="1200"/>
        </a:p>
      </dsp:txBody>
      <dsp:txXfrm>
        <a:off x="20390" y="2905179"/>
        <a:ext cx="11132166" cy="376910"/>
      </dsp:txXfrm>
    </dsp:sp>
    <dsp:sp modelId="{90C410F7-3ACB-4F88-9865-D6BCACA21790}">
      <dsp:nvSpPr>
        <dsp:cNvPr id="0" name=""/>
        <dsp:cNvSpPr/>
      </dsp:nvSpPr>
      <dsp:spPr>
        <a:xfrm>
          <a:off x="0" y="3351439"/>
          <a:ext cx="11172946" cy="417690"/>
        </a:xfrm>
        <a:prstGeom prst="roundRect">
          <a:avLst/>
        </a:prstGeom>
        <a:solidFill>
          <a:schemeClr val="accent2">
            <a:hueOff val="-10149006"/>
            <a:satOff val="11083"/>
            <a:lumOff val="-386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Better recovery rates </a:t>
          </a:r>
          <a:endParaRPr lang="en-US" sz="1700" kern="1200"/>
        </a:p>
      </dsp:txBody>
      <dsp:txXfrm>
        <a:off x="20390" y="3371829"/>
        <a:ext cx="11132166" cy="376910"/>
      </dsp:txXfrm>
    </dsp:sp>
    <dsp:sp modelId="{FBB4078D-E5E1-479A-9DBF-C6B487A6DBF5}">
      <dsp:nvSpPr>
        <dsp:cNvPr id="0" name=""/>
        <dsp:cNvSpPr/>
      </dsp:nvSpPr>
      <dsp:spPr>
        <a:xfrm>
          <a:off x="0" y="3818089"/>
          <a:ext cx="11172946" cy="417690"/>
        </a:xfrm>
        <a:prstGeom prst="roundRect">
          <a:avLst/>
        </a:prstGeom>
        <a:solidFill>
          <a:schemeClr val="accent2">
            <a:hueOff val="-11598864"/>
            <a:satOff val="12666"/>
            <a:lumOff val="-442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Improved patient experience </a:t>
          </a:r>
          <a:endParaRPr lang="en-US" sz="1700" kern="1200"/>
        </a:p>
      </dsp:txBody>
      <dsp:txXfrm>
        <a:off x="20390" y="3838479"/>
        <a:ext cx="11132166" cy="376910"/>
      </dsp:txXfrm>
    </dsp:sp>
    <dsp:sp modelId="{BEA6836F-3664-4E9B-BF90-AAEF543DB6E3}">
      <dsp:nvSpPr>
        <dsp:cNvPr id="0" name=""/>
        <dsp:cNvSpPr/>
      </dsp:nvSpPr>
      <dsp:spPr>
        <a:xfrm>
          <a:off x="0" y="4284739"/>
          <a:ext cx="11172946" cy="417690"/>
        </a:xfrm>
        <a:prstGeom prst="roundRect">
          <a:avLst/>
        </a:prstGeom>
        <a:solidFill>
          <a:schemeClr val="accent2">
            <a:hueOff val="-13048723"/>
            <a:satOff val="14249"/>
            <a:lumOff val="-497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Reduced readmissions </a:t>
          </a:r>
          <a:endParaRPr lang="en-US" sz="1700" kern="1200" dirty="0"/>
        </a:p>
      </dsp:txBody>
      <dsp:txXfrm>
        <a:off x="20390" y="4305129"/>
        <a:ext cx="11132166" cy="376910"/>
      </dsp:txXfrm>
    </dsp:sp>
    <dsp:sp modelId="{D58EB9BC-35DD-4B08-B281-C047EDAC0D6B}">
      <dsp:nvSpPr>
        <dsp:cNvPr id="0" name=""/>
        <dsp:cNvSpPr/>
      </dsp:nvSpPr>
      <dsp:spPr>
        <a:xfrm>
          <a:off x="0" y="4751389"/>
          <a:ext cx="11172946" cy="417690"/>
        </a:xfrm>
        <a:prstGeom prst="roundRect">
          <a:avLst/>
        </a:prstGeom>
        <a:solidFill>
          <a:schemeClr val="accent2">
            <a:hueOff val="-14498581"/>
            <a:satOff val="15833"/>
            <a:lumOff val="-552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kern="1200"/>
            <a:t>Example</a:t>
          </a:r>
          <a:endParaRPr lang="en-US" sz="1700" kern="1200"/>
        </a:p>
      </dsp:txBody>
      <dsp:txXfrm>
        <a:off x="20390" y="4771779"/>
        <a:ext cx="11132166" cy="376910"/>
      </dsp:txXfrm>
    </dsp:sp>
    <dsp:sp modelId="{62A8F328-07BE-4E73-9619-4D22C10F3437}">
      <dsp:nvSpPr>
        <dsp:cNvPr id="0" name=""/>
        <dsp:cNvSpPr/>
      </dsp:nvSpPr>
      <dsp:spPr>
        <a:xfrm>
          <a:off x="0" y="5218039"/>
          <a:ext cx="11172946" cy="417690"/>
        </a:xfrm>
        <a:prstGeom prst="roundRect">
          <a:avLst/>
        </a:prstGeom>
        <a:solidFill>
          <a:schemeClr val="accent2">
            <a:hueOff val="-15948439"/>
            <a:satOff val="17416"/>
            <a:lumOff val="-607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Integrated care teams working together to support patients with long-term conditions. (NHS England, 2024)</a:t>
          </a:r>
          <a:endParaRPr lang="en-US" sz="1700" kern="1200" dirty="0"/>
        </a:p>
      </dsp:txBody>
      <dsp:txXfrm>
        <a:off x="20390" y="5238429"/>
        <a:ext cx="11132166" cy="37691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37FF8EB-EC19-431E-8A70-4055EB744AA7}">
      <dsp:nvSpPr>
        <dsp:cNvPr id="0" name=""/>
        <dsp:cNvSpPr/>
      </dsp:nvSpPr>
      <dsp:spPr>
        <a:xfrm>
          <a:off x="0" y="294057"/>
          <a:ext cx="1621284" cy="97277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Promoting Healthy Lifestyles  </a:t>
          </a:r>
          <a:endParaRPr lang="en-US" sz="1200" kern="1200"/>
        </a:p>
      </dsp:txBody>
      <dsp:txXfrm>
        <a:off x="0" y="294057"/>
        <a:ext cx="1621284" cy="972770"/>
      </dsp:txXfrm>
    </dsp:sp>
    <dsp:sp modelId="{7EC34F45-FCA8-4908-8CA4-640F460C2C60}">
      <dsp:nvSpPr>
        <dsp:cNvPr id="0" name=""/>
        <dsp:cNvSpPr/>
      </dsp:nvSpPr>
      <dsp:spPr>
        <a:xfrm>
          <a:off x="1783412" y="294057"/>
          <a:ext cx="1621284" cy="972770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Campaigns on nutrition, exercise, smoking cessation  </a:t>
          </a:r>
          <a:endParaRPr lang="en-US" sz="1200" kern="1200"/>
        </a:p>
      </dsp:txBody>
      <dsp:txXfrm>
        <a:off x="1783412" y="294057"/>
        <a:ext cx="1621284" cy="972770"/>
      </dsp:txXfrm>
    </dsp:sp>
    <dsp:sp modelId="{EC281A05-FE30-482A-B0B8-56986CE3397F}">
      <dsp:nvSpPr>
        <dsp:cNvPr id="0" name=""/>
        <dsp:cNvSpPr/>
      </dsp:nvSpPr>
      <dsp:spPr>
        <a:xfrm>
          <a:off x="3566825" y="294057"/>
          <a:ext cx="1621284" cy="97277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Creating supportive environments</a:t>
          </a:r>
          <a:endParaRPr lang="en-US" sz="1200" kern="1200"/>
        </a:p>
      </dsp:txBody>
      <dsp:txXfrm>
        <a:off x="3566825" y="294057"/>
        <a:ext cx="1621284" cy="972770"/>
      </dsp:txXfrm>
    </dsp:sp>
    <dsp:sp modelId="{3CBB89C8-CEA9-48FF-93F1-466A9F9E50A7}">
      <dsp:nvSpPr>
        <dsp:cNvPr id="0" name=""/>
        <dsp:cNvSpPr/>
      </dsp:nvSpPr>
      <dsp:spPr>
        <a:xfrm>
          <a:off x="0" y="1428956"/>
          <a:ext cx="1621284" cy="97277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Impact of Public Health</a:t>
          </a:r>
          <a:endParaRPr lang="en-US" sz="1200" kern="1200"/>
        </a:p>
      </dsp:txBody>
      <dsp:txXfrm>
        <a:off x="0" y="1428956"/>
        <a:ext cx="1621284" cy="972770"/>
      </dsp:txXfrm>
    </dsp:sp>
    <dsp:sp modelId="{76556DFD-1EB6-4F01-8ACC-2BD351D657F4}">
      <dsp:nvSpPr>
        <dsp:cNvPr id="0" name=""/>
        <dsp:cNvSpPr/>
      </dsp:nvSpPr>
      <dsp:spPr>
        <a:xfrm>
          <a:off x="1783412" y="1428956"/>
          <a:ext cx="1621284" cy="972770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Campaigns</a:t>
          </a:r>
          <a:endParaRPr lang="en-US" sz="1200" kern="1200"/>
        </a:p>
      </dsp:txBody>
      <dsp:txXfrm>
        <a:off x="1783412" y="1428956"/>
        <a:ext cx="1621284" cy="972770"/>
      </dsp:txXfrm>
    </dsp:sp>
    <dsp:sp modelId="{F6389BBF-998D-4895-AD32-CE34331F548F}">
      <dsp:nvSpPr>
        <dsp:cNvPr id="0" name=""/>
        <dsp:cNvSpPr/>
      </dsp:nvSpPr>
      <dsp:spPr>
        <a:xfrm>
          <a:off x="3566825" y="1428956"/>
          <a:ext cx="1621284" cy="97277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Improved societal wellbeing</a:t>
          </a:r>
          <a:endParaRPr lang="en-US" sz="1200" kern="1200"/>
        </a:p>
      </dsp:txBody>
      <dsp:txXfrm>
        <a:off x="3566825" y="1428956"/>
        <a:ext cx="1621284" cy="972770"/>
      </dsp:txXfrm>
    </dsp:sp>
    <dsp:sp modelId="{B4F59EA9-C5E3-437D-A2C0-802D2187135C}">
      <dsp:nvSpPr>
        <dsp:cNvPr id="0" name=""/>
        <dsp:cNvSpPr/>
      </dsp:nvSpPr>
      <dsp:spPr>
        <a:xfrm>
          <a:off x="891706" y="2563855"/>
          <a:ext cx="1621284" cy="972770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Reduction in preventable diseases</a:t>
          </a:r>
          <a:endParaRPr lang="en-US" sz="1200" kern="1200"/>
        </a:p>
      </dsp:txBody>
      <dsp:txXfrm>
        <a:off x="891706" y="2563855"/>
        <a:ext cx="1621284" cy="972770"/>
      </dsp:txXfrm>
    </dsp:sp>
    <dsp:sp modelId="{2C37F6C1-8F2A-422C-97C7-5B2FEA7B82C6}">
      <dsp:nvSpPr>
        <dsp:cNvPr id="0" name=""/>
        <dsp:cNvSpPr/>
      </dsp:nvSpPr>
      <dsp:spPr>
        <a:xfrm>
          <a:off x="2675119" y="2563855"/>
          <a:ext cx="1621284" cy="97277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Enhanced health equity. (Office for Health Improvement and Disparities, 2024)</a:t>
          </a:r>
          <a:endParaRPr lang="en-US" sz="1200" kern="1200" dirty="0"/>
        </a:p>
      </dsp:txBody>
      <dsp:txXfrm>
        <a:off x="2675119" y="2563855"/>
        <a:ext cx="1621284" cy="97277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6623C96-5BA7-4C42-91D1-2828F531609A}">
      <dsp:nvSpPr>
        <dsp:cNvPr id="0" name=""/>
        <dsp:cNvSpPr/>
      </dsp:nvSpPr>
      <dsp:spPr>
        <a:xfrm>
          <a:off x="0" y="142985"/>
          <a:ext cx="6532659" cy="758598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/>
            <a:t>Disparities in Healthcare  </a:t>
          </a:r>
          <a:endParaRPr lang="en-US" sz="1900" kern="1200"/>
        </a:p>
      </dsp:txBody>
      <dsp:txXfrm>
        <a:off x="37032" y="180017"/>
        <a:ext cx="6458595" cy="684534"/>
      </dsp:txXfrm>
    </dsp:sp>
    <dsp:sp modelId="{D7167ADE-3DD4-446E-8CA3-6EF600F11934}">
      <dsp:nvSpPr>
        <dsp:cNvPr id="0" name=""/>
        <dsp:cNvSpPr/>
      </dsp:nvSpPr>
      <dsp:spPr>
        <a:xfrm>
          <a:off x="0" y="956304"/>
          <a:ext cx="6532659" cy="758598"/>
        </a:xfrm>
        <a:prstGeom prst="roundRect">
          <a:avLst/>
        </a:prstGeom>
        <a:gradFill rotWithShape="0">
          <a:gsLst>
            <a:gs pos="0">
              <a:schemeClr val="accent5">
                <a:hueOff val="242110"/>
                <a:satOff val="-1961"/>
                <a:lumOff val="-235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242110"/>
                <a:satOff val="-1961"/>
                <a:lumOff val="-235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242110"/>
                <a:satOff val="-1961"/>
                <a:lumOff val="-235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Socioeconomic, geographical, and cultural barriers </a:t>
          </a:r>
          <a:endParaRPr lang="en-US" sz="1900" kern="1200"/>
        </a:p>
      </dsp:txBody>
      <dsp:txXfrm>
        <a:off x="37032" y="993336"/>
        <a:ext cx="6458595" cy="684534"/>
      </dsp:txXfrm>
    </dsp:sp>
    <dsp:sp modelId="{B7CEC546-2EDF-4CD1-8E1C-9CEBDBD90804}">
      <dsp:nvSpPr>
        <dsp:cNvPr id="0" name=""/>
        <dsp:cNvSpPr/>
      </dsp:nvSpPr>
      <dsp:spPr>
        <a:xfrm>
          <a:off x="0" y="1769622"/>
          <a:ext cx="6532659" cy="758598"/>
        </a:xfrm>
        <a:prstGeom prst="roundRect">
          <a:avLst/>
        </a:prstGeom>
        <a:gradFill rotWithShape="0">
          <a:gsLst>
            <a:gs pos="0">
              <a:schemeClr val="accent5">
                <a:hueOff val="484220"/>
                <a:satOff val="-3922"/>
                <a:lumOff val="-470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484220"/>
                <a:satOff val="-3922"/>
                <a:lumOff val="-470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484220"/>
                <a:satOff val="-3922"/>
                <a:lumOff val="-470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Impact on health outcomes</a:t>
          </a:r>
          <a:r>
            <a:rPr lang="en-GB" sz="1900" b="1" kern="1200" dirty="0">
              <a:solidFill>
                <a:schemeClr val="tx1"/>
              </a:solidFill>
            </a:rPr>
            <a:t>(Marmot et al., 2020) </a:t>
          </a:r>
          <a:endParaRPr lang="en-US" sz="1900" kern="1200" dirty="0"/>
        </a:p>
      </dsp:txBody>
      <dsp:txXfrm>
        <a:off x="37032" y="1806654"/>
        <a:ext cx="6458595" cy="684534"/>
      </dsp:txXfrm>
    </dsp:sp>
    <dsp:sp modelId="{EB6F68DE-B795-41EF-8E74-5193BAF53DCF}">
      <dsp:nvSpPr>
        <dsp:cNvPr id="0" name=""/>
        <dsp:cNvSpPr/>
      </dsp:nvSpPr>
      <dsp:spPr>
        <a:xfrm>
          <a:off x="0" y="2582941"/>
          <a:ext cx="6532659" cy="758598"/>
        </a:xfrm>
        <a:prstGeom prst="roundRect">
          <a:avLst/>
        </a:prstGeom>
        <a:gradFill rotWithShape="0">
          <a:gsLst>
            <a:gs pos="0">
              <a:schemeClr val="accent5">
                <a:hueOff val="726330"/>
                <a:satOff val="-5882"/>
                <a:lumOff val="-7059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726330"/>
                <a:satOff val="-5882"/>
                <a:lumOff val="-7059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726330"/>
                <a:satOff val="-5882"/>
                <a:lumOff val="-7059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/>
            <a:t>Initiatives to Reduce Inequalities</a:t>
          </a:r>
          <a:endParaRPr lang="en-US" sz="1900" kern="1200"/>
        </a:p>
      </dsp:txBody>
      <dsp:txXfrm>
        <a:off x="37032" y="2619973"/>
        <a:ext cx="6458595" cy="684534"/>
      </dsp:txXfrm>
    </dsp:sp>
    <dsp:sp modelId="{0A96BE9C-0F87-4909-B996-98A52640AE08}">
      <dsp:nvSpPr>
        <dsp:cNvPr id="0" name=""/>
        <dsp:cNvSpPr/>
      </dsp:nvSpPr>
      <dsp:spPr>
        <a:xfrm>
          <a:off x="0" y="3396260"/>
          <a:ext cx="6532659" cy="758598"/>
        </a:xfrm>
        <a:prstGeom prst="roundRect">
          <a:avLst/>
        </a:prstGeom>
        <a:gradFill rotWithShape="0">
          <a:gsLst>
            <a:gs pos="0">
              <a:schemeClr val="accent5">
                <a:hueOff val="968441"/>
                <a:satOff val="-7843"/>
                <a:lumOff val="-941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968441"/>
                <a:satOff val="-7843"/>
                <a:lumOff val="-941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968441"/>
                <a:satOff val="-7843"/>
                <a:lumOff val="-941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Universal healthcare systems. </a:t>
          </a:r>
          <a:endParaRPr lang="en-US" sz="1900" b="1" kern="1200" dirty="0">
            <a:solidFill>
              <a:schemeClr val="tx1"/>
            </a:solidFill>
          </a:endParaRPr>
        </a:p>
      </dsp:txBody>
      <dsp:txXfrm>
        <a:off x="37032" y="3433292"/>
        <a:ext cx="6458595" cy="684534"/>
      </dsp:txXfrm>
    </dsp:sp>
    <dsp:sp modelId="{C2BD8A77-5271-4216-ADE2-59348663E369}">
      <dsp:nvSpPr>
        <dsp:cNvPr id="0" name=""/>
        <dsp:cNvSpPr/>
      </dsp:nvSpPr>
      <dsp:spPr>
        <a:xfrm>
          <a:off x="0" y="4209579"/>
          <a:ext cx="6532659" cy="758598"/>
        </a:xfrm>
        <a:prstGeom prst="roundRect">
          <a:avLst/>
        </a:prstGeom>
        <a:gradFill rotWithShape="0">
          <a:gsLst>
            <a:gs pos="0">
              <a:schemeClr val="accent5">
                <a:hueOff val="1210551"/>
                <a:satOff val="-9804"/>
                <a:lumOff val="-1176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1210551"/>
                <a:satOff val="-9804"/>
                <a:lumOff val="-117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1210551"/>
                <a:satOff val="-9804"/>
                <a:lumOff val="-117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Targeted health interventions for vulnerable groups(NHS England, 2024)  </a:t>
          </a:r>
          <a:endParaRPr lang="en-US" sz="1900" kern="1200" dirty="0"/>
        </a:p>
      </dsp:txBody>
      <dsp:txXfrm>
        <a:off x="37032" y="4246611"/>
        <a:ext cx="6458595" cy="684534"/>
      </dsp:txXfrm>
    </dsp:sp>
    <dsp:sp modelId="{0362EA08-D11A-453A-BD0A-7C1D6212351B}">
      <dsp:nvSpPr>
        <dsp:cNvPr id="0" name=""/>
        <dsp:cNvSpPr/>
      </dsp:nvSpPr>
      <dsp:spPr>
        <a:xfrm>
          <a:off x="0" y="5022897"/>
          <a:ext cx="6532659" cy="758598"/>
        </a:xfrm>
        <a:prstGeom prst="roundRect">
          <a:avLst/>
        </a:prstGeom>
        <a:gradFill rotWithShape="0">
          <a:gsLst>
            <a:gs pos="0">
              <a:schemeClr val="accent5">
                <a:hueOff val="1452661"/>
                <a:satOff val="-11765"/>
                <a:lumOff val="-1411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1452661"/>
                <a:satOff val="-11765"/>
                <a:lumOff val="-1411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1452661"/>
                <a:satOff val="-11765"/>
                <a:lumOff val="-1411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Policy measures promoting equity </a:t>
          </a:r>
          <a:endParaRPr lang="en-US" sz="1900" kern="1200" dirty="0"/>
        </a:p>
      </dsp:txBody>
      <dsp:txXfrm>
        <a:off x="37032" y="5059929"/>
        <a:ext cx="6458595" cy="6845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20EB5A-4FB3-45B7-A685-3DA1023A718C}" type="datetimeFigureOut">
              <a:rPr lang="en-GB" smtClean="0"/>
              <a:t>17/06/2026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75EFA6-0DDD-45CC-9513-FFD58D4278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79425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75EFA6-0DDD-45CC-9513-FFD58D427855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65634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75EFA6-0DDD-45CC-9513-FFD58D427855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81893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75EFA6-0DDD-45CC-9513-FFD58D427855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84914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75EFA6-0DDD-45CC-9513-FFD58D427855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86406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F83D70-91AA-429A-BD57-1CB6792B30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88136" y="1078030"/>
            <a:ext cx="9288096" cy="2956718"/>
          </a:xfrm>
        </p:spPr>
        <p:txBody>
          <a:bodyPr anchor="t">
            <a:noAutofit/>
          </a:bodyPr>
          <a:lstStyle>
            <a:lvl1pPr algn="l">
              <a:defRPr sz="6600" cap="all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065D245-B564-481D-A323-F73C5BCA84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88136" y="4455621"/>
            <a:ext cx="9288096" cy="1435331"/>
          </a:xfrm>
        </p:spPr>
        <p:txBody>
          <a:bodyPr>
            <a:normAutofit/>
          </a:bodyPr>
          <a:lstStyle>
            <a:lvl1pPr marL="0" indent="0" algn="l">
              <a:lnSpc>
                <a:spcPct val="120000"/>
              </a:lnSpc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E072EE-51B3-4C0C-A460-4684AB0793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6/17/2026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1422A5-3076-413B-84CB-ED3BA4171C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267C68-40D5-477E-9DBC-C28FD4B114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39186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3EE2F5-9D3C-4BE7-9AD5-335B31CF2C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F98C4F-4BF6-47CF-ABEE-2B12748C47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539070-70D2-4DD1-A439-155343FE26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6/17/2026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51AB30-CD74-471D-9FA6-ADC0C901E6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A137C4-F19E-4521-8DCB-4E0CF9CA31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45759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48007D-9B1D-4E2C-B38F-29C6820996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0940" y="1099127"/>
            <a:ext cx="9272260" cy="3472874"/>
          </a:xfrm>
        </p:spPr>
        <p:txBody>
          <a:bodyPr anchor="t">
            <a:normAutofit/>
          </a:bodyPr>
          <a:lstStyle>
            <a:lvl1pPr>
              <a:defRPr sz="400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60C51B-B525-4032-9D08-2978D7367B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90939" y="4572000"/>
            <a:ext cx="9272262" cy="1320801"/>
          </a:xfrm>
        </p:spPr>
        <p:txBody>
          <a:bodyPr anchor="b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408851-4DCC-447C-828A-5F7E66F762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6/17/2026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094542-CAEF-4D6C-BE6A-BC100F0590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8BDE40-8468-4051-9703-B751608AAF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31778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6BF7AE-3892-4896-8C15-7A35A41EFD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8136" y="1088136"/>
            <a:ext cx="9890066" cy="1294228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FD9A26-86F1-4817-B243-4DE63B4F18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82185" y="2440568"/>
            <a:ext cx="4841505" cy="3801284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454BF9B-EA16-48C8-96B9-7A66051BE7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440568"/>
            <a:ext cx="4806002" cy="38012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16E2D9F-1FCE-4A1C-996E-DB05777A89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6/17/2026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629E05-3F6C-40BF-9324-118588B6CA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9BE013-C5C0-4CBD-982E-36F037F736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12544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BED885-5FE5-4407-BE4D-FAD01C40A9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0940" y="1084333"/>
            <a:ext cx="9949455" cy="838856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322A77-C134-4857-83E5-51217D3C29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92088" y="1923190"/>
            <a:ext cx="4816475" cy="838856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000" b="1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A4ECBFE-C62C-471B-BFE4-1272EAC347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92088" y="2825791"/>
            <a:ext cx="4816475" cy="3363871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710AFC6-F407-4F35-BD37-B32F9B4036D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15482" y="1923190"/>
            <a:ext cx="4824913" cy="838856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000" b="1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58D60D5-0F83-46CB-92F3-849FC08E6E9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15482" y="2825791"/>
            <a:ext cx="4824913" cy="33638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5AE694-5CA0-48DA-90D3-EC42BD1D86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6/17/2026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340A80D-4CCB-4899-9E1D-A5967F4E64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F753A9D-469A-4ED9-99A1-7E4B115F89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30221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87C91E-0A11-4E5D-9B8D-5316E73A2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cap="all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1B8A8D1-71AD-4F9F-B393-9EED83FEF0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6/17/2026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7E36922-9A4C-453D-9B70-0C3A70281C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F5AAEF2-65DC-4E28-9AA4-5115ACB074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36050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448B02B-A32A-4383-BBC7-0C383390A9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6/17/2026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CFF7E77-47E0-4F9E-9148-8D0C59C0CF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98005A2-ECF0-4759-A17B-FDECE80683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3805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A1DD4B-5676-477E-8C52-4C1CF160FC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0940" y="1094448"/>
            <a:ext cx="3785860" cy="1554362"/>
          </a:xfrm>
        </p:spPr>
        <p:txBody>
          <a:bodyPr anchor="t">
            <a:normAutofit/>
          </a:bodyPr>
          <a:lstStyle>
            <a:lvl1pPr>
              <a:defRPr sz="2800" cap="all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5A3E63-EB15-4D82-BF2B-36BB030C43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24500" y="922689"/>
            <a:ext cx="5486002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CBE994E-BAB7-43DC-A0E4-C779CF2A33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90940" y="2701254"/>
            <a:ext cx="3785860" cy="3167733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DEFAAA-1B70-42AA-ADCC-F49B581326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6/17/2026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C7B6CC-1C13-4F34-AC86-CCD442C8C3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F1B638-9061-41AD-AF47-73A4AF8B78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02771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CF3C43-1676-4A29-83F9-D788ED2E71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0940" y="1097280"/>
            <a:ext cx="3785860" cy="1559740"/>
          </a:xfrm>
        </p:spPr>
        <p:txBody>
          <a:bodyPr anchor="t">
            <a:normAutofit/>
          </a:bodyPr>
          <a:lstStyle>
            <a:lvl1pPr>
              <a:defRPr sz="280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214A903-97C7-4349-B8CE-1BBED1942E3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524500" y="1143000"/>
            <a:ext cx="5486400" cy="4572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F0A9F58-4AEB-4286-98F7-3C77AA913B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90940" y="2697480"/>
            <a:ext cx="3785860" cy="309342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4F55A58-F085-4500-AF61-045B12C8F4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6/17/2026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9936470-561D-49AE-AC84-B79D483FDA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EF2BE2-DF21-4683-9D5F-849A525FD5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54141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D6C900-05BC-4021-B69F-2DAF974B7E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F26E227-253A-44A0-9404-1CFD8CE419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FF5A02-0FC4-41C8-A13C-4C929B2884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6/17/2026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459378-C430-49DB-B2D6-E32FBBCD4A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B9D57D-CB8E-4E67-AE2D-2790E2AA60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3489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82CF945-D70F-49C1-8CE5-5758C11660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182100" y="1091381"/>
            <a:ext cx="2171700" cy="4953369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2FDB721-04AA-4330-8045-3F2D9BB4BC6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091381"/>
            <a:ext cx="8265340" cy="4953369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418C15-991C-4C71-8DCD-DB3B388883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6/17/2026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728CC3-5830-4EFA-B28E-1648904DE1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DA91B6-E419-4483-9B66-3C758788BC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DE447C6A-78C3-4687-9A71-A05DBF6700DE}"/>
              </a:ext>
            </a:extLst>
          </p:cNvPr>
          <p:cNvCxnSpPr>
            <a:cxnSpLocks/>
          </p:cNvCxnSpPr>
          <p:nvPr/>
        </p:nvCxnSpPr>
        <p:spPr>
          <a:xfrm>
            <a:off x="11387805" y="1185205"/>
            <a:ext cx="804195" cy="0"/>
          </a:xfrm>
          <a:prstGeom prst="line">
            <a:avLst/>
          </a:prstGeom>
          <a:ln w="857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331767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E4438DC-3CEE-4170-9B1C-BAC05CD8C3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8136" y="1090245"/>
            <a:ext cx="9922764" cy="129422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C19D24-DCBE-47F9-8B85-8A118B02B3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88136" y="2447778"/>
            <a:ext cx="9922764" cy="38387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4F5788-BDCE-49E2-80AE-31C739C6A0C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315200" y="6389688"/>
            <a:ext cx="369530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fld id="{A1E45834-53BD-4C8F-B791-CD5378F4150E}" type="datetimeFigureOut">
              <a:rPr lang="en-US" smtClean="0"/>
              <a:t>6/17/2026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1D5844-8163-4D82-BEFC-BC2D8D511B7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90940" y="6389688"/>
            <a:ext cx="44335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698A50-C435-4220-82C6-C8D62A7C9E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83190" y="6389688"/>
            <a:ext cx="94029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D8689CE0-64D2-447C-9C1F-872D111D8AC3}"/>
              </a:ext>
            </a:extLst>
          </p:cNvPr>
          <p:cNvCxnSpPr>
            <a:cxnSpLocks/>
          </p:cNvCxnSpPr>
          <p:nvPr/>
        </p:nvCxnSpPr>
        <p:spPr>
          <a:xfrm>
            <a:off x="0" y="1185205"/>
            <a:ext cx="804195" cy="0"/>
          </a:xfrm>
          <a:prstGeom prst="line">
            <a:avLst/>
          </a:prstGeom>
          <a:ln w="857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54652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05" r:id="rId6"/>
    <p:sldLayoutId id="2147483701" r:id="rId7"/>
    <p:sldLayoutId id="2147483702" r:id="rId8"/>
    <p:sldLayoutId id="2147483703" r:id="rId9"/>
    <p:sldLayoutId id="2147483704" r:id="rId10"/>
    <p:sldLayoutId id="2147483706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400" b="1" kern="1200" cap="none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30000"/>
        </a:lnSpc>
        <a:spcBef>
          <a:spcPts val="1000"/>
        </a:spcBef>
        <a:buFont typeface="Neue Haas Grotesk Text Pro" panose="020B0504020202020204" pitchFamily="34" charset="0"/>
        <a:buChar char="-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228600" algn="l" defTabSz="914400" rtl="0" eaLnBrk="1" latinLnBrk="0" hangingPunct="1">
        <a:lnSpc>
          <a:spcPct val="130000"/>
        </a:lnSpc>
        <a:spcBef>
          <a:spcPts val="500"/>
        </a:spcBef>
        <a:buFont typeface="Neue Haas Grotesk Text Pro" panose="020B0504020202020204" pitchFamily="34" charset="0"/>
        <a:buChar char="-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228600" algn="l" defTabSz="914400" rtl="0" eaLnBrk="1" latinLnBrk="0" hangingPunct="1">
        <a:lnSpc>
          <a:spcPct val="130000"/>
        </a:lnSpc>
        <a:spcBef>
          <a:spcPts val="500"/>
        </a:spcBef>
        <a:buFont typeface="Neue Haas Grotesk Text Pro" panose="020B0504020202020204" pitchFamily="34" charset="0"/>
        <a:buChar char="-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defTabSz="914400" rtl="0" eaLnBrk="1" latinLnBrk="0" hangingPunct="1">
        <a:lnSpc>
          <a:spcPct val="130000"/>
        </a:lnSpc>
        <a:spcBef>
          <a:spcPts val="500"/>
        </a:spcBef>
        <a:buFont typeface="Neue Haas Grotesk Text Pro" panose="020B0504020202020204" pitchFamily="34" charset="0"/>
        <a:buChar char="-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228600" algn="l" defTabSz="914400" rtl="0" eaLnBrk="1" latinLnBrk="0" hangingPunct="1">
        <a:lnSpc>
          <a:spcPct val="130000"/>
        </a:lnSpc>
        <a:spcBef>
          <a:spcPts val="500"/>
        </a:spcBef>
        <a:buFont typeface="Neue Haas Grotesk Text Pro" panose="020B0504020202020204" pitchFamily="34" charset="0"/>
        <a:buChar char="-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14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30.jpeg"/><Relationship Id="rId7" Type="http://schemas.openxmlformats.org/officeDocument/2006/relationships/diagramColors" Target="../diagrams/colors5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sv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s://sdgs.un.org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37F4A8A-7B54-4D8D-933A-8921996A0F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A9EE8A0-B1E1-F231-9552-E06916A78B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68818" y="1076635"/>
            <a:ext cx="6859225" cy="3495365"/>
          </a:xfrm>
        </p:spPr>
        <p:txBody>
          <a:bodyPr anchor="t">
            <a:normAutofit/>
          </a:bodyPr>
          <a:lstStyle/>
          <a:p>
            <a:r>
              <a:rPr lang="en-GB" sz="3800"/>
              <a:t>Integration of Health, Wellbeing and Sustainable Development in Health and Social Care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9846AAC-1E0C-854B-4307-238BA980E33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97280" y="4572000"/>
            <a:ext cx="5732851" cy="1268361"/>
          </a:xfrm>
        </p:spPr>
        <p:txBody>
          <a:bodyPr anchor="b">
            <a:normAutofit/>
          </a:bodyPr>
          <a:lstStyle/>
          <a:p>
            <a:r>
              <a:rPr lang="en-GB"/>
              <a:t>Mohi</a:t>
            </a:r>
            <a:r>
              <a:rPr lang="en-GB" dirty="0"/>
              <a:t> Tuki Student ID-2216172 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0AA360F-DECB-4836-8FB6-22C4BC3FB0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1207120"/>
            <a:ext cx="804195" cy="0"/>
          </a:xfrm>
          <a:prstGeom prst="line">
            <a:avLst/>
          </a:prstGeom>
          <a:ln w="1238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4211A933-05EA-4482-F8B4-DB20EBEE0DD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1589" r="52527" b="-2"/>
          <a:stretch>
            <a:fillRect/>
          </a:stretch>
        </p:blipFill>
        <p:spPr>
          <a:xfrm>
            <a:off x="8532727" y="1"/>
            <a:ext cx="3659274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0670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3227BDC9-FB18-487D-844E-9A6B39F8C1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8048FC3-415B-FEC5-A300-1725ABC962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8136" y="2235210"/>
            <a:ext cx="3807714" cy="3352789"/>
          </a:xfrm>
        </p:spPr>
        <p:txBody>
          <a:bodyPr anchor="t">
            <a:normAutofit/>
          </a:bodyPr>
          <a:lstStyle/>
          <a:p>
            <a:r>
              <a:rPr lang="en-GB" sz="4000"/>
              <a:t>Introduction</a:t>
            </a: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25BE18DF-459C-485A-834C-292AA6BB10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-7495" y="2337622"/>
            <a:ext cx="804195" cy="0"/>
          </a:xfrm>
          <a:prstGeom prst="line">
            <a:avLst/>
          </a:prstGeom>
          <a:ln w="857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D00A4CF-84E8-BDE5-05C5-83BCE4F57F9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50916299"/>
              </p:ext>
            </p:extLst>
          </p:nvPr>
        </p:nvGraphicFramePr>
        <p:xfrm>
          <a:off x="5524500" y="571500"/>
          <a:ext cx="6096000" cy="57149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731139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1" name="Rectangle 1030">
            <a:extLst>
              <a:ext uri="{FF2B5EF4-FFF2-40B4-BE49-F238E27FC236}">
                <a16:creationId xmlns:a16="http://schemas.microsoft.com/office/drawing/2014/main" id="{A3B168A7-66FE-4359-9866-CBB841A729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5BDB5D0-EF5E-A4EC-7DB6-8B08112544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1203" y="1091868"/>
            <a:ext cx="5077479" cy="2042160"/>
          </a:xfrm>
        </p:spPr>
        <p:txBody>
          <a:bodyPr>
            <a:normAutofit/>
          </a:bodyPr>
          <a:lstStyle/>
          <a:p>
            <a:r>
              <a:rPr lang="en-GB" sz="4000" dirty="0"/>
              <a:t>What is Health ?</a:t>
            </a:r>
          </a:p>
        </p:txBody>
      </p:sp>
      <p:cxnSp>
        <p:nvCxnSpPr>
          <p:cNvPr id="1033" name="Straight Connector 1032">
            <a:extLst>
              <a:ext uri="{FF2B5EF4-FFF2-40B4-BE49-F238E27FC236}">
                <a16:creationId xmlns:a16="http://schemas.microsoft.com/office/drawing/2014/main" id="{E55FB8EA-5471-4074-88CA-98AA3AD981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-2112" y="1185205"/>
            <a:ext cx="804195" cy="0"/>
          </a:xfrm>
          <a:prstGeom prst="line">
            <a:avLst/>
          </a:prstGeom>
          <a:ln w="857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79CBA6-8896-45DA-F74B-81C93CCFB6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1203" y="1967310"/>
            <a:ext cx="5077478" cy="4078996"/>
          </a:xfrm>
        </p:spPr>
        <p:txBody>
          <a:bodyPr>
            <a:normAutofit/>
          </a:bodyPr>
          <a:lstStyle/>
          <a:p>
            <a:pPr>
              <a:lnSpc>
                <a:spcPct val="120000"/>
              </a:lnSpc>
            </a:pPr>
            <a:r>
              <a:rPr lang="en-GB" sz="1700" dirty="0"/>
              <a:t>According to the World Health Organization (WHO):"Health is a state of complete physical, mental and social wellbeing and not merely the absence of disease.“</a:t>
            </a:r>
            <a:r>
              <a:rPr lang="en-GB" sz="1700" b="1" dirty="0"/>
              <a:t>(World Health Organization, 2024)</a:t>
            </a:r>
          </a:p>
          <a:p>
            <a:pPr>
              <a:lnSpc>
                <a:spcPct val="120000"/>
              </a:lnSpc>
            </a:pPr>
            <a:r>
              <a:rPr lang="en-GB" sz="1700" dirty="0"/>
              <a:t>Physical, mental, and social well-being </a:t>
            </a:r>
          </a:p>
          <a:p>
            <a:pPr>
              <a:lnSpc>
                <a:spcPct val="120000"/>
              </a:lnSpc>
            </a:pPr>
            <a:r>
              <a:rPr lang="en-GB" sz="1700" dirty="0"/>
              <a:t> Beyond absence of disease </a:t>
            </a:r>
          </a:p>
          <a:p>
            <a:pPr>
              <a:lnSpc>
                <a:spcPct val="120000"/>
              </a:lnSpc>
            </a:pPr>
            <a:r>
              <a:rPr lang="en-GB" sz="1700" dirty="0"/>
              <a:t> Influenced by lifestyle, environment, and social determinants</a:t>
            </a:r>
          </a:p>
          <a:p>
            <a:pPr>
              <a:lnSpc>
                <a:spcPct val="120000"/>
              </a:lnSpc>
            </a:pPr>
            <a:endParaRPr lang="en-GB" sz="1700" dirty="0"/>
          </a:p>
          <a:p>
            <a:pPr>
              <a:lnSpc>
                <a:spcPct val="120000"/>
              </a:lnSpc>
            </a:pPr>
            <a:endParaRPr lang="en-GB" sz="1700" dirty="0"/>
          </a:p>
        </p:txBody>
      </p:sp>
      <p:pic>
        <p:nvPicPr>
          <p:cNvPr id="7" name="Graphic 6" descr="Doctor">
            <a:extLst>
              <a:ext uri="{FF2B5EF4-FFF2-40B4-BE49-F238E27FC236}">
                <a16:creationId xmlns:a16="http://schemas.microsoft.com/office/drawing/2014/main" id="{DC899435-6DBC-BE49-338C-4A53857A18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385539" y="1143000"/>
            <a:ext cx="2286000" cy="2286000"/>
          </a:xfrm>
          <a:prstGeom prst="rect">
            <a:avLst/>
          </a:prstGeom>
        </p:spPr>
      </p:pic>
      <p:pic>
        <p:nvPicPr>
          <p:cNvPr id="1026" name="Picture 2" descr="Heart Disease • The Nutrition Source">
            <a:extLst>
              <a:ext uri="{FF2B5EF4-FFF2-40B4-BE49-F238E27FC236}">
                <a16:creationId xmlns:a16="http://schemas.microsoft.com/office/drawing/2014/main" id="{959D989D-66F1-8AB2-A02B-30F97D3AEA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385538" y="3760306"/>
            <a:ext cx="3424719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08892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61B1731-39D9-4145-8343-C209E1F09B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FB90A1B-C38A-BB01-5D41-0B69E47442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6074" y="0"/>
            <a:ext cx="6308775" cy="2049620"/>
          </a:xfrm>
        </p:spPr>
        <p:txBody>
          <a:bodyPr>
            <a:normAutofit/>
          </a:bodyPr>
          <a:lstStyle/>
          <a:p>
            <a:r>
              <a:rPr lang="en-GB" sz="6000" dirty="0"/>
              <a:t>What is wellbeing?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0748755-DDBC-46D0-91EC-1212A8EE2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1186683"/>
            <a:ext cx="804195" cy="0"/>
          </a:xfrm>
          <a:prstGeom prst="line">
            <a:avLst/>
          </a:prstGeom>
          <a:ln w="857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431F69-FD2B-5894-C9CA-BFFE4DFEAC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" y="1618963"/>
            <a:ext cx="8491180" cy="5239038"/>
          </a:xfrm>
        </p:spPr>
        <p:txBody>
          <a:bodyPr>
            <a:normAutofit lnSpcReduction="10000"/>
          </a:bodyPr>
          <a:lstStyle/>
          <a:p>
            <a:pPr>
              <a:lnSpc>
                <a:spcPct val="120000"/>
              </a:lnSpc>
            </a:pPr>
            <a:r>
              <a:rPr lang="en-GB" sz="2000" dirty="0"/>
              <a:t>Wellbeing is a holistic concept that includes:</a:t>
            </a:r>
          </a:p>
          <a:p>
            <a:pPr>
              <a:lnSpc>
                <a:spcPct val="120000"/>
              </a:lnSpc>
            </a:pPr>
            <a:r>
              <a:rPr lang="en-GB" sz="2000" dirty="0"/>
              <a:t>Physical wellbeing </a:t>
            </a:r>
          </a:p>
          <a:p>
            <a:pPr>
              <a:lnSpc>
                <a:spcPct val="120000"/>
              </a:lnSpc>
            </a:pPr>
            <a:r>
              <a:rPr lang="en-GB" sz="2000" dirty="0"/>
              <a:t>Mental wellbeing </a:t>
            </a:r>
          </a:p>
          <a:p>
            <a:pPr>
              <a:lnSpc>
                <a:spcPct val="120000"/>
              </a:lnSpc>
            </a:pPr>
            <a:r>
              <a:rPr lang="en-GB" sz="2000" dirty="0"/>
              <a:t>Emotional wellbeing </a:t>
            </a:r>
          </a:p>
          <a:p>
            <a:pPr>
              <a:lnSpc>
                <a:spcPct val="120000"/>
              </a:lnSpc>
            </a:pPr>
            <a:r>
              <a:rPr lang="en-GB" sz="2000" dirty="0"/>
              <a:t>Social wellbeing </a:t>
            </a:r>
          </a:p>
          <a:p>
            <a:pPr>
              <a:lnSpc>
                <a:spcPct val="120000"/>
              </a:lnSpc>
            </a:pPr>
            <a:r>
              <a:rPr lang="en-GB" sz="2000" dirty="0"/>
              <a:t>Financial and environmental wellbeing </a:t>
            </a:r>
          </a:p>
          <a:p>
            <a:pPr>
              <a:lnSpc>
                <a:spcPct val="120000"/>
              </a:lnSpc>
            </a:pPr>
            <a:r>
              <a:rPr lang="en-GB" sz="2000" b="1" dirty="0"/>
              <a:t>Why it Matters</a:t>
            </a:r>
          </a:p>
          <a:p>
            <a:pPr>
              <a:lnSpc>
                <a:spcPct val="120000"/>
              </a:lnSpc>
            </a:pPr>
            <a:r>
              <a:rPr lang="en-GB" sz="2000" dirty="0"/>
              <a:t>Improves life satisfaction </a:t>
            </a:r>
          </a:p>
          <a:p>
            <a:pPr>
              <a:lnSpc>
                <a:spcPct val="120000"/>
              </a:lnSpc>
            </a:pPr>
            <a:r>
              <a:rPr lang="en-GB" sz="2000" dirty="0"/>
              <a:t>Enhances resilience </a:t>
            </a:r>
          </a:p>
          <a:p>
            <a:pPr>
              <a:lnSpc>
                <a:spcPct val="120000"/>
              </a:lnSpc>
            </a:pPr>
            <a:r>
              <a:rPr lang="en-GB" sz="2000" dirty="0"/>
              <a:t>Reduces risk of illness </a:t>
            </a:r>
          </a:p>
          <a:p>
            <a:pPr>
              <a:lnSpc>
                <a:spcPct val="120000"/>
              </a:lnSpc>
            </a:pPr>
            <a:r>
              <a:rPr lang="en-GB" sz="2000" dirty="0"/>
              <a:t>Supports positive health outcomes </a:t>
            </a:r>
            <a:r>
              <a:rPr lang="en-GB" sz="2000" b="1" dirty="0"/>
              <a:t>(Dodge et al., 2012)</a:t>
            </a:r>
          </a:p>
          <a:p>
            <a:pPr>
              <a:lnSpc>
                <a:spcPct val="120000"/>
              </a:lnSpc>
            </a:pPr>
            <a:endParaRPr lang="en-GB" sz="900" dirty="0"/>
          </a:p>
        </p:txBody>
      </p:sp>
      <p:pic>
        <p:nvPicPr>
          <p:cNvPr id="5" name="Picture 4" descr="One in a crowd">
            <a:extLst>
              <a:ext uri="{FF2B5EF4-FFF2-40B4-BE49-F238E27FC236}">
                <a16:creationId xmlns:a16="http://schemas.microsoft.com/office/drawing/2014/main" id="{15261098-D295-0712-7E87-3363D671B13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4095" r="25905"/>
          <a:stretch>
            <a:fillRect/>
          </a:stretch>
        </p:blipFill>
        <p:spPr>
          <a:xfrm>
            <a:off x="8534400" y="10"/>
            <a:ext cx="3657601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44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61B1731-39D9-4145-8343-C209E1F09B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BD110BD-6CE5-55C4-834A-56AE05DE59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1203" y="1069848"/>
            <a:ext cx="6308775" cy="2049620"/>
          </a:xfrm>
        </p:spPr>
        <p:txBody>
          <a:bodyPr>
            <a:normAutofit/>
          </a:bodyPr>
          <a:lstStyle/>
          <a:p>
            <a:r>
              <a:rPr lang="en-GB" sz="6000" dirty="0"/>
              <a:t>Sustainable development 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0748755-DDBC-46D0-91EC-1212A8EE2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1186683"/>
            <a:ext cx="804195" cy="0"/>
          </a:xfrm>
          <a:prstGeom prst="line">
            <a:avLst/>
          </a:prstGeom>
          <a:ln w="857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3" name="Content Placeholder 2">
            <a:extLst>
              <a:ext uri="{FF2B5EF4-FFF2-40B4-BE49-F238E27FC236}">
                <a16:creationId xmlns:a16="http://schemas.microsoft.com/office/drawing/2014/main" id="{D0E4EFA1-9A5E-FF10-F17C-6754D240DFD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15709472"/>
              </p:ext>
            </p:extLst>
          </p:nvPr>
        </p:nvGraphicFramePr>
        <p:xfrm>
          <a:off x="1097280" y="3180522"/>
          <a:ext cx="6223996" cy="31059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4" descr="Cornfields with bright sky">
            <a:extLst>
              <a:ext uri="{FF2B5EF4-FFF2-40B4-BE49-F238E27FC236}">
                <a16:creationId xmlns:a16="http://schemas.microsoft.com/office/drawing/2014/main" id="{481F7BF7-E00E-E06D-2097-C6B90DD1798A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26847" r="37552" b="-1"/>
          <a:stretch>
            <a:fillRect/>
          </a:stretch>
        </p:blipFill>
        <p:spPr>
          <a:xfrm>
            <a:off x="8534400" y="10"/>
            <a:ext cx="3657601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26467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6" name="Rectangle 35">
            <a:extLst>
              <a:ext uri="{FF2B5EF4-FFF2-40B4-BE49-F238E27FC236}">
                <a16:creationId xmlns:a16="http://schemas.microsoft.com/office/drawing/2014/main" id="{A3B168A7-66FE-4359-9866-CBB841A729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56B9CEA-2C85-B503-3CF0-260D86112C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2695" y="98294"/>
            <a:ext cx="5291805" cy="989756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r>
              <a:rPr lang="en-US" sz="4000" b="1" kern="1200" cap="none" baseline="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WHO Sustainable Development Goals</a:t>
            </a:r>
          </a:p>
        </p:txBody>
      </p: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F0748755-DDBC-46D0-91EC-1212A8EE2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1186344"/>
            <a:ext cx="804195" cy="0"/>
          </a:xfrm>
          <a:prstGeom prst="line">
            <a:avLst/>
          </a:prstGeom>
          <a:ln w="857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2C2B6B54-39D4-E0F8-2955-D0B88B9F38CB}"/>
              </a:ext>
            </a:extLst>
          </p:cNvPr>
          <p:cNvSpPr txBox="1"/>
          <p:nvPr/>
        </p:nvSpPr>
        <p:spPr>
          <a:xfrm>
            <a:off x="44693" y="1284639"/>
            <a:ext cx="7705222" cy="5415963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indent="-228600">
              <a:lnSpc>
                <a:spcPct val="120000"/>
              </a:lnSpc>
              <a:spcAft>
                <a:spcPts val="600"/>
              </a:spcAft>
              <a:buFont typeface="Neue Haas Grotesk Text Pro" panose="020B0504020202020204" pitchFamily="34" charset="0"/>
              <a:buChar char="-"/>
            </a:pPr>
            <a:r>
              <a:rPr lang="en-US" sz="1200" b="1" dirty="0">
                <a:latin typeface="Abadi" panose="020B0604020104020204" pitchFamily="34" charset="0"/>
              </a:rPr>
              <a:t>17 goals for SDGs </a:t>
            </a:r>
          </a:p>
          <a:p>
            <a:pPr indent="-228600">
              <a:lnSpc>
                <a:spcPct val="120000"/>
              </a:lnSpc>
              <a:spcAft>
                <a:spcPts val="600"/>
              </a:spcAft>
              <a:buFont typeface="Neue Haas Grotesk Text Pro" panose="020B0504020202020204" pitchFamily="34" charset="0"/>
              <a:buChar char="-"/>
            </a:pPr>
            <a:r>
              <a:rPr lang="en-GB" sz="1200" b="1" dirty="0">
                <a:latin typeface="Abadi" panose="020B0604020104020204" pitchFamily="34" charset="0"/>
              </a:rPr>
              <a:t>• No Poverty - End poverty everywhere.</a:t>
            </a:r>
          </a:p>
          <a:p>
            <a:pPr indent="-228600">
              <a:lnSpc>
                <a:spcPct val="120000"/>
              </a:lnSpc>
              <a:spcAft>
                <a:spcPts val="600"/>
              </a:spcAft>
              <a:buFont typeface="Neue Haas Grotesk Text Pro" panose="020B0504020202020204" pitchFamily="34" charset="0"/>
              <a:buChar char="-"/>
            </a:pPr>
            <a:r>
              <a:rPr lang="en-GB" sz="1200" b="1" dirty="0">
                <a:latin typeface="Abadi" panose="020B0604020104020204" pitchFamily="34" charset="0"/>
              </a:rPr>
              <a:t>• Zero Hunger - End hunger and promote sustainable food systems.</a:t>
            </a:r>
          </a:p>
          <a:p>
            <a:pPr indent="-228600">
              <a:lnSpc>
                <a:spcPct val="120000"/>
              </a:lnSpc>
              <a:spcAft>
                <a:spcPts val="600"/>
              </a:spcAft>
              <a:buFont typeface="Neue Haas Grotesk Text Pro" panose="020B0504020202020204" pitchFamily="34" charset="0"/>
              <a:buChar char="-"/>
            </a:pPr>
            <a:r>
              <a:rPr lang="en-GB" sz="1200" b="1" dirty="0">
                <a:latin typeface="Abadi" panose="020B0604020104020204" pitchFamily="34" charset="0"/>
              </a:rPr>
              <a:t>• Good Health and Well-being - Ensure healthy lives for all.</a:t>
            </a:r>
          </a:p>
          <a:p>
            <a:pPr indent="-228600">
              <a:lnSpc>
                <a:spcPct val="120000"/>
              </a:lnSpc>
              <a:spcAft>
                <a:spcPts val="600"/>
              </a:spcAft>
              <a:buFont typeface="Neue Haas Grotesk Text Pro" panose="020B0504020202020204" pitchFamily="34" charset="0"/>
              <a:buChar char="-"/>
            </a:pPr>
            <a:r>
              <a:rPr lang="en-GB" sz="1200" b="1" dirty="0">
                <a:latin typeface="Abadi" panose="020B0604020104020204" pitchFamily="34" charset="0"/>
              </a:rPr>
              <a:t>• Quality Education - Provide inclusive, quality education for everyone.</a:t>
            </a:r>
          </a:p>
          <a:p>
            <a:pPr indent="-228600">
              <a:lnSpc>
                <a:spcPct val="120000"/>
              </a:lnSpc>
              <a:spcAft>
                <a:spcPts val="600"/>
              </a:spcAft>
              <a:buFont typeface="Neue Haas Grotesk Text Pro" panose="020B0504020202020204" pitchFamily="34" charset="0"/>
              <a:buChar char="-"/>
            </a:pPr>
            <a:r>
              <a:rPr lang="en-GB" sz="1200" b="1" dirty="0">
                <a:latin typeface="Abadi" panose="020B0604020104020204" pitchFamily="34" charset="0"/>
              </a:rPr>
              <a:t>• Gender Equality - Achieve equality and empower women and girls.</a:t>
            </a:r>
          </a:p>
          <a:p>
            <a:pPr indent="-228600">
              <a:lnSpc>
                <a:spcPct val="120000"/>
              </a:lnSpc>
              <a:spcAft>
                <a:spcPts val="600"/>
              </a:spcAft>
              <a:buFont typeface="Neue Haas Grotesk Text Pro" panose="020B0504020202020204" pitchFamily="34" charset="0"/>
              <a:buChar char="-"/>
            </a:pPr>
            <a:r>
              <a:rPr lang="en-GB" sz="1200" b="1" dirty="0">
                <a:latin typeface="Abadi" panose="020B0604020104020204" pitchFamily="34" charset="0"/>
              </a:rPr>
              <a:t>• Clean Water and Sanitation - Ensure safe water and sanitation for all.</a:t>
            </a:r>
          </a:p>
          <a:p>
            <a:pPr indent="-228600">
              <a:lnSpc>
                <a:spcPct val="120000"/>
              </a:lnSpc>
              <a:spcAft>
                <a:spcPts val="600"/>
              </a:spcAft>
              <a:buFont typeface="Neue Haas Grotesk Text Pro" panose="020B0504020202020204" pitchFamily="34" charset="0"/>
              <a:buChar char="-"/>
            </a:pPr>
            <a:r>
              <a:rPr lang="en-GB" sz="1200" b="1" dirty="0">
                <a:latin typeface="Abadi" panose="020B0604020104020204" pitchFamily="34" charset="0"/>
              </a:rPr>
              <a:t>• Affordable and Clean Energy - Provide affordable, sustainable energy for everyone.</a:t>
            </a:r>
          </a:p>
          <a:p>
            <a:pPr indent="-228600">
              <a:lnSpc>
                <a:spcPct val="120000"/>
              </a:lnSpc>
              <a:spcAft>
                <a:spcPts val="600"/>
              </a:spcAft>
              <a:buFont typeface="Neue Haas Grotesk Text Pro" panose="020B0504020202020204" pitchFamily="34" charset="0"/>
              <a:buChar char="-"/>
            </a:pPr>
            <a:r>
              <a:rPr lang="en-GB" sz="1200" b="1" dirty="0">
                <a:latin typeface="Abadi" panose="020B0604020104020204" pitchFamily="34" charset="0"/>
              </a:rPr>
              <a:t>• Decent Work and Economic Growth - Promote decent jobs and inclusive economic growth.</a:t>
            </a:r>
          </a:p>
          <a:p>
            <a:pPr indent="-228600">
              <a:lnSpc>
                <a:spcPct val="120000"/>
              </a:lnSpc>
              <a:spcAft>
                <a:spcPts val="600"/>
              </a:spcAft>
              <a:buFont typeface="Neue Haas Grotesk Text Pro" panose="020B0504020202020204" pitchFamily="34" charset="0"/>
              <a:buChar char="-"/>
            </a:pPr>
            <a:r>
              <a:rPr lang="en-GB" sz="1200" b="1" dirty="0">
                <a:latin typeface="Abadi" panose="020B0604020104020204" pitchFamily="34" charset="0"/>
              </a:rPr>
              <a:t>• Industry, Innovation, and Infrastructure - Build resilient infrastructure and foster innovation.</a:t>
            </a:r>
          </a:p>
          <a:p>
            <a:pPr indent="-228600">
              <a:lnSpc>
                <a:spcPct val="120000"/>
              </a:lnSpc>
              <a:spcAft>
                <a:spcPts val="600"/>
              </a:spcAft>
              <a:buFont typeface="Neue Haas Grotesk Text Pro" panose="020B0504020202020204" pitchFamily="34" charset="0"/>
              <a:buChar char="-"/>
            </a:pPr>
            <a:r>
              <a:rPr lang="en-GB" sz="1200" b="1" dirty="0">
                <a:latin typeface="Abadi" panose="020B0604020104020204" pitchFamily="34" charset="0"/>
              </a:rPr>
              <a:t>• Reduced Inequality - Reduce inequality within and between countries.</a:t>
            </a:r>
          </a:p>
          <a:p>
            <a:pPr indent="-228600">
              <a:lnSpc>
                <a:spcPct val="120000"/>
              </a:lnSpc>
              <a:spcAft>
                <a:spcPts val="600"/>
              </a:spcAft>
              <a:buFont typeface="Neue Haas Grotesk Text Pro" panose="020B0504020202020204" pitchFamily="34" charset="0"/>
              <a:buChar char="-"/>
            </a:pPr>
            <a:r>
              <a:rPr lang="en-GB" sz="1200" b="1" dirty="0">
                <a:latin typeface="Abadi" panose="020B0604020104020204" pitchFamily="34" charset="0"/>
              </a:rPr>
              <a:t>• Sustainable Cities and Communities - Make cities safe, inclusive, and sustainable.</a:t>
            </a:r>
          </a:p>
          <a:p>
            <a:pPr indent="-228600">
              <a:lnSpc>
                <a:spcPct val="120000"/>
              </a:lnSpc>
              <a:spcAft>
                <a:spcPts val="600"/>
              </a:spcAft>
              <a:buFont typeface="Neue Haas Grotesk Text Pro" panose="020B0504020202020204" pitchFamily="34" charset="0"/>
              <a:buChar char="-"/>
            </a:pPr>
            <a:r>
              <a:rPr lang="en-GB" sz="1200" b="1" dirty="0">
                <a:latin typeface="Abadi" panose="020B0604020104020204" pitchFamily="34" charset="0"/>
              </a:rPr>
              <a:t>• Responsible Consumption and Production - Promote sustainable use of resources.</a:t>
            </a:r>
          </a:p>
          <a:p>
            <a:pPr indent="-228600">
              <a:lnSpc>
                <a:spcPct val="120000"/>
              </a:lnSpc>
              <a:spcAft>
                <a:spcPts val="600"/>
              </a:spcAft>
              <a:buFont typeface="Neue Haas Grotesk Text Pro" panose="020B0504020202020204" pitchFamily="34" charset="0"/>
              <a:buChar char="-"/>
            </a:pPr>
            <a:r>
              <a:rPr lang="en-GB" sz="1200" b="1" dirty="0">
                <a:latin typeface="Abadi" panose="020B0604020104020204" pitchFamily="34" charset="0"/>
              </a:rPr>
              <a:t>• Climate Action - Act urgently to fight climate change.</a:t>
            </a:r>
          </a:p>
          <a:p>
            <a:pPr indent="-228600">
              <a:lnSpc>
                <a:spcPct val="120000"/>
              </a:lnSpc>
              <a:spcAft>
                <a:spcPts val="600"/>
              </a:spcAft>
              <a:buFont typeface="Neue Haas Grotesk Text Pro" panose="020B0504020202020204" pitchFamily="34" charset="0"/>
              <a:buChar char="-"/>
            </a:pPr>
            <a:r>
              <a:rPr lang="en-GB" sz="1200" b="1" dirty="0">
                <a:latin typeface="Abadi" panose="020B0604020104020204" pitchFamily="34" charset="0"/>
              </a:rPr>
              <a:t>• Life Below Water - Protect oceans and marine life.</a:t>
            </a:r>
          </a:p>
          <a:p>
            <a:pPr indent="-228600">
              <a:lnSpc>
                <a:spcPct val="120000"/>
              </a:lnSpc>
              <a:spcAft>
                <a:spcPts val="600"/>
              </a:spcAft>
              <a:buFont typeface="Neue Haas Grotesk Text Pro" panose="020B0504020202020204" pitchFamily="34" charset="0"/>
              <a:buChar char="-"/>
            </a:pPr>
            <a:r>
              <a:rPr lang="en-GB" sz="1200" b="1" dirty="0">
                <a:latin typeface="Abadi" panose="020B0604020104020204" pitchFamily="34" charset="0"/>
              </a:rPr>
              <a:t>• Life on Land - Protect ecosystems, forests, and biodiversity.</a:t>
            </a:r>
          </a:p>
          <a:p>
            <a:pPr indent="-228600">
              <a:lnSpc>
                <a:spcPct val="120000"/>
              </a:lnSpc>
              <a:spcAft>
                <a:spcPts val="600"/>
              </a:spcAft>
              <a:buFont typeface="Neue Haas Grotesk Text Pro" panose="020B0504020202020204" pitchFamily="34" charset="0"/>
              <a:buChar char="-"/>
            </a:pPr>
            <a:r>
              <a:rPr lang="en-GB" sz="1200" b="1" dirty="0">
                <a:latin typeface="Abadi" panose="020B0604020104020204" pitchFamily="34" charset="0"/>
              </a:rPr>
              <a:t>• Peace, Justice, and Strong Institutions - Promote peace, justice, and accountable institutions.</a:t>
            </a:r>
          </a:p>
          <a:p>
            <a:pPr indent="-228600">
              <a:lnSpc>
                <a:spcPct val="120000"/>
              </a:lnSpc>
              <a:spcAft>
                <a:spcPts val="600"/>
              </a:spcAft>
              <a:buFont typeface="Neue Haas Grotesk Text Pro" panose="020B0504020202020204" pitchFamily="34" charset="0"/>
              <a:buChar char="-"/>
            </a:pPr>
            <a:r>
              <a:rPr lang="en-GB" sz="1200" b="1" dirty="0">
                <a:latin typeface="Abadi" panose="020B0604020104020204" pitchFamily="34" charset="0"/>
              </a:rPr>
              <a:t>• Partnerships for the Goals - Strengthen global cooperation for sustainable development.</a:t>
            </a:r>
            <a:endParaRPr lang="en-US" sz="1200" b="1" dirty="0">
              <a:latin typeface="Abadi" panose="020B0604020104020204" pitchFamily="34" charset="0"/>
            </a:endParaRPr>
          </a:p>
          <a:p>
            <a:pPr indent="-228600">
              <a:lnSpc>
                <a:spcPct val="120000"/>
              </a:lnSpc>
              <a:spcAft>
                <a:spcPts val="600"/>
              </a:spcAft>
              <a:buFont typeface="Neue Haas Grotesk Text Pro" panose="020B0504020202020204" pitchFamily="34" charset="0"/>
              <a:buChar char="-"/>
            </a:pPr>
            <a:r>
              <a:rPr lang="en-US" sz="1200" b="1" dirty="0">
                <a:latin typeface="Abadi" panose="020B0604020104020204" pitchFamily="34" charset="0"/>
              </a:rPr>
              <a:t>Health outcomes are influenced by social, economic and environmental factors. (United Nations, 2024</a:t>
            </a:r>
            <a:r>
              <a:rPr lang="en-US" sz="1200" b="1" dirty="0"/>
              <a:t>) </a:t>
            </a:r>
          </a:p>
        </p:txBody>
      </p:sp>
      <p:pic>
        <p:nvPicPr>
          <p:cNvPr id="5" name="Picture 4" descr="A hand touching a small plant">
            <a:extLst>
              <a:ext uri="{FF2B5EF4-FFF2-40B4-BE49-F238E27FC236}">
                <a16:creationId xmlns:a16="http://schemas.microsoft.com/office/drawing/2014/main" id="{CCA99669-6E1D-89EF-957E-7C0E76757EB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7552" r="17551" b="-1"/>
          <a:stretch>
            <a:fillRect/>
          </a:stretch>
        </p:blipFill>
        <p:spPr>
          <a:xfrm>
            <a:off x="7980186" y="10"/>
            <a:ext cx="4211815" cy="433214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344C41A-CB65-A2C8-B63D-A6438CC4FDB2}"/>
              </a:ext>
            </a:extLst>
          </p:cNvPr>
          <p:cNvSpPr txBox="1"/>
          <p:nvPr/>
        </p:nvSpPr>
        <p:spPr>
          <a:xfrm>
            <a:off x="1096684" y="2455816"/>
            <a:ext cx="5188110" cy="383068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indent="-228600">
              <a:lnSpc>
                <a:spcPct val="120000"/>
              </a:lnSpc>
              <a:spcAft>
                <a:spcPts val="600"/>
              </a:spcAft>
              <a:buFont typeface="Neue Haas Grotesk Text Pro" panose="020B0504020202020204" pitchFamily="34" charset="0"/>
              <a:buChar char="-"/>
            </a:pP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6958660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A3B168A7-66FE-4359-9866-CBB841A729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2110F2B-261E-9CF7-0051-E5FB02742A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1204" y="1091868"/>
            <a:ext cx="3785596" cy="2042160"/>
          </a:xfrm>
        </p:spPr>
        <p:txBody>
          <a:bodyPr>
            <a:normAutofit/>
          </a:bodyPr>
          <a:lstStyle/>
          <a:p>
            <a:r>
              <a:rPr lang="en-GB" sz="4000"/>
              <a:t> Integration of Approaches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F0748755-DDBC-46D0-91EC-1212A8EE2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1186344"/>
            <a:ext cx="804195" cy="0"/>
          </a:xfrm>
          <a:prstGeom prst="line">
            <a:avLst/>
          </a:prstGeom>
          <a:ln w="857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D8B7F9-C790-23D3-5F3A-E09F8913A9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3504" y="2563320"/>
            <a:ext cx="4329602" cy="3598941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20000"/>
              </a:lnSpc>
            </a:pPr>
            <a:r>
              <a:rPr lang="en-GB" sz="1500" b="1" dirty="0"/>
              <a:t>Healthcare increasingly focuses on:</a:t>
            </a:r>
          </a:p>
          <a:p>
            <a:pPr>
              <a:lnSpc>
                <a:spcPct val="120000"/>
              </a:lnSpc>
            </a:pPr>
            <a:r>
              <a:rPr lang="en-GB" sz="1500" b="1" dirty="0"/>
              <a:t>Physical health</a:t>
            </a:r>
          </a:p>
          <a:p>
            <a:pPr>
              <a:lnSpc>
                <a:spcPct val="120000"/>
              </a:lnSpc>
            </a:pPr>
            <a:r>
              <a:rPr lang="en-GB" sz="1500" b="1" dirty="0"/>
              <a:t>Mental health</a:t>
            </a:r>
          </a:p>
          <a:p>
            <a:pPr>
              <a:lnSpc>
                <a:spcPct val="120000"/>
              </a:lnSpc>
            </a:pPr>
            <a:r>
              <a:rPr lang="en-GB" sz="1500" b="1" dirty="0"/>
              <a:t>Emotional support</a:t>
            </a:r>
          </a:p>
          <a:p>
            <a:pPr>
              <a:lnSpc>
                <a:spcPct val="120000"/>
              </a:lnSpc>
            </a:pPr>
            <a:r>
              <a:rPr lang="en-GB" sz="1500" b="1" dirty="0"/>
              <a:t>Social needs</a:t>
            </a:r>
          </a:p>
          <a:p>
            <a:pPr>
              <a:lnSpc>
                <a:spcPct val="120000"/>
              </a:lnSpc>
            </a:pPr>
            <a:r>
              <a:rPr lang="en-GB" sz="1500" b="1" dirty="0"/>
              <a:t> Examples: Mental health services within primary care</a:t>
            </a:r>
          </a:p>
          <a:p>
            <a:pPr>
              <a:lnSpc>
                <a:spcPct val="120000"/>
              </a:lnSpc>
            </a:pPr>
            <a:r>
              <a:rPr lang="en-GB" sz="1500" b="1" dirty="0"/>
              <a:t>Social prescribing</a:t>
            </a:r>
          </a:p>
          <a:p>
            <a:pPr>
              <a:lnSpc>
                <a:spcPct val="120000"/>
              </a:lnSpc>
            </a:pPr>
            <a:r>
              <a:rPr lang="en-GB" sz="1500" b="1" dirty="0"/>
              <a:t>Multidisciplinary teams</a:t>
            </a:r>
          </a:p>
          <a:p>
            <a:pPr>
              <a:lnSpc>
                <a:spcPct val="120000"/>
              </a:lnSpc>
            </a:pPr>
            <a:r>
              <a:rPr lang="en-GB" sz="1500" b="1" dirty="0"/>
              <a:t>Person-centred care (World Health Organization, 2023)</a:t>
            </a:r>
          </a:p>
        </p:txBody>
      </p:sp>
      <p:pic>
        <p:nvPicPr>
          <p:cNvPr id="15" name="Picture 14" descr="Two people holding each other's hands">
            <a:extLst>
              <a:ext uri="{FF2B5EF4-FFF2-40B4-BE49-F238E27FC236}">
                <a16:creationId xmlns:a16="http://schemas.microsoft.com/office/drawing/2014/main" id="{2740F318-4E54-B26E-9FD8-2A5D0733F09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4498" r="20605" b="-1"/>
          <a:stretch>
            <a:fillRect/>
          </a:stretch>
        </p:blipFill>
        <p:spPr>
          <a:xfrm>
            <a:off x="5524500" y="10"/>
            <a:ext cx="6667501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19975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3B168A7-66FE-4359-9866-CBB841A729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993C074-C116-FDCB-4771-1D71646514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1204" y="1091868"/>
            <a:ext cx="3785596" cy="2042160"/>
          </a:xfrm>
        </p:spPr>
        <p:txBody>
          <a:bodyPr>
            <a:normAutofit/>
          </a:bodyPr>
          <a:lstStyle/>
          <a:p>
            <a:r>
              <a:rPr lang="en-GB" sz="4000" dirty="0"/>
              <a:t>UK Models of Health 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0748755-DDBC-46D0-91EC-1212A8EE2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1186344"/>
            <a:ext cx="804195" cy="0"/>
          </a:xfrm>
          <a:prstGeom prst="line">
            <a:avLst/>
          </a:prstGeom>
          <a:ln w="857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25B313-CC98-2232-5CE2-56AA4906C2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5697" y="2489618"/>
            <a:ext cx="4773107" cy="4153579"/>
          </a:xfrm>
        </p:spPr>
        <p:txBody>
          <a:bodyPr>
            <a:normAutofit fontScale="85000" lnSpcReduction="20000"/>
          </a:bodyPr>
          <a:lstStyle/>
          <a:p>
            <a:r>
              <a:rPr lang="en-GB" b="1" dirty="0"/>
              <a:t>Biomedical Model: Focus on biological factors </a:t>
            </a:r>
          </a:p>
          <a:p>
            <a:r>
              <a:rPr lang="en-GB" b="1" dirty="0"/>
              <a:t>Psychological Model: Mental and emotional health </a:t>
            </a:r>
          </a:p>
          <a:p>
            <a:r>
              <a:rPr lang="en-GB" b="1" dirty="0"/>
              <a:t> Social Model: Social determinants and community context </a:t>
            </a:r>
          </a:p>
          <a:p>
            <a:r>
              <a:rPr lang="en-GB" b="1" dirty="0"/>
              <a:t>  The Biopsychosocial Model: An integrated comprehensive approach by  George Engel (Engel, 1977) Biological Factors include Genetics</a:t>
            </a:r>
          </a:p>
          <a:p>
            <a:r>
              <a:rPr lang="en-GB" b="1" dirty="0"/>
              <a:t>Disease</a:t>
            </a:r>
          </a:p>
          <a:p>
            <a:r>
              <a:rPr lang="en-GB" b="1" dirty="0"/>
              <a:t>Physical condition</a:t>
            </a:r>
          </a:p>
          <a:p>
            <a:r>
              <a:rPr lang="en-GB" b="1" dirty="0"/>
              <a:t>Importance it provides a comprehensive understanding of health and wellbeing.</a:t>
            </a:r>
          </a:p>
        </p:txBody>
      </p:sp>
      <p:pic>
        <p:nvPicPr>
          <p:cNvPr id="5" name="Picture 4" descr="Colorful pills stacked to make a bar graph">
            <a:extLst>
              <a:ext uri="{FF2B5EF4-FFF2-40B4-BE49-F238E27FC236}">
                <a16:creationId xmlns:a16="http://schemas.microsoft.com/office/drawing/2014/main" id="{F32BB99E-5BEC-A0DD-C645-9E7E299CD98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6118" r="7041" b="-1"/>
          <a:stretch>
            <a:fillRect/>
          </a:stretch>
        </p:blipFill>
        <p:spPr>
          <a:xfrm>
            <a:off x="5524500" y="10"/>
            <a:ext cx="6667501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14721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A8C38AB-00B3-4611-B51A-458666907A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8D72324-9C34-9FD2-C12E-9842042482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4473" y="209594"/>
            <a:ext cx="10098759" cy="1790886"/>
          </a:xfrm>
        </p:spPr>
        <p:txBody>
          <a:bodyPr anchor="t">
            <a:normAutofit/>
          </a:bodyPr>
          <a:lstStyle/>
          <a:p>
            <a:r>
              <a:rPr lang="en-GB" sz="4000" dirty="0"/>
              <a:t>Policies Supporting Holistic Health 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8F5909CB-6CD3-45DF-9920-8D81824854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4607234"/>
            <a:ext cx="804195" cy="0"/>
          </a:xfrm>
          <a:prstGeom prst="line">
            <a:avLst/>
          </a:prstGeom>
          <a:ln w="825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858D927-F26C-9A32-18F2-E7FF7BE5187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05731498"/>
              </p:ext>
            </p:extLst>
          </p:nvPr>
        </p:nvGraphicFramePr>
        <p:xfrm>
          <a:off x="3703295" y="1068407"/>
          <a:ext cx="8086608" cy="54789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06FE2E35-9F22-61F0-89E8-44DA52EB4FA9}"/>
              </a:ext>
            </a:extLst>
          </p:cNvPr>
          <p:cNvSpPr txBox="1"/>
          <p:nvPr/>
        </p:nvSpPr>
        <p:spPr>
          <a:xfrm>
            <a:off x="402097" y="1261814"/>
            <a:ext cx="2899101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b="1" dirty="0"/>
              <a:t>Government Role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Regulation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Funding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Quality assurance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Workforce planning. (</a:t>
            </a:r>
            <a:r>
              <a:rPr lang="en-GB" b="1" dirty="0"/>
              <a:t>Department of Health and Social Care, 2022</a:t>
            </a:r>
            <a:r>
              <a:rPr lang="en-GB" dirty="0"/>
              <a:t>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896398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5A8C38AB-00B3-4611-B51A-458666907A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EAF3DD9-F71F-5B20-69FD-318956246E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88570" y="247556"/>
            <a:ext cx="10746577" cy="3425034"/>
          </a:xfrm>
        </p:spPr>
        <p:txBody>
          <a:bodyPr anchor="t">
            <a:normAutofit/>
          </a:bodyPr>
          <a:lstStyle/>
          <a:p>
            <a:r>
              <a:rPr lang="en-GB" sz="3400" dirty="0"/>
              <a:t> Innovative Service Delivery Models </a:t>
            </a: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8F5909CB-6CD3-45DF-9920-8D81824854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4607234"/>
            <a:ext cx="804195" cy="0"/>
          </a:xfrm>
          <a:prstGeom prst="line">
            <a:avLst/>
          </a:prstGeom>
          <a:ln w="825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3" name="TextBox 5">
            <a:extLst>
              <a:ext uri="{FF2B5EF4-FFF2-40B4-BE49-F238E27FC236}">
                <a16:creationId xmlns:a16="http://schemas.microsoft.com/office/drawing/2014/main" id="{BB68AA99-1087-8AEA-7725-710A754D995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26837424"/>
              </p:ext>
            </p:extLst>
          </p:nvPr>
        </p:nvGraphicFramePr>
        <p:xfrm>
          <a:off x="804194" y="994971"/>
          <a:ext cx="11172947" cy="57206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168721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83" name="Rectangle 3082">
            <a:extLst>
              <a:ext uri="{FF2B5EF4-FFF2-40B4-BE49-F238E27FC236}">
                <a16:creationId xmlns:a16="http://schemas.microsoft.com/office/drawing/2014/main" id="{A12145F0-5149-412D-9A3F-1E3051B397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95D0B6C-DA7B-CE4B-D3BB-AEC6B8180E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0940" y="1097279"/>
            <a:ext cx="10529560" cy="1225587"/>
          </a:xfrm>
        </p:spPr>
        <p:txBody>
          <a:bodyPr>
            <a:normAutofit/>
          </a:bodyPr>
          <a:lstStyle/>
          <a:p>
            <a:r>
              <a:rPr lang="en-GB" sz="4000"/>
              <a:t>Public Health Initiatives</a:t>
            </a:r>
          </a:p>
        </p:txBody>
      </p:sp>
      <p:cxnSp>
        <p:nvCxnSpPr>
          <p:cNvPr id="3084" name="Straight Connector 3083">
            <a:extLst>
              <a:ext uri="{FF2B5EF4-FFF2-40B4-BE49-F238E27FC236}">
                <a16:creationId xmlns:a16="http://schemas.microsoft.com/office/drawing/2014/main" id="{F0748755-DDBC-46D0-91EC-1212A8EE2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1185255"/>
            <a:ext cx="804195" cy="0"/>
          </a:xfrm>
          <a:prstGeom prst="line">
            <a:avLst/>
          </a:prstGeom>
          <a:ln w="857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4" name="Picture 2" descr="Integrated, Data-Driven Public Health Strategies to Advance Health ...">
            <a:extLst>
              <a:ext uri="{FF2B5EF4-FFF2-40B4-BE49-F238E27FC236}">
                <a16:creationId xmlns:a16="http://schemas.microsoft.com/office/drawing/2014/main" id="{5D2BEA74-3FA1-186A-A7F8-B83E48818C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18674" y="2455816"/>
            <a:ext cx="3830684" cy="3830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04D39AF-6385-EE82-E05A-87D2EE53FB5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31955625"/>
              </p:ext>
            </p:extLst>
          </p:nvPr>
        </p:nvGraphicFramePr>
        <p:xfrm>
          <a:off x="1096684" y="2455816"/>
          <a:ext cx="5188110" cy="38306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5142247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57" name="Rectangle 2056">
            <a:extLst>
              <a:ext uri="{FF2B5EF4-FFF2-40B4-BE49-F238E27FC236}">
                <a16:creationId xmlns:a16="http://schemas.microsoft.com/office/drawing/2014/main" id="{A12145F0-5149-412D-9A3F-1E3051B397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550C7CE-04F0-CCE8-B799-4DE286B93E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195" y="123842"/>
            <a:ext cx="10529560" cy="1225587"/>
          </a:xfrm>
        </p:spPr>
        <p:txBody>
          <a:bodyPr>
            <a:normAutofit/>
          </a:bodyPr>
          <a:lstStyle/>
          <a:p>
            <a:r>
              <a:rPr lang="en-GB" sz="4000" dirty="0"/>
              <a:t>Equity and Access</a:t>
            </a:r>
          </a:p>
        </p:txBody>
      </p:sp>
      <p:cxnSp>
        <p:nvCxnSpPr>
          <p:cNvPr id="2059" name="Straight Connector 2058">
            <a:extLst>
              <a:ext uri="{FF2B5EF4-FFF2-40B4-BE49-F238E27FC236}">
                <a16:creationId xmlns:a16="http://schemas.microsoft.com/office/drawing/2014/main" id="{F0748755-DDBC-46D0-91EC-1212A8EE2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1185255"/>
            <a:ext cx="804195" cy="0"/>
          </a:xfrm>
          <a:prstGeom prst="line">
            <a:avLst/>
          </a:prstGeom>
          <a:ln w="857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2" name="Picture 4" descr="Language Statement and glossary | Youth | Queensland Government">
            <a:extLst>
              <a:ext uri="{FF2B5EF4-FFF2-40B4-BE49-F238E27FC236}">
                <a16:creationId xmlns:a16="http://schemas.microsoft.com/office/drawing/2014/main" id="{2FBCC50B-1BEC-E3C6-1A40-073699E731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315201" y="2455816"/>
            <a:ext cx="4237630" cy="3665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2" descr="Creating Equitable AP Access for Students">
            <a:extLst>
              <a:ext uri="{FF2B5EF4-FFF2-40B4-BE49-F238E27FC236}">
                <a16:creationId xmlns:a16="http://schemas.microsoft.com/office/drawing/2014/main" id="{33F31D63-79DA-0AE9-59D0-A0B19B526F6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599" y="-68705"/>
            <a:ext cx="3650105" cy="3650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C612F7A-18DE-E834-9461-288C2A2324C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04823645"/>
              </p:ext>
            </p:extLst>
          </p:nvPr>
        </p:nvGraphicFramePr>
        <p:xfrm>
          <a:off x="664741" y="809676"/>
          <a:ext cx="6532659" cy="59244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5512957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12145F0-5149-412D-9A3F-1E3051B397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FCBBC6C-6144-F96D-0432-0DFEA6A937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6501" y="182879"/>
            <a:ext cx="10529560" cy="1225587"/>
          </a:xfrm>
        </p:spPr>
        <p:txBody>
          <a:bodyPr>
            <a:normAutofit/>
          </a:bodyPr>
          <a:lstStyle/>
          <a:p>
            <a:r>
              <a:rPr lang="en-GB" sz="4000" dirty="0"/>
              <a:t>Recommendation Slide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F0748755-DDBC-46D0-91EC-1212A8EE2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1185255"/>
            <a:ext cx="804195" cy="0"/>
          </a:xfrm>
          <a:prstGeom prst="line">
            <a:avLst/>
          </a:prstGeom>
          <a:ln w="857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1C292F-1DC0-D80F-1F6E-578F4BF7AA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4195" y="794482"/>
            <a:ext cx="9054058" cy="6063518"/>
          </a:xfrm>
        </p:spPr>
        <p:txBody>
          <a:bodyPr anchor="t">
            <a:normAutofit fontScale="92500" lnSpcReduction="10000"/>
          </a:bodyPr>
          <a:lstStyle/>
          <a:p>
            <a:pPr>
              <a:lnSpc>
                <a:spcPct val="120000"/>
              </a:lnSpc>
            </a:pPr>
            <a:r>
              <a:rPr lang="en-GB" sz="2000" b="1" dirty="0"/>
              <a:t>1. Increase Investment in Preventive Healthcare</a:t>
            </a:r>
            <a:endParaRPr lang="en-GB" sz="2000" dirty="0"/>
          </a:p>
          <a:p>
            <a:pPr>
              <a:lnSpc>
                <a:spcPct val="120000"/>
              </a:lnSpc>
            </a:pPr>
            <a:r>
              <a:rPr lang="en-GB" sz="2000" dirty="0"/>
              <a:t>Governments and healthcare organisations should prioritise prevention programmes such as health education, vaccinations and lifestyle interventions. </a:t>
            </a:r>
          </a:p>
          <a:p>
            <a:pPr>
              <a:lnSpc>
                <a:spcPct val="120000"/>
              </a:lnSpc>
            </a:pPr>
            <a:r>
              <a:rPr lang="en-GB" sz="2000" dirty="0"/>
              <a:t>This can reduce long-term healthcare costs and improve population health. </a:t>
            </a:r>
          </a:p>
          <a:p>
            <a:pPr>
              <a:lnSpc>
                <a:spcPct val="120000"/>
              </a:lnSpc>
            </a:pPr>
            <a:r>
              <a:rPr lang="en-GB" sz="2000" b="1" dirty="0"/>
              <a:t>2. Expand Digital Health Services</a:t>
            </a:r>
            <a:endParaRPr lang="en-GB" sz="2000" dirty="0"/>
          </a:p>
          <a:p>
            <a:pPr>
              <a:lnSpc>
                <a:spcPct val="120000"/>
              </a:lnSpc>
            </a:pPr>
            <a:r>
              <a:rPr lang="en-GB" sz="2000" dirty="0"/>
              <a:t>Further development of telehealth and digital healthcare services can improve access for rural and underserved populations. </a:t>
            </a:r>
          </a:p>
          <a:p>
            <a:pPr>
              <a:lnSpc>
                <a:spcPct val="120000"/>
              </a:lnSpc>
            </a:pPr>
            <a:r>
              <a:rPr lang="en-GB" sz="2000" dirty="0"/>
              <a:t>Support should be provided for individuals who lack digital skills or internet access. </a:t>
            </a:r>
          </a:p>
          <a:p>
            <a:pPr>
              <a:lnSpc>
                <a:spcPct val="120000"/>
              </a:lnSpc>
            </a:pPr>
            <a:r>
              <a:rPr lang="en-GB" sz="2000" b="1" dirty="0"/>
              <a:t>3. Strengthen Cross-Sector Collaboration</a:t>
            </a:r>
            <a:endParaRPr lang="en-GB" sz="2000" dirty="0"/>
          </a:p>
          <a:p>
            <a:pPr>
              <a:lnSpc>
                <a:spcPct val="120000"/>
              </a:lnSpc>
            </a:pPr>
            <a:r>
              <a:rPr lang="en-GB" sz="2000" dirty="0"/>
              <a:t>Healthcare providers should work closely with education, housing and environmental sectors through a "Health in All Policies" approach. </a:t>
            </a:r>
          </a:p>
          <a:p>
            <a:pPr>
              <a:lnSpc>
                <a:spcPct val="120000"/>
              </a:lnSpc>
            </a:pPr>
            <a:r>
              <a:rPr lang="en-GB" sz="2000" dirty="0"/>
              <a:t>This would address wider determinants of health and promote sustainable development.</a:t>
            </a:r>
          </a:p>
          <a:p>
            <a:pPr>
              <a:lnSpc>
                <a:spcPct val="120000"/>
              </a:lnSpc>
            </a:pPr>
            <a:endParaRPr lang="en-GB" sz="1100" dirty="0"/>
          </a:p>
        </p:txBody>
      </p:sp>
      <p:pic>
        <p:nvPicPr>
          <p:cNvPr id="7" name="Graphic 6" descr="Medical">
            <a:extLst>
              <a:ext uri="{FF2B5EF4-FFF2-40B4-BE49-F238E27FC236}">
                <a16:creationId xmlns:a16="http://schemas.microsoft.com/office/drawing/2014/main" id="{0EC83022-6AFF-070A-9BF7-05B486000D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979107" y="-235456"/>
            <a:ext cx="3287844" cy="3287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08926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61B1731-39D9-4145-8343-C209E1F09B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874F468-DE2E-1ACA-67BB-B3F369A504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1203" y="1069848"/>
            <a:ext cx="6308775" cy="2049620"/>
          </a:xfrm>
        </p:spPr>
        <p:txBody>
          <a:bodyPr>
            <a:normAutofit/>
          </a:bodyPr>
          <a:lstStyle/>
          <a:p>
            <a:r>
              <a:rPr lang="en-GB" sz="6000"/>
              <a:t>Conclusion 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0748755-DDBC-46D0-91EC-1212A8EE2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1186683"/>
            <a:ext cx="804195" cy="0"/>
          </a:xfrm>
          <a:prstGeom prst="line">
            <a:avLst/>
          </a:prstGeom>
          <a:ln w="857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A587E8-00CC-1393-B92F-D8D3F11C16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4656" y="2143598"/>
            <a:ext cx="6796620" cy="4142902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20000"/>
              </a:lnSpc>
            </a:pPr>
            <a:r>
              <a:rPr lang="en-GB" b="1" dirty="0"/>
              <a:t>Key Findings</a:t>
            </a:r>
          </a:p>
          <a:p>
            <a:pPr>
              <a:lnSpc>
                <a:spcPct val="120000"/>
              </a:lnSpc>
            </a:pPr>
            <a:r>
              <a:rPr lang="en-GB" dirty="0"/>
              <a:t>Health, wellbeing and sustainable development are interconnected. </a:t>
            </a:r>
          </a:p>
          <a:p>
            <a:pPr>
              <a:lnSpc>
                <a:spcPct val="120000"/>
              </a:lnSpc>
            </a:pPr>
            <a:r>
              <a:rPr lang="en-GB" dirty="0"/>
              <a:t>Holistic approaches improve patient care and outcomes. </a:t>
            </a:r>
          </a:p>
          <a:p>
            <a:pPr>
              <a:lnSpc>
                <a:spcPct val="120000"/>
              </a:lnSpc>
            </a:pPr>
            <a:r>
              <a:rPr lang="en-GB" dirty="0"/>
              <a:t>Policies and governance play a vital role in implementation. </a:t>
            </a:r>
          </a:p>
          <a:p>
            <a:pPr>
              <a:lnSpc>
                <a:spcPct val="120000"/>
              </a:lnSpc>
            </a:pPr>
            <a:r>
              <a:rPr lang="en-GB" dirty="0"/>
              <a:t>Public health initiatives promote healthier communities. </a:t>
            </a:r>
          </a:p>
          <a:p>
            <a:pPr>
              <a:lnSpc>
                <a:spcPct val="120000"/>
              </a:lnSpc>
            </a:pPr>
            <a:r>
              <a:rPr lang="en-GB" dirty="0"/>
              <a:t>Equity and access remain major challenges</a:t>
            </a:r>
            <a:r>
              <a:rPr lang="en-GB" b="1" dirty="0"/>
              <a:t>. (WHO, 2024; United Nations, 2024)</a:t>
            </a:r>
          </a:p>
          <a:p>
            <a:pPr>
              <a:lnSpc>
                <a:spcPct val="120000"/>
              </a:lnSpc>
            </a:pPr>
            <a:r>
              <a:rPr lang="en-GB" b="1" dirty="0"/>
              <a:t>Final Thought</a:t>
            </a:r>
          </a:p>
          <a:p>
            <a:pPr>
              <a:lnSpc>
                <a:spcPct val="120000"/>
              </a:lnSpc>
            </a:pPr>
            <a:r>
              <a:rPr lang="en-GB" dirty="0"/>
              <a:t>Integrating health, wellbeing and sustainable development creates more effective, equitable and resilient health and social care systems.</a:t>
            </a:r>
          </a:p>
          <a:p>
            <a:pPr>
              <a:lnSpc>
                <a:spcPct val="120000"/>
              </a:lnSpc>
            </a:pPr>
            <a:endParaRPr lang="en-GB" sz="1100" dirty="0"/>
          </a:p>
        </p:txBody>
      </p:sp>
      <p:pic>
        <p:nvPicPr>
          <p:cNvPr id="5" name="Picture 4" descr="Colorful carved figures of humans">
            <a:extLst>
              <a:ext uri="{FF2B5EF4-FFF2-40B4-BE49-F238E27FC236}">
                <a16:creationId xmlns:a16="http://schemas.microsoft.com/office/drawing/2014/main" id="{67542D61-63B2-8124-F29E-EE250C4D398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1116" r="30884" b="-1"/>
          <a:stretch>
            <a:fillRect/>
          </a:stretch>
        </p:blipFill>
        <p:spPr>
          <a:xfrm>
            <a:off x="8534400" y="10"/>
            <a:ext cx="3657601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18950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C48C17-A1BA-44B1-96AF-CFE912A55B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References </a:t>
            </a:r>
            <a:endParaRPr lang="en-GB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BCB7DB04-8F67-05E0-A00B-5436DBF93A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9607" y="1888761"/>
            <a:ext cx="11302583" cy="4676931"/>
          </a:xfrm>
        </p:spPr>
        <p:txBody>
          <a:bodyPr>
            <a:normAutofit fontScale="77500" lnSpcReduction="20000"/>
          </a:bodyPr>
          <a:lstStyle/>
          <a:p>
            <a:r>
              <a:rPr lang="en-GB" b="1" dirty="0"/>
              <a:t>Department of Health and Social Care (2022)</a:t>
            </a:r>
            <a:r>
              <a:rPr lang="en-GB" dirty="0"/>
              <a:t> </a:t>
            </a:r>
            <a:r>
              <a:rPr lang="en-GB" i="1" dirty="0"/>
              <a:t>Health and social care integration: joining up care for people, places and populations</a:t>
            </a:r>
            <a:r>
              <a:rPr lang="en-GB" dirty="0"/>
              <a:t>. London: DHSC.</a:t>
            </a:r>
          </a:p>
          <a:p>
            <a:r>
              <a:rPr lang="en-GB" b="1" dirty="0"/>
              <a:t>Dodge, R., Daly, A., Huyton, J. and Sanders, L. (2012)</a:t>
            </a:r>
            <a:r>
              <a:rPr lang="en-GB" dirty="0"/>
              <a:t> 'The challenge of defining wellbeing', </a:t>
            </a:r>
            <a:r>
              <a:rPr lang="en-GB" i="1" dirty="0"/>
              <a:t>International Journal of Wellbeing</a:t>
            </a:r>
            <a:r>
              <a:rPr lang="en-GB" dirty="0"/>
              <a:t>, 2(3), pp. 222–235.</a:t>
            </a:r>
          </a:p>
          <a:p>
            <a:r>
              <a:rPr lang="en-GB" b="1" dirty="0"/>
              <a:t>Engel, G.L. (1977)</a:t>
            </a:r>
            <a:r>
              <a:rPr lang="en-GB" dirty="0"/>
              <a:t> 'The need for a new medical model: A challenge for biomedicine', </a:t>
            </a:r>
            <a:r>
              <a:rPr lang="en-GB" i="1" dirty="0"/>
              <a:t>Science</a:t>
            </a:r>
            <a:r>
              <a:rPr lang="en-GB" dirty="0"/>
              <a:t>, 196(4286), pp. 129–136.</a:t>
            </a:r>
          </a:p>
          <a:p>
            <a:r>
              <a:rPr lang="en-GB" b="1" dirty="0"/>
              <a:t>Marmot, M., Allen, J., Boyce, T., Goldblatt, P. and Morrison, J. (2020)</a:t>
            </a:r>
            <a:r>
              <a:rPr lang="en-GB" dirty="0"/>
              <a:t> </a:t>
            </a:r>
            <a:r>
              <a:rPr lang="en-GB" i="1" dirty="0"/>
              <a:t>Health Equity in England: The Marmot Review 10 Years On</a:t>
            </a:r>
            <a:r>
              <a:rPr lang="en-GB" dirty="0"/>
              <a:t>. London: Institute of Health Equity.</a:t>
            </a:r>
          </a:p>
          <a:p>
            <a:r>
              <a:rPr lang="en-GB" b="1" dirty="0"/>
              <a:t>NHS England (2024)</a:t>
            </a:r>
            <a:r>
              <a:rPr lang="en-GB" dirty="0"/>
              <a:t> </a:t>
            </a:r>
            <a:r>
              <a:rPr lang="en-GB" i="1" dirty="0"/>
              <a:t>The NHS Long Term Plan</a:t>
            </a:r>
            <a:r>
              <a:rPr lang="en-GB" dirty="0"/>
              <a:t>. London: NHS England.</a:t>
            </a:r>
          </a:p>
          <a:p>
            <a:r>
              <a:rPr lang="en-GB" b="1" dirty="0"/>
              <a:t>Office for Health Improvement and Disparities (2024)</a:t>
            </a:r>
            <a:r>
              <a:rPr lang="en-GB" dirty="0"/>
              <a:t> </a:t>
            </a:r>
            <a:r>
              <a:rPr lang="en-GB" i="1" dirty="0"/>
              <a:t>Public Health Outcomes Framework</a:t>
            </a:r>
            <a:r>
              <a:rPr lang="en-GB" dirty="0"/>
              <a:t>. London: OHID.</a:t>
            </a:r>
          </a:p>
          <a:p>
            <a:r>
              <a:rPr lang="en-GB" b="1" dirty="0"/>
              <a:t>United Nations (2024)</a:t>
            </a:r>
            <a:r>
              <a:rPr lang="en-GB" dirty="0"/>
              <a:t> </a:t>
            </a:r>
            <a:r>
              <a:rPr lang="en-GB" i="1" dirty="0"/>
              <a:t>Sustainable Development Goals</a:t>
            </a:r>
            <a:r>
              <a:rPr lang="en-GB" dirty="0"/>
              <a:t>. Available at: </a:t>
            </a:r>
            <a:r>
              <a:rPr lang="en-GB" dirty="0">
                <a:hlinkClick r:id="rId2"/>
              </a:rPr>
              <a:t>https://sdgs.un.org</a:t>
            </a:r>
            <a:r>
              <a:rPr lang="en-GB" dirty="0"/>
              <a:t> (Accessed: 4 June 2026).</a:t>
            </a:r>
          </a:p>
          <a:p>
            <a:r>
              <a:rPr lang="en-GB" b="1" dirty="0"/>
              <a:t>World Commission on Environment and Development (1987)</a:t>
            </a:r>
            <a:r>
              <a:rPr lang="en-GB" dirty="0"/>
              <a:t> </a:t>
            </a:r>
            <a:r>
              <a:rPr lang="en-GB" i="1" dirty="0"/>
              <a:t>Our Common Future</a:t>
            </a:r>
            <a:r>
              <a:rPr lang="en-GB" dirty="0"/>
              <a:t>. Oxford: Oxford University Press.</a:t>
            </a:r>
          </a:p>
          <a:p>
            <a:r>
              <a:rPr lang="en-GB" b="1" dirty="0"/>
              <a:t>World Health Organization (2014)</a:t>
            </a:r>
            <a:r>
              <a:rPr lang="en-GB" dirty="0"/>
              <a:t> </a:t>
            </a:r>
            <a:r>
              <a:rPr lang="en-GB" i="1" dirty="0"/>
              <a:t>Health in All Policies Framework for Country Action</a:t>
            </a:r>
            <a:r>
              <a:rPr lang="en-GB" dirty="0"/>
              <a:t>. Geneva: WHO.</a:t>
            </a:r>
          </a:p>
          <a:p>
            <a:r>
              <a:rPr lang="en-GB" b="1" dirty="0"/>
              <a:t>World Health Organization (2023)</a:t>
            </a:r>
            <a:r>
              <a:rPr lang="en-GB" dirty="0"/>
              <a:t> </a:t>
            </a:r>
            <a:r>
              <a:rPr lang="en-GB" i="1" dirty="0"/>
              <a:t>Integrated people-centred health services</a:t>
            </a:r>
            <a:r>
              <a:rPr lang="en-GB" dirty="0"/>
              <a:t>. Geneva: WHO.</a:t>
            </a:r>
          </a:p>
          <a:p>
            <a:r>
              <a:rPr lang="en-GB" b="1" dirty="0"/>
              <a:t>World Health Organization (2024)</a:t>
            </a:r>
            <a:r>
              <a:rPr lang="en-GB" dirty="0"/>
              <a:t> </a:t>
            </a:r>
            <a:r>
              <a:rPr lang="en-GB" i="1" dirty="0"/>
              <a:t>Constitution of the World Health Organization</a:t>
            </a:r>
            <a:r>
              <a:rPr lang="en-GB" dirty="0"/>
              <a:t>. Geneva: WHO.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52317116"/>
      </p:ext>
    </p:extLst>
  </p:cSld>
  <p:clrMapOvr>
    <a:masterClrMapping/>
  </p:clrMapOvr>
</p:sld>
</file>

<file path=ppt/theme/theme1.xml><?xml version="1.0" encoding="utf-8"?>
<a:theme xmlns:a="http://schemas.openxmlformats.org/drawingml/2006/main" name="BjornVTI">
  <a:themeElements>
    <a:clrScheme name="Bjorn">
      <a:dk1>
        <a:sysClr val="windowText" lastClr="000000"/>
      </a:dk1>
      <a:lt1>
        <a:sysClr val="window" lastClr="FFFFFF"/>
      </a:lt1>
      <a:dk2>
        <a:srgbClr val="252747"/>
      </a:dk2>
      <a:lt2>
        <a:srgbClr val="ECE4E9"/>
      </a:lt2>
      <a:accent1>
        <a:srgbClr val="736EB6"/>
      </a:accent1>
      <a:accent2>
        <a:srgbClr val="AB5991"/>
      </a:accent2>
      <a:accent3>
        <a:srgbClr val="AC9F39"/>
      </a:accent3>
      <a:accent4>
        <a:srgbClr val="756029"/>
      </a:accent4>
      <a:accent5>
        <a:srgbClr val="E87850"/>
      </a:accent5>
      <a:accent6>
        <a:srgbClr val="C6922A"/>
      </a:accent6>
      <a:hlink>
        <a:srgbClr val="736EB6"/>
      </a:hlink>
      <a:folHlink>
        <a:srgbClr val="AB5991"/>
      </a:folHlink>
    </a:clrScheme>
    <a:fontScheme name="Neue Haas">
      <a:majorFont>
        <a:latin typeface="Neue Haas Grotesk Text Pro"/>
        <a:ea typeface=""/>
        <a:cs typeface=""/>
      </a:majorFont>
      <a:minorFont>
        <a:latin typeface="Neue Haas Grotesk Tex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jornVTI" id="{D01443FD-65CF-4AEF-9B9D-4466C96F9785}" vid="{36EF4262-385E-40E6-B073-FB18FD98BF4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1803</TotalTime>
  <Words>1209</Words>
  <Application>Microsoft Office PowerPoint</Application>
  <PresentationFormat>Widescreen</PresentationFormat>
  <Paragraphs>143</Paragraphs>
  <Slides>15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Abadi</vt:lpstr>
      <vt:lpstr>Aptos</vt:lpstr>
      <vt:lpstr>Arial</vt:lpstr>
      <vt:lpstr>Neue Haas Grotesk Text Pro</vt:lpstr>
      <vt:lpstr>BjornVTI</vt:lpstr>
      <vt:lpstr>Integration of Health, Wellbeing and Sustainable Development in Health and Social Care</vt:lpstr>
      <vt:lpstr>Introduction</vt:lpstr>
      <vt:lpstr>What is Health ?</vt:lpstr>
      <vt:lpstr>What is wellbeing?</vt:lpstr>
      <vt:lpstr>Sustainable development </vt:lpstr>
      <vt:lpstr>WHO Sustainable Development Goals</vt:lpstr>
      <vt:lpstr> Integration of Approaches</vt:lpstr>
      <vt:lpstr>UK Models of Health </vt:lpstr>
      <vt:lpstr>Policies Supporting Holistic Health </vt:lpstr>
      <vt:lpstr> Innovative Service Delivery Models </vt:lpstr>
      <vt:lpstr>Public Health Initiatives</vt:lpstr>
      <vt:lpstr>Equity and Access</vt:lpstr>
      <vt:lpstr>Recommendation Slide</vt:lpstr>
      <vt:lpstr>Conclusion </vt:lpstr>
      <vt:lpstr>References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Amina Tuki (Student)</dc:creator>
  <cp:lastModifiedBy>Amina Tuki (Student)</cp:lastModifiedBy>
  <cp:revision>4</cp:revision>
  <cp:lastPrinted>2026-06-07T14:16:40Z</cp:lastPrinted>
  <dcterms:created xsi:type="dcterms:W3CDTF">2026-06-04T13:28:28Z</dcterms:created>
  <dcterms:modified xsi:type="dcterms:W3CDTF">2026-06-18T18:26:05Z</dcterms:modified>
</cp:coreProperties>
</file>