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10/20/2024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subjects/epidemiology" TargetMode="External"/><Relationship Id="rId2" Type="http://schemas.openxmlformats.org/officeDocument/2006/relationships/hyperlink" Target="https://www.bmj.com/about-bmj/resources-readers/publications/epidemiology-uninitiated/1-what-epidemiolog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mapswales.wales.nhs.uk/" TargetMode="External"/><Relationship Id="rId2" Type="http://schemas.openxmlformats.org/officeDocument/2006/relationships/hyperlink" Target="https://datamap.gov.wal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ealthmapswales.wales.nhs.uk/data-catalog-explorer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C8C24-9D89-4ED4-4A42-A6E53A59F7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Epidemiology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23D8E4-0296-985D-58F1-7DC112060D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179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E021E-29A6-EC5F-04C0-B4AE2BC31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69644-2DC0-7C5E-610E-43A104FDA4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solidFill>
                  <a:srgbClr val="040C28"/>
                </a:solidFill>
                <a:effectLst/>
                <a:latin typeface="Google Sans"/>
              </a:rPr>
              <a:t>a qualitative method for collecting data often used in the social and behavioural sciences</a:t>
            </a:r>
          </a:p>
          <a:p>
            <a:r>
              <a:rPr lang="en-GB" sz="2400" dirty="0">
                <a:solidFill>
                  <a:srgbClr val="040C28"/>
                </a:solidFill>
                <a:latin typeface="Google Sans"/>
              </a:rPr>
              <a:t>Has links to Anthropology – however, describes life or experiences rather than the condition</a:t>
            </a:r>
          </a:p>
          <a:p>
            <a:r>
              <a:rPr lang="en-GB" sz="2400" b="0" i="0" dirty="0">
                <a:solidFill>
                  <a:srgbClr val="040C28"/>
                </a:solidFill>
                <a:effectLst/>
                <a:latin typeface="Google Sans"/>
              </a:rPr>
              <a:t>The purpose is to gain an understanding of social behaviour.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925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ADB89-A91F-B55D-6D39-68C1B369D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InterFace"/>
              </a:rPr>
              <a:t>What is epidemiology?</a:t>
            </a:r>
            <a:br>
              <a:rPr lang="en-GB" b="0" i="0" dirty="0">
                <a:effectLst/>
                <a:latin typeface="InterFace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C8FB2-6229-3095-BD7E-E7993BF75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0" i="0" dirty="0">
                <a:solidFill>
                  <a:srgbClr val="4A4C4D"/>
                </a:solidFill>
                <a:effectLst/>
                <a:latin typeface="Arial Nova" panose="020B0504020202020204" pitchFamily="34" charset="0"/>
              </a:rPr>
              <a:t>Epidemiology is the study of how often diseases occur in different groups of people and why. Epidemiological information is used to plan and evaluate strategies to prevent illness and as a guide to the management of patients in whom disease has already developed.</a:t>
            </a:r>
            <a:r>
              <a:rPr lang="en-GB" sz="2400" b="0" i="0" dirty="0">
                <a:solidFill>
                  <a:srgbClr val="4A4C4D"/>
                </a:solidFill>
                <a:effectLst/>
                <a:latin typeface="InterFace"/>
              </a:rPr>
              <a:t>(</a:t>
            </a:r>
            <a:r>
              <a:rPr lang="en-GB" sz="1600" b="0" i="0" dirty="0">
                <a:solidFill>
                  <a:srgbClr val="4A4C4D"/>
                </a:solidFill>
                <a:effectLst/>
                <a:latin typeface="InterFace"/>
                <a:hlinkClick r:id="rId2"/>
              </a:rPr>
              <a:t>https://www.bmj.com/about-bmj/resources-readers/publications/epidemiology-uninitiated/1-what-epidemiology</a:t>
            </a:r>
            <a:r>
              <a:rPr lang="en-GB" sz="1600" b="0" i="0" dirty="0">
                <a:solidFill>
                  <a:srgbClr val="4A4C4D"/>
                </a:solidFill>
                <a:effectLst/>
                <a:latin typeface="InterFace"/>
              </a:rPr>
              <a:t>)</a:t>
            </a:r>
          </a:p>
          <a:p>
            <a:r>
              <a:rPr lang="en-GB" sz="2000" b="0" i="0" dirty="0">
                <a:solidFill>
                  <a:srgbClr val="222222"/>
                </a:solidFill>
                <a:effectLst/>
                <a:latin typeface="Arial Nova" panose="020B0504020202020204" pitchFamily="34" charset="0"/>
              </a:rPr>
              <a:t>Epidemiology is a field of medicine that studies the incidence, causes and effects of diseases in populations, and patterns within these. It has a key role in protecting public health and can provide valuable information for developing new medicines, such as revealing risk factors for a particular disease. 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-apple-system"/>
              </a:rPr>
              <a:t>(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-apple-system"/>
                <a:hlinkClick r:id="rId3"/>
              </a:rPr>
              <a:t>https://www.nature.com/subjects/epidemiology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-apple-system"/>
              </a:rPr>
              <a:t>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7796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D0BC6-EF3E-FBBF-E88F-08C7B642C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Obtaining Health data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4848ED0-CE50-2DFF-0F10-07B5D55E1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063" y="1828800"/>
            <a:ext cx="8594725" cy="4351338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https://datamap.gov.wales/</a:t>
            </a:r>
            <a:endParaRPr lang="en-GB" dirty="0"/>
          </a:p>
          <a:p>
            <a:r>
              <a:rPr lang="en-GB" dirty="0">
                <a:hlinkClick r:id="rId3"/>
              </a:rPr>
              <a:t>https://www.healthmapswales.wales.nhs.uk/</a:t>
            </a:r>
            <a:endParaRPr lang="en-GB" dirty="0"/>
          </a:p>
          <a:p>
            <a:r>
              <a:rPr lang="en-GB" dirty="0">
                <a:hlinkClick r:id="rId4"/>
              </a:rPr>
              <a:t>https://www.healthmapswales.wales.nhs.uk/data-catalog-explorer/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117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D8BEE-3515-F7C4-DE4C-FE321E3A7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an epidemiology view using immunisation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B199B-101F-F305-2043-376A04B50D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Let's look at HealthMap Wales and the childhood immunisation data sets: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8D684D-03D6-429B-5F89-55281CA142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4828" b="8764"/>
          <a:stretch/>
        </p:blipFill>
        <p:spPr>
          <a:xfrm>
            <a:off x="1428986" y="2421722"/>
            <a:ext cx="4288221" cy="3575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103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9D6A7-72BE-66D1-9E8B-99F342601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Maternity and Child Health / Immunisation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08F8B5-4394-9E65-1100-DA5752171F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0225" y="1828800"/>
            <a:ext cx="6058401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7551C0-FE02-8356-BC34-7BE7C3EBD9B2}"/>
              </a:ext>
            </a:extLst>
          </p:cNvPr>
          <p:cNvSpPr txBox="1"/>
          <p:nvPr/>
        </p:nvSpPr>
        <p:spPr>
          <a:xfrm>
            <a:off x="7581473" y="3081139"/>
            <a:ext cx="33730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Notice we can now obtain</a:t>
            </a:r>
          </a:p>
          <a:p>
            <a:r>
              <a:rPr lang="en-GB" dirty="0"/>
              <a:t>the data in MSOA (map level)</a:t>
            </a:r>
          </a:p>
          <a:p>
            <a:r>
              <a:rPr lang="en-GB" dirty="0"/>
              <a:t>format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D23404A-355F-38C2-8B10-80B95A578593}"/>
              </a:ext>
            </a:extLst>
          </p:cNvPr>
          <p:cNvCxnSpPr>
            <a:cxnSpLocks/>
          </p:cNvCxnSpPr>
          <p:nvPr/>
        </p:nvCxnSpPr>
        <p:spPr>
          <a:xfrm flipH="1">
            <a:off x="8182303" y="4004469"/>
            <a:ext cx="839874" cy="19233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8867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CFA6C-91A8-CACE-4404-360826686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the data explore we can filter the all Wales Data and just retrieve Swansea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B4832E-46C7-4A85-A6DB-C1F9BB2DF3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66351" y="1828800"/>
            <a:ext cx="4986148" cy="4351338"/>
          </a:xfrm>
        </p:spPr>
      </p:pic>
    </p:spTree>
    <p:extLst>
      <p:ext uri="{BB962C8B-B14F-4D97-AF65-F5344CB8AC3E}">
        <p14:creationId xmlns:p14="http://schemas.microsoft.com/office/powerpoint/2010/main" val="2909996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6320A-3395-CD77-6205-95C8B8BC3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MSOA data match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4EBA37-AA71-2AB1-D9EF-90920EE71E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71447" y="1828800"/>
            <a:ext cx="4975957" cy="4351338"/>
          </a:xfrm>
        </p:spPr>
      </p:pic>
    </p:spTree>
    <p:extLst>
      <p:ext uri="{BB962C8B-B14F-4D97-AF65-F5344CB8AC3E}">
        <p14:creationId xmlns:p14="http://schemas.microsoft.com/office/powerpoint/2010/main" val="3726583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0051C-8CC5-CEBC-E01B-F68EDE5F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23712-6A34-7F99-A87E-1B2CF22FF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now have data on immunisation uptake for the teenage 3 in 1 booster from 2014 to 2021.</a:t>
            </a:r>
          </a:p>
          <a:p>
            <a:r>
              <a:rPr lang="en-GB" dirty="0"/>
              <a:t>If you look at the spreadsheet the format is simple – headings followed by data and we have a name field as a spatial reference.</a:t>
            </a:r>
          </a:p>
          <a:p>
            <a:r>
              <a:rPr lang="en-GB" dirty="0"/>
              <a:t>Add this table to you map workspace</a:t>
            </a:r>
          </a:p>
          <a:p>
            <a:r>
              <a:rPr lang="en-GB" dirty="0"/>
              <a:t>Geocode to the Swansea MSOA (you may find you have 19 that will not geocode this is because we do not have the MSOA map for Neath Port Talbot)</a:t>
            </a:r>
          </a:p>
          <a:p>
            <a:r>
              <a:rPr lang="en-GB" dirty="0"/>
              <a:t>You can now look at map visuals of the % uptake across a time series and compare performance.</a:t>
            </a:r>
          </a:p>
          <a:p>
            <a:r>
              <a:rPr lang="en-GB" dirty="0"/>
              <a:t>The term herd immunity is used to describe what % uptake is required to control a disease outbreak </a:t>
            </a:r>
            <a:r>
              <a:rPr lang="en-GB"/>
              <a:t>(measle is 95%)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98597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1679</TotalTime>
  <Words>397</Words>
  <Application>Microsoft Office PowerPoint</Application>
  <PresentationFormat>Widescreen</PresentationFormat>
  <Paragraphs>27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-apple-system</vt:lpstr>
      <vt:lpstr>Arial</vt:lpstr>
      <vt:lpstr>Arial Nova</vt:lpstr>
      <vt:lpstr>Century Schoolbook</vt:lpstr>
      <vt:lpstr>Google Sans</vt:lpstr>
      <vt:lpstr>InterFace</vt:lpstr>
      <vt:lpstr>Wingdings 2</vt:lpstr>
      <vt:lpstr>View</vt:lpstr>
      <vt:lpstr>Epidemiology</vt:lpstr>
      <vt:lpstr>Ethnography</vt:lpstr>
      <vt:lpstr>What is epidemiology? </vt:lpstr>
      <vt:lpstr>Obtaining Health data</vt:lpstr>
      <vt:lpstr>Building an epidemiology view using immunisation data </vt:lpstr>
      <vt:lpstr>From Maternity and Child Health / Immunisation</vt:lpstr>
      <vt:lpstr>Using the data explore we can filter the all Wales Data and just retrieve Swansea </vt:lpstr>
      <vt:lpstr>MSOA data match</vt:lpstr>
      <vt:lpstr>Data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Beverley Holland</dc:creator>
  <cp:lastModifiedBy>Beverley Holland</cp:lastModifiedBy>
  <cp:revision>1</cp:revision>
  <dcterms:created xsi:type="dcterms:W3CDTF">2024-10-20T11:46:10Z</dcterms:created>
  <dcterms:modified xsi:type="dcterms:W3CDTF">2024-10-21T15:45:14Z</dcterms:modified>
</cp:coreProperties>
</file>