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4" r:id="rId1"/>
  </p:sldMasterIdLst>
  <p:notesMasterIdLst>
    <p:notesMasterId r:id="rId172"/>
  </p:notesMasterIdLst>
  <p:sldIdLst>
    <p:sldId id="256" r:id="rId2"/>
    <p:sldId id="303" r:id="rId3"/>
    <p:sldId id="426" r:id="rId4"/>
    <p:sldId id="423" r:id="rId5"/>
    <p:sldId id="427" r:id="rId6"/>
    <p:sldId id="471" r:id="rId7"/>
    <p:sldId id="429" r:id="rId8"/>
    <p:sldId id="430" r:id="rId9"/>
    <p:sldId id="466" r:id="rId10"/>
    <p:sldId id="467" r:id="rId11"/>
    <p:sldId id="468" r:id="rId12"/>
    <p:sldId id="431" r:id="rId13"/>
    <p:sldId id="432" r:id="rId14"/>
    <p:sldId id="433" r:id="rId15"/>
    <p:sldId id="469" r:id="rId16"/>
    <p:sldId id="435" r:id="rId17"/>
    <p:sldId id="436" r:id="rId18"/>
    <p:sldId id="437" r:id="rId19"/>
    <p:sldId id="438" r:id="rId20"/>
    <p:sldId id="439" r:id="rId21"/>
    <p:sldId id="440" r:id="rId22"/>
    <p:sldId id="441" r:id="rId23"/>
    <p:sldId id="442" r:id="rId24"/>
    <p:sldId id="443" r:id="rId25"/>
    <p:sldId id="444" r:id="rId26"/>
    <p:sldId id="445" r:id="rId27"/>
    <p:sldId id="446" r:id="rId28"/>
    <p:sldId id="447" r:id="rId29"/>
    <p:sldId id="448" r:id="rId30"/>
    <p:sldId id="449" r:id="rId31"/>
    <p:sldId id="450" r:id="rId32"/>
    <p:sldId id="451" r:id="rId33"/>
    <p:sldId id="452" r:id="rId34"/>
    <p:sldId id="453" r:id="rId35"/>
    <p:sldId id="454" r:id="rId36"/>
    <p:sldId id="455" r:id="rId37"/>
    <p:sldId id="456" r:id="rId38"/>
    <p:sldId id="457" r:id="rId39"/>
    <p:sldId id="458" r:id="rId40"/>
    <p:sldId id="459" r:id="rId41"/>
    <p:sldId id="460" r:id="rId42"/>
    <p:sldId id="461" r:id="rId43"/>
    <p:sldId id="462" r:id="rId44"/>
    <p:sldId id="463" r:id="rId45"/>
    <p:sldId id="464" r:id="rId46"/>
    <p:sldId id="465" r:id="rId47"/>
    <p:sldId id="353" r:id="rId48"/>
    <p:sldId id="357" r:id="rId49"/>
    <p:sldId id="354" r:id="rId50"/>
    <p:sldId id="355" r:id="rId51"/>
    <p:sldId id="356" r:id="rId52"/>
    <p:sldId id="359" r:id="rId53"/>
    <p:sldId id="360" r:id="rId54"/>
    <p:sldId id="361" r:id="rId55"/>
    <p:sldId id="323" r:id="rId56"/>
    <p:sldId id="324" r:id="rId57"/>
    <p:sldId id="325" r:id="rId58"/>
    <p:sldId id="326" r:id="rId59"/>
    <p:sldId id="327" r:id="rId60"/>
    <p:sldId id="328" r:id="rId61"/>
    <p:sldId id="470" r:id="rId62"/>
    <p:sldId id="472" r:id="rId63"/>
    <p:sldId id="473" r:id="rId64"/>
    <p:sldId id="330" r:id="rId65"/>
    <p:sldId id="331" r:id="rId66"/>
    <p:sldId id="332" r:id="rId67"/>
    <p:sldId id="362" r:id="rId68"/>
    <p:sldId id="333" r:id="rId69"/>
    <p:sldId id="334" r:id="rId70"/>
    <p:sldId id="335" r:id="rId71"/>
    <p:sldId id="336" r:id="rId72"/>
    <p:sldId id="337" r:id="rId73"/>
    <p:sldId id="338" r:id="rId74"/>
    <p:sldId id="339" r:id="rId75"/>
    <p:sldId id="363" r:id="rId76"/>
    <p:sldId id="364" r:id="rId77"/>
    <p:sldId id="340" r:id="rId78"/>
    <p:sldId id="365" r:id="rId79"/>
    <p:sldId id="341" r:id="rId80"/>
    <p:sldId id="342" r:id="rId81"/>
    <p:sldId id="343" r:id="rId82"/>
    <p:sldId id="344" r:id="rId83"/>
    <p:sldId id="345" r:id="rId84"/>
    <p:sldId id="346" r:id="rId85"/>
    <p:sldId id="347" r:id="rId86"/>
    <p:sldId id="348" r:id="rId87"/>
    <p:sldId id="349" r:id="rId88"/>
    <p:sldId id="350" r:id="rId89"/>
    <p:sldId id="351" r:id="rId90"/>
    <p:sldId id="352" r:id="rId91"/>
    <p:sldId id="304" r:id="rId92"/>
    <p:sldId id="282" r:id="rId93"/>
    <p:sldId id="283" r:id="rId94"/>
    <p:sldId id="284" r:id="rId95"/>
    <p:sldId id="285" r:id="rId96"/>
    <p:sldId id="286" r:id="rId97"/>
    <p:sldId id="287" r:id="rId98"/>
    <p:sldId id="288" r:id="rId99"/>
    <p:sldId id="289" r:id="rId100"/>
    <p:sldId id="290" r:id="rId101"/>
    <p:sldId id="291" r:id="rId102"/>
    <p:sldId id="292" r:id="rId103"/>
    <p:sldId id="293" r:id="rId104"/>
    <p:sldId id="294" r:id="rId105"/>
    <p:sldId id="295" r:id="rId106"/>
    <p:sldId id="296" r:id="rId107"/>
    <p:sldId id="297" r:id="rId108"/>
    <p:sldId id="298" r:id="rId109"/>
    <p:sldId id="299" r:id="rId110"/>
    <p:sldId id="300" r:id="rId111"/>
    <p:sldId id="301" r:id="rId112"/>
    <p:sldId id="302" r:id="rId113"/>
    <p:sldId id="258" r:id="rId114"/>
    <p:sldId id="306" r:id="rId115"/>
    <p:sldId id="307" r:id="rId116"/>
    <p:sldId id="308" r:id="rId117"/>
    <p:sldId id="309" r:id="rId118"/>
    <p:sldId id="310" r:id="rId119"/>
    <p:sldId id="313" r:id="rId120"/>
    <p:sldId id="314" r:id="rId121"/>
    <p:sldId id="315" r:id="rId122"/>
    <p:sldId id="316" r:id="rId123"/>
    <p:sldId id="317" r:id="rId124"/>
    <p:sldId id="318" r:id="rId125"/>
    <p:sldId id="367" r:id="rId126"/>
    <p:sldId id="369" r:id="rId127"/>
    <p:sldId id="370" r:id="rId128"/>
    <p:sldId id="371" r:id="rId129"/>
    <p:sldId id="372" r:id="rId130"/>
    <p:sldId id="373" r:id="rId131"/>
    <p:sldId id="374" r:id="rId132"/>
    <p:sldId id="375" r:id="rId133"/>
    <p:sldId id="376" r:id="rId134"/>
    <p:sldId id="377" r:id="rId135"/>
    <p:sldId id="378" r:id="rId136"/>
    <p:sldId id="379" r:id="rId137"/>
    <p:sldId id="380" r:id="rId138"/>
    <p:sldId id="381" r:id="rId139"/>
    <p:sldId id="382" r:id="rId140"/>
    <p:sldId id="383" r:id="rId141"/>
    <p:sldId id="384" r:id="rId142"/>
    <p:sldId id="385" r:id="rId143"/>
    <p:sldId id="386" r:id="rId144"/>
    <p:sldId id="389" r:id="rId145"/>
    <p:sldId id="390" r:id="rId146"/>
    <p:sldId id="391" r:id="rId147"/>
    <p:sldId id="392" r:id="rId148"/>
    <p:sldId id="393" r:id="rId149"/>
    <p:sldId id="394" r:id="rId150"/>
    <p:sldId id="395" r:id="rId151"/>
    <p:sldId id="396" r:id="rId152"/>
    <p:sldId id="397" r:id="rId153"/>
    <p:sldId id="398" r:id="rId154"/>
    <p:sldId id="399" r:id="rId155"/>
    <p:sldId id="420" r:id="rId156"/>
    <p:sldId id="404" r:id="rId157"/>
    <p:sldId id="406" r:id="rId158"/>
    <p:sldId id="407" r:id="rId159"/>
    <p:sldId id="408" r:id="rId160"/>
    <p:sldId id="409" r:id="rId161"/>
    <p:sldId id="410" r:id="rId162"/>
    <p:sldId id="411" r:id="rId163"/>
    <p:sldId id="412" r:id="rId164"/>
    <p:sldId id="413" r:id="rId165"/>
    <p:sldId id="414" r:id="rId166"/>
    <p:sldId id="416" r:id="rId167"/>
    <p:sldId id="417" r:id="rId168"/>
    <p:sldId id="418" r:id="rId169"/>
    <p:sldId id="419" r:id="rId170"/>
    <p:sldId id="421" r:id="rId17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5" autoAdjust="0"/>
    <p:restoredTop sz="81588" autoAdjust="0"/>
  </p:normalViewPr>
  <p:slideViewPr>
    <p:cSldViewPr snapToGrid="0">
      <p:cViewPr varScale="1">
        <p:scale>
          <a:sx n="84" d="100"/>
          <a:sy n="84" d="100"/>
        </p:scale>
        <p:origin x="67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theme" Target="theme/theme1.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tableStyles" Target="tableStyle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slide" Target="slides/slide163.xml"/><Relationship Id="rId169" Type="http://schemas.openxmlformats.org/officeDocument/2006/relationships/slide" Target="slides/slide168.xml"/><Relationship Id="rId4" Type="http://schemas.openxmlformats.org/officeDocument/2006/relationships/slide" Target="slides/slide3.xml"/><Relationship Id="rId9" Type="http://schemas.openxmlformats.org/officeDocument/2006/relationships/slide" Target="slides/slide8.xml"/><Relationship Id="rId172" Type="http://schemas.openxmlformats.org/officeDocument/2006/relationships/notesMaster" Target="notesMasters/notesMaster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viewProps" Target="viewProp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FF15D8-65F1-4C59-BB8F-E6F157B90D76}" type="datetimeFigureOut">
              <a:rPr lang="en-GB" smtClean="0"/>
              <a:t>21/01/2020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A78804-9CAD-4B2F-8FE1-74B2A3BEE653}" type="slidenum">
              <a:rPr lang="en-GB" smtClean="0"/>
              <a:t>‹#›</a:t>
            </a:fld>
            <a:endParaRPr lang="en-GB"/>
          </a:p>
        </p:txBody>
      </p:sp>
    </p:spTree>
    <p:extLst>
      <p:ext uri="{BB962C8B-B14F-4D97-AF65-F5344CB8AC3E}">
        <p14:creationId xmlns:p14="http://schemas.microsoft.com/office/powerpoint/2010/main" val="3446117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A78804-9CAD-4B2F-8FE1-74B2A3BEE653}" type="slidenum">
              <a:rPr lang="en-GB" smtClean="0"/>
              <a:t>4</a:t>
            </a:fld>
            <a:endParaRPr lang="en-GB"/>
          </a:p>
        </p:txBody>
      </p:sp>
    </p:spTree>
    <p:extLst>
      <p:ext uri="{BB962C8B-B14F-4D97-AF65-F5344CB8AC3E}">
        <p14:creationId xmlns:p14="http://schemas.microsoft.com/office/powerpoint/2010/main" val="381898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CAF8416-BCE5-44F5-B515-B25E95EABFAC}" type="slidenum">
              <a:rPr lang="en-US" altLang="en-US"/>
              <a:pPr eaLnBrk="1" hangingPunct="1"/>
              <a:t>7</a:t>
            </a:fld>
            <a:endParaRPr lang="en-US" altLang="en-US"/>
          </a:p>
        </p:txBody>
      </p:sp>
    </p:spTree>
    <p:extLst>
      <p:ext uri="{BB962C8B-B14F-4D97-AF65-F5344CB8AC3E}">
        <p14:creationId xmlns:p14="http://schemas.microsoft.com/office/powerpoint/2010/main" val="1706933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AEEF99C-73A3-4CB9-8359-1A08B907C077}" type="slidenum">
              <a:rPr lang="en-US" altLang="en-US"/>
              <a:pPr eaLnBrk="1" hangingPunct="1"/>
              <a:t>8</a:t>
            </a:fld>
            <a:endParaRPr lang="en-US" altLang="en-US"/>
          </a:p>
        </p:txBody>
      </p:sp>
    </p:spTree>
    <p:extLst>
      <p:ext uri="{BB962C8B-B14F-4D97-AF65-F5344CB8AC3E}">
        <p14:creationId xmlns:p14="http://schemas.microsoft.com/office/powerpoint/2010/main" val="2605460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A77125B-49FB-4A9F-9545-F8FA3F3718F6}" type="slidenum">
              <a:rPr lang="en-US" altLang="en-US"/>
              <a:pPr eaLnBrk="1" hangingPunct="1"/>
              <a:t>12</a:t>
            </a:fld>
            <a:endParaRPr lang="en-US" altLang="en-US"/>
          </a:p>
        </p:txBody>
      </p:sp>
    </p:spTree>
    <p:extLst>
      <p:ext uri="{BB962C8B-B14F-4D97-AF65-F5344CB8AC3E}">
        <p14:creationId xmlns:p14="http://schemas.microsoft.com/office/powerpoint/2010/main" val="2739884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E3930B0-62D9-4897-B10B-EE179F1BFB4A}" type="slidenum">
              <a:rPr lang="en-US" altLang="en-US"/>
              <a:pPr eaLnBrk="1" hangingPunct="1"/>
              <a:t>13</a:t>
            </a:fld>
            <a:endParaRPr lang="en-US" altLang="en-US"/>
          </a:p>
        </p:txBody>
      </p:sp>
    </p:spTree>
    <p:extLst>
      <p:ext uri="{BB962C8B-B14F-4D97-AF65-F5344CB8AC3E}">
        <p14:creationId xmlns:p14="http://schemas.microsoft.com/office/powerpoint/2010/main" val="1841426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D4CEB7E-F3EE-480B-9656-075508D29A25}" type="slidenum">
              <a:rPr lang="en-US" altLang="en-US"/>
              <a:pPr eaLnBrk="1" hangingPunct="1"/>
              <a:t>14</a:t>
            </a:fld>
            <a:endParaRPr lang="en-US" altLang="en-US"/>
          </a:p>
        </p:txBody>
      </p:sp>
    </p:spTree>
    <p:extLst>
      <p:ext uri="{BB962C8B-B14F-4D97-AF65-F5344CB8AC3E}">
        <p14:creationId xmlns:p14="http://schemas.microsoft.com/office/powerpoint/2010/main" val="2930216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1732E4D-A132-42B7-B117-C44C1060CA2A}" type="slidenum">
              <a:rPr lang="en-US" altLang="en-US"/>
              <a:pPr eaLnBrk="1" hangingPunct="1"/>
              <a:t>16</a:t>
            </a:fld>
            <a:endParaRPr lang="en-US" altLang="en-US"/>
          </a:p>
        </p:txBody>
      </p:sp>
    </p:spTree>
    <p:extLst>
      <p:ext uri="{BB962C8B-B14F-4D97-AF65-F5344CB8AC3E}">
        <p14:creationId xmlns:p14="http://schemas.microsoft.com/office/powerpoint/2010/main" val="2224051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97D1753-74AE-411A-869E-1DA3A1786FB7}" type="slidenum">
              <a:rPr lang="en-US" altLang="en-US"/>
              <a:pPr eaLnBrk="1" hangingPunct="1"/>
              <a:t>17</a:t>
            </a:fld>
            <a:endParaRPr lang="en-US" altLang="en-US"/>
          </a:p>
        </p:txBody>
      </p:sp>
    </p:spTree>
    <p:extLst>
      <p:ext uri="{BB962C8B-B14F-4D97-AF65-F5344CB8AC3E}">
        <p14:creationId xmlns:p14="http://schemas.microsoft.com/office/powerpoint/2010/main" val="2590765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158AB64-7D75-4F17-8059-1F8AB4B12CF0}" type="slidenum">
              <a:rPr lang="en-US" altLang="en-US"/>
              <a:pPr eaLnBrk="1" hangingPunct="1"/>
              <a:t>18</a:t>
            </a:fld>
            <a:endParaRPr lang="en-US" altLang="en-US"/>
          </a:p>
        </p:txBody>
      </p:sp>
    </p:spTree>
    <p:extLst>
      <p:ext uri="{BB962C8B-B14F-4D97-AF65-F5344CB8AC3E}">
        <p14:creationId xmlns:p14="http://schemas.microsoft.com/office/powerpoint/2010/main" val="1092013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smtClean="0"/>
          </a:p>
        </p:txBody>
      </p:sp>
      <p:sp>
        <p:nvSpPr>
          <p:cNvPr id="706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8FC0205-2933-44B6-8392-F88717EF1828}" type="slidenum">
              <a:rPr lang="en-US" altLang="en-US"/>
              <a:pPr eaLnBrk="1" hangingPunct="1"/>
              <a:t>19</a:t>
            </a:fld>
            <a:endParaRPr lang="en-US" altLang="en-US"/>
          </a:p>
        </p:txBody>
      </p:sp>
    </p:spTree>
    <p:extLst>
      <p:ext uri="{BB962C8B-B14F-4D97-AF65-F5344CB8AC3E}">
        <p14:creationId xmlns:p14="http://schemas.microsoft.com/office/powerpoint/2010/main" val="3122471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42894FB-479D-43BE-AB26-0FFEAE31A16D}" type="slidenum">
              <a:rPr lang="en-US" altLang="en-US"/>
              <a:pPr eaLnBrk="1" hangingPunct="1"/>
              <a:t>20</a:t>
            </a:fld>
            <a:endParaRPr lang="en-US" altLang="en-US"/>
          </a:p>
        </p:txBody>
      </p:sp>
    </p:spTree>
    <p:extLst>
      <p:ext uri="{BB962C8B-B14F-4D97-AF65-F5344CB8AC3E}">
        <p14:creationId xmlns:p14="http://schemas.microsoft.com/office/powerpoint/2010/main" val="3616439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35A99B0-F2A2-42BA-BB57-1FDE54D09626}" type="slidenum">
              <a:rPr lang="en-US" altLang="en-US"/>
              <a:pPr eaLnBrk="1" hangingPunct="1"/>
              <a:t>21</a:t>
            </a:fld>
            <a:endParaRPr lang="en-US" altLang="en-US"/>
          </a:p>
        </p:txBody>
      </p:sp>
    </p:spTree>
    <p:extLst>
      <p:ext uri="{BB962C8B-B14F-4D97-AF65-F5344CB8AC3E}">
        <p14:creationId xmlns:p14="http://schemas.microsoft.com/office/powerpoint/2010/main" val="1763090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D2A2B0F-21B7-47A1-9303-60701E57BC35}" type="slidenum">
              <a:rPr lang="en-US" altLang="en-US"/>
              <a:pPr eaLnBrk="1" hangingPunct="1"/>
              <a:t>22</a:t>
            </a:fld>
            <a:endParaRPr lang="en-US" altLang="en-US"/>
          </a:p>
        </p:txBody>
      </p:sp>
    </p:spTree>
    <p:extLst>
      <p:ext uri="{BB962C8B-B14F-4D97-AF65-F5344CB8AC3E}">
        <p14:creationId xmlns:p14="http://schemas.microsoft.com/office/powerpoint/2010/main" val="1466674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47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463F0BC-7016-44DF-BE73-72C50232F441}" type="slidenum">
              <a:rPr lang="en-US" altLang="en-US"/>
              <a:pPr eaLnBrk="1" hangingPunct="1"/>
              <a:t>23</a:t>
            </a:fld>
            <a:endParaRPr lang="en-US" altLang="en-US"/>
          </a:p>
        </p:txBody>
      </p:sp>
    </p:spTree>
    <p:extLst>
      <p:ext uri="{BB962C8B-B14F-4D97-AF65-F5344CB8AC3E}">
        <p14:creationId xmlns:p14="http://schemas.microsoft.com/office/powerpoint/2010/main" val="827178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F1CD540-96AD-4C7A-A5E8-C4666D3BEE5D}" type="slidenum">
              <a:rPr lang="en-US" altLang="en-US"/>
              <a:pPr eaLnBrk="1" hangingPunct="1"/>
              <a:t>24</a:t>
            </a:fld>
            <a:endParaRPr lang="en-US" altLang="en-US"/>
          </a:p>
        </p:txBody>
      </p:sp>
    </p:spTree>
    <p:extLst>
      <p:ext uri="{BB962C8B-B14F-4D97-AF65-F5344CB8AC3E}">
        <p14:creationId xmlns:p14="http://schemas.microsoft.com/office/powerpoint/2010/main" val="17197356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68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CA3FE36-2DBE-44C9-9FB4-67453F5268AE}" type="slidenum">
              <a:rPr lang="en-US" altLang="en-US"/>
              <a:pPr eaLnBrk="1" hangingPunct="1"/>
              <a:t>25</a:t>
            </a:fld>
            <a:endParaRPr lang="en-US" altLang="en-US"/>
          </a:p>
        </p:txBody>
      </p:sp>
    </p:spTree>
    <p:extLst>
      <p:ext uri="{BB962C8B-B14F-4D97-AF65-F5344CB8AC3E}">
        <p14:creationId xmlns:p14="http://schemas.microsoft.com/office/powerpoint/2010/main" val="8849596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78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FAD1105-6FB6-4813-B044-88ACBE9C9F86}" type="slidenum">
              <a:rPr lang="en-US" altLang="en-US"/>
              <a:pPr eaLnBrk="1" hangingPunct="1"/>
              <a:t>26</a:t>
            </a:fld>
            <a:endParaRPr lang="en-US" altLang="en-US"/>
          </a:p>
        </p:txBody>
      </p:sp>
    </p:spTree>
    <p:extLst>
      <p:ext uri="{BB962C8B-B14F-4D97-AF65-F5344CB8AC3E}">
        <p14:creationId xmlns:p14="http://schemas.microsoft.com/office/powerpoint/2010/main" val="2401288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88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53687FB-E978-4461-8795-B8626BC92EC2}" type="slidenum">
              <a:rPr lang="en-US" altLang="en-US"/>
              <a:pPr eaLnBrk="1" hangingPunct="1"/>
              <a:t>27</a:t>
            </a:fld>
            <a:endParaRPr lang="en-US" altLang="en-US"/>
          </a:p>
        </p:txBody>
      </p:sp>
    </p:spTree>
    <p:extLst>
      <p:ext uri="{BB962C8B-B14F-4D97-AF65-F5344CB8AC3E}">
        <p14:creationId xmlns:p14="http://schemas.microsoft.com/office/powerpoint/2010/main" val="32478186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98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A3F74B5-70EC-4980-93EC-34180414275D}" type="slidenum">
              <a:rPr lang="en-US" altLang="en-US"/>
              <a:pPr eaLnBrk="1" hangingPunct="1"/>
              <a:t>28</a:t>
            </a:fld>
            <a:endParaRPr lang="en-US" altLang="en-US"/>
          </a:p>
        </p:txBody>
      </p:sp>
    </p:spTree>
    <p:extLst>
      <p:ext uri="{BB962C8B-B14F-4D97-AF65-F5344CB8AC3E}">
        <p14:creationId xmlns:p14="http://schemas.microsoft.com/office/powerpoint/2010/main" val="4535779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09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B369B88-0EBF-480C-9A0C-73F59335D950}" type="slidenum">
              <a:rPr lang="en-US" altLang="en-US"/>
              <a:pPr eaLnBrk="1" hangingPunct="1"/>
              <a:t>29</a:t>
            </a:fld>
            <a:endParaRPr lang="en-US" altLang="en-US"/>
          </a:p>
        </p:txBody>
      </p:sp>
    </p:spTree>
    <p:extLst>
      <p:ext uri="{BB962C8B-B14F-4D97-AF65-F5344CB8AC3E}">
        <p14:creationId xmlns:p14="http://schemas.microsoft.com/office/powerpoint/2010/main" val="29410384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19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8344C32-B98C-4948-B142-3148D80F27EE}" type="slidenum">
              <a:rPr lang="en-US" altLang="en-US"/>
              <a:pPr eaLnBrk="1" hangingPunct="1"/>
              <a:t>30</a:t>
            </a:fld>
            <a:endParaRPr lang="en-US" altLang="en-US"/>
          </a:p>
        </p:txBody>
      </p:sp>
    </p:spTree>
    <p:extLst>
      <p:ext uri="{BB962C8B-B14F-4D97-AF65-F5344CB8AC3E}">
        <p14:creationId xmlns:p14="http://schemas.microsoft.com/office/powerpoint/2010/main" val="22977149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29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8F431BD-FC68-4873-8AA7-279C0069BD55}" type="slidenum">
              <a:rPr lang="en-US" altLang="en-US"/>
              <a:pPr eaLnBrk="1" hangingPunct="1"/>
              <a:t>31</a:t>
            </a:fld>
            <a:endParaRPr lang="en-US" altLang="en-US"/>
          </a:p>
        </p:txBody>
      </p:sp>
    </p:spTree>
    <p:extLst>
      <p:ext uri="{BB962C8B-B14F-4D97-AF65-F5344CB8AC3E}">
        <p14:creationId xmlns:p14="http://schemas.microsoft.com/office/powerpoint/2010/main" val="35837960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39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C0D6359-81C6-42FA-9D51-1884643A5C64}" type="slidenum">
              <a:rPr lang="en-US" altLang="en-US"/>
              <a:pPr eaLnBrk="1" hangingPunct="1"/>
              <a:t>32</a:t>
            </a:fld>
            <a:endParaRPr lang="en-US" altLang="en-US"/>
          </a:p>
        </p:txBody>
      </p:sp>
    </p:spTree>
    <p:extLst>
      <p:ext uri="{BB962C8B-B14F-4D97-AF65-F5344CB8AC3E}">
        <p14:creationId xmlns:p14="http://schemas.microsoft.com/office/powerpoint/2010/main" val="23750702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49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3734CE8-6F94-4A2D-B693-482EA4A547E8}" type="slidenum">
              <a:rPr lang="en-US" altLang="en-US"/>
              <a:pPr eaLnBrk="1" hangingPunct="1"/>
              <a:t>33</a:t>
            </a:fld>
            <a:endParaRPr lang="en-US" altLang="en-US"/>
          </a:p>
        </p:txBody>
      </p:sp>
    </p:spTree>
    <p:extLst>
      <p:ext uri="{BB962C8B-B14F-4D97-AF65-F5344CB8AC3E}">
        <p14:creationId xmlns:p14="http://schemas.microsoft.com/office/powerpoint/2010/main" val="5938184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7878AAD-A5BF-486B-AC66-DE76CB66BB9F}" type="slidenum">
              <a:rPr lang="en-US" altLang="en-US"/>
              <a:pPr eaLnBrk="1" hangingPunct="1"/>
              <a:t>34</a:t>
            </a:fld>
            <a:endParaRPr lang="en-US" altLang="en-US"/>
          </a:p>
        </p:txBody>
      </p:sp>
    </p:spTree>
    <p:extLst>
      <p:ext uri="{BB962C8B-B14F-4D97-AF65-F5344CB8AC3E}">
        <p14:creationId xmlns:p14="http://schemas.microsoft.com/office/powerpoint/2010/main" val="10757933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smtClean="0"/>
              <a:t>https://blog.dashburst.com/infographic/world-as-100-people/</a:t>
            </a:r>
          </a:p>
        </p:txBody>
      </p:sp>
      <p:sp>
        <p:nvSpPr>
          <p:cNvPr id="870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0C72DA1-A64B-48F1-BF92-41DE8E2C578D}" type="slidenum">
              <a:rPr lang="en-US" altLang="en-US"/>
              <a:pPr eaLnBrk="1" hangingPunct="1"/>
              <a:t>35</a:t>
            </a:fld>
            <a:endParaRPr lang="en-US" altLang="en-US"/>
          </a:p>
        </p:txBody>
      </p:sp>
    </p:spTree>
    <p:extLst>
      <p:ext uri="{BB962C8B-B14F-4D97-AF65-F5344CB8AC3E}">
        <p14:creationId xmlns:p14="http://schemas.microsoft.com/office/powerpoint/2010/main" val="37675231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80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A2A9844-C2E8-44A7-B709-80AF75BE8A37}" type="slidenum">
              <a:rPr lang="en-US" altLang="en-US"/>
              <a:pPr eaLnBrk="1" hangingPunct="1"/>
              <a:t>36</a:t>
            </a:fld>
            <a:endParaRPr lang="en-US" altLang="en-US"/>
          </a:p>
        </p:txBody>
      </p:sp>
    </p:spTree>
    <p:extLst>
      <p:ext uri="{BB962C8B-B14F-4D97-AF65-F5344CB8AC3E}">
        <p14:creationId xmlns:p14="http://schemas.microsoft.com/office/powerpoint/2010/main" val="39757476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90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32A83D1-625F-45A1-ABE9-7E1FD2F091D0}" type="slidenum">
              <a:rPr lang="en-US" altLang="en-US"/>
              <a:pPr eaLnBrk="1" hangingPunct="1"/>
              <a:t>37</a:t>
            </a:fld>
            <a:endParaRPr lang="en-US" altLang="en-US"/>
          </a:p>
        </p:txBody>
      </p:sp>
    </p:spTree>
    <p:extLst>
      <p:ext uri="{BB962C8B-B14F-4D97-AF65-F5344CB8AC3E}">
        <p14:creationId xmlns:p14="http://schemas.microsoft.com/office/powerpoint/2010/main" val="13015181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01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6EDD74E-D504-4D7E-B40D-C9C154707A41}" type="slidenum">
              <a:rPr lang="en-US" altLang="en-US"/>
              <a:pPr eaLnBrk="1" hangingPunct="1"/>
              <a:t>38</a:t>
            </a:fld>
            <a:endParaRPr lang="en-US" altLang="en-US"/>
          </a:p>
        </p:txBody>
      </p:sp>
    </p:spTree>
    <p:extLst>
      <p:ext uri="{BB962C8B-B14F-4D97-AF65-F5344CB8AC3E}">
        <p14:creationId xmlns:p14="http://schemas.microsoft.com/office/powerpoint/2010/main" val="37594741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11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9C9C8BD-3547-41B7-BECD-B7B20BF3A879}" type="slidenum">
              <a:rPr lang="en-US" altLang="en-US"/>
              <a:pPr eaLnBrk="1" hangingPunct="1"/>
              <a:t>39</a:t>
            </a:fld>
            <a:endParaRPr lang="en-US" altLang="en-US"/>
          </a:p>
        </p:txBody>
      </p:sp>
    </p:spTree>
    <p:extLst>
      <p:ext uri="{BB962C8B-B14F-4D97-AF65-F5344CB8AC3E}">
        <p14:creationId xmlns:p14="http://schemas.microsoft.com/office/powerpoint/2010/main" val="8536717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21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D8AF5EF-76CD-4515-A6C8-159D3AE0E54C}" type="slidenum">
              <a:rPr lang="en-US" altLang="en-US"/>
              <a:pPr eaLnBrk="1" hangingPunct="1"/>
              <a:t>40</a:t>
            </a:fld>
            <a:endParaRPr lang="en-US" altLang="en-US"/>
          </a:p>
        </p:txBody>
      </p:sp>
    </p:spTree>
    <p:extLst>
      <p:ext uri="{BB962C8B-B14F-4D97-AF65-F5344CB8AC3E}">
        <p14:creationId xmlns:p14="http://schemas.microsoft.com/office/powerpoint/2010/main" val="10468501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31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8876B01-9804-4274-B179-C3713F8585D4}" type="slidenum">
              <a:rPr lang="en-US" altLang="en-US"/>
              <a:pPr eaLnBrk="1" hangingPunct="1"/>
              <a:t>41</a:t>
            </a:fld>
            <a:endParaRPr lang="en-US" altLang="en-US"/>
          </a:p>
        </p:txBody>
      </p:sp>
    </p:spTree>
    <p:extLst>
      <p:ext uri="{BB962C8B-B14F-4D97-AF65-F5344CB8AC3E}">
        <p14:creationId xmlns:p14="http://schemas.microsoft.com/office/powerpoint/2010/main" val="30569874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42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2924B4D-9300-44ED-AF30-A73933481DA0}" type="slidenum">
              <a:rPr lang="en-US" altLang="en-US"/>
              <a:pPr eaLnBrk="1" hangingPunct="1"/>
              <a:t>42</a:t>
            </a:fld>
            <a:endParaRPr lang="en-US" altLang="en-US"/>
          </a:p>
        </p:txBody>
      </p:sp>
    </p:spTree>
    <p:extLst>
      <p:ext uri="{BB962C8B-B14F-4D97-AF65-F5344CB8AC3E}">
        <p14:creationId xmlns:p14="http://schemas.microsoft.com/office/powerpoint/2010/main" val="36021170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52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52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A6C9B5F-F956-497C-9333-2205C426075A}" type="slidenum">
              <a:rPr lang="en-US" altLang="en-US"/>
              <a:pPr eaLnBrk="1" hangingPunct="1"/>
              <a:t>43</a:t>
            </a:fld>
            <a:endParaRPr lang="en-US" altLang="en-US"/>
          </a:p>
        </p:txBody>
      </p:sp>
    </p:spTree>
    <p:extLst>
      <p:ext uri="{BB962C8B-B14F-4D97-AF65-F5344CB8AC3E}">
        <p14:creationId xmlns:p14="http://schemas.microsoft.com/office/powerpoint/2010/main" val="6420484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62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76E8F14-E28B-41E0-A32A-4E2CF838595E}" type="slidenum">
              <a:rPr lang="en-US" altLang="en-US"/>
              <a:pPr eaLnBrk="1" hangingPunct="1"/>
              <a:t>44</a:t>
            </a:fld>
            <a:endParaRPr lang="en-US" altLang="en-US"/>
          </a:p>
        </p:txBody>
      </p:sp>
    </p:spTree>
    <p:extLst>
      <p:ext uri="{BB962C8B-B14F-4D97-AF65-F5344CB8AC3E}">
        <p14:creationId xmlns:p14="http://schemas.microsoft.com/office/powerpoint/2010/main" val="24111914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72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72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21DF6C8-D635-47CD-9EC0-B5D265C87F1B}" type="slidenum">
              <a:rPr lang="en-US" altLang="en-US"/>
              <a:pPr eaLnBrk="1" hangingPunct="1"/>
              <a:t>45</a:t>
            </a:fld>
            <a:endParaRPr lang="en-US" altLang="en-US"/>
          </a:p>
        </p:txBody>
      </p:sp>
    </p:spTree>
    <p:extLst>
      <p:ext uri="{BB962C8B-B14F-4D97-AF65-F5344CB8AC3E}">
        <p14:creationId xmlns:p14="http://schemas.microsoft.com/office/powerpoint/2010/main" val="30065689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83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A04CEDF-E14A-4E98-81F1-938507182DAE}" type="slidenum">
              <a:rPr lang="en-US" altLang="en-US"/>
              <a:pPr eaLnBrk="1" hangingPunct="1"/>
              <a:t>46</a:t>
            </a:fld>
            <a:endParaRPr lang="en-US" altLang="en-US"/>
          </a:p>
        </p:txBody>
      </p:sp>
    </p:spTree>
    <p:extLst>
      <p:ext uri="{BB962C8B-B14F-4D97-AF65-F5344CB8AC3E}">
        <p14:creationId xmlns:p14="http://schemas.microsoft.com/office/powerpoint/2010/main" val="37483723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FE795C66-A4BF-421F-8475-B7B5D9BB8A18}" type="slidenum">
              <a:rPr lang="en-US" altLang="en-US" sz="1200"/>
              <a:pPr/>
              <a:t>60</a:t>
            </a:fld>
            <a:endParaRPr lang="en-US" altLang="en-US" sz="1200"/>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Tree>
    <p:extLst>
      <p:ext uri="{BB962C8B-B14F-4D97-AF65-F5344CB8AC3E}">
        <p14:creationId xmlns:p14="http://schemas.microsoft.com/office/powerpoint/2010/main" val="23258486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Over-complex vocabulary</a:t>
            </a:r>
          </a:p>
          <a:p>
            <a:r>
              <a:rPr lang="en-GB" dirty="0" smtClean="0"/>
              <a:t>Avoid ‘big’ words and technical terms </a:t>
            </a:r>
          </a:p>
          <a:p>
            <a:r>
              <a:rPr lang="en-GB" dirty="0" smtClean="0"/>
              <a:t>e.g. </a:t>
            </a:r>
          </a:p>
          <a:p>
            <a:r>
              <a:rPr lang="en-GB" dirty="0" smtClean="0"/>
              <a:t>Social mobility</a:t>
            </a:r>
          </a:p>
          <a:p>
            <a:r>
              <a:rPr lang="en-GB" dirty="0" smtClean="0"/>
              <a:t> Anomie</a:t>
            </a:r>
          </a:p>
          <a:p>
            <a:r>
              <a:rPr lang="en-GB" dirty="0" smtClean="0"/>
              <a:t>Patriarchy</a:t>
            </a:r>
          </a:p>
          <a:p>
            <a:endParaRPr lang="en-GB" dirty="0"/>
          </a:p>
        </p:txBody>
      </p:sp>
      <p:sp>
        <p:nvSpPr>
          <p:cNvPr id="4" name="Slide Number Placeholder 3"/>
          <p:cNvSpPr>
            <a:spLocks noGrp="1"/>
          </p:cNvSpPr>
          <p:nvPr>
            <p:ph type="sldNum" sz="quarter" idx="10"/>
          </p:nvPr>
        </p:nvSpPr>
        <p:spPr/>
        <p:txBody>
          <a:bodyPr/>
          <a:lstStyle/>
          <a:p>
            <a:fld id="{1DA78804-9CAD-4B2F-8FE1-74B2A3BEE653}" type="slidenum">
              <a:rPr lang="en-GB" smtClean="0"/>
              <a:t>83</a:t>
            </a:fld>
            <a:endParaRPr lang="en-GB"/>
          </a:p>
        </p:txBody>
      </p:sp>
    </p:spTree>
    <p:extLst>
      <p:ext uri="{BB962C8B-B14F-4D97-AF65-F5344CB8AC3E}">
        <p14:creationId xmlns:p14="http://schemas.microsoft.com/office/powerpoint/2010/main" val="22433904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27650" name="Notes Placeholder 2"/>
          <p:cNvSpPr>
            <a:spLocks noGrp="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r>
              <a:rPr lang="en-US" altLang="en-US" smtClean="0">
                <a:latin typeface="Arial" panose="020B0604020202020204" pitchFamily="34" charset="0"/>
              </a:rPr>
              <a:t>Holstein and Gubrium The Active Interview</a:t>
            </a:r>
          </a:p>
          <a:p>
            <a:pPr eaLnBrk="1" hangingPunct="1"/>
            <a:r>
              <a:rPr lang="en-US" altLang="en-US" smtClean="0">
                <a:latin typeface="Arial" panose="020B0604020202020204" pitchFamily="34" charset="0"/>
              </a:rPr>
              <a:t>Interviews were once thought to be the pipeline through which information was transmitted from a passive subject to an omniscient researcher. However the new `active interview' considers interviewers and interviewees as equal partners in constructing meaning around an interview. This interpretation changes a range of elements in the interview process - from the way of conceiving a sample to the ways in which the interview may be conducted and the results analyzed.</a:t>
            </a:r>
          </a:p>
        </p:txBody>
      </p:sp>
      <p:sp>
        <p:nvSpPr>
          <p:cNvPr id="27651" name="Slide Number Placeholder 3"/>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6258386-4C61-4CB3-A268-69D6786971D5}" type="slidenum">
              <a:rPr lang="en-GB" altLang="en-US" sz="1200"/>
              <a:pPr/>
              <a:t>100</a:t>
            </a:fld>
            <a:endParaRPr lang="en-GB" altLang="en-US" sz="1200"/>
          </a:p>
        </p:txBody>
      </p:sp>
    </p:spTree>
    <p:extLst>
      <p:ext uri="{BB962C8B-B14F-4D97-AF65-F5344CB8AC3E}">
        <p14:creationId xmlns:p14="http://schemas.microsoft.com/office/powerpoint/2010/main" val="14830515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DE8E108-E3E2-4D24-8700-73E30254978B}" type="slidenum">
              <a:rPr lang="en-GB" altLang="en-US"/>
              <a:pPr/>
              <a:t>115</a:t>
            </a:fld>
            <a:endParaRPr lang="en-GB" altLang="en-US"/>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r>
              <a:rPr lang="en-GB" altLang="en-US"/>
              <a:t> "jackrolling," that is, robbing drunks.</a:t>
            </a:r>
          </a:p>
        </p:txBody>
      </p:sp>
    </p:spTree>
    <p:extLst>
      <p:ext uri="{BB962C8B-B14F-4D97-AF65-F5344CB8AC3E}">
        <p14:creationId xmlns:p14="http://schemas.microsoft.com/office/powerpoint/2010/main" val="3510311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026"/>
          <p:cNvSpPr>
            <a:spLocks noGrp="1" noRot="1" noChangeAspect="1" noChangeArrowheads="1" noTextEdit="1"/>
          </p:cNvSpPr>
          <p:nvPr>
            <p:ph type="sldImg"/>
          </p:nvPr>
        </p:nvSpPr>
        <p:spPr>
          <a:ln/>
        </p:spPr>
      </p:sp>
      <p:sp>
        <p:nvSpPr>
          <p:cNvPr id="21506" name="Rectangle 1027"/>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http://www.bbc.co.uk/radio4/features/so-you-want-to-be-a-scientist/experiments/facebook-photofit/results/</a:t>
            </a:r>
          </a:p>
          <a:p>
            <a:r>
              <a:rPr lang="en-GB" altLang="en-US" smtClean="0">
                <a:latin typeface="Arial" panose="020B0604020202020204" pitchFamily="34" charset="0"/>
              </a:rPr>
              <a:t>Title: "Taken at Face Value? A Study of Online Profiles from Facebook.com "</a:t>
            </a:r>
          </a:p>
          <a:p>
            <a:r>
              <a:rPr lang="en-GB" altLang="en-US" smtClean="0">
                <a:latin typeface="Arial" panose="020B0604020202020204" pitchFamily="34" charset="0"/>
              </a:rPr>
              <a:t>By Nina Jones and Dr. Bernie Hogan</a:t>
            </a:r>
          </a:p>
        </p:txBody>
      </p:sp>
    </p:spTree>
    <p:extLst>
      <p:ext uri="{BB962C8B-B14F-4D97-AF65-F5344CB8AC3E}">
        <p14:creationId xmlns:p14="http://schemas.microsoft.com/office/powerpoint/2010/main" val="14505700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A78804-9CAD-4B2F-8FE1-74B2A3BEE653}" type="slidenum">
              <a:rPr lang="en-GB" smtClean="0"/>
              <a:t>159</a:t>
            </a:fld>
            <a:endParaRPr lang="en-GB"/>
          </a:p>
        </p:txBody>
      </p:sp>
    </p:spTree>
    <p:extLst>
      <p:ext uri="{BB962C8B-B14F-4D97-AF65-F5344CB8AC3E}">
        <p14:creationId xmlns:p14="http://schemas.microsoft.com/office/powerpoint/2010/main" val="2801860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Rot="1" noChangeAspect="1" noChangeArrowheads="1" noTextEdit="1"/>
          </p:cNvSpPr>
          <p:nvPr>
            <p:ph type="sldImg"/>
          </p:nvPr>
        </p:nvSpPr>
        <p:spPr>
          <a:ln/>
        </p:spPr>
      </p:sp>
      <p:sp>
        <p:nvSpPr>
          <p:cNvPr id="2662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Atkinson, </a:t>
            </a:r>
            <a:r>
              <a:rPr lang="en-GB" altLang="en-US" smtClean="0">
                <a:latin typeface="ヒラギノ角ゴ ProN W3" charset="-128"/>
              </a:rPr>
              <a:t>P</a:t>
            </a:r>
            <a:r>
              <a:rPr lang="en-GB" altLang="en-US" smtClean="0">
                <a:latin typeface="Arial" panose="020B0604020202020204" pitchFamily="34" charset="0"/>
              </a:rPr>
              <a:t> and Coffey, A. (2004) </a:t>
            </a:r>
            <a:r>
              <a:rPr lang="ja-JP" altLang="en-GB" smtClean="0">
                <a:latin typeface="Arial" panose="020B0604020202020204" pitchFamily="34" charset="0"/>
              </a:rPr>
              <a:t>‘</a:t>
            </a:r>
            <a:r>
              <a:rPr lang="en-GB" altLang="ja-JP" smtClean="0">
                <a:latin typeface="Arial" panose="020B0604020202020204" pitchFamily="34" charset="0"/>
              </a:rPr>
              <a:t>Analysing Documentary Realities</a:t>
            </a:r>
            <a:r>
              <a:rPr lang="ja-JP" altLang="en-GB" smtClean="0">
                <a:latin typeface="Arial" panose="020B0604020202020204" pitchFamily="34" charset="0"/>
              </a:rPr>
              <a:t>’</a:t>
            </a:r>
            <a:r>
              <a:rPr lang="en-GB" altLang="ja-JP" smtClean="0">
                <a:latin typeface="Arial" panose="020B0604020202020204" pitchFamily="34" charset="0"/>
              </a:rPr>
              <a:t> in Silverman, D (ed) Qualitative Research: Theory, Method and Practice. (2nd Ed.) London: Sage.</a:t>
            </a:r>
            <a:endParaRPr lang="en-GB" altLang="en-US" smtClean="0">
              <a:latin typeface="Arial" panose="020B0604020202020204" pitchFamily="34" charset="0"/>
            </a:endParaRPr>
          </a:p>
        </p:txBody>
      </p:sp>
    </p:spTree>
    <p:extLst>
      <p:ext uri="{BB962C8B-B14F-4D97-AF65-F5344CB8AC3E}">
        <p14:creationId xmlns:p14="http://schemas.microsoft.com/office/powerpoint/2010/main" val="984583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26D917A-CA5C-4F3F-B2A4-59841611F1D5}" type="datetime1">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27130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B45119A-23F5-409C-8852-D720DE5FC41F}" type="datetime1">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65772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8EB29A-20C4-4A30-9466-56F8FE9B8B31}" type="datetime1">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64577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28D76C5B-06C8-43AC-8AC7-4D147ADF006B}" type="datetime1">
              <a:rPr lang="en-US" smtClean="0"/>
              <a:t>1/21/2020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30567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66B5B762-0C94-418A-9609-5FE3175A720C}" type="datetime1">
              <a:rPr lang="en-US" smtClean="0"/>
              <a:t>1/21/2020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96272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985E2774-E83A-42E3-9D24-CB1F488C632D}" type="datetime1">
              <a:rPr lang="en-US" smtClean="0"/>
              <a:t>1/21/2020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4733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1E238BA-15F4-4EE1-BB15-882B21C498AC}" type="datetime1">
              <a:rPr lang="en-US" smtClean="0"/>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20746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37F6DE53-8534-4CC7-AB14-642DEC482E7D}" type="datetime1">
              <a:rPr lang="en-US" smtClean="0"/>
              <a:t>1/21/2020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89240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9A5814B-FBEE-4568-AA24-CBF3735529CC}" type="datetime1">
              <a:rPr lang="en-US" smtClean="0"/>
              <a:t>1/21/2020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95388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BBE88D-D0B0-4235-83AB-4EFF0A5E7682}" type="datetime1">
              <a:rPr lang="en-US" smtClean="0"/>
              <a:t>1/21/2020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504927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528AAF-0102-467C-8472-AEEC58019F6B}" type="datetime1">
              <a:rPr lang="en-US" smtClean="0"/>
              <a:t>1/21/2020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91135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122238"/>
            <a:ext cx="10058400" cy="1295400"/>
          </a:xfrm>
        </p:spPr>
        <p:txBody>
          <a:bodyPr/>
          <a:lstStyle/>
          <a:p>
            <a:r>
              <a:rPr lang="en-GB" smtClean="0"/>
              <a:t>Click to edit Master title style</a:t>
            </a:r>
            <a:endParaRPr lang="en-US"/>
          </a:p>
        </p:txBody>
      </p:sp>
      <p:sp>
        <p:nvSpPr>
          <p:cNvPr id="3" name="Table Placeholder 2"/>
          <p:cNvSpPr>
            <a:spLocks noGrp="1"/>
          </p:cNvSpPr>
          <p:nvPr>
            <p:ph type="tbl" idx="1"/>
          </p:nvPr>
        </p:nvSpPr>
        <p:spPr>
          <a:xfrm>
            <a:off x="609600" y="1719263"/>
            <a:ext cx="10972800" cy="4411662"/>
          </a:xfrm>
        </p:spPr>
        <p:txBody>
          <a:bodyPr/>
          <a:lstStyle/>
          <a:p>
            <a:pPr lvl="0"/>
            <a:endParaRPr lang="en-US" noProof="0" smtClean="0"/>
          </a:p>
        </p:txBody>
      </p:sp>
      <p:sp>
        <p:nvSpPr>
          <p:cNvPr id="4" name="Rectangle 5"/>
          <p:cNvSpPr>
            <a:spLocks noGrp="1" noChangeArrowheads="1"/>
          </p:cNvSpPr>
          <p:nvPr>
            <p:ph type="dt" sz="half" idx="10"/>
          </p:nvPr>
        </p:nvSpPr>
        <p:spPr>
          <a:ln/>
        </p:spPr>
        <p:txBody>
          <a:bodyPr/>
          <a:lstStyle>
            <a:lvl1pPr>
              <a:defRPr/>
            </a:lvl1pPr>
          </a:lstStyle>
          <a:p>
            <a:pPr>
              <a:defRPr/>
            </a:pPr>
            <a:fld id="{C527FDE5-DEDF-4441-BC00-0BE88443BE33}" type="datetime1">
              <a:rPr lang="en-US" smtClean="0"/>
              <a:t>1/21/2020</a:t>
            </a:fld>
            <a:endParaRPr 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US"/>
          </a:p>
        </p:txBody>
      </p:sp>
      <p:sp>
        <p:nvSpPr>
          <p:cNvPr id="6" name="Rectangle 7"/>
          <p:cNvSpPr>
            <a:spLocks noGrp="1" noChangeArrowheads="1"/>
          </p:cNvSpPr>
          <p:nvPr>
            <p:ph type="sldNum" sz="quarter" idx="12"/>
          </p:nvPr>
        </p:nvSpPr>
        <p:spPr>
          <a:ln/>
        </p:spPr>
        <p:txBody>
          <a:bodyPr/>
          <a:lstStyle>
            <a:lvl1pPr>
              <a:defRPr/>
            </a:lvl1pPr>
          </a:lstStyle>
          <a:p>
            <a:fld id="{09784E26-D3CA-41A6-A089-6E4103B0847F}" type="slidenum">
              <a:rPr lang="en-US" altLang="en-US"/>
              <a:pPr/>
              <a:t>‹#›</a:t>
            </a:fld>
            <a:endParaRPr lang="en-US" altLang="en-US"/>
          </a:p>
        </p:txBody>
      </p:sp>
    </p:spTree>
    <p:extLst>
      <p:ext uri="{BB962C8B-B14F-4D97-AF65-F5344CB8AC3E}">
        <p14:creationId xmlns:p14="http://schemas.microsoft.com/office/powerpoint/2010/main" val="2035438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fld id="{B7898896-1252-4B8D-A301-07ABAE67B07C}" type="datetime1">
              <a:rPr lang="en-US" smtClean="0"/>
              <a:t>1/21/2020</a:t>
            </a:fld>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fld id="{E19C6253-D942-49F2-A42D-EBBF812DDA65}" type="slidenum">
              <a:rPr lang="en-GB" altLang="en-US"/>
              <a:pPr/>
              <a:t>‹#›</a:t>
            </a:fld>
            <a:endParaRPr lang="en-GB" altLang="en-US"/>
          </a:p>
        </p:txBody>
      </p:sp>
    </p:spTree>
    <p:extLst>
      <p:ext uri="{BB962C8B-B14F-4D97-AF65-F5344CB8AC3E}">
        <p14:creationId xmlns:p14="http://schemas.microsoft.com/office/powerpoint/2010/main" val="3132982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F7DFFA4B-6B8E-458B-90E9-17F41D5ED72F}" type="datetime1">
              <a:rPr lang="en-US" smtClean="0"/>
              <a:t>1/21/2020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5382122"/>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esds.ac.uk/government/docs/complexsampledesign.doc"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methods data collection</a:t>
            </a:r>
            <a:endParaRPr lang="en-GB" dirty="0"/>
          </a:p>
        </p:txBody>
      </p:sp>
      <p:sp>
        <p:nvSpPr>
          <p:cNvPr id="3" name="Subtitle 2"/>
          <p:cNvSpPr>
            <a:spLocks noGrp="1"/>
          </p:cNvSpPr>
          <p:nvPr>
            <p:ph type="subTitle" idx="1"/>
          </p:nvPr>
        </p:nvSpPr>
        <p:spPr/>
        <p:txBody>
          <a:bodyPr/>
          <a:lstStyle/>
          <a:p>
            <a:r>
              <a:rPr lang="en-GB" dirty="0" smtClean="0"/>
              <a:t>Dr Caroline Jawad 2019</a:t>
            </a:r>
            <a:endParaRPr lang="en-GB" dirty="0"/>
          </a:p>
        </p:txBody>
      </p:sp>
    </p:spTree>
    <p:extLst>
      <p:ext uri="{BB962C8B-B14F-4D97-AF65-F5344CB8AC3E}">
        <p14:creationId xmlns:p14="http://schemas.microsoft.com/office/powerpoint/2010/main" val="1993895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872" y="0"/>
            <a:ext cx="12164255" cy="6858000"/>
          </a:xfrm>
          <a:prstGeom prst="rect">
            <a:avLst/>
          </a:prstGeom>
        </p:spPr>
      </p:pic>
    </p:spTree>
    <p:extLst>
      <p:ext uri="{BB962C8B-B14F-4D97-AF65-F5344CB8AC3E}">
        <p14:creationId xmlns:p14="http://schemas.microsoft.com/office/powerpoint/2010/main" val="1671414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a:t>
            </a:r>
            <a:endParaRPr lang="en-GB" dirty="0"/>
          </a:p>
        </p:txBody>
      </p:sp>
      <p:sp>
        <p:nvSpPr>
          <p:cNvPr id="3" name="Content Placeholder 2"/>
          <p:cNvSpPr>
            <a:spLocks noGrp="1"/>
          </p:cNvSpPr>
          <p:nvPr>
            <p:ph idx="1"/>
          </p:nvPr>
        </p:nvSpPr>
        <p:spPr/>
        <p:txBody>
          <a:bodyPr/>
          <a:lstStyle/>
          <a:p>
            <a:r>
              <a:rPr lang="en-GB" dirty="0" smtClean="0"/>
              <a:t>Questions</a:t>
            </a:r>
            <a:endParaRPr lang="en-GB" dirty="0"/>
          </a:p>
        </p:txBody>
      </p:sp>
    </p:spTree>
    <p:extLst>
      <p:ext uri="{BB962C8B-B14F-4D97-AF65-F5344CB8AC3E}">
        <p14:creationId xmlns:p14="http://schemas.microsoft.com/office/powerpoint/2010/main" val="491097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340609" y="0"/>
            <a:ext cx="5054290" cy="6858000"/>
          </a:xfrm>
          <a:prstGeom prst="rect">
            <a:avLst/>
          </a:prstGeom>
        </p:spPr>
      </p:pic>
    </p:spTree>
    <p:extLst>
      <p:ext uri="{BB962C8B-B14F-4D97-AF65-F5344CB8AC3E}">
        <p14:creationId xmlns:p14="http://schemas.microsoft.com/office/powerpoint/2010/main" val="3449622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Basics</a:t>
            </a:r>
            <a:endParaRPr lang="en-GB" dirty="0"/>
          </a:p>
        </p:txBody>
      </p:sp>
    </p:spTree>
    <p:extLst>
      <p:ext uri="{BB962C8B-B14F-4D97-AF65-F5344CB8AC3E}">
        <p14:creationId xmlns:p14="http://schemas.microsoft.com/office/powerpoint/2010/main" val="1499087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Why</a:t>
            </a:r>
            <a:endParaRPr lang="en-GB" dirty="0"/>
          </a:p>
        </p:txBody>
      </p:sp>
      <p:sp>
        <p:nvSpPr>
          <p:cNvPr id="4" name="Content Placeholder 3"/>
          <p:cNvSpPr>
            <a:spLocks noGrp="1"/>
          </p:cNvSpPr>
          <p:nvPr>
            <p:ph idx="1"/>
          </p:nvPr>
        </p:nvSpPr>
        <p:spPr/>
        <p:txBody>
          <a:bodyPr/>
          <a:lstStyle/>
          <a:p>
            <a:r>
              <a:rPr lang="en-GB" dirty="0"/>
              <a:t>For a questionnaires and interviews;</a:t>
            </a:r>
          </a:p>
          <a:p>
            <a:endParaRPr lang="en-GB" dirty="0"/>
          </a:p>
          <a:p>
            <a:r>
              <a:rPr lang="en-GB" dirty="0"/>
              <a:t>S</a:t>
            </a:r>
            <a:r>
              <a:rPr lang="en-GB" dirty="0" smtClean="0"/>
              <a:t>how </a:t>
            </a:r>
            <a:r>
              <a:rPr lang="en-GB" dirty="0"/>
              <a:t>the justification for individual questions - why do you need the data and how will it be used (analysed)?</a:t>
            </a:r>
          </a:p>
          <a:p>
            <a:r>
              <a:rPr lang="en-GB" dirty="0"/>
              <a:t>S</a:t>
            </a:r>
            <a:r>
              <a:rPr lang="en-GB" dirty="0" smtClean="0"/>
              <a:t>how </a:t>
            </a:r>
            <a:r>
              <a:rPr lang="en-GB" dirty="0"/>
              <a:t>the justification for choosing the respondents - how will they provide reliable, repeatable data?</a:t>
            </a:r>
          </a:p>
          <a:p>
            <a:endParaRPr lang="en-GB" dirty="0"/>
          </a:p>
        </p:txBody>
      </p:sp>
    </p:spTree>
    <p:extLst>
      <p:ext uri="{BB962C8B-B14F-4D97-AF65-F5344CB8AC3E}">
        <p14:creationId xmlns:p14="http://schemas.microsoft.com/office/powerpoint/2010/main" val="2675693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a:bodyPr>
          <a:lstStyle/>
          <a:p>
            <a:pPr eaLnBrk="1" hangingPunct="1">
              <a:defRPr/>
            </a:pPr>
            <a:r>
              <a:rPr lang="en-GB" sz="4000" b="1" dirty="0" smtClean="0">
                <a:solidFill>
                  <a:schemeClr val="tx1"/>
                </a:solidFill>
                <a:latin typeface="+mn-lt"/>
              </a:rPr>
              <a:t>Sampling</a:t>
            </a:r>
            <a:endParaRPr lang="en-GB" sz="4000" b="1" dirty="0">
              <a:solidFill>
                <a:schemeClr val="tx1"/>
              </a:solidFill>
              <a:latin typeface="+mn-lt"/>
            </a:endParaRPr>
          </a:p>
        </p:txBody>
      </p:sp>
      <p:sp>
        <p:nvSpPr>
          <p:cNvPr id="3075" name="Rectangle 3"/>
          <p:cNvSpPr>
            <a:spLocks noGrp="1" noChangeArrowheads="1"/>
          </p:cNvSpPr>
          <p:nvPr>
            <p:ph idx="1"/>
          </p:nvPr>
        </p:nvSpPr>
        <p:spPr/>
        <p:txBody>
          <a:bodyPr>
            <a:normAutofit/>
          </a:bodyPr>
          <a:lstStyle/>
          <a:p>
            <a:pPr marL="0" indent="0">
              <a:lnSpc>
                <a:spcPts val="3000"/>
              </a:lnSpc>
              <a:spcBef>
                <a:spcPct val="40000"/>
              </a:spcBef>
              <a:buNone/>
            </a:pPr>
            <a:endParaRPr lang="en-GB" altLang="en-US" sz="2800" dirty="0"/>
          </a:p>
          <a:p>
            <a:pPr>
              <a:lnSpc>
                <a:spcPts val="3000"/>
              </a:lnSpc>
              <a:spcBef>
                <a:spcPct val="40000"/>
              </a:spcBef>
            </a:pPr>
            <a:r>
              <a:rPr lang="en-GB" altLang="en-US" sz="2800" dirty="0"/>
              <a:t>However, all involve the operationalisation of concepts and coding of data (whether directly or indirectly), and may also involve decisions in relation to sampling, and as such are not immune from criticisms aimed at these processes, and the subjectivity involved therein.</a:t>
            </a:r>
          </a:p>
        </p:txBody>
      </p:sp>
    </p:spTree>
    <p:extLst>
      <p:ext uri="{BB962C8B-B14F-4D97-AF65-F5344CB8AC3E}">
        <p14:creationId xmlns:p14="http://schemas.microsoft.com/office/powerpoint/2010/main" val="31741647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b="1" smtClean="0"/>
              <a:t>Sample and population</a:t>
            </a:r>
          </a:p>
        </p:txBody>
      </p:sp>
      <p:sp>
        <p:nvSpPr>
          <p:cNvPr id="9219" name="Rectangle 3"/>
          <p:cNvSpPr>
            <a:spLocks noGrp="1" noChangeArrowheads="1"/>
          </p:cNvSpPr>
          <p:nvPr>
            <p:ph idx="1"/>
          </p:nvPr>
        </p:nvSpPr>
        <p:spPr/>
        <p:txBody>
          <a:bodyPr>
            <a:normAutofit lnSpcReduction="10000"/>
          </a:bodyPr>
          <a:lstStyle/>
          <a:p>
            <a:pPr eaLnBrk="1" hangingPunct="1"/>
            <a:r>
              <a:rPr lang="en-GB" altLang="en-US" sz="2800"/>
              <a:t>A range of statistical analyses of a </a:t>
            </a:r>
            <a:r>
              <a:rPr lang="en-GB" altLang="en-US" sz="2800" b="1"/>
              <a:t>sample</a:t>
            </a:r>
            <a:r>
              <a:rPr lang="en-GB" altLang="en-US" sz="2800"/>
              <a:t> can be carried out, including </a:t>
            </a:r>
            <a:r>
              <a:rPr lang="en-GB" altLang="en-US" sz="2800" b="1"/>
              <a:t>descriptive</a:t>
            </a:r>
            <a:r>
              <a:rPr lang="en-GB" altLang="en-US" sz="2800"/>
              <a:t> analyses. </a:t>
            </a:r>
          </a:p>
          <a:p>
            <a:pPr eaLnBrk="1" hangingPunct="1"/>
            <a:r>
              <a:rPr lang="en-GB" altLang="en-US" sz="2800"/>
              <a:t>However, the topic of interest/research question is typically focused on some feature of the </a:t>
            </a:r>
            <a:r>
              <a:rPr lang="en-GB" altLang="en-US" sz="2800" b="1"/>
              <a:t>population </a:t>
            </a:r>
            <a:r>
              <a:rPr lang="en-GB" altLang="en-US" sz="2800"/>
              <a:t>(e.g. whether, on average, women </a:t>
            </a:r>
            <a:r>
              <a:rPr lang="en-GB" altLang="en-US" sz="2800" i="1"/>
              <a:t>in the UK </a:t>
            </a:r>
            <a:r>
              <a:rPr lang="en-GB" altLang="en-US" sz="2800"/>
              <a:t>earn more or less than men – as opposed to whether the women </a:t>
            </a:r>
            <a:r>
              <a:rPr lang="en-GB" altLang="en-US" sz="2800" i="1"/>
              <a:t>in the sample </a:t>
            </a:r>
            <a:r>
              <a:rPr lang="en-GB" altLang="en-US" sz="2800"/>
              <a:t>in question earn more on average than the men).</a:t>
            </a:r>
          </a:p>
          <a:p>
            <a:pPr eaLnBrk="1" hangingPunct="1"/>
            <a:r>
              <a:rPr lang="en-GB" altLang="en-US" sz="2800"/>
              <a:t>Therefore statistical analyses usually involve the use of techniques for making </a:t>
            </a:r>
            <a:r>
              <a:rPr lang="en-GB" altLang="en-US" sz="2800" b="1"/>
              <a:t>inferences</a:t>
            </a:r>
            <a:r>
              <a:rPr lang="en-GB" altLang="en-US" sz="2800"/>
              <a:t> from a sample to the corresponding population. </a:t>
            </a:r>
          </a:p>
        </p:txBody>
      </p:sp>
    </p:spTree>
    <p:extLst>
      <p:ext uri="{BB962C8B-B14F-4D97-AF65-F5344CB8AC3E}">
        <p14:creationId xmlns:p14="http://schemas.microsoft.com/office/powerpoint/2010/main" val="9787633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br>
              <a:rPr lang="en-GB" dirty="0" smtClean="0"/>
            </a:br>
            <a:r>
              <a:rPr lang="en-GB" dirty="0" smtClean="0"/>
              <a:t>2019</a:t>
            </a:r>
            <a:endParaRPr lang="en-GB" dirty="0"/>
          </a:p>
        </p:txBody>
      </p:sp>
      <p:sp>
        <p:nvSpPr>
          <p:cNvPr id="3" name="Content Placeholder 2"/>
          <p:cNvSpPr>
            <a:spLocks noGrp="1"/>
          </p:cNvSpPr>
          <p:nvPr>
            <p:ph idx="1"/>
          </p:nvPr>
        </p:nvSpPr>
        <p:spPr/>
        <p:txBody>
          <a:bodyPr>
            <a:normAutofit/>
          </a:bodyPr>
          <a:lstStyle/>
          <a:p>
            <a:pPr>
              <a:lnSpc>
                <a:spcPct val="120000"/>
              </a:lnSpc>
              <a:spcBef>
                <a:spcPts val="0"/>
              </a:spcBef>
            </a:pPr>
            <a:r>
              <a:rPr lang="en-GB" dirty="0" smtClean="0"/>
              <a:t>Asexual, Female </a:t>
            </a:r>
            <a:r>
              <a:rPr lang="en-GB" dirty="0"/>
              <a:t>to male trans </a:t>
            </a:r>
            <a:r>
              <a:rPr lang="en-GB" dirty="0" smtClean="0"/>
              <a:t>man, Female </a:t>
            </a:r>
            <a:r>
              <a:rPr lang="en-GB" dirty="0"/>
              <a:t>to male transgender </a:t>
            </a:r>
            <a:r>
              <a:rPr lang="en-GB" dirty="0" smtClean="0"/>
              <a:t>man, Female </a:t>
            </a:r>
            <a:r>
              <a:rPr lang="en-GB" dirty="0"/>
              <a:t>to male transsexual </a:t>
            </a:r>
            <a:r>
              <a:rPr lang="en-GB" dirty="0" smtClean="0"/>
              <a:t>man, F2M, Gender neutral, Hermaphrodite, Intersex man, Intersex person, Intersex woman, Male </a:t>
            </a:r>
            <a:r>
              <a:rPr lang="en-GB" dirty="0"/>
              <a:t>to female trans </a:t>
            </a:r>
            <a:r>
              <a:rPr lang="en-GB" dirty="0" smtClean="0"/>
              <a:t>woman, Male </a:t>
            </a:r>
            <a:r>
              <a:rPr lang="en-GB" dirty="0"/>
              <a:t>to female transgender </a:t>
            </a:r>
            <a:r>
              <a:rPr lang="en-GB" dirty="0" smtClean="0"/>
              <a:t>woman, Male </a:t>
            </a:r>
            <a:r>
              <a:rPr lang="en-GB" dirty="0"/>
              <a:t>to female transsexual </a:t>
            </a:r>
            <a:r>
              <a:rPr lang="en-GB" dirty="0" smtClean="0"/>
              <a:t>woman, Man, M2F, </a:t>
            </a:r>
            <a:r>
              <a:rPr lang="en-GB" dirty="0" err="1" smtClean="0"/>
              <a:t>Polygender</a:t>
            </a:r>
            <a:r>
              <a:rPr lang="en-GB" dirty="0" smtClean="0"/>
              <a:t>, T</a:t>
            </a:r>
            <a:r>
              <a:rPr lang="en-GB" dirty="0"/>
              <a:t>* </a:t>
            </a:r>
            <a:r>
              <a:rPr lang="en-GB" dirty="0" smtClean="0"/>
              <a:t>man, T</a:t>
            </a:r>
            <a:r>
              <a:rPr lang="en-GB" dirty="0"/>
              <a:t>* </a:t>
            </a:r>
            <a:r>
              <a:rPr lang="en-GB" dirty="0" smtClean="0"/>
              <a:t>woman, Two</a:t>
            </a:r>
            <a:r>
              <a:rPr lang="en-GB" dirty="0"/>
              <a:t>* </a:t>
            </a:r>
            <a:r>
              <a:rPr lang="en-GB" dirty="0" smtClean="0"/>
              <a:t>person, Two-spirit person, Woman </a:t>
            </a:r>
            <a:endParaRPr lang="en-GB" dirty="0"/>
          </a:p>
        </p:txBody>
      </p:sp>
    </p:spTree>
    <p:extLst>
      <p:ext uri="{BB962C8B-B14F-4D97-AF65-F5344CB8AC3E}">
        <p14:creationId xmlns:p14="http://schemas.microsoft.com/office/powerpoint/2010/main" val="3953648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Before 2019</a:t>
            </a:r>
            <a:endParaRPr lang="en-GB" dirty="0"/>
          </a:p>
        </p:txBody>
      </p:sp>
      <p:sp>
        <p:nvSpPr>
          <p:cNvPr id="3" name="Content Placeholder 2"/>
          <p:cNvSpPr>
            <a:spLocks noGrp="1"/>
          </p:cNvSpPr>
          <p:nvPr>
            <p:ph idx="1"/>
          </p:nvPr>
        </p:nvSpPr>
        <p:spPr/>
        <p:txBody>
          <a:bodyPr>
            <a:normAutofit/>
          </a:bodyPr>
          <a:lstStyle/>
          <a:p>
            <a:pPr marL="0" indent="0">
              <a:spcBef>
                <a:spcPts val="0"/>
              </a:spcBef>
              <a:buNone/>
            </a:pPr>
            <a:r>
              <a:rPr lang="en-GB" dirty="0"/>
              <a:t> </a:t>
            </a:r>
            <a:r>
              <a:rPr lang="en-GB" dirty="0" err="1" smtClean="0"/>
              <a:t>Agender</a:t>
            </a:r>
            <a:r>
              <a:rPr lang="en-GB" dirty="0" smtClean="0"/>
              <a:t>, </a:t>
            </a:r>
            <a:r>
              <a:rPr lang="en-GB" dirty="0" err="1" smtClean="0"/>
              <a:t>Androgyne</a:t>
            </a:r>
            <a:r>
              <a:rPr lang="en-GB" dirty="0" smtClean="0"/>
              <a:t>, </a:t>
            </a:r>
            <a:r>
              <a:rPr lang="en-GB" dirty="0" err="1" smtClean="0"/>
              <a:t>Androgynes</a:t>
            </a:r>
            <a:r>
              <a:rPr lang="en-GB" dirty="0" smtClean="0"/>
              <a:t>, Androgynous, </a:t>
            </a:r>
            <a:r>
              <a:rPr lang="en-GB" dirty="0" err="1" smtClean="0"/>
              <a:t>Bigender</a:t>
            </a:r>
            <a:r>
              <a:rPr lang="en-GB" dirty="0" smtClean="0"/>
              <a:t>, Cis, Cis Female, Cis Male, Cis Man, Cis Woman, Cisgender, Cisgender Female, Cisgender Male, Cisgender Man, Cisgender Woman, Female </a:t>
            </a:r>
            <a:r>
              <a:rPr lang="en-GB" dirty="0"/>
              <a:t>to </a:t>
            </a:r>
            <a:r>
              <a:rPr lang="en-GB" dirty="0" smtClean="0"/>
              <a:t>Male, FTM, Gender Fluid, Gender Nonconforming, Gender Questioning, Gender Variant, Genderqueer, Intersex, Male </a:t>
            </a:r>
            <a:r>
              <a:rPr lang="en-GB" dirty="0"/>
              <a:t>to </a:t>
            </a:r>
            <a:r>
              <a:rPr lang="en-GB" dirty="0" smtClean="0"/>
              <a:t>Female, MTF, Neither, </a:t>
            </a:r>
            <a:r>
              <a:rPr lang="en-GB" dirty="0" err="1" smtClean="0"/>
              <a:t>Neutrois</a:t>
            </a:r>
            <a:r>
              <a:rPr lang="en-GB" dirty="0" smtClean="0"/>
              <a:t>, Non-binary, Other, Pangender, Trans, Trans Female, Trans Male, Trans Man, Trans Person, Trans*Female, Trans*Male, Trans*Man, Trans*Person, Trans*Woman, </a:t>
            </a:r>
            <a:r>
              <a:rPr lang="en-GB" dirty="0" err="1" smtClean="0"/>
              <a:t>Transexual</a:t>
            </a:r>
            <a:r>
              <a:rPr lang="en-GB" dirty="0" smtClean="0"/>
              <a:t>, </a:t>
            </a:r>
            <a:r>
              <a:rPr lang="en-GB" dirty="0" err="1" smtClean="0"/>
              <a:t>Transexual</a:t>
            </a:r>
            <a:r>
              <a:rPr lang="en-GB" dirty="0" smtClean="0"/>
              <a:t> Female, </a:t>
            </a:r>
            <a:r>
              <a:rPr lang="en-GB" dirty="0" err="1" smtClean="0"/>
              <a:t>Transexual</a:t>
            </a:r>
            <a:r>
              <a:rPr lang="en-GB" dirty="0" smtClean="0"/>
              <a:t> Male, </a:t>
            </a:r>
            <a:r>
              <a:rPr lang="en-GB" dirty="0" err="1" smtClean="0"/>
              <a:t>Transexual</a:t>
            </a:r>
            <a:r>
              <a:rPr lang="en-GB" dirty="0" smtClean="0"/>
              <a:t> Man, </a:t>
            </a:r>
            <a:r>
              <a:rPr lang="en-GB" dirty="0" err="1" smtClean="0"/>
              <a:t>Transexual</a:t>
            </a:r>
            <a:r>
              <a:rPr lang="en-GB" dirty="0" smtClean="0"/>
              <a:t> Person, </a:t>
            </a:r>
            <a:r>
              <a:rPr lang="en-GB" dirty="0" err="1" smtClean="0"/>
              <a:t>Transexual</a:t>
            </a:r>
            <a:r>
              <a:rPr lang="en-GB" dirty="0" smtClean="0"/>
              <a:t> Woman, Transgender Female, Transgender Person, </a:t>
            </a:r>
            <a:r>
              <a:rPr lang="en-GB" dirty="0" err="1" smtClean="0"/>
              <a:t>Transmasculine</a:t>
            </a:r>
            <a:r>
              <a:rPr lang="en-GB" dirty="0" smtClean="0"/>
              <a:t>, Two-spirit </a:t>
            </a:r>
            <a:endParaRPr lang="en-GB" dirty="0"/>
          </a:p>
        </p:txBody>
      </p:sp>
    </p:spTree>
    <p:extLst>
      <p:ext uri="{BB962C8B-B14F-4D97-AF65-F5344CB8AC3E}">
        <p14:creationId xmlns:p14="http://schemas.microsoft.com/office/powerpoint/2010/main" val="1887766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Census 2021</a:t>
            </a:r>
            <a:endParaRPr lang="en-GB" dirty="0"/>
          </a:p>
        </p:txBody>
      </p:sp>
      <p:sp>
        <p:nvSpPr>
          <p:cNvPr id="3" name="Content Placeholder 2"/>
          <p:cNvSpPr>
            <a:spLocks noGrp="1"/>
          </p:cNvSpPr>
          <p:nvPr>
            <p:ph idx="1"/>
          </p:nvPr>
        </p:nvSpPr>
        <p:spPr/>
        <p:txBody>
          <a:bodyPr/>
          <a:lstStyle/>
          <a:p>
            <a:r>
              <a:rPr lang="en-GB" dirty="0" err="1" smtClean="0"/>
              <a:t>Agender</a:t>
            </a:r>
            <a:r>
              <a:rPr lang="en-GB" dirty="0" smtClean="0"/>
              <a:t>, </a:t>
            </a:r>
            <a:r>
              <a:rPr lang="en-GB" dirty="0" err="1" smtClean="0"/>
              <a:t>Aporagender</a:t>
            </a:r>
            <a:r>
              <a:rPr lang="en-GB" dirty="0" smtClean="0"/>
              <a:t>, </a:t>
            </a:r>
            <a:r>
              <a:rPr lang="en-GB" dirty="0" err="1" smtClean="0"/>
              <a:t>Bigender</a:t>
            </a:r>
            <a:r>
              <a:rPr lang="en-GB" dirty="0" smtClean="0"/>
              <a:t>, Butch, Cisgender, </a:t>
            </a:r>
            <a:r>
              <a:rPr lang="en-GB" dirty="0" err="1" smtClean="0"/>
              <a:t>Demigender</a:t>
            </a:r>
            <a:r>
              <a:rPr lang="en-GB" dirty="0" smtClean="0"/>
              <a:t>, Femme, </a:t>
            </a:r>
            <a:r>
              <a:rPr lang="en-GB" dirty="0" err="1" smtClean="0"/>
              <a:t>Genderfluid</a:t>
            </a:r>
            <a:r>
              <a:rPr lang="en-GB" dirty="0" smtClean="0"/>
              <a:t>, Gender neutral, Gender queer, </a:t>
            </a:r>
            <a:r>
              <a:rPr lang="en-GB" dirty="0" err="1" smtClean="0"/>
              <a:t>Intergender</a:t>
            </a:r>
            <a:r>
              <a:rPr lang="en-GB" dirty="0" smtClean="0"/>
              <a:t>, </a:t>
            </a:r>
            <a:r>
              <a:rPr lang="en-GB" dirty="0" err="1" smtClean="0"/>
              <a:t>Nonbinary</a:t>
            </a:r>
            <a:r>
              <a:rPr lang="en-GB" dirty="0" smtClean="0"/>
              <a:t>, </a:t>
            </a:r>
            <a:r>
              <a:rPr lang="en-GB" dirty="0" err="1" smtClean="0"/>
              <a:t>Polygender</a:t>
            </a:r>
            <a:r>
              <a:rPr lang="en-GB" dirty="0" smtClean="0"/>
              <a:t>, Transgender</a:t>
            </a:r>
          </a:p>
          <a:p>
            <a:r>
              <a:rPr lang="en-GB" dirty="0" smtClean="0"/>
              <a:t>TBC</a:t>
            </a:r>
            <a:endParaRPr lang="en-GB" dirty="0"/>
          </a:p>
          <a:p>
            <a:r>
              <a:rPr lang="en-GB" dirty="0"/>
              <a:t>https://www.telegraph.co.uk/men/the-filter/a-nearly-complete-glossary-of-gender-identities-for-your-next-ce/</a:t>
            </a:r>
          </a:p>
        </p:txBody>
      </p:sp>
    </p:spTree>
    <p:extLst>
      <p:ext uri="{BB962C8B-B14F-4D97-AF65-F5344CB8AC3E}">
        <p14:creationId xmlns:p14="http://schemas.microsoft.com/office/powerpoint/2010/main" val="206090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altLang="en-US" b="1" smtClean="0"/>
              <a:t>Sampling error</a:t>
            </a:r>
          </a:p>
        </p:txBody>
      </p:sp>
      <p:sp>
        <p:nvSpPr>
          <p:cNvPr id="19459" name="Rectangle 3"/>
          <p:cNvSpPr>
            <a:spLocks noGrp="1" noChangeArrowheads="1"/>
          </p:cNvSpPr>
          <p:nvPr>
            <p:ph idx="1"/>
          </p:nvPr>
        </p:nvSpPr>
        <p:spPr/>
        <p:txBody>
          <a:bodyPr/>
          <a:lstStyle/>
          <a:p>
            <a:pPr eaLnBrk="1" hangingPunct="1">
              <a:lnSpc>
                <a:spcPct val="90000"/>
              </a:lnSpc>
              <a:buFontTx/>
              <a:buNone/>
            </a:pPr>
            <a:r>
              <a:rPr lang="en-US" altLang="en-US" sz="2400" dirty="0"/>
              <a:t>Most pieces of quantitative social research rely </a:t>
            </a:r>
            <a:r>
              <a:rPr lang="en-US" altLang="en-US" sz="2400" dirty="0" smtClean="0"/>
              <a:t>on samples</a:t>
            </a:r>
            <a:r>
              <a:rPr lang="en-US" altLang="en-US" sz="2400" dirty="0"/>
              <a:t>, but the most carefully designed sample will never provide a perfect representation of the population from which it was selected. </a:t>
            </a:r>
          </a:p>
          <a:p>
            <a:pPr eaLnBrk="1" hangingPunct="1">
              <a:lnSpc>
                <a:spcPct val="90000"/>
              </a:lnSpc>
              <a:buFontTx/>
              <a:buNone/>
            </a:pPr>
            <a:r>
              <a:rPr lang="en-US" altLang="en-US" sz="2800" b="1" dirty="0"/>
              <a:t>There will always be some</a:t>
            </a:r>
            <a:br>
              <a:rPr lang="en-US" altLang="en-US" sz="2800" b="1" dirty="0"/>
            </a:br>
            <a:r>
              <a:rPr lang="en-US" altLang="en-US" sz="2800" b="1" dirty="0"/>
              <a:t>sampling error!</a:t>
            </a:r>
          </a:p>
          <a:p>
            <a:pPr eaLnBrk="1" hangingPunct="1">
              <a:lnSpc>
                <a:spcPct val="90000"/>
              </a:lnSpc>
              <a:buFontTx/>
              <a:buNone/>
            </a:pPr>
            <a:r>
              <a:rPr lang="en-US" altLang="en-US" sz="2400" dirty="0"/>
              <a:t>However, the term is used in a specific way in quantitative social research. If the sampling approach used, or patterns of non-response, result in some degree of </a:t>
            </a:r>
            <a:r>
              <a:rPr lang="en-US" altLang="en-US" sz="2400" b="1" dirty="0"/>
              <a:t>bias </a:t>
            </a:r>
            <a:r>
              <a:rPr lang="en-US" altLang="en-US" sz="2400" dirty="0"/>
              <a:t>in the results, this is labelled as </a:t>
            </a:r>
            <a:r>
              <a:rPr lang="en-US" altLang="en-US" sz="2400" b="1" dirty="0"/>
              <a:t>non-sampling error</a:t>
            </a:r>
            <a:r>
              <a:rPr lang="en-US" altLang="en-US" sz="2400" dirty="0"/>
              <a:t>, as it reflects a deficiency in the </a:t>
            </a:r>
            <a:r>
              <a:rPr lang="en-US" altLang="en-US" sz="2400" i="1" dirty="0"/>
              <a:t>sampling approach</a:t>
            </a:r>
            <a:r>
              <a:rPr lang="en-US" altLang="en-US" sz="2400" dirty="0"/>
              <a:t>, rather being an inevitable consequence of examining a </a:t>
            </a:r>
            <a:r>
              <a:rPr lang="en-US" altLang="en-US" sz="2400" i="1" dirty="0"/>
              <a:t>sample</a:t>
            </a:r>
            <a:r>
              <a:rPr lang="en-US" altLang="en-US" sz="2400" dirty="0"/>
              <a:t>.</a:t>
            </a:r>
          </a:p>
        </p:txBody>
      </p:sp>
    </p:spTree>
    <p:extLst>
      <p:ext uri="{BB962C8B-B14F-4D97-AF65-F5344CB8AC3E}">
        <p14:creationId xmlns:p14="http://schemas.microsoft.com/office/powerpoint/2010/main" val="38086591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body" idx="1"/>
          </p:nvPr>
        </p:nvSpPr>
        <p:spPr/>
        <p:txBody>
          <a:bodyPr/>
          <a:lstStyle/>
          <a:p>
            <a:pPr eaLnBrk="1" hangingPunct="1">
              <a:lnSpc>
                <a:spcPct val="90000"/>
              </a:lnSpc>
              <a:spcBef>
                <a:spcPct val="40000"/>
              </a:spcBef>
            </a:pPr>
            <a:r>
              <a:rPr lang="en-US" altLang="en-US" sz="2400"/>
              <a:t>A </a:t>
            </a:r>
            <a:r>
              <a:rPr lang="en-US" altLang="en-US" sz="2400" b="1"/>
              <a:t>parameter </a:t>
            </a:r>
            <a:r>
              <a:rPr lang="en-US" altLang="en-US" sz="2400"/>
              <a:t>is a quantity relating to a given variable for a population (e.g. the average (mean) adult income in the UK).</a:t>
            </a:r>
          </a:p>
          <a:p>
            <a:pPr eaLnBrk="1" hangingPunct="1">
              <a:lnSpc>
                <a:spcPct val="90000"/>
              </a:lnSpc>
              <a:spcBef>
                <a:spcPct val="40000"/>
              </a:spcBef>
            </a:pPr>
            <a:r>
              <a:rPr lang="en-US" altLang="en-US" sz="2400"/>
              <a:t>When researchers generalize from a sample they use sample observations to </a:t>
            </a:r>
            <a:r>
              <a:rPr lang="en-US" altLang="en-US" sz="2400" b="1"/>
              <a:t>estimate </a:t>
            </a:r>
            <a:r>
              <a:rPr lang="en-US" altLang="en-US" sz="2400"/>
              <a:t>population parameters.</a:t>
            </a:r>
          </a:p>
          <a:p>
            <a:pPr eaLnBrk="1" hangingPunct="1">
              <a:lnSpc>
                <a:spcPct val="90000"/>
              </a:lnSpc>
              <a:spcBef>
                <a:spcPct val="40000"/>
              </a:spcBef>
            </a:pPr>
            <a:r>
              <a:rPr lang="en-US" altLang="en-US" sz="2400"/>
              <a:t>The </a:t>
            </a:r>
            <a:r>
              <a:rPr lang="en-US" altLang="en-US" sz="2400" b="1"/>
              <a:t>sampling error</a:t>
            </a:r>
            <a:r>
              <a:rPr lang="en-US" altLang="en-US" sz="2400"/>
              <a:t> for a given sample design is the degree of error that is to be expected in making these estimations.</a:t>
            </a:r>
          </a:p>
          <a:p>
            <a:pPr eaLnBrk="1" hangingPunct="1">
              <a:lnSpc>
                <a:spcPct val="90000"/>
              </a:lnSpc>
              <a:spcBef>
                <a:spcPct val="40000"/>
              </a:spcBef>
            </a:pPr>
            <a:r>
              <a:rPr lang="en-US" altLang="en-US" sz="2400"/>
              <a:t>So the </a:t>
            </a:r>
            <a:r>
              <a:rPr lang="en-US" altLang="en-US" sz="2400" b="1"/>
              <a:t>parameter estimates </a:t>
            </a:r>
            <a:r>
              <a:rPr lang="en-US" altLang="en-US" sz="2400"/>
              <a:t>generated by quantitative research are equal to the population parameters, plus a certain amount of </a:t>
            </a:r>
            <a:r>
              <a:rPr lang="en-US" altLang="en-US" sz="2400" b="1"/>
              <a:t>sampling error</a:t>
            </a:r>
            <a:r>
              <a:rPr lang="en-US" altLang="en-US" sz="2400"/>
              <a:t>, plus any </a:t>
            </a:r>
            <a:r>
              <a:rPr lang="en-US" altLang="en-US" sz="2400" b="1"/>
              <a:t>bias</a:t>
            </a:r>
            <a:r>
              <a:rPr lang="en-US" altLang="en-US" sz="2400"/>
              <a:t> arising from the data ‘collection’ process.</a:t>
            </a:r>
          </a:p>
        </p:txBody>
      </p:sp>
      <p:sp>
        <p:nvSpPr>
          <p:cNvPr id="10243" name="Rectangle 3"/>
          <p:cNvSpPr>
            <a:spLocks noGrp="1" noChangeArrowheads="1"/>
          </p:cNvSpPr>
          <p:nvPr>
            <p:ph type="title"/>
          </p:nvPr>
        </p:nvSpPr>
        <p:spPr/>
        <p:txBody>
          <a:bodyPr/>
          <a:lstStyle/>
          <a:p>
            <a:pPr eaLnBrk="1" hangingPunct="1"/>
            <a:r>
              <a:rPr lang="en-US" altLang="en-US" b="1" smtClean="0"/>
              <a:t>Sampling error or bias?</a:t>
            </a:r>
          </a:p>
        </p:txBody>
      </p:sp>
    </p:spTree>
    <p:extLst>
      <p:ext uri="{BB962C8B-B14F-4D97-AF65-F5344CB8AC3E}">
        <p14:creationId xmlns:p14="http://schemas.microsoft.com/office/powerpoint/2010/main" val="21553866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pPr eaLnBrk="1" hangingPunct="1"/>
            <a:r>
              <a:rPr lang="en-US" altLang="en-US" sz="4000" b="1"/>
              <a:t>Time as a key dimension in quantitative research</a:t>
            </a:r>
          </a:p>
        </p:txBody>
      </p:sp>
      <p:sp>
        <p:nvSpPr>
          <p:cNvPr id="51203" name="Rectangle 3"/>
          <p:cNvSpPr>
            <a:spLocks noGrp="1" noChangeArrowheads="1"/>
          </p:cNvSpPr>
          <p:nvPr>
            <p:ph idx="1"/>
          </p:nvPr>
        </p:nvSpPr>
        <p:spPr/>
        <p:txBody>
          <a:bodyPr/>
          <a:lstStyle/>
          <a:p>
            <a:pPr eaLnBrk="1" hangingPunct="1">
              <a:lnSpc>
                <a:spcPct val="90000"/>
              </a:lnSpc>
            </a:pPr>
            <a:endParaRPr lang="en-US" altLang="en-US" sz="2400" b="1" dirty="0"/>
          </a:p>
          <a:p>
            <a:pPr eaLnBrk="1" hangingPunct="1">
              <a:lnSpc>
                <a:spcPct val="90000"/>
              </a:lnSpc>
            </a:pPr>
            <a:r>
              <a:rPr lang="en-US" altLang="en-US" sz="2400" b="1" dirty="0"/>
              <a:t>Cross-sectional studies</a:t>
            </a:r>
          </a:p>
          <a:p>
            <a:pPr eaLnBrk="1" hangingPunct="1">
              <a:buFontTx/>
              <a:buNone/>
            </a:pPr>
            <a:r>
              <a:rPr lang="en-US" altLang="en-US" sz="2400" dirty="0"/>
              <a:t>	Observations of a sample or ‘cross-section’ of a population (or of other phenomena) are made at one point in time – most surveys are cross-sectional. </a:t>
            </a:r>
            <a:br>
              <a:rPr lang="en-US" altLang="en-US" sz="2400" dirty="0"/>
            </a:br>
            <a:r>
              <a:rPr lang="en-US" altLang="en-US" sz="2400" dirty="0">
                <a:sym typeface="Wingdings" panose="05000000000000000000" pitchFamily="2" charset="2"/>
              </a:rPr>
              <a:t> This </a:t>
            </a:r>
            <a:r>
              <a:rPr lang="en-US" altLang="en-US" sz="2400" dirty="0"/>
              <a:t>leads to a common criticism of survey research: that it is ahistorical/unsuited to the examination of social processes.</a:t>
            </a:r>
          </a:p>
          <a:p>
            <a:pPr eaLnBrk="1" hangingPunct="1"/>
            <a:r>
              <a:rPr lang="en-US" altLang="en-US" sz="2400" b="1" dirty="0">
                <a:solidFill>
                  <a:srgbClr val="7030A0"/>
                </a:solidFill>
              </a:rPr>
              <a:t>Longitudinal studies</a:t>
            </a:r>
          </a:p>
          <a:p>
            <a:pPr eaLnBrk="1" hangingPunct="1">
              <a:buFontTx/>
              <a:buNone/>
            </a:pPr>
            <a:r>
              <a:rPr lang="en-US" altLang="en-US" sz="2400" dirty="0">
                <a:solidFill>
                  <a:srgbClr val="7030A0"/>
                </a:solidFill>
              </a:rPr>
              <a:t>	These permit observations of the same population or phenomena over an extended period of time. </a:t>
            </a:r>
            <a:br>
              <a:rPr lang="en-US" altLang="en-US" sz="2400" dirty="0">
                <a:solidFill>
                  <a:srgbClr val="7030A0"/>
                </a:solidFill>
              </a:rPr>
            </a:br>
            <a:r>
              <a:rPr lang="en-US" altLang="en-US" sz="2400" dirty="0">
                <a:solidFill>
                  <a:srgbClr val="7030A0"/>
                </a:solidFill>
                <a:sym typeface="Wingdings" panose="05000000000000000000" pitchFamily="2" charset="2"/>
              </a:rPr>
              <a:t> These enable analysis of change. They may also facilitate more credible assertions relating to causality.</a:t>
            </a:r>
            <a:endParaRPr lang="en-US" altLang="en-US" sz="2400" dirty="0">
              <a:solidFill>
                <a:srgbClr val="7030A0"/>
              </a:solidFill>
            </a:endParaRPr>
          </a:p>
        </p:txBody>
      </p:sp>
    </p:spTree>
    <p:extLst>
      <p:ext uri="{BB962C8B-B14F-4D97-AF65-F5344CB8AC3E}">
        <p14:creationId xmlns:p14="http://schemas.microsoft.com/office/powerpoint/2010/main" val="36977327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120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longitudinal studies</a:t>
            </a:r>
            <a:endParaRPr lang="en-GB" dirty="0"/>
          </a:p>
        </p:txBody>
      </p:sp>
      <p:sp>
        <p:nvSpPr>
          <p:cNvPr id="3" name="Content Placeholder 2"/>
          <p:cNvSpPr>
            <a:spLocks noGrp="1"/>
          </p:cNvSpPr>
          <p:nvPr>
            <p:ph idx="1"/>
          </p:nvPr>
        </p:nvSpPr>
        <p:spPr/>
        <p:txBody>
          <a:bodyPr/>
          <a:lstStyle/>
          <a:p>
            <a:r>
              <a:rPr lang="en-GB" dirty="0"/>
              <a:t>Trend studies – these examine change within a population over time (e.g. the Census).</a:t>
            </a:r>
          </a:p>
          <a:p>
            <a:r>
              <a:rPr lang="en-GB" dirty="0"/>
              <a:t>Cohort studies – these examine over time specific subpopulations or cohorts (often, although not necessarily, the same individuals) e.g. a study might interview people aged 30 in 1970, 40 in 1980, 50 in 1990 and 60 in 2000.</a:t>
            </a:r>
          </a:p>
          <a:p>
            <a:r>
              <a:rPr lang="en-GB" dirty="0"/>
              <a:t>Panel study – These examine the same set of people each time (e.g. interview the same sample of (potential) voters every month during an election campaign</a:t>
            </a:r>
            <a:r>
              <a:rPr lang="en-GB" dirty="0" smtClean="0"/>
              <a:t>.</a:t>
            </a:r>
            <a:endParaRPr lang="en-GB" dirty="0"/>
          </a:p>
        </p:txBody>
      </p:sp>
    </p:spTree>
    <p:extLst>
      <p:ext uri="{BB962C8B-B14F-4D97-AF65-F5344CB8AC3E}">
        <p14:creationId xmlns:p14="http://schemas.microsoft.com/office/powerpoint/2010/main" val="2828849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b="1" smtClean="0"/>
              <a:t>Survey design issues</a:t>
            </a:r>
            <a:r>
              <a:rPr lang="en-GB" altLang="en-US" smtClean="0"/>
              <a:t>	</a:t>
            </a:r>
          </a:p>
        </p:txBody>
      </p:sp>
      <p:sp>
        <p:nvSpPr>
          <p:cNvPr id="13315" name="Rectangle 3"/>
          <p:cNvSpPr>
            <a:spLocks noGrp="1" noChangeArrowheads="1"/>
          </p:cNvSpPr>
          <p:nvPr>
            <p:ph idx="1"/>
          </p:nvPr>
        </p:nvSpPr>
        <p:spPr/>
        <p:txBody>
          <a:bodyPr/>
          <a:lstStyle/>
          <a:p>
            <a:pPr eaLnBrk="1" hangingPunct="1"/>
            <a:r>
              <a:rPr lang="en-GB" altLang="en-US" dirty="0" smtClean="0"/>
              <a:t>Form of implementation</a:t>
            </a:r>
          </a:p>
          <a:p>
            <a:pPr eaLnBrk="1" hangingPunct="1"/>
            <a:r>
              <a:rPr lang="en-GB" altLang="en-US" dirty="0" smtClean="0"/>
              <a:t>Thinking about who or what you are researching: case, population, sample</a:t>
            </a:r>
          </a:p>
          <a:p>
            <a:pPr eaLnBrk="1" hangingPunct="1"/>
            <a:r>
              <a:rPr lang="en-GB" altLang="en-US" dirty="0" smtClean="0"/>
              <a:t>Non-probability samples</a:t>
            </a:r>
          </a:p>
          <a:p>
            <a:pPr eaLnBrk="1" hangingPunct="1"/>
            <a:r>
              <a:rPr lang="en-GB" altLang="en-US" dirty="0" smtClean="0"/>
              <a:t>Probability samples (‘Random samples’)</a:t>
            </a:r>
          </a:p>
          <a:p>
            <a:pPr eaLnBrk="1" hangingPunct="1"/>
            <a:r>
              <a:rPr lang="en-GB" altLang="en-US" dirty="0" smtClean="0"/>
              <a:t>Sample size</a:t>
            </a:r>
          </a:p>
        </p:txBody>
      </p:sp>
    </p:spTree>
    <p:extLst>
      <p:ext uri="{BB962C8B-B14F-4D97-AF65-F5344CB8AC3E}">
        <p14:creationId xmlns:p14="http://schemas.microsoft.com/office/powerpoint/2010/main" val="29039927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altLang="en-US" b="1" smtClean="0"/>
              <a:t>Some general points…</a:t>
            </a:r>
          </a:p>
        </p:txBody>
      </p:sp>
      <p:sp>
        <p:nvSpPr>
          <p:cNvPr id="11267" name="Rectangle 3"/>
          <p:cNvSpPr>
            <a:spLocks noGrp="1" noChangeArrowheads="1"/>
          </p:cNvSpPr>
          <p:nvPr>
            <p:ph idx="1"/>
          </p:nvPr>
        </p:nvSpPr>
        <p:spPr/>
        <p:txBody>
          <a:bodyPr/>
          <a:lstStyle/>
          <a:p>
            <a:pPr eaLnBrk="1" hangingPunct="1"/>
            <a:r>
              <a:rPr lang="en-US" altLang="en-US" sz="2800" dirty="0"/>
              <a:t>Typically, </a:t>
            </a:r>
            <a:r>
              <a:rPr lang="en-US" altLang="en-US" sz="2800" u="sng" dirty="0"/>
              <a:t>individuals are the ‘units of analysis’.</a:t>
            </a:r>
            <a:r>
              <a:rPr lang="en-US" altLang="en-US" sz="2800" dirty="0"/>
              <a:t> (This is not always the case though: for example in a survey of </a:t>
            </a:r>
            <a:r>
              <a:rPr lang="en-US" altLang="en-US" sz="2800" dirty="0" smtClean="0"/>
              <a:t>supermarkets</a:t>
            </a:r>
            <a:r>
              <a:rPr lang="en-US" altLang="en-US" sz="2800" dirty="0"/>
              <a:t>)</a:t>
            </a:r>
            <a:endParaRPr lang="en-US" altLang="en-US" sz="2800" u="sng" dirty="0"/>
          </a:p>
          <a:p>
            <a:pPr eaLnBrk="1" hangingPunct="1"/>
            <a:r>
              <a:rPr lang="en-US" altLang="en-US" sz="2800" dirty="0"/>
              <a:t>Individuals, referred to as </a:t>
            </a:r>
            <a:r>
              <a:rPr lang="en-US" altLang="en-US" sz="2800" u="sng" dirty="0"/>
              <a:t>respondents</a:t>
            </a:r>
            <a:r>
              <a:rPr lang="en-US" altLang="en-US" sz="2800" dirty="0"/>
              <a:t>, provide data by responding to questions.</a:t>
            </a:r>
          </a:p>
          <a:p>
            <a:pPr eaLnBrk="1" hangingPunct="1"/>
            <a:r>
              <a:rPr lang="en-US" altLang="en-US" sz="2800" dirty="0"/>
              <a:t>The ‘research instrument’ used to gather data is often referred to as a </a:t>
            </a:r>
            <a:r>
              <a:rPr lang="en-US" altLang="en-US" sz="2800" u="sng" dirty="0"/>
              <a:t>questionnaire</a:t>
            </a:r>
            <a:r>
              <a:rPr lang="en-US" altLang="en-US" sz="2800" dirty="0"/>
              <a:t>. </a:t>
            </a:r>
          </a:p>
          <a:p>
            <a:pPr eaLnBrk="1" hangingPunct="1"/>
            <a:r>
              <a:rPr lang="en-US" altLang="en-US" sz="2800" dirty="0"/>
              <a:t>Questionnaires/‘Interview schedules’:</a:t>
            </a:r>
          </a:p>
          <a:p>
            <a:pPr lvl="1" eaLnBrk="1" hangingPunct="1"/>
            <a:r>
              <a:rPr lang="en-GB" altLang="en-US" sz="2400" dirty="0"/>
              <a:t>collect standardised information.</a:t>
            </a:r>
          </a:p>
          <a:p>
            <a:pPr lvl="1" eaLnBrk="1" hangingPunct="1"/>
            <a:r>
              <a:rPr lang="en-GB" altLang="en-US" sz="2400" dirty="0"/>
              <a:t>are used to elicit information to be used in analyses.</a:t>
            </a:r>
          </a:p>
          <a:p>
            <a:pPr lvl="1" eaLnBrk="1" hangingPunct="1"/>
            <a:endParaRPr lang="en-US" altLang="en-US" sz="2400" dirty="0"/>
          </a:p>
        </p:txBody>
      </p:sp>
    </p:spTree>
    <p:extLst>
      <p:ext uri="{BB962C8B-B14F-4D97-AF65-F5344CB8AC3E}">
        <p14:creationId xmlns:p14="http://schemas.microsoft.com/office/powerpoint/2010/main" val="12407332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en-US" b="1" smtClean="0"/>
              <a:t>Three types of surveys:</a:t>
            </a:r>
          </a:p>
        </p:txBody>
      </p:sp>
      <p:sp>
        <p:nvSpPr>
          <p:cNvPr id="15363" name="Rectangle 3"/>
          <p:cNvSpPr>
            <a:spLocks noGrp="1" noChangeArrowheads="1"/>
          </p:cNvSpPr>
          <p:nvPr>
            <p:ph idx="1"/>
          </p:nvPr>
        </p:nvSpPr>
        <p:spPr/>
        <p:txBody>
          <a:bodyPr>
            <a:normAutofit/>
          </a:bodyPr>
          <a:lstStyle/>
          <a:p>
            <a:pPr marL="609600" indent="-609600">
              <a:buFontTx/>
              <a:buAutoNum type="arabicPeriod"/>
            </a:pPr>
            <a:r>
              <a:rPr lang="en-US" altLang="en-US" sz="2400" dirty="0" smtClean="0"/>
              <a:t>Self-administered questionnaires</a:t>
            </a:r>
          </a:p>
          <a:p>
            <a:pPr marL="1371600" lvl="2" indent="-457200">
              <a:buNone/>
            </a:pPr>
            <a:r>
              <a:rPr lang="en-US" altLang="en-US" sz="2400" dirty="0" smtClean="0"/>
              <a:t>Including:</a:t>
            </a:r>
          </a:p>
          <a:p>
            <a:pPr marL="1371600" lvl="2" indent="-457200">
              <a:buFontTx/>
              <a:buAutoNum type="arabicPeriod"/>
            </a:pPr>
            <a:r>
              <a:rPr lang="en-US" altLang="en-US" sz="2400" dirty="0" smtClean="0"/>
              <a:t>Mail(</a:t>
            </a:r>
            <a:r>
              <a:rPr lang="en-US" altLang="en-US" sz="2400" dirty="0" err="1" smtClean="0"/>
              <a:t>ed</a:t>
            </a:r>
            <a:r>
              <a:rPr lang="en-US" altLang="en-US" sz="2400" dirty="0" smtClean="0"/>
              <a:t>) surveys (or e-mail surveys)</a:t>
            </a:r>
          </a:p>
          <a:p>
            <a:pPr marL="1371600" lvl="2" indent="-457200">
              <a:buFontTx/>
              <a:buAutoNum type="arabicPeriod"/>
            </a:pPr>
            <a:r>
              <a:rPr lang="en-US" altLang="en-US" sz="2400" dirty="0" smtClean="0"/>
              <a:t>Web-based surveys</a:t>
            </a:r>
          </a:p>
          <a:p>
            <a:pPr marL="1371600" lvl="2" indent="-457200">
              <a:buFontTx/>
              <a:buAutoNum type="arabicPeriod"/>
            </a:pPr>
            <a:r>
              <a:rPr lang="en-US" altLang="en-US" sz="2400" dirty="0" smtClean="0"/>
              <a:t>Paper surveys </a:t>
            </a:r>
          </a:p>
          <a:p>
            <a:pPr marL="609600" indent="-609600">
              <a:buFontTx/>
              <a:buAutoNum type="arabicPeriod"/>
            </a:pPr>
            <a:r>
              <a:rPr lang="en-US" altLang="en-US" sz="2400" dirty="0" smtClean="0"/>
              <a:t>Web 2.0 surveys </a:t>
            </a:r>
          </a:p>
        </p:txBody>
      </p:sp>
    </p:spTree>
    <p:extLst>
      <p:ext uri="{BB962C8B-B14F-4D97-AF65-F5344CB8AC3E}">
        <p14:creationId xmlns:p14="http://schemas.microsoft.com/office/powerpoint/2010/main" val="22963761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434" name="Group 98"/>
          <p:cNvGraphicFramePr>
            <a:graphicFrameLocks noGrp="1"/>
          </p:cNvGraphicFramePr>
          <p:nvPr>
            <p:ph sz="half" idx="4294967295"/>
            <p:extLst>
              <p:ext uri="{D42A27DB-BD31-4B8C-83A1-F6EECF244321}">
                <p14:modId xmlns:p14="http://schemas.microsoft.com/office/powerpoint/2010/main" val="847802595"/>
              </p:ext>
            </p:extLst>
          </p:nvPr>
        </p:nvGraphicFramePr>
        <p:xfrm>
          <a:off x="1151068" y="88866"/>
          <a:ext cx="9144000" cy="2340009"/>
        </p:xfrm>
        <a:graphic>
          <a:graphicData uri="http://schemas.openxmlformats.org/drawingml/2006/table">
            <a:tbl>
              <a:tblPr/>
              <a:tblGrid>
                <a:gridCol w="1142976"/>
                <a:gridCol w="1928826"/>
                <a:gridCol w="2643206"/>
                <a:gridCol w="3428992"/>
              </a:tblGrid>
              <a:tr h="3352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dirty="0" smtClean="0">
                          <a:ln>
                            <a:noFill/>
                          </a:ln>
                          <a:solidFill>
                            <a:schemeClr val="bg1"/>
                          </a:solidFill>
                          <a:effectLst/>
                          <a:latin typeface="Arial" charset="0"/>
                        </a:rPr>
                        <a:t>Method</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75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smtClean="0">
                          <a:ln>
                            <a:noFill/>
                          </a:ln>
                          <a:solidFill>
                            <a:schemeClr val="tx1"/>
                          </a:solidFill>
                          <a:effectLst/>
                          <a:latin typeface="Arial" charset="0"/>
                        </a:rPr>
                        <a:t>Advantages</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smtClean="0">
                          <a:ln>
                            <a:noFill/>
                          </a:ln>
                          <a:solidFill>
                            <a:schemeClr val="tx1"/>
                          </a:solidFill>
                          <a:effectLst/>
                          <a:latin typeface="Arial" charset="0"/>
                        </a:rPr>
                        <a:t>Disadvantages</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smtClean="0">
                          <a:ln>
                            <a:noFill/>
                          </a:ln>
                          <a:solidFill>
                            <a:schemeClr val="tx1"/>
                          </a:solidFill>
                          <a:effectLst/>
                          <a:latin typeface="Arial" charset="0"/>
                        </a:rPr>
                        <a:t>Tips to Remember</a:t>
                      </a: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0474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1" i="0" u="none" strike="noStrike" cap="none" normalizeH="0" baseline="0" dirty="0" smtClean="0">
                          <a:ln>
                            <a:noFill/>
                          </a:ln>
                          <a:solidFill>
                            <a:schemeClr val="bg1"/>
                          </a:solidFill>
                          <a:effectLst/>
                          <a:latin typeface="Arial" charset="0"/>
                        </a:rPr>
                        <a:t>Self-completion</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5">
                        <a:lumMod val="75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smtClean="0">
                          <a:ln>
                            <a:noFill/>
                          </a:ln>
                          <a:solidFill>
                            <a:schemeClr val="tx1"/>
                          </a:solidFill>
                          <a:effectLst/>
                          <a:latin typeface="Arial" charset="0"/>
                        </a:rPr>
                        <a:t>Cheap</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smtClean="0">
                          <a:ln>
                            <a:noFill/>
                          </a:ln>
                          <a:solidFill>
                            <a:schemeClr val="tx1"/>
                          </a:solidFill>
                          <a:effectLst/>
                          <a:latin typeface="Arial" charset="0"/>
                        </a:rPr>
                        <a:t>Cover wide area</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smtClean="0">
                          <a:ln>
                            <a:noFill/>
                          </a:ln>
                          <a:solidFill>
                            <a:schemeClr val="tx1"/>
                          </a:solidFill>
                          <a:effectLst/>
                          <a:latin typeface="Arial" charset="0"/>
                        </a:rPr>
                        <a:t>Anonymity protected</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smtClean="0">
                          <a:ln>
                            <a:noFill/>
                          </a:ln>
                          <a:solidFill>
                            <a:schemeClr val="tx1"/>
                          </a:solidFill>
                          <a:effectLst/>
                          <a:latin typeface="Arial" charset="0"/>
                        </a:rPr>
                        <a:t>Interviewer bias doesn’t interfere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smtClean="0">
                          <a:ln>
                            <a:noFill/>
                          </a:ln>
                          <a:solidFill>
                            <a:schemeClr val="tx1"/>
                          </a:solidFill>
                          <a:effectLst/>
                          <a:latin typeface="Arial" charset="0"/>
                        </a:rPr>
                        <a:t>People can take their time</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Low response rate (and possible bias from this)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Questions need to be simple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No control over interpretation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No control over who fills it in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Slow</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Simplify questions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Include covering letter</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Include stamped addressed response envelope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Send a reminder</a:t>
                      </a: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14425" name="Group 89"/>
          <p:cNvGraphicFramePr>
            <a:graphicFrameLocks noGrp="1"/>
          </p:cNvGraphicFramePr>
          <p:nvPr>
            <p:ph sz="quarter" idx="4294967295"/>
            <p:extLst>
              <p:ext uri="{D42A27DB-BD31-4B8C-83A1-F6EECF244321}">
                <p14:modId xmlns:p14="http://schemas.microsoft.com/office/powerpoint/2010/main" val="4292857815"/>
              </p:ext>
            </p:extLst>
          </p:nvPr>
        </p:nvGraphicFramePr>
        <p:xfrm>
          <a:off x="1151068" y="2444508"/>
          <a:ext cx="9144000" cy="1968984"/>
        </p:xfrm>
        <a:graphic>
          <a:graphicData uri="http://schemas.openxmlformats.org/drawingml/2006/table">
            <a:tbl>
              <a:tblPr/>
              <a:tblGrid>
                <a:gridCol w="1136650"/>
                <a:gridCol w="1935152"/>
                <a:gridCol w="2643206"/>
                <a:gridCol w="3428992"/>
              </a:tblGrid>
              <a:tr h="19685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1" i="0" u="none" strike="noStrike" cap="none" normalizeH="0" baseline="0" dirty="0" smtClean="0">
                          <a:ln>
                            <a:noFill/>
                          </a:ln>
                          <a:solidFill>
                            <a:schemeClr val="bg1"/>
                          </a:solidFill>
                          <a:effectLst/>
                          <a:latin typeface="Arial" charset="0"/>
                        </a:rPr>
                        <a:t>Telephone survey</a:t>
                      </a: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5">
                        <a:lumMod val="75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Can do it all from one place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Can clarify answers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People may be relatively happy to talk on the phone </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Relatively cheap</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Quick</a:t>
                      </a:r>
                    </a:p>
                  </a:txBody>
                  <a:tcPr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People may not have home phones/be ex-directory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You may get wrong person or call at wrong time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May be a bias from whose name is listed/who’s at home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Easy for people to break off</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No context to interview</a:t>
                      </a:r>
                    </a:p>
                  </a:txBody>
                  <a:tcPr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Because you rely totally on verbal communication – questions must be short and words easy to pronounce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Minimize number of response categories (so people can remember them)</a:t>
                      </a:r>
                    </a:p>
                    <a:p>
                      <a:pPr marL="0" marR="0" lvl="0" indent="0" algn="l" defTabSz="914400" rtl="0" eaLnBrk="1" fontAlgn="base" latinLnBrk="0" hangingPunct="1">
                        <a:lnSpc>
                          <a:spcPct val="100000"/>
                        </a:lnSpc>
                        <a:spcBef>
                          <a:spcPct val="20000"/>
                        </a:spcBef>
                        <a:spcAft>
                          <a:spcPct val="0"/>
                        </a:spcAft>
                        <a:buClrTx/>
                        <a:buSzTx/>
                        <a:buFontTx/>
                        <a:buChar char="•"/>
                        <a:tabLst/>
                      </a:pPr>
                      <a:endParaRPr kumimoji="0" lang="en-US" sz="1400" b="0" i="1" u="none" strike="noStrike" cap="none" normalizeH="0" baseline="0" dirty="0" smtClean="0">
                        <a:ln>
                          <a:noFill/>
                        </a:ln>
                        <a:solidFill>
                          <a:schemeClr val="tx1"/>
                        </a:solidFill>
                        <a:effectLst/>
                        <a:latin typeface="Arial" charset="0"/>
                      </a:endParaRP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14432" name="Group 96"/>
          <p:cNvGraphicFramePr>
            <a:graphicFrameLocks noGrp="1"/>
          </p:cNvGraphicFramePr>
          <p:nvPr>
            <p:ph sz="quarter" idx="4294967295"/>
            <p:extLst>
              <p:ext uri="{D42A27DB-BD31-4B8C-83A1-F6EECF244321}">
                <p14:modId xmlns:p14="http://schemas.microsoft.com/office/powerpoint/2010/main" val="2086759130"/>
              </p:ext>
            </p:extLst>
          </p:nvPr>
        </p:nvGraphicFramePr>
        <p:xfrm>
          <a:off x="1151068" y="4372311"/>
          <a:ext cx="9144000" cy="2353042"/>
        </p:xfrm>
        <a:graphic>
          <a:graphicData uri="http://schemas.openxmlformats.org/drawingml/2006/table">
            <a:tbl>
              <a:tblPr/>
              <a:tblGrid>
                <a:gridCol w="1142976"/>
                <a:gridCol w="1928826"/>
                <a:gridCol w="2643206"/>
                <a:gridCol w="3428992"/>
              </a:tblGrid>
              <a:tr h="23526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1" i="0" u="none" strike="noStrike" cap="none" normalizeH="0" baseline="0" dirty="0" smtClean="0">
                          <a:ln>
                            <a:noFill/>
                          </a:ln>
                          <a:solidFill>
                            <a:schemeClr val="bg1"/>
                          </a:solidFill>
                          <a:effectLst/>
                          <a:latin typeface="Arial" charset="0"/>
                        </a:rPr>
                        <a:t>Face-to-face interview</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5">
                        <a:lumMod val="75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High response rate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High control of the interview situation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Ability to clarify responses</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Slow</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Expensive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Interviewer presence may influence way questions are answered</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If there is more than one interviewer, they may have different effects</a:t>
                      </a:r>
                    </a:p>
                    <a:p>
                      <a:pPr marL="0" marR="0" lvl="0" indent="0" algn="l" defTabSz="914400" rtl="0" eaLnBrk="1" fontAlgn="base" latinLnBrk="0" hangingPunct="1">
                        <a:lnSpc>
                          <a:spcPct val="100000"/>
                        </a:lnSpc>
                        <a:spcBef>
                          <a:spcPct val="20000"/>
                        </a:spcBef>
                        <a:spcAft>
                          <a:spcPct val="0"/>
                        </a:spcAft>
                        <a:buClrTx/>
                        <a:buSzTx/>
                        <a:buFontTx/>
                        <a:buChar char="•"/>
                        <a:tabLst/>
                      </a:pPr>
                      <a:endParaRPr kumimoji="0" lang="en-US" sz="1400" b="0" i="0" u="none" strike="noStrike" cap="none" normalizeH="0" baseline="0" dirty="0" smtClean="0">
                        <a:ln>
                          <a:noFill/>
                        </a:ln>
                        <a:solidFill>
                          <a:schemeClr val="tx1"/>
                        </a:solidFill>
                        <a:effectLst/>
                        <a:latin typeface="Arial" charset="0"/>
                      </a:endParaRP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Important that interviewer is non-threatening</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Interviewer can clarify questions, but should be wary of elaborations that affect the content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Aim to ask questions in a clear, standardized way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If the list of possible responses is long, show them to the respondent for them to read while the question is read out</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7098471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43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442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4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en-US" b="1" smtClean="0"/>
              <a:t>Response rate</a:t>
            </a:r>
          </a:p>
        </p:txBody>
      </p:sp>
      <p:sp>
        <p:nvSpPr>
          <p:cNvPr id="15363" name="Rectangle 3"/>
          <p:cNvSpPr>
            <a:spLocks noGrp="1" noChangeArrowheads="1"/>
          </p:cNvSpPr>
          <p:nvPr>
            <p:ph idx="1"/>
          </p:nvPr>
        </p:nvSpPr>
        <p:spPr/>
        <p:txBody>
          <a:bodyPr>
            <a:normAutofit lnSpcReduction="10000"/>
          </a:bodyPr>
          <a:lstStyle/>
          <a:p>
            <a:pPr eaLnBrk="1" hangingPunct="1">
              <a:lnSpc>
                <a:spcPct val="90000"/>
              </a:lnSpc>
            </a:pPr>
            <a:r>
              <a:rPr lang="en-US" altLang="en-US" sz="2400" dirty="0"/>
              <a:t>You must keep track of the response rate, calculated as </a:t>
            </a:r>
            <a:r>
              <a:rPr lang="en-US" altLang="en-US" sz="2400" b="1" dirty="0"/>
              <a:t>the proportion of people who are selected to take part in the survey </a:t>
            </a:r>
            <a:r>
              <a:rPr lang="en-US" altLang="en-US" sz="2400" dirty="0"/>
              <a:t>(i.e. who are part of the ‘desired’ sample) </a:t>
            </a:r>
            <a:r>
              <a:rPr lang="en-US" altLang="en-US" sz="2400" b="1" dirty="0"/>
              <a:t>who actually participate</a:t>
            </a:r>
            <a:r>
              <a:rPr lang="en-US" altLang="en-US" sz="2400" dirty="0"/>
              <a:t>. 	</a:t>
            </a:r>
            <a:r>
              <a:rPr lang="en-US" altLang="en-US" sz="2400" i="1" dirty="0" smtClean="0"/>
              <a:t>For </a:t>
            </a:r>
            <a:r>
              <a:rPr lang="en-US" altLang="en-US" sz="2400" i="1" dirty="0"/>
              <a:t>example, if you receive 75 questionnaires back from a sample of 100 people, your response rate is 75%.</a:t>
            </a:r>
          </a:p>
          <a:p>
            <a:pPr lvl="1">
              <a:spcBef>
                <a:spcPts val="1200"/>
              </a:spcBef>
              <a:buNone/>
            </a:pPr>
            <a:r>
              <a:rPr lang="en-US" altLang="en-US" sz="2000" dirty="0"/>
              <a:t>A more detailed example:</a:t>
            </a:r>
          </a:p>
          <a:p>
            <a:pPr lvl="1" eaLnBrk="1" hangingPunct="1">
              <a:lnSpc>
                <a:spcPct val="90000"/>
              </a:lnSpc>
            </a:pPr>
            <a:r>
              <a:rPr lang="en-US" altLang="en-US" sz="2000" dirty="0"/>
              <a:t>You are studying women over 50. You stop women in the street, ask their ages, and, if they qualify, you ask to interview them.</a:t>
            </a:r>
          </a:p>
          <a:p>
            <a:pPr lvl="1" eaLnBrk="1" hangingPunct="1">
              <a:lnSpc>
                <a:spcPct val="90000"/>
              </a:lnSpc>
            </a:pPr>
            <a:r>
              <a:rPr lang="en-US" altLang="en-US" sz="2000" dirty="0"/>
              <a:t>If you stop 30 women, but 20 are under 50 and only 10 over 50, your starting point (those qualified to take part) is thus 10.</a:t>
            </a:r>
          </a:p>
          <a:p>
            <a:pPr lvl="1" eaLnBrk="1" hangingPunct="1">
              <a:lnSpc>
                <a:spcPct val="90000"/>
              </a:lnSpc>
            </a:pPr>
            <a:r>
              <a:rPr lang="en-US" altLang="en-US" sz="2000" dirty="0"/>
              <a:t>If 5 of these are willing to talk to you, you have achieved a 50% response rate (5/10) </a:t>
            </a:r>
          </a:p>
          <a:p>
            <a:pPr lvl="1" eaLnBrk="1" hangingPunct="1">
              <a:lnSpc>
                <a:spcPct val="90000"/>
              </a:lnSpc>
            </a:pPr>
            <a:r>
              <a:rPr lang="en-US" altLang="en-US" sz="2000" i="1" dirty="0"/>
              <a:t>Note: it is irrelevant that you originally stopped 30 women, hence your response rate is NOT 17% (5/30) – you ignore those people who do not qualify when calculating the response rate.</a:t>
            </a:r>
          </a:p>
        </p:txBody>
      </p:sp>
    </p:spTree>
    <p:extLst>
      <p:ext uri="{BB962C8B-B14F-4D97-AF65-F5344CB8AC3E}">
        <p14:creationId xmlns:p14="http://schemas.microsoft.com/office/powerpoint/2010/main" val="5087071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US" altLang="en-US" b="1" smtClean="0"/>
              <a:t>Strengths of survey research</a:t>
            </a:r>
          </a:p>
        </p:txBody>
      </p:sp>
      <p:sp>
        <p:nvSpPr>
          <p:cNvPr id="16387" name="Rectangle 3"/>
          <p:cNvSpPr>
            <a:spLocks noGrp="1" noChangeArrowheads="1"/>
          </p:cNvSpPr>
          <p:nvPr>
            <p:ph type="body" idx="1"/>
          </p:nvPr>
        </p:nvSpPr>
        <p:spPr/>
        <p:txBody>
          <a:bodyPr/>
          <a:lstStyle/>
          <a:p>
            <a:pPr eaLnBrk="1" hangingPunct="1"/>
            <a:r>
              <a:rPr lang="en-US" altLang="en-US" smtClean="0"/>
              <a:t>Useful for describing the characteristics of a large population.</a:t>
            </a:r>
          </a:p>
          <a:p>
            <a:pPr eaLnBrk="1" hangingPunct="1"/>
            <a:r>
              <a:rPr lang="en-US" altLang="en-US" smtClean="0"/>
              <a:t>Makes large samples feasible.</a:t>
            </a:r>
          </a:p>
          <a:p>
            <a:pPr eaLnBrk="1" hangingPunct="1"/>
            <a:r>
              <a:rPr lang="en-US" altLang="en-US" smtClean="0"/>
              <a:t>Flexible - many questions can be asked on a given topic.</a:t>
            </a:r>
          </a:p>
          <a:p>
            <a:pPr eaLnBrk="1" hangingPunct="1"/>
            <a:r>
              <a:rPr lang="en-US" altLang="en-US" smtClean="0"/>
              <a:t>Has a high degree of reliability (and replicability).</a:t>
            </a:r>
          </a:p>
          <a:p>
            <a:pPr eaLnBrk="1" hangingPunct="1"/>
            <a:r>
              <a:rPr lang="en-US" altLang="en-US" smtClean="0"/>
              <a:t>Is a relatively transparent process.</a:t>
            </a:r>
          </a:p>
          <a:p>
            <a:pPr eaLnBrk="1" hangingPunct="1"/>
            <a:endParaRPr lang="en-US" altLang="en-US" smtClean="0"/>
          </a:p>
        </p:txBody>
      </p:sp>
    </p:spTree>
    <p:extLst>
      <p:ext uri="{BB962C8B-B14F-4D97-AF65-F5344CB8AC3E}">
        <p14:creationId xmlns:p14="http://schemas.microsoft.com/office/powerpoint/2010/main" val="25165888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US" altLang="en-US" sz="4000" b="1"/>
              <a:t>Weaknesses of survey research</a:t>
            </a:r>
          </a:p>
        </p:txBody>
      </p:sp>
      <p:sp>
        <p:nvSpPr>
          <p:cNvPr id="17411" name="Rectangle 3"/>
          <p:cNvSpPr>
            <a:spLocks noGrp="1" noChangeArrowheads="1"/>
          </p:cNvSpPr>
          <p:nvPr>
            <p:ph idx="1"/>
          </p:nvPr>
        </p:nvSpPr>
        <p:spPr/>
        <p:txBody>
          <a:bodyPr>
            <a:normAutofit fontScale="92500" lnSpcReduction="10000"/>
          </a:bodyPr>
          <a:lstStyle/>
          <a:p>
            <a:pPr eaLnBrk="1" hangingPunct="1">
              <a:lnSpc>
                <a:spcPct val="80000"/>
              </a:lnSpc>
            </a:pPr>
            <a:r>
              <a:rPr lang="en-US" altLang="en-US" sz="2400"/>
              <a:t>Seldom deals with the </a:t>
            </a:r>
            <a:r>
              <a:rPr lang="en-US" altLang="en-US" sz="2400" i="1"/>
              <a:t>context</a:t>
            </a:r>
            <a:r>
              <a:rPr lang="en-US" altLang="en-US" sz="2400"/>
              <a:t> of social life.</a:t>
            </a:r>
          </a:p>
          <a:p>
            <a:pPr eaLnBrk="1" hangingPunct="1">
              <a:lnSpc>
                <a:spcPct val="80000"/>
              </a:lnSpc>
            </a:pPr>
            <a:r>
              <a:rPr lang="en-US" altLang="en-US" sz="2400"/>
              <a:t>Inflexible – cannot be altered once it has begun (therefore poor for exploratory research).</a:t>
            </a:r>
          </a:p>
          <a:p>
            <a:pPr eaLnBrk="1" hangingPunct="1">
              <a:lnSpc>
                <a:spcPct val="80000"/>
              </a:lnSpc>
            </a:pPr>
            <a:r>
              <a:rPr lang="en-US" altLang="en-US" sz="2400"/>
              <a:t>Subject to artificiality – the findings are a product of the respondents’ consciousness that they are being studied.</a:t>
            </a:r>
          </a:p>
          <a:p>
            <a:pPr eaLnBrk="1" hangingPunct="1">
              <a:lnSpc>
                <a:spcPct val="80000"/>
              </a:lnSpc>
            </a:pPr>
            <a:r>
              <a:rPr lang="en-US" altLang="en-US" sz="2400"/>
              <a:t>Sometimes weak in terms of validity.</a:t>
            </a:r>
          </a:p>
          <a:p>
            <a:pPr eaLnBrk="1" hangingPunct="1">
              <a:lnSpc>
                <a:spcPct val="80000"/>
              </a:lnSpc>
            </a:pPr>
            <a:r>
              <a:rPr lang="en-US" altLang="en-US" sz="2400"/>
              <a:t>Can be poor at answering questions where the units of analysis are not individual people, </a:t>
            </a:r>
          </a:p>
          <a:p>
            <a:pPr eaLnBrk="1" hangingPunct="1">
              <a:lnSpc>
                <a:spcPct val="80000"/>
              </a:lnSpc>
            </a:pPr>
            <a:r>
              <a:rPr lang="en-US" altLang="en-US" sz="2400"/>
              <a:t>Usually inappropriate for historical research.</a:t>
            </a:r>
          </a:p>
          <a:p>
            <a:pPr eaLnBrk="1" hangingPunct="1">
              <a:lnSpc>
                <a:spcPct val="80000"/>
              </a:lnSpc>
            </a:pPr>
            <a:r>
              <a:rPr lang="en-US" altLang="en-US" sz="2400"/>
              <a:t>Can be particularly weak at gathering at certain sorts of information, e.g. about:</a:t>
            </a:r>
          </a:p>
          <a:p>
            <a:pPr lvl="1" eaLnBrk="1" hangingPunct="1">
              <a:lnSpc>
                <a:spcPct val="80000"/>
              </a:lnSpc>
            </a:pPr>
            <a:r>
              <a:rPr lang="en-US" altLang="en-US" sz="2000"/>
              <a:t>highly complex or ‘expert’ knowledge</a:t>
            </a:r>
          </a:p>
          <a:p>
            <a:pPr lvl="1" eaLnBrk="1" hangingPunct="1">
              <a:lnSpc>
                <a:spcPct val="80000"/>
              </a:lnSpc>
            </a:pPr>
            <a:r>
              <a:rPr lang="en-US" altLang="en-US" sz="2000"/>
              <a:t>people’s past attitudes or behaviour</a:t>
            </a:r>
          </a:p>
          <a:p>
            <a:pPr lvl="1" eaLnBrk="1" hangingPunct="1">
              <a:lnSpc>
                <a:spcPct val="80000"/>
              </a:lnSpc>
            </a:pPr>
            <a:r>
              <a:rPr lang="en-US" altLang="en-US" sz="2000"/>
              <a:t>subconscious (especially macro-social) influences</a:t>
            </a:r>
          </a:p>
          <a:p>
            <a:pPr lvl="1" eaLnBrk="1" hangingPunct="1">
              <a:lnSpc>
                <a:spcPct val="80000"/>
              </a:lnSpc>
            </a:pPr>
            <a:r>
              <a:rPr lang="en-US" altLang="en-US" sz="2000"/>
              <a:t>shameful or stigmatized behaviour or attitudes (especially in the context of a face-to-face interview) – although survey research may nevertheless be able to achieve this in some circumstances.</a:t>
            </a:r>
          </a:p>
          <a:p>
            <a:pPr lvl="1" eaLnBrk="1" hangingPunct="1">
              <a:lnSpc>
                <a:spcPct val="80000"/>
              </a:lnSpc>
            </a:pPr>
            <a:endParaRPr lang="en-US" altLang="en-US" sz="2000"/>
          </a:p>
          <a:p>
            <a:pPr eaLnBrk="1" hangingPunct="1">
              <a:lnSpc>
                <a:spcPct val="80000"/>
              </a:lnSpc>
            </a:pPr>
            <a:endParaRPr lang="en-US" altLang="en-US" sz="2400"/>
          </a:p>
          <a:p>
            <a:pPr eaLnBrk="1" hangingPunct="1">
              <a:lnSpc>
                <a:spcPct val="80000"/>
              </a:lnSpc>
            </a:pPr>
            <a:endParaRPr lang="en-US" altLang="en-US" sz="2400"/>
          </a:p>
        </p:txBody>
      </p:sp>
    </p:spTree>
    <p:extLst>
      <p:ext uri="{BB962C8B-B14F-4D97-AF65-F5344CB8AC3E}">
        <p14:creationId xmlns:p14="http://schemas.microsoft.com/office/powerpoint/2010/main" val="12044761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411">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411">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411">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41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sz="3200" b="1"/>
              <a:t>Thinking about what you’re researching: Case, Population, Sample</a:t>
            </a:r>
          </a:p>
        </p:txBody>
      </p:sp>
      <p:sp>
        <p:nvSpPr>
          <p:cNvPr id="4099" name="Rectangle 3"/>
          <p:cNvSpPr>
            <a:spLocks noGrp="1" noChangeArrowheads="1"/>
          </p:cNvSpPr>
          <p:nvPr>
            <p:ph type="body" idx="1"/>
          </p:nvPr>
        </p:nvSpPr>
        <p:spPr/>
        <p:txBody>
          <a:bodyPr/>
          <a:lstStyle/>
          <a:p>
            <a:pPr eaLnBrk="1" hangingPunct="1">
              <a:lnSpc>
                <a:spcPct val="90000"/>
              </a:lnSpc>
              <a:buFontTx/>
              <a:buNone/>
            </a:pPr>
            <a:r>
              <a:rPr lang="en-GB" altLang="en-US" b="1" dirty="0" smtClean="0"/>
              <a:t>Case: </a:t>
            </a:r>
            <a:r>
              <a:rPr lang="en-GB" altLang="en-US" dirty="0" smtClean="0"/>
              <a:t>each empirical instance of what you’re researching</a:t>
            </a:r>
            <a:endParaRPr lang="en-GB" altLang="en-US" sz="2400" u="sng" dirty="0"/>
          </a:p>
          <a:p>
            <a:pPr eaLnBrk="1" hangingPunct="1">
              <a:lnSpc>
                <a:spcPct val="90000"/>
              </a:lnSpc>
            </a:pPr>
            <a:r>
              <a:rPr lang="en-GB" altLang="en-US" sz="2400" dirty="0"/>
              <a:t>So if you’re researching </a:t>
            </a:r>
            <a:r>
              <a:rPr lang="en-GB" altLang="en-US" sz="2400" dirty="0" smtClean="0"/>
              <a:t>“</a:t>
            </a:r>
            <a:r>
              <a:rPr lang="en-GB" altLang="en-US" sz="2400" b="1" dirty="0" smtClean="0"/>
              <a:t>celebrities” </a:t>
            </a:r>
            <a:r>
              <a:rPr lang="en-GB" altLang="en-US" sz="2400" b="1" dirty="0"/>
              <a:t>who have been in trouble with </a:t>
            </a:r>
            <a:r>
              <a:rPr lang="en-GB" altLang="en-US" sz="2400" b="1" dirty="0" smtClean="0"/>
              <a:t>social media</a:t>
            </a:r>
            <a:r>
              <a:rPr lang="en-GB" altLang="en-US" sz="2400" dirty="0" smtClean="0"/>
              <a:t> </a:t>
            </a:r>
            <a:r>
              <a:rPr lang="en-GB" altLang="en-US" sz="2400" dirty="0" err="1" smtClean="0"/>
              <a:t>PewDiePie</a:t>
            </a:r>
            <a:r>
              <a:rPr lang="en-GB" altLang="en-US" sz="2400" dirty="0" smtClean="0"/>
              <a:t> would </a:t>
            </a:r>
            <a:r>
              <a:rPr lang="en-GB" altLang="en-US" sz="2400" dirty="0"/>
              <a:t>be a case, as would </a:t>
            </a:r>
            <a:r>
              <a:rPr lang="en-GB" altLang="en-US" sz="2400" dirty="0" smtClean="0"/>
              <a:t>Rihanna, Adele and Clint Eastwood …</a:t>
            </a:r>
            <a:endParaRPr lang="en-GB" altLang="en-US" sz="2400" dirty="0"/>
          </a:p>
          <a:p>
            <a:pPr eaLnBrk="1" hangingPunct="1">
              <a:lnSpc>
                <a:spcPct val="90000"/>
              </a:lnSpc>
            </a:pPr>
            <a:r>
              <a:rPr lang="en-GB" altLang="en-US" sz="2400" dirty="0"/>
              <a:t>If you were interested in </a:t>
            </a:r>
            <a:r>
              <a:rPr lang="en-GB" altLang="en-US" sz="2400" b="1" dirty="0"/>
              <a:t>Fast Food companies </a:t>
            </a:r>
            <a:r>
              <a:rPr lang="en-GB" altLang="en-US" sz="2400" dirty="0"/>
              <a:t>McDonalds would be a case, Burger King would be a case, as would Subway, </a:t>
            </a:r>
            <a:r>
              <a:rPr lang="en-GB" altLang="en-US" sz="2400" dirty="0" smtClean="0"/>
              <a:t>KFC, </a:t>
            </a:r>
            <a:r>
              <a:rPr lang="en-GB" altLang="en-US" sz="2400" dirty="0"/>
              <a:t>etc. …</a:t>
            </a:r>
          </a:p>
          <a:p>
            <a:pPr eaLnBrk="1" hangingPunct="1">
              <a:lnSpc>
                <a:spcPct val="90000"/>
              </a:lnSpc>
            </a:pPr>
            <a:r>
              <a:rPr lang="en-GB" altLang="en-US" sz="2400" dirty="0"/>
              <a:t>If you were interested in </a:t>
            </a:r>
            <a:r>
              <a:rPr lang="en-GB" altLang="en-US" sz="2400" b="1" dirty="0"/>
              <a:t>users of a homeless shelter on a particular night</a:t>
            </a:r>
            <a:r>
              <a:rPr lang="en-GB" altLang="en-US" sz="2400" dirty="0"/>
              <a:t>, each person who came to the shelter on the specified night would be a case.</a:t>
            </a:r>
            <a:endParaRPr lang="en-US" altLang="en-US" sz="2400" dirty="0"/>
          </a:p>
        </p:txBody>
      </p:sp>
    </p:spTree>
    <p:extLst>
      <p:ext uri="{BB962C8B-B14F-4D97-AF65-F5344CB8AC3E}">
        <p14:creationId xmlns:p14="http://schemas.microsoft.com/office/powerpoint/2010/main" val="12552863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US" altLang="en-US" sz="3200" b="1"/>
              <a:t>Thinking about what you’re researching: Case, Population, Sample</a:t>
            </a:r>
          </a:p>
        </p:txBody>
      </p:sp>
      <p:sp>
        <p:nvSpPr>
          <p:cNvPr id="5123" name="Rectangle 3"/>
          <p:cNvSpPr>
            <a:spLocks noGrp="1" noChangeArrowheads="1"/>
          </p:cNvSpPr>
          <p:nvPr>
            <p:ph idx="1"/>
          </p:nvPr>
        </p:nvSpPr>
        <p:spPr/>
        <p:txBody>
          <a:bodyPr/>
          <a:lstStyle/>
          <a:p>
            <a:pPr eaLnBrk="1" hangingPunct="1"/>
            <a:r>
              <a:rPr lang="en-GB" altLang="en-US" b="1" smtClean="0"/>
              <a:t>Population </a:t>
            </a:r>
            <a:r>
              <a:rPr lang="en-GB" altLang="en-US" smtClean="0"/>
              <a:t>– all the theoretically-relevant cases (e.g. ‘Tottenham supporters’). This is also often referred to as the </a:t>
            </a:r>
            <a:r>
              <a:rPr lang="en-GB" altLang="en-US" b="1" smtClean="0"/>
              <a:t>target population</a:t>
            </a:r>
            <a:r>
              <a:rPr lang="en-GB" altLang="en-US" smtClean="0"/>
              <a:t>.</a:t>
            </a:r>
          </a:p>
          <a:p>
            <a:pPr eaLnBrk="1" hangingPunct="1"/>
            <a:r>
              <a:rPr lang="en-GB" altLang="en-US" smtClean="0"/>
              <a:t>This may differ from the </a:t>
            </a:r>
            <a:r>
              <a:rPr lang="en-GB" altLang="en-US" b="1" smtClean="0"/>
              <a:t>study population</a:t>
            </a:r>
            <a:r>
              <a:rPr lang="en-GB" altLang="en-US" smtClean="0"/>
              <a:t>, which is all of the theoretically-relevant cases which are actually available to be studied (e.g. ‘all Tottenham club members or season ticket holders’).</a:t>
            </a:r>
            <a:endParaRPr lang="en-US" altLang="en-US" smtClean="0"/>
          </a:p>
        </p:txBody>
      </p:sp>
    </p:spTree>
    <p:extLst>
      <p:ext uri="{BB962C8B-B14F-4D97-AF65-F5344CB8AC3E}">
        <p14:creationId xmlns:p14="http://schemas.microsoft.com/office/powerpoint/2010/main" val="30296839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6146" name="Rectangle 2"/>
          <p:cNvSpPr>
            <a:spLocks noGrp="1" noChangeArrowheads="1"/>
          </p:cNvSpPr>
          <p:nvPr>
            <p:ph idx="1"/>
          </p:nvPr>
        </p:nvSpPr>
        <p:spPr/>
        <p:txBody>
          <a:bodyPr>
            <a:normAutofit lnSpcReduction="10000"/>
          </a:bodyPr>
          <a:lstStyle/>
          <a:p>
            <a:pPr marL="0" indent="0">
              <a:buNone/>
            </a:pPr>
            <a:r>
              <a:rPr lang="en-GB" altLang="en-US" sz="4800" b="1" dirty="0"/>
              <a:t>Sometimes you can study all possible cases</a:t>
            </a:r>
            <a:r>
              <a:rPr lang="en-GB" altLang="en-US" sz="2800" b="1" dirty="0"/>
              <a:t> </a:t>
            </a:r>
            <a:br>
              <a:rPr lang="en-GB" altLang="en-US" sz="2800" b="1" dirty="0"/>
            </a:br>
            <a:r>
              <a:rPr lang="en-GB" altLang="en-US" sz="2800" b="1" dirty="0"/>
              <a:t>(the total population that you are interested in)</a:t>
            </a:r>
          </a:p>
          <a:p>
            <a:pPr marL="0" indent="0">
              <a:buNone/>
            </a:pPr>
            <a:endParaRPr lang="en-GB" altLang="en-US" sz="2800" dirty="0"/>
          </a:p>
          <a:p>
            <a:pPr marL="0" indent="0">
              <a:buNone/>
            </a:pPr>
            <a:r>
              <a:rPr lang="en-GB" altLang="en-US" sz="2600" dirty="0"/>
              <a:t>For example:</a:t>
            </a:r>
            <a:endParaRPr lang="en-GB" altLang="en-US" sz="2600" i="1" dirty="0"/>
          </a:p>
          <a:p>
            <a:pPr lvl="1" eaLnBrk="1" hangingPunct="1"/>
            <a:r>
              <a:rPr lang="en-GB" altLang="en-US" sz="2600" i="1" dirty="0"/>
              <a:t>Post WW2 UK Prime Ministers</a:t>
            </a:r>
          </a:p>
          <a:p>
            <a:pPr lvl="1" eaLnBrk="1" hangingPunct="1"/>
            <a:r>
              <a:rPr lang="en-GB" altLang="en-US" sz="2600" i="1" dirty="0"/>
              <a:t>Homeless people using a particular shelter on Christmas Day </a:t>
            </a:r>
            <a:r>
              <a:rPr lang="en-GB" altLang="en-US" sz="2600" i="1" dirty="0" smtClean="0"/>
              <a:t>2018</a:t>
            </a:r>
            <a:endParaRPr lang="en-GB" altLang="en-US" sz="2600" i="1" dirty="0"/>
          </a:p>
          <a:p>
            <a:pPr lvl="1" eaLnBrk="1" hangingPunct="1"/>
            <a:r>
              <a:rPr lang="en-GB" altLang="en-US" sz="2600" i="1" dirty="0"/>
              <a:t>National football teams in the </a:t>
            </a:r>
            <a:r>
              <a:rPr lang="en-GB" altLang="en-US" sz="2600" i="1" dirty="0" smtClean="0"/>
              <a:t>2018 </a:t>
            </a:r>
            <a:r>
              <a:rPr lang="en-GB" altLang="en-US" sz="2600" i="1" dirty="0"/>
              <a:t>World Cup</a:t>
            </a:r>
          </a:p>
          <a:p>
            <a:pPr lvl="1" eaLnBrk="1" hangingPunct="1"/>
            <a:r>
              <a:rPr lang="en-GB" altLang="en-US" sz="2600" i="1" dirty="0"/>
              <a:t>Secondary schools in </a:t>
            </a:r>
            <a:r>
              <a:rPr lang="en-GB" altLang="en-US" sz="2600" i="1" dirty="0" smtClean="0"/>
              <a:t>Carmarthen</a:t>
            </a:r>
            <a:r>
              <a:rPr lang="en-GB" altLang="en-US" sz="2200" dirty="0"/>
              <a:t/>
            </a:r>
            <a:br>
              <a:rPr lang="en-GB" altLang="en-US" sz="2200" dirty="0"/>
            </a:br>
            <a:endParaRPr lang="en-US" altLang="en-US" sz="2200" dirty="0"/>
          </a:p>
          <a:p>
            <a:pPr marL="0" indent="0"/>
            <a:endParaRPr lang="en-US" altLang="en-US" sz="2600" dirty="0"/>
          </a:p>
        </p:txBody>
      </p:sp>
    </p:spTree>
    <p:extLst>
      <p:ext uri="{BB962C8B-B14F-4D97-AF65-F5344CB8AC3E}">
        <p14:creationId xmlns:p14="http://schemas.microsoft.com/office/powerpoint/2010/main" val="4038439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6">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14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a:t>
            </a:r>
            <a:endParaRPr lang="en-GB" dirty="0"/>
          </a:p>
        </p:txBody>
      </p:sp>
      <p:sp>
        <p:nvSpPr>
          <p:cNvPr id="7170" name="Rectangle 2"/>
          <p:cNvSpPr>
            <a:spLocks noGrp="1" noChangeArrowheads="1"/>
          </p:cNvSpPr>
          <p:nvPr>
            <p:ph idx="1"/>
          </p:nvPr>
        </p:nvSpPr>
        <p:spPr/>
        <p:txBody>
          <a:bodyPr>
            <a:normAutofit fontScale="92500" lnSpcReduction="20000"/>
          </a:bodyPr>
          <a:lstStyle/>
          <a:p>
            <a:pPr marL="0" indent="0">
              <a:lnSpc>
                <a:spcPct val="80000"/>
              </a:lnSpc>
              <a:buNone/>
            </a:pPr>
            <a:r>
              <a:rPr lang="en-GB" altLang="en-US" sz="4400" b="1"/>
              <a:t>Often you cannot research the whole population</a:t>
            </a:r>
          </a:p>
          <a:p>
            <a:pPr marL="0" indent="0">
              <a:buNone/>
            </a:pPr>
            <a:r>
              <a:rPr lang="en-GB" altLang="en-US" sz="2800" b="1"/>
              <a:t>because it is too big and to do so would be too costly, too time consuming, or impossible.</a:t>
            </a:r>
          </a:p>
          <a:p>
            <a:pPr marL="0" indent="0">
              <a:lnSpc>
                <a:spcPct val="80000"/>
              </a:lnSpc>
              <a:buNone/>
            </a:pPr>
            <a:endParaRPr lang="en-GB" altLang="en-US" sz="1200"/>
          </a:p>
          <a:p>
            <a:pPr marL="0" indent="0">
              <a:lnSpc>
                <a:spcPct val="80000"/>
              </a:lnSpc>
              <a:buNone/>
            </a:pPr>
            <a:r>
              <a:rPr lang="en-GB" altLang="en-US" sz="2200"/>
              <a:t>For example, if your ‘population’ is:</a:t>
            </a:r>
            <a:endParaRPr lang="en-GB" altLang="en-US" sz="2200" i="1"/>
          </a:p>
          <a:p>
            <a:pPr lvl="1" eaLnBrk="1" hangingPunct="1">
              <a:lnSpc>
                <a:spcPct val="80000"/>
              </a:lnSpc>
            </a:pPr>
            <a:r>
              <a:rPr lang="en-GB" altLang="en-US" sz="2200" i="1"/>
              <a:t>Voters in the UK since WW2</a:t>
            </a:r>
          </a:p>
          <a:p>
            <a:pPr lvl="1" eaLnBrk="1" hangingPunct="1">
              <a:lnSpc>
                <a:spcPct val="80000"/>
              </a:lnSpc>
            </a:pPr>
            <a:r>
              <a:rPr lang="en-GB" altLang="en-US" sz="2200" i="1"/>
              <a:t>All the homeless people in the UK on Christmas Day 2011</a:t>
            </a:r>
          </a:p>
          <a:p>
            <a:pPr lvl="1" eaLnBrk="1" hangingPunct="1">
              <a:lnSpc>
                <a:spcPct val="80000"/>
              </a:lnSpc>
            </a:pPr>
            <a:r>
              <a:rPr lang="en-GB" altLang="en-US" sz="2200" i="1"/>
              <a:t>Club and National Football teams involved in cup competitions in 2012</a:t>
            </a:r>
          </a:p>
          <a:p>
            <a:pPr lvl="1" eaLnBrk="1" hangingPunct="1">
              <a:lnSpc>
                <a:spcPct val="80000"/>
              </a:lnSpc>
            </a:pPr>
            <a:r>
              <a:rPr lang="en-GB" altLang="en-US" sz="2200" i="1"/>
              <a:t>Secondary schools in the UK.</a:t>
            </a:r>
            <a:endParaRPr lang="en-GB" altLang="en-US" sz="2200"/>
          </a:p>
          <a:p>
            <a:pPr marL="0" indent="0">
              <a:lnSpc>
                <a:spcPct val="80000"/>
              </a:lnSpc>
              <a:spcBef>
                <a:spcPct val="70000"/>
              </a:spcBef>
              <a:buNone/>
            </a:pPr>
            <a:r>
              <a:rPr lang="en-GB" altLang="en-US" sz="2800"/>
              <a:t>On these occasions you need to </a:t>
            </a:r>
            <a:r>
              <a:rPr lang="en-GB" altLang="en-US" sz="2800" b="1"/>
              <a:t>select some cases to study</a:t>
            </a:r>
            <a:r>
              <a:rPr lang="en-GB" altLang="en-US" sz="2800"/>
              <a:t>. </a:t>
            </a:r>
          </a:p>
          <a:p>
            <a:pPr marL="0" indent="0">
              <a:lnSpc>
                <a:spcPct val="80000"/>
              </a:lnSpc>
              <a:spcBef>
                <a:spcPct val="70000"/>
              </a:spcBef>
              <a:buNone/>
            </a:pPr>
            <a:r>
              <a:rPr lang="en-GB" altLang="en-US" sz="2800"/>
              <a:t>Selecting cases from the total (study) population is called </a:t>
            </a:r>
            <a:r>
              <a:rPr lang="en-GB" altLang="en-US" sz="2800" b="1"/>
              <a:t>sampling.</a:t>
            </a:r>
            <a:endParaRPr lang="en-US" altLang="en-US" sz="2800" b="1"/>
          </a:p>
        </p:txBody>
      </p:sp>
    </p:spTree>
    <p:extLst>
      <p:ext uri="{BB962C8B-B14F-4D97-AF65-F5344CB8AC3E}">
        <p14:creationId xmlns:p14="http://schemas.microsoft.com/office/powerpoint/2010/main" val="3110716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170">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170">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170">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170">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170">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17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a:t>How you sample depends (among other things) on some linked issues:</a:t>
            </a:r>
            <a:endParaRPr lang="en-US" altLang="en-US" b="1"/>
          </a:p>
        </p:txBody>
      </p:sp>
      <p:sp>
        <p:nvSpPr>
          <p:cNvPr id="8195" name="Rectangle 3"/>
          <p:cNvSpPr>
            <a:spLocks noGrp="1" noChangeArrowheads="1"/>
          </p:cNvSpPr>
          <p:nvPr>
            <p:ph type="body" idx="1"/>
          </p:nvPr>
        </p:nvSpPr>
        <p:spPr/>
        <p:txBody>
          <a:bodyPr/>
          <a:lstStyle/>
          <a:p>
            <a:pPr eaLnBrk="1" hangingPunct="1">
              <a:lnSpc>
                <a:spcPct val="90000"/>
              </a:lnSpc>
            </a:pPr>
            <a:r>
              <a:rPr lang="en-GB" altLang="en-US" dirty="0" smtClean="0"/>
              <a:t>What you are especially interested in (what you want to find out)</a:t>
            </a:r>
          </a:p>
          <a:p>
            <a:pPr eaLnBrk="1" hangingPunct="1">
              <a:lnSpc>
                <a:spcPct val="90000"/>
              </a:lnSpc>
            </a:pPr>
            <a:r>
              <a:rPr lang="en-GB" altLang="en-US" dirty="0" smtClean="0"/>
              <a:t>The frequency with which what you are interested in occurs in the population</a:t>
            </a:r>
          </a:p>
          <a:p>
            <a:pPr eaLnBrk="1" hangingPunct="1">
              <a:lnSpc>
                <a:spcPct val="90000"/>
              </a:lnSpc>
            </a:pPr>
            <a:r>
              <a:rPr lang="en-GB" altLang="en-US" dirty="0" smtClean="0"/>
              <a:t>The size/complexity of the population</a:t>
            </a:r>
          </a:p>
          <a:p>
            <a:pPr eaLnBrk="1" hangingPunct="1">
              <a:lnSpc>
                <a:spcPct val="90000"/>
              </a:lnSpc>
            </a:pPr>
            <a:r>
              <a:rPr lang="en-GB" altLang="en-US" dirty="0" smtClean="0"/>
              <a:t>What research methods you are going to use</a:t>
            </a:r>
          </a:p>
          <a:p>
            <a:pPr eaLnBrk="1" hangingPunct="1">
              <a:lnSpc>
                <a:spcPct val="90000"/>
              </a:lnSpc>
            </a:pPr>
            <a:r>
              <a:rPr lang="en-GB" altLang="en-US" dirty="0" smtClean="0"/>
              <a:t>How many cases you want (or have the resources and/or time) to study </a:t>
            </a:r>
          </a:p>
          <a:p>
            <a:pPr eaLnBrk="1" hangingPunct="1">
              <a:lnSpc>
                <a:spcPct val="90000"/>
              </a:lnSpc>
            </a:pPr>
            <a:r>
              <a:rPr lang="en-GB" altLang="en-US" dirty="0" smtClean="0"/>
              <a:t>See MBA Dissertation Guidance</a:t>
            </a:r>
            <a:endParaRPr lang="en-US" altLang="en-US" dirty="0" smtClean="0"/>
          </a:p>
        </p:txBody>
      </p:sp>
    </p:spTree>
    <p:extLst>
      <p:ext uri="{BB962C8B-B14F-4D97-AF65-F5344CB8AC3E}">
        <p14:creationId xmlns:p14="http://schemas.microsoft.com/office/powerpoint/2010/main" val="3474964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sz="4000" b="1"/>
              <a:t>Probability and non-probability sampling</a:t>
            </a:r>
          </a:p>
        </p:txBody>
      </p:sp>
      <p:sp>
        <p:nvSpPr>
          <p:cNvPr id="26627" name="Rectangle 3"/>
          <p:cNvSpPr>
            <a:spLocks noGrp="1" noChangeArrowheads="1"/>
          </p:cNvSpPr>
          <p:nvPr>
            <p:ph idx="1"/>
          </p:nvPr>
        </p:nvSpPr>
        <p:spPr/>
        <p:txBody>
          <a:bodyPr>
            <a:normAutofit lnSpcReduction="10000"/>
          </a:bodyPr>
          <a:lstStyle/>
          <a:p>
            <a:pPr eaLnBrk="1" hangingPunct="1">
              <a:lnSpc>
                <a:spcPct val="80000"/>
              </a:lnSpc>
              <a:buFontTx/>
              <a:buNone/>
            </a:pPr>
            <a:r>
              <a:rPr lang="en-GB" altLang="en-US" sz="2400" b="1"/>
              <a:t>Probability samples (‘Random samples’)</a:t>
            </a:r>
          </a:p>
          <a:p>
            <a:pPr eaLnBrk="1" hangingPunct="1">
              <a:lnSpc>
                <a:spcPct val="80000"/>
              </a:lnSpc>
              <a:buFontTx/>
              <a:buNone/>
            </a:pPr>
            <a:r>
              <a:rPr lang="en-GB" altLang="en-US" sz="2400"/>
              <a:t>	A probability sample has a mathematical relationship to the (study) population: we can work out mathematically what the likelihood (probability) is of the results found for the sample being within a given ‘distance’ of what would be found for the whole population (if we were able to examine the whole population!)</a:t>
            </a:r>
          </a:p>
          <a:p>
            <a:pPr eaLnBrk="1" hangingPunct="1">
              <a:lnSpc>
                <a:spcPct val="80000"/>
              </a:lnSpc>
              <a:buFontTx/>
              <a:buNone/>
            </a:pPr>
            <a:r>
              <a:rPr lang="en-GB" altLang="en-US" sz="2400">
                <a:solidFill>
                  <a:srgbClr val="008000"/>
                </a:solidFill>
                <a:sym typeface="Wingdings" panose="05000000000000000000" pitchFamily="2" charset="2"/>
              </a:rPr>
              <a:t> Such a</a:t>
            </a:r>
            <a:r>
              <a:rPr lang="en-GB" altLang="en-US" sz="2400">
                <a:solidFill>
                  <a:srgbClr val="008000"/>
                </a:solidFill>
              </a:rPr>
              <a:t> sample allows us to make </a:t>
            </a:r>
            <a:r>
              <a:rPr lang="en-GB" altLang="en-US" sz="2400" b="1">
                <a:solidFill>
                  <a:srgbClr val="008000"/>
                </a:solidFill>
              </a:rPr>
              <a:t>inferences</a:t>
            </a:r>
            <a:r>
              <a:rPr lang="en-GB" altLang="en-US" sz="2400">
                <a:solidFill>
                  <a:srgbClr val="008000"/>
                </a:solidFill>
              </a:rPr>
              <a:t> about the population as a whole, based on the sample results.</a:t>
            </a:r>
          </a:p>
          <a:p>
            <a:pPr eaLnBrk="1" hangingPunct="1">
              <a:lnSpc>
                <a:spcPct val="80000"/>
              </a:lnSpc>
              <a:buFontTx/>
              <a:buNone/>
            </a:pPr>
            <a:r>
              <a:rPr lang="en-US" altLang="en-US" sz="2400" b="1"/>
              <a:t>Non-probability samples</a:t>
            </a:r>
          </a:p>
          <a:p>
            <a:pPr eaLnBrk="1" hangingPunct="1">
              <a:lnSpc>
                <a:spcPct val="80000"/>
              </a:lnSpc>
              <a:buFont typeface="Wingdings" panose="05000000000000000000" pitchFamily="2" charset="2"/>
              <a:buChar char="à"/>
            </a:pPr>
            <a:r>
              <a:rPr lang="en-US" altLang="en-US" sz="2400">
                <a:solidFill>
                  <a:srgbClr val="008000"/>
                </a:solidFill>
                <a:sym typeface="Wingdings" panose="05000000000000000000" pitchFamily="2" charset="2"/>
              </a:rPr>
              <a:t>Formally, these d</a:t>
            </a:r>
            <a:r>
              <a:rPr lang="en-US" altLang="en-US" sz="2400">
                <a:solidFill>
                  <a:srgbClr val="008000"/>
                </a:solidFill>
              </a:rPr>
              <a:t>o not allow us to make inferences about the population as a whole.</a:t>
            </a:r>
            <a:r>
              <a:rPr lang="en-US" altLang="en-US" sz="2400"/>
              <a:t> </a:t>
            </a:r>
          </a:p>
          <a:p>
            <a:pPr eaLnBrk="1" hangingPunct="1">
              <a:lnSpc>
                <a:spcPct val="80000"/>
              </a:lnSpc>
              <a:buFont typeface="Wingdings" panose="05000000000000000000" pitchFamily="2" charset="2"/>
              <a:buNone/>
            </a:pPr>
            <a:r>
              <a:rPr lang="en-US" altLang="en-US" sz="2400"/>
              <a:t>	</a:t>
            </a:r>
            <a:r>
              <a:rPr lang="en-US" altLang="en-US" sz="2400" i="1"/>
              <a:t>However, there are often pragmatic reasons for their use, and, despite this lack of statistical legitimacy, inferential statistics are often generated (and published!)</a:t>
            </a:r>
          </a:p>
        </p:txBody>
      </p:sp>
    </p:spTree>
    <p:extLst>
      <p:ext uri="{BB962C8B-B14F-4D97-AF65-F5344CB8AC3E}">
        <p14:creationId xmlns:p14="http://schemas.microsoft.com/office/powerpoint/2010/main" val="22330205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62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52918" y="1123837"/>
            <a:ext cx="2980935" cy="4601183"/>
          </a:xfrm>
        </p:spPr>
        <p:txBody>
          <a:bodyPr/>
          <a:lstStyle/>
          <a:p>
            <a:pPr eaLnBrk="1" hangingPunct="1"/>
            <a:r>
              <a:rPr lang="en-US" altLang="en-US" sz="4800" b="1" dirty="0"/>
              <a:t>Types of</a:t>
            </a:r>
            <a:br>
              <a:rPr lang="en-US" altLang="en-US" sz="4800" b="1" dirty="0"/>
            </a:br>
            <a:r>
              <a:rPr lang="en-US" altLang="en-US" sz="4800" b="1" dirty="0"/>
              <a:t>Non-probability sampling:</a:t>
            </a:r>
          </a:p>
        </p:txBody>
      </p:sp>
      <p:sp>
        <p:nvSpPr>
          <p:cNvPr id="27651" name="Rectangle 3"/>
          <p:cNvSpPr>
            <a:spLocks noGrp="1" noChangeArrowheads="1"/>
          </p:cNvSpPr>
          <p:nvPr>
            <p:ph idx="1"/>
          </p:nvPr>
        </p:nvSpPr>
        <p:spPr/>
        <p:txBody>
          <a:bodyPr/>
          <a:lstStyle/>
          <a:p>
            <a:pPr eaLnBrk="1" hangingPunct="1">
              <a:buFontTx/>
              <a:buNone/>
            </a:pPr>
            <a:r>
              <a:rPr lang="en-US" altLang="en-US" b="1" smtClean="0"/>
              <a:t>	1. Reliance on available subjects:</a:t>
            </a:r>
          </a:p>
          <a:p>
            <a:pPr lvl="1" eaLnBrk="1" hangingPunct="1">
              <a:buFont typeface="Times" panose="02020603050405020304" pitchFamily="18" charset="0"/>
              <a:buChar char="•"/>
            </a:pPr>
            <a:r>
              <a:rPr lang="en-US" altLang="en-US" smtClean="0">
                <a:solidFill>
                  <a:srgbClr val="008000"/>
                </a:solidFill>
              </a:rPr>
              <a:t>Literally choosing people because they are available (e.g. approaching the first five people you see outside the library)</a:t>
            </a:r>
          </a:p>
          <a:p>
            <a:pPr lvl="1" eaLnBrk="1" hangingPunct="1">
              <a:buFont typeface="Times" panose="02020603050405020304" pitchFamily="18" charset="0"/>
              <a:buChar char="•"/>
            </a:pPr>
            <a:r>
              <a:rPr lang="en-US" altLang="en-US" smtClean="0"/>
              <a:t>Only justified if less problematic sampling methods are not possible. </a:t>
            </a:r>
          </a:p>
          <a:p>
            <a:pPr lvl="1" eaLnBrk="1" hangingPunct="1">
              <a:buFont typeface="Times" panose="02020603050405020304" pitchFamily="18" charset="0"/>
              <a:buChar char="•"/>
            </a:pPr>
            <a:r>
              <a:rPr lang="en-US" altLang="en-US" smtClean="0"/>
              <a:t>Researchers must exercise considerable caution in generalizing from their data when this method is used. </a:t>
            </a:r>
          </a:p>
        </p:txBody>
      </p:sp>
    </p:spTree>
    <p:extLst>
      <p:ext uri="{BB962C8B-B14F-4D97-AF65-F5344CB8AC3E}">
        <p14:creationId xmlns:p14="http://schemas.microsoft.com/office/powerpoint/2010/main" val="42798625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sz="4800" b="1"/>
              <a:t>Types of</a:t>
            </a:r>
            <a:br>
              <a:rPr lang="en-US" altLang="en-US" sz="4800" b="1"/>
            </a:br>
            <a:r>
              <a:rPr lang="en-US" altLang="en-US" sz="4800" b="1"/>
              <a:t>Non-probability sampling:</a:t>
            </a:r>
          </a:p>
        </p:txBody>
      </p:sp>
      <p:sp>
        <p:nvSpPr>
          <p:cNvPr id="28675" name="Rectangle 3"/>
          <p:cNvSpPr>
            <a:spLocks noGrp="1" noChangeArrowheads="1"/>
          </p:cNvSpPr>
          <p:nvPr>
            <p:ph idx="1"/>
          </p:nvPr>
        </p:nvSpPr>
        <p:spPr/>
        <p:txBody>
          <a:bodyPr/>
          <a:lstStyle/>
          <a:p>
            <a:pPr eaLnBrk="1" hangingPunct="1">
              <a:lnSpc>
                <a:spcPct val="90000"/>
              </a:lnSpc>
              <a:buFontTx/>
              <a:buNone/>
            </a:pPr>
            <a:r>
              <a:rPr lang="en-US" altLang="en-US" b="1" smtClean="0"/>
              <a:t>	2. Purposive or judgmental sampling</a:t>
            </a:r>
          </a:p>
          <a:p>
            <a:pPr lvl="1" eaLnBrk="1" hangingPunct="1">
              <a:lnSpc>
                <a:spcPct val="90000"/>
              </a:lnSpc>
              <a:buFont typeface="Times" panose="02020603050405020304" pitchFamily="18" charset="0"/>
              <a:buChar char="•"/>
            </a:pPr>
            <a:r>
              <a:rPr lang="en-US" altLang="en-US" smtClean="0">
                <a:solidFill>
                  <a:srgbClr val="008000"/>
                </a:solidFill>
              </a:rPr>
              <a:t>Selecting a sample based on knowledge of a population, its elements, and the purpose of the study. Selecting people who would be ‘good’ informants (individually/collectively).</a:t>
            </a:r>
          </a:p>
          <a:p>
            <a:pPr lvl="1" eaLnBrk="1" hangingPunct="1">
              <a:lnSpc>
                <a:spcPct val="90000"/>
              </a:lnSpc>
              <a:buFont typeface="Times" panose="02020603050405020304" pitchFamily="18" charset="0"/>
              <a:buChar char="•"/>
            </a:pPr>
            <a:r>
              <a:rPr lang="en-US" altLang="en-US" smtClean="0"/>
              <a:t>Used when field researchers are interested in studying cases that do not fit into regular patterns of attitudes and behaviours (i.e. when researching ‘deviance’).</a:t>
            </a:r>
          </a:p>
          <a:p>
            <a:pPr lvl="1" eaLnBrk="1" hangingPunct="1">
              <a:lnSpc>
                <a:spcPct val="90000"/>
              </a:lnSpc>
              <a:buFont typeface="Times" panose="02020603050405020304" pitchFamily="18" charset="0"/>
              <a:buChar char="•"/>
            </a:pPr>
            <a:r>
              <a:rPr lang="en-US" altLang="en-US" smtClean="0"/>
              <a:t>Relies totally on the researcher’s prior ability to determine ‘suitable’ subjects.</a:t>
            </a:r>
          </a:p>
          <a:p>
            <a:pPr eaLnBrk="1" hangingPunct="1">
              <a:lnSpc>
                <a:spcPct val="90000"/>
              </a:lnSpc>
            </a:pPr>
            <a:endParaRPr lang="en-US" altLang="en-US" smtClean="0"/>
          </a:p>
        </p:txBody>
      </p:sp>
    </p:spTree>
    <p:extLst>
      <p:ext uri="{BB962C8B-B14F-4D97-AF65-F5344CB8AC3E}">
        <p14:creationId xmlns:p14="http://schemas.microsoft.com/office/powerpoint/2010/main" val="1697690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67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867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tLang="en-US" sz="4800" b="1"/>
              <a:t>Types of</a:t>
            </a:r>
            <a:br>
              <a:rPr lang="en-US" altLang="en-US" sz="4800" b="1"/>
            </a:br>
            <a:r>
              <a:rPr lang="en-US" altLang="en-US" sz="4800" b="1"/>
              <a:t>Non-probability sampling:</a:t>
            </a:r>
          </a:p>
        </p:txBody>
      </p:sp>
      <p:sp>
        <p:nvSpPr>
          <p:cNvPr id="29699" name="Rectangle 3"/>
          <p:cNvSpPr>
            <a:spLocks noGrp="1" noChangeArrowheads="1"/>
          </p:cNvSpPr>
          <p:nvPr>
            <p:ph idx="1"/>
          </p:nvPr>
        </p:nvSpPr>
        <p:spPr/>
        <p:txBody>
          <a:bodyPr/>
          <a:lstStyle/>
          <a:p>
            <a:pPr eaLnBrk="1" hangingPunct="1">
              <a:buFontTx/>
              <a:buNone/>
            </a:pPr>
            <a:r>
              <a:rPr lang="en-US" altLang="en-US" b="1" smtClean="0"/>
              <a:t>	3. Snowball sampling</a:t>
            </a:r>
          </a:p>
          <a:p>
            <a:pPr lvl="1" eaLnBrk="1" hangingPunct="1">
              <a:buFont typeface="Times" panose="02020603050405020304" pitchFamily="18" charset="0"/>
              <a:buChar char="•"/>
            </a:pPr>
            <a:r>
              <a:rPr lang="en-US" altLang="en-US" sz="2500">
                <a:solidFill>
                  <a:srgbClr val="008000"/>
                </a:solidFill>
              </a:rPr>
              <a:t>Researcher collects data on members of the target population s/he can access, and uses them to help locate other members of the population. </a:t>
            </a:r>
          </a:p>
          <a:p>
            <a:pPr lvl="1" eaLnBrk="1" hangingPunct="1">
              <a:buFont typeface="Times" panose="02020603050405020304" pitchFamily="18" charset="0"/>
              <a:buChar char="•"/>
            </a:pPr>
            <a:r>
              <a:rPr lang="en-US" altLang="en-US" sz="2500"/>
              <a:t>May be appropriate when members of a population are difficult to locate (and/or access).</a:t>
            </a:r>
          </a:p>
          <a:p>
            <a:pPr lvl="1" eaLnBrk="1" hangingPunct="1">
              <a:buFont typeface="Times" panose="02020603050405020304" pitchFamily="18" charset="0"/>
              <a:buChar char="•"/>
            </a:pPr>
            <a:r>
              <a:rPr lang="en-US" altLang="en-US" sz="2500"/>
              <a:t>By definition, respondents who are located by snowball sampling will be connected to other respondents, thus respondents are more likely to share similarities with each other than with other members of the population.</a:t>
            </a:r>
          </a:p>
          <a:p>
            <a:pPr eaLnBrk="1" hangingPunct="1"/>
            <a:endParaRPr lang="en-US" altLang="en-US" sz="2800"/>
          </a:p>
        </p:txBody>
      </p:sp>
    </p:spTree>
    <p:extLst>
      <p:ext uri="{BB962C8B-B14F-4D97-AF65-F5344CB8AC3E}">
        <p14:creationId xmlns:p14="http://schemas.microsoft.com/office/powerpoint/2010/main" val="28197965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tLang="en-US" sz="4800" b="1"/>
              <a:t>Types of</a:t>
            </a:r>
            <a:br>
              <a:rPr lang="en-US" altLang="en-US" sz="4800" b="1"/>
            </a:br>
            <a:r>
              <a:rPr lang="en-US" altLang="en-US" sz="4800" b="1"/>
              <a:t>Non-probability sampling:</a:t>
            </a:r>
          </a:p>
        </p:txBody>
      </p:sp>
      <p:sp>
        <p:nvSpPr>
          <p:cNvPr id="30723" name="Rectangle 3"/>
          <p:cNvSpPr>
            <a:spLocks noGrp="1" noChangeArrowheads="1"/>
          </p:cNvSpPr>
          <p:nvPr>
            <p:ph idx="1"/>
          </p:nvPr>
        </p:nvSpPr>
        <p:spPr/>
        <p:txBody>
          <a:bodyPr>
            <a:normAutofit fontScale="92500"/>
          </a:bodyPr>
          <a:lstStyle/>
          <a:p>
            <a:pPr eaLnBrk="1" hangingPunct="1">
              <a:lnSpc>
                <a:spcPct val="90000"/>
              </a:lnSpc>
              <a:buFontTx/>
              <a:buNone/>
            </a:pPr>
            <a:r>
              <a:rPr lang="en-US" altLang="en-US" b="1" smtClean="0"/>
              <a:t>	4. Quota sampling</a:t>
            </a:r>
          </a:p>
          <a:p>
            <a:pPr lvl="1" eaLnBrk="1" hangingPunct="1">
              <a:lnSpc>
                <a:spcPct val="90000"/>
              </a:lnSpc>
              <a:buFont typeface="Times" panose="02020603050405020304" pitchFamily="18" charset="0"/>
              <a:buChar char="•"/>
            </a:pPr>
            <a:r>
              <a:rPr lang="en-US" altLang="en-US" sz="2200">
                <a:solidFill>
                  <a:srgbClr val="008000"/>
                </a:solidFill>
              </a:rPr>
              <a:t>Begin with a matrix of the population (e.g. assuming it is 50% female and 9% minority ethnic, with a given age structure).</a:t>
            </a:r>
          </a:p>
          <a:p>
            <a:pPr lvl="1" eaLnBrk="1" hangingPunct="1">
              <a:lnSpc>
                <a:spcPct val="90000"/>
              </a:lnSpc>
              <a:buFont typeface="Times" panose="02020603050405020304" pitchFamily="18" charset="0"/>
              <a:buChar char="•"/>
            </a:pPr>
            <a:r>
              <a:rPr lang="en-US" altLang="en-US" sz="2200">
                <a:solidFill>
                  <a:srgbClr val="008000"/>
                </a:solidFill>
              </a:rPr>
              <a:t>Data is collected from people matching the defining characteristics of each cell within the matrix. </a:t>
            </a:r>
          </a:p>
          <a:p>
            <a:pPr lvl="1" eaLnBrk="1" hangingPunct="1">
              <a:lnSpc>
                <a:spcPct val="90000"/>
              </a:lnSpc>
              <a:buFont typeface="Times" panose="02020603050405020304" pitchFamily="18" charset="0"/>
              <a:buChar char="•"/>
            </a:pPr>
            <a:r>
              <a:rPr lang="en-US" altLang="en-US" sz="2200">
                <a:solidFill>
                  <a:srgbClr val="008000"/>
                </a:solidFill>
              </a:rPr>
              <a:t>Each cell is assigned a weight matching its proportion of the population (e.g. if you were going to sample 1,000 people, you would want 500 of them to be female, and hence 45 to be minority ethnic women).</a:t>
            </a:r>
          </a:p>
          <a:p>
            <a:pPr lvl="1" eaLnBrk="1" hangingPunct="1">
              <a:lnSpc>
                <a:spcPct val="90000"/>
              </a:lnSpc>
              <a:buFont typeface="Times" panose="02020603050405020304" pitchFamily="18" charset="0"/>
              <a:buChar char="•"/>
            </a:pPr>
            <a:r>
              <a:rPr lang="en-US" altLang="en-US" sz="2200"/>
              <a:t>The data thus provide a representation of the population.</a:t>
            </a:r>
          </a:p>
          <a:p>
            <a:pPr lvl="1" eaLnBrk="1" hangingPunct="1">
              <a:lnSpc>
                <a:spcPct val="90000"/>
              </a:lnSpc>
              <a:buFont typeface="Times" panose="02020603050405020304" pitchFamily="18" charset="0"/>
              <a:buChar char="•"/>
            </a:pPr>
            <a:r>
              <a:rPr lang="en-US" altLang="en-US" sz="2200"/>
              <a:t>However, the data may not represent the population well in terms of criteria that were not used to define the initial matrix.</a:t>
            </a:r>
          </a:p>
          <a:p>
            <a:pPr lvl="1" eaLnBrk="1" hangingPunct="1">
              <a:lnSpc>
                <a:spcPct val="90000"/>
              </a:lnSpc>
              <a:buFont typeface="Times" panose="02020603050405020304" pitchFamily="18" charset="0"/>
              <a:buChar char="•"/>
            </a:pPr>
            <a:r>
              <a:rPr lang="en-US" altLang="en-US" sz="2200"/>
              <a:t>You cannot measure response rates.</a:t>
            </a:r>
          </a:p>
          <a:p>
            <a:pPr lvl="1" eaLnBrk="1" hangingPunct="1">
              <a:lnSpc>
                <a:spcPct val="90000"/>
              </a:lnSpc>
              <a:buFont typeface="Times" panose="02020603050405020304" pitchFamily="18" charset="0"/>
              <a:buChar char="•"/>
            </a:pPr>
            <a:r>
              <a:rPr lang="en-US" altLang="en-US" sz="2200"/>
              <a:t>And, crucially, the selection process may be biased.</a:t>
            </a:r>
          </a:p>
          <a:p>
            <a:pPr eaLnBrk="1" hangingPunct="1">
              <a:lnSpc>
                <a:spcPct val="90000"/>
              </a:lnSpc>
            </a:pPr>
            <a:endParaRPr lang="en-US" altLang="en-US" sz="2200"/>
          </a:p>
        </p:txBody>
      </p:sp>
    </p:spTree>
    <p:extLst>
      <p:ext uri="{BB962C8B-B14F-4D97-AF65-F5344CB8AC3E}">
        <p14:creationId xmlns:p14="http://schemas.microsoft.com/office/powerpoint/2010/main" val="18898903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altLang="en-US" sz="4800" b="1"/>
              <a:t>The logic of probability sampling</a:t>
            </a:r>
          </a:p>
        </p:txBody>
      </p:sp>
      <p:sp>
        <p:nvSpPr>
          <p:cNvPr id="31747" name="Rectangle 3"/>
          <p:cNvSpPr>
            <a:spLocks noGrp="1" noChangeArrowheads="1"/>
          </p:cNvSpPr>
          <p:nvPr>
            <p:ph idx="1"/>
          </p:nvPr>
        </p:nvSpPr>
        <p:spPr/>
        <p:txBody>
          <a:bodyPr/>
          <a:lstStyle/>
          <a:p>
            <a:pPr eaLnBrk="1" hangingPunct="1"/>
            <a:r>
              <a:rPr lang="en-US" altLang="en-US" sz="2800" b="1">
                <a:solidFill>
                  <a:srgbClr val="008000"/>
                </a:solidFill>
              </a:rPr>
              <a:t>Representativeness:</a:t>
            </a:r>
          </a:p>
          <a:p>
            <a:pPr eaLnBrk="1" hangingPunct="1">
              <a:buFontTx/>
              <a:buNone/>
            </a:pPr>
            <a:r>
              <a:rPr lang="en-US" altLang="en-US" sz="2800" b="1"/>
              <a:t>	</a:t>
            </a:r>
            <a:r>
              <a:rPr lang="en-US" altLang="en-US" sz="2800"/>
              <a:t>A sample is </a:t>
            </a:r>
            <a:r>
              <a:rPr lang="en-US" altLang="en-US" sz="2800" b="1"/>
              <a:t>representative</a:t>
            </a:r>
            <a:r>
              <a:rPr lang="en-US" altLang="en-US" sz="2800"/>
              <a:t> of the population from which it is selected to the extent that it has the same aggregate characteristics (e.g. same percentage of women, of immigrants, of poor and rich people…)</a:t>
            </a:r>
            <a:endParaRPr lang="en-US" altLang="en-US" sz="2800" b="1"/>
          </a:p>
          <a:p>
            <a:pPr eaLnBrk="1" hangingPunct="1"/>
            <a:r>
              <a:rPr lang="en-US" altLang="en-US" sz="2800" b="1">
                <a:solidFill>
                  <a:srgbClr val="008000"/>
                </a:solidFill>
              </a:rPr>
              <a:t>EPSEM (Equal Probability of Selection Method):</a:t>
            </a:r>
          </a:p>
          <a:p>
            <a:pPr eaLnBrk="1" hangingPunct="1">
              <a:buFontTx/>
              <a:buNone/>
            </a:pPr>
            <a:r>
              <a:rPr lang="en-US" altLang="en-US" sz="2800" b="1"/>
              <a:t>	</a:t>
            </a:r>
            <a:r>
              <a:rPr lang="en-US" altLang="en-US" sz="2800"/>
              <a:t>Every member of the population has the same chance of being selected for the sample.</a:t>
            </a:r>
          </a:p>
        </p:txBody>
      </p:sp>
    </p:spTree>
    <p:extLst>
      <p:ext uri="{BB962C8B-B14F-4D97-AF65-F5344CB8AC3E}">
        <p14:creationId xmlns:p14="http://schemas.microsoft.com/office/powerpoint/2010/main" val="41694990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174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2770" name="Rectangle 2"/>
          <p:cNvSpPr>
            <a:spLocks noGrp="1" noChangeArrowheads="1"/>
          </p:cNvSpPr>
          <p:nvPr>
            <p:ph idx="1"/>
          </p:nvPr>
        </p:nvSpPr>
        <p:spPr/>
        <p:txBody>
          <a:bodyPr>
            <a:normAutofit fontScale="92500"/>
          </a:bodyPr>
          <a:lstStyle/>
          <a:p>
            <a:pPr eaLnBrk="1" hangingPunct="1">
              <a:lnSpc>
                <a:spcPct val="90000"/>
              </a:lnSpc>
            </a:pPr>
            <a:r>
              <a:rPr lang="en-US" altLang="en-US" sz="2800" b="1">
                <a:solidFill>
                  <a:srgbClr val="008000"/>
                </a:solidFill>
              </a:rPr>
              <a:t>Random sampling:</a:t>
            </a:r>
          </a:p>
          <a:p>
            <a:pPr eaLnBrk="1" hangingPunct="1">
              <a:lnSpc>
                <a:spcPct val="90000"/>
              </a:lnSpc>
              <a:buFontTx/>
              <a:buNone/>
            </a:pPr>
            <a:r>
              <a:rPr lang="en-US" altLang="en-US" sz="2800"/>
              <a:t>	Each element in the population has a known, non-zero chance of selection. ‘Tables’ or ‘lists’ of random numbers are often used (in print form or generated by a computer, e.g. in SPSS).</a:t>
            </a:r>
          </a:p>
          <a:p>
            <a:pPr eaLnBrk="1" hangingPunct="1">
              <a:lnSpc>
                <a:spcPct val="90000"/>
              </a:lnSpc>
            </a:pPr>
            <a:r>
              <a:rPr lang="en-US" altLang="en-US" sz="2800" b="1">
                <a:solidFill>
                  <a:srgbClr val="008000"/>
                </a:solidFill>
              </a:rPr>
              <a:t>Sampling frame:</a:t>
            </a:r>
          </a:p>
          <a:p>
            <a:pPr eaLnBrk="1" hangingPunct="1">
              <a:lnSpc>
                <a:spcPct val="90000"/>
              </a:lnSpc>
              <a:buFontTx/>
              <a:buNone/>
            </a:pPr>
            <a:r>
              <a:rPr lang="en-US" altLang="en-US" sz="2800"/>
              <a:t>	A list of every element/case in the population from which a probability sample can be selected.</a:t>
            </a:r>
          </a:p>
          <a:p>
            <a:pPr eaLnBrk="1" hangingPunct="1">
              <a:lnSpc>
                <a:spcPct val="90000"/>
              </a:lnSpc>
              <a:buFontTx/>
              <a:buNone/>
            </a:pPr>
            <a:r>
              <a:rPr lang="en-US" altLang="en-US" sz="2800"/>
              <a:t>	</a:t>
            </a:r>
            <a:r>
              <a:rPr lang="en-US" altLang="en-US" sz="2800" i="1"/>
              <a:t>In practice, sampling frames may not include every element. It is the researcher’s job to assess the extent (and nature) of any omissions and, if possible, to correct them.</a:t>
            </a:r>
            <a:endParaRPr lang="en-US" altLang="en-US" sz="2800" b="1"/>
          </a:p>
        </p:txBody>
      </p:sp>
    </p:spTree>
    <p:extLst>
      <p:ext uri="{BB962C8B-B14F-4D97-AF65-F5344CB8AC3E}">
        <p14:creationId xmlns:p14="http://schemas.microsoft.com/office/powerpoint/2010/main" val="32685638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770">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2770">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277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77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252918" y="1123837"/>
            <a:ext cx="3036691" cy="4601183"/>
          </a:xfrm>
        </p:spPr>
        <p:txBody>
          <a:bodyPr/>
          <a:lstStyle/>
          <a:p>
            <a:pPr eaLnBrk="1" hangingPunct="1"/>
            <a:r>
              <a:rPr lang="en-US" altLang="en-US" sz="4800" b="1" dirty="0"/>
              <a:t>A Population of 100</a:t>
            </a:r>
          </a:p>
        </p:txBody>
      </p:sp>
      <p:pic>
        <p:nvPicPr>
          <p:cNvPr id="3" name="Content Placeholder 2"/>
          <p:cNvPicPr>
            <a:picLocks noGrp="1" noChangeAspect="1"/>
          </p:cNvPicPr>
          <p:nvPr>
            <p:ph idx="1"/>
          </p:nvPr>
        </p:nvPicPr>
        <p:blipFill>
          <a:blip r:embed="rId3"/>
          <a:stretch>
            <a:fillRect/>
          </a:stretch>
        </p:blipFill>
        <p:spPr>
          <a:xfrm>
            <a:off x="4137102" y="0"/>
            <a:ext cx="6947210" cy="6947210"/>
          </a:xfrm>
          <a:prstGeom prst="rect">
            <a:avLst/>
          </a:prstGeom>
        </p:spPr>
      </p:pic>
    </p:spTree>
    <p:extLst>
      <p:ext uri="{BB962C8B-B14F-4D97-AF65-F5344CB8AC3E}">
        <p14:creationId xmlns:p14="http://schemas.microsoft.com/office/powerpoint/2010/main" val="2707427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US" altLang="en-US" sz="4000" b="1"/>
              <a:t>Types of probability sampling:</a:t>
            </a:r>
          </a:p>
        </p:txBody>
      </p:sp>
      <p:sp>
        <p:nvSpPr>
          <p:cNvPr id="35843" name="Rectangle 3"/>
          <p:cNvSpPr>
            <a:spLocks noGrp="1" noChangeArrowheads="1"/>
          </p:cNvSpPr>
          <p:nvPr>
            <p:ph idx="1"/>
          </p:nvPr>
        </p:nvSpPr>
        <p:spPr/>
        <p:txBody>
          <a:bodyPr/>
          <a:lstStyle/>
          <a:p>
            <a:pPr eaLnBrk="1" hangingPunct="1">
              <a:buFontTx/>
              <a:buNone/>
            </a:pPr>
            <a:r>
              <a:rPr lang="en-US" altLang="en-US" b="1" smtClean="0"/>
              <a:t>1.	Simple Random Sample</a:t>
            </a:r>
          </a:p>
          <a:p>
            <a:pPr eaLnBrk="1" hangingPunct="1"/>
            <a:r>
              <a:rPr lang="en-US" altLang="en-US" smtClean="0"/>
              <a:t>Feasible only with the simplest sort of sampling frame (a comprehensive one).</a:t>
            </a:r>
          </a:p>
          <a:p>
            <a:pPr eaLnBrk="1" hangingPunct="1"/>
            <a:r>
              <a:rPr lang="en-US" altLang="en-US" smtClean="0"/>
              <a:t>The researcher enumerates the sampling frame, and randomly selects people.</a:t>
            </a:r>
          </a:p>
          <a:p>
            <a:pPr eaLnBrk="1" hangingPunct="1"/>
            <a:r>
              <a:rPr lang="en-US" altLang="en-US" smtClean="0"/>
              <a:t>Despite being the ‘purist’ type of random sample, in practice it is rarely used.</a:t>
            </a:r>
          </a:p>
        </p:txBody>
      </p:sp>
    </p:spTree>
    <p:extLst>
      <p:ext uri="{BB962C8B-B14F-4D97-AF65-F5344CB8AC3E}">
        <p14:creationId xmlns:p14="http://schemas.microsoft.com/office/powerpoint/2010/main" val="37305480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idx="4294967295"/>
          </p:nvPr>
        </p:nvSpPr>
        <p:spPr>
          <a:xfrm>
            <a:off x="0" y="0"/>
            <a:ext cx="8229600" cy="1143000"/>
          </a:xfrm>
        </p:spPr>
        <p:txBody>
          <a:bodyPr/>
          <a:lstStyle/>
          <a:p>
            <a:pPr eaLnBrk="1" hangingPunct="1"/>
            <a:r>
              <a:rPr lang="en-US" altLang="en-US" b="1" smtClean="0"/>
              <a:t>A Simple Random Sample</a:t>
            </a:r>
          </a:p>
        </p:txBody>
      </p:sp>
      <p:pic>
        <p:nvPicPr>
          <p:cNvPr id="34819" name="Picture 3"/>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1728439" y="684174"/>
            <a:ext cx="9144000" cy="5705475"/>
          </a:xfrm>
          <a:noFill/>
        </p:spPr>
      </p:pic>
    </p:spTree>
    <p:extLst>
      <p:ext uri="{BB962C8B-B14F-4D97-AF65-F5344CB8AC3E}">
        <p14:creationId xmlns:p14="http://schemas.microsoft.com/office/powerpoint/2010/main" val="340578422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US" altLang="en-US" sz="4000" b="1"/>
              <a:t>Types of probability sampling:</a:t>
            </a:r>
          </a:p>
        </p:txBody>
      </p:sp>
      <p:sp>
        <p:nvSpPr>
          <p:cNvPr id="37891" name="Rectangle 3"/>
          <p:cNvSpPr>
            <a:spLocks noGrp="1" noChangeArrowheads="1"/>
          </p:cNvSpPr>
          <p:nvPr>
            <p:ph type="body" idx="1"/>
          </p:nvPr>
        </p:nvSpPr>
        <p:spPr/>
        <p:txBody>
          <a:bodyPr/>
          <a:lstStyle/>
          <a:p>
            <a:pPr eaLnBrk="1" hangingPunct="1">
              <a:buFontTx/>
              <a:buNone/>
            </a:pPr>
            <a:r>
              <a:rPr lang="en-US" altLang="en-US" b="1" smtClean="0"/>
              <a:t>2. Systematic Random Sample</a:t>
            </a:r>
          </a:p>
          <a:p>
            <a:pPr eaLnBrk="1" hangingPunct="1"/>
            <a:r>
              <a:rPr lang="en-US" altLang="en-US" sz="3000"/>
              <a:t>Uses a random starting point, with every </a:t>
            </a:r>
            <a:r>
              <a:rPr lang="en-US" altLang="en-US" sz="3000" i="1"/>
              <a:t>k</a:t>
            </a:r>
            <a:r>
              <a:rPr lang="en-US" altLang="en-US" sz="3000"/>
              <a:t>th element selected (e.g. if you wanted to select 1,000 people out of 10,000 you’d select every 10</a:t>
            </a:r>
            <a:r>
              <a:rPr lang="en-US" altLang="en-US" sz="3000" baseline="30000"/>
              <a:t>th</a:t>
            </a:r>
            <a:r>
              <a:rPr lang="en-US" altLang="en-US" sz="3000"/>
              <a:t> person: such as the 3</a:t>
            </a:r>
            <a:r>
              <a:rPr lang="en-US" altLang="en-US" sz="3000" baseline="30000"/>
              <a:t>rd</a:t>
            </a:r>
            <a:r>
              <a:rPr lang="en-US" altLang="en-US" sz="3000"/>
              <a:t>, 13</a:t>
            </a:r>
            <a:r>
              <a:rPr lang="en-US" altLang="en-US" sz="3000" baseline="30000"/>
              <a:t>th</a:t>
            </a:r>
            <a:r>
              <a:rPr lang="en-US" altLang="en-US" sz="3000"/>
              <a:t>, 23</a:t>
            </a:r>
            <a:r>
              <a:rPr lang="en-US" altLang="en-US" sz="3000" baseline="30000"/>
              <a:t>rd</a:t>
            </a:r>
            <a:r>
              <a:rPr lang="en-US" altLang="en-US" sz="3000"/>
              <a:t>…).</a:t>
            </a:r>
          </a:p>
          <a:p>
            <a:pPr eaLnBrk="1" hangingPunct="1"/>
            <a:r>
              <a:rPr lang="en-US" altLang="en-US" sz="3000"/>
              <a:t>The arrangement of cases in the list can affect representativeness (e.g. if </a:t>
            </a:r>
            <a:r>
              <a:rPr lang="en-US" altLang="en-US" sz="3000" i="1"/>
              <a:t>k</a:t>
            </a:r>
            <a:r>
              <a:rPr lang="en-US" altLang="en-US" sz="3000"/>
              <a:t> is even, when sampling pages from a book with chapters starting on odd-numbered pages). </a:t>
            </a:r>
          </a:p>
          <a:p>
            <a:pPr eaLnBrk="1" hangingPunct="1"/>
            <a:endParaRPr lang="en-US" altLang="en-US" b="1" smtClean="0"/>
          </a:p>
          <a:p>
            <a:pPr eaLnBrk="1" hangingPunct="1"/>
            <a:endParaRPr lang="en-US" altLang="en-US" smtClean="0"/>
          </a:p>
          <a:p>
            <a:pPr eaLnBrk="1" hangingPunct="1"/>
            <a:endParaRPr lang="en-US" altLang="en-US" smtClean="0"/>
          </a:p>
        </p:txBody>
      </p:sp>
    </p:spTree>
    <p:extLst>
      <p:ext uri="{BB962C8B-B14F-4D97-AF65-F5344CB8AC3E}">
        <p14:creationId xmlns:p14="http://schemas.microsoft.com/office/powerpoint/2010/main" val="34048514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altLang="en-US" sz="4000" b="1"/>
              <a:t>Types of probability sampling:</a:t>
            </a:r>
          </a:p>
        </p:txBody>
      </p:sp>
      <p:sp>
        <p:nvSpPr>
          <p:cNvPr id="38915" name="Rectangle 3"/>
          <p:cNvSpPr>
            <a:spLocks noGrp="1" noChangeArrowheads="1"/>
          </p:cNvSpPr>
          <p:nvPr>
            <p:ph idx="1"/>
          </p:nvPr>
        </p:nvSpPr>
        <p:spPr/>
        <p:txBody>
          <a:bodyPr/>
          <a:lstStyle/>
          <a:p>
            <a:pPr eaLnBrk="1" hangingPunct="1">
              <a:lnSpc>
                <a:spcPct val="80000"/>
              </a:lnSpc>
              <a:buFontTx/>
              <a:buNone/>
            </a:pPr>
            <a:r>
              <a:rPr lang="en-US" altLang="en-US" b="1" smtClean="0"/>
              <a:t>3. Stratified sampling</a:t>
            </a:r>
          </a:p>
          <a:p>
            <a:pPr>
              <a:spcBef>
                <a:spcPts val="600"/>
              </a:spcBef>
            </a:pPr>
            <a:r>
              <a:rPr lang="en-US" altLang="en-US" sz="2800"/>
              <a:t>Rather than selecting a sample from the overall population, the researcher selects cases from homogeneous subsets of the population (e.g. random sampling from a set of undergraduates, and from a set of postgraduates). </a:t>
            </a:r>
          </a:p>
          <a:p>
            <a:pPr>
              <a:spcBef>
                <a:spcPts val="25"/>
              </a:spcBef>
            </a:pPr>
            <a:r>
              <a:rPr lang="en-US" altLang="en-US" sz="2800"/>
              <a:t>This ensures that key sub-populations are represented adequately within the sample.</a:t>
            </a:r>
          </a:p>
          <a:p>
            <a:pPr>
              <a:spcBef>
                <a:spcPts val="25"/>
              </a:spcBef>
            </a:pPr>
            <a:r>
              <a:rPr lang="en-US" altLang="en-US" sz="2800"/>
              <a:t>A greater degree of representativeness in the results thus tends to be achieved, since the (typical) quantity of sampling error is reduced. </a:t>
            </a:r>
          </a:p>
        </p:txBody>
      </p:sp>
    </p:spTree>
    <p:extLst>
      <p:ext uri="{BB962C8B-B14F-4D97-AF65-F5344CB8AC3E}">
        <p14:creationId xmlns:p14="http://schemas.microsoft.com/office/powerpoint/2010/main" val="32537395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US" altLang="en-US" sz="4000" b="1"/>
              <a:t>A Stratified, Systematic Sample</a:t>
            </a:r>
            <a:br>
              <a:rPr lang="en-US" altLang="en-US" sz="4000" b="1"/>
            </a:br>
            <a:r>
              <a:rPr lang="en-US" altLang="en-US" sz="4000" b="1"/>
              <a:t>with a Random Start</a:t>
            </a:r>
          </a:p>
        </p:txBody>
      </p:sp>
      <p:pic>
        <p:nvPicPr>
          <p:cNvPr id="37891" name="Picture 3"/>
          <p:cNvPicPr>
            <a:picLocks noGrp="1" noChangeAspect="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3713356" y="830185"/>
            <a:ext cx="8355980" cy="4897227"/>
          </a:xfrm>
          <a:noFill/>
        </p:spPr>
      </p:pic>
    </p:spTree>
    <p:extLst>
      <p:ext uri="{BB962C8B-B14F-4D97-AF65-F5344CB8AC3E}">
        <p14:creationId xmlns:p14="http://schemas.microsoft.com/office/powerpoint/2010/main" val="202669211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US" altLang="en-US" sz="4000" b="1"/>
              <a:t>Types of probability sampling:</a:t>
            </a:r>
          </a:p>
        </p:txBody>
      </p:sp>
      <p:sp>
        <p:nvSpPr>
          <p:cNvPr id="40963" name="Rectangle 3"/>
          <p:cNvSpPr>
            <a:spLocks noGrp="1" noChangeArrowheads="1"/>
          </p:cNvSpPr>
          <p:nvPr>
            <p:ph idx="1"/>
          </p:nvPr>
        </p:nvSpPr>
        <p:spPr/>
        <p:txBody>
          <a:bodyPr/>
          <a:lstStyle/>
          <a:p>
            <a:pPr eaLnBrk="1" hangingPunct="1">
              <a:buFontTx/>
              <a:buNone/>
            </a:pPr>
            <a:r>
              <a:rPr lang="en-US" altLang="en-US" b="1" smtClean="0"/>
              <a:t>4.	 Multi-stage Sampling</a:t>
            </a:r>
          </a:p>
          <a:p>
            <a:pPr eaLnBrk="1" hangingPunct="1"/>
            <a:r>
              <a:rPr lang="en-US" altLang="en-US" smtClean="0"/>
              <a:t>This is often used when it is not possible or practical to create a list containing all the elements within the target population.</a:t>
            </a:r>
          </a:p>
          <a:p>
            <a:pPr eaLnBrk="1" hangingPunct="1"/>
            <a:r>
              <a:rPr lang="en-US" altLang="en-US" smtClean="0"/>
              <a:t>It involves the repetition of two basic steps: creating lists of sampling units and sampling from them.</a:t>
            </a:r>
          </a:p>
          <a:p>
            <a:pPr eaLnBrk="1" hangingPunct="1"/>
            <a:r>
              <a:rPr lang="en-US" altLang="en-US" smtClean="0"/>
              <a:t>It can be highly efficient but less accurate.</a:t>
            </a:r>
          </a:p>
          <a:p>
            <a:pPr eaLnBrk="1" hangingPunct="1"/>
            <a:endParaRPr lang="en-US" altLang="en-US" smtClean="0"/>
          </a:p>
        </p:txBody>
      </p:sp>
    </p:spTree>
    <p:extLst>
      <p:ext uri="{BB962C8B-B14F-4D97-AF65-F5344CB8AC3E}">
        <p14:creationId xmlns:p14="http://schemas.microsoft.com/office/powerpoint/2010/main" val="14534922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b="1"/>
              <a:t>Example of Multi-stage Sampling</a:t>
            </a:r>
          </a:p>
        </p:txBody>
      </p:sp>
      <p:sp>
        <p:nvSpPr>
          <p:cNvPr id="41987" name="Rectangle 3"/>
          <p:cNvSpPr>
            <a:spLocks noGrp="1" noChangeArrowheads="1"/>
          </p:cNvSpPr>
          <p:nvPr>
            <p:ph type="body" idx="1"/>
          </p:nvPr>
        </p:nvSpPr>
        <p:spPr/>
        <p:txBody>
          <a:bodyPr>
            <a:normAutofit lnSpcReduction="10000"/>
          </a:bodyPr>
          <a:lstStyle/>
          <a:p>
            <a:pPr marL="609600" indent="-609600">
              <a:buNone/>
            </a:pPr>
            <a:r>
              <a:rPr lang="en-US" altLang="en-US" sz="2600" b="1" dirty="0"/>
              <a:t>Sampling Coventry residents</a:t>
            </a:r>
          </a:p>
          <a:p>
            <a:pPr marL="609600" indent="-609600">
              <a:buFontTx/>
              <a:buAutoNum type="arabicPeriod"/>
            </a:pPr>
            <a:r>
              <a:rPr lang="en-US" altLang="en-US" sz="2400" dirty="0"/>
              <a:t>Make a list of all </a:t>
            </a:r>
            <a:r>
              <a:rPr lang="en-US" altLang="en-US" sz="2400" dirty="0" err="1"/>
              <a:t>neighbourhoods</a:t>
            </a:r>
            <a:r>
              <a:rPr lang="en-US" altLang="en-US" sz="2400" dirty="0"/>
              <a:t> in </a:t>
            </a:r>
            <a:r>
              <a:rPr lang="en-US" altLang="en-US" sz="2400" dirty="0" smtClean="0"/>
              <a:t>Bridgend</a:t>
            </a:r>
            <a:endParaRPr lang="en-US" altLang="en-US" sz="2400" dirty="0"/>
          </a:p>
          <a:p>
            <a:pPr marL="609600" indent="-609600">
              <a:buFontTx/>
              <a:buAutoNum type="arabicPeriod"/>
            </a:pPr>
            <a:r>
              <a:rPr lang="en-US" altLang="en-US" sz="2400" dirty="0"/>
              <a:t>Randomly select (sample) 5 </a:t>
            </a:r>
            <a:r>
              <a:rPr lang="en-US" altLang="en-US" sz="2400" dirty="0" err="1"/>
              <a:t>neighbourhoods</a:t>
            </a:r>
            <a:endParaRPr lang="en-US" altLang="en-US" sz="2400" dirty="0"/>
          </a:p>
          <a:p>
            <a:pPr marL="609600" indent="-609600">
              <a:buFontTx/>
              <a:buAutoNum type="arabicPeriod"/>
            </a:pPr>
            <a:r>
              <a:rPr lang="en-US" altLang="en-US" sz="2400" dirty="0"/>
              <a:t>Make a list of all streets in each selected </a:t>
            </a:r>
            <a:r>
              <a:rPr lang="en-US" altLang="en-US" sz="2400" dirty="0" err="1"/>
              <a:t>neighbourhood</a:t>
            </a:r>
            <a:endParaRPr lang="en-US" altLang="en-US" sz="2400" dirty="0"/>
          </a:p>
          <a:p>
            <a:pPr marL="609600" indent="-609600">
              <a:buFontTx/>
              <a:buAutoNum type="arabicPeriod"/>
            </a:pPr>
            <a:r>
              <a:rPr lang="en-US" altLang="en-US" sz="2400" dirty="0"/>
              <a:t>Randomly select (sample) 2 streets in each </a:t>
            </a:r>
            <a:r>
              <a:rPr lang="en-US" altLang="en-US" sz="2400" dirty="0" err="1"/>
              <a:t>neighbourhood</a:t>
            </a:r>
            <a:endParaRPr lang="en-US" altLang="en-US" sz="2400" dirty="0"/>
          </a:p>
          <a:p>
            <a:pPr marL="609600" indent="-609600">
              <a:buFontTx/>
              <a:buAutoNum type="arabicPeriod"/>
            </a:pPr>
            <a:r>
              <a:rPr lang="en-US" altLang="en-US" sz="2400" dirty="0"/>
              <a:t>Make a list of all addresses on each selected street</a:t>
            </a:r>
          </a:p>
          <a:p>
            <a:pPr marL="609600" indent="-609600">
              <a:buFontTx/>
              <a:buAutoNum type="arabicPeriod"/>
            </a:pPr>
            <a:r>
              <a:rPr lang="en-US" altLang="en-US" sz="2400" dirty="0"/>
              <a:t>Select every house/flat [‘Cluster’ sampling!]</a:t>
            </a:r>
          </a:p>
          <a:p>
            <a:pPr marL="609600" indent="-609600">
              <a:buFontTx/>
              <a:buAutoNum type="arabicPeriod"/>
            </a:pPr>
            <a:r>
              <a:rPr lang="en-US" altLang="en-US" sz="2400" dirty="0"/>
              <a:t>Make a list of all residents in each selected house/flat</a:t>
            </a:r>
          </a:p>
          <a:p>
            <a:pPr marL="609600" indent="-609600">
              <a:buFontTx/>
              <a:buAutoNum type="arabicPeriod"/>
            </a:pPr>
            <a:r>
              <a:rPr lang="en-US" altLang="en-US" sz="2400" dirty="0"/>
              <a:t>Randomly select (sample) one person to interview.</a:t>
            </a:r>
          </a:p>
          <a:p>
            <a:pPr marL="609600" indent="-609600">
              <a:buNone/>
            </a:pPr>
            <a:endParaRPr lang="en-US" altLang="en-US" sz="2400" dirty="0"/>
          </a:p>
          <a:p>
            <a:pPr marL="609600" indent="-609600"/>
            <a:endParaRPr lang="en-US" altLang="en-US" sz="2400" dirty="0"/>
          </a:p>
        </p:txBody>
      </p:sp>
    </p:spTree>
    <p:extLst>
      <p:ext uri="{BB962C8B-B14F-4D97-AF65-F5344CB8AC3E}">
        <p14:creationId xmlns:p14="http://schemas.microsoft.com/office/powerpoint/2010/main" val="36835283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198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987">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19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altLang="en-US" sz="4000" b="1"/>
              <a:t>Types of probability sampling:</a:t>
            </a:r>
          </a:p>
        </p:txBody>
      </p:sp>
      <p:sp>
        <p:nvSpPr>
          <p:cNvPr id="43011" name="Rectangle 3"/>
          <p:cNvSpPr>
            <a:spLocks noGrp="1" noChangeArrowheads="1"/>
          </p:cNvSpPr>
          <p:nvPr>
            <p:ph type="body" idx="1"/>
          </p:nvPr>
        </p:nvSpPr>
        <p:spPr/>
        <p:txBody>
          <a:bodyPr/>
          <a:lstStyle/>
          <a:p>
            <a:pPr eaLnBrk="1" hangingPunct="1">
              <a:lnSpc>
                <a:spcPct val="90000"/>
              </a:lnSpc>
              <a:buFontTx/>
              <a:buNone/>
            </a:pPr>
            <a:r>
              <a:rPr lang="en-US" altLang="en-US" sz="2800" b="1"/>
              <a:t>5. Probability Proportional to Size (PPS) sampling</a:t>
            </a:r>
          </a:p>
          <a:p>
            <a:pPr eaLnBrk="1" hangingPunct="1">
              <a:lnSpc>
                <a:spcPct val="90000"/>
              </a:lnSpc>
            </a:pPr>
            <a:r>
              <a:rPr lang="en-US" altLang="en-US" sz="2800"/>
              <a:t>A sophisticated form of multi-stage sampling.</a:t>
            </a:r>
          </a:p>
          <a:p>
            <a:pPr eaLnBrk="1" hangingPunct="1">
              <a:lnSpc>
                <a:spcPct val="90000"/>
              </a:lnSpc>
            </a:pPr>
            <a:r>
              <a:rPr lang="en-US" altLang="en-US" sz="2800"/>
              <a:t>It is used in many large-scale surveys.</a:t>
            </a:r>
          </a:p>
          <a:p>
            <a:pPr eaLnBrk="1" hangingPunct="1">
              <a:lnSpc>
                <a:spcPct val="90000"/>
              </a:lnSpc>
            </a:pPr>
            <a:r>
              <a:rPr lang="en-US" altLang="en-US" sz="2800"/>
              <a:t>Sampling units are selected with a probability proportional to their size (e.g. in a survey where the </a:t>
            </a:r>
            <a:r>
              <a:rPr lang="en-US" altLang="en-US" sz="2800" b="1"/>
              <a:t>primary sampling units </a:t>
            </a:r>
            <a:r>
              <a:rPr lang="en-US" altLang="en-US" sz="2800"/>
              <a:t>(PSUs) were cities, a city 10 times larger than another would be 10 times more likely to be selected in the first stage of sampling).</a:t>
            </a:r>
          </a:p>
          <a:p>
            <a:pPr eaLnBrk="1" hangingPunct="1">
              <a:lnSpc>
                <a:spcPct val="90000"/>
              </a:lnSpc>
            </a:pPr>
            <a:endParaRPr lang="en-US" altLang="en-US" sz="2800"/>
          </a:p>
        </p:txBody>
      </p:sp>
    </p:spTree>
    <p:extLst>
      <p:ext uri="{BB962C8B-B14F-4D97-AF65-F5344CB8AC3E}">
        <p14:creationId xmlns:p14="http://schemas.microsoft.com/office/powerpoint/2010/main" val="4675252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b="1" smtClean="0"/>
              <a:t>Note</a:t>
            </a:r>
          </a:p>
        </p:txBody>
      </p:sp>
      <p:sp>
        <p:nvSpPr>
          <p:cNvPr id="41987" name="Rectangle 3"/>
          <p:cNvSpPr>
            <a:spLocks noGrp="1" noChangeArrowheads="1"/>
          </p:cNvSpPr>
          <p:nvPr>
            <p:ph type="body" idx="1"/>
          </p:nvPr>
        </p:nvSpPr>
        <p:spPr/>
        <p:txBody>
          <a:bodyPr/>
          <a:lstStyle/>
          <a:p>
            <a:pPr eaLnBrk="1" hangingPunct="1"/>
            <a:r>
              <a:rPr lang="en-GB" altLang="en-US" sz="2600"/>
              <a:t>The sampling strategies used in real projects often combine elements of multi-stage sampling and elements of stratification. </a:t>
            </a:r>
          </a:p>
          <a:p>
            <a:pPr eaLnBrk="1" hangingPunct="1"/>
            <a:r>
              <a:rPr lang="en-GB" altLang="en-US" sz="2600"/>
              <a:t>See, for example, the discussion of Peter Townsend’s poverty survey on p120 of Buckingham and Saunders, 2004. </a:t>
            </a:r>
          </a:p>
          <a:p>
            <a:pPr eaLnBrk="1" hangingPunct="1"/>
            <a:r>
              <a:rPr lang="en-GB" altLang="en-US" sz="2600"/>
              <a:t>See also Rafferty, A. 2009. </a:t>
            </a:r>
            <a:r>
              <a:rPr lang="en-US" altLang="en-US" sz="2600" u="sng"/>
              <a:t>Introduction to Complex Sample Design in UK Government Surveys</a:t>
            </a:r>
            <a:r>
              <a:rPr lang="en-US" altLang="en-US" sz="2600" b="1"/>
              <a:t> </a:t>
            </a:r>
            <a:r>
              <a:rPr lang="en-US" altLang="en-US" sz="2600"/>
              <a:t>for summaries of the sample designs of various major UK surveys </a:t>
            </a:r>
            <a:r>
              <a:rPr lang="en-US" altLang="en-US" u="sng">
                <a:hlinkClick r:id="rId3"/>
              </a:rPr>
              <a:t>http://www.esds.ac.uk/government/docs/complexsampledesign.doc</a:t>
            </a:r>
            <a:endParaRPr lang="en-GB" altLang="en-US"/>
          </a:p>
        </p:txBody>
      </p:sp>
    </p:spTree>
    <p:extLst>
      <p:ext uri="{BB962C8B-B14F-4D97-AF65-F5344CB8AC3E}">
        <p14:creationId xmlns:p14="http://schemas.microsoft.com/office/powerpoint/2010/main" val="186825994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a:bodyPr>
          <a:lstStyle/>
          <a:p>
            <a:pPr eaLnBrk="1" hangingPunct="1"/>
            <a:r>
              <a:rPr lang="en-US" altLang="en-US" sz="4000" b="1"/>
              <a:t/>
            </a:r>
            <a:br>
              <a:rPr lang="en-US" altLang="en-US" sz="4000" b="1"/>
            </a:br>
            <a:r>
              <a:rPr lang="en-US" altLang="en-US" sz="4000" b="1"/>
              <a:t>Sample size</a:t>
            </a:r>
            <a:br>
              <a:rPr lang="en-US" altLang="en-US" sz="4000" b="1"/>
            </a:br>
            <a:endParaRPr lang="en-US" altLang="en-US" sz="4000" b="1"/>
          </a:p>
        </p:txBody>
      </p:sp>
      <p:sp>
        <p:nvSpPr>
          <p:cNvPr id="24579" name="Rectangle 3"/>
          <p:cNvSpPr>
            <a:spLocks noGrp="1" noChangeArrowheads="1"/>
          </p:cNvSpPr>
          <p:nvPr>
            <p:ph idx="1"/>
          </p:nvPr>
        </p:nvSpPr>
        <p:spPr/>
        <p:txBody>
          <a:bodyPr>
            <a:normAutofit lnSpcReduction="10000"/>
          </a:bodyPr>
          <a:lstStyle/>
          <a:p>
            <a:pPr eaLnBrk="1" hangingPunct="1">
              <a:lnSpc>
                <a:spcPct val="80000"/>
              </a:lnSpc>
              <a:buFontTx/>
              <a:buNone/>
            </a:pPr>
            <a:r>
              <a:rPr lang="en-US" altLang="en-US" sz="2800" b="1"/>
              <a:t>The sample size that is needed depends upon:</a:t>
            </a:r>
          </a:p>
          <a:p>
            <a:pPr eaLnBrk="1" hangingPunct="1">
              <a:lnSpc>
                <a:spcPct val="80000"/>
              </a:lnSpc>
            </a:pPr>
            <a:r>
              <a:rPr lang="en-US" altLang="en-US" sz="2800"/>
              <a:t>The heterogeneity of the population: the more heterogeneous, the bigger the sample needed</a:t>
            </a:r>
          </a:p>
          <a:p>
            <a:pPr eaLnBrk="1" hangingPunct="1">
              <a:lnSpc>
                <a:spcPct val="80000"/>
              </a:lnSpc>
            </a:pPr>
            <a:r>
              <a:rPr lang="en-US" altLang="en-US" sz="2800"/>
              <a:t>The number of relevant sub-groups: the more sub-groups, the bigger the sample needed</a:t>
            </a:r>
          </a:p>
          <a:p>
            <a:pPr eaLnBrk="1" hangingPunct="1">
              <a:lnSpc>
                <a:spcPct val="80000"/>
              </a:lnSpc>
            </a:pPr>
            <a:r>
              <a:rPr lang="en-US" altLang="en-US" sz="2800"/>
              <a:t>The frequency of a phenomenon that you are trying to detect: the closer to 50% (of the time) that it occurs, the bigger the sample needed</a:t>
            </a:r>
          </a:p>
          <a:p>
            <a:pPr eaLnBrk="1" hangingPunct="1">
              <a:lnSpc>
                <a:spcPct val="80000"/>
              </a:lnSpc>
            </a:pPr>
            <a:r>
              <a:rPr lang="en-US" altLang="en-US" sz="2800"/>
              <a:t>How accurately you want your sample statistics to reflect the population: the greater accuracy that is required, the bigger the sample needed.</a:t>
            </a:r>
          </a:p>
          <a:p>
            <a:pPr eaLnBrk="1" hangingPunct="1">
              <a:lnSpc>
                <a:spcPct val="80000"/>
              </a:lnSpc>
            </a:pPr>
            <a:r>
              <a:rPr lang="en-GB" altLang="en-US" sz="2800"/>
              <a:t>How confident you want to be about your results!</a:t>
            </a:r>
            <a:endParaRPr lang="en-US" altLang="en-US" sz="2800"/>
          </a:p>
          <a:p>
            <a:pPr eaLnBrk="1" hangingPunct="1">
              <a:lnSpc>
                <a:spcPct val="80000"/>
              </a:lnSpc>
            </a:pPr>
            <a:endParaRPr lang="en-US" altLang="en-US" sz="2800"/>
          </a:p>
          <a:p>
            <a:pPr eaLnBrk="1" hangingPunct="1">
              <a:lnSpc>
                <a:spcPct val="80000"/>
              </a:lnSpc>
            </a:pPr>
            <a:endParaRPr lang="en-US" altLang="en-US" sz="2800"/>
          </a:p>
        </p:txBody>
      </p:sp>
    </p:spTree>
    <p:extLst>
      <p:ext uri="{BB962C8B-B14F-4D97-AF65-F5344CB8AC3E}">
        <p14:creationId xmlns:p14="http://schemas.microsoft.com/office/powerpoint/2010/main" val="42580392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1146139"/>
            <a:ext cx="3334215" cy="4601183"/>
          </a:xfrm>
        </p:spPr>
        <p:txBody>
          <a:bodyPr>
            <a:normAutofit/>
          </a:bodyPr>
          <a:lstStyle/>
          <a:p>
            <a:pPr eaLnBrk="1" hangingPunct="1"/>
            <a:r>
              <a:rPr lang="en-US" altLang="en-US" sz="4000" b="1"/>
              <a:t>Other considerations when you are thinking about sample size</a:t>
            </a:r>
          </a:p>
        </p:txBody>
      </p:sp>
      <p:sp>
        <p:nvSpPr>
          <p:cNvPr id="25603" name="Rectangle 3"/>
          <p:cNvSpPr>
            <a:spLocks noGrp="1" noChangeArrowheads="1"/>
          </p:cNvSpPr>
          <p:nvPr>
            <p:ph idx="1"/>
          </p:nvPr>
        </p:nvSpPr>
        <p:spPr/>
        <p:txBody>
          <a:bodyPr/>
          <a:lstStyle/>
          <a:p>
            <a:pPr eaLnBrk="1" hangingPunct="1"/>
            <a:r>
              <a:rPr lang="en-US" altLang="en-US" sz="2800"/>
              <a:t>The response rate – if you think that a lot of people will not respond, you need to start off by sampling a larger number of people.</a:t>
            </a:r>
          </a:p>
          <a:p>
            <a:pPr eaLnBrk="1" hangingPunct="1"/>
            <a:r>
              <a:rPr lang="en-US" altLang="en-US" sz="2800"/>
              <a:t>Form of analysis – some forms of statistical analysis require a larger number of cases than others. If you plan on using one of these you will need to ensure that you’ve got enough cases.</a:t>
            </a:r>
          </a:p>
          <a:p>
            <a:pPr eaLnBrk="1" hangingPunct="1">
              <a:buFontTx/>
              <a:buNone/>
            </a:pPr>
            <a:r>
              <a:rPr lang="en-US" altLang="en-US" sz="2800" b="1"/>
              <a:t>Generally (given a choice): Bigger is better!</a:t>
            </a:r>
          </a:p>
          <a:p>
            <a:pPr eaLnBrk="1" hangingPunct="1">
              <a:buFontTx/>
              <a:buNone/>
            </a:pPr>
            <a:r>
              <a:rPr lang="en-GB" altLang="en-US" sz="2400" b="1"/>
              <a:t>(hence the sample size often reflects costs/resources.)</a:t>
            </a:r>
            <a:endParaRPr lang="en-US" altLang="en-US" sz="2400" b="1"/>
          </a:p>
          <a:p>
            <a:pPr eaLnBrk="1" hangingPunct="1">
              <a:buFontTx/>
              <a:buNone/>
            </a:pPr>
            <a:endParaRPr lang="en-US" altLang="en-US" sz="2800"/>
          </a:p>
        </p:txBody>
      </p:sp>
    </p:spTree>
    <p:extLst>
      <p:ext uri="{BB962C8B-B14F-4D97-AF65-F5344CB8AC3E}">
        <p14:creationId xmlns:p14="http://schemas.microsoft.com/office/powerpoint/2010/main" val="279920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Questionnaire design</a:t>
            </a:r>
            <a:endParaRPr lang="en-GB" dirty="0"/>
          </a:p>
        </p:txBody>
      </p:sp>
    </p:spTree>
    <p:extLst>
      <p:ext uri="{BB962C8B-B14F-4D97-AF65-F5344CB8AC3E}">
        <p14:creationId xmlns:p14="http://schemas.microsoft.com/office/powerpoint/2010/main" val="34447454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62225" y="790575"/>
            <a:ext cx="7067550" cy="5276850"/>
          </a:xfrm>
          <a:prstGeom prst="rect">
            <a:avLst/>
          </a:prstGeom>
        </p:spPr>
      </p:pic>
    </p:spTree>
    <p:extLst>
      <p:ext uri="{BB962C8B-B14F-4D97-AF65-F5344CB8AC3E}">
        <p14:creationId xmlns:p14="http://schemas.microsoft.com/office/powerpoint/2010/main" val="31862933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62225" y="790575"/>
            <a:ext cx="7067550" cy="5276850"/>
          </a:xfrm>
          <a:prstGeom prst="rect">
            <a:avLst/>
          </a:prstGeom>
        </p:spPr>
      </p:pic>
    </p:spTree>
    <p:extLst>
      <p:ext uri="{BB962C8B-B14F-4D97-AF65-F5344CB8AC3E}">
        <p14:creationId xmlns:p14="http://schemas.microsoft.com/office/powerpoint/2010/main" val="9799000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86012" y="790575"/>
            <a:ext cx="7419975" cy="5276850"/>
          </a:xfrm>
          <a:prstGeom prst="rect">
            <a:avLst/>
          </a:prstGeom>
        </p:spPr>
      </p:pic>
    </p:spTree>
    <p:extLst>
      <p:ext uri="{BB962C8B-B14F-4D97-AF65-F5344CB8AC3E}">
        <p14:creationId xmlns:p14="http://schemas.microsoft.com/office/powerpoint/2010/main" val="19833880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62225" y="790575"/>
            <a:ext cx="7067550" cy="5276850"/>
          </a:xfrm>
          <a:prstGeom prst="rect">
            <a:avLst/>
          </a:prstGeom>
        </p:spPr>
      </p:pic>
    </p:spTree>
    <p:extLst>
      <p:ext uri="{BB962C8B-B14F-4D97-AF65-F5344CB8AC3E}">
        <p14:creationId xmlns:p14="http://schemas.microsoft.com/office/powerpoint/2010/main" val="36122908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52575" y="790575"/>
            <a:ext cx="9086850" cy="5276850"/>
          </a:xfrm>
          <a:prstGeom prst="rect">
            <a:avLst/>
          </a:prstGeom>
        </p:spPr>
      </p:pic>
    </p:spTree>
    <p:extLst>
      <p:ext uri="{BB962C8B-B14F-4D97-AF65-F5344CB8AC3E}">
        <p14:creationId xmlns:p14="http://schemas.microsoft.com/office/powerpoint/2010/main" val="34726835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76237" y="790575"/>
            <a:ext cx="11439525" cy="5276850"/>
          </a:xfrm>
          <a:prstGeom prst="rect">
            <a:avLst/>
          </a:prstGeom>
        </p:spPr>
      </p:pic>
    </p:spTree>
    <p:extLst>
      <p:ext uri="{BB962C8B-B14F-4D97-AF65-F5344CB8AC3E}">
        <p14:creationId xmlns:p14="http://schemas.microsoft.com/office/powerpoint/2010/main" val="15033605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 design</a:t>
            </a:r>
            <a:endParaRPr lang="en-GB" dirty="0"/>
          </a:p>
        </p:txBody>
      </p:sp>
    </p:spTree>
    <p:extLst>
      <p:ext uri="{BB962C8B-B14F-4D97-AF65-F5344CB8AC3E}">
        <p14:creationId xmlns:p14="http://schemas.microsoft.com/office/powerpoint/2010/main" val="20923723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When is a questionnaire appropriate?</a:t>
            </a:r>
            <a:endParaRPr lang="en-GB" altLang="en-US" smtClean="0">
              <a:solidFill>
                <a:schemeClr val="tx1"/>
              </a:solidFill>
            </a:endParaRPr>
          </a:p>
        </p:txBody>
      </p:sp>
      <p:sp>
        <p:nvSpPr>
          <p:cNvPr id="17411" name="Rectangle 3"/>
          <p:cNvSpPr>
            <a:spLocks noGrp="1" noChangeArrowheads="1"/>
          </p:cNvSpPr>
          <p:nvPr>
            <p:ph idx="1"/>
          </p:nvPr>
        </p:nvSpPr>
        <p:spPr/>
        <p:txBody>
          <a:bodyPr/>
          <a:lstStyle/>
          <a:p>
            <a:pPr eaLnBrk="1" hangingPunct="1">
              <a:lnSpc>
                <a:spcPct val="90000"/>
              </a:lnSpc>
            </a:pPr>
            <a:r>
              <a:rPr lang="en-GB" altLang="en-US" dirty="0" smtClean="0"/>
              <a:t>Have good idea of what to expect</a:t>
            </a:r>
          </a:p>
          <a:p>
            <a:pPr eaLnBrk="1" hangingPunct="1">
              <a:lnSpc>
                <a:spcPct val="90000"/>
              </a:lnSpc>
            </a:pPr>
            <a:r>
              <a:rPr lang="en-GB" altLang="en-US" dirty="0" smtClean="0"/>
              <a:t>Time to administer if not online</a:t>
            </a:r>
          </a:p>
          <a:p>
            <a:pPr eaLnBrk="1" hangingPunct="1">
              <a:lnSpc>
                <a:spcPct val="90000"/>
              </a:lnSpc>
            </a:pPr>
            <a:r>
              <a:rPr lang="en-GB" altLang="en-US" dirty="0" smtClean="0"/>
              <a:t>Interested in counts, frequencies etc.</a:t>
            </a:r>
          </a:p>
          <a:p>
            <a:pPr eaLnBrk="1" hangingPunct="1">
              <a:lnSpc>
                <a:spcPct val="90000"/>
              </a:lnSpc>
            </a:pPr>
            <a:r>
              <a:rPr lang="en-GB" altLang="en-US" dirty="0" smtClean="0"/>
              <a:t>Want to make generalisations to larger population</a:t>
            </a:r>
            <a:endParaRPr lang="en-GB" altLang="en-US" sz="2600" dirty="0"/>
          </a:p>
          <a:p>
            <a:pPr eaLnBrk="1" hangingPunct="1">
              <a:lnSpc>
                <a:spcPct val="90000"/>
              </a:lnSpc>
            </a:pPr>
            <a:endParaRPr lang="en-GB" altLang="en-US" sz="2600" dirty="0"/>
          </a:p>
        </p:txBody>
      </p:sp>
    </p:spTree>
    <p:extLst>
      <p:ext uri="{BB962C8B-B14F-4D97-AF65-F5344CB8AC3E}">
        <p14:creationId xmlns:p14="http://schemas.microsoft.com/office/powerpoint/2010/main" val="77004149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Procedure</a:t>
            </a:r>
            <a:endParaRPr lang="en-GB" altLang="en-US" smtClean="0">
              <a:solidFill>
                <a:schemeClr val="tx1"/>
              </a:solidFill>
            </a:endParaRPr>
          </a:p>
        </p:txBody>
      </p:sp>
      <p:sp>
        <p:nvSpPr>
          <p:cNvPr id="18435" name="Rectangle 3"/>
          <p:cNvSpPr>
            <a:spLocks noGrp="1" noChangeArrowheads="1"/>
          </p:cNvSpPr>
          <p:nvPr>
            <p:ph idx="1"/>
          </p:nvPr>
        </p:nvSpPr>
        <p:spPr/>
        <p:txBody>
          <a:bodyPr/>
          <a:lstStyle/>
          <a:p>
            <a:pPr eaLnBrk="1" hangingPunct="1">
              <a:lnSpc>
                <a:spcPct val="90000"/>
              </a:lnSpc>
            </a:pPr>
            <a:r>
              <a:rPr lang="en-GB" altLang="en-US" smtClean="0"/>
              <a:t>Working out the aims of the questionnaire</a:t>
            </a:r>
          </a:p>
          <a:p>
            <a:pPr eaLnBrk="1" hangingPunct="1">
              <a:lnSpc>
                <a:spcPct val="90000"/>
              </a:lnSpc>
            </a:pPr>
            <a:r>
              <a:rPr lang="en-GB" altLang="en-US" smtClean="0"/>
              <a:t>Selecting the question styles</a:t>
            </a:r>
          </a:p>
          <a:p>
            <a:pPr eaLnBrk="1" hangingPunct="1">
              <a:lnSpc>
                <a:spcPct val="90000"/>
              </a:lnSpc>
            </a:pPr>
            <a:r>
              <a:rPr lang="en-GB" altLang="en-US" smtClean="0"/>
              <a:t>Designing the questions</a:t>
            </a:r>
          </a:p>
          <a:p>
            <a:pPr eaLnBrk="1" hangingPunct="1">
              <a:lnSpc>
                <a:spcPct val="90000"/>
              </a:lnSpc>
            </a:pPr>
            <a:r>
              <a:rPr lang="en-GB" altLang="en-US" smtClean="0"/>
              <a:t>Structuring the questionnaire</a:t>
            </a:r>
          </a:p>
          <a:p>
            <a:pPr eaLnBrk="1" hangingPunct="1">
              <a:lnSpc>
                <a:spcPct val="90000"/>
              </a:lnSpc>
            </a:pPr>
            <a:r>
              <a:rPr lang="en-GB" altLang="en-US" smtClean="0"/>
              <a:t>Piloting the questionnaire</a:t>
            </a:r>
          </a:p>
          <a:p>
            <a:pPr eaLnBrk="1" hangingPunct="1">
              <a:lnSpc>
                <a:spcPct val="90000"/>
              </a:lnSpc>
            </a:pPr>
            <a:r>
              <a:rPr lang="en-GB" altLang="en-US" smtClean="0"/>
              <a:t>Revising the questionnaire</a:t>
            </a:r>
          </a:p>
          <a:p>
            <a:pPr eaLnBrk="1" hangingPunct="1">
              <a:lnSpc>
                <a:spcPct val="90000"/>
              </a:lnSpc>
            </a:pPr>
            <a:r>
              <a:rPr lang="en-GB" altLang="en-US" smtClean="0"/>
              <a:t>Administering the questionnaire.</a:t>
            </a:r>
            <a:endParaRPr lang="en-GB" altLang="en-US" sz="2600"/>
          </a:p>
        </p:txBody>
      </p:sp>
    </p:spTree>
    <p:extLst>
      <p:ext uri="{BB962C8B-B14F-4D97-AF65-F5344CB8AC3E}">
        <p14:creationId xmlns:p14="http://schemas.microsoft.com/office/powerpoint/2010/main" val="14784838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Information which can be obtained from questionnaires</a:t>
            </a:r>
            <a:endParaRPr lang="en-GB" altLang="en-US" smtClean="0">
              <a:solidFill>
                <a:schemeClr val="tx1"/>
              </a:solidFill>
            </a:endParaRPr>
          </a:p>
        </p:txBody>
      </p:sp>
      <p:sp>
        <p:nvSpPr>
          <p:cNvPr id="19459" name="Rectangle 3"/>
          <p:cNvSpPr>
            <a:spLocks noGrp="1" noChangeArrowheads="1"/>
          </p:cNvSpPr>
          <p:nvPr>
            <p:ph idx="1"/>
          </p:nvPr>
        </p:nvSpPr>
        <p:spPr/>
        <p:txBody>
          <a:bodyPr/>
          <a:lstStyle/>
          <a:p>
            <a:pPr eaLnBrk="1" hangingPunct="1"/>
            <a:r>
              <a:rPr lang="en-GB" altLang="en-US" dirty="0" smtClean="0"/>
              <a:t>Facts and Knowledge (biography/demographics)</a:t>
            </a:r>
          </a:p>
          <a:p>
            <a:pPr eaLnBrk="1" hangingPunct="1"/>
            <a:r>
              <a:rPr lang="en-GB" altLang="en-US" dirty="0" smtClean="0"/>
              <a:t>Actions</a:t>
            </a:r>
          </a:p>
          <a:p>
            <a:pPr eaLnBrk="1" hangingPunct="1"/>
            <a:r>
              <a:rPr lang="en-GB" altLang="en-US" dirty="0" smtClean="0"/>
              <a:t>Opinions/beliefs</a:t>
            </a:r>
          </a:p>
          <a:p>
            <a:pPr eaLnBrk="1" hangingPunct="1"/>
            <a:r>
              <a:rPr lang="en-GB" altLang="en-US" dirty="0" smtClean="0"/>
              <a:t>Attitudes</a:t>
            </a:r>
          </a:p>
          <a:p>
            <a:pPr eaLnBrk="1" hangingPunct="1"/>
            <a:r>
              <a:rPr lang="en-GB" altLang="en-US" dirty="0" smtClean="0"/>
              <a:t>Motives</a:t>
            </a:r>
          </a:p>
          <a:p>
            <a:pPr eaLnBrk="1" hangingPunct="1"/>
            <a:r>
              <a:rPr lang="en-GB" altLang="en-US" dirty="0" smtClean="0"/>
              <a:t>Past Behaviour</a:t>
            </a:r>
          </a:p>
          <a:p>
            <a:pPr eaLnBrk="1" hangingPunct="1"/>
            <a:r>
              <a:rPr lang="en-GB" altLang="en-US" dirty="0" smtClean="0"/>
              <a:t>Likely Future Behaviour</a:t>
            </a:r>
          </a:p>
        </p:txBody>
      </p:sp>
    </p:spTree>
    <p:extLst>
      <p:ext uri="{BB962C8B-B14F-4D97-AF65-F5344CB8AC3E}">
        <p14:creationId xmlns:p14="http://schemas.microsoft.com/office/powerpoint/2010/main" val="7470593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solidFill>
                  <a:schemeClr val="tx1"/>
                </a:solidFill>
              </a:rPr>
              <a:t>Choosing the questions</a:t>
            </a:r>
          </a:p>
        </p:txBody>
      </p:sp>
      <p:sp>
        <p:nvSpPr>
          <p:cNvPr id="20483" name="Rectangle 3"/>
          <p:cNvSpPr>
            <a:spLocks noGrp="1" noChangeArrowheads="1"/>
          </p:cNvSpPr>
          <p:nvPr>
            <p:ph idx="1"/>
          </p:nvPr>
        </p:nvSpPr>
        <p:spPr/>
        <p:txBody>
          <a:bodyPr/>
          <a:lstStyle/>
          <a:p>
            <a:pPr eaLnBrk="1" hangingPunct="1">
              <a:lnSpc>
                <a:spcPct val="90000"/>
              </a:lnSpc>
            </a:pPr>
            <a:r>
              <a:rPr lang="en-GB" altLang="en-US" smtClean="0"/>
              <a:t>What type of information do you need from this question?</a:t>
            </a:r>
          </a:p>
          <a:p>
            <a:pPr eaLnBrk="1" hangingPunct="1">
              <a:lnSpc>
                <a:spcPct val="90000"/>
              </a:lnSpc>
            </a:pPr>
            <a:r>
              <a:rPr lang="en-GB" altLang="en-US" smtClean="0"/>
              <a:t>How will the answers serve the aims of the questionnaire?</a:t>
            </a:r>
          </a:p>
          <a:p>
            <a:pPr eaLnBrk="1" hangingPunct="1">
              <a:lnSpc>
                <a:spcPct val="90000"/>
              </a:lnSpc>
            </a:pPr>
            <a:r>
              <a:rPr lang="en-GB" altLang="en-US" smtClean="0"/>
              <a:t>How will you present the findings from answers to this question?</a:t>
            </a:r>
          </a:p>
          <a:p>
            <a:pPr eaLnBrk="1" hangingPunct="1">
              <a:lnSpc>
                <a:spcPct val="90000"/>
              </a:lnSpc>
            </a:pPr>
            <a:r>
              <a:rPr lang="en-GB" altLang="en-US" smtClean="0"/>
              <a:t>Do you need numerical scores from the answers?</a:t>
            </a:r>
          </a:p>
        </p:txBody>
      </p:sp>
    </p:spTree>
    <p:extLst>
      <p:ext uri="{BB962C8B-B14F-4D97-AF65-F5344CB8AC3E}">
        <p14:creationId xmlns:p14="http://schemas.microsoft.com/office/powerpoint/2010/main" val="7486301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solidFill>
                  <a:schemeClr val="tx1"/>
                </a:solidFill>
              </a:rPr>
              <a:t>Open questions</a:t>
            </a:r>
          </a:p>
        </p:txBody>
      </p:sp>
      <p:sp>
        <p:nvSpPr>
          <p:cNvPr id="21507" name="Rectangle 3"/>
          <p:cNvSpPr>
            <a:spLocks noGrp="1" noChangeArrowheads="1"/>
          </p:cNvSpPr>
          <p:nvPr>
            <p:ph idx="1"/>
          </p:nvPr>
        </p:nvSpPr>
        <p:spPr/>
        <p:txBody>
          <a:bodyPr/>
          <a:lstStyle/>
          <a:p>
            <a:pPr marL="609600" indent="-609600">
              <a:buFontTx/>
              <a:buAutoNum type="arabicPeriod"/>
            </a:pPr>
            <a:r>
              <a:rPr lang="en-GB" altLang="en-US" smtClean="0"/>
              <a:t>What do you think the Government should be doing about global warming?</a:t>
            </a:r>
          </a:p>
          <a:p>
            <a:pPr marL="609600" indent="-609600"/>
            <a:endParaRPr lang="en-GB" altLang="en-US" smtClean="0"/>
          </a:p>
        </p:txBody>
      </p:sp>
    </p:spTree>
    <p:extLst>
      <p:ext uri="{BB962C8B-B14F-4D97-AF65-F5344CB8AC3E}">
        <p14:creationId xmlns:p14="http://schemas.microsoft.com/office/powerpoint/2010/main" val="375614290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en-US" i="1" smtClean="0"/>
              <a:t>Closed questions</a:t>
            </a:r>
            <a:endParaRPr lang="en-US" altLang="en-US" b="0" i="1" smtClean="0"/>
          </a:p>
        </p:txBody>
      </p:sp>
      <p:sp>
        <p:nvSpPr>
          <p:cNvPr id="22531" name="Rectangle 3"/>
          <p:cNvSpPr>
            <a:spLocks noGrp="1" noChangeArrowheads="1"/>
          </p:cNvSpPr>
          <p:nvPr>
            <p:ph idx="1"/>
          </p:nvPr>
        </p:nvSpPr>
        <p:spPr/>
        <p:txBody>
          <a:bodyPr>
            <a:normAutofit/>
          </a:bodyPr>
          <a:lstStyle/>
          <a:p>
            <a:pPr marL="533400" indent="-533400">
              <a:spcAft>
                <a:spcPts val="1600"/>
              </a:spcAft>
              <a:buNone/>
              <a:tabLst>
                <a:tab pos="5238750" algn="l"/>
              </a:tabLst>
            </a:pPr>
            <a:r>
              <a:rPr lang="en-US" altLang="en-US" dirty="0" smtClean="0"/>
              <a:t>1.  What do you think is the most important factor to consider when buying food? Tick just </a:t>
            </a:r>
            <a:r>
              <a:rPr lang="en-US" altLang="en-US" b="1" dirty="0" smtClean="0"/>
              <a:t>ONE</a:t>
            </a:r>
            <a:r>
              <a:rPr lang="en-US" altLang="en-US" dirty="0" smtClean="0"/>
              <a:t> box	</a:t>
            </a:r>
          </a:p>
          <a:p>
            <a:pPr marL="1295400" lvl="2" indent="-601663">
              <a:spcAft>
                <a:spcPts val="1600"/>
              </a:spcAft>
              <a:buNone/>
              <a:tabLst>
                <a:tab pos="5238750" algn="l"/>
              </a:tabLst>
            </a:pPr>
            <a:endParaRPr lang="en-US" altLang="en-US" dirty="0" smtClean="0"/>
          </a:p>
          <a:p>
            <a:pPr marL="1295400" lvl="2" indent="-601663">
              <a:spcAft>
                <a:spcPts val="1600"/>
              </a:spcAft>
              <a:buNone/>
              <a:tabLst>
                <a:tab pos="5238750" algn="l"/>
              </a:tabLst>
            </a:pPr>
            <a:r>
              <a:rPr lang="en-US" altLang="en-US" dirty="0" smtClean="0"/>
              <a:t>a) Value for money	 </a:t>
            </a:r>
            <a:r>
              <a:rPr lang="en-US" altLang="en-US" baseline="-25000" dirty="0" smtClean="0"/>
              <a:t>1</a:t>
            </a:r>
            <a:endParaRPr lang="en-US" altLang="en-US" dirty="0" smtClean="0"/>
          </a:p>
          <a:p>
            <a:pPr marL="1295400" lvl="2" indent="-601663">
              <a:spcAft>
                <a:spcPts val="1600"/>
              </a:spcAft>
              <a:buNone/>
              <a:tabLst>
                <a:tab pos="5238750" algn="l"/>
              </a:tabLst>
            </a:pPr>
            <a:r>
              <a:rPr lang="en-US" altLang="en-US" dirty="0" smtClean="0"/>
              <a:t>b) Hygienic processing	 </a:t>
            </a:r>
            <a:r>
              <a:rPr lang="en-US" altLang="en-US" baseline="-25000" dirty="0" smtClean="0"/>
              <a:t>2</a:t>
            </a:r>
            <a:endParaRPr lang="en-US" altLang="en-US" dirty="0" smtClean="0"/>
          </a:p>
          <a:p>
            <a:pPr marL="1295400" lvl="2" indent="-601663">
              <a:spcAft>
                <a:spcPts val="1600"/>
              </a:spcAft>
              <a:buNone/>
              <a:tabLst>
                <a:tab pos="5238750" algn="l"/>
              </a:tabLst>
            </a:pPr>
            <a:r>
              <a:rPr lang="en-US" altLang="en-US" dirty="0" smtClean="0"/>
              <a:t>c) No chemical additives	 </a:t>
            </a:r>
            <a:r>
              <a:rPr lang="en-US" altLang="en-US" baseline="-25000" dirty="0" smtClean="0"/>
              <a:t>3</a:t>
            </a:r>
            <a:endParaRPr lang="en-US" altLang="en-US" dirty="0" smtClean="0"/>
          </a:p>
          <a:p>
            <a:pPr marL="1295400" lvl="2" indent="-601663">
              <a:spcAft>
                <a:spcPts val="1600"/>
              </a:spcAft>
              <a:buNone/>
              <a:tabLst>
                <a:tab pos="5238750" algn="l"/>
              </a:tabLst>
            </a:pPr>
            <a:r>
              <a:rPr lang="en-US" altLang="en-US" dirty="0" smtClean="0"/>
              <a:t>d) Good </a:t>
            </a:r>
            <a:r>
              <a:rPr lang="en-US" altLang="en-US" dirty="0" err="1" smtClean="0"/>
              <a:t>flavour</a:t>
            </a:r>
            <a:r>
              <a:rPr lang="en-US" altLang="en-US" dirty="0" smtClean="0"/>
              <a:t> when cooked	 </a:t>
            </a:r>
            <a:r>
              <a:rPr lang="en-US" altLang="en-US" baseline="-25000" dirty="0" smtClean="0"/>
              <a:t>4</a:t>
            </a:r>
            <a:endParaRPr lang="en-US" altLang="en-US" dirty="0" smtClean="0"/>
          </a:p>
          <a:p>
            <a:pPr marL="1295400" lvl="2" indent="-601663">
              <a:buNone/>
              <a:tabLst>
                <a:tab pos="5238750" algn="l"/>
              </a:tabLst>
            </a:pPr>
            <a:r>
              <a:rPr lang="en-US" altLang="en-US" dirty="0" smtClean="0"/>
              <a:t>e) Easy to prepare	 </a:t>
            </a:r>
            <a:r>
              <a:rPr lang="en-US" altLang="en-US" baseline="-25000" dirty="0" smtClean="0"/>
              <a:t>5</a:t>
            </a:r>
          </a:p>
        </p:txBody>
      </p:sp>
      <p:sp>
        <p:nvSpPr>
          <p:cNvPr id="22532" name="Rectangle 5"/>
          <p:cNvSpPr>
            <a:spLocks noChangeArrowheads="1"/>
          </p:cNvSpPr>
          <p:nvPr/>
        </p:nvSpPr>
        <p:spPr bwMode="auto">
          <a:xfrm>
            <a:off x="7497131" y="3036996"/>
            <a:ext cx="304800" cy="304800"/>
          </a:xfrm>
          <a:prstGeom prst="rect">
            <a:avLst/>
          </a:prstGeom>
          <a:solidFill>
            <a:schemeClr val="accent1">
              <a:alpha val="0"/>
            </a:schemeClr>
          </a:solidFill>
          <a:ln w="28575">
            <a:solidFill>
              <a:schemeClr val="tx1"/>
            </a:solidFill>
            <a:miter lim="800000"/>
            <a:headEnd/>
            <a:tailEnd/>
          </a:ln>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2533" name="Rectangle 6"/>
          <p:cNvSpPr>
            <a:spLocks noChangeArrowheads="1"/>
          </p:cNvSpPr>
          <p:nvPr/>
        </p:nvSpPr>
        <p:spPr bwMode="auto">
          <a:xfrm>
            <a:off x="7497131" y="3474683"/>
            <a:ext cx="304800" cy="304800"/>
          </a:xfrm>
          <a:prstGeom prst="rect">
            <a:avLst/>
          </a:prstGeom>
          <a:solidFill>
            <a:schemeClr val="accent1">
              <a:alpha val="0"/>
            </a:schemeClr>
          </a:solidFill>
          <a:ln w="28575">
            <a:solidFill>
              <a:schemeClr val="tx1"/>
            </a:solidFill>
            <a:miter lim="800000"/>
            <a:headEnd/>
            <a:tailEnd/>
          </a:ln>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2534" name="Rectangle 7"/>
          <p:cNvSpPr>
            <a:spLocks noChangeArrowheads="1"/>
          </p:cNvSpPr>
          <p:nvPr/>
        </p:nvSpPr>
        <p:spPr bwMode="auto">
          <a:xfrm>
            <a:off x="7497131" y="3884339"/>
            <a:ext cx="304800" cy="304800"/>
          </a:xfrm>
          <a:prstGeom prst="rect">
            <a:avLst/>
          </a:prstGeom>
          <a:solidFill>
            <a:schemeClr val="accent1">
              <a:alpha val="0"/>
            </a:schemeClr>
          </a:solidFill>
          <a:ln w="28575">
            <a:solidFill>
              <a:schemeClr val="tx1"/>
            </a:solidFill>
            <a:miter lim="800000"/>
            <a:headEnd/>
            <a:tailEnd/>
          </a:ln>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2535" name="Rectangle 8"/>
          <p:cNvSpPr>
            <a:spLocks noChangeArrowheads="1"/>
          </p:cNvSpPr>
          <p:nvPr/>
        </p:nvSpPr>
        <p:spPr bwMode="auto">
          <a:xfrm>
            <a:off x="7497131" y="4322026"/>
            <a:ext cx="304800" cy="304800"/>
          </a:xfrm>
          <a:prstGeom prst="rect">
            <a:avLst/>
          </a:prstGeom>
          <a:solidFill>
            <a:schemeClr val="accent1">
              <a:alpha val="0"/>
            </a:schemeClr>
          </a:solidFill>
          <a:ln w="28575">
            <a:solidFill>
              <a:schemeClr val="tx1"/>
            </a:solidFill>
            <a:miter lim="800000"/>
            <a:headEnd/>
            <a:tailEnd/>
          </a:ln>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2536" name="Rectangle 9"/>
          <p:cNvSpPr>
            <a:spLocks noChangeArrowheads="1"/>
          </p:cNvSpPr>
          <p:nvPr/>
        </p:nvSpPr>
        <p:spPr bwMode="auto">
          <a:xfrm>
            <a:off x="7497131" y="4759713"/>
            <a:ext cx="304800" cy="304800"/>
          </a:xfrm>
          <a:prstGeom prst="rect">
            <a:avLst/>
          </a:prstGeom>
          <a:solidFill>
            <a:schemeClr val="accent1">
              <a:alpha val="0"/>
            </a:schemeClr>
          </a:solidFill>
          <a:ln w="28575">
            <a:solidFill>
              <a:schemeClr val="tx1"/>
            </a:solidFill>
            <a:miter lim="800000"/>
            <a:headEnd/>
            <a:tailEnd/>
          </a:ln>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Tree>
    <p:extLst>
      <p:ext uri="{BB962C8B-B14F-4D97-AF65-F5344CB8AC3E}">
        <p14:creationId xmlns:p14="http://schemas.microsoft.com/office/powerpoint/2010/main" val="375807564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Interviews</a:t>
            </a:r>
            <a:endParaRPr lang="en-GB" dirty="0"/>
          </a:p>
        </p:txBody>
      </p:sp>
      <p:sp>
        <p:nvSpPr>
          <p:cNvPr id="3" name="Content Placeholder 2"/>
          <p:cNvSpPr>
            <a:spLocks noGrp="1"/>
          </p:cNvSpPr>
          <p:nvPr>
            <p:ph idx="1"/>
          </p:nvPr>
        </p:nvSpPr>
        <p:spPr/>
        <p:txBody>
          <a:bodyPr/>
          <a:lstStyle/>
          <a:p>
            <a:r>
              <a:rPr lang="en-GB" dirty="0"/>
              <a:t>What do you want out of the </a:t>
            </a:r>
            <a:r>
              <a:rPr lang="en-GB" dirty="0" smtClean="0"/>
              <a:t>analysis?</a:t>
            </a:r>
          </a:p>
          <a:p>
            <a:r>
              <a:rPr lang="en-GB" dirty="0" smtClean="0"/>
              <a:t>Description</a:t>
            </a:r>
          </a:p>
          <a:p>
            <a:r>
              <a:rPr lang="en-GB" dirty="0" smtClean="0"/>
              <a:t>Substantive </a:t>
            </a:r>
            <a:r>
              <a:rPr lang="en-GB" dirty="0"/>
              <a:t>or formal </a:t>
            </a:r>
            <a:r>
              <a:rPr lang="en-GB" dirty="0" smtClean="0"/>
              <a:t>theory</a:t>
            </a:r>
            <a:endParaRPr lang="en-GB" dirty="0"/>
          </a:p>
          <a:p>
            <a:r>
              <a:rPr lang="en-GB" dirty="0" smtClean="0"/>
              <a:t>Theory </a:t>
            </a:r>
            <a:r>
              <a:rPr lang="en-GB" dirty="0"/>
              <a:t>testing</a:t>
            </a:r>
          </a:p>
        </p:txBody>
      </p:sp>
    </p:spTree>
    <p:extLst>
      <p:ext uri="{BB962C8B-B14F-4D97-AF65-F5344CB8AC3E}">
        <p14:creationId xmlns:p14="http://schemas.microsoft.com/office/powerpoint/2010/main" val="6894759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Interviews</a:t>
            </a:r>
            <a:endParaRPr lang="en-GB" dirty="0"/>
          </a:p>
        </p:txBody>
      </p:sp>
      <p:sp>
        <p:nvSpPr>
          <p:cNvPr id="3" name="Content Placeholder 2"/>
          <p:cNvSpPr>
            <a:spLocks noGrp="1"/>
          </p:cNvSpPr>
          <p:nvPr>
            <p:ph idx="1"/>
          </p:nvPr>
        </p:nvSpPr>
        <p:spPr/>
        <p:txBody>
          <a:bodyPr/>
          <a:lstStyle/>
          <a:p>
            <a:r>
              <a:rPr lang="en-GB" dirty="0" smtClean="0"/>
              <a:t>Asking </a:t>
            </a:r>
            <a:r>
              <a:rPr lang="en-GB" dirty="0"/>
              <a:t>respondents a series of </a:t>
            </a:r>
            <a:r>
              <a:rPr lang="en-GB" dirty="0" smtClean="0"/>
              <a:t>open-ended questions</a:t>
            </a:r>
            <a:r>
              <a:rPr lang="en-GB" dirty="0"/>
              <a:t>. They can generate both standardized quantifiable data, and more in-depth qualitative data</a:t>
            </a:r>
            <a:r>
              <a:rPr lang="en-GB" dirty="0" smtClean="0"/>
              <a:t>.</a:t>
            </a:r>
          </a:p>
          <a:p>
            <a:r>
              <a:rPr lang="en-GB" dirty="0" smtClean="0"/>
              <a:t>Style</a:t>
            </a:r>
          </a:p>
          <a:p>
            <a:pPr lvl="1"/>
            <a:r>
              <a:rPr lang="en-GB" dirty="0" smtClean="0"/>
              <a:t>Structured</a:t>
            </a:r>
          </a:p>
          <a:p>
            <a:pPr lvl="1"/>
            <a:r>
              <a:rPr lang="en-GB" dirty="0" smtClean="0"/>
              <a:t>Semi-structured</a:t>
            </a:r>
          </a:p>
          <a:p>
            <a:pPr lvl="1"/>
            <a:r>
              <a:rPr lang="en-GB" dirty="0" smtClean="0"/>
              <a:t>Unstructured</a:t>
            </a:r>
          </a:p>
          <a:p>
            <a:pPr lvl="1"/>
            <a:r>
              <a:rPr lang="en-GB" dirty="0" smtClean="0"/>
              <a:t>Focus groups</a:t>
            </a:r>
          </a:p>
          <a:p>
            <a:r>
              <a:rPr lang="en-GB" dirty="0" smtClean="0"/>
              <a:t>Purpose</a:t>
            </a:r>
          </a:p>
          <a:p>
            <a:pPr lvl="1"/>
            <a:r>
              <a:rPr lang="en-GB" dirty="0" smtClean="0"/>
              <a:t>Expert information</a:t>
            </a:r>
          </a:p>
          <a:p>
            <a:pPr lvl="1"/>
            <a:r>
              <a:rPr lang="en-GB" dirty="0" smtClean="0"/>
              <a:t>Subject of interest or </a:t>
            </a:r>
          </a:p>
          <a:p>
            <a:pPr lvl="1"/>
            <a:r>
              <a:rPr lang="en-GB" dirty="0" smtClean="0"/>
              <a:t>attitudes</a:t>
            </a:r>
          </a:p>
          <a:p>
            <a:r>
              <a:rPr lang="en-GB" dirty="0" smtClean="0"/>
              <a:t>Pilot interviews</a:t>
            </a:r>
          </a:p>
          <a:p>
            <a:pPr lvl="1"/>
            <a:endParaRPr lang="en-GB" dirty="0"/>
          </a:p>
        </p:txBody>
      </p:sp>
    </p:spTree>
    <p:extLst>
      <p:ext uri="{BB962C8B-B14F-4D97-AF65-F5344CB8AC3E}">
        <p14:creationId xmlns:p14="http://schemas.microsoft.com/office/powerpoint/2010/main" val="25603217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Handout from journal. </a:t>
            </a:r>
            <a:r>
              <a:rPr lang="en-GB" dirty="0"/>
              <a:t>T</a:t>
            </a:r>
            <a:r>
              <a:rPr lang="en-GB" dirty="0" smtClean="0"/>
              <a:t>hree </a:t>
            </a:r>
            <a:r>
              <a:rPr lang="en-GB" dirty="0"/>
              <a:t>articles in the most recent issue. Based on the abstract only, what are the cases in the presented study? </a:t>
            </a:r>
          </a:p>
        </p:txBody>
      </p:sp>
    </p:spTree>
    <p:extLst>
      <p:ext uri="{BB962C8B-B14F-4D97-AF65-F5344CB8AC3E}">
        <p14:creationId xmlns:p14="http://schemas.microsoft.com/office/powerpoint/2010/main" val="361006064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smtClean="0">
                <a:solidFill>
                  <a:schemeClr val="tx1"/>
                </a:solidFill>
              </a:rPr>
              <a:t>Questionnaire structure</a:t>
            </a:r>
          </a:p>
        </p:txBody>
      </p:sp>
      <p:sp>
        <p:nvSpPr>
          <p:cNvPr id="25603" name="Rectangle 3"/>
          <p:cNvSpPr>
            <a:spLocks noGrp="1" noChangeArrowheads="1"/>
          </p:cNvSpPr>
          <p:nvPr>
            <p:ph idx="1"/>
          </p:nvPr>
        </p:nvSpPr>
        <p:spPr/>
        <p:txBody>
          <a:bodyPr/>
          <a:lstStyle/>
          <a:p>
            <a:pPr eaLnBrk="1" hangingPunct="1">
              <a:lnSpc>
                <a:spcPct val="90000"/>
              </a:lnSpc>
              <a:buFont typeface="Wingdings" panose="05000000000000000000" pitchFamily="2" charset="2"/>
              <a:buNone/>
            </a:pPr>
            <a:r>
              <a:rPr lang="en-GB" altLang="en-US" b="1" dirty="0" smtClean="0"/>
              <a:t>Title</a:t>
            </a:r>
          </a:p>
          <a:p>
            <a:pPr eaLnBrk="1" hangingPunct="1">
              <a:lnSpc>
                <a:spcPct val="90000"/>
              </a:lnSpc>
              <a:buFont typeface="Wingdings" panose="05000000000000000000" pitchFamily="2" charset="2"/>
              <a:buNone/>
            </a:pPr>
            <a:r>
              <a:rPr lang="en-GB" altLang="en-US" b="1" dirty="0" smtClean="0"/>
              <a:t>Introductory paragraph</a:t>
            </a:r>
          </a:p>
          <a:p>
            <a:pPr eaLnBrk="1" hangingPunct="1">
              <a:lnSpc>
                <a:spcPct val="90000"/>
              </a:lnSpc>
              <a:buFont typeface="Wingdings" panose="05000000000000000000" pitchFamily="2" charset="2"/>
              <a:buNone/>
            </a:pPr>
            <a:r>
              <a:rPr lang="en-GB" altLang="en-US" b="1" dirty="0" smtClean="0"/>
              <a:t>Content questions</a:t>
            </a:r>
            <a:endParaRPr lang="en-GB" altLang="en-US" dirty="0" smtClean="0"/>
          </a:p>
          <a:p>
            <a:pPr marL="742950" lvl="1" indent="-285750">
              <a:buNone/>
            </a:pPr>
            <a:r>
              <a:rPr lang="en-GB" altLang="en-US" dirty="0"/>
              <a:t>I</a:t>
            </a:r>
            <a:r>
              <a:rPr lang="en-GB" altLang="en-US" dirty="0" smtClean="0"/>
              <a:t>n sections</a:t>
            </a:r>
          </a:p>
          <a:p>
            <a:pPr marL="742950" lvl="1" indent="-285750">
              <a:buNone/>
            </a:pPr>
            <a:r>
              <a:rPr lang="en-GB" altLang="en-US" dirty="0"/>
              <a:t>U</a:t>
            </a:r>
            <a:r>
              <a:rPr lang="en-GB" altLang="en-US" dirty="0" smtClean="0"/>
              <a:t>se filter questions</a:t>
            </a:r>
          </a:p>
          <a:p>
            <a:pPr marL="742950" lvl="1" indent="-285750">
              <a:buNone/>
            </a:pPr>
            <a:r>
              <a:rPr lang="en-GB" altLang="en-US" dirty="0"/>
              <a:t>P</a:t>
            </a:r>
            <a:r>
              <a:rPr lang="en-GB" altLang="en-US" dirty="0" smtClean="0"/>
              <a:t>ut more difficult/onerous questions towards the end</a:t>
            </a:r>
          </a:p>
          <a:p>
            <a:pPr marL="742950" lvl="1" indent="-285750">
              <a:buNone/>
            </a:pPr>
            <a:r>
              <a:rPr lang="en-GB" altLang="en-US" dirty="0"/>
              <a:t>D</a:t>
            </a:r>
            <a:r>
              <a:rPr lang="en-GB" altLang="en-US" dirty="0" smtClean="0"/>
              <a:t>o not give away answers to later questions</a:t>
            </a:r>
          </a:p>
          <a:p>
            <a:pPr eaLnBrk="1" hangingPunct="1">
              <a:lnSpc>
                <a:spcPct val="90000"/>
              </a:lnSpc>
              <a:buFont typeface="Wingdings" panose="05000000000000000000" pitchFamily="2" charset="2"/>
              <a:buNone/>
            </a:pPr>
            <a:r>
              <a:rPr lang="en-GB" altLang="en-US" b="1" dirty="0" smtClean="0"/>
              <a:t>End, useful information and thanks</a:t>
            </a:r>
            <a:endParaRPr lang="en-GB" altLang="en-US" sz="2600" dirty="0"/>
          </a:p>
          <a:p>
            <a:pPr eaLnBrk="1" hangingPunct="1">
              <a:lnSpc>
                <a:spcPct val="90000"/>
              </a:lnSpc>
            </a:pPr>
            <a:endParaRPr lang="en-GB" altLang="en-US" sz="2600" dirty="0"/>
          </a:p>
        </p:txBody>
      </p:sp>
    </p:spTree>
    <p:extLst>
      <p:ext uri="{BB962C8B-B14F-4D97-AF65-F5344CB8AC3E}">
        <p14:creationId xmlns:p14="http://schemas.microsoft.com/office/powerpoint/2010/main" val="117343268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 Diagonal Corner Rectangle 3"/>
          <p:cNvSpPr/>
          <p:nvPr/>
        </p:nvSpPr>
        <p:spPr bwMode="auto">
          <a:xfrm>
            <a:off x="1801814" y="47625"/>
            <a:ext cx="7534275" cy="6775450"/>
          </a:xfrm>
          <a:prstGeom prst="round2DiagRect">
            <a:avLst/>
          </a:prstGeom>
          <a:solidFill>
            <a:schemeClr val="bg1"/>
          </a:solidFill>
          <a:ln w="28575" cap="flat" cmpd="sng" algn="ctr">
            <a:solidFill>
              <a:schemeClr val="tx1"/>
            </a:solidFill>
            <a:prstDash val="solid"/>
            <a:round/>
            <a:headEnd type="none" w="med" len="med"/>
            <a:tailEnd type="none" w="med" len="med"/>
          </a:ln>
          <a:effectLst/>
        </p:spPr>
        <p:txBody>
          <a:bodyPr/>
          <a:lstStyle/>
          <a:p>
            <a:pPr>
              <a:defRPr/>
            </a:pPr>
            <a:endParaRPr lang="en-GB">
              <a:latin typeface="Arial" pitchFamily="115" charset="0"/>
              <a:ea typeface="ＭＳ Ｐゴシック" pitchFamily="115" charset="-128"/>
              <a:cs typeface="ＭＳ Ｐゴシック" pitchFamily="115" charset="-128"/>
            </a:endParaRPr>
          </a:p>
        </p:txBody>
      </p:sp>
      <p:pic>
        <p:nvPicPr>
          <p:cNvPr id="26627" name="Picture 2" descr="Screen shot 2011-01-09 at 18"/>
          <p:cNvPicPr>
            <a:picLocks noChangeAspect="1" noChangeArrowheads="1"/>
          </p:cNvPicPr>
          <p:nvPr/>
        </p:nvPicPr>
        <p:blipFill>
          <a:blip r:embed="rId2">
            <a:extLst>
              <a:ext uri="{28A0092B-C50C-407E-A947-70E740481C1C}">
                <a14:useLocalDpi xmlns:a14="http://schemas.microsoft.com/office/drawing/2010/main" val="0"/>
              </a:ext>
            </a:extLst>
          </a:blip>
          <a:srcRect l="6564" t="6943" r="7391" b="17931"/>
          <a:stretch>
            <a:fillRect/>
          </a:stretch>
        </p:blipFill>
        <p:spPr bwMode="auto">
          <a:xfrm>
            <a:off x="2160588" y="538164"/>
            <a:ext cx="6743700" cy="591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39957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a:t>L</a:t>
            </a:r>
            <a:r>
              <a:rPr lang="en-GB" altLang="en-US" dirty="0" smtClean="0"/>
              <a:t>ayout</a:t>
            </a:r>
          </a:p>
        </p:txBody>
      </p:sp>
      <p:sp>
        <p:nvSpPr>
          <p:cNvPr id="27651" name="Rectangle 3"/>
          <p:cNvSpPr>
            <a:spLocks noGrp="1" noChangeArrowheads="1"/>
          </p:cNvSpPr>
          <p:nvPr>
            <p:ph idx="1"/>
          </p:nvPr>
        </p:nvSpPr>
        <p:spPr/>
        <p:txBody>
          <a:bodyPr/>
          <a:lstStyle/>
          <a:p>
            <a:pPr eaLnBrk="1" hangingPunct="1"/>
            <a:r>
              <a:rPr lang="en-GB" altLang="en-US" dirty="0" smtClean="0"/>
              <a:t>Allow space</a:t>
            </a:r>
          </a:p>
          <a:p>
            <a:pPr eaLnBrk="1" hangingPunct="1"/>
            <a:r>
              <a:rPr lang="en-GB" altLang="en-US" dirty="0" smtClean="0"/>
              <a:t>Instructions (general, section, question, filter question)</a:t>
            </a:r>
          </a:p>
          <a:p>
            <a:pPr eaLnBrk="1" hangingPunct="1"/>
            <a:r>
              <a:rPr lang="en-GB" altLang="en-US" dirty="0" smtClean="0"/>
              <a:t>Numbers for computer coding</a:t>
            </a:r>
          </a:p>
        </p:txBody>
      </p:sp>
    </p:spTree>
    <p:extLst>
      <p:ext uri="{BB962C8B-B14F-4D97-AF65-F5344CB8AC3E}">
        <p14:creationId xmlns:p14="http://schemas.microsoft.com/office/powerpoint/2010/main" val="390430394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092357" y="0"/>
            <a:ext cx="6007285" cy="6858000"/>
          </a:xfrm>
          <a:prstGeom prst="rect">
            <a:avLst/>
          </a:prstGeom>
        </p:spPr>
      </p:pic>
    </p:spTree>
    <p:extLst>
      <p:ext uri="{BB962C8B-B14F-4D97-AF65-F5344CB8AC3E}">
        <p14:creationId xmlns:p14="http://schemas.microsoft.com/office/powerpoint/2010/main" val="286285036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pPr eaLnBrk="1" hangingPunct="1"/>
            <a:r>
              <a:rPr lang="en-GB" altLang="en-US" sz="3200" dirty="0" smtClean="0">
                <a:solidFill>
                  <a:schemeClr val="tx1"/>
                </a:solidFill>
              </a:rPr>
              <a:t>Telephone Questionnaires</a:t>
            </a:r>
          </a:p>
        </p:txBody>
      </p:sp>
      <p:sp>
        <p:nvSpPr>
          <p:cNvPr id="28675" name="Rectangle 3"/>
          <p:cNvSpPr>
            <a:spLocks noGrp="1" noChangeArrowheads="1"/>
          </p:cNvSpPr>
          <p:nvPr>
            <p:ph idx="1"/>
          </p:nvPr>
        </p:nvSpPr>
        <p:spPr/>
        <p:txBody>
          <a:bodyPr>
            <a:normAutofit/>
          </a:bodyPr>
          <a:lstStyle/>
          <a:p>
            <a:pPr marL="533400" indent="-533400">
              <a:buNone/>
            </a:pPr>
            <a:r>
              <a:rPr lang="en-GB" altLang="en-US" sz="2600" dirty="0"/>
              <a:t>Retention problem</a:t>
            </a:r>
          </a:p>
          <a:p>
            <a:pPr marL="533400" indent="-533400">
              <a:buNone/>
            </a:pPr>
            <a:r>
              <a:rPr lang="en-GB" altLang="en-US" sz="2600" dirty="0"/>
              <a:t>= too many categories in answer to remember</a:t>
            </a:r>
          </a:p>
          <a:p>
            <a:pPr marL="914400" lvl="1" indent="-457200">
              <a:buFontTx/>
              <a:buAutoNum type="arabicPeriod"/>
            </a:pPr>
            <a:r>
              <a:rPr lang="en-GB" altLang="en-US" sz="2200" dirty="0"/>
              <a:t>use numbered scale</a:t>
            </a:r>
          </a:p>
          <a:p>
            <a:pPr marL="914400" lvl="1" indent="-457200">
              <a:buFontTx/>
              <a:buAutoNum type="arabicPeriod"/>
            </a:pPr>
            <a:r>
              <a:rPr lang="en-GB" altLang="en-US" sz="2200" dirty="0"/>
              <a:t>get direction of feeling then intensity</a:t>
            </a:r>
          </a:p>
          <a:p>
            <a:pPr marL="914400" lvl="1" indent="-457200">
              <a:buFontTx/>
              <a:buAutoNum type="arabicPeriod"/>
            </a:pPr>
            <a:r>
              <a:rPr lang="en-GB" altLang="en-US" sz="2200" dirty="0"/>
              <a:t>include in question then repeat list</a:t>
            </a:r>
          </a:p>
          <a:p>
            <a:pPr marL="533400" indent="-533400"/>
            <a:r>
              <a:rPr lang="en-GB" altLang="en-US" sz="2600" dirty="0"/>
              <a:t>Provide guides for interviewer on questionnaire – distinguish from questions</a:t>
            </a:r>
          </a:p>
          <a:p>
            <a:pPr marL="533400" indent="-533400"/>
            <a:r>
              <a:rPr lang="en-GB" altLang="en-US" sz="2600" dirty="0"/>
              <a:t>Make clear what is to be read to respondent and what is not (e.g. instructions for prompt)</a:t>
            </a:r>
          </a:p>
        </p:txBody>
      </p:sp>
    </p:spTree>
    <p:extLst>
      <p:ext uri="{BB962C8B-B14F-4D97-AF65-F5344CB8AC3E}">
        <p14:creationId xmlns:p14="http://schemas.microsoft.com/office/powerpoint/2010/main" val="378898558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 Diagonal Corner Rectangle 1"/>
          <p:cNvSpPr/>
          <p:nvPr/>
        </p:nvSpPr>
        <p:spPr bwMode="auto">
          <a:xfrm>
            <a:off x="1888596" y="1145310"/>
            <a:ext cx="7534275" cy="5305425"/>
          </a:xfrm>
          <a:prstGeom prst="round2DiagRect">
            <a:avLst/>
          </a:prstGeom>
          <a:solidFill>
            <a:schemeClr val="bg1"/>
          </a:solidFill>
          <a:ln w="28575" cap="flat" cmpd="sng" algn="ctr">
            <a:solidFill>
              <a:schemeClr val="tx1"/>
            </a:solidFill>
            <a:prstDash val="solid"/>
            <a:round/>
            <a:headEnd type="none" w="med" len="med"/>
            <a:tailEnd type="none" w="med" len="med"/>
          </a:ln>
          <a:effectLst/>
        </p:spPr>
        <p:txBody>
          <a:bodyPr/>
          <a:lstStyle/>
          <a:p>
            <a:pPr>
              <a:defRPr/>
            </a:pPr>
            <a:endParaRPr lang="en-GB">
              <a:latin typeface="Arial" pitchFamily="115" charset="0"/>
              <a:ea typeface="ＭＳ Ｐゴシック" pitchFamily="115" charset="-128"/>
              <a:cs typeface="ＭＳ Ｐゴシック" pitchFamily="115" charset="-128"/>
            </a:endParaRPr>
          </a:p>
        </p:txBody>
      </p:sp>
      <p:sp>
        <p:nvSpPr>
          <p:cNvPr id="29699" name="Rectangle 2"/>
          <p:cNvSpPr>
            <a:spLocks noGrp="1" noChangeArrowheads="1"/>
          </p:cNvSpPr>
          <p:nvPr>
            <p:ph type="title" idx="4294967295"/>
          </p:nvPr>
        </p:nvSpPr>
        <p:spPr>
          <a:xfrm>
            <a:off x="0" y="228600"/>
            <a:ext cx="7772400" cy="1143000"/>
          </a:xfrm>
        </p:spPr>
        <p:txBody>
          <a:bodyPr/>
          <a:lstStyle/>
          <a:p>
            <a:pPr eaLnBrk="1" hangingPunct="1"/>
            <a:r>
              <a:rPr lang="en-GB" altLang="en-US" smtClean="0">
                <a:solidFill>
                  <a:schemeClr val="tx1"/>
                </a:solidFill>
              </a:rPr>
              <a:t> Checklists and ratings</a:t>
            </a:r>
          </a:p>
        </p:txBody>
      </p:sp>
      <p:pic>
        <p:nvPicPr>
          <p:cNvPr id="29700" name="Picture 5" descr="best_picture_questionnaire"/>
          <p:cNvPicPr>
            <a:picLocks noChangeAspect="1" noChangeArrowheads="1"/>
          </p:cNvPicPr>
          <p:nvPr/>
        </p:nvPicPr>
        <p:blipFill>
          <a:blip r:embed="rId2">
            <a:extLst>
              <a:ext uri="{28A0092B-C50C-407E-A947-70E740481C1C}">
                <a14:useLocalDpi xmlns:a14="http://schemas.microsoft.com/office/drawing/2010/main" val="0"/>
              </a:ext>
            </a:extLst>
          </a:blip>
          <a:srcRect l="597" t="28896" r="-597" b="803"/>
          <a:stretch>
            <a:fillRect/>
          </a:stretch>
        </p:blipFill>
        <p:spPr bwMode="auto">
          <a:xfrm>
            <a:off x="2376489" y="1619250"/>
            <a:ext cx="6607175" cy="491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066611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solidFill>
                  <a:schemeClr val="tx1"/>
                </a:solidFill>
              </a:rPr>
              <a:t>Semantic Differentials</a:t>
            </a:r>
          </a:p>
        </p:txBody>
      </p:sp>
      <p:sp>
        <p:nvSpPr>
          <p:cNvPr id="30723"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dirty="0" smtClean="0"/>
              <a:t>How would you rate your line manager on these scales?</a:t>
            </a:r>
          </a:p>
          <a:p>
            <a:pPr eaLnBrk="1" hangingPunct="1">
              <a:buFont typeface="Wingdings" panose="05000000000000000000" pitchFamily="2" charset="2"/>
              <a:buNone/>
            </a:pPr>
            <a:r>
              <a:rPr lang="en-GB" altLang="en-US" dirty="0" err="1" smtClean="0"/>
              <a:t>Warmhearted</a:t>
            </a:r>
            <a:r>
              <a:rPr lang="en-GB" altLang="en-US" dirty="0" smtClean="0"/>
              <a:t>		I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Coldhearted</a:t>
            </a:r>
            <a:endParaRPr lang="en-GB" altLang="en-US" dirty="0" smtClean="0"/>
          </a:p>
          <a:p>
            <a:pPr eaLnBrk="1" hangingPunct="1">
              <a:buFont typeface="Wingdings" panose="05000000000000000000" pitchFamily="2" charset="2"/>
              <a:buNone/>
            </a:pPr>
            <a:r>
              <a:rPr lang="en-GB" altLang="en-US" dirty="0" smtClean="0"/>
              <a:t>Patient			I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Impatient</a:t>
            </a:r>
          </a:p>
          <a:p>
            <a:pPr eaLnBrk="1" hangingPunct="1">
              <a:buFont typeface="Wingdings" panose="05000000000000000000" pitchFamily="2" charset="2"/>
              <a:buNone/>
            </a:pPr>
            <a:r>
              <a:rPr lang="en-GB" altLang="en-US" dirty="0" smtClean="0"/>
              <a:t>Self-assured		I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Always stressed</a:t>
            </a:r>
          </a:p>
          <a:p>
            <a:pPr eaLnBrk="1" hangingPunct="1">
              <a:buFont typeface="Wingdings" panose="05000000000000000000" pitchFamily="2" charset="2"/>
              <a:buNone/>
            </a:pPr>
            <a:r>
              <a:rPr lang="en-GB" altLang="en-US" dirty="0" smtClean="0"/>
              <a:t>Unselfish		I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Selfish</a:t>
            </a:r>
          </a:p>
          <a:p>
            <a:pPr eaLnBrk="1" hangingPunct="1"/>
            <a:endParaRPr lang="en-GB" altLang="en-US" dirty="0" smtClean="0"/>
          </a:p>
        </p:txBody>
      </p:sp>
      <p:cxnSp>
        <p:nvCxnSpPr>
          <p:cNvPr id="30724" name="Straight Connector 2"/>
          <p:cNvCxnSpPr>
            <a:cxnSpLocks noChangeShapeType="1"/>
          </p:cNvCxnSpPr>
          <p:nvPr/>
        </p:nvCxnSpPr>
        <p:spPr bwMode="auto">
          <a:xfrm>
            <a:off x="6096000" y="3429000"/>
            <a:ext cx="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99318159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solidFill>
                  <a:schemeClr val="tx1"/>
                </a:solidFill>
              </a:rPr>
              <a:t>Why pilot a questionnaire?</a:t>
            </a:r>
          </a:p>
        </p:txBody>
      </p:sp>
      <p:sp>
        <p:nvSpPr>
          <p:cNvPr id="31747" name="Rectangle 3"/>
          <p:cNvSpPr>
            <a:spLocks noGrp="1" noChangeArrowheads="1"/>
          </p:cNvSpPr>
          <p:nvPr>
            <p:ph idx="1"/>
          </p:nvPr>
        </p:nvSpPr>
        <p:spPr/>
        <p:txBody>
          <a:bodyPr/>
          <a:lstStyle/>
          <a:p>
            <a:pPr marL="533400" indent="-533400">
              <a:buFont typeface="Arial" panose="020B0604020202020204" pitchFamily="34" charset="0"/>
              <a:buAutoNum type="arabicPeriod"/>
            </a:pPr>
            <a:r>
              <a:rPr lang="en-GB" altLang="en-US" dirty="0" smtClean="0"/>
              <a:t>To expose the questionnaire to new forms of thinking and understanding.</a:t>
            </a:r>
          </a:p>
          <a:p>
            <a:pPr marL="533400" indent="-533400">
              <a:buFont typeface="Arial" panose="020B0604020202020204" pitchFamily="34" charset="0"/>
              <a:buAutoNum type="arabicPeriod"/>
            </a:pPr>
            <a:r>
              <a:rPr lang="en-GB" altLang="en-US" dirty="0" smtClean="0"/>
              <a:t>To evaluate the quality of the answers provided by the questionnaire.</a:t>
            </a:r>
          </a:p>
          <a:p>
            <a:pPr marL="533400" indent="-533400">
              <a:buFont typeface="Arial" panose="020B0604020202020204" pitchFamily="34" charset="0"/>
              <a:buAutoNum type="arabicPeriod"/>
            </a:pPr>
            <a:r>
              <a:rPr lang="en-GB" altLang="en-US" dirty="0" smtClean="0"/>
              <a:t>To assess and revise the phrasing and content of the questions.</a:t>
            </a:r>
          </a:p>
          <a:p>
            <a:pPr marL="533400" indent="-533400">
              <a:buFont typeface="Arial" panose="020B0604020202020204" pitchFamily="34" charset="0"/>
              <a:buAutoNum type="arabicPeriod"/>
            </a:pPr>
            <a:r>
              <a:rPr lang="en-GB" altLang="en-US" dirty="0" smtClean="0"/>
              <a:t>To explore issues of questionnaire structure and question sequence.</a:t>
            </a:r>
          </a:p>
          <a:p>
            <a:pPr marL="533400" indent="-533400">
              <a:buFont typeface="Arial" panose="020B0604020202020204" pitchFamily="34" charset="0"/>
              <a:buAutoNum type="arabicPeriod"/>
            </a:pPr>
            <a:r>
              <a:rPr lang="en-GB" altLang="en-US" dirty="0" smtClean="0"/>
              <a:t>Purposive/convenience.</a:t>
            </a:r>
          </a:p>
        </p:txBody>
      </p:sp>
    </p:spTree>
    <p:extLst>
      <p:ext uri="{BB962C8B-B14F-4D97-AF65-F5344CB8AC3E}">
        <p14:creationId xmlns:p14="http://schemas.microsoft.com/office/powerpoint/2010/main" val="422923678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solidFill>
                  <a:schemeClr val="tx1"/>
                </a:solidFill>
              </a:rPr>
              <a:t>Use Piloting to check for:</a:t>
            </a:r>
          </a:p>
        </p:txBody>
      </p:sp>
      <p:sp>
        <p:nvSpPr>
          <p:cNvPr id="32771" name="Rectangle 3"/>
          <p:cNvSpPr>
            <a:spLocks noGrp="1" noChangeArrowheads="1"/>
          </p:cNvSpPr>
          <p:nvPr>
            <p:ph idx="1"/>
          </p:nvPr>
        </p:nvSpPr>
        <p:spPr/>
        <p:txBody>
          <a:bodyPr>
            <a:normAutofit/>
          </a:bodyPr>
          <a:lstStyle/>
          <a:p>
            <a:pPr eaLnBrk="1" hangingPunct="1">
              <a:lnSpc>
                <a:spcPct val="90000"/>
              </a:lnSpc>
            </a:pPr>
            <a:r>
              <a:rPr lang="en-GB" altLang="en-US" sz="2400"/>
              <a:t>Variation in type of answer</a:t>
            </a:r>
          </a:p>
          <a:p>
            <a:pPr eaLnBrk="1" hangingPunct="1">
              <a:lnSpc>
                <a:spcPct val="90000"/>
              </a:lnSpc>
            </a:pPr>
            <a:r>
              <a:rPr lang="en-GB" altLang="en-US" sz="2400"/>
              <a:t>Meaning</a:t>
            </a:r>
          </a:p>
          <a:p>
            <a:pPr eaLnBrk="1" hangingPunct="1">
              <a:lnSpc>
                <a:spcPct val="90000"/>
              </a:lnSpc>
            </a:pPr>
            <a:r>
              <a:rPr lang="en-GB" altLang="en-US" sz="2400"/>
              <a:t>Redundancy</a:t>
            </a:r>
          </a:p>
          <a:p>
            <a:pPr eaLnBrk="1" hangingPunct="1">
              <a:lnSpc>
                <a:spcPct val="90000"/>
              </a:lnSpc>
            </a:pPr>
            <a:r>
              <a:rPr lang="en-GB" altLang="en-US" sz="2400"/>
              <a:t>Scalability</a:t>
            </a:r>
          </a:p>
          <a:p>
            <a:pPr eaLnBrk="1" hangingPunct="1">
              <a:lnSpc>
                <a:spcPct val="90000"/>
              </a:lnSpc>
            </a:pPr>
            <a:r>
              <a:rPr lang="en-GB" altLang="en-US" sz="2400"/>
              <a:t>Non-response (too much)</a:t>
            </a:r>
          </a:p>
          <a:p>
            <a:pPr eaLnBrk="1" hangingPunct="1">
              <a:lnSpc>
                <a:spcPct val="90000"/>
              </a:lnSpc>
            </a:pPr>
            <a:r>
              <a:rPr lang="en-GB" altLang="en-US" sz="2400"/>
              <a:t>Acquiescent response (too much agreement with agree/disagree Q)</a:t>
            </a:r>
          </a:p>
          <a:p>
            <a:pPr eaLnBrk="1" hangingPunct="1">
              <a:lnSpc>
                <a:spcPct val="90000"/>
              </a:lnSpc>
            </a:pPr>
            <a:r>
              <a:rPr lang="en-GB" altLang="en-US" sz="2400"/>
              <a:t>Flow</a:t>
            </a:r>
          </a:p>
          <a:p>
            <a:pPr eaLnBrk="1" hangingPunct="1">
              <a:lnSpc>
                <a:spcPct val="90000"/>
              </a:lnSpc>
            </a:pPr>
            <a:r>
              <a:rPr lang="en-GB" altLang="en-US" sz="2400"/>
              <a:t>Filtering</a:t>
            </a:r>
          </a:p>
          <a:p>
            <a:pPr eaLnBrk="1" hangingPunct="1">
              <a:lnSpc>
                <a:spcPct val="90000"/>
              </a:lnSpc>
            </a:pPr>
            <a:r>
              <a:rPr lang="en-GB" altLang="en-US" sz="2400"/>
              <a:t>Timing</a:t>
            </a:r>
            <a:endParaRPr lang="en-GB" altLang="en-US" sz="2400">
              <a:latin typeface="Times New Roman" panose="02020603050405020304" pitchFamily="18" charset="0"/>
            </a:endParaRPr>
          </a:p>
        </p:txBody>
      </p:sp>
    </p:spTree>
    <p:extLst>
      <p:ext uri="{BB962C8B-B14F-4D97-AF65-F5344CB8AC3E}">
        <p14:creationId xmlns:p14="http://schemas.microsoft.com/office/powerpoint/2010/main" val="113099009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solidFill>
                  <a:schemeClr val="tx1"/>
                </a:solidFill>
              </a:rPr>
              <a:t>Scaling</a:t>
            </a:r>
          </a:p>
        </p:txBody>
      </p:sp>
      <p:sp>
        <p:nvSpPr>
          <p:cNvPr id="33795"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smtClean="0"/>
              <a:t>Needs to be</a:t>
            </a:r>
          </a:p>
          <a:p>
            <a:pPr eaLnBrk="1" hangingPunct="1"/>
            <a:r>
              <a:rPr lang="en-GB" altLang="en-US" smtClean="0"/>
              <a:t>Unidimensional</a:t>
            </a:r>
          </a:p>
          <a:p>
            <a:pPr eaLnBrk="1" hangingPunct="1"/>
            <a:r>
              <a:rPr lang="en-GB" altLang="en-US" smtClean="0"/>
              <a:t>Linear (equal intervals)</a:t>
            </a:r>
          </a:p>
          <a:p>
            <a:pPr eaLnBrk="1" hangingPunct="1"/>
            <a:r>
              <a:rPr lang="en-GB" altLang="en-US" smtClean="0"/>
              <a:t>Reliable</a:t>
            </a:r>
          </a:p>
          <a:p>
            <a:pPr eaLnBrk="1" hangingPunct="1"/>
            <a:r>
              <a:rPr lang="en-GB" altLang="en-US" smtClean="0"/>
              <a:t>Valid (esp. for standard scales)</a:t>
            </a:r>
          </a:p>
          <a:p>
            <a:pPr eaLnBrk="1" hangingPunct="1"/>
            <a:endParaRPr lang="en-GB" altLang="en-US" smtClean="0"/>
          </a:p>
        </p:txBody>
      </p:sp>
    </p:spTree>
    <p:extLst>
      <p:ext uri="{BB962C8B-B14F-4D97-AF65-F5344CB8AC3E}">
        <p14:creationId xmlns:p14="http://schemas.microsoft.com/office/powerpoint/2010/main" val="208924419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mtClean="0">
                <a:solidFill>
                  <a:schemeClr val="tx1"/>
                </a:solidFill>
              </a:rPr>
              <a:t>Major types of scales</a:t>
            </a:r>
          </a:p>
        </p:txBody>
      </p:sp>
      <p:sp>
        <p:nvSpPr>
          <p:cNvPr id="34819" name="Rectangle 3"/>
          <p:cNvSpPr>
            <a:spLocks noGrp="1" noChangeArrowheads="1"/>
          </p:cNvSpPr>
          <p:nvPr>
            <p:ph idx="1"/>
          </p:nvPr>
        </p:nvSpPr>
        <p:spPr/>
        <p:txBody>
          <a:bodyPr/>
          <a:lstStyle/>
          <a:p>
            <a:pPr eaLnBrk="1" hangingPunct="1">
              <a:lnSpc>
                <a:spcPct val="90000"/>
              </a:lnSpc>
            </a:pPr>
            <a:r>
              <a:rPr lang="en-GB" altLang="en-US" dirty="0" err="1" smtClean="0"/>
              <a:t>Thurstone</a:t>
            </a:r>
            <a:r>
              <a:rPr lang="en-GB" altLang="en-US" dirty="0" smtClean="0"/>
              <a:t> </a:t>
            </a:r>
          </a:p>
          <a:p>
            <a:pPr marL="742950" lvl="1" indent="-285750"/>
            <a:r>
              <a:rPr lang="en-GB" altLang="en-US" dirty="0" smtClean="0"/>
              <a:t>Judges rank agree/disagree items</a:t>
            </a:r>
          </a:p>
          <a:p>
            <a:pPr eaLnBrk="1" hangingPunct="1">
              <a:lnSpc>
                <a:spcPct val="90000"/>
              </a:lnSpc>
            </a:pPr>
            <a:r>
              <a:rPr lang="en-GB" altLang="en-US" dirty="0" smtClean="0"/>
              <a:t>Likert</a:t>
            </a:r>
          </a:p>
          <a:p>
            <a:pPr marL="742950" lvl="1" indent="-285750"/>
            <a:r>
              <a:rPr lang="en-GB" altLang="en-US" dirty="0" smtClean="0"/>
              <a:t>Judges score large list of items</a:t>
            </a:r>
          </a:p>
        </p:txBody>
      </p:sp>
    </p:spTree>
    <p:extLst>
      <p:ext uri="{BB962C8B-B14F-4D97-AF65-F5344CB8AC3E}">
        <p14:creationId xmlns:p14="http://schemas.microsoft.com/office/powerpoint/2010/main" val="181822810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Thurstone</a:t>
            </a:r>
            <a:r>
              <a:rPr lang="en-GB" dirty="0" smtClean="0"/>
              <a:t> scale</a:t>
            </a:r>
            <a:endParaRPr lang="en-GB" dirty="0"/>
          </a:p>
        </p:txBody>
      </p:sp>
      <p:sp>
        <p:nvSpPr>
          <p:cNvPr id="3" name="Content Placeholder 2"/>
          <p:cNvSpPr>
            <a:spLocks noGrp="1"/>
          </p:cNvSpPr>
          <p:nvPr>
            <p:ph idx="1"/>
          </p:nvPr>
        </p:nvSpPr>
        <p:spPr/>
        <p:txBody>
          <a:bodyPr>
            <a:normAutofit fontScale="92500" lnSpcReduction="10000"/>
          </a:bodyPr>
          <a:lstStyle/>
          <a:p>
            <a:r>
              <a:rPr lang="en-GB" dirty="0"/>
              <a:t>Develop the focus of the scaling project </a:t>
            </a:r>
            <a:endParaRPr lang="en-GB" dirty="0" smtClean="0"/>
          </a:p>
          <a:p>
            <a:r>
              <a:rPr lang="en-GB" dirty="0" smtClean="0"/>
              <a:t>Generate </a:t>
            </a:r>
            <a:r>
              <a:rPr lang="en-GB" dirty="0"/>
              <a:t>potential scale items (statements); separate items </a:t>
            </a:r>
            <a:endParaRPr lang="en-GB" dirty="0" smtClean="0"/>
          </a:p>
          <a:p>
            <a:r>
              <a:rPr lang="en-GB" dirty="0" smtClean="0"/>
              <a:t>Rate </a:t>
            </a:r>
            <a:r>
              <a:rPr lang="en-GB" dirty="0"/>
              <a:t>the scale items </a:t>
            </a:r>
            <a:endParaRPr lang="en-GB" dirty="0" smtClean="0"/>
          </a:p>
          <a:p>
            <a:r>
              <a:rPr lang="en-GB" dirty="0" smtClean="0"/>
              <a:t>Compute </a:t>
            </a:r>
            <a:r>
              <a:rPr lang="en-GB" dirty="0"/>
              <a:t>scale score values for each item Median, interquartile range </a:t>
            </a:r>
            <a:endParaRPr lang="en-GB" dirty="0" smtClean="0"/>
          </a:p>
          <a:p>
            <a:r>
              <a:rPr lang="en-GB" dirty="0" smtClean="0"/>
              <a:t>Selecting </a:t>
            </a:r>
            <a:r>
              <a:rPr lang="en-GB" dirty="0"/>
              <a:t>the final scale items </a:t>
            </a:r>
            <a:endParaRPr lang="en-GB" dirty="0" smtClean="0"/>
          </a:p>
          <a:p>
            <a:r>
              <a:rPr lang="en-GB" dirty="0" smtClean="0"/>
              <a:t>Administering </a:t>
            </a:r>
            <a:r>
              <a:rPr lang="en-GB" dirty="0"/>
              <a:t>the scale Median: </a:t>
            </a:r>
            <a:endParaRPr lang="en-GB" dirty="0" smtClean="0"/>
          </a:p>
          <a:p>
            <a:r>
              <a:rPr lang="en-GB" dirty="0" smtClean="0"/>
              <a:t>The </a:t>
            </a:r>
            <a:r>
              <a:rPr lang="en-GB" dirty="0"/>
              <a:t>score found at the exact middle or 50th percentile of the set of </a:t>
            </a:r>
            <a:r>
              <a:rPr lang="en-GB" dirty="0" smtClean="0"/>
              <a:t>values.</a:t>
            </a:r>
          </a:p>
          <a:p>
            <a:r>
              <a:rPr lang="en-GB" dirty="0" smtClean="0"/>
              <a:t>One </a:t>
            </a:r>
            <a:r>
              <a:rPr lang="en-GB" dirty="0"/>
              <a:t>way to compute the median is to list all scores in numerical order and then locate the score in the </a:t>
            </a:r>
            <a:r>
              <a:rPr lang="en-GB" dirty="0" smtClean="0"/>
              <a:t>centre </a:t>
            </a:r>
            <a:r>
              <a:rPr lang="en-GB" dirty="0"/>
              <a:t>of the sample. interquartile range: </a:t>
            </a:r>
            <a:endParaRPr lang="en-GB" dirty="0" smtClean="0"/>
          </a:p>
          <a:p>
            <a:r>
              <a:rPr lang="en-GB" dirty="0" smtClean="0"/>
              <a:t>The </a:t>
            </a:r>
            <a:r>
              <a:rPr lang="en-GB" dirty="0"/>
              <a:t>difference between the 75th (upper quartile) and 25th (lower quartile) percentile scores on the distribution of a variable. </a:t>
            </a:r>
            <a:endParaRPr lang="en-GB" dirty="0" smtClean="0"/>
          </a:p>
          <a:p>
            <a:r>
              <a:rPr lang="en-GB" dirty="0" smtClean="0"/>
              <a:t>The </a:t>
            </a:r>
            <a:r>
              <a:rPr lang="en-GB" dirty="0"/>
              <a:t>interquartile range is an estimate of the spread or variability of the measure.</a:t>
            </a:r>
          </a:p>
        </p:txBody>
      </p:sp>
    </p:spTree>
    <p:extLst>
      <p:ext uri="{BB962C8B-B14F-4D97-AF65-F5344CB8AC3E}">
        <p14:creationId xmlns:p14="http://schemas.microsoft.com/office/powerpoint/2010/main" val="316387252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78056" y="380586"/>
            <a:ext cx="8175056" cy="6131292"/>
          </a:xfrm>
          <a:prstGeom prst="rect">
            <a:avLst/>
          </a:prstGeom>
        </p:spPr>
      </p:pic>
    </p:spTree>
    <p:extLst>
      <p:ext uri="{BB962C8B-B14F-4D97-AF65-F5344CB8AC3E}">
        <p14:creationId xmlns:p14="http://schemas.microsoft.com/office/powerpoint/2010/main" val="406904398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dirty="0" smtClean="0"/>
              <a:t>Likert Scales</a:t>
            </a:r>
          </a:p>
        </p:txBody>
      </p:sp>
      <p:graphicFrame>
        <p:nvGraphicFramePr>
          <p:cNvPr id="159821" name="Group 77"/>
          <p:cNvGraphicFramePr>
            <a:graphicFrameLocks noGrp="1"/>
          </p:cNvGraphicFramePr>
          <p:nvPr>
            <p:ph idx="1"/>
          </p:nvPr>
        </p:nvGraphicFramePr>
        <p:xfrm>
          <a:off x="3868738" y="863600"/>
          <a:ext cx="7314496" cy="5108575"/>
        </p:xfrm>
        <a:graphic>
          <a:graphicData uri="http://schemas.openxmlformats.org/drawingml/2006/table">
            <a:tbl>
              <a:tblPr>
                <a:tableStyleId>{08FB837D-C827-4EFA-A057-4D05807E0F7C}</a:tableStyleId>
              </a:tblPr>
              <a:tblGrid>
                <a:gridCol w="3075722"/>
                <a:gridCol w="728678"/>
                <a:gridCol w="737564"/>
                <a:gridCol w="702019"/>
                <a:gridCol w="684247"/>
                <a:gridCol w="693133"/>
                <a:gridCol w="693133"/>
              </a:tblGrid>
              <a:tr h="1176411">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dirty="0">
                          <a:ln>
                            <a:noFill/>
                          </a:ln>
                          <a:effectLst/>
                        </a:rPr>
                        <a:t>Strongly agree</a:t>
                      </a:r>
                      <a:endParaRPr kumimoji="0" lang="en-GB" sz="1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dirty="0">
                          <a:ln>
                            <a:noFill/>
                          </a:ln>
                          <a:effectLst/>
                        </a:rPr>
                        <a:t>Agree</a:t>
                      </a:r>
                      <a:endParaRPr kumimoji="0" lang="en-GB" sz="1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a:ln>
                            <a:noFill/>
                          </a:ln>
                          <a:effectLst/>
                        </a:rPr>
                        <a:t>Neutral</a:t>
                      </a:r>
                      <a:endParaRPr kumimoji="0" lang="en-GB" sz="1600" b="0" i="0" u="none" strike="noStrike" cap="none" normalizeH="0" baseline="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a:ln>
                            <a:noFill/>
                          </a:ln>
                          <a:effectLst/>
                        </a:rPr>
                        <a:t>Disagree</a:t>
                      </a:r>
                      <a:endParaRPr kumimoji="0" lang="en-GB" sz="1600" b="0" i="0" u="none" strike="noStrike" cap="none" normalizeH="0" baseline="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a:ln>
                            <a:noFill/>
                          </a:ln>
                          <a:effectLst/>
                        </a:rPr>
                        <a:t>Strongly disagree</a:t>
                      </a:r>
                      <a:endParaRPr kumimoji="0" lang="en-GB" sz="1600" b="0" i="0" u="none" strike="noStrike" cap="none" normalizeH="0" baseline="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a:ln>
                            <a:noFill/>
                          </a:ln>
                          <a:effectLst/>
                        </a:rPr>
                        <a:t>Not applicable</a:t>
                      </a:r>
                      <a:endParaRPr kumimoji="0" lang="en-GB" sz="1600" b="0" i="0" u="none" strike="noStrike" cap="none" normalizeH="0" baseline="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r>
              <a:tr h="8839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2000" u="none" strike="noStrike" cap="none" normalizeH="0" baseline="0" dirty="0">
                          <a:ln>
                            <a:noFill/>
                          </a:ln>
                          <a:effectLst/>
                        </a:rPr>
                        <a:t>The experts are divided on  global warming.</a:t>
                      </a:r>
                      <a:endParaRPr kumimoji="0" lang="en-GB" sz="20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3600" u="none" strike="noStrike" cap="none" normalizeH="0" baseline="0" dirty="0">
                          <a:ln>
                            <a:noFill/>
                          </a:ln>
                          <a:effectLst/>
                          <a:sym typeface="Wingdings 2" charset="0"/>
                        </a:rPr>
                        <a:t></a:t>
                      </a: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r>
              <a:tr h="1280239">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2000" u="none" strike="noStrike" cap="none" normalizeH="0" baseline="0" dirty="0">
                          <a:ln>
                            <a:noFill/>
                          </a:ln>
                          <a:effectLst/>
                        </a:rPr>
                        <a:t>There’s not much we can do to reduce carbon dioxide emissions.</a:t>
                      </a:r>
                      <a:endParaRPr kumimoji="0" lang="en-GB" sz="20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3600" u="none" strike="noStrike" cap="none" normalizeH="0" baseline="0" dirty="0">
                          <a:ln>
                            <a:noFill/>
                          </a:ln>
                          <a:effectLst/>
                          <a:sym typeface="Wingdings 2" charset="0"/>
                        </a:rPr>
                        <a:t></a:t>
                      </a:r>
                      <a:endParaRPr kumimoji="0" lang="en-GB" sz="3600" b="0" i="0" u="none" strike="noStrike" cap="none" normalizeH="0" baseline="0" dirty="0">
                        <a:ln>
                          <a:noFill/>
                        </a:ln>
                        <a:solidFill>
                          <a:schemeClr val="tx1"/>
                        </a:solidFill>
                        <a:effectLst/>
                        <a:latin typeface="Arial" charset="0"/>
                        <a:ea typeface="ＭＳ Ｐゴシック" charset="0"/>
                        <a:sym typeface="Wingdings 2"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r>
              <a:tr h="8839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2000" u="none" strike="noStrike" cap="none" normalizeH="0" baseline="0" dirty="0">
                          <a:ln>
                            <a:noFill/>
                          </a:ln>
                          <a:effectLst/>
                        </a:rPr>
                        <a:t>I worry a lot about rising sea levels.</a:t>
                      </a:r>
                      <a:endParaRPr kumimoji="0" lang="en-GB" sz="20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3600" u="none" strike="noStrike" cap="none" normalizeH="0" baseline="0" dirty="0">
                          <a:ln>
                            <a:noFill/>
                          </a:ln>
                          <a:effectLst/>
                          <a:sym typeface="Wingdings 2" charset="0"/>
                        </a:rPr>
                        <a:t></a:t>
                      </a:r>
                      <a:endParaRPr kumimoji="0" lang="en-GB" sz="3600" b="0" i="0" u="none" strike="noStrike" cap="none" normalizeH="0" baseline="0" dirty="0">
                        <a:ln>
                          <a:noFill/>
                        </a:ln>
                        <a:solidFill>
                          <a:schemeClr val="tx1"/>
                        </a:solidFill>
                        <a:effectLst/>
                        <a:latin typeface="Arial" charset="0"/>
                        <a:ea typeface="ＭＳ Ｐゴシック" charset="0"/>
                        <a:sym typeface="Wingdings 2"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r>
              <a:tr h="8839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2000" u="none" strike="noStrike" cap="none" normalizeH="0" baseline="0" dirty="0">
                          <a:ln>
                            <a:noFill/>
                          </a:ln>
                          <a:effectLst/>
                        </a:rPr>
                        <a:t>New technology will stop global warming.</a:t>
                      </a:r>
                      <a:endParaRPr kumimoji="0" lang="en-GB" sz="20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3600" u="none" strike="noStrike" cap="none" normalizeH="0" baseline="0">
                          <a:ln>
                            <a:noFill/>
                          </a:ln>
                          <a:effectLst/>
                          <a:sym typeface="Wingdings 2" charset="0"/>
                        </a:rPr>
                        <a:t></a:t>
                      </a:r>
                      <a:endParaRPr kumimoji="0" lang="en-GB" sz="3600" b="0" i="0" u="none" strike="noStrike" cap="none" normalizeH="0" baseline="0">
                        <a:ln>
                          <a:noFill/>
                        </a:ln>
                        <a:solidFill>
                          <a:schemeClr val="tx1"/>
                        </a:solidFill>
                        <a:effectLst/>
                        <a:latin typeface="Arial" charset="0"/>
                        <a:ea typeface="ＭＳ Ｐゴシック" charset="0"/>
                        <a:sym typeface="Wingdings 2"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r>
            </a:tbl>
          </a:graphicData>
        </a:graphic>
      </p:graphicFrame>
    </p:spTree>
    <p:extLst>
      <p:ext uri="{BB962C8B-B14F-4D97-AF65-F5344CB8AC3E}">
        <p14:creationId xmlns:p14="http://schemas.microsoft.com/office/powerpoint/2010/main" val="261241094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45920" y="228600"/>
            <a:ext cx="8839200" cy="6629400"/>
          </a:xfrm>
          <a:prstGeom prst="rect">
            <a:avLst/>
          </a:prstGeom>
        </p:spPr>
      </p:pic>
    </p:spTree>
    <p:extLst>
      <p:ext uri="{BB962C8B-B14F-4D97-AF65-F5344CB8AC3E}">
        <p14:creationId xmlns:p14="http://schemas.microsoft.com/office/powerpoint/2010/main" val="81469183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questionnair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8274" y="83127"/>
            <a:ext cx="6667264" cy="12821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12049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questionnaire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160338"/>
            <a:ext cx="7729538" cy="6697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975303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a:bodyPr>
          <a:lstStyle/>
          <a:p>
            <a:pPr eaLnBrk="1" hangingPunct="1"/>
            <a:r>
              <a:rPr lang="en-GB" altLang="en-US" dirty="0" smtClean="0">
                <a:solidFill>
                  <a:schemeClr val="tx1"/>
                </a:solidFill>
              </a:rPr>
              <a:t/>
            </a:r>
            <a:br>
              <a:rPr lang="en-GB" altLang="en-US" dirty="0" smtClean="0">
                <a:solidFill>
                  <a:schemeClr val="tx1"/>
                </a:solidFill>
              </a:rPr>
            </a:br>
            <a:r>
              <a:rPr lang="en-GB" altLang="en-US" dirty="0" smtClean="0">
                <a:solidFill>
                  <a:schemeClr val="tx1"/>
                </a:solidFill>
              </a:rPr>
              <a:t>Some problems of question-writing:-</a:t>
            </a:r>
            <a:br>
              <a:rPr lang="en-GB" altLang="en-US" dirty="0" smtClean="0">
                <a:solidFill>
                  <a:schemeClr val="tx1"/>
                </a:solidFill>
              </a:rPr>
            </a:br>
            <a:r>
              <a:rPr lang="en-GB" altLang="en-US" dirty="0" smtClean="0">
                <a:solidFill>
                  <a:schemeClr val="tx1"/>
                </a:solidFill>
              </a:rPr>
              <a:t/>
            </a:r>
            <a:br>
              <a:rPr lang="en-GB" altLang="en-US" dirty="0" smtClean="0">
                <a:solidFill>
                  <a:schemeClr val="tx1"/>
                </a:solidFill>
              </a:rPr>
            </a:br>
            <a:endParaRPr lang="en-GB" altLang="en-US" dirty="0" smtClean="0">
              <a:solidFill>
                <a:schemeClr val="tx1"/>
              </a:solidFill>
            </a:endParaRPr>
          </a:p>
        </p:txBody>
      </p:sp>
      <p:sp>
        <p:nvSpPr>
          <p:cNvPr id="38915" name="Rectangle 3"/>
          <p:cNvSpPr>
            <a:spLocks noGrp="1" noChangeArrowheads="1"/>
          </p:cNvSpPr>
          <p:nvPr>
            <p:ph idx="1"/>
          </p:nvPr>
        </p:nvSpPr>
        <p:spPr/>
        <p:txBody>
          <a:bodyPr/>
          <a:lstStyle/>
          <a:p>
            <a:pPr>
              <a:buNone/>
            </a:pPr>
            <a:r>
              <a:rPr lang="en-GB" altLang="en-US" sz="2600" dirty="0"/>
              <a:t>Leading </a:t>
            </a:r>
            <a:r>
              <a:rPr lang="en-GB" altLang="en-US" sz="2600" dirty="0" smtClean="0"/>
              <a:t>questions:</a:t>
            </a:r>
            <a:endParaRPr lang="en-GB" altLang="en-US" sz="2600" dirty="0"/>
          </a:p>
          <a:p>
            <a:pPr eaLnBrk="1" hangingPunct="1">
              <a:buFont typeface="Wingdings" panose="05000000000000000000" pitchFamily="2" charset="2"/>
              <a:buNone/>
            </a:pPr>
            <a:r>
              <a:rPr lang="en-GB" altLang="en-US" sz="2600" dirty="0" smtClean="0"/>
              <a:t>Are </a:t>
            </a:r>
            <a:r>
              <a:rPr lang="en-GB" altLang="en-US" sz="2600" dirty="0"/>
              <a:t>you against giving too much power to trades unions?</a:t>
            </a:r>
          </a:p>
          <a:p>
            <a:pPr eaLnBrk="1" hangingPunct="1">
              <a:buFont typeface="Wingdings" panose="05000000000000000000" pitchFamily="2" charset="2"/>
              <a:buNone/>
            </a:pPr>
            <a:r>
              <a:rPr lang="en-GB" altLang="en-US" sz="2600" dirty="0"/>
              <a:t>Why </a:t>
            </a:r>
            <a:r>
              <a:rPr lang="en-GB" altLang="en-US" sz="2600" dirty="0" smtClean="0"/>
              <a:t>don’</a:t>
            </a:r>
            <a:r>
              <a:rPr lang="en-GB" altLang="ja-JP" sz="2600" dirty="0" smtClean="0"/>
              <a:t>t </a:t>
            </a:r>
            <a:r>
              <a:rPr lang="en-GB" altLang="ja-JP" sz="2600" dirty="0"/>
              <a:t>you go more often to the supermarket?</a:t>
            </a:r>
          </a:p>
          <a:p>
            <a:pPr eaLnBrk="1" hangingPunct="1"/>
            <a:endParaRPr lang="en-GB" altLang="en-US" sz="2600" dirty="0"/>
          </a:p>
        </p:txBody>
      </p:sp>
    </p:spTree>
    <p:extLst>
      <p:ext uri="{BB962C8B-B14F-4D97-AF65-F5344CB8AC3E}">
        <p14:creationId xmlns:p14="http://schemas.microsoft.com/office/powerpoint/2010/main" val="158385041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smtClean="0">
                <a:solidFill>
                  <a:schemeClr val="tx1"/>
                </a:solidFill>
              </a:rPr>
              <a:t>Ambiguous questions</a:t>
            </a:r>
          </a:p>
        </p:txBody>
      </p:sp>
      <p:sp>
        <p:nvSpPr>
          <p:cNvPr id="39939" name="Rectangle 3"/>
          <p:cNvSpPr>
            <a:spLocks noGrp="1" noChangeArrowheads="1"/>
          </p:cNvSpPr>
          <p:nvPr>
            <p:ph idx="1"/>
          </p:nvPr>
        </p:nvSpPr>
        <p:spPr/>
        <p:txBody>
          <a:bodyPr>
            <a:normAutofit/>
          </a:bodyPr>
          <a:lstStyle/>
          <a:p>
            <a:pPr eaLnBrk="1" hangingPunct="1">
              <a:lnSpc>
                <a:spcPct val="90000"/>
              </a:lnSpc>
              <a:buFont typeface="Wingdings" panose="05000000000000000000" pitchFamily="2" charset="2"/>
              <a:buNone/>
            </a:pPr>
            <a:r>
              <a:rPr lang="en-GB" altLang="en-US" dirty="0"/>
              <a:t>Is your work made more difficult because you are expecting a baby?</a:t>
            </a:r>
          </a:p>
          <a:p>
            <a:pPr eaLnBrk="1" hangingPunct="1">
              <a:lnSpc>
                <a:spcPct val="90000"/>
              </a:lnSpc>
              <a:buFont typeface="Wingdings" panose="05000000000000000000" pitchFamily="2" charset="2"/>
              <a:buNone/>
            </a:pPr>
            <a:endParaRPr lang="en-GB" altLang="en-US" sz="3900" dirty="0" smtClean="0"/>
          </a:p>
          <a:p>
            <a:pPr eaLnBrk="1" hangingPunct="1">
              <a:lnSpc>
                <a:spcPct val="90000"/>
              </a:lnSpc>
              <a:buFont typeface="Wingdings" panose="05000000000000000000" pitchFamily="2" charset="2"/>
              <a:buNone/>
            </a:pPr>
            <a:r>
              <a:rPr lang="en-GB" altLang="en-US" sz="3900" dirty="0" smtClean="0"/>
              <a:t>Multiple-content </a:t>
            </a:r>
            <a:r>
              <a:rPr lang="en-GB" altLang="en-US" sz="3900" dirty="0"/>
              <a:t>questions</a:t>
            </a: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r>
              <a:rPr lang="en-GB" altLang="en-US" dirty="0"/>
              <a:t>Have you suffered from headaches or sickness lately?</a:t>
            </a:r>
          </a:p>
          <a:p>
            <a:pPr eaLnBrk="1" hangingPunct="1">
              <a:lnSpc>
                <a:spcPct val="90000"/>
              </a:lnSpc>
              <a:buFont typeface="Wingdings" panose="05000000000000000000" pitchFamily="2" charset="2"/>
              <a:buNone/>
            </a:pPr>
            <a:endParaRPr lang="en-GB" altLang="en-US" dirty="0"/>
          </a:p>
          <a:p>
            <a:pPr eaLnBrk="1" hangingPunct="1">
              <a:lnSpc>
                <a:spcPct val="90000"/>
              </a:lnSpc>
            </a:pPr>
            <a:endParaRPr lang="en-GB" altLang="en-US" dirty="0"/>
          </a:p>
        </p:txBody>
      </p:sp>
    </p:spTree>
    <p:extLst>
      <p:ext uri="{BB962C8B-B14F-4D97-AF65-F5344CB8AC3E}">
        <p14:creationId xmlns:p14="http://schemas.microsoft.com/office/powerpoint/2010/main" val="394007839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a:bodyPr>
          <a:lstStyle/>
          <a:p>
            <a:pPr eaLnBrk="1" hangingPunct="1"/>
            <a:r>
              <a:rPr lang="en-GB" altLang="en-US" dirty="0" smtClean="0">
                <a:solidFill>
                  <a:schemeClr val="tx1"/>
                </a:solidFill>
              </a:rPr>
              <a:t/>
            </a:r>
            <a:br>
              <a:rPr lang="en-GB" altLang="en-US" dirty="0" smtClean="0">
                <a:solidFill>
                  <a:schemeClr val="tx1"/>
                </a:solidFill>
              </a:rPr>
            </a:br>
            <a:endParaRPr lang="en-GB" altLang="en-US" dirty="0" smtClean="0">
              <a:solidFill>
                <a:schemeClr val="tx1"/>
              </a:solidFill>
            </a:endParaRPr>
          </a:p>
        </p:txBody>
      </p:sp>
      <p:sp>
        <p:nvSpPr>
          <p:cNvPr id="40964" name="Text Box 4"/>
          <p:cNvSpPr txBox="1">
            <a:spLocks noChangeArrowheads="1"/>
          </p:cNvSpPr>
          <p:nvPr/>
        </p:nvSpPr>
        <p:spPr bwMode="auto">
          <a:xfrm>
            <a:off x="5186363" y="544399"/>
            <a:ext cx="3617912"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3200" dirty="0"/>
              <a:t>Simple alternatives</a:t>
            </a:r>
          </a:p>
        </p:txBody>
      </p:sp>
      <p:graphicFrame>
        <p:nvGraphicFramePr>
          <p:cNvPr id="59397" name="Group 5"/>
          <p:cNvGraphicFramePr>
            <a:graphicFrameLocks noGrp="1"/>
          </p:cNvGraphicFramePr>
          <p:nvPr>
            <p:extLst>
              <p:ext uri="{D42A27DB-BD31-4B8C-83A1-F6EECF244321}">
                <p14:modId xmlns:p14="http://schemas.microsoft.com/office/powerpoint/2010/main" val="2127961545"/>
              </p:ext>
            </p:extLst>
          </p:nvPr>
        </p:nvGraphicFramePr>
        <p:xfrm>
          <a:off x="5434013" y="1262971"/>
          <a:ext cx="3122612" cy="4625977"/>
        </p:xfrm>
        <a:graphic>
          <a:graphicData uri="http://schemas.openxmlformats.org/drawingml/2006/table">
            <a:tbl>
              <a:tblPr/>
              <a:tblGrid>
                <a:gridCol w="1442529"/>
                <a:gridCol w="1680083"/>
              </a:tblGrid>
              <a:tr h="3968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dirty="0">
                          <a:ln>
                            <a:noFill/>
                          </a:ln>
                          <a:solidFill>
                            <a:schemeClr val="tx1"/>
                          </a:solidFill>
                          <a:effectLst/>
                          <a:latin typeface="Arial" charset="0"/>
                          <a:ea typeface="ＭＳ Ｐゴシック" charset="0"/>
                          <a:cs typeface="ＭＳ Ｐゴシック" charset="0"/>
                        </a:rPr>
                        <a:t>acquaint</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inform or tell</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16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assist</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help</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32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dirty="0">
                          <a:ln>
                            <a:noFill/>
                          </a:ln>
                          <a:solidFill>
                            <a:schemeClr val="tx1"/>
                          </a:solidFill>
                          <a:effectLst/>
                          <a:latin typeface="Arial" charset="0"/>
                          <a:ea typeface="ＭＳ Ｐゴシック" charset="0"/>
                          <a:cs typeface="ＭＳ Ｐゴシック" charset="0"/>
                        </a:rPr>
                        <a:t>consider</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think</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16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initiate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begin; start</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0960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major</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important; chief; main;</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16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purchase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buy</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16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require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want; need</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32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reside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live</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32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state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say</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005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sufficient</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enough</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32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terminate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dirty="0">
                          <a:ln>
                            <a:noFill/>
                          </a:ln>
                          <a:solidFill>
                            <a:schemeClr val="tx1"/>
                          </a:solidFill>
                          <a:effectLst/>
                          <a:latin typeface="Arial" charset="0"/>
                          <a:ea typeface="ＭＳ Ｐゴシック" charset="0"/>
                          <a:cs typeface="ＭＳ Ｐゴシック" charset="0"/>
                        </a:rPr>
                        <a:t>end</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 name="Rectangle 3"/>
          <p:cNvSpPr/>
          <p:nvPr/>
        </p:nvSpPr>
        <p:spPr>
          <a:xfrm>
            <a:off x="451380" y="1670102"/>
            <a:ext cx="2278590" cy="3416320"/>
          </a:xfrm>
          <a:prstGeom prst="rect">
            <a:avLst/>
          </a:prstGeom>
        </p:spPr>
        <p:txBody>
          <a:bodyPr wrap="square">
            <a:spAutoFit/>
          </a:bodyPr>
          <a:lstStyle/>
          <a:p>
            <a:r>
              <a:rPr lang="en-GB" sz="2400" b="1" dirty="0"/>
              <a:t>Over-complex vocabulary</a:t>
            </a:r>
          </a:p>
          <a:p>
            <a:r>
              <a:rPr lang="en-GB" sz="2400" dirty="0"/>
              <a:t>Avoid ‘big’ words and technical terms </a:t>
            </a:r>
          </a:p>
          <a:p>
            <a:r>
              <a:rPr lang="en-GB" sz="2400" dirty="0"/>
              <a:t>e.g. </a:t>
            </a:r>
          </a:p>
          <a:p>
            <a:r>
              <a:rPr lang="en-GB" sz="2400" dirty="0"/>
              <a:t>Social mobility</a:t>
            </a:r>
          </a:p>
          <a:p>
            <a:r>
              <a:rPr lang="en-GB" sz="2400" dirty="0" smtClean="0"/>
              <a:t>Neutralisation</a:t>
            </a:r>
            <a:endParaRPr lang="en-GB" sz="2400" dirty="0"/>
          </a:p>
          <a:p>
            <a:r>
              <a:rPr lang="en-GB" sz="2400" dirty="0"/>
              <a:t>Patriarchy</a:t>
            </a:r>
          </a:p>
        </p:txBody>
      </p:sp>
    </p:spTree>
    <p:extLst>
      <p:ext uri="{BB962C8B-B14F-4D97-AF65-F5344CB8AC3E}">
        <p14:creationId xmlns:p14="http://schemas.microsoft.com/office/powerpoint/2010/main" val="89293677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a:bodyPr>
          <a:lstStyle/>
          <a:p>
            <a:pPr eaLnBrk="1" hangingPunct="1"/>
            <a:r>
              <a:rPr lang="en-GB" altLang="en-US" dirty="0" smtClean="0">
                <a:solidFill>
                  <a:schemeClr val="tx1"/>
                </a:solidFill>
              </a:rPr>
              <a:t>Over-elaborate phrasing and too complex question</a:t>
            </a:r>
          </a:p>
        </p:txBody>
      </p:sp>
      <p:sp>
        <p:nvSpPr>
          <p:cNvPr id="41987" name="Rectangle 3"/>
          <p:cNvSpPr>
            <a:spLocks noGrp="1" noChangeArrowheads="1"/>
          </p:cNvSpPr>
          <p:nvPr>
            <p:ph idx="1"/>
          </p:nvPr>
        </p:nvSpPr>
        <p:spPr/>
        <p:txBody>
          <a:bodyPr>
            <a:normAutofit/>
          </a:bodyPr>
          <a:lstStyle/>
          <a:p>
            <a:pPr eaLnBrk="1" hangingPunct="1">
              <a:lnSpc>
                <a:spcPct val="90000"/>
              </a:lnSpc>
              <a:buFont typeface="Wingdings" panose="05000000000000000000" pitchFamily="2" charset="2"/>
              <a:buNone/>
            </a:pPr>
            <a:r>
              <a:rPr lang="en-GB" altLang="en-US" sz="2600" dirty="0"/>
              <a:t>Has it happened to you that over a long period of time, when </a:t>
            </a:r>
            <a:r>
              <a:rPr lang="en-GB" altLang="en-US" sz="2600" dirty="0" smtClean="0"/>
              <a:t>you practised </a:t>
            </a:r>
            <a:r>
              <a:rPr lang="en-GB" altLang="en-US" sz="2600" dirty="0"/>
              <a:t>abstinence, nor used </a:t>
            </a:r>
            <a:r>
              <a:rPr lang="en-GB" altLang="en-US" sz="2600" dirty="0" smtClean="0"/>
              <a:t>drugs, </a:t>
            </a:r>
            <a:r>
              <a:rPr lang="en-GB" altLang="en-US" sz="2600" dirty="0"/>
              <a:t>you did not </a:t>
            </a:r>
            <a:r>
              <a:rPr lang="en-GB" altLang="en-US" sz="2600" dirty="0" smtClean="0"/>
              <a:t>call in sick at your workplace?</a:t>
            </a:r>
            <a:endParaRPr lang="en-GB" altLang="en-US" sz="2600" dirty="0"/>
          </a:p>
          <a:p>
            <a:pPr eaLnBrk="1" hangingPunct="1">
              <a:lnSpc>
                <a:spcPct val="90000"/>
              </a:lnSpc>
              <a:buFont typeface="Wingdings" panose="05000000000000000000" pitchFamily="2" charset="2"/>
              <a:buNone/>
            </a:pPr>
            <a:r>
              <a:rPr lang="en-GB" altLang="en-US" sz="2600" dirty="0"/>
              <a:t>             Yes	 		No	 </a:t>
            </a:r>
          </a:p>
          <a:p>
            <a:pPr eaLnBrk="1" hangingPunct="1">
              <a:lnSpc>
                <a:spcPct val="90000"/>
              </a:lnSpc>
            </a:pPr>
            <a:endParaRPr lang="en-GB" altLang="en-US" sz="2600" dirty="0"/>
          </a:p>
          <a:p>
            <a:pPr eaLnBrk="1" hangingPunct="1">
              <a:lnSpc>
                <a:spcPct val="90000"/>
              </a:lnSpc>
            </a:pPr>
            <a:r>
              <a:rPr lang="en-GB" altLang="en-US" sz="2600" dirty="0"/>
              <a:t>vague  (what is a </a:t>
            </a:r>
            <a:r>
              <a:rPr lang="ja-JP" altLang="en-GB" sz="2600" dirty="0"/>
              <a:t>‘</a:t>
            </a:r>
            <a:r>
              <a:rPr lang="en-GB" altLang="ja-JP" sz="2600" dirty="0"/>
              <a:t>long period</a:t>
            </a:r>
            <a:r>
              <a:rPr lang="ja-JP" altLang="en-GB" sz="2600" dirty="0">
                <a:latin typeface="Lucida Grande" charset="0"/>
              </a:rPr>
              <a:t>’</a:t>
            </a:r>
            <a:endParaRPr lang="en-GB" altLang="ja-JP" sz="2600" dirty="0"/>
          </a:p>
          <a:p>
            <a:pPr eaLnBrk="1" hangingPunct="1">
              <a:lnSpc>
                <a:spcPct val="90000"/>
              </a:lnSpc>
            </a:pPr>
            <a:r>
              <a:rPr lang="en-GB" altLang="en-US" sz="2600" dirty="0"/>
              <a:t>too factual  (</a:t>
            </a:r>
            <a:r>
              <a:rPr lang="ja-JP" altLang="en-GB" sz="2600" dirty="0"/>
              <a:t>‘</a:t>
            </a:r>
            <a:r>
              <a:rPr lang="en-GB" altLang="ja-JP" sz="2600" dirty="0"/>
              <a:t>has it happened to you that …</a:t>
            </a:r>
            <a:r>
              <a:rPr lang="ja-JP" altLang="en-GB" sz="2600" dirty="0">
                <a:latin typeface="Lucida Grande" charset="0"/>
              </a:rPr>
              <a:t>’</a:t>
            </a:r>
            <a:r>
              <a:rPr lang="en-GB" altLang="ja-JP" sz="2600" dirty="0"/>
              <a:t>)</a:t>
            </a:r>
          </a:p>
          <a:p>
            <a:pPr eaLnBrk="1" hangingPunct="1">
              <a:lnSpc>
                <a:spcPct val="90000"/>
              </a:lnSpc>
            </a:pPr>
            <a:r>
              <a:rPr lang="en-GB" altLang="en-US" sz="2600" dirty="0"/>
              <a:t>complex	- Long sentence and double negative</a:t>
            </a:r>
          </a:p>
          <a:p>
            <a:pPr eaLnBrk="1" hangingPunct="1">
              <a:lnSpc>
                <a:spcPct val="90000"/>
              </a:lnSpc>
            </a:pPr>
            <a:endParaRPr lang="en-GB" altLang="en-US" sz="2600" dirty="0"/>
          </a:p>
        </p:txBody>
      </p:sp>
      <p:grpSp>
        <p:nvGrpSpPr>
          <p:cNvPr id="41988" name="Group 4"/>
          <p:cNvGrpSpPr>
            <a:grpSpLocks/>
          </p:cNvGrpSpPr>
          <p:nvPr/>
        </p:nvGrpSpPr>
        <p:grpSpPr bwMode="auto">
          <a:xfrm>
            <a:off x="4195118" y="2583403"/>
            <a:ext cx="2590800" cy="381000"/>
            <a:chOff x="1728" y="2064"/>
            <a:chExt cx="1632" cy="240"/>
          </a:xfrm>
        </p:grpSpPr>
        <p:sp>
          <p:nvSpPr>
            <p:cNvPr id="41989" name="Rectangle 5"/>
            <p:cNvSpPr>
              <a:spLocks noChangeArrowheads="1"/>
            </p:cNvSpPr>
            <p:nvPr/>
          </p:nvSpPr>
          <p:spPr bwMode="auto">
            <a:xfrm>
              <a:off x="1728" y="2064"/>
              <a:ext cx="240" cy="24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41990" name="Rectangle 6"/>
            <p:cNvSpPr>
              <a:spLocks noChangeArrowheads="1"/>
            </p:cNvSpPr>
            <p:nvPr/>
          </p:nvSpPr>
          <p:spPr bwMode="auto">
            <a:xfrm>
              <a:off x="3120" y="2064"/>
              <a:ext cx="240" cy="24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grpSp>
    </p:spTree>
    <p:extLst>
      <p:ext uri="{BB962C8B-B14F-4D97-AF65-F5344CB8AC3E}">
        <p14:creationId xmlns:p14="http://schemas.microsoft.com/office/powerpoint/2010/main" val="309797967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smtClean="0">
                <a:solidFill>
                  <a:schemeClr val="tx1"/>
                </a:solidFill>
              </a:rPr>
              <a:t>Implicit questions  </a:t>
            </a:r>
            <a:r>
              <a:rPr lang="en-GB" altLang="en-US" sz="2600"/>
              <a:t>(based on assumptions)</a:t>
            </a:r>
            <a:endParaRPr lang="en-GB" altLang="en-US" smtClean="0">
              <a:solidFill>
                <a:schemeClr val="tx1"/>
              </a:solidFill>
            </a:endParaRPr>
          </a:p>
        </p:txBody>
      </p:sp>
      <p:sp>
        <p:nvSpPr>
          <p:cNvPr id="43011" name="Rectangle 3"/>
          <p:cNvSpPr>
            <a:spLocks noGrp="1" noChangeArrowheads="1"/>
          </p:cNvSpPr>
          <p:nvPr>
            <p:ph idx="1"/>
          </p:nvPr>
        </p:nvSpPr>
        <p:spPr/>
        <p:txBody>
          <a:bodyPr/>
          <a:lstStyle/>
          <a:p>
            <a:pPr eaLnBrk="1" hangingPunct="1"/>
            <a:r>
              <a:rPr lang="en-GB" altLang="en-US" smtClean="0"/>
              <a:t>How many children do you have? (Asked of all people)</a:t>
            </a:r>
          </a:p>
          <a:p>
            <a:pPr eaLnBrk="1" hangingPunct="1"/>
            <a:r>
              <a:rPr lang="en-GB" altLang="en-US" smtClean="0"/>
              <a:t>How old is your car?</a:t>
            </a:r>
          </a:p>
          <a:p>
            <a:pPr eaLnBrk="1" hangingPunct="1"/>
            <a:endParaRPr lang="en-GB" altLang="en-US" smtClean="0"/>
          </a:p>
        </p:txBody>
      </p:sp>
    </p:spTree>
    <p:extLst>
      <p:ext uri="{BB962C8B-B14F-4D97-AF65-F5344CB8AC3E}">
        <p14:creationId xmlns:p14="http://schemas.microsoft.com/office/powerpoint/2010/main" val="285858354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mtClean="0">
                <a:solidFill>
                  <a:schemeClr val="tx1"/>
                </a:solidFill>
              </a:rPr>
              <a:t>How often?</a:t>
            </a:r>
          </a:p>
        </p:txBody>
      </p:sp>
      <p:sp>
        <p:nvSpPr>
          <p:cNvPr id="44035"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smtClean="0"/>
              <a:t>Use either:</a:t>
            </a:r>
          </a:p>
          <a:p>
            <a:pPr eaLnBrk="1" hangingPunct="1">
              <a:buFont typeface="Wingdings" panose="05000000000000000000" pitchFamily="2" charset="2"/>
              <a:buNone/>
            </a:pPr>
            <a:endParaRPr lang="en-GB" altLang="en-US" smtClean="0"/>
          </a:p>
          <a:p>
            <a:pPr eaLnBrk="1" hangingPunct="1"/>
            <a:r>
              <a:rPr lang="en-GB" altLang="en-US" smtClean="0"/>
              <a:t>	In the last week how often .…?</a:t>
            </a:r>
          </a:p>
          <a:p>
            <a:pPr eaLnBrk="1" hangingPunct="1"/>
            <a:r>
              <a:rPr lang="en-GB" altLang="en-US" smtClean="0"/>
              <a:t>	On average …?</a:t>
            </a:r>
          </a:p>
          <a:p>
            <a:pPr eaLnBrk="1" hangingPunct="1"/>
            <a:r>
              <a:rPr lang="en-GB" altLang="en-US" smtClean="0"/>
              <a:t>	When did you last .…?</a:t>
            </a:r>
          </a:p>
          <a:p>
            <a:pPr eaLnBrk="1" hangingPunct="1"/>
            <a:endParaRPr lang="en-GB" altLang="en-US" smtClean="0"/>
          </a:p>
        </p:txBody>
      </p:sp>
    </p:spTree>
    <p:extLst>
      <p:ext uri="{BB962C8B-B14F-4D97-AF65-F5344CB8AC3E}">
        <p14:creationId xmlns:p14="http://schemas.microsoft.com/office/powerpoint/2010/main" val="259768842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smtClean="0">
                <a:solidFill>
                  <a:schemeClr val="tx1"/>
                </a:solidFill>
              </a:rPr>
              <a:t>Embarrassing questions</a:t>
            </a:r>
          </a:p>
        </p:txBody>
      </p:sp>
      <p:sp>
        <p:nvSpPr>
          <p:cNvPr id="45059" name="Rectangle 3"/>
          <p:cNvSpPr>
            <a:spLocks noGrp="1" noChangeArrowheads="1"/>
          </p:cNvSpPr>
          <p:nvPr>
            <p:ph idx="1"/>
          </p:nvPr>
        </p:nvSpPr>
        <p:spPr/>
        <p:txBody>
          <a:bodyPr>
            <a:normAutofit/>
          </a:bodyPr>
          <a:lstStyle/>
          <a:p>
            <a:pPr marL="0" indent="0">
              <a:buNone/>
            </a:pPr>
            <a:r>
              <a:rPr lang="en-GB" altLang="en-US" sz="2100" dirty="0"/>
              <a:t>e.g. </a:t>
            </a:r>
            <a:r>
              <a:rPr lang="en-GB" altLang="en-US" sz="2100" dirty="0" smtClean="0"/>
              <a:t>Sexual </a:t>
            </a:r>
            <a:r>
              <a:rPr lang="en-GB" altLang="en-US" sz="2100" dirty="0"/>
              <a:t>mores, alcohol consumption, law breaking, taboo subjects (e.g. </a:t>
            </a:r>
            <a:r>
              <a:rPr lang="en-GB" altLang="en-US" sz="2100" dirty="0" smtClean="0"/>
              <a:t>death)</a:t>
            </a:r>
            <a:endParaRPr lang="en-GB" altLang="en-US" sz="2100" dirty="0"/>
          </a:p>
          <a:p>
            <a:pPr marL="0" indent="0">
              <a:buNone/>
            </a:pPr>
            <a:r>
              <a:rPr lang="en-GB" altLang="en-US" sz="2100" dirty="0"/>
              <a:t>Create permissive atmosphere by range of possible answers.</a:t>
            </a:r>
          </a:p>
          <a:p>
            <a:pPr marL="0" indent="0">
              <a:buNone/>
            </a:pPr>
            <a:r>
              <a:rPr lang="en-GB" altLang="en-US" sz="2100" dirty="0"/>
              <a:t>e.g. not </a:t>
            </a:r>
            <a:r>
              <a:rPr lang="ja-JP" altLang="en-GB" sz="2100" dirty="0"/>
              <a:t>“</a:t>
            </a:r>
            <a:r>
              <a:rPr lang="en-GB" altLang="ja-JP" sz="2100" b="1" dirty="0"/>
              <a:t>Does your child steal?</a:t>
            </a:r>
            <a:r>
              <a:rPr lang="en-GB" altLang="ja-JP" sz="2100" dirty="0"/>
              <a:t>”</a:t>
            </a:r>
          </a:p>
          <a:p>
            <a:pPr marL="0" indent="0">
              <a:buNone/>
            </a:pPr>
            <a:r>
              <a:rPr lang="en-GB" altLang="en-US" sz="2100" dirty="0"/>
              <a:t>but, </a:t>
            </a:r>
          </a:p>
          <a:p>
            <a:pPr marL="0" indent="0">
              <a:buNone/>
            </a:pPr>
            <a:r>
              <a:rPr lang="ja-JP" altLang="en-GB" sz="2100" dirty="0"/>
              <a:t>“</a:t>
            </a:r>
            <a:r>
              <a:rPr lang="en-GB" altLang="ja-JP" sz="2100" b="1" dirty="0"/>
              <a:t>Which of the following best describes your child</a:t>
            </a:r>
            <a:r>
              <a:rPr lang="en-GB" altLang="ja-JP" sz="2100" dirty="0"/>
              <a:t>?</a:t>
            </a:r>
          </a:p>
          <a:p>
            <a:pPr marL="0" indent="0">
              <a:buFontTx/>
              <a:buAutoNum type="arabicPeriod"/>
            </a:pPr>
            <a:r>
              <a:rPr lang="en-GB" altLang="en-US" sz="2100" dirty="0"/>
              <a:t>He or she never steals</a:t>
            </a:r>
          </a:p>
          <a:p>
            <a:pPr marL="0" indent="0">
              <a:buFontTx/>
              <a:buAutoNum type="arabicPeriod"/>
            </a:pPr>
            <a:r>
              <a:rPr lang="en-GB" altLang="en-US" sz="2100" dirty="0"/>
              <a:t>He or she sometimes steals (including from home)</a:t>
            </a:r>
          </a:p>
          <a:p>
            <a:pPr marL="0" indent="0">
              <a:buFontTx/>
              <a:buAutoNum type="arabicPeriod"/>
            </a:pPr>
            <a:r>
              <a:rPr lang="en-GB" altLang="en-US" sz="2100" dirty="0"/>
              <a:t>He or she has stolen on several occasions.</a:t>
            </a:r>
            <a:endParaRPr lang="en-GB" altLang="en-US" dirty="0" smtClean="0"/>
          </a:p>
        </p:txBody>
      </p:sp>
    </p:spTree>
    <p:extLst>
      <p:ext uri="{BB962C8B-B14F-4D97-AF65-F5344CB8AC3E}">
        <p14:creationId xmlns:p14="http://schemas.microsoft.com/office/powerpoint/2010/main" val="145593836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smtClean="0">
                <a:solidFill>
                  <a:schemeClr val="tx1"/>
                </a:solidFill>
              </a:rPr>
              <a:t>Vague terms</a:t>
            </a:r>
          </a:p>
        </p:txBody>
      </p:sp>
      <p:sp>
        <p:nvSpPr>
          <p:cNvPr id="46083" name="Rectangle 3"/>
          <p:cNvSpPr>
            <a:spLocks noGrp="1" noChangeArrowheads="1"/>
          </p:cNvSpPr>
          <p:nvPr>
            <p:ph idx="1"/>
          </p:nvPr>
        </p:nvSpPr>
        <p:spPr/>
        <p:txBody>
          <a:bodyPr>
            <a:normAutofit/>
          </a:bodyPr>
          <a:lstStyle/>
          <a:p>
            <a:pPr eaLnBrk="1" hangingPunct="1">
              <a:buFont typeface="Wingdings" panose="05000000000000000000" pitchFamily="2" charset="2"/>
              <a:buNone/>
            </a:pPr>
            <a:r>
              <a:rPr lang="en-GB" altLang="en-US" sz="2600"/>
              <a:t>e.g. </a:t>
            </a:r>
          </a:p>
          <a:p>
            <a:pPr eaLnBrk="1" hangingPunct="1">
              <a:buFont typeface="Wingdings" panose="05000000000000000000" pitchFamily="2" charset="2"/>
              <a:buNone/>
            </a:pPr>
            <a:r>
              <a:rPr lang="en-GB" altLang="en-US" sz="2600" b="1"/>
              <a:t>a long time</a:t>
            </a:r>
            <a:endParaRPr lang="en-GB" altLang="en-US" sz="2600" b="1">
              <a:latin typeface="Lucida Grande" charset="0"/>
            </a:endParaRPr>
          </a:p>
          <a:p>
            <a:pPr eaLnBrk="1" hangingPunct="1">
              <a:buFont typeface="Wingdings" panose="05000000000000000000" pitchFamily="2" charset="2"/>
              <a:buNone/>
            </a:pPr>
            <a:r>
              <a:rPr lang="en-GB" altLang="en-US" sz="2600" b="1"/>
              <a:t>recently</a:t>
            </a:r>
            <a:endParaRPr lang="en-GB" altLang="en-US" sz="2600" b="1">
              <a:latin typeface="Lucida Grande" charset="0"/>
            </a:endParaRPr>
          </a:p>
          <a:p>
            <a:pPr eaLnBrk="1" hangingPunct="1">
              <a:buFont typeface="Wingdings" panose="05000000000000000000" pitchFamily="2" charset="2"/>
              <a:buNone/>
            </a:pPr>
            <a:r>
              <a:rPr lang="en-GB" altLang="en-US" sz="2600" b="1">
                <a:latin typeface="Lucida Grande" charset="0"/>
              </a:rPr>
              <a:t>n</a:t>
            </a:r>
            <a:r>
              <a:rPr lang="en-GB" altLang="en-US" sz="2600" b="1"/>
              <a:t>ear you</a:t>
            </a:r>
            <a:endParaRPr lang="en-GB" altLang="en-US" sz="2600" b="1">
              <a:latin typeface="Lucida Grande" charset="0"/>
            </a:endParaRPr>
          </a:p>
          <a:p>
            <a:pPr eaLnBrk="1" hangingPunct="1">
              <a:buFont typeface="Wingdings" panose="05000000000000000000" pitchFamily="2" charset="2"/>
              <a:buNone/>
            </a:pPr>
            <a:r>
              <a:rPr lang="en-GB" altLang="en-US" sz="2600" b="1">
                <a:latin typeface="Lucida Grande" charset="0"/>
              </a:rPr>
              <a:t>k</a:t>
            </a:r>
            <a:r>
              <a:rPr lang="en-GB" altLang="en-US" sz="2600" b="1"/>
              <a:t>ind of</a:t>
            </a:r>
            <a:endParaRPr lang="en-GB" altLang="en-US" sz="2600" b="1">
              <a:latin typeface="Lucida Grande" charset="0"/>
            </a:endParaRPr>
          </a:p>
          <a:p>
            <a:pPr eaLnBrk="1" hangingPunct="1">
              <a:buFont typeface="Wingdings" panose="05000000000000000000" pitchFamily="2" charset="2"/>
              <a:buNone/>
            </a:pPr>
            <a:r>
              <a:rPr lang="en-GB" altLang="en-US" sz="2600" b="1">
                <a:latin typeface="Lucida Grande" charset="0"/>
              </a:rPr>
              <a:t>f</a:t>
            </a:r>
            <a:r>
              <a:rPr lang="en-GB" altLang="en-US" sz="2600" b="1"/>
              <a:t>airly</a:t>
            </a:r>
          </a:p>
          <a:p>
            <a:pPr eaLnBrk="1" hangingPunct="1">
              <a:buFont typeface="Wingdings" panose="05000000000000000000" pitchFamily="2" charset="2"/>
              <a:buNone/>
            </a:pPr>
            <a:r>
              <a:rPr lang="en-GB" altLang="en-US" sz="2600" b="1">
                <a:latin typeface="Lucida Grande" charset="0"/>
              </a:rPr>
              <a:t>o</a:t>
            </a:r>
            <a:r>
              <a:rPr lang="en-GB" altLang="en-US" sz="2600" b="1"/>
              <a:t>ften</a:t>
            </a:r>
            <a:endParaRPr lang="en-GB" altLang="en-US" sz="2600" b="1">
              <a:latin typeface="Lucida Grande" charset="0"/>
            </a:endParaRPr>
          </a:p>
          <a:p>
            <a:pPr eaLnBrk="1" hangingPunct="1">
              <a:buFont typeface="Wingdings" panose="05000000000000000000" pitchFamily="2" charset="2"/>
              <a:buNone/>
            </a:pPr>
            <a:r>
              <a:rPr lang="en-GB" altLang="en-US" sz="2600" b="1"/>
              <a:t>on the whole</a:t>
            </a:r>
            <a:endParaRPr lang="en-GB" altLang="en-US" sz="2600"/>
          </a:p>
        </p:txBody>
      </p:sp>
    </p:spTree>
    <p:extLst>
      <p:ext uri="{BB962C8B-B14F-4D97-AF65-F5344CB8AC3E}">
        <p14:creationId xmlns:p14="http://schemas.microsoft.com/office/powerpoint/2010/main" val="285455207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mtClean="0">
                <a:solidFill>
                  <a:schemeClr val="tx1"/>
                </a:solidFill>
              </a:rPr>
              <a:t>Prestige bias</a:t>
            </a:r>
          </a:p>
        </p:txBody>
      </p:sp>
      <p:sp>
        <p:nvSpPr>
          <p:cNvPr id="47107" name="Rectangle 3"/>
          <p:cNvSpPr>
            <a:spLocks noGrp="1" noChangeArrowheads="1"/>
          </p:cNvSpPr>
          <p:nvPr>
            <p:ph idx="1"/>
          </p:nvPr>
        </p:nvSpPr>
        <p:spPr/>
        <p:txBody>
          <a:bodyPr/>
          <a:lstStyle/>
          <a:p>
            <a:pPr eaLnBrk="1" hangingPunct="1"/>
            <a:r>
              <a:rPr lang="ja-JP" altLang="en-GB" smtClean="0"/>
              <a:t>“</a:t>
            </a:r>
            <a:r>
              <a:rPr lang="en-GB" altLang="ja-JP" smtClean="0"/>
              <a:t>Doctors say that …</a:t>
            </a:r>
            <a:r>
              <a:rPr lang="ja-JP" altLang="en-GB" smtClean="0">
                <a:latin typeface="Lucida Grande" charset="0"/>
              </a:rPr>
              <a:t>”</a:t>
            </a:r>
            <a:endParaRPr lang="en-GB" altLang="ja-JP" smtClean="0"/>
          </a:p>
          <a:p>
            <a:pPr eaLnBrk="1" hangingPunct="1"/>
            <a:r>
              <a:rPr lang="ja-JP" altLang="en-GB" smtClean="0"/>
              <a:t>“</a:t>
            </a:r>
            <a:r>
              <a:rPr lang="en-GB" altLang="ja-JP" smtClean="0"/>
              <a:t>Research has shown that …</a:t>
            </a:r>
            <a:r>
              <a:rPr lang="ja-JP" altLang="en-GB" smtClean="0">
                <a:latin typeface="Lucida Grande" charset="0"/>
              </a:rPr>
              <a:t>”</a:t>
            </a:r>
            <a:endParaRPr lang="en-GB" altLang="ja-JP" smtClean="0"/>
          </a:p>
          <a:p>
            <a:pPr eaLnBrk="1" hangingPunct="1"/>
            <a:r>
              <a:rPr lang="ja-JP" altLang="en-GB" smtClean="0"/>
              <a:t>“</a:t>
            </a:r>
            <a:r>
              <a:rPr lang="en-GB" altLang="ja-JP" smtClean="0"/>
              <a:t>Is the government right to .…</a:t>
            </a:r>
            <a:r>
              <a:rPr lang="ja-JP" altLang="en-GB" smtClean="0">
                <a:latin typeface="Lucida Grande" charset="0"/>
              </a:rPr>
              <a:t>”</a:t>
            </a:r>
            <a:endParaRPr lang="en-GB" altLang="en-US" smtClean="0"/>
          </a:p>
        </p:txBody>
      </p:sp>
    </p:spTree>
    <p:extLst>
      <p:ext uri="{BB962C8B-B14F-4D97-AF65-F5344CB8AC3E}">
        <p14:creationId xmlns:p14="http://schemas.microsoft.com/office/powerpoint/2010/main" val="370786056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mtClean="0">
                <a:solidFill>
                  <a:schemeClr val="tx1"/>
                </a:solidFill>
              </a:rPr>
              <a:t>Patronising tone</a:t>
            </a:r>
          </a:p>
        </p:txBody>
      </p:sp>
      <p:sp>
        <p:nvSpPr>
          <p:cNvPr id="48131"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dirty="0" smtClean="0"/>
              <a:t>Avoid this:</a:t>
            </a:r>
          </a:p>
          <a:p>
            <a:pPr eaLnBrk="1" hangingPunct="1">
              <a:buFont typeface="Wingdings" panose="05000000000000000000" pitchFamily="2" charset="2"/>
              <a:buNone/>
            </a:pPr>
            <a:r>
              <a:rPr lang="ja-JP" altLang="en-GB" dirty="0" smtClean="0"/>
              <a:t>“</a:t>
            </a:r>
            <a:r>
              <a:rPr lang="en-GB" altLang="ja-JP" dirty="0" smtClean="0"/>
              <a:t>Answer these questions to the best of your ability</a:t>
            </a:r>
            <a:r>
              <a:rPr lang="ja-JP" altLang="en-GB" dirty="0" smtClean="0">
                <a:latin typeface="Lucida Grande" charset="0"/>
              </a:rPr>
              <a:t>”</a:t>
            </a:r>
            <a:endParaRPr lang="en-GB" altLang="ja-JP" dirty="0" smtClean="0"/>
          </a:p>
          <a:p>
            <a:pPr eaLnBrk="1" hangingPunct="1">
              <a:buFont typeface="Wingdings" panose="05000000000000000000" pitchFamily="2" charset="2"/>
              <a:buNone/>
            </a:pPr>
            <a:r>
              <a:rPr lang="ja-JP" altLang="en-GB" dirty="0" smtClean="0">
                <a:latin typeface="Lucida Grande" charset="0"/>
              </a:rPr>
              <a:t>“</a:t>
            </a:r>
            <a:r>
              <a:rPr lang="ja-JP" altLang="en-GB" dirty="0" smtClean="0"/>
              <a:t>‘</a:t>
            </a:r>
            <a:r>
              <a:rPr lang="en-GB" altLang="ja-JP" dirty="0" smtClean="0"/>
              <a:t>Dwelling</a:t>
            </a:r>
            <a:r>
              <a:rPr lang="ja-JP" altLang="en-GB" dirty="0" smtClean="0"/>
              <a:t>’</a:t>
            </a:r>
            <a:r>
              <a:rPr lang="en-GB" altLang="ja-JP" dirty="0" smtClean="0"/>
              <a:t> means the place where you regularly live</a:t>
            </a:r>
            <a:r>
              <a:rPr lang="ja-JP" altLang="en-GB" dirty="0" smtClean="0"/>
              <a:t>”</a:t>
            </a:r>
            <a:r>
              <a:rPr lang="en-GB" altLang="ja-JP" dirty="0" smtClean="0"/>
              <a:t>.</a:t>
            </a:r>
          </a:p>
        </p:txBody>
      </p:sp>
    </p:spTree>
    <p:extLst>
      <p:ext uri="{BB962C8B-B14F-4D97-AF65-F5344CB8AC3E}">
        <p14:creationId xmlns:p14="http://schemas.microsoft.com/office/powerpoint/2010/main" val="312322810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81262" y="1419225"/>
            <a:ext cx="7229475" cy="4019550"/>
          </a:xfrm>
          <a:prstGeom prst="rect">
            <a:avLst/>
          </a:prstGeom>
        </p:spPr>
      </p:pic>
    </p:spTree>
    <p:extLst>
      <p:ext uri="{BB962C8B-B14F-4D97-AF65-F5344CB8AC3E}">
        <p14:creationId xmlns:p14="http://schemas.microsoft.com/office/powerpoint/2010/main" val="360363220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eaLnBrk="1" hangingPunct="1"/>
            <a:r>
              <a:rPr lang="en-GB" altLang="en-US" dirty="0" smtClean="0"/>
              <a:t>Interviews </a:t>
            </a:r>
          </a:p>
        </p:txBody>
      </p:sp>
      <p:sp>
        <p:nvSpPr>
          <p:cNvPr id="102403" name="Rectangle 3"/>
          <p:cNvSpPr>
            <a:spLocks noGrp="1" noChangeArrowheads="1"/>
          </p:cNvSpPr>
          <p:nvPr>
            <p:ph idx="1"/>
          </p:nvPr>
        </p:nvSpPr>
        <p:spPr/>
        <p:txBody>
          <a:bodyPr/>
          <a:lstStyle/>
          <a:p>
            <a:pPr eaLnBrk="1" hangingPunct="1"/>
            <a:r>
              <a:rPr lang="en-GB" altLang="en-US" smtClean="0"/>
              <a:t>A model of the symbolic interactionist view of question-answer behaviour…</a:t>
            </a:r>
          </a:p>
        </p:txBody>
      </p:sp>
    </p:spTree>
    <p:extLst>
      <p:ext uri="{BB962C8B-B14F-4D97-AF65-F5344CB8AC3E}">
        <p14:creationId xmlns:p14="http://schemas.microsoft.com/office/powerpoint/2010/main" val="27406487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0475" name="Group 123"/>
          <p:cNvGraphicFramePr>
            <a:graphicFrameLocks noGrp="1"/>
          </p:cNvGraphicFramePr>
          <p:nvPr>
            <p:ph idx="4294967295"/>
            <p:extLst>
              <p:ext uri="{D42A27DB-BD31-4B8C-83A1-F6EECF244321}">
                <p14:modId xmlns:p14="http://schemas.microsoft.com/office/powerpoint/2010/main" val="333978150"/>
              </p:ext>
            </p:extLst>
          </p:nvPr>
        </p:nvGraphicFramePr>
        <p:xfrm>
          <a:off x="2522135" y="361183"/>
          <a:ext cx="7780776" cy="6248718"/>
        </p:xfrm>
        <a:graphic>
          <a:graphicData uri="http://schemas.openxmlformats.org/drawingml/2006/table">
            <a:tbl>
              <a:tblPr/>
              <a:tblGrid>
                <a:gridCol w="3712582"/>
                <a:gridCol w="591738"/>
                <a:gridCol w="3476456"/>
              </a:tblGrid>
              <a:tr h="2819400">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I</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Interviewer</a:t>
                      </a:r>
                      <a:endPar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rPr>
                        <a:t>Encodes question, taking into account own purposes, and presumptions/ knowledge about the respondent, and perceptions of the respondent's presumptions/ knowledge about self (i.e. the interviewer)</a:t>
                      </a:r>
                      <a:endParaRPr kumimoji="0" lang="en-GB" altLang="en-US" sz="24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3F501"/>
                    </a:solid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endPar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endPar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rPr>
                        <a:t></a:t>
                      </a: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800" b="1"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rPr>
                        <a:t>II</a:t>
                      </a: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800" b="1"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rPr>
                        <a:t>Respondent</a:t>
                      </a:r>
                      <a:endParaRPr kumimoji="0" lang="en-GB"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rPr>
                        <a:t>Decodes question, taking into account own purposes and presumptions/ knowledge about the interviewer, and perceptions of the interviewer's presumptions/ knowledge about self (i.e. the respondent)</a:t>
                      </a:r>
                      <a:endParaRPr kumimoji="0" lang="en-GB" altLang="en-US" sz="20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endParaRP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3F501"/>
                    </a:solidFill>
                  </a:tcPr>
                </a:tc>
              </a:tr>
              <a:tr h="381000">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rPr>
                        <a:t></a:t>
                      </a:r>
                    </a:p>
                  </a:txBody>
                  <a:tcPr marL="83602" marR="83602" horzOverflow="overflow">
                    <a:lnL>
                      <a:noFill/>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endParaRPr kumimoji="0" lang="en-US" altLang="en-US" sz="26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endParaRPr>
                    </a:p>
                  </a:txBody>
                  <a:tcPr marL="83602" marR="83602" horzOverflow="overflow">
                    <a:lnL>
                      <a:noFill/>
                    </a:lnL>
                    <a:lnR>
                      <a:noFill/>
                    </a:lnR>
                    <a:lnT>
                      <a:noFill/>
                    </a:lnT>
                    <a:lnB>
                      <a:noFill/>
                    </a:lnB>
                    <a:lnTlToBr>
                      <a:noFill/>
                    </a:lnTlToBr>
                    <a:lnBlToTr>
                      <a:noFill/>
                    </a:lnBlToTr>
                    <a:no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rPr>
                        <a:t></a:t>
                      </a:r>
                    </a:p>
                  </a:txBody>
                  <a:tcPr marL="83602" marR="83602" horzOverflow="overflow">
                    <a:lnL>
                      <a:noFill/>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r h="2941638">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IV</a:t>
                      </a: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Interviewer</a:t>
                      </a:r>
                      <a:endPar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rPr>
                        <a:t>Decodes answer, taking into account own presumptions/ knowledge about the respondent and perceptions of the respondent's presumptions/ knowledge about self (i.e. the interviewer)</a:t>
                      </a:r>
                      <a:endParaRPr kumimoji="0" lang="en-GB" altLang="en-US" sz="20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3F501"/>
                    </a:solid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endPar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endPar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rPr>
                        <a:t></a:t>
                      </a: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III</a:t>
                      </a: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Respondent</a:t>
                      </a:r>
                      <a:endPar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rPr>
                        <a:t>Encodes answer, taking into account own presumption/ knowledge about the interviewer and perceptions of the interviewer's presumptions/ knowledge about self (i.e. the respondent)</a:t>
                      </a:r>
                      <a:endParaRPr kumimoji="0" lang="en-GB" altLang="en-US" sz="18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3F501"/>
                    </a:solidFill>
                  </a:tcPr>
                </a:tc>
              </a:tr>
            </a:tbl>
          </a:graphicData>
        </a:graphic>
      </p:graphicFrame>
    </p:spTree>
    <p:extLst>
      <p:ext uri="{BB962C8B-B14F-4D97-AF65-F5344CB8AC3E}">
        <p14:creationId xmlns:p14="http://schemas.microsoft.com/office/powerpoint/2010/main" val="66506959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defRPr/>
            </a:pPr>
            <a:r>
              <a:rPr lang="en-GB" dirty="0"/>
              <a:t>I</a:t>
            </a:r>
            <a:r>
              <a:rPr lang="en-GB" dirty="0" smtClean="0">
                <a:ea typeface="+mj-ea"/>
              </a:rPr>
              <a:t>nterviews are everywhere</a:t>
            </a:r>
          </a:p>
        </p:txBody>
      </p:sp>
      <p:sp>
        <p:nvSpPr>
          <p:cNvPr id="101379" name="Rectangle 3"/>
          <p:cNvSpPr>
            <a:spLocks noGrp="1" noChangeArrowheads="1"/>
          </p:cNvSpPr>
          <p:nvPr>
            <p:ph idx="1"/>
          </p:nvPr>
        </p:nvSpPr>
        <p:spPr/>
        <p:txBody>
          <a:bodyPr>
            <a:normAutofit/>
          </a:bodyPr>
          <a:lstStyle/>
          <a:p>
            <a:pPr eaLnBrk="1" hangingPunct="1"/>
            <a:r>
              <a:rPr lang="en-GB" altLang="en-US" sz="2600" dirty="0"/>
              <a:t>Silverman – we are part of an 'interview society'. Interviews seen as making sense of our lives. E.g. </a:t>
            </a:r>
          </a:p>
          <a:p>
            <a:pPr lvl="1" eaLnBrk="1" hangingPunct="1"/>
            <a:r>
              <a:rPr lang="en-GB" altLang="en-US" sz="2200" dirty="0"/>
              <a:t>News interviews</a:t>
            </a:r>
          </a:p>
          <a:p>
            <a:pPr lvl="1" eaLnBrk="1" hangingPunct="1"/>
            <a:r>
              <a:rPr lang="en-GB" altLang="en-US" sz="2200" dirty="0"/>
              <a:t>Talk shows</a:t>
            </a:r>
          </a:p>
          <a:p>
            <a:pPr lvl="1" eaLnBrk="1" hangingPunct="1"/>
            <a:r>
              <a:rPr lang="en-GB" altLang="en-US" sz="2200" dirty="0"/>
              <a:t>Documentaries</a:t>
            </a:r>
          </a:p>
          <a:p>
            <a:pPr lvl="1" eaLnBrk="1" hangingPunct="1"/>
            <a:r>
              <a:rPr lang="en-GB" altLang="en-US" sz="2200" dirty="0"/>
              <a:t>Research interview</a:t>
            </a:r>
          </a:p>
          <a:p>
            <a:pPr eaLnBrk="1" hangingPunct="1"/>
            <a:r>
              <a:rPr lang="en-GB" altLang="en-US" sz="2600" i="1" dirty="0">
                <a:latin typeface="Times New Roman" panose="02020603050405020304" pitchFamily="18" charset="0"/>
              </a:rPr>
              <a:t>Interviews pervade and produce our contemporary cultural experiences and knowledge of our authentic personal, private selves.</a:t>
            </a:r>
            <a:r>
              <a:rPr lang="en-GB" altLang="en-US" sz="2600" dirty="0"/>
              <a:t> (Silverman 1993)</a:t>
            </a:r>
            <a:endParaRPr lang="en-GB" altLang="en-US" sz="2000" dirty="0"/>
          </a:p>
        </p:txBody>
      </p:sp>
    </p:spTree>
    <p:extLst>
      <p:ext uri="{BB962C8B-B14F-4D97-AF65-F5344CB8AC3E}">
        <p14:creationId xmlns:p14="http://schemas.microsoft.com/office/powerpoint/2010/main" val="200687795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defRPr/>
            </a:pPr>
            <a:r>
              <a:rPr lang="en-GB" dirty="0"/>
              <a:t>D</a:t>
            </a:r>
            <a:r>
              <a:rPr lang="en-GB" dirty="0" smtClean="0">
                <a:ea typeface="+mj-ea"/>
              </a:rPr>
              <a:t>ifferent  theory suggests different interviews</a:t>
            </a:r>
          </a:p>
        </p:txBody>
      </p:sp>
      <p:sp>
        <p:nvSpPr>
          <p:cNvPr id="99331" name="Rectangle 3"/>
          <p:cNvSpPr>
            <a:spLocks noGrp="1" noChangeArrowheads="1"/>
          </p:cNvSpPr>
          <p:nvPr>
            <p:ph idx="1"/>
          </p:nvPr>
        </p:nvSpPr>
        <p:spPr/>
        <p:txBody>
          <a:bodyPr>
            <a:normAutofit/>
          </a:bodyPr>
          <a:lstStyle/>
          <a:p>
            <a:pPr eaLnBrk="1" hangingPunct="1">
              <a:lnSpc>
                <a:spcPct val="90000"/>
              </a:lnSpc>
              <a:buFont typeface="Wingdings" charset="0"/>
              <a:buChar char="l"/>
              <a:defRPr/>
            </a:pPr>
            <a:r>
              <a:rPr lang="en-GB" sz="2600"/>
              <a:t>What is your epistemological position?</a:t>
            </a:r>
          </a:p>
          <a:p>
            <a:pPr eaLnBrk="1" hangingPunct="1">
              <a:lnSpc>
                <a:spcPct val="90000"/>
              </a:lnSpc>
              <a:buFont typeface="Wingdings" charset="0"/>
              <a:buChar char="l"/>
              <a:defRPr/>
            </a:pPr>
            <a:r>
              <a:rPr lang="en-GB" sz="2600"/>
              <a:t>Questions should connect to your ontological position</a:t>
            </a:r>
          </a:p>
          <a:p>
            <a:pPr eaLnBrk="1" hangingPunct="1">
              <a:lnSpc>
                <a:spcPct val="90000"/>
              </a:lnSpc>
              <a:buFont typeface="Wingdings" charset="0"/>
              <a:buNone/>
              <a:defRPr/>
            </a:pPr>
            <a:r>
              <a:rPr lang="en-GB" sz="2600"/>
              <a:t>The knowledge we are looking for must be linked to the ontological position.</a:t>
            </a:r>
          </a:p>
          <a:p>
            <a:pPr eaLnBrk="1" hangingPunct="1">
              <a:lnSpc>
                <a:spcPct val="90000"/>
              </a:lnSpc>
              <a:buFont typeface="Wingdings" charset="0"/>
              <a:buNone/>
              <a:defRPr/>
            </a:pPr>
            <a:r>
              <a:rPr lang="en-GB" sz="2600"/>
              <a:t>e.g. Topic = racism</a:t>
            </a:r>
          </a:p>
          <a:p>
            <a:pPr lvl="1" eaLnBrk="1" hangingPunct="1">
              <a:lnSpc>
                <a:spcPct val="90000"/>
              </a:lnSpc>
              <a:buFont typeface="Wingdings" charset="0"/>
              <a:buChar char="l"/>
              <a:defRPr/>
            </a:pPr>
            <a:r>
              <a:rPr lang="en-GB" sz="2200"/>
              <a:t>a study of attitudes - attitudes are meaningful components of a social world</a:t>
            </a:r>
          </a:p>
          <a:p>
            <a:pPr lvl="1" eaLnBrk="1" hangingPunct="1">
              <a:lnSpc>
                <a:spcPct val="90000"/>
              </a:lnSpc>
              <a:buFont typeface="Wingdings" charset="0"/>
              <a:buChar char="l"/>
              <a:defRPr/>
            </a:pPr>
            <a:r>
              <a:rPr lang="en-GB" sz="2200"/>
              <a:t>a study of discourse - our social world is constructed through the words we use</a:t>
            </a:r>
          </a:p>
          <a:p>
            <a:pPr lvl="1" eaLnBrk="1" hangingPunct="1">
              <a:lnSpc>
                <a:spcPct val="90000"/>
              </a:lnSpc>
              <a:buFont typeface="Wingdings" charset="0"/>
              <a:buChar char="l"/>
              <a:defRPr/>
            </a:pPr>
            <a:r>
              <a:rPr lang="en-GB" sz="2200"/>
              <a:t>a study of institutional racism - our world is seen to be structurally defined</a:t>
            </a:r>
          </a:p>
          <a:p>
            <a:pPr lvl="1" eaLnBrk="1" hangingPunct="1">
              <a:lnSpc>
                <a:spcPct val="90000"/>
              </a:lnSpc>
              <a:buFont typeface="Wingdings" charset="0"/>
              <a:buNone/>
              <a:defRPr/>
            </a:pPr>
            <a:r>
              <a:rPr lang="en-GB" sz="2200"/>
              <a:t>		 (Mason, 1996)</a:t>
            </a:r>
          </a:p>
        </p:txBody>
      </p:sp>
    </p:spTree>
    <p:extLst>
      <p:ext uri="{BB962C8B-B14F-4D97-AF65-F5344CB8AC3E}">
        <p14:creationId xmlns:p14="http://schemas.microsoft.com/office/powerpoint/2010/main" val="289125074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defRPr/>
            </a:pPr>
            <a:r>
              <a:rPr lang="en-GB" smtClean="0">
                <a:ea typeface="+mj-ea"/>
              </a:rPr>
              <a:t>Advantages of Interviews</a:t>
            </a:r>
          </a:p>
        </p:txBody>
      </p:sp>
      <p:sp>
        <p:nvSpPr>
          <p:cNvPr id="103427" name="Rectangle 3"/>
          <p:cNvSpPr>
            <a:spLocks noGrp="1" noChangeArrowheads="1"/>
          </p:cNvSpPr>
          <p:nvPr>
            <p:ph idx="1"/>
          </p:nvPr>
        </p:nvSpPr>
        <p:spPr/>
        <p:txBody>
          <a:bodyPr/>
          <a:lstStyle/>
          <a:p>
            <a:pPr eaLnBrk="1" hangingPunct="1"/>
            <a:r>
              <a:rPr lang="en-GB" altLang="en-US" dirty="0" smtClean="0"/>
              <a:t>Flexible, line of inquiry modifiable</a:t>
            </a:r>
          </a:p>
          <a:p>
            <a:pPr eaLnBrk="1" hangingPunct="1"/>
            <a:r>
              <a:rPr lang="en-GB" altLang="en-US" dirty="0"/>
              <a:t>C</a:t>
            </a:r>
            <a:r>
              <a:rPr lang="en-GB" altLang="en-US" dirty="0" smtClean="0"/>
              <a:t>an use NVC for more information</a:t>
            </a:r>
          </a:p>
          <a:p>
            <a:pPr eaLnBrk="1" hangingPunct="1"/>
            <a:r>
              <a:rPr lang="en-GB" altLang="en-US" dirty="0"/>
              <a:t>G</a:t>
            </a:r>
            <a:r>
              <a:rPr lang="en-GB" altLang="en-US" dirty="0" smtClean="0"/>
              <a:t>ets behind the immediate level of response – why might s/he hold such a view?</a:t>
            </a:r>
          </a:p>
          <a:p>
            <a:pPr eaLnBrk="1" hangingPunct="1"/>
            <a:r>
              <a:rPr lang="en-GB" altLang="en-US" dirty="0"/>
              <a:t>C</a:t>
            </a:r>
            <a:r>
              <a:rPr lang="en-GB" altLang="en-US" dirty="0" smtClean="0"/>
              <a:t>an be used with little fore-knowledge of the situation</a:t>
            </a:r>
          </a:p>
          <a:p>
            <a:pPr eaLnBrk="1" hangingPunct="1"/>
            <a:r>
              <a:rPr lang="en-GB" altLang="en-US" dirty="0"/>
              <a:t>S</a:t>
            </a:r>
            <a:r>
              <a:rPr lang="en-GB" altLang="en-US" dirty="0" smtClean="0"/>
              <a:t>ituational - gets respondent’</a:t>
            </a:r>
            <a:r>
              <a:rPr lang="en-GB" altLang="ja-JP" dirty="0" smtClean="0"/>
              <a:t>s view/framework/interpretation</a:t>
            </a:r>
            <a:endParaRPr lang="en-GB" altLang="en-US" dirty="0" smtClean="0"/>
          </a:p>
        </p:txBody>
      </p:sp>
    </p:spTree>
    <p:extLst>
      <p:ext uri="{BB962C8B-B14F-4D97-AF65-F5344CB8AC3E}">
        <p14:creationId xmlns:p14="http://schemas.microsoft.com/office/powerpoint/2010/main" val="392987359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pPr eaLnBrk="1" hangingPunct="1">
              <a:defRPr/>
            </a:pPr>
            <a:r>
              <a:rPr lang="en-GB" smtClean="0">
                <a:ea typeface="+mj-ea"/>
              </a:rPr>
              <a:t>Disadvantages</a:t>
            </a:r>
          </a:p>
        </p:txBody>
      </p:sp>
      <p:sp>
        <p:nvSpPr>
          <p:cNvPr id="104451" name="Rectangle 3"/>
          <p:cNvSpPr>
            <a:spLocks noGrp="1" noChangeArrowheads="1"/>
          </p:cNvSpPr>
          <p:nvPr>
            <p:ph idx="1"/>
          </p:nvPr>
        </p:nvSpPr>
        <p:spPr/>
        <p:txBody>
          <a:bodyPr/>
          <a:lstStyle/>
          <a:p>
            <a:pPr eaLnBrk="1" hangingPunct="1">
              <a:buFont typeface="Wingdings" charset="0"/>
              <a:buChar char="l"/>
              <a:defRPr/>
            </a:pPr>
            <a:r>
              <a:rPr lang="en-GB" dirty="0"/>
              <a:t>N</a:t>
            </a:r>
            <a:r>
              <a:rPr lang="en-GB" dirty="0" smtClean="0">
                <a:ea typeface="+mn-ea"/>
              </a:rPr>
              <a:t>ot standardised</a:t>
            </a:r>
          </a:p>
          <a:p>
            <a:pPr eaLnBrk="1" hangingPunct="1">
              <a:buFont typeface="Wingdings" charset="0"/>
              <a:buChar char="l"/>
              <a:defRPr/>
            </a:pPr>
            <a:r>
              <a:rPr lang="en-GB" dirty="0"/>
              <a:t>N</a:t>
            </a:r>
            <a:r>
              <a:rPr lang="en-GB" dirty="0" smtClean="0">
                <a:ea typeface="+mn-ea"/>
              </a:rPr>
              <a:t>ot 'replicable'</a:t>
            </a:r>
          </a:p>
          <a:p>
            <a:pPr eaLnBrk="1" hangingPunct="1">
              <a:buFont typeface="Wingdings" charset="0"/>
              <a:buChar char="l"/>
              <a:defRPr/>
            </a:pPr>
            <a:r>
              <a:rPr lang="en-GB" dirty="0"/>
              <a:t>T</a:t>
            </a:r>
            <a:r>
              <a:rPr lang="en-GB" dirty="0" smtClean="0">
                <a:ea typeface="+mn-ea"/>
              </a:rPr>
              <a:t>ime consuming, expensive</a:t>
            </a:r>
          </a:p>
          <a:p>
            <a:pPr eaLnBrk="1" hangingPunct="1">
              <a:buFont typeface="Wingdings" charset="0"/>
              <a:buChar char="l"/>
              <a:defRPr/>
            </a:pPr>
            <a:r>
              <a:rPr lang="en-GB" dirty="0"/>
              <a:t>S</a:t>
            </a:r>
            <a:r>
              <a:rPr lang="en-GB" dirty="0" smtClean="0">
                <a:ea typeface="+mn-ea"/>
              </a:rPr>
              <a:t>ometimes difficult to get co-operation of respondents</a:t>
            </a:r>
          </a:p>
          <a:p>
            <a:pPr eaLnBrk="1" hangingPunct="1">
              <a:buFont typeface="Wingdings" charset="0"/>
              <a:buChar char="l"/>
              <a:defRPr/>
            </a:pPr>
            <a:r>
              <a:rPr lang="en-GB" dirty="0"/>
              <a:t>R</a:t>
            </a:r>
            <a:r>
              <a:rPr lang="en-GB" dirty="0" smtClean="0">
                <a:ea typeface="+mn-ea"/>
              </a:rPr>
              <a:t>esults difficult and time consuming to analyse</a:t>
            </a:r>
          </a:p>
        </p:txBody>
      </p:sp>
    </p:spTree>
    <p:extLst>
      <p:ext uri="{BB962C8B-B14F-4D97-AF65-F5344CB8AC3E}">
        <p14:creationId xmlns:p14="http://schemas.microsoft.com/office/powerpoint/2010/main" val="80305099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eaLnBrk="1" hangingPunct="1">
              <a:defRPr/>
            </a:pPr>
            <a:r>
              <a:rPr lang="en-GB" smtClean="0">
                <a:ea typeface="+mj-ea"/>
              </a:rPr>
              <a:t>Type of Interview - Structure</a:t>
            </a:r>
          </a:p>
        </p:txBody>
      </p:sp>
      <p:sp>
        <p:nvSpPr>
          <p:cNvPr id="105475"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b="1" dirty="0" smtClean="0"/>
              <a:t>Respondent Interviews -</a:t>
            </a:r>
          </a:p>
          <a:p>
            <a:pPr eaLnBrk="1" hangingPunct="1">
              <a:buFont typeface="Wingdings" panose="05000000000000000000" pitchFamily="2" charset="2"/>
              <a:buNone/>
            </a:pPr>
            <a:r>
              <a:rPr lang="en-GB" altLang="en-US" dirty="0" smtClean="0"/>
              <a:t>Interviewer is in charge</a:t>
            </a:r>
          </a:p>
          <a:p>
            <a:pPr eaLnBrk="1" hangingPunct="1">
              <a:buFont typeface="Wingdings" panose="05000000000000000000" pitchFamily="2" charset="2"/>
              <a:buNone/>
            </a:pPr>
            <a:r>
              <a:rPr lang="en-GB" altLang="en-US" dirty="0" smtClean="0"/>
              <a:t>1.	 Fully structured e.g. questionnaire</a:t>
            </a:r>
          </a:p>
          <a:p>
            <a:pPr eaLnBrk="1" hangingPunct="1">
              <a:buFont typeface="Wingdings" panose="05000000000000000000" pitchFamily="2" charset="2"/>
              <a:buNone/>
            </a:pPr>
            <a:endParaRPr lang="en-GB" altLang="en-US" dirty="0" smtClean="0"/>
          </a:p>
          <a:p>
            <a:pPr eaLnBrk="1" hangingPunct="1">
              <a:buFont typeface="Wingdings" panose="05000000000000000000" pitchFamily="2" charset="2"/>
              <a:buNone/>
            </a:pPr>
            <a:r>
              <a:rPr lang="en-GB" altLang="en-US" dirty="0" smtClean="0"/>
              <a:t>2. Semi-structured – </a:t>
            </a:r>
            <a:r>
              <a:rPr lang="ja-JP" altLang="en-GB" dirty="0" smtClean="0"/>
              <a:t>‘</a:t>
            </a:r>
            <a:r>
              <a:rPr lang="en-GB" altLang="ja-JP" dirty="0" smtClean="0"/>
              <a:t>check list</a:t>
            </a:r>
            <a:r>
              <a:rPr lang="ja-JP" altLang="en-GB" dirty="0" smtClean="0"/>
              <a:t>’</a:t>
            </a:r>
            <a:r>
              <a:rPr lang="en-GB" altLang="ja-JP" dirty="0" smtClean="0"/>
              <a:t> perhaps some questions already worded</a:t>
            </a:r>
            <a:endParaRPr lang="en-GB" altLang="en-US" dirty="0" smtClean="0"/>
          </a:p>
        </p:txBody>
      </p:sp>
    </p:spTree>
    <p:extLst>
      <p:ext uri="{BB962C8B-B14F-4D97-AF65-F5344CB8AC3E}">
        <p14:creationId xmlns:p14="http://schemas.microsoft.com/office/powerpoint/2010/main" val="52879142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defRPr/>
            </a:pPr>
            <a:r>
              <a:rPr lang="en-GB" smtClean="0">
                <a:ea typeface="+mj-ea"/>
              </a:rPr>
              <a:t>Type of Interview - Structure cont.</a:t>
            </a:r>
          </a:p>
        </p:txBody>
      </p:sp>
      <p:sp>
        <p:nvSpPr>
          <p:cNvPr id="106499" name="Rectangle 3"/>
          <p:cNvSpPr>
            <a:spLocks noGrp="1" noChangeArrowheads="1"/>
          </p:cNvSpPr>
          <p:nvPr>
            <p:ph idx="1"/>
          </p:nvPr>
        </p:nvSpPr>
        <p:spPr/>
        <p:txBody>
          <a:bodyPr/>
          <a:lstStyle/>
          <a:p>
            <a:pPr eaLnBrk="1" hangingPunct="1">
              <a:lnSpc>
                <a:spcPct val="90000"/>
              </a:lnSpc>
              <a:buFont typeface="Wingdings" panose="05000000000000000000" pitchFamily="2" charset="2"/>
              <a:buNone/>
            </a:pPr>
            <a:r>
              <a:rPr lang="en-GB" altLang="en-US" b="1" dirty="0" smtClean="0"/>
              <a:t>Informer interviews -</a:t>
            </a:r>
          </a:p>
          <a:p>
            <a:pPr eaLnBrk="1" hangingPunct="1">
              <a:lnSpc>
                <a:spcPct val="90000"/>
              </a:lnSpc>
              <a:buFont typeface="Wingdings" panose="05000000000000000000" pitchFamily="2" charset="2"/>
              <a:buNone/>
            </a:pPr>
            <a:r>
              <a:rPr lang="en-GB" altLang="en-US" dirty="0" smtClean="0"/>
              <a:t> Interaction between researcher’</a:t>
            </a:r>
            <a:r>
              <a:rPr lang="en-GB" altLang="ja-JP" dirty="0" smtClean="0"/>
              <a:t>s agenda and informer's agenda</a:t>
            </a:r>
          </a:p>
          <a:p>
            <a:pPr eaLnBrk="1" hangingPunct="1">
              <a:lnSpc>
                <a:spcPct val="90000"/>
              </a:lnSpc>
              <a:buFont typeface="Wingdings" panose="05000000000000000000" pitchFamily="2" charset="2"/>
              <a:buNone/>
            </a:pPr>
            <a:r>
              <a:rPr lang="en-GB" altLang="en-US" dirty="0" smtClean="0"/>
              <a:t>3.	 Unstructured/ in depth – broad area, but more like a free conversations (develops as the interview progresses)</a:t>
            </a:r>
          </a:p>
          <a:p>
            <a:pPr eaLnBrk="1" hangingPunct="1">
              <a:lnSpc>
                <a:spcPct val="90000"/>
              </a:lnSpc>
              <a:buFont typeface="Wingdings" panose="05000000000000000000" pitchFamily="2" charset="2"/>
              <a:buNone/>
            </a:pPr>
            <a:r>
              <a:rPr lang="en-GB" altLang="en-US" dirty="0" smtClean="0"/>
              <a:t>	To produce '</a:t>
            </a:r>
            <a:r>
              <a:rPr lang="en-GB" altLang="en-US" b="1" dirty="0" smtClean="0"/>
              <a:t>thick descriptions</a:t>
            </a:r>
            <a:r>
              <a:rPr lang="en-GB" altLang="en-US" dirty="0" smtClean="0"/>
              <a:t>'. (Geertz) Interviewees are deliberately encouraged to produce elaborated and detailed answers.</a:t>
            </a:r>
          </a:p>
        </p:txBody>
      </p:sp>
    </p:spTree>
    <p:extLst>
      <p:ext uri="{BB962C8B-B14F-4D97-AF65-F5344CB8AC3E}">
        <p14:creationId xmlns:p14="http://schemas.microsoft.com/office/powerpoint/2010/main" val="9699105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pPr eaLnBrk="1" hangingPunct="1">
              <a:defRPr/>
            </a:pPr>
            <a:r>
              <a:rPr lang="en-GB" smtClean="0">
                <a:ea typeface="+mj-ea"/>
              </a:rPr>
              <a:t>Type of Interview - Situation</a:t>
            </a:r>
          </a:p>
        </p:txBody>
      </p:sp>
      <p:sp>
        <p:nvSpPr>
          <p:cNvPr id="107523" name="Rectangle 3"/>
          <p:cNvSpPr>
            <a:spLocks noGrp="1" noChangeArrowheads="1"/>
          </p:cNvSpPr>
          <p:nvPr>
            <p:ph idx="1"/>
          </p:nvPr>
        </p:nvSpPr>
        <p:spPr/>
        <p:txBody>
          <a:bodyPr>
            <a:normAutofit/>
          </a:bodyPr>
          <a:lstStyle/>
          <a:p>
            <a:pPr eaLnBrk="1" hangingPunct="1">
              <a:buFont typeface="Wingdings" charset="0"/>
              <a:buChar char="l"/>
              <a:defRPr/>
            </a:pPr>
            <a:r>
              <a:rPr lang="en-GB" sz="2600" dirty="0"/>
              <a:t>Active</a:t>
            </a:r>
          </a:p>
          <a:p>
            <a:pPr eaLnBrk="1" hangingPunct="1">
              <a:buFont typeface="Wingdings" charset="0"/>
              <a:buChar char="l"/>
              <a:defRPr/>
            </a:pPr>
            <a:r>
              <a:rPr lang="en-GB" sz="2600" dirty="0"/>
              <a:t>Biographical</a:t>
            </a:r>
          </a:p>
          <a:p>
            <a:pPr eaLnBrk="1" hangingPunct="1">
              <a:buFont typeface="Wingdings" charset="0"/>
              <a:buChar char="l"/>
              <a:defRPr/>
            </a:pPr>
            <a:r>
              <a:rPr lang="en-GB" sz="2600" dirty="0"/>
              <a:t>Oral history</a:t>
            </a:r>
          </a:p>
          <a:p>
            <a:pPr eaLnBrk="1" hangingPunct="1">
              <a:buFont typeface="Wingdings" charset="0"/>
              <a:buChar char="l"/>
              <a:defRPr/>
            </a:pPr>
            <a:r>
              <a:rPr lang="en-GB" sz="2600" dirty="0"/>
              <a:t>Collaborative/Group (research or marketing) including </a:t>
            </a:r>
            <a:r>
              <a:rPr lang="en-GB" sz="2600" b="1" dirty="0">
                <a:solidFill>
                  <a:srgbClr val="00B050"/>
                </a:solidFill>
              </a:rPr>
              <a:t>Focus groups</a:t>
            </a:r>
          </a:p>
          <a:p>
            <a:pPr eaLnBrk="1" hangingPunct="1">
              <a:buFont typeface="Wingdings" charset="0"/>
              <a:buChar char="l"/>
              <a:defRPr/>
            </a:pPr>
            <a:r>
              <a:rPr lang="en-GB" sz="2600" dirty="0"/>
              <a:t>Debates and confrontational</a:t>
            </a:r>
          </a:p>
          <a:p>
            <a:pPr eaLnBrk="1" hangingPunct="1">
              <a:buFont typeface="Wingdings" charset="0"/>
              <a:buChar char="l"/>
              <a:defRPr/>
            </a:pPr>
            <a:r>
              <a:rPr lang="en-GB" sz="2600" dirty="0"/>
              <a:t>Long Interview, repeated interviews</a:t>
            </a:r>
          </a:p>
          <a:p>
            <a:pPr eaLnBrk="1" hangingPunct="1">
              <a:buFont typeface="Wingdings" charset="0"/>
              <a:buChar char="l"/>
              <a:defRPr/>
            </a:pPr>
            <a:r>
              <a:rPr lang="en-GB" sz="2600" dirty="0"/>
              <a:t>Multiple Interviewer</a:t>
            </a:r>
          </a:p>
          <a:p>
            <a:pPr eaLnBrk="1" hangingPunct="1">
              <a:buFont typeface="Wingdings" charset="0"/>
              <a:buChar char="l"/>
              <a:defRPr/>
            </a:pPr>
            <a:r>
              <a:rPr lang="en-GB" sz="2600" dirty="0"/>
              <a:t>Projective</a:t>
            </a:r>
          </a:p>
          <a:p>
            <a:pPr eaLnBrk="1" hangingPunct="1">
              <a:buFont typeface="Wingdings" charset="0"/>
              <a:buChar char="l"/>
              <a:defRPr/>
            </a:pPr>
            <a:r>
              <a:rPr lang="en-GB" sz="2600" dirty="0"/>
              <a:t>Narrative</a:t>
            </a:r>
          </a:p>
        </p:txBody>
      </p:sp>
    </p:spTree>
    <p:extLst>
      <p:ext uri="{BB962C8B-B14F-4D97-AF65-F5344CB8AC3E}">
        <p14:creationId xmlns:p14="http://schemas.microsoft.com/office/powerpoint/2010/main" val="181734397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eaLnBrk="1" hangingPunct="1">
              <a:defRPr/>
            </a:pPr>
            <a:r>
              <a:rPr lang="en-GB" smtClean="0">
                <a:ea typeface="+mj-ea"/>
              </a:rPr>
              <a:t>Interview schedule/guide/question list</a:t>
            </a:r>
          </a:p>
        </p:txBody>
      </p:sp>
      <p:sp>
        <p:nvSpPr>
          <p:cNvPr id="108547" name="Rectangle 3"/>
          <p:cNvSpPr>
            <a:spLocks noGrp="1" noChangeArrowheads="1"/>
          </p:cNvSpPr>
          <p:nvPr>
            <p:ph idx="1"/>
          </p:nvPr>
        </p:nvSpPr>
        <p:spPr/>
        <p:txBody>
          <a:bodyPr>
            <a:normAutofit/>
          </a:bodyPr>
          <a:lstStyle/>
          <a:p>
            <a:pPr eaLnBrk="1" hangingPunct="1">
              <a:lnSpc>
                <a:spcPct val="90000"/>
              </a:lnSpc>
              <a:buFont typeface="Wingdings" charset="0"/>
              <a:buChar char="l"/>
              <a:defRPr/>
            </a:pPr>
            <a:r>
              <a:rPr lang="en-GB" sz="2600" dirty="0"/>
              <a:t>Decide on research </a:t>
            </a:r>
            <a:r>
              <a:rPr lang="en-GB" sz="2600" dirty="0" smtClean="0"/>
              <a:t>topic.</a:t>
            </a:r>
            <a:endParaRPr lang="en-GB" sz="2600" dirty="0"/>
          </a:p>
          <a:p>
            <a:pPr eaLnBrk="1" hangingPunct="1">
              <a:lnSpc>
                <a:spcPct val="90000"/>
              </a:lnSpc>
              <a:buFont typeface="Wingdings" charset="0"/>
              <a:buChar char="l"/>
              <a:defRPr/>
            </a:pPr>
            <a:r>
              <a:rPr lang="en-GB" sz="2600" dirty="0"/>
              <a:t>Generate </a:t>
            </a:r>
            <a:r>
              <a:rPr lang="en-GB" sz="2600" dirty="0" smtClean="0"/>
              <a:t>question areas </a:t>
            </a:r>
            <a:r>
              <a:rPr lang="en-GB" sz="2600" dirty="0"/>
              <a:t>(what is problematic or interesting</a:t>
            </a:r>
            <a:r>
              <a:rPr lang="en-GB" sz="2600" dirty="0" smtClean="0"/>
              <a:t>).</a:t>
            </a:r>
            <a:endParaRPr lang="en-GB" sz="2600" dirty="0"/>
          </a:p>
          <a:p>
            <a:pPr eaLnBrk="1" hangingPunct="1">
              <a:lnSpc>
                <a:spcPct val="90000"/>
              </a:lnSpc>
              <a:buFont typeface="Wingdings" charset="0"/>
              <a:buChar char="l"/>
              <a:defRPr/>
            </a:pPr>
            <a:r>
              <a:rPr lang="en-GB" sz="2600" dirty="0"/>
              <a:t>Create a list of </a:t>
            </a:r>
            <a:r>
              <a:rPr lang="en-GB" sz="2600" dirty="0" smtClean="0"/>
              <a:t>research </a:t>
            </a:r>
            <a:r>
              <a:rPr lang="en-GB" sz="2600" dirty="0"/>
              <a:t>questions (related to the topic</a:t>
            </a:r>
            <a:r>
              <a:rPr lang="en-GB" sz="2600" dirty="0" smtClean="0"/>
              <a:t>).</a:t>
            </a:r>
            <a:endParaRPr lang="en-GB" sz="2600" dirty="0"/>
          </a:p>
          <a:p>
            <a:pPr eaLnBrk="1" hangingPunct="1">
              <a:lnSpc>
                <a:spcPct val="90000"/>
              </a:lnSpc>
              <a:buFont typeface="Wingdings" charset="0"/>
              <a:buChar char="l"/>
              <a:defRPr/>
            </a:pPr>
            <a:r>
              <a:rPr lang="en-GB" sz="2600" dirty="0"/>
              <a:t>Generate list of issues, topic, themes, subjects etc. that people can talk about that relate to these </a:t>
            </a:r>
            <a:r>
              <a:rPr lang="en-GB" sz="2600" dirty="0" smtClean="0"/>
              <a:t>questions.</a:t>
            </a:r>
            <a:endParaRPr lang="en-GB" sz="2600" dirty="0"/>
          </a:p>
          <a:p>
            <a:pPr eaLnBrk="1" hangingPunct="1">
              <a:lnSpc>
                <a:spcPct val="90000"/>
              </a:lnSpc>
              <a:buFont typeface="Wingdings" charset="0"/>
              <a:buChar char="l"/>
              <a:defRPr/>
            </a:pPr>
            <a:r>
              <a:rPr lang="en-GB" sz="2600" dirty="0"/>
              <a:t>Put topics in logical order and like topics together.</a:t>
            </a:r>
          </a:p>
          <a:p>
            <a:pPr eaLnBrk="1" hangingPunct="1">
              <a:lnSpc>
                <a:spcPct val="90000"/>
              </a:lnSpc>
              <a:buFont typeface="Wingdings" charset="0"/>
              <a:buChar char="l"/>
              <a:defRPr/>
            </a:pPr>
            <a:r>
              <a:rPr lang="en-GB" sz="2600" dirty="0"/>
              <a:t>Use comprehensible language.</a:t>
            </a:r>
          </a:p>
          <a:p>
            <a:pPr eaLnBrk="1" hangingPunct="1">
              <a:lnSpc>
                <a:spcPct val="90000"/>
              </a:lnSpc>
              <a:buFont typeface="Wingdings" charset="0"/>
              <a:buChar char="l"/>
              <a:defRPr/>
            </a:pPr>
            <a:r>
              <a:rPr lang="en-GB" sz="2600" dirty="0"/>
              <a:t>Avoid leading </a:t>
            </a:r>
            <a:r>
              <a:rPr lang="en-GB" sz="2600" dirty="0" smtClean="0"/>
              <a:t>questions.</a:t>
            </a:r>
            <a:endParaRPr lang="en-GB" sz="2600" dirty="0"/>
          </a:p>
        </p:txBody>
      </p:sp>
    </p:spTree>
    <p:extLst>
      <p:ext uri="{BB962C8B-B14F-4D97-AF65-F5344CB8AC3E}">
        <p14:creationId xmlns:p14="http://schemas.microsoft.com/office/powerpoint/2010/main" val="174415834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pPr eaLnBrk="1" hangingPunct="1">
              <a:defRPr/>
            </a:pPr>
            <a:r>
              <a:rPr lang="en-GB" smtClean="0">
                <a:ea typeface="+mj-ea"/>
              </a:rPr>
              <a:t>Sequence of events in an interview</a:t>
            </a:r>
          </a:p>
        </p:txBody>
      </p:sp>
      <p:sp>
        <p:nvSpPr>
          <p:cNvPr id="109571" name="Rectangle 3"/>
          <p:cNvSpPr>
            <a:spLocks noGrp="1" noChangeArrowheads="1"/>
          </p:cNvSpPr>
          <p:nvPr>
            <p:ph idx="1"/>
          </p:nvPr>
        </p:nvSpPr>
        <p:spPr/>
        <p:txBody>
          <a:bodyPr>
            <a:normAutofit/>
          </a:bodyPr>
          <a:lstStyle/>
          <a:p>
            <a:pPr marL="495300" indent="-495300">
              <a:buFont typeface="Arial" charset="0"/>
              <a:buAutoNum type="arabicPeriod"/>
              <a:defRPr/>
            </a:pPr>
            <a:r>
              <a:rPr lang="en-GB" sz="2600" dirty="0"/>
              <a:t>Introduction, establish relationship, explain aim of interview. </a:t>
            </a:r>
          </a:p>
          <a:p>
            <a:pPr marL="495300" indent="-495300">
              <a:buFont typeface="Arial" charset="0"/>
              <a:buAutoNum type="arabicPeriod"/>
              <a:defRPr/>
            </a:pPr>
            <a:r>
              <a:rPr lang="en-GB" sz="2600" dirty="0"/>
              <a:t>Who you are, what you are doing, again negotiate issues of anonymity and the boundaries of confidentiality, what will happen to any findings, how long will the interview last.</a:t>
            </a:r>
          </a:p>
          <a:p>
            <a:pPr marL="495300" indent="-495300">
              <a:buFont typeface="Arial" charset="0"/>
              <a:buAutoNum type="arabicPeriod"/>
              <a:defRPr/>
            </a:pPr>
            <a:r>
              <a:rPr lang="en-GB" sz="2600" dirty="0"/>
              <a:t>Warm-up, simple questions</a:t>
            </a:r>
          </a:p>
          <a:p>
            <a:pPr marL="763588" lvl="1" indent="-419100">
              <a:buFont typeface="Wingdings" charset="0"/>
              <a:buChar char="l"/>
              <a:defRPr/>
            </a:pPr>
            <a:r>
              <a:rPr lang="en-GB" sz="2200" dirty="0"/>
              <a:t>Throw-away questions, usually factual in orientation.</a:t>
            </a:r>
          </a:p>
          <a:p>
            <a:pPr marL="495300" indent="-495300">
              <a:buFont typeface="Arial" charset="0"/>
              <a:buAutoNum type="arabicPeriod"/>
              <a:defRPr/>
            </a:pPr>
            <a:r>
              <a:rPr lang="en-GB" sz="2600" dirty="0"/>
              <a:t>Main body of interview - shopping list of </a:t>
            </a:r>
            <a:r>
              <a:rPr lang="en-GB" sz="2600" dirty="0" smtClean="0"/>
              <a:t>issues.</a:t>
            </a:r>
            <a:endParaRPr lang="en-GB" sz="2600" dirty="0"/>
          </a:p>
        </p:txBody>
      </p:sp>
    </p:spTree>
    <p:extLst>
      <p:ext uri="{BB962C8B-B14F-4D97-AF65-F5344CB8AC3E}">
        <p14:creationId xmlns:p14="http://schemas.microsoft.com/office/powerpoint/2010/main" val="247549707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defRPr/>
            </a:pPr>
            <a:r>
              <a:rPr lang="en-GB" smtClean="0">
                <a:ea typeface="+mj-ea"/>
              </a:rPr>
              <a:t>Sequence of events cont.</a:t>
            </a:r>
          </a:p>
        </p:txBody>
      </p:sp>
      <p:sp>
        <p:nvSpPr>
          <p:cNvPr id="110595" name="Rectangle 3"/>
          <p:cNvSpPr>
            <a:spLocks noGrp="1" noChangeArrowheads="1"/>
          </p:cNvSpPr>
          <p:nvPr>
            <p:ph idx="1"/>
          </p:nvPr>
        </p:nvSpPr>
        <p:spPr/>
        <p:txBody>
          <a:bodyPr>
            <a:normAutofit/>
          </a:bodyPr>
          <a:lstStyle/>
          <a:p>
            <a:pPr marL="495300" indent="-495300">
              <a:buFont typeface="Arial" panose="020B0604020202020204" pitchFamily="34" charset="0"/>
              <a:buAutoNum type="arabicPeriod" startAt="4"/>
            </a:pPr>
            <a:r>
              <a:rPr lang="en-GB" altLang="en-US" sz="2600" dirty="0"/>
              <a:t>Cool off questions, diffuse tensions</a:t>
            </a:r>
          </a:p>
          <a:p>
            <a:pPr marL="763588" lvl="1" indent="-419100"/>
            <a:r>
              <a:rPr lang="en-GB" altLang="en-US" sz="2200" dirty="0"/>
              <a:t>Finish on uncontentious areas – easy questions especially if previous ones have been </a:t>
            </a:r>
            <a:r>
              <a:rPr lang="ja-JP" altLang="en-GB" sz="2200" dirty="0"/>
              <a:t>‘</a:t>
            </a:r>
            <a:r>
              <a:rPr lang="en-GB" altLang="ja-JP" sz="2200" dirty="0" smtClean="0"/>
              <a:t>difficult.</a:t>
            </a:r>
            <a:r>
              <a:rPr lang="ja-JP" altLang="en-GB" sz="2200" dirty="0" smtClean="0"/>
              <a:t>’</a:t>
            </a:r>
            <a:endParaRPr lang="en-GB" altLang="ja-JP" sz="2200" dirty="0"/>
          </a:p>
          <a:p>
            <a:pPr marL="495300" indent="-495300">
              <a:buFont typeface="Arial" panose="020B0604020202020204" pitchFamily="34" charset="0"/>
              <a:buAutoNum type="arabicPeriod" startAt="4"/>
            </a:pPr>
            <a:r>
              <a:rPr lang="en-GB" altLang="en-US" sz="2600" dirty="0"/>
              <a:t>Closure, thanks</a:t>
            </a:r>
          </a:p>
          <a:p>
            <a:pPr marL="763588" lvl="1" indent="-419100"/>
            <a:r>
              <a:rPr lang="en-GB" altLang="en-US" sz="2200" dirty="0"/>
              <a:t>Further appointment interviewer</a:t>
            </a:r>
            <a:r>
              <a:rPr lang="ja-JP" altLang="en-GB" sz="2200" dirty="0"/>
              <a:t>’</a:t>
            </a:r>
            <a:r>
              <a:rPr lang="en-GB" altLang="ja-JP" sz="2200" dirty="0"/>
              <a:t>s responsibility, try not to run over </a:t>
            </a:r>
            <a:r>
              <a:rPr lang="en-GB" altLang="ja-JP" sz="2200" dirty="0" smtClean="0"/>
              <a:t>time.</a:t>
            </a:r>
            <a:endParaRPr lang="en-GB" altLang="ja-JP" sz="2200" dirty="0"/>
          </a:p>
          <a:p>
            <a:pPr marL="495300" indent="-495300">
              <a:buFont typeface="Arial" panose="020B0604020202020204" pitchFamily="34" charset="0"/>
              <a:buAutoNum type="arabicPeriod" startAt="4"/>
            </a:pPr>
            <a:r>
              <a:rPr lang="en-GB" altLang="en-US" sz="2600" dirty="0"/>
              <a:t>After the tape recorder is switched off </a:t>
            </a:r>
            <a:r>
              <a:rPr lang="en-GB" altLang="en-US" sz="2600" dirty="0" smtClean="0"/>
              <a:t>–</a:t>
            </a:r>
            <a:r>
              <a:rPr lang="ja-JP" altLang="en-US" sz="2600" dirty="0" smtClean="0"/>
              <a:t> </a:t>
            </a:r>
            <a:r>
              <a:rPr lang="en-GB" altLang="ja-JP" sz="2600" dirty="0" smtClean="0"/>
              <a:t>‘off </a:t>
            </a:r>
            <a:r>
              <a:rPr lang="en-GB" altLang="ja-JP" sz="2600" dirty="0"/>
              <a:t>the </a:t>
            </a:r>
            <a:r>
              <a:rPr lang="en-GB" altLang="ja-JP" sz="2600" dirty="0" smtClean="0"/>
              <a:t>record.’</a:t>
            </a:r>
            <a:endParaRPr lang="en-GB" altLang="ja-JP" sz="2600" dirty="0"/>
          </a:p>
          <a:p>
            <a:pPr marL="763588" lvl="1" indent="-419100"/>
            <a:r>
              <a:rPr lang="en-GB" altLang="en-US" sz="2200" dirty="0"/>
              <a:t>Interviewee becomes more </a:t>
            </a:r>
            <a:r>
              <a:rPr lang="en-GB" altLang="en-US" sz="2200" dirty="0" smtClean="0"/>
              <a:t>relaxed.</a:t>
            </a:r>
            <a:endParaRPr lang="en-GB" altLang="en-US" sz="2200" dirty="0"/>
          </a:p>
          <a:p>
            <a:pPr marL="763588" lvl="1" indent="-419100"/>
            <a:r>
              <a:rPr lang="en-GB" altLang="en-US" sz="2200" dirty="0"/>
              <a:t>Makes lots of useful asides relating to your </a:t>
            </a:r>
            <a:r>
              <a:rPr lang="en-GB" altLang="en-US" sz="2200" dirty="0" smtClean="0"/>
              <a:t>research.</a:t>
            </a:r>
            <a:endParaRPr lang="en-GB" altLang="en-US" sz="2200" dirty="0"/>
          </a:p>
        </p:txBody>
      </p:sp>
    </p:spTree>
    <p:extLst>
      <p:ext uri="{BB962C8B-B14F-4D97-AF65-F5344CB8AC3E}">
        <p14:creationId xmlns:p14="http://schemas.microsoft.com/office/powerpoint/2010/main" val="198118813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pPr eaLnBrk="1" hangingPunct="1">
              <a:defRPr/>
            </a:pPr>
            <a:r>
              <a:rPr lang="en-GB" smtClean="0">
                <a:ea typeface="+mj-ea"/>
              </a:rPr>
              <a:t>Types of questions</a:t>
            </a:r>
          </a:p>
        </p:txBody>
      </p:sp>
      <p:sp>
        <p:nvSpPr>
          <p:cNvPr id="111619" name="Rectangle 3"/>
          <p:cNvSpPr>
            <a:spLocks noGrp="1" noChangeArrowheads="1"/>
          </p:cNvSpPr>
          <p:nvPr>
            <p:ph idx="1"/>
          </p:nvPr>
        </p:nvSpPr>
        <p:spPr/>
        <p:txBody>
          <a:bodyPr/>
          <a:lstStyle/>
          <a:p>
            <a:pPr eaLnBrk="1" hangingPunct="1">
              <a:lnSpc>
                <a:spcPct val="90000"/>
              </a:lnSpc>
              <a:buFont typeface="Wingdings" charset="0"/>
              <a:buNone/>
              <a:defRPr/>
            </a:pPr>
            <a:r>
              <a:rPr lang="en-GB" b="1" dirty="0" smtClean="0">
                <a:ea typeface="+mn-ea"/>
              </a:rPr>
              <a:t>1.	Factual and descriptive:</a:t>
            </a:r>
            <a:endParaRPr lang="en-GB" dirty="0" smtClean="0">
              <a:ea typeface="+mn-ea"/>
            </a:endParaRPr>
          </a:p>
          <a:p>
            <a:pPr eaLnBrk="1" hangingPunct="1">
              <a:lnSpc>
                <a:spcPct val="90000"/>
              </a:lnSpc>
              <a:buFont typeface="Wingdings" charset="0"/>
              <a:buNone/>
              <a:defRPr/>
            </a:pPr>
            <a:r>
              <a:rPr lang="en-GB" dirty="0" smtClean="0">
                <a:ea typeface="+mn-ea"/>
              </a:rPr>
              <a:t>	Respondent provides statements about activities.</a:t>
            </a:r>
          </a:p>
          <a:p>
            <a:pPr eaLnBrk="1" hangingPunct="1">
              <a:lnSpc>
                <a:spcPct val="90000"/>
              </a:lnSpc>
              <a:buFont typeface="Wingdings" charset="0"/>
              <a:buNone/>
              <a:defRPr/>
            </a:pPr>
            <a:r>
              <a:rPr lang="en-GB" b="1" dirty="0" smtClean="0">
                <a:ea typeface="+mn-ea"/>
              </a:rPr>
              <a:t>2.	Structural</a:t>
            </a:r>
            <a:endParaRPr lang="en-GB" dirty="0" smtClean="0">
              <a:ea typeface="+mn-ea"/>
            </a:endParaRPr>
          </a:p>
          <a:p>
            <a:pPr eaLnBrk="1" hangingPunct="1">
              <a:lnSpc>
                <a:spcPct val="90000"/>
              </a:lnSpc>
              <a:buFont typeface="Wingdings" charset="0"/>
              <a:buNone/>
              <a:defRPr/>
            </a:pPr>
            <a:r>
              <a:rPr lang="en-GB" dirty="0" smtClean="0">
                <a:ea typeface="+mn-ea"/>
              </a:rPr>
              <a:t>	How respondents organise their knowledge, how categories are used, what words mean.</a:t>
            </a:r>
          </a:p>
          <a:p>
            <a:pPr eaLnBrk="1" hangingPunct="1">
              <a:lnSpc>
                <a:spcPct val="90000"/>
              </a:lnSpc>
              <a:buFont typeface="Wingdings" charset="0"/>
              <a:buNone/>
              <a:defRPr/>
            </a:pPr>
            <a:r>
              <a:rPr lang="en-GB" b="1" dirty="0" smtClean="0">
                <a:ea typeface="+mn-ea"/>
              </a:rPr>
              <a:t>3.	Contrast</a:t>
            </a:r>
            <a:endParaRPr lang="en-GB" dirty="0" smtClean="0">
              <a:ea typeface="+mn-ea"/>
            </a:endParaRPr>
          </a:p>
          <a:p>
            <a:pPr eaLnBrk="1" hangingPunct="1">
              <a:lnSpc>
                <a:spcPct val="90000"/>
              </a:lnSpc>
              <a:buFont typeface="Wingdings" charset="0"/>
              <a:buNone/>
              <a:defRPr/>
            </a:pPr>
            <a:r>
              <a:rPr lang="en-GB" dirty="0" smtClean="0">
                <a:ea typeface="+mn-ea"/>
              </a:rPr>
              <a:t>	Meaning of situations to respondents, comparison with other events in their lives.</a:t>
            </a:r>
          </a:p>
        </p:txBody>
      </p:sp>
    </p:spTree>
    <p:extLst>
      <p:ext uri="{BB962C8B-B14F-4D97-AF65-F5344CB8AC3E}">
        <p14:creationId xmlns:p14="http://schemas.microsoft.com/office/powerpoint/2010/main" val="384514735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pPr eaLnBrk="1" hangingPunct="1">
              <a:defRPr/>
            </a:pPr>
            <a:r>
              <a:rPr lang="en-GB" smtClean="0">
                <a:ea typeface="+mj-ea"/>
              </a:rPr>
              <a:t>Types of questions cont.</a:t>
            </a:r>
          </a:p>
        </p:txBody>
      </p:sp>
      <p:sp>
        <p:nvSpPr>
          <p:cNvPr id="112643" name="Rectangle 3"/>
          <p:cNvSpPr>
            <a:spLocks noGrp="1" noChangeArrowheads="1"/>
          </p:cNvSpPr>
          <p:nvPr>
            <p:ph idx="1"/>
          </p:nvPr>
        </p:nvSpPr>
        <p:spPr/>
        <p:txBody>
          <a:bodyPr>
            <a:normAutofit/>
          </a:bodyPr>
          <a:lstStyle/>
          <a:p>
            <a:pPr eaLnBrk="1" hangingPunct="1">
              <a:lnSpc>
                <a:spcPct val="90000"/>
              </a:lnSpc>
              <a:buFont typeface="Wingdings" panose="05000000000000000000" pitchFamily="2" charset="2"/>
              <a:buNone/>
            </a:pPr>
            <a:r>
              <a:rPr lang="en-GB" altLang="en-US" sz="2600" b="1" dirty="0"/>
              <a:t>4.	Generative Question</a:t>
            </a:r>
          </a:p>
          <a:p>
            <a:pPr eaLnBrk="1" hangingPunct="1">
              <a:lnSpc>
                <a:spcPct val="90000"/>
              </a:lnSpc>
              <a:buFont typeface="Wingdings" panose="05000000000000000000" pitchFamily="2" charset="2"/>
              <a:buNone/>
            </a:pPr>
            <a:r>
              <a:rPr lang="en-GB" altLang="en-US" sz="2600" dirty="0">
                <a:latin typeface="Times New Roman" panose="02020603050405020304" pitchFamily="18" charset="0"/>
              </a:rPr>
              <a:t>	</a:t>
            </a:r>
            <a:r>
              <a:rPr lang="ja-JP" altLang="en-GB" sz="2600" dirty="0">
                <a:latin typeface="Times New Roman" panose="02020603050405020304" pitchFamily="18" charset="0"/>
              </a:rPr>
              <a:t>‘</a:t>
            </a:r>
            <a:r>
              <a:rPr lang="en-GB" altLang="ja-JP" sz="2600" i="1" dirty="0">
                <a:latin typeface="Times New Roman" panose="02020603050405020304" pitchFamily="18" charset="0"/>
              </a:rPr>
              <a:t>The </a:t>
            </a:r>
            <a:r>
              <a:rPr lang="en-GB" altLang="ja-JP" sz="2600" i="1" dirty="0" smtClean="0">
                <a:latin typeface="Times New Roman" panose="02020603050405020304" pitchFamily="18" charset="0"/>
              </a:rPr>
              <a:t>interviewer’s </a:t>
            </a:r>
            <a:r>
              <a:rPr lang="en-GB" altLang="ja-JP" sz="2600" i="1" dirty="0">
                <a:latin typeface="Times New Roman" panose="02020603050405020304" pitchFamily="18" charset="0"/>
              </a:rPr>
              <a:t>task is to make the informant tell the story of the area of interest in question as a consistent story of all relevant events from its beginning to its end.</a:t>
            </a:r>
            <a:r>
              <a:rPr lang="ja-JP" altLang="en-GB" sz="2600" dirty="0">
                <a:latin typeface="Times New Roman" panose="02020603050405020304" pitchFamily="18" charset="0"/>
              </a:rPr>
              <a:t>’</a:t>
            </a:r>
            <a:r>
              <a:rPr lang="en-GB" altLang="ja-JP" sz="2600" dirty="0"/>
              <a:t> 		</a:t>
            </a:r>
            <a:r>
              <a:rPr lang="en-GB" altLang="ja-JP" sz="2000" dirty="0"/>
              <a:t>(</a:t>
            </a:r>
            <a:r>
              <a:rPr lang="en-GB" altLang="ja-JP" sz="2000" dirty="0" err="1"/>
              <a:t>Hermanns</a:t>
            </a:r>
            <a:r>
              <a:rPr lang="en-GB" altLang="ja-JP" sz="2000" dirty="0"/>
              <a:t>, 1991, p183)</a:t>
            </a:r>
            <a:endParaRPr lang="en-GB" altLang="ja-JP" sz="2600" dirty="0"/>
          </a:p>
          <a:p>
            <a:pPr lvl="1" eaLnBrk="1" hangingPunct="1">
              <a:lnSpc>
                <a:spcPct val="90000"/>
              </a:lnSpc>
            </a:pPr>
            <a:r>
              <a:rPr lang="en-GB" altLang="en-US" sz="2200" dirty="0"/>
              <a:t>Usually deployed in life story or narrative research</a:t>
            </a:r>
          </a:p>
          <a:p>
            <a:pPr lvl="1" eaLnBrk="1" hangingPunct="1">
              <a:lnSpc>
                <a:spcPct val="90000"/>
              </a:lnSpc>
            </a:pPr>
            <a:r>
              <a:rPr lang="en-GB" altLang="en-US" sz="2200" dirty="0"/>
              <a:t>Formulated broadly but also sufficiently specific for the domain of interest to be taken up as the central theme.</a:t>
            </a:r>
          </a:p>
          <a:p>
            <a:pPr lvl="1" eaLnBrk="1" hangingPunct="1">
              <a:lnSpc>
                <a:spcPct val="90000"/>
              </a:lnSpc>
            </a:pPr>
            <a:r>
              <a:rPr lang="en-GB" altLang="en-US" sz="2200" dirty="0"/>
              <a:t>Crucial not to interrupt or obstruct.</a:t>
            </a:r>
          </a:p>
          <a:p>
            <a:pPr lvl="1" eaLnBrk="1" hangingPunct="1">
              <a:lnSpc>
                <a:spcPct val="90000"/>
              </a:lnSpc>
            </a:pPr>
            <a:r>
              <a:rPr lang="en-GB" altLang="en-US" sz="2200" dirty="0"/>
              <a:t>The interviewer listens, empathises, reinforces, tries to understand.</a:t>
            </a:r>
          </a:p>
          <a:p>
            <a:pPr lvl="1" eaLnBrk="1" hangingPunct="1">
              <a:lnSpc>
                <a:spcPct val="90000"/>
              </a:lnSpc>
            </a:pPr>
            <a:r>
              <a:rPr lang="en-GB" altLang="en-US" sz="2200" dirty="0"/>
              <a:t>When interviewee finished their story, interviewer can ask more direct questions, e.g. re gaps in the story or for clarification.</a:t>
            </a:r>
          </a:p>
        </p:txBody>
      </p:sp>
    </p:spTree>
    <p:extLst>
      <p:ext uri="{BB962C8B-B14F-4D97-AF65-F5344CB8AC3E}">
        <p14:creationId xmlns:p14="http://schemas.microsoft.com/office/powerpoint/2010/main" val="364176788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lstStyle/>
          <a:p>
            <a:pPr eaLnBrk="1" hangingPunct="1"/>
            <a:r>
              <a:rPr lang="en-GB" altLang="en-US" dirty="0" smtClean="0"/>
              <a:t>Berg’</a:t>
            </a:r>
            <a:r>
              <a:rPr lang="en-GB" altLang="ja-JP" dirty="0" smtClean="0"/>
              <a:t>s  Four Styles of Questions</a:t>
            </a:r>
            <a:endParaRPr lang="en-GB" altLang="en-US" dirty="0" smtClean="0"/>
          </a:p>
        </p:txBody>
      </p:sp>
      <p:sp>
        <p:nvSpPr>
          <p:cNvPr id="113667" name="Rectangle 3"/>
          <p:cNvSpPr>
            <a:spLocks noGrp="1" noChangeArrowheads="1"/>
          </p:cNvSpPr>
          <p:nvPr>
            <p:ph idx="1"/>
          </p:nvPr>
        </p:nvSpPr>
        <p:spPr/>
        <p:txBody>
          <a:bodyPr>
            <a:normAutofit fontScale="92500" lnSpcReduction="10000"/>
          </a:bodyPr>
          <a:lstStyle/>
          <a:p>
            <a:pPr eaLnBrk="1" hangingPunct="1">
              <a:lnSpc>
                <a:spcPct val="90000"/>
              </a:lnSpc>
              <a:buFont typeface="Wingdings" panose="05000000000000000000" pitchFamily="2" charset="2"/>
              <a:buNone/>
            </a:pPr>
            <a:r>
              <a:rPr lang="en-GB" altLang="en-US" sz="2600" b="1"/>
              <a:t>Essential</a:t>
            </a:r>
            <a:endParaRPr lang="en-GB" altLang="en-US" sz="2600"/>
          </a:p>
          <a:p>
            <a:pPr eaLnBrk="1" hangingPunct="1">
              <a:lnSpc>
                <a:spcPct val="90000"/>
              </a:lnSpc>
              <a:buFont typeface="Wingdings" panose="05000000000000000000" pitchFamily="2" charset="2"/>
              <a:buNone/>
            </a:pPr>
            <a:r>
              <a:rPr lang="en-GB" altLang="en-US" sz="2600"/>
              <a:t>Concerned with the central focus of the study</a:t>
            </a:r>
          </a:p>
          <a:p>
            <a:pPr eaLnBrk="1" hangingPunct="1">
              <a:lnSpc>
                <a:spcPct val="90000"/>
              </a:lnSpc>
              <a:buFont typeface="Wingdings" panose="05000000000000000000" pitchFamily="2" charset="2"/>
              <a:buNone/>
            </a:pPr>
            <a:r>
              <a:rPr lang="en-GB" altLang="en-US" sz="2600"/>
              <a:t>May be placed together or separated throughout the schedule</a:t>
            </a:r>
          </a:p>
          <a:p>
            <a:pPr eaLnBrk="1" hangingPunct="1">
              <a:lnSpc>
                <a:spcPct val="90000"/>
              </a:lnSpc>
              <a:buFont typeface="Wingdings" panose="05000000000000000000" pitchFamily="2" charset="2"/>
              <a:buNone/>
            </a:pPr>
            <a:r>
              <a:rPr lang="en-GB" altLang="en-US" sz="2600" b="1"/>
              <a:t>Extra</a:t>
            </a:r>
            <a:endParaRPr lang="en-GB" altLang="en-US" sz="2600"/>
          </a:p>
          <a:p>
            <a:pPr eaLnBrk="1" hangingPunct="1">
              <a:lnSpc>
                <a:spcPct val="90000"/>
              </a:lnSpc>
              <a:buFont typeface="Wingdings" panose="05000000000000000000" pitchFamily="2" charset="2"/>
              <a:buNone/>
            </a:pPr>
            <a:r>
              <a:rPr lang="en-GB" altLang="en-US" sz="2600"/>
              <a:t>Roughly equivalent to certain essential questions but worded slightly differently</a:t>
            </a:r>
          </a:p>
          <a:p>
            <a:pPr eaLnBrk="1" hangingPunct="1">
              <a:lnSpc>
                <a:spcPct val="90000"/>
              </a:lnSpc>
              <a:buFont typeface="Wingdings" panose="05000000000000000000" pitchFamily="2" charset="2"/>
              <a:buNone/>
            </a:pPr>
            <a:r>
              <a:rPr lang="en-GB" altLang="en-US" sz="2600" b="1"/>
              <a:t>Throw-away</a:t>
            </a:r>
            <a:endParaRPr lang="en-GB" altLang="en-US" sz="2600"/>
          </a:p>
          <a:p>
            <a:pPr eaLnBrk="1" hangingPunct="1">
              <a:lnSpc>
                <a:spcPct val="90000"/>
              </a:lnSpc>
              <a:buFont typeface="Wingdings" panose="05000000000000000000" pitchFamily="2" charset="2"/>
              <a:buNone/>
            </a:pPr>
            <a:r>
              <a:rPr lang="en-GB" altLang="en-US" sz="2600"/>
              <a:t>Used to develop rapport</a:t>
            </a:r>
          </a:p>
          <a:p>
            <a:pPr eaLnBrk="1" hangingPunct="1">
              <a:lnSpc>
                <a:spcPct val="90000"/>
              </a:lnSpc>
              <a:buFont typeface="Wingdings" panose="05000000000000000000" pitchFamily="2" charset="2"/>
              <a:buNone/>
            </a:pPr>
            <a:r>
              <a:rPr lang="en-GB" altLang="en-US" sz="2600"/>
              <a:t>Often at the beginning – demographics or general questions around the research</a:t>
            </a:r>
          </a:p>
          <a:p>
            <a:pPr eaLnBrk="1" hangingPunct="1">
              <a:lnSpc>
                <a:spcPct val="90000"/>
              </a:lnSpc>
              <a:buFont typeface="Wingdings" panose="05000000000000000000" pitchFamily="2" charset="2"/>
              <a:buNone/>
            </a:pPr>
            <a:r>
              <a:rPr lang="en-GB" altLang="en-US" sz="2600"/>
              <a:t>Can be used for </a:t>
            </a:r>
            <a:r>
              <a:rPr lang="ja-JP" altLang="en-GB" sz="2600"/>
              <a:t>‘</a:t>
            </a:r>
            <a:r>
              <a:rPr lang="en-GB" altLang="ja-JP" sz="2600"/>
              <a:t>cooling off</a:t>
            </a:r>
            <a:r>
              <a:rPr lang="ja-JP" altLang="en-GB" sz="2600"/>
              <a:t>’</a:t>
            </a:r>
            <a:r>
              <a:rPr lang="en-GB" altLang="ja-JP" sz="2600"/>
              <a:t> or </a:t>
            </a:r>
            <a:r>
              <a:rPr lang="ja-JP" altLang="en-GB" sz="2600"/>
              <a:t>‘</a:t>
            </a:r>
            <a:r>
              <a:rPr lang="en-GB" altLang="ja-JP" sz="2600"/>
              <a:t>containment</a:t>
            </a:r>
            <a:r>
              <a:rPr lang="ja-JP" altLang="en-GB" sz="2600"/>
              <a:t>’</a:t>
            </a:r>
            <a:endParaRPr lang="en-GB" altLang="en-US" sz="2600"/>
          </a:p>
        </p:txBody>
      </p:sp>
    </p:spTree>
    <p:extLst>
      <p:ext uri="{BB962C8B-B14F-4D97-AF65-F5344CB8AC3E}">
        <p14:creationId xmlns:p14="http://schemas.microsoft.com/office/powerpoint/2010/main" val="72848877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pPr eaLnBrk="1" hangingPunct="1"/>
            <a:r>
              <a:rPr lang="en-GB" altLang="en-US" dirty="0" smtClean="0"/>
              <a:t>Berg’</a:t>
            </a:r>
            <a:r>
              <a:rPr lang="en-GB" altLang="ja-JP" dirty="0" smtClean="0"/>
              <a:t>s  Four Styles cont.</a:t>
            </a:r>
            <a:endParaRPr lang="en-GB" altLang="en-US" dirty="0" smtClean="0"/>
          </a:p>
        </p:txBody>
      </p:sp>
      <p:sp>
        <p:nvSpPr>
          <p:cNvPr id="114691" name="Rectangle 3"/>
          <p:cNvSpPr>
            <a:spLocks noGrp="1" noChangeArrowheads="1"/>
          </p:cNvSpPr>
          <p:nvPr>
            <p:ph idx="1"/>
          </p:nvPr>
        </p:nvSpPr>
        <p:spPr/>
        <p:txBody>
          <a:bodyPr>
            <a:normAutofit lnSpcReduction="10000"/>
          </a:bodyPr>
          <a:lstStyle/>
          <a:p>
            <a:pPr eaLnBrk="1" hangingPunct="1">
              <a:lnSpc>
                <a:spcPct val="90000"/>
              </a:lnSpc>
              <a:buFont typeface="Wingdings" panose="05000000000000000000" pitchFamily="2" charset="2"/>
              <a:buNone/>
            </a:pPr>
            <a:r>
              <a:rPr lang="en-GB" altLang="en-US" sz="2600" b="1"/>
              <a:t>Probing/prompting</a:t>
            </a:r>
            <a:endParaRPr lang="en-GB" altLang="en-US" sz="2600"/>
          </a:p>
          <a:p>
            <a:pPr eaLnBrk="1" hangingPunct="1">
              <a:lnSpc>
                <a:spcPct val="90000"/>
              </a:lnSpc>
              <a:buFont typeface="Wingdings" panose="05000000000000000000" pitchFamily="2" charset="2"/>
              <a:buNone/>
            </a:pPr>
            <a:r>
              <a:rPr lang="en-GB" altLang="en-US" sz="2600"/>
              <a:t>A means of drawing out more complete accounts</a:t>
            </a:r>
          </a:p>
          <a:p>
            <a:pPr eaLnBrk="1" hangingPunct="1">
              <a:lnSpc>
                <a:spcPct val="90000"/>
              </a:lnSpc>
              <a:buFont typeface="Wingdings" panose="05000000000000000000" pitchFamily="2" charset="2"/>
              <a:buNone/>
            </a:pPr>
            <a:r>
              <a:rPr lang="en-GB" altLang="en-US" sz="2600"/>
              <a:t>Asking for elaboration:</a:t>
            </a:r>
          </a:p>
          <a:p>
            <a:pPr eaLnBrk="1" hangingPunct="1">
              <a:lnSpc>
                <a:spcPct val="90000"/>
              </a:lnSpc>
              <a:buFont typeface="Wingdings" panose="05000000000000000000" pitchFamily="2" charset="2"/>
              <a:buNone/>
            </a:pPr>
            <a:r>
              <a:rPr lang="ja-JP" altLang="en-GB" sz="2600"/>
              <a:t>‘</a:t>
            </a:r>
            <a:r>
              <a:rPr lang="en-GB" altLang="ja-JP" sz="2600"/>
              <a:t>Could you tell me more?</a:t>
            </a:r>
            <a:r>
              <a:rPr lang="ja-JP" altLang="en-GB" sz="2600"/>
              <a:t>’</a:t>
            </a:r>
            <a:r>
              <a:rPr lang="en-GB" altLang="ja-JP" sz="2600"/>
              <a:t> </a:t>
            </a:r>
            <a:r>
              <a:rPr lang="ja-JP" altLang="en-GB" sz="2600"/>
              <a:t>‘</a:t>
            </a:r>
            <a:r>
              <a:rPr lang="en-GB" altLang="ja-JP" sz="2600"/>
              <a:t>What happened next?</a:t>
            </a:r>
            <a:r>
              <a:rPr lang="ja-JP" altLang="en-GB" sz="2600"/>
              <a:t>’</a:t>
            </a:r>
            <a:r>
              <a:rPr lang="en-GB" altLang="ja-JP" sz="2600"/>
              <a:t> </a:t>
            </a:r>
            <a:r>
              <a:rPr lang="ja-JP" altLang="en-GB" sz="2600"/>
              <a:t>‘</a:t>
            </a:r>
            <a:r>
              <a:rPr lang="en-GB" altLang="ja-JP" sz="2600"/>
              <a:t>Did it?</a:t>
            </a:r>
            <a:r>
              <a:rPr lang="ja-JP" altLang="en-GB" sz="2600"/>
              <a:t>’</a:t>
            </a:r>
            <a:r>
              <a:rPr lang="en-GB" altLang="ja-JP" sz="2600"/>
              <a:t> </a:t>
            </a:r>
            <a:r>
              <a:rPr lang="ja-JP" altLang="en-GB" sz="2600"/>
              <a:t>‘</a:t>
            </a:r>
            <a:r>
              <a:rPr lang="en-GB" altLang="ja-JP" sz="2600"/>
              <a:t>How Come?</a:t>
            </a:r>
            <a:r>
              <a:rPr lang="ja-JP" altLang="en-GB" sz="2600"/>
              <a:t>’</a:t>
            </a:r>
            <a:endParaRPr lang="en-GB" altLang="ja-JP" sz="2600"/>
          </a:p>
          <a:p>
            <a:pPr eaLnBrk="1" hangingPunct="1">
              <a:lnSpc>
                <a:spcPct val="90000"/>
              </a:lnSpc>
              <a:buFont typeface="Wingdings" panose="05000000000000000000" pitchFamily="2" charset="2"/>
              <a:buNone/>
            </a:pPr>
            <a:r>
              <a:rPr lang="en-GB" altLang="en-US" sz="2600"/>
              <a:t>Use probes in order of imperativeness</a:t>
            </a:r>
          </a:p>
          <a:p>
            <a:pPr lvl="1" eaLnBrk="1" hangingPunct="1">
              <a:lnSpc>
                <a:spcPct val="90000"/>
              </a:lnSpc>
            </a:pPr>
            <a:r>
              <a:rPr lang="en-GB" altLang="en-US" sz="2200"/>
              <a:t>An expectant glance</a:t>
            </a:r>
          </a:p>
          <a:p>
            <a:pPr lvl="1" eaLnBrk="1" hangingPunct="1">
              <a:lnSpc>
                <a:spcPct val="90000"/>
              </a:lnSpc>
            </a:pPr>
            <a:r>
              <a:rPr lang="en-GB" altLang="en-US" sz="2200"/>
              <a:t>Um hm, mm, or yes followed by an expectant glance</a:t>
            </a:r>
          </a:p>
          <a:p>
            <a:pPr lvl="1" eaLnBrk="1" hangingPunct="1">
              <a:lnSpc>
                <a:spcPct val="90000"/>
              </a:lnSpc>
            </a:pPr>
            <a:r>
              <a:rPr lang="en-GB" altLang="en-US" sz="2200"/>
              <a:t>What else?</a:t>
            </a:r>
          </a:p>
          <a:p>
            <a:pPr lvl="1" eaLnBrk="1" hangingPunct="1">
              <a:lnSpc>
                <a:spcPct val="90000"/>
              </a:lnSpc>
            </a:pPr>
            <a:r>
              <a:rPr lang="en-GB" altLang="en-US" sz="2200"/>
              <a:t>What other reasons? What else happened? Etc.</a:t>
            </a:r>
          </a:p>
          <a:p>
            <a:pPr lvl="1" eaLnBrk="1" hangingPunct="1">
              <a:lnSpc>
                <a:spcPct val="90000"/>
              </a:lnSpc>
            </a:pPr>
            <a:r>
              <a:rPr lang="en-GB" altLang="en-US" sz="2200"/>
              <a:t>Please tell me more about that.</a:t>
            </a:r>
          </a:p>
          <a:p>
            <a:pPr lvl="1" eaLnBrk="1" hangingPunct="1">
              <a:lnSpc>
                <a:spcPct val="90000"/>
              </a:lnSpc>
            </a:pPr>
            <a:r>
              <a:rPr lang="en-GB" altLang="en-US" sz="2200"/>
              <a:t>I'm interested in all your reasons. (reserve for the most evasive respondents!)</a:t>
            </a:r>
          </a:p>
        </p:txBody>
      </p:sp>
    </p:spTree>
    <p:extLst>
      <p:ext uri="{BB962C8B-B14F-4D97-AF65-F5344CB8AC3E}">
        <p14:creationId xmlns:p14="http://schemas.microsoft.com/office/powerpoint/2010/main" val="244988169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pPr eaLnBrk="1" hangingPunct="1">
              <a:defRPr/>
            </a:pPr>
            <a:r>
              <a:rPr lang="en-GB" smtClean="0">
                <a:ea typeface="+mj-ea"/>
              </a:rPr>
              <a:t>Good Practice</a:t>
            </a:r>
          </a:p>
        </p:txBody>
      </p:sp>
      <p:sp>
        <p:nvSpPr>
          <p:cNvPr id="115715" name="Rectangle 3"/>
          <p:cNvSpPr>
            <a:spLocks noGrp="1" noChangeArrowheads="1"/>
          </p:cNvSpPr>
          <p:nvPr>
            <p:ph idx="1"/>
          </p:nvPr>
        </p:nvSpPr>
        <p:spPr/>
        <p:txBody>
          <a:bodyPr>
            <a:normAutofit fontScale="92500" lnSpcReduction="10000"/>
          </a:bodyPr>
          <a:lstStyle/>
          <a:p>
            <a:pPr eaLnBrk="1" hangingPunct="1">
              <a:lnSpc>
                <a:spcPct val="90000"/>
              </a:lnSpc>
            </a:pPr>
            <a:r>
              <a:rPr lang="en-GB" altLang="en-US" sz="2600"/>
              <a:t>Listen more than you speak</a:t>
            </a:r>
          </a:p>
          <a:p>
            <a:pPr eaLnBrk="1" hangingPunct="1">
              <a:lnSpc>
                <a:spcPct val="90000"/>
              </a:lnSpc>
            </a:pPr>
            <a:r>
              <a:rPr lang="en-GB" altLang="en-US" sz="2600"/>
              <a:t>Use straightforward, non-threatening questions</a:t>
            </a:r>
          </a:p>
          <a:p>
            <a:pPr eaLnBrk="1" hangingPunct="1">
              <a:lnSpc>
                <a:spcPct val="90000"/>
              </a:lnSpc>
            </a:pPr>
            <a:r>
              <a:rPr lang="en-GB" altLang="en-US" sz="2600"/>
              <a:t>Avoid questions with </a:t>
            </a:r>
            <a:r>
              <a:rPr lang="ja-JP" altLang="en-GB" sz="2600"/>
              <a:t>‘</a:t>
            </a:r>
            <a:r>
              <a:rPr lang="en-GB" altLang="ja-JP" sz="2600"/>
              <a:t>Yes</a:t>
            </a:r>
            <a:r>
              <a:rPr lang="ja-JP" altLang="en-GB" sz="2600"/>
              <a:t>’</a:t>
            </a:r>
            <a:r>
              <a:rPr lang="en-GB" altLang="ja-JP" sz="2600"/>
              <a:t> or </a:t>
            </a:r>
            <a:r>
              <a:rPr lang="ja-JP" altLang="en-GB" sz="2600"/>
              <a:t>‘</a:t>
            </a:r>
            <a:r>
              <a:rPr lang="en-GB" altLang="ja-JP" sz="2600"/>
              <a:t>No</a:t>
            </a:r>
            <a:r>
              <a:rPr lang="ja-JP" altLang="en-GB" sz="2600"/>
              <a:t>’</a:t>
            </a:r>
            <a:r>
              <a:rPr lang="en-GB" altLang="ja-JP" sz="2600"/>
              <a:t> answers</a:t>
            </a:r>
          </a:p>
          <a:p>
            <a:pPr eaLnBrk="1" hangingPunct="1">
              <a:lnSpc>
                <a:spcPct val="90000"/>
              </a:lnSpc>
            </a:pPr>
            <a:r>
              <a:rPr lang="en-GB" altLang="en-US" sz="2600"/>
              <a:t>Eliminate cues from interviewer</a:t>
            </a:r>
          </a:p>
          <a:p>
            <a:pPr eaLnBrk="1" hangingPunct="1">
              <a:lnSpc>
                <a:spcPct val="90000"/>
              </a:lnSpc>
            </a:pPr>
            <a:r>
              <a:rPr lang="en-GB" altLang="en-US" sz="2600"/>
              <a:t>Go with a prepared list of topics or issues</a:t>
            </a:r>
          </a:p>
          <a:p>
            <a:pPr eaLnBrk="1" hangingPunct="1">
              <a:lnSpc>
                <a:spcPct val="90000"/>
              </a:lnSpc>
            </a:pPr>
            <a:r>
              <a:rPr lang="en-GB" altLang="en-US" sz="2600"/>
              <a:t>Get familiar with subject matter beforehand</a:t>
            </a:r>
          </a:p>
          <a:p>
            <a:pPr eaLnBrk="1" hangingPunct="1">
              <a:lnSpc>
                <a:spcPct val="90000"/>
              </a:lnSpc>
            </a:pPr>
            <a:r>
              <a:rPr lang="en-GB" altLang="en-US" sz="2600"/>
              <a:t>Make good use of probes</a:t>
            </a:r>
          </a:p>
          <a:p>
            <a:pPr eaLnBrk="1" hangingPunct="1">
              <a:lnSpc>
                <a:spcPct val="90000"/>
              </a:lnSpc>
            </a:pPr>
            <a:r>
              <a:rPr lang="en-GB" altLang="en-US" sz="2600"/>
              <a:t>Allow respondent time to think</a:t>
            </a:r>
          </a:p>
          <a:p>
            <a:pPr eaLnBrk="1" hangingPunct="1">
              <a:lnSpc>
                <a:spcPct val="90000"/>
              </a:lnSpc>
            </a:pPr>
            <a:r>
              <a:rPr lang="en-GB" altLang="en-US" sz="2600"/>
              <a:t>Enjoy the interview</a:t>
            </a:r>
          </a:p>
          <a:p>
            <a:pPr eaLnBrk="1" hangingPunct="1">
              <a:lnSpc>
                <a:spcPct val="90000"/>
              </a:lnSpc>
            </a:pPr>
            <a:r>
              <a:rPr lang="en-GB" altLang="en-US" sz="2600"/>
              <a:t>Keep a full record of sessions</a:t>
            </a:r>
          </a:p>
          <a:p>
            <a:pPr eaLnBrk="1" hangingPunct="1">
              <a:lnSpc>
                <a:spcPct val="90000"/>
              </a:lnSpc>
            </a:pPr>
            <a:r>
              <a:rPr lang="en-GB" altLang="en-US" sz="2600"/>
              <a:t>Maintain confidentiality</a:t>
            </a:r>
          </a:p>
        </p:txBody>
      </p:sp>
    </p:spTree>
    <p:extLst>
      <p:ext uri="{BB962C8B-B14F-4D97-AF65-F5344CB8AC3E}">
        <p14:creationId xmlns:p14="http://schemas.microsoft.com/office/powerpoint/2010/main" val="44032516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pPr eaLnBrk="1" hangingPunct="1">
              <a:defRPr/>
            </a:pPr>
            <a:r>
              <a:rPr lang="en-GB" smtClean="0">
                <a:ea typeface="+mj-ea"/>
              </a:rPr>
              <a:t>Developing Interviewing Skills</a:t>
            </a:r>
          </a:p>
        </p:txBody>
      </p:sp>
      <p:sp>
        <p:nvSpPr>
          <p:cNvPr id="116739" name="Rectangle 3"/>
          <p:cNvSpPr>
            <a:spLocks noGrp="1" noChangeArrowheads="1"/>
          </p:cNvSpPr>
          <p:nvPr>
            <p:ph idx="1"/>
          </p:nvPr>
        </p:nvSpPr>
        <p:spPr/>
        <p:txBody>
          <a:bodyPr/>
          <a:lstStyle/>
          <a:p>
            <a:pPr eaLnBrk="1" hangingPunct="1">
              <a:buFont typeface="Wingdings" charset="0"/>
              <a:buChar char="l"/>
              <a:defRPr/>
            </a:pPr>
            <a:r>
              <a:rPr lang="en-GB" smtClean="0">
                <a:ea typeface="+mn-ea"/>
              </a:rPr>
              <a:t>Practice</a:t>
            </a:r>
          </a:p>
          <a:p>
            <a:pPr eaLnBrk="1" hangingPunct="1">
              <a:buFont typeface="Wingdings" charset="0"/>
              <a:buChar char="l"/>
              <a:defRPr/>
            </a:pPr>
            <a:r>
              <a:rPr lang="en-GB" smtClean="0">
                <a:ea typeface="+mn-ea"/>
              </a:rPr>
              <a:t>Pilot Interviews (similar respondents)</a:t>
            </a:r>
          </a:p>
          <a:p>
            <a:pPr eaLnBrk="1" hangingPunct="1">
              <a:buFont typeface="Wingdings" charset="0"/>
              <a:buChar char="l"/>
              <a:defRPr/>
            </a:pPr>
            <a:r>
              <a:rPr lang="en-GB" smtClean="0">
                <a:ea typeface="+mn-ea"/>
              </a:rPr>
              <a:t>Video  and watch own interviews</a:t>
            </a:r>
          </a:p>
        </p:txBody>
      </p:sp>
    </p:spTree>
    <p:extLst>
      <p:ext uri="{BB962C8B-B14F-4D97-AF65-F5344CB8AC3E}">
        <p14:creationId xmlns:p14="http://schemas.microsoft.com/office/powerpoint/2010/main" val="274436849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defRPr/>
            </a:pPr>
            <a:r>
              <a:rPr lang="en-GB" smtClean="0">
                <a:ea typeface="+mj-ea"/>
              </a:rPr>
              <a:t>Using technology</a:t>
            </a:r>
          </a:p>
        </p:txBody>
      </p:sp>
      <p:sp>
        <p:nvSpPr>
          <p:cNvPr id="117763" name="Rectangle 3"/>
          <p:cNvSpPr>
            <a:spLocks noGrp="1" noChangeArrowheads="1"/>
          </p:cNvSpPr>
          <p:nvPr>
            <p:ph idx="1"/>
          </p:nvPr>
        </p:nvSpPr>
        <p:spPr/>
        <p:txBody>
          <a:bodyPr/>
          <a:lstStyle/>
          <a:p>
            <a:pPr eaLnBrk="1" hangingPunct="1">
              <a:lnSpc>
                <a:spcPct val="90000"/>
              </a:lnSpc>
              <a:buFont typeface="Wingdings" charset="0"/>
              <a:buChar char="l"/>
              <a:defRPr/>
            </a:pPr>
            <a:r>
              <a:rPr lang="en-GB" dirty="0" smtClean="0">
                <a:ea typeface="+mn-ea"/>
              </a:rPr>
              <a:t>Telephone interviews – </a:t>
            </a:r>
            <a:r>
              <a:rPr lang="en-GB" b="1" dirty="0" smtClean="0">
                <a:solidFill>
                  <a:srgbClr val="FF0000"/>
                </a:solidFill>
                <a:ea typeface="+mn-ea"/>
              </a:rPr>
              <a:t>problem with recording</a:t>
            </a:r>
          </a:p>
          <a:p>
            <a:pPr eaLnBrk="1" hangingPunct="1">
              <a:lnSpc>
                <a:spcPct val="90000"/>
              </a:lnSpc>
              <a:buFont typeface="Wingdings" charset="0"/>
              <a:buChar char="l"/>
              <a:defRPr/>
            </a:pPr>
            <a:r>
              <a:rPr lang="en-GB" dirty="0" smtClean="0">
                <a:ea typeface="+mn-ea"/>
              </a:rPr>
              <a:t>Often shorter, no NVC, better for semi-structured. OK for straightforward topics, well-informed/literate respondents.</a:t>
            </a:r>
          </a:p>
          <a:p>
            <a:pPr eaLnBrk="1" hangingPunct="1">
              <a:lnSpc>
                <a:spcPct val="90000"/>
              </a:lnSpc>
              <a:buFont typeface="Wingdings" charset="0"/>
              <a:buChar char="l"/>
              <a:defRPr/>
            </a:pPr>
            <a:r>
              <a:rPr lang="en-GB" dirty="0" smtClean="0">
                <a:ea typeface="+mn-ea"/>
              </a:rPr>
              <a:t>CATI (computer assisted telephone interviews) usually structured.</a:t>
            </a:r>
          </a:p>
          <a:p>
            <a:pPr eaLnBrk="1" hangingPunct="1">
              <a:lnSpc>
                <a:spcPct val="90000"/>
              </a:lnSpc>
              <a:buFont typeface="Wingdings" charset="0"/>
              <a:buChar char="l"/>
              <a:defRPr/>
            </a:pPr>
            <a:r>
              <a:rPr lang="en-GB" dirty="0" smtClean="0">
                <a:ea typeface="+mn-ea"/>
              </a:rPr>
              <a:t>Interviewing with e-mail. Takes a long time, but can use messages for cross-reference. Not face-to-face, anonymity?</a:t>
            </a:r>
          </a:p>
          <a:p>
            <a:pPr eaLnBrk="1" hangingPunct="1">
              <a:lnSpc>
                <a:spcPct val="90000"/>
              </a:lnSpc>
              <a:buFont typeface="Wingdings" charset="0"/>
              <a:buChar char="l"/>
              <a:defRPr/>
            </a:pPr>
            <a:r>
              <a:rPr lang="en-GB" dirty="0" smtClean="0">
                <a:ea typeface="+mn-ea"/>
              </a:rPr>
              <a:t>Video conferencing (Skype, iChat etc.)</a:t>
            </a:r>
          </a:p>
        </p:txBody>
      </p:sp>
    </p:spTree>
    <p:extLst>
      <p:ext uri="{BB962C8B-B14F-4D97-AF65-F5344CB8AC3E}">
        <p14:creationId xmlns:p14="http://schemas.microsoft.com/office/powerpoint/2010/main" val="158225066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pPr eaLnBrk="1" hangingPunct="1">
              <a:defRPr/>
            </a:pPr>
            <a:r>
              <a:rPr lang="en-GB" smtClean="0">
                <a:ea typeface="+mj-ea"/>
              </a:rPr>
              <a:t>Recording</a:t>
            </a:r>
          </a:p>
        </p:txBody>
      </p:sp>
      <p:sp>
        <p:nvSpPr>
          <p:cNvPr id="118787" name="Rectangle 3"/>
          <p:cNvSpPr>
            <a:spLocks noGrp="1" noChangeArrowheads="1"/>
          </p:cNvSpPr>
          <p:nvPr>
            <p:ph idx="1"/>
          </p:nvPr>
        </p:nvSpPr>
        <p:spPr/>
        <p:txBody>
          <a:bodyPr>
            <a:normAutofit/>
          </a:bodyPr>
          <a:lstStyle/>
          <a:p>
            <a:pPr eaLnBrk="1" hangingPunct="1">
              <a:lnSpc>
                <a:spcPct val="90000"/>
              </a:lnSpc>
            </a:pPr>
            <a:r>
              <a:rPr lang="en-GB" altLang="en-US" sz="2600" dirty="0"/>
              <a:t>Take notes during interview, write up notes soon afterwards about hunches, circumstances, etc.</a:t>
            </a:r>
          </a:p>
          <a:p>
            <a:pPr eaLnBrk="1" hangingPunct="1">
              <a:lnSpc>
                <a:spcPct val="90000"/>
              </a:lnSpc>
            </a:pPr>
            <a:r>
              <a:rPr lang="en-GB" altLang="en-US" sz="2600" dirty="0" smtClean="0"/>
              <a:t>Factsheet </a:t>
            </a:r>
            <a:r>
              <a:rPr lang="en-GB" altLang="en-US" sz="2600" dirty="0"/>
              <a:t>data (on respondents and their background)</a:t>
            </a:r>
          </a:p>
          <a:p>
            <a:pPr eaLnBrk="1" hangingPunct="1">
              <a:lnSpc>
                <a:spcPct val="90000"/>
              </a:lnSpc>
            </a:pPr>
            <a:r>
              <a:rPr lang="en-GB" altLang="en-US" sz="2600" dirty="0"/>
              <a:t>Record interview</a:t>
            </a:r>
          </a:p>
          <a:p>
            <a:pPr lvl="1" eaLnBrk="1" hangingPunct="1">
              <a:lnSpc>
                <a:spcPct val="90000"/>
              </a:lnSpc>
            </a:pPr>
            <a:r>
              <a:rPr lang="en-GB" altLang="en-US" sz="2200" dirty="0"/>
              <a:t>Use good </a:t>
            </a:r>
            <a:r>
              <a:rPr lang="en-GB" altLang="en-US" sz="2200" dirty="0" smtClean="0"/>
              <a:t>/reliable equipment</a:t>
            </a:r>
          </a:p>
          <a:p>
            <a:pPr lvl="1" eaLnBrk="1" hangingPunct="1">
              <a:lnSpc>
                <a:spcPct val="90000"/>
              </a:lnSpc>
            </a:pPr>
            <a:r>
              <a:rPr lang="en-GB" altLang="en-US" sz="2200" dirty="0" smtClean="0"/>
              <a:t>Familiarise yourself with equipment/app</a:t>
            </a:r>
            <a:endParaRPr lang="en-GB" altLang="en-US" sz="2200" dirty="0"/>
          </a:p>
          <a:p>
            <a:pPr lvl="1" eaLnBrk="1" hangingPunct="1">
              <a:lnSpc>
                <a:spcPct val="90000"/>
              </a:lnSpc>
            </a:pPr>
            <a:r>
              <a:rPr lang="en-GB" altLang="en-US" sz="2200" dirty="0" smtClean="0"/>
              <a:t>Check equipment</a:t>
            </a:r>
          </a:p>
          <a:p>
            <a:pPr lvl="1" eaLnBrk="1" hangingPunct="1">
              <a:lnSpc>
                <a:spcPct val="90000"/>
              </a:lnSpc>
            </a:pPr>
            <a:r>
              <a:rPr lang="en-GB" altLang="en-US" sz="2200" dirty="0" smtClean="0"/>
              <a:t>Make </a:t>
            </a:r>
            <a:r>
              <a:rPr lang="en-GB" altLang="en-US" sz="2200" dirty="0"/>
              <a:t>duplicates ASAP</a:t>
            </a:r>
          </a:p>
        </p:txBody>
      </p:sp>
    </p:spTree>
    <p:extLst>
      <p:ext uri="{BB962C8B-B14F-4D97-AF65-F5344CB8AC3E}">
        <p14:creationId xmlns:p14="http://schemas.microsoft.com/office/powerpoint/2010/main" val="359505087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pPr eaLnBrk="1" hangingPunct="1">
              <a:defRPr/>
            </a:pPr>
            <a:r>
              <a:rPr lang="en-GB" smtClean="0">
                <a:ea typeface="+mj-ea"/>
              </a:rPr>
              <a:t>Transcription</a:t>
            </a:r>
          </a:p>
        </p:txBody>
      </p:sp>
      <p:sp>
        <p:nvSpPr>
          <p:cNvPr id="119811" name="Rectangle 3"/>
          <p:cNvSpPr>
            <a:spLocks noGrp="1" noChangeArrowheads="1"/>
          </p:cNvSpPr>
          <p:nvPr>
            <p:ph idx="1"/>
          </p:nvPr>
        </p:nvSpPr>
        <p:spPr/>
        <p:txBody>
          <a:bodyPr/>
          <a:lstStyle/>
          <a:p>
            <a:pPr eaLnBrk="1" hangingPunct="1">
              <a:buFont typeface="Wingdings" charset="0"/>
              <a:buChar char="l"/>
              <a:defRPr/>
            </a:pPr>
            <a:r>
              <a:rPr lang="en-GB" dirty="0" smtClean="0">
                <a:ea typeface="+mn-ea"/>
              </a:rPr>
              <a:t>Do your own (5-6 hrs per 1 hr interview)</a:t>
            </a:r>
          </a:p>
          <a:p>
            <a:pPr eaLnBrk="1" hangingPunct="1">
              <a:buFont typeface="Wingdings" charset="0"/>
              <a:buChar char="l"/>
              <a:defRPr/>
            </a:pPr>
            <a:r>
              <a:rPr lang="en-GB" dirty="0" smtClean="0">
                <a:ea typeface="+mn-ea"/>
              </a:rPr>
              <a:t>Use transcription technology/software</a:t>
            </a:r>
          </a:p>
          <a:p>
            <a:pPr eaLnBrk="1" hangingPunct="1">
              <a:buFont typeface="Wingdings" charset="0"/>
              <a:buChar char="l"/>
              <a:defRPr/>
            </a:pPr>
            <a:r>
              <a:rPr lang="en-GB" dirty="0" smtClean="0">
                <a:ea typeface="+mn-ea"/>
              </a:rPr>
              <a:t>Check accuracy of transcriptions.</a:t>
            </a:r>
          </a:p>
        </p:txBody>
      </p:sp>
    </p:spTree>
    <p:extLst>
      <p:ext uri="{BB962C8B-B14F-4D97-AF65-F5344CB8AC3E}">
        <p14:creationId xmlns:p14="http://schemas.microsoft.com/office/powerpoint/2010/main" val="324890292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191000" y="1143000"/>
            <a:ext cx="3810000" cy="4572000"/>
          </a:xfrm>
          <a:prstGeom prst="rect">
            <a:avLst/>
          </a:prstGeom>
        </p:spPr>
      </p:pic>
    </p:spTree>
    <p:extLst>
      <p:ext uri="{BB962C8B-B14F-4D97-AF65-F5344CB8AC3E}">
        <p14:creationId xmlns:p14="http://schemas.microsoft.com/office/powerpoint/2010/main" val="358621010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dirty="0" smtClean="0"/>
              <a:t>Case Study</a:t>
            </a:r>
            <a:endParaRPr lang="en-GB" altLang="en-US" dirty="0"/>
          </a:p>
        </p:txBody>
      </p:sp>
      <p:sp>
        <p:nvSpPr>
          <p:cNvPr id="59395" name="Rectangle 3"/>
          <p:cNvSpPr>
            <a:spLocks noGrp="1" noChangeArrowheads="1"/>
          </p:cNvSpPr>
          <p:nvPr>
            <p:ph idx="1"/>
          </p:nvPr>
        </p:nvSpPr>
        <p:spPr/>
        <p:txBody>
          <a:bodyPr>
            <a:normAutofit/>
          </a:bodyPr>
          <a:lstStyle/>
          <a:p>
            <a:pPr>
              <a:lnSpc>
                <a:spcPct val="90000"/>
              </a:lnSpc>
            </a:pPr>
            <a:r>
              <a:rPr lang="en-GB" altLang="en-US"/>
              <a:t>“</a:t>
            </a:r>
            <a:r>
              <a:rPr lang="en-GB" altLang="en-US" i="1"/>
              <a:t>A strategy for doing research which involves an empirical investigation of a particular contemporary phenomenon within its real life context using multiple sources of evidence</a:t>
            </a:r>
            <a:r>
              <a:rPr lang="en-GB" altLang="en-US"/>
              <a:t>”</a:t>
            </a:r>
          </a:p>
          <a:p>
            <a:pPr marL="1143000" lvl="2" indent="-228600">
              <a:buNone/>
            </a:pPr>
            <a:r>
              <a:rPr lang="en-GB" altLang="en-US" sz="1900"/>
              <a:t>(Robson, 1993, p. 146)</a:t>
            </a:r>
          </a:p>
          <a:p>
            <a:pPr marL="1143000" lvl="2" indent="-228600">
              <a:buNone/>
            </a:pPr>
            <a:endParaRPr lang="en-GB" altLang="en-US" sz="1900"/>
          </a:p>
          <a:p>
            <a:pPr>
              <a:lnSpc>
                <a:spcPct val="90000"/>
              </a:lnSpc>
            </a:pPr>
            <a:r>
              <a:rPr lang="en-GB" altLang="en-US"/>
              <a:t>A Case Study may be…</a:t>
            </a:r>
          </a:p>
          <a:p>
            <a:pPr marL="742950" lvl="1" indent="-285750"/>
            <a:r>
              <a:rPr lang="en-GB" altLang="en-US"/>
              <a:t>Descriptive</a:t>
            </a:r>
          </a:p>
          <a:p>
            <a:pPr marL="742950" lvl="1" indent="-285750"/>
            <a:r>
              <a:rPr lang="en-GB" altLang="en-US"/>
              <a:t>Exploratory</a:t>
            </a:r>
          </a:p>
          <a:p>
            <a:pPr marL="742950" lvl="1" indent="-285750"/>
            <a:r>
              <a:rPr lang="en-GB" altLang="en-US"/>
              <a:t>Explanatory</a:t>
            </a:r>
          </a:p>
          <a:p>
            <a:pPr>
              <a:lnSpc>
                <a:spcPct val="90000"/>
              </a:lnSpc>
            </a:pPr>
            <a:r>
              <a:rPr lang="en-GB" altLang="en-US"/>
              <a:t>Focussed on </a:t>
            </a:r>
          </a:p>
          <a:p>
            <a:pPr marL="742950" lvl="1" indent="-285750"/>
            <a:r>
              <a:rPr lang="en-GB" altLang="en-US"/>
              <a:t>Process - how was it done?</a:t>
            </a:r>
          </a:p>
          <a:p>
            <a:pPr marL="742950" lvl="1" indent="-285750"/>
            <a:r>
              <a:rPr lang="en-GB" altLang="en-US"/>
              <a:t>Outcome - does it work?</a:t>
            </a:r>
          </a:p>
          <a:p>
            <a:pPr>
              <a:lnSpc>
                <a:spcPct val="90000"/>
              </a:lnSpc>
            </a:pPr>
            <a:endParaRPr lang="en-GB" altLang="en-US"/>
          </a:p>
        </p:txBody>
      </p:sp>
    </p:spTree>
    <p:extLst>
      <p:ext uri="{BB962C8B-B14F-4D97-AF65-F5344CB8AC3E}">
        <p14:creationId xmlns:p14="http://schemas.microsoft.com/office/powerpoint/2010/main" val="107126821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a:t>Types of Case Study</a:t>
            </a:r>
          </a:p>
        </p:txBody>
      </p:sp>
      <p:sp>
        <p:nvSpPr>
          <p:cNvPr id="60419" name="Rectangle 3"/>
          <p:cNvSpPr>
            <a:spLocks noGrp="1" noChangeArrowheads="1"/>
          </p:cNvSpPr>
          <p:nvPr>
            <p:ph idx="1"/>
          </p:nvPr>
        </p:nvSpPr>
        <p:spPr/>
        <p:txBody>
          <a:bodyPr>
            <a:normAutofit lnSpcReduction="10000"/>
          </a:bodyPr>
          <a:lstStyle/>
          <a:p>
            <a:pPr>
              <a:lnSpc>
                <a:spcPct val="90000"/>
              </a:lnSpc>
            </a:pPr>
            <a:r>
              <a:rPr lang="en-GB" altLang="en-US" sz="2600" dirty="0"/>
              <a:t>Individual Case Study</a:t>
            </a:r>
          </a:p>
          <a:p>
            <a:pPr lvl="2">
              <a:lnSpc>
                <a:spcPct val="90000"/>
              </a:lnSpc>
            </a:pPr>
            <a:r>
              <a:rPr lang="en-GB" altLang="en-US" sz="2100" dirty="0" smtClean="0"/>
              <a:t>One place of work</a:t>
            </a:r>
            <a:endParaRPr lang="en-GB" altLang="en-US" sz="2100" dirty="0"/>
          </a:p>
          <a:p>
            <a:pPr>
              <a:lnSpc>
                <a:spcPct val="90000"/>
              </a:lnSpc>
            </a:pPr>
            <a:r>
              <a:rPr lang="en-GB" altLang="en-US" sz="2600" dirty="0"/>
              <a:t>Set of individual case studies</a:t>
            </a:r>
          </a:p>
          <a:p>
            <a:pPr lvl="2">
              <a:lnSpc>
                <a:spcPct val="90000"/>
              </a:lnSpc>
            </a:pPr>
            <a:r>
              <a:rPr lang="en-GB" altLang="en-US" sz="2100" dirty="0"/>
              <a:t>Three </a:t>
            </a:r>
            <a:r>
              <a:rPr lang="en-GB" altLang="en-US" sz="2100" dirty="0" smtClean="0"/>
              <a:t>GP surgeries </a:t>
            </a:r>
            <a:r>
              <a:rPr lang="en-GB" altLang="en-US" sz="2100" dirty="0"/>
              <a:t>compared</a:t>
            </a:r>
          </a:p>
          <a:p>
            <a:pPr>
              <a:lnSpc>
                <a:spcPct val="90000"/>
              </a:lnSpc>
            </a:pPr>
            <a:r>
              <a:rPr lang="en-GB" altLang="en-US" sz="2600" dirty="0"/>
              <a:t>Community Studies</a:t>
            </a:r>
          </a:p>
          <a:p>
            <a:pPr lvl="2">
              <a:lnSpc>
                <a:spcPct val="90000"/>
              </a:lnSpc>
            </a:pPr>
            <a:r>
              <a:rPr lang="en-GB" altLang="en-US" sz="2100" dirty="0"/>
              <a:t>Family and </a:t>
            </a:r>
            <a:r>
              <a:rPr lang="en-GB" altLang="en-US" sz="2100" dirty="0" smtClean="0"/>
              <a:t>nightshift working at Amazon</a:t>
            </a:r>
            <a:endParaRPr lang="en-GB" altLang="en-US" sz="2100" dirty="0"/>
          </a:p>
          <a:p>
            <a:pPr>
              <a:lnSpc>
                <a:spcPct val="90000"/>
              </a:lnSpc>
            </a:pPr>
            <a:r>
              <a:rPr lang="en-GB" altLang="en-US" sz="2600" dirty="0"/>
              <a:t>Social Group Studies</a:t>
            </a:r>
          </a:p>
          <a:p>
            <a:pPr lvl="2">
              <a:lnSpc>
                <a:spcPct val="90000"/>
              </a:lnSpc>
            </a:pPr>
            <a:r>
              <a:rPr lang="en-GB" altLang="en-US" sz="2100" dirty="0"/>
              <a:t>Outsiders - Becker on Marijuana smokers and musicians</a:t>
            </a:r>
          </a:p>
          <a:p>
            <a:pPr>
              <a:lnSpc>
                <a:spcPct val="90000"/>
              </a:lnSpc>
            </a:pPr>
            <a:r>
              <a:rPr lang="en-GB" altLang="en-US" sz="2600" dirty="0"/>
              <a:t>Studies of organizations and institutions</a:t>
            </a:r>
          </a:p>
          <a:p>
            <a:pPr lvl="2">
              <a:lnSpc>
                <a:spcPct val="90000"/>
              </a:lnSpc>
            </a:pPr>
            <a:r>
              <a:rPr lang="en-GB" altLang="en-US" sz="2100" dirty="0"/>
              <a:t>Working for </a:t>
            </a:r>
            <a:r>
              <a:rPr lang="en-GB" altLang="en-US" sz="2100" dirty="0" smtClean="0"/>
              <a:t>UWTSD</a:t>
            </a:r>
            <a:endParaRPr lang="en-GB" altLang="en-US" sz="2100" dirty="0"/>
          </a:p>
          <a:p>
            <a:pPr>
              <a:lnSpc>
                <a:spcPct val="90000"/>
              </a:lnSpc>
            </a:pPr>
            <a:r>
              <a:rPr lang="en-GB" altLang="en-US" sz="2600" dirty="0"/>
              <a:t>Studies of events, roles and relationships</a:t>
            </a:r>
          </a:p>
          <a:p>
            <a:pPr lvl="2">
              <a:lnSpc>
                <a:spcPct val="90000"/>
              </a:lnSpc>
            </a:pPr>
            <a:r>
              <a:rPr lang="en-GB" altLang="en-US" sz="2100" dirty="0" smtClean="0"/>
              <a:t>Housewife - Oakley; Cuban Missile Crisis</a:t>
            </a:r>
          </a:p>
          <a:p>
            <a:pPr>
              <a:lnSpc>
                <a:spcPct val="90000"/>
              </a:lnSpc>
            </a:pPr>
            <a:endParaRPr lang="en-GB" altLang="en-US" sz="2600" dirty="0"/>
          </a:p>
        </p:txBody>
      </p:sp>
    </p:spTree>
    <p:extLst>
      <p:ext uri="{BB962C8B-B14F-4D97-AF65-F5344CB8AC3E}">
        <p14:creationId xmlns:p14="http://schemas.microsoft.com/office/powerpoint/2010/main" val="377308702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GB" altLang="en-US"/>
              <a:t>How to plan a case study</a:t>
            </a:r>
          </a:p>
        </p:txBody>
      </p:sp>
      <p:sp>
        <p:nvSpPr>
          <p:cNvPr id="1027" name="Rectangle 3"/>
          <p:cNvSpPr>
            <a:spLocks noGrp="1" noChangeArrowheads="1"/>
          </p:cNvSpPr>
          <p:nvPr>
            <p:ph idx="1"/>
          </p:nvPr>
        </p:nvSpPr>
        <p:spPr/>
        <p:txBody>
          <a:bodyPr/>
          <a:lstStyle/>
          <a:p>
            <a:pPr>
              <a:buFont typeface="Wingdings" panose="05000000000000000000" pitchFamily="2" charset="2"/>
              <a:buNone/>
            </a:pPr>
            <a:r>
              <a:rPr lang="en-GB" altLang="en-US" b="1" i="1"/>
              <a:t>Think about…</a:t>
            </a:r>
          </a:p>
          <a:p>
            <a:r>
              <a:rPr lang="en-GB" altLang="en-US"/>
              <a:t>Conceptual Framework</a:t>
            </a:r>
          </a:p>
          <a:p>
            <a:r>
              <a:rPr lang="en-GB" altLang="en-US"/>
              <a:t>Research Questions</a:t>
            </a:r>
          </a:p>
          <a:p>
            <a:r>
              <a:rPr lang="en-GB" altLang="en-US"/>
              <a:t>Research Design</a:t>
            </a:r>
          </a:p>
          <a:p>
            <a:r>
              <a:rPr lang="en-GB" altLang="en-US"/>
              <a:t>Sampling/replication strategy</a:t>
            </a:r>
          </a:p>
          <a:p>
            <a:r>
              <a:rPr lang="en-GB" altLang="en-US"/>
              <a:t>Methods and Instruments</a:t>
            </a:r>
          </a:p>
          <a:p>
            <a:r>
              <a:rPr lang="en-GB" altLang="en-US"/>
              <a:t>Analysis of Data</a:t>
            </a:r>
          </a:p>
        </p:txBody>
      </p:sp>
    </p:spTree>
    <p:extLst>
      <p:ext uri="{BB962C8B-B14F-4D97-AF65-F5344CB8AC3E}">
        <p14:creationId xmlns:p14="http://schemas.microsoft.com/office/powerpoint/2010/main" val="272402587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ltLang="en-US"/>
              <a:t>Conceptual Framework</a:t>
            </a:r>
          </a:p>
        </p:txBody>
      </p:sp>
      <p:sp>
        <p:nvSpPr>
          <p:cNvPr id="65539" name="Rectangle 3"/>
          <p:cNvSpPr>
            <a:spLocks noGrp="1" noChangeArrowheads="1"/>
          </p:cNvSpPr>
          <p:nvPr>
            <p:ph idx="1"/>
          </p:nvPr>
        </p:nvSpPr>
        <p:spPr/>
        <p:txBody>
          <a:bodyPr>
            <a:normAutofit/>
          </a:bodyPr>
          <a:lstStyle/>
          <a:p>
            <a:r>
              <a:rPr lang="en-GB" altLang="en-US" sz="2600"/>
              <a:t>Displays the important features of a case study</a:t>
            </a:r>
          </a:p>
          <a:p>
            <a:r>
              <a:rPr lang="en-GB" altLang="en-US" sz="2600"/>
              <a:t>Shows relationships between features</a:t>
            </a:r>
          </a:p>
          <a:p>
            <a:r>
              <a:rPr lang="en-GB" altLang="en-US" sz="2600"/>
              <a:t>Makes assumptions explicit</a:t>
            </a:r>
          </a:p>
          <a:p>
            <a:r>
              <a:rPr lang="en-GB" altLang="en-US" sz="2600"/>
              <a:t>Selective</a:t>
            </a:r>
          </a:p>
          <a:p>
            <a:r>
              <a:rPr lang="en-GB" altLang="en-US" sz="2600"/>
              <a:t>Iterative</a:t>
            </a:r>
          </a:p>
          <a:p>
            <a:r>
              <a:rPr lang="en-GB" altLang="en-US" sz="2600"/>
              <a:t>Based on theory</a:t>
            </a:r>
          </a:p>
          <a:p>
            <a:r>
              <a:rPr lang="en-GB" altLang="en-US" sz="2600"/>
              <a:t>Takes account of previous research</a:t>
            </a:r>
          </a:p>
          <a:p>
            <a:r>
              <a:rPr lang="en-GB" altLang="en-US" sz="2600"/>
              <a:t>Includes personal orientation</a:t>
            </a:r>
          </a:p>
          <a:p>
            <a:r>
              <a:rPr lang="en-GB" altLang="en-US" sz="2600"/>
              <a:t>Includes overlaps and inconsistencies</a:t>
            </a:r>
          </a:p>
        </p:txBody>
      </p:sp>
    </p:spTree>
    <p:extLst>
      <p:ext uri="{BB962C8B-B14F-4D97-AF65-F5344CB8AC3E}">
        <p14:creationId xmlns:p14="http://schemas.microsoft.com/office/powerpoint/2010/main" val="133579630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a:t>Research Questions</a:t>
            </a:r>
          </a:p>
        </p:txBody>
      </p:sp>
      <p:sp>
        <p:nvSpPr>
          <p:cNvPr id="66563" name="Rectangle 3"/>
          <p:cNvSpPr>
            <a:spLocks noGrp="1" noChangeArrowheads="1"/>
          </p:cNvSpPr>
          <p:nvPr>
            <p:ph idx="1"/>
          </p:nvPr>
        </p:nvSpPr>
        <p:spPr/>
        <p:txBody>
          <a:bodyPr/>
          <a:lstStyle/>
          <a:p>
            <a:r>
              <a:rPr lang="en-GB" altLang="en-US"/>
              <a:t>Consistent with conceptual framework</a:t>
            </a:r>
          </a:p>
          <a:p>
            <a:r>
              <a:rPr lang="en-GB" altLang="en-US"/>
              <a:t>Covers conceptual framework thoroughly</a:t>
            </a:r>
          </a:p>
          <a:p>
            <a:r>
              <a:rPr lang="en-GB" altLang="en-US"/>
              <a:t>Structured and focussed</a:t>
            </a:r>
          </a:p>
          <a:p>
            <a:r>
              <a:rPr lang="en-GB" altLang="en-US"/>
              <a:t>Answerable</a:t>
            </a:r>
          </a:p>
          <a:p>
            <a:r>
              <a:rPr lang="en-GB" altLang="en-US"/>
              <a:t>Forms basis for data collection</a:t>
            </a:r>
          </a:p>
        </p:txBody>
      </p:sp>
    </p:spTree>
    <p:extLst>
      <p:ext uri="{BB962C8B-B14F-4D97-AF65-F5344CB8AC3E}">
        <p14:creationId xmlns:p14="http://schemas.microsoft.com/office/powerpoint/2010/main" val="184302198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ltLang="en-US" dirty="0" smtClean="0"/>
              <a:t>Choose</a:t>
            </a:r>
            <a:endParaRPr lang="en-GB" altLang="en-US" dirty="0"/>
          </a:p>
        </p:txBody>
      </p:sp>
      <p:sp>
        <p:nvSpPr>
          <p:cNvPr id="64515" name="Rectangle 3"/>
          <p:cNvSpPr>
            <a:spLocks noGrp="1" noChangeArrowheads="1"/>
          </p:cNvSpPr>
          <p:nvPr>
            <p:ph idx="1"/>
          </p:nvPr>
        </p:nvSpPr>
        <p:spPr/>
        <p:txBody>
          <a:bodyPr>
            <a:normAutofit/>
          </a:bodyPr>
          <a:lstStyle/>
          <a:p>
            <a:pPr marL="742950" lvl="1" indent="-285750"/>
            <a:r>
              <a:rPr lang="en-GB" altLang="en-US" dirty="0" smtClean="0"/>
              <a:t>Actors</a:t>
            </a:r>
            <a:endParaRPr lang="en-GB" altLang="en-US" dirty="0"/>
          </a:p>
          <a:p>
            <a:pPr marL="1143000" lvl="2" indent="-228600"/>
            <a:r>
              <a:rPr lang="en-GB" altLang="en-US" sz="1900" dirty="0"/>
              <a:t>E.g. Men and women</a:t>
            </a:r>
            <a:r>
              <a:rPr lang="en-GB" altLang="en-US" sz="1900" dirty="0" smtClean="0"/>
              <a:t>, Binary and non-binary, </a:t>
            </a:r>
            <a:r>
              <a:rPr lang="en-GB" altLang="en-US" sz="1900" dirty="0"/>
              <a:t>MEPs from different countries, members of different pressure groups</a:t>
            </a:r>
          </a:p>
          <a:p>
            <a:pPr marL="742950" lvl="1" indent="-285750"/>
            <a:r>
              <a:rPr lang="en-GB" altLang="en-US" dirty="0"/>
              <a:t>Settings</a:t>
            </a:r>
          </a:p>
          <a:p>
            <a:pPr marL="1143000" lvl="2" indent="-228600"/>
            <a:r>
              <a:rPr lang="en-GB" altLang="en-US" sz="1900" dirty="0"/>
              <a:t>E.g. different companies, different branches of political party, range of local authorities.</a:t>
            </a:r>
          </a:p>
          <a:p>
            <a:pPr marL="742950" lvl="1" indent="-285750"/>
            <a:r>
              <a:rPr lang="en-GB" altLang="en-US" dirty="0"/>
              <a:t>Events</a:t>
            </a:r>
          </a:p>
          <a:p>
            <a:pPr marL="1143000" lvl="2" indent="-228600"/>
            <a:r>
              <a:rPr lang="en-GB" altLang="en-US" sz="1900" dirty="0"/>
              <a:t>E.g. Elections, </a:t>
            </a:r>
            <a:r>
              <a:rPr lang="en-GB" altLang="en-US" sz="1900" dirty="0" smtClean="0"/>
              <a:t>festivals, </a:t>
            </a:r>
            <a:r>
              <a:rPr lang="en-GB" altLang="en-US" sz="1900" dirty="0"/>
              <a:t>budget group meetings, demonstrations.</a:t>
            </a:r>
          </a:p>
          <a:p>
            <a:pPr marL="742950" lvl="1" indent="-285750"/>
            <a:r>
              <a:rPr lang="en-GB" altLang="en-US" dirty="0"/>
              <a:t>Processes</a:t>
            </a:r>
          </a:p>
          <a:p>
            <a:pPr marL="1143000" lvl="2" indent="-228600"/>
            <a:r>
              <a:rPr lang="en-GB" altLang="en-US" sz="1900" dirty="0"/>
              <a:t>E.g. Negotiating new laws, developing media strategies.</a:t>
            </a:r>
          </a:p>
          <a:p>
            <a:pPr>
              <a:lnSpc>
                <a:spcPct val="90000"/>
              </a:lnSpc>
            </a:pPr>
            <a:endParaRPr lang="en-GB" altLang="en-US" dirty="0"/>
          </a:p>
        </p:txBody>
      </p:sp>
    </p:spTree>
    <p:extLst>
      <p:ext uri="{BB962C8B-B14F-4D97-AF65-F5344CB8AC3E}">
        <p14:creationId xmlns:p14="http://schemas.microsoft.com/office/powerpoint/2010/main" val="303027771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ltLang="en-US"/>
              <a:t>Why select a single case?</a:t>
            </a:r>
          </a:p>
        </p:txBody>
      </p:sp>
      <p:sp>
        <p:nvSpPr>
          <p:cNvPr id="73731" name="Rectangle 3"/>
          <p:cNvSpPr>
            <a:spLocks noGrp="1" noChangeArrowheads="1"/>
          </p:cNvSpPr>
          <p:nvPr>
            <p:ph idx="1"/>
          </p:nvPr>
        </p:nvSpPr>
        <p:spPr/>
        <p:txBody>
          <a:bodyPr/>
          <a:lstStyle/>
          <a:p>
            <a:r>
              <a:rPr lang="en-GB" altLang="en-US"/>
              <a:t>Critical case (test case)</a:t>
            </a:r>
          </a:p>
          <a:p>
            <a:pPr lvl="2"/>
            <a:r>
              <a:rPr lang="en-GB" altLang="en-US"/>
              <a:t>Theory well developed. Case will confirm or refute theory. E.g. Festinger et al. </a:t>
            </a:r>
            <a:r>
              <a:rPr lang="en-GB" altLang="en-US" i="1"/>
              <a:t>When Prophesy Fails</a:t>
            </a:r>
            <a:endParaRPr lang="en-GB" altLang="en-US"/>
          </a:p>
          <a:p>
            <a:r>
              <a:rPr lang="en-GB" altLang="en-US"/>
              <a:t>Extreme or unique case</a:t>
            </a:r>
          </a:p>
          <a:p>
            <a:pPr lvl="2"/>
            <a:r>
              <a:rPr lang="en-GB" altLang="en-US"/>
              <a:t>Common in clinical cases. E.g. Fielding - National Front</a:t>
            </a:r>
          </a:p>
          <a:p>
            <a:r>
              <a:rPr lang="en-GB" altLang="en-US"/>
              <a:t>Representative or typical case</a:t>
            </a:r>
          </a:p>
          <a:p>
            <a:pPr lvl="2"/>
            <a:r>
              <a:rPr lang="en-GB" altLang="en-US"/>
              <a:t>Capture the circumstances of the everyday. E.g. Lynd &amp; Lynd - Middletown study.</a:t>
            </a:r>
          </a:p>
        </p:txBody>
      </p:sp>
    </p:spTree>
    <p:extLst>
      <p:ext uri="{BB962C8B-B14F-4D97-AF65-F5344CB8AC3E}">
        <p14:creationId xmlns:p14="http://schemas.microsoft.com/office/powerpoint/2010/main" val="2828031504"/>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ltLang="en-US"/>
              <a:t>Methods and Instruments</a:t>
            </a:r>
          </a:p>
        </p:txBody>
      </p:sp>
      <p:sp>
        <p:nvSpPr>
          <p:cNvPr id="68611" name="Rectangle 3"/>
          <p:cNvSpPr>
            <a:spLocks noGrp="1" noChangeArrowheads="1"/>
          </p:cNvSpPr>
          <p:nvPr>
            <p:ph idx="1"/>
          </p:nvPr>
        </p:nvSpPr>
        <p:spPr/>
        <p:txBody>
          <a:bodyPr>
            <a:normAutofit/>
          </a:bodyPr>
          <a:lstStyle/>
          <a:p>
            <a:pPr>
              <a:lnSpc>
                <a:spcPct val="90000"/>
              </a:lnSpc>
            </a:pPr>
            <a:r>
              <a:rPr lang="en-GB" altLang="en-US" sz="2600"/>
              <a:t>Observation</a:t>
            </a:r>
          </a:p>
          <a:p>
            <a:pPr lvl="1">
              <a:lnSpc>
                <a:spcPct val="90000"/>
              </a:lnSpc>
            </a:pPr>
            <a:r>
              <a:rPr lang="en-GB" altLang="en-US" sz="2200"/>
              <a:t>Participant observation</a:t>
            </a:r>
          </a:p>
          <a:p>
            <a:pPr lvl="1">
              <a:lnSpc>
                <a:spcPct val="90000"/>
              </a:lnSpc>
            </a:pPr>
            <a:r>
              <a:rPr lang="en-GB" altLang="en-US" sz="2200"/>
              <a:t>Ethnography</a:t>
            </a:r>
          </a:p>
          <a:p>
            <a:pPr lvl="1">
              <a:lnSpc>
                <a:spcPct val="90000"/>
              </a:lnSpc>
            </a:pPr>
            <a:r>
              <a:rPr lang="en-GB" altLang="en-US" sz="2200"/>
              <a:t>Systematic observation</a:t>
            </a:r>
          </a:p>
          <a:p>
            <a:pPr>
              <a:lnSpc>
                <a:spcPct val="90000"/>
              </a:lnSpc>
            </a:pPr>
            <a:r>
              <a:rPr lang="en-GB" altLang="en-US" sz="2600"/>
              <a:t>Interview</a:t>
            </a:r>
          </a:p>
          <a:p>
            <a:pPr lvl="1">
              <a:lnSpc>
                <a:spcPct val="90000"/>
              </a:lnSpc>
            </a:pPr>
            <a:r>
              <a:rPr lang="en-GB" altLang="en-US" sz="2200"/>
              <a:t>Open-ended</a:t>
            </a:r>
          </a:p>
          <a:p>
            <a:pPr lvl="1">
              <a:lnSpc>
                <a:spcPct val="90000"/>
              </a:lnSpc>
            </a:pPr>
            <a:r>
              <a:rPr lang="en-GB" altLang="en-US" sz="2200"/>
              <a:t>Focussed/semi-structured</a:t>
            </a:r>
          </a:p>
          <a:p>
            <a:pPr lvl="1">
              <a:lnSpc>
                <a:spcPct val="90000"/>
              </a:lnSpc>
            </a:pPr>
            <a:r>
              <a:rPr lang="en-GB" altLang="en-US" sz="2200"/>
              <a:t>Structured</a:t>
            </a:r>
          </a:p>
          <a:p>
            <a:pPr>
              <a:lnSpc>
                <a:spcPct val="90000"/>
              </a:lnSpc>
            </a:pPr>
            <a:r>
              <a:rPr lang="en-GB" altLang="en-US" sz="2600"/>
              <a:t>Documents/Records</a:t>
            </a:r>
          </a:p>
          <a:p>
            <a:pPr lvl="1">
              <a:lnSpc>
                <a:spcPct val="90000"/>
              </a:lnSpc>
              <a:buFont typeface="Wingdings" panose="05000000000000000000" pitchFamily="2" charset="2"/>
              <a:buNone/>
            </a:pPr>
            <a:r>
              <a:rPr lang="en-GB" altLang="en-US" sz="2200"/>
              <a:t>E.g. minutes of meetings, patient records, diaries…</a:t>
            </a:r>
          </a:p>
          <a:p>
            <a:pPr>
              <a:lnSpc>
                <a:spcPct val="90000"/>
              </a:lnSpc>
            </a:pPr>
            <a:r>
              <a:rPr lang="en-GB" altLang="en-US" sz="2600"/>
              <a:t>Etc.</a:t>
            </a:r>
          </a:p>
        </p:txBody>
      </p:sp>
    </p:spTree>
    <p:extLst>
      <p:ext uri="{BB962C8B-B14F-4D97-AF65-F5344CB8AC3E}">
        <p14:creationId xmlns:p14="http://schemas.microsoft.com/office/powerpoint/2010/main" val="39570294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ltLang="en-US"/>
              <a:t>Analysis of Data</a:t>
            </a:r>
          </a:p>
        </p:txBody>
      </p:sp>
      <p:sp>
        <p:nvSpPr>
          <p:cNvPr id="69635" name="Rectangle 3"/>
          <p:cNvSpPr>
            <a:spLocks noGrp="1" noChangeArrowheads="1"/>
          </p:cNvSpPr>
          <p:nvPr>
            <p:ph idx="1"/>
          </p:nvPr>
        </p:nvSpPr>
        <p:spPr/>
        <p:txBody>
          <a:bodyPr/>
          <a:lstStyle/>
          <a:p>
            <a:r>
              <a:rPr lang="en-GB" altLang="en-US"/>
              <a:t>Prepare (lots of data)</a:t>
            </a:r>
          </a:p>
          <a:p>
            <a:r>
              <a:rPr lang="en-GB" altLang="en-US"/>
              <a:t>May start during data collection</a:t>
            </a:r>
          </a:p>
          <a:p>
            <a:r>
              <a:rPr lang="en-GB" altLang="en-US"/>
              <a:t>How will the data be organised?</a:t>
            </a:r>
          </a:p>
          <a:p>
            <a:r>
              <a:rPr lang="en-GB" altLang="en-US"/>
              <a:t>What analysis strategy will you use?</a:t>
            </a:r>
          </a:p>
          <a:p>
            <a:pPr lvl="1"/>
            <a:r>
              <a:rPr lang="en-GB" altLang="en-US"/>
              <a:t>Follow theoretical propositions</a:t>
            </a:r>
          </a:p>
          <a:p>
            <a:pPr lvl="1"/>
            <a:r>
              <a:rPr lang="en-GB" altLang="en-US"/>
              <a:t>Develop descriptive framework</a:t>
            </a:r>
          </a:p>
        </p:txBody>
      </p:sp>
    </p:spTree>
    <p:extLst>
      <p:ext uri="{BB962C8B-B14F-4D97-AF65-F5344CB8AC3E}">
        <p14:creationId xmlns:p14="http://schemas.microsoft.com/office/powerpoint/2010/main" val="1927057601"/>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ltLang="en-US"/>
              <a:t>Problems for Validity</a:t>
            </a:r>
          </a:p>
        </p:txBody>
      </p:sp>
      <p:sp>
        <p:nvSpPr>
          <p:cNvPr id="70659" name="Rectangle 3"/>
          <p:cNvSpPr>
            <a:spLocks noGrp="1" noChangeArrowheads="1"/>
          </p:cNvSpPr>
          <p:nvPr>
            <p:ph idx="1"/>
          </p:nvPr>
        </p:nvSpPr>
        <p:spPr/>
        <p:txBody>
          <a:bodyPr/>
          <a:lstStyle/>
          <a:p>
            <a:r>
              <a:rPr lang="en-GB" altLang="en-US"/>
              <a:t>Unreliable self-report data</a:t>
            </a:r>
          </a:p>
          <a:p>
            <a:r>
              <a:rPr lang="en-GB" altLang="en-US"/>
              <a:t>Unsubstantiated observations</a:t>
            </a:r>
          </a:p>
          <a:p>
            <a:r>
              <a:rPr lang="en-GB" altLang="en-US"/>
              <a:t>Post-hoc, unsystematic summaries</a:t>
            </a:r>
          </a:p>
          <a:p>
            <a:r>
              <a:rPr lang="en-GB" altLang="en-US"/>
              <a:t>Speculation and overgeneralization</a:t>
            </a:r>
          </a:p>
        </p:txBody>
      </p:sp>
    </p:spTree>
    <p:extLst>
      <p:ext uri="{BB962C8B-B14F-4D97-AF65-F5344CB8AC3E}">
        <p14:creationId xmlns:p14="http://schemas.microsoft.com/office/powerpoint/2010/main" val="1141347032"/>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ltLang="en-US"/>
              <a:t>Common pitfalls</a:t>
            </a:r>
          </a:p>
        </p:txBody>
      </p:sp>
      <p:sp>
        <p:nvSpPr>
          <p:cNvPr id="71683" name="Rectangle 3"/>
          <p:cNvSpPr>
            <a:spLocks noGrp="1" noChangeArrowheads="1"/>
          </p:cNvSpPr>
          <p:nvPr>
            <p:ph idx="1"/>
          </p:nvPr>
        </p:nvSpPr>
        <p:spPr/>
        <p:txBody>
          <a:bodyPr/>
          <a:lstStyle/>
          <a:p>
            <a:r>
              <a:rPr lang="en-GB" altLang="en-US" dirty="0"/>
              <a:t>Token literature review</a:t>
            </a:r>
          </a:p>
          <a:p>
            <a:r>
              <a:rPr lang="en-GB" altLang="en-US" dirty="0"/>
              <a:t>Premature </a:t>
            </a:r>
            <a:r>
              <a:rPr lang="en-GB" altLang="en-US" dirty="0" smtClean="0"/>
              <a:t>theorizing</a:t>
            </a:r>
            <a:endParaRPr lang="en-GB" altLang="en-US" dirty="0"/>
          </a:p>
        </p:txBody>
      </p:sp>
    </p:spTree>
    <p:extLst>
      <p:ext uri="{BB962C8B-B14F-4D97-AF65-F5344CB8AC3E}">
        <p14:creationId xmlns:p14="http://schemas.microsoft.com/office/powerpoint/2010/main" val="2003027040"/>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465095" y="259882"/>
            <a:ext cx="5149516" cy="6515272"/>
          </a:xfrm>
          <a:prstGeom prst="rect">
            <a:avLst/>
          </a:prstGeom>
        </p:spPr>
      </p:pic>
    </p:spTree>
    <p:extLst>
      <p:ext uri="{BB962C8B-B14F-4D97-AF65-F5344CB8AC3E}">
        <p14:creationId xmlns:p14="http://schemas.microsoft.com/office/powerpoint/2010/main" val="254992236"/>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defRPr/>
            </a:pPr>
            <a:r>
              <a:rPr lang="en-GB" dirty="0">
                <a:ea typeface="+mj-ea"/>
              </a:rPr>
              <a:t>Ethnography</a:t>
            </a:r>
            <a:endParaRPr lang="en-GB" dirty="0" smtClean="0">
              <a:ea typeface="+mj-ea"/>
              <a:cs typeface="+mj-cs"/>
            </a:endParaRPr>
          </a:p>
        </p:txBody>
      </p:sp>
      <p:sp>
        <p:nvSpPr>
          <p:cNvPr id="30723" name="Rectangle 3"/>
          <p:cNvSpPr>
            <a:spLocks noGrp="1" noChangeArrowheads="1"/>
          </p:cNvSpPr>
          <p:nvPr>
            <p:ph idx="1"/>
          </p:nvPr>
        </p:nvSpPr>
        <p:spPr/>
        <p:txBody>
          <a:bodyPr>
            <a:normAutofit/>
          </a:bodyPr>
          <a:lstStyle/>
          <a:p>
            <a:pPr>
              <a:buFont typeface="Wingdings" charset="0"/>
              <a:buChar char="l"/>
              <a:defRPr/>
            </a:pPr>
            <a:r>
              <a:rPr lang="en-GB" sz="2800" dirty="0"/>
              <a:t>Detailed </a:t>
            </a:r>
            <a:r>
              <a:rPr lang="en-GB" sz="2800" b="1" dirty="0"/>
              <a:t>description</a:t>
            </a:r>
            <a:r>
              <a:rPr lang="en-GB" sz="2800" dirty="0"/>
              <a:t> of events + </a:t>
            </a:r>
            <a:r>
              <a:rPr lang="en-GB" sz="2800" b="1" dirty="0"/>
              <a:t>insights</a:t>
            </a:r>
            <a:r>
              <a:rPr lang="en-GB" sz="2800" dirty="0"/>
              <a:t> into their meaning</a:t>
            </a:r>
            <a:endParaRPr lang="en-US" sz="2800" dirty="0"/>
          </a:p>
          <a:p>
            <a:pPr>
              <a:buFont typeface="Wingdings" charset="0"/>
              <a:buChar char="l"/>
              <a:defRPr/>
            </a:pPr>
            <a:r>
              <a:rPr lang="en-GB" sz="2800" dirty="0"/>
              <a:t>A method of </a:t>
            </a:r>
            <a:r>
              <a:rPr lang="en-GB" sz="2800" b="1" dirty="0"/>
              <a:t>discovery</a:t>
            </a:r>
            <a:r>
              <a:rPr lang="en-GB" sz="2800" dirty="0"/>
              <a:t> - the obscure - small samples.</a:t>
            </a:r>
            <a:endParaRPr lang="en-US" sz="2800" dirty="0"/>
          </a:p>
          <a:p>
            <a:pPr>
              <a:buFont typeface="Wingdings" charset="0"/>
              <a:buChar char="l"/>
              <a:defRPr/>
            </a:pPr>
            <a:r>
              <a:rPr lang="en-GB" sz="2800" b="1" dirty="0"/>
              <a:t>Comparative</a:t>
            </a:r>
            <a:r>
              <a:rPr lang="en-GB" sz="2800" dirty="0"/>
              <a:t> method - official/unofficial, formal/informal</a:t>
            </a:r>
            <a:endParaRPr lang="en-US" sz="2800" dirty="0"/>
          </a:p>
          <a:p>
            <a:pPr>
              <a:buFont typeface="Wingdings" charset="0"/>
              <a:buChar char="l"/>
              <a:defRPr/>
            </a:pPr>
            <a:r>
              <a:rPr lang="en-GB" sz="2800" b="1" dirty="0"/>
              <a:t>Naturalistic</a:t>
            </a:r>
            <a:r>
              <a:rPr lang="en-GB" sz="2800" dirty="0"/>
              <a:t> stance - natural setting - empathy. </a:t>
            </a:r>
            <a:endParaRPr lang="en-US" sz="2800" dirty="0"/>
          </a:p>
          <a:p>
            <a:pPr>
              <a:buFont typeface="Wingdings" charset="0"/>
              <a:buChar char="l"/>
              <a:defRPr/>
            </a:pPr>
            <a:r>
              <a:rPr lang="en-GB" sz="2800" b="1" dirty="0"/>
              <a:t>Understand the symbolic world of the people studied</a:t>
            </a:r>
            <a:endParaRPr lang="en-US" sz="2800" dirty="0"/>
          </a:p>
          <a:p>
            <a:pPr eaLnBrk="1" hangingPunct="1">
              <a:buFont typeface="Wingdings" charset="0"/>
              <a:buChar char="l"/>
              <a:defRPr/>
            </a:pPr>
            <a:endParaRPr lang="en-GB" dirty="0" smtClean="0">
              <a:ea typeface="+mn-ea"/>
              <a:cs typeface="+mn-cs"/>
            </a:endParaRPr>
          </a:p>
        </p:txBody>
      </p:sp>
    </p:spTree>
    <p:extLst>
      <p:ext uri="{BB962C8B-B14F-4D97-AF65-F5344CB8AC3E}">
        <p14:creationId xmlns:p14="http://schemas.microsoft.com/office/powerpoint/2010/main" val="799157688"/>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Key </a:t>
            </a:r>
            <a:r>
              <a:rPr lang="en-GB" dirty="0" smtClean="0">
                <a:ea typeface="+mj-ea"/>
              </a:rPr>
              <a:t>methods</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Interviews</a:t>
            </a:r>
            <a:endParaRPr lang="en-US" dirty="0">
              <a:ea typeface="+mn-ea"/>
            </a:endParaRPr>
          </a:p>
          <a:p>
            <a:pPr>
              <a:buFont typeface="Wingdings" charset="0"/>
              <a:buChar char="l"/>
              <a:defRPr/>
            </a:pPr>
            <a:r>
              <a:rPr lang="en-GB" dirty="0">
                <a:ea typeface="+mn-ea"/>
              </a:rPr>
              <a:t>Documents</a:t>
            </a:r>
            <a:endParaRPr lang="en-US" dirty="0">
              <a:ea typeface="+mn-ea"/>
            </a:endParaRPr>
          </a:p>
          <a:p>
            <a:pPr>
              <a:buFont typeface="Wingdings" charset="0"/>
              <a:buChar char="l"/>
              <a:defRPr/>
            </a:pPr>
            <a:r>
              <a:rPr lang="en-GB" dirty="0">
                <a:ea typeface="+mn-ea"/>
              </a:rPr>
              <a:t>Direct observation - become part of the </a:t>
            </a:r>
            <a:r>
              <a:rPr lang="en-GB" dirty="0" smtClean="0">
                <a:ea typeface="+mn-ea"/>
              </a:rPr>
              <a:t>setting = Participant observation</a:t>
            </a:r>
            <a:endParaRPr lang="en-US" dirty="0">
              <a:ea typeface="+mn-ea"/>
            </a:endParaRPr>
          </a:p>
          <a:p>
            <a:pPr marL="0" indent="0">
              <a:buNone/>
              <a:defRPr/>
            </a:pPr>
            <a:endParaRPr lang="en-US" dirty="0">
              <a:ea typeface="+mn-ea"/>
            </a:endParaRPr>
          </a:p>
        </p:txBody>
      </p:sp>
    </p:spTree>
    <p:extLst>
      <p:ext uri="{BB962C8B-B14F-4D97-AF65-F5344CB8AC3E}">
        <p14:creationId xmlns:p14="http://schemas.microsoft.com/office/powerpoint/2010/main" val="1646387382"/>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Entering the </a:t>
            </a:r>
            <a:r>
              <a:rPr lang="en-GB" dirty="0" smtClean="0">
                <a:ea typeface="+mj-ea"/>
              </a:rPr>
              <a:t>field</a:t>
            </a:r>
            <a:endParaRPr lang="en-US" dirty="0">
              <a:ea typeface="+mj-ea"/>
            </a:endParaRPr>
          </a:p>
        </p:txBody>
      </p:sp>
      <p:sp>
        <p:nvSpPr>
          <p:cNvPr id="3" name="Content Placeholder 2"/>
          <p:cNvSpPr>
            <a:spLocks noGrp="1"/>
          </p:cNvSpPr>
          <p:nvPr>
            <p:ph idx="1"/>
          </p:nvPr>
        </p:nvSpPr>
        <p:spPr/>
        <p:txBody>
          <a:bodyPr>
            <a:normAutofit/>
          </a:bodyPr>
          <a:lstStyle/>
          <a:p>
            <a:pPr>
              <a:buFont typeface="Wingdings" charset="0"/>
              <a:buChar char="l"/>
              <a:defRPr/>
            </a:pPr>
            <a:r>
              <a:rPr lang="en-GB" sz="2800" b="1" dirty="0"/>
              <a:t>Entry</a:t>
            </a:r>
            <a:r>
              <a:rPr lang="en-GB" sz="2800" dirty="0"/>
              <a:t> = the process of developing presence and relationships in the designated research setting that makes it possible for the researcher to collect data.</a:t>
            </a:r>
            <a:endParaRPr lang="en-US" sz="2800" dirty="0"/>
          </a:p>
          <a:p>
            <a:pPr>
              <a:buFont typeface="Wingdings" charset="0"/>
              <a:buChar char="l"/>
              <a:defRPr/>
            </a:pPr>
            <a:r>
              <a:rPr lang="en-GB" sz="2800" b="1" dirty="0"/>
              <a:t>Field </a:t>
            </a:r>
            <a:r>
              <a:rPr lang="en-GB" sz="2800" dirty="0"/>
              <a:t>= the natural, non-laboratory setting or location where the activities in which a researcher is interested take place.</a:t>
            </a:r>
            <a:endParaRPr lang="en-US" sz="2800" dirty="0"/>
          </a:p>
          <a:p>
            <a:pPr>
              <a:buFont typeface="Wingdings" charset="0"/>
              <a:buChar char="l"/>
              <a:defRPr/>
            </a:pPr>
            <a:r>
              <a:rPr lang="en-GB" sz="2800" b="1" i="1" dirty="0"/>
              <a:t>Building rapport </a:t>
            </a:r>
            <a:endParaRPr lang="en-US" sz="2800" b="1" i="1" dirty="0"/>
          </a:p>
          <a:p>
            <a:pPr lvl="1">
              <a:buFont typeface="Wingdings" charset="0"/>
              <a:buChar char="l"/>
              <a:defRPr/>
            </a:pPr>
            <a:r>
              <a:rPr lang="en-GB" sz="2400" dirty="0"/>
              <a:t>Develop good personal relationships with people to get access and information</a:t>
            </a:r>
            <a:endParaRPr lang="en-US" sz="24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3872941790"/>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Participant </a:t>
            </a:r>
            <a:r>
              <a:rPr lang="en-GB" dirty="0" smtClean="0">
                <a:ea typeface="+mj-ea"/>
              </a:rPr>
              <a:t>observation</a:t>
            </a:r>
            <a:endParaRPr lang="en-US" dirty="0">
              <a:ea typeface="+mj-ea"/>
            </a:endParaRPr>
          </a:p>
        </p:txBody>
      </p:sp>
      <p:sp>
        <p:nvSpPr>
          <p:cNvPr id="3" name="Content Placeholder 2"/>
          <p:cNvSpPr>
            <a:spLocks noGrp="1"/>
          </p:cNvSpPr>
          <p:nvPr>
            <p:ph idx="1"/>
          </p:nvPr>
        </p:nvSpPr>
        <p:spPr/>
        <p:txBody>
          <a:bodyPr/>
          <a:lstStyle/>
          <a:p>
            <a:pPr marL="0" indent="0">
              <a:buNone/>
              <a:defRPr/>
            </a:pPr>
            <a:r>
              <a:rPr lang="en-GB" dirty="0" smtClean="0">
                <a:ea typeface="+mn-ea"/>
              </a:rPr>
              <a:t>= </a:t>
            </a:r>
            <a:r>
              <a:rPr lang="en-GB" dirty="0">
                <a:ea typeface="+mn-ea"/>
              </a:rPr>
              <a:t>data collection technique that requires the researcher to be present at, involved in and recording the routine daily activities with people in the field setting.</a:t>
            </a:r>
            <a:endParaRPr lang="en-US" dirty="0">
              <a:ea typeface="+mn-ea"/>
            </a:endParaRPr>
          </a:p>
          <a:p>
            <a:pPr>
              <a:buFont typeface="Wingdings" charset="0"/>
              <a:buChar char="l"/>
              <a:defRPr/>
            </a:pPr>
            <a:r>
              <a:rPr lang="en-GB" dirty="0" smtClean="0">
                <a:ea typeface="+mn-ea"/>
              </a:rPr>
              <a:t>Identify </a:t>
            </a:r>
            <a:r>
              <a:rPr lang="en-GB" dirty="0">
                <a:ea typeface="+mn-ea"/>
              </a:rPr>
              <a:t>the rules and meanings that govern relationships and actions in the setting.</a:t>
            </a:r>
            <a:endParaRPr lang="en-US" dirty="0">
              <a:ea typeface="+mn-ea"/>
            </a:endParaRPr>
          </a:p>
          <a:p>
            <a:pPr>
              <a:buFont typeface="Wingdings" charset="0"/>
              <a:buChar char="l"/>
              <a:defRPr/>
            </a:pPr>
            <a:r>
              <a:rPr lang="en-GB" dirty="0">
                <a:ea typeface="+mn-ea"/>
              </a:rPr>
              <a:t>Not just observation, but often asking questions too (if possible)</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1175994201"/>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4000" dirty="0"/>
              <a:t>Classic examples</a:t>
            </a:r>
            <a:endParaRPr lang="en-US" dirty="0">
              <a:ea typeface="+mj-ea"/>
            </a:endParaRPr>
          </a:p>
        </p:txBody>
      </p:sp>
      <p:sp>
        <p:nvSpPr>
          <p:cNvPr id="3" name="Content Placeholder 2"/>
          <p:cNvSpPr>
            <a:spLocks noGrp="1"/>
          </p:cNvSpPr>
          <p:nvPr>
            <p:ph idx="1"/>
          </p:nvPr>
        </p:nvSpPr>
        <p:spPr/>
        <p:txBody>
          <a:bodyPr/>
          <a:lstStyle/>
          <a:p>
            <a:pPr>
              <a:lnSpc>
                <a:spcPct val="90000"/>
              </a:lnSpc>
              <a:buFont typeface="Wingdings" charset="0"/>
              <a:buChar char="l"/>
              <a:defRPr/>
            </a:pPr>
            <a:r>
              <a:rPr lang="en-GB" sz="3200" dirty="0"/>
              <a:t>James Patrick - A Glasgow Gang Observed</a:t>
            </a:r>
          </a:p>
          <a:p>
            <a:pPr>
              <a:lnSpc>
                <a:spcPct val="90000"/>
              </a:lnSpc>
              <a:buFont typeface="Wingdings" charset="0"/>
              <a:buChar char="l"/>
              <a:defRPr/>
            </a:pPr>
            <a:r>
              <a:rPr lang="en-GB" sz="3200" dirty="0"/>
              <a:t>William Foote Whyte - Street Corner Society</a:t>
            </a:r>
          </a:p>
          <a:p>
            <a:pPr>
              <a:lnSpc>
                <a:spcPct val="90000"/>
              </a:lnSpc>
              <a:buFont typeface="Wingdings" charset="0"/>
              <a:buChar char="l"/>
              <a:defRPr/>
            </a:pPr>
            <a:r>
              <a:rPr lang="en-GB" sz="3200" dirty="0"/>
              <a:t>Laud Humphreys - Tearoom Trade</a:t>
            </a:r>
          </a:p>
          <a:p>
            <a:pPr>
              <a:lnSpc>
                <a:spcPct val="90000"/>
              </a:lnSpc>
              <a:buFont typeface="Wingdings" charset="0"/>
              <a:buChar char="l"/>
              <a:defRPr/>
            </a:pPr>
            <a:r>
              <a:rPr lang="en-GB" sz="3200" dirty="0"/>
              <a:t>Erving </a:t>
            </a:r>
            <a:r>
              <a:rPr lang="en-GB" sz="3200" dirty="0" err="1"/>
              <a:t>Goffman</a:t>
            </a:r>
            <a:r>
              <a:rPr lang="en-GB" sz="3200" dirty="0"/>
              <a:t> - Asylums</a:t>
            </a:r>
            <a:endParaRPr lang="en-GB" sz="20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3224791793"/>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Covert vs. </a:t>
            </a:r>
            <a:r>
              <a:rPr lang="en-GB" dirty="0" smtClean="0">
                <a:ea typeface="+mj-ea"/>
              </a:rPr>
              <a:t>overt</a:t>
            </a:r>
            <a:endParaRPr lang="en-US" dirty="0">
              <a:ea typeface="+mj-ea"/>
            </a:endParaRPr>
          </a:p>
        </p:txBody>
      </p:sp>
      <p:sp>
        <p:nvSpPr>
          <p:cNvPr id="3" name="Content Placeholder 2"/>
          <p:cNvSpPr>
            <a:spLocks noGrp="1"/>
          </p:cNvSpPr>
          <p:nvPr>
            <p:ph idx="1"/>
          </p:nvPr>
        </p:nvSpPr>
        <p:spPr/>
        <p:txBody>
          <a:bodyPr>
            <a:normAutofit/>
          </a:bodyPr>
          <a:lstStyle/>
          <a:p>
            <a:pPr marL="0" indent="0">
              <a:buNone/>
              <a:defRPr/>
            </a:pPr>
            <a:r>
              <a:rPr lang="en-GB" b="1" dirty="0" smtClean="0">
                <a:ea typeface="+mn-ea"/>
              </a:rPr>
              <a:t>Covert </a:t>
            </a:r>
            <a:r>
              <a:rPr lang="en-GB" b="1" dirty="0">
                <a:ea typeface="+mn-ea"/>
              </a:rPr>
              <a:t>- secret. </a:t>
            </a:r>
            <a:endParaRPr lang="en-US" b="1" dirty="0">
              <a:ea typeface="+mn-ea"/>
            </a:endParaRPr>
          </a:p>
          <a:p>
            <a:pPr>
              <a:buFont typeface="Wingdings" charset="0"/>
              <a:buChar char="l"/>
              <a:defRPr/>
            </a:pPr>
            <a:r>
              <a:rPr lang="en-GB" sz="2600" dirty="0"/>
              <a:t>Ethical problems - justifiable if no alternative (e.g. with elites)</a:t>
            </a:r>
            <a:endParaRPr lang="en-US" sz="2600" dirty="0"/>
          </a:p>
          <a:p>
            <a:pPr>
              <a:buFont typeface="Wingdings" charset="0"/>
              <a:buChar char="l"/>
              <a:defRPr/>
            </a:pPr>
            <a:r>
              <a:rPr lang="en-GB" sz="2600" dirty="0"/>
              <a:t>May limit ability to wander (should be working)</a:t>
            </a:r>
            <a:endParaRPr lang="en-US" sz="2600" dirty="0"/>
          </a:p>
          <a:p>
            <a:pPr>
              <a:buFont typeface="Wingdings" charset="0"/>
              <a:buChar char="l"/>
              <a:defRPr/>
            </a:pPr>
            <a:r>
              <a:rPr lang="en-GB" sz="2600" dirty="0"/>
              <a:t>May limit where you can go (workers not allowed in management canteen)</a:t>
            </a:r>
            <a:endParaRPr lang="en-US" sz="2600" dirty="0"/>
          </a:p>
          <a:p>
            <a:pPr>
              <a:buFont typeface="Wingdings" charset="0"/>
              <a:buChar char="l"/>
              <a:defRPr/>
            </a:pPr>
            <a:r>
              <a:rPr lang="en-GB" sz="2600" dirty="0"/>
              <a:t>Good for understanding what role means for participants</a:t>
            </a:r>
            <a:endParaRPr lang="en-US" sz="2600" dirty="0"/>
          </a:p>
          <a:p>
            <a:pPr>
              <a:buFont typeface="Wingdings" charset="0"/>
              <a:buChar char="l"/>
              <a:defRPr/>
            </a:pPr>
            <a:r>
              <a:rPr lang="en-GB" sz="2600" dirty="0"/>
              <a:t>No ethical issues if done in public arena, (football match, shopping, club). But may still need permission.</a:t>
            </a:r>
            <a:endParaRPr lang="en-US" sz="26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385447948"/>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Overt - </a:t>
            </a:r>
            <a:r>
              <a:rPr lang="en-GB" dirty="0" smtClean="0">
                <a:ea typeface="+mj-ea"/>
              </a:rPr>
              <a:t>known</a:t>
            </a:r>
            <a:endParaRPr lang="en-US" dirty="0">
              <a:ea typeface="+mj-ea"/>
            </a:endParaRPr>
          </a:p>
        </p:txBody>
      </p:sp>
      <p:sp>
        <p:nvSpPr>
          <p:cNvPr id="3" name="Content Placeholder 2"/>
          <p:cNvSpPr>
            <a:spLocks noGrp="1"/>
          </p:cNvSpPr>
          <p:nvPr>
            <p:ph idx="1"/>
          </p:nvPr>
        </p:nvSpPr>
        <p:spPr/>
        <p:txBody>
          <a:bodyPr/>
          <a:lstStyle/>
          <a:p>
            <a:r>
              <a:rPr lang="en-GB" altLang="en-US" smtClean="0"/>
              <a:t>Need to negotiate access</a:t>
            </a:r>
            <a:endParaRPr lang="en-US" altLang="en-US" smtClean="0"/>
          </a:p>
          <a:p>
            <a:r>
              <a:rPr lang="en-GB" altLang="en-US" b="1" smtClean="0"/>
              <a:t>Gatekeepers</a:t>
            </a:r>
            <a:r>
              <a:rPr lang="en-GB" altLang="en-US" smtClean="0"/>
              <a:t>  = those who control access to information, other individuals and settings.</a:t>
            </a:r>
            <a:endParaRPr lang="en-US" altLang="en-US" smtClean="0"/>
          </a:p>
          <a:p>
            <a:r>
              <a:rPr lang="en-GB" altLang="en-US" smtClean="0"/>
              <a:t>May also be a sponsor.</a:t>
            </a:r>
            <a:endParaRPr lang="en-US" altLang="en-US" smtClean="0"/>
          </a:p>
          <a:p>
            <a:r>
              <a:rPr lang="en-GB" altLang="en-US" smtClean="0"/>
              <a:t>Some gain entry just by </a:t>
            </a:r>
            <a:r>
              <a:rPr lang="en-GB" altLang="en-GB" smtClean="0"/>
              <a:t>“</a:t>
            </a:r>
            <a:r>
              <a:rPr lang="en-GB" altLang="en-US" smtClean="0"/>
              <a:t>hanging about</a:t>
            </a:r>
            <a:r>
              <a:rPr lang="en-GB" altLang="en-GB" smtClean="0"/>
              <a:t>”</a:t>
            </a:r>
            <a:r>
              <a:rPr lang="en-GB" altLang="en-US" smtClean="0"/>
              <a:t> (e.g. fiddling by market traders)</a:t>
            </a:r>
            <a:endParaRPr lang="en-US" altLang="en-US" smtClean="0"/>
          </a:p>
          <a:p>
            <a:r>
              <a:rPr lang="en-GB" altLang="en-US" b="1" smtClean="0"/>
              <a:t>Local gatekeepers </a:t>
            </a:r>
            <a:r>
              <a:rPr lang="en-GB" altLang="en-US" smtClean="0"/>
              <a:t>are people who control access to resources or information researchers need.</a:t>
            </a:r>
            <a:endParaRPr lang="en-US" altLang="en-US" smtClean="0"/>
          </a:p>
          <a:p>
            <a:endParaRPr lang="en-US" altLang="en-US" smtClean="0"/>
          </a:p>
        </p:txBody>
      </p:sp>
    </p:spTree>
    <p:extLst>
      <p:ext uri="{BB962C8B-B14F-4D97-AF65-F5344CB8AC3E}">
        <p14:creationId xmlns:p14="http://schemas.microsoft.com/office/powerpoint/2010/main" val="896416617"/>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i="1" dirty="0">
                <a:ea typeface="+mj-ea"/>
              </a:rPr>
              <a:t>Key </a:t>
            </a:r>
            <a:r>
              <a:rPr lang="en-GB" i="1" dirty="0" smtClean="0">
                <a:ea typeface="+mj-ea"/>
              </a:rPr>
              <a:t>informants</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Recognized </a:t>
            </a:r>
            <a:r>
              <a:rPr lang="en-GB" dirty="0">
                <a:ea typeface="+mn-ea"/>
              </a:rPr>
              <a:t>special expertise in a topic of interest to the researcher</a:t>
            </a:r>
            <a:endParaRPr lang="en-US" dirty="0">
              <a:ea typeface="+mn-ea"/>
            </a:endParaRPr>
          </a:p>
          <a:p>
            <a:pPr>
              <a:buFont typeface="Wingdings" charset="0"/>
              <a:buChar char="l"/>
              <a:defRPr/>
            </a:pPr>
            <a:r>
              <a:rPr lang="en-GB" dirty="0">
                <a:ea typeface="+mn-ea"/>
              </a:rPr>
              <a:t>cultural experts are people who have special cultural expertise.</a:t>
            </a:r>
            <a:endParaRPr lang="en-US" dirty="0">
              <a:ea typeface="+mn-ea"/>
            </a:endParaRPr>
          </a:p>
          <a:p>
            <a:pPr>
              <a:buFont typeface="Wingdings" charset="0"/>
              <a:buChar char="l"/>
              <a:defRPr/>
            </a:pPr>
            <a:r>
              <a:rPr lang="en-GB" dirty="0">
                <a:ea typeface="+mn-ea"/>
              </a:rPr>
              <a:t>Gatekeeper often the first </a:t>
            </a:r>
            <a:r>
              <a:rPr lang="en-GB" dirty="0" smtClean="0">
                <a:ea typeface="+mn-ea"/>
              </a:rPr>
              <a:t>informant</a:t>
            </a:r>
          </a:p>
          <a:p>
            <a:pPr>
              <a:buFont typeface="Wingdings" charset="0"/>
              <a:buChar char="l"/>
              <a:defRPr/>
            </a:pPr>
            <a:r>
              <a:rPr lang="en-GB" i="1" dirty="0" smtClean="0">
                <a:ea typeface="+mn-ea"/>
              </a:rPr>
              <a:t>BUT, beware, key informants may not be typical people in the setting.</a:t>
            </a:r>
            <a:endParaRPr lang="en-US" i="1"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3469324695"/>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Front </a:t>
            </a:r>
            <a:r>
              <a:rPr lang="en-GB" dirty="0" smtClean="0">
                <a:ea typeface="+mj-ea"/>
              </a:rPr>
              <a:t>management</a:t>
            </a:r>
            <a:endParaRPr lang="en-US" dirty="0">
              <a:ea typeface="+mj-ea"/>
            </a:endParaRPr>
          </a:p>
        </p:txBody>
      </p:sp>
      <p:sp>
        <p:nvSpPr>
          <p:cNvPr id="3" name="Content Placeholder 2"/>
          <p:cNvSpPr>
            <a:spLocks noGrp="1"/>
          </p:cNvSpPr>
          <p:nvPr>
            <p:ph idx="1"/>
          </p:nvPr>
        </p:nvSpPr>
        <p:spPr/>
        <p:txBody>
          <a:bodyPr/>
          <a:lstStyle/>
          <a:p>
            <a:r>
              <a:rPr lang="en-GB" altLang="en-US" smtClean="0"/>
              <a:t>Impression you make in the setting</a:t>
            </a:r>
            <a:endParaRPr lang="en-US" altLang="en-US" smtClean="0"/>
          </a:p>
          <a:p>
            <a:r>
              <a:rPr lang="en-GB" altLang="en-US" smtClean="0"/>
              <a:t>Need to get along and like people (to some extent) even if you don</a:t>
            </a:r>
            <a:r>
              <a:rPr lang="en-GB" altLang="en-GB" smtClean="0"/>
              <a:t>’</a:t>
            </a:r>
            <a:r>
              <a:rPr lang="en-GB" altLang="en-US" smtClean="0"/>
              <a:t>t agree with them.</a:t>
            </a:r>
            <a:endParaRPr lang="en-US" altLang="en-US" smtClean="0"/>
          </a:p>
          <a:p>
            <a:r>
              <a:rPr lang="en-GB" altLang="en-US" smtClean="0"/>
              <a:t>The acceptable incompetent</a:t>
            </a:r>
            <a:endParaRPr lang="en-US" altLang="en-US" smtClean="0"/>
          </a:p>
          <a:p>
            <a:r>
              <a:rPr lang="en-GB" altLang="en-US" smtClean="0"/>
              <a:t>Going native -&gt; too much empathy</a:t>
            </a:r>
            <a:endParaRPr lang="en-US" altLang="en-US" smtClean="0"/>
          </a:p>
          <a:p>
            <a:r>
              <a:rPr lang="en-GB" altLang="en-US" smtClean="0"/>
              <a:t>Balance view of the Martian and the convert.</a:t>
            </a:r>
            <a:endParaRPr lang="en-US" altLang="en-US" smtClean="0"/>
          </a:p>
          <a:p>
            <a:r>
              <a:rPr lang="en-GB" altLang="en-US" b="1" smtClean="0"/>
              <a:t>Dealing with factions</a:t>
            </a:r>
            <a:r>
              <a:rPr lang="en-GB" altLang="en-US" smtClean="0"/>
              <a:t> - align with largest group or remain outside and neutral</a:t>
            </a:r>
            <a:endParaRPr lang="en-US" altLang="en-US" smtClean="0"/>
          </a:p>
          <a:p>
            <a:endParaRPr lang="en-US" altLang="en-US" smtClean="0"/>
          </a:p>
        </p:txBody>
      </p:sp>
    </p:spTree>
    <p:extLst>
      <p:ext uri="{BB962C8B-B14F-4D97-AF65-F5344CB8AC3E}">
        <p14:creationId xmlns:p14="http://schemas.microsoft.com/office/powerpoint/2010/main" val="188272837"/>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Marginality</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Fear </a:t>
            </a:r>
            <a:r>
              <a:rPr lang="en-GB" dirty="0">
                <a:ea typeface="+mn-ea"/>
              </a:rPr>
              <a:t>of non-acceptance</a:t>
            </a:r>
            <a:endParaRPr lang="en-US" dirty="0">
              <a:ea typeface="+mn-ea"/>
            </a:endParaRPr>
          </a:p>
          <a:p>
            <a:pPr>
              <a:buFont typeface="Wingdings" charset="0"/>
              <a:buChar char="l"/>
              <a:defRPr/>
            </a:pPr>
            <a:r>
              <a:rPr lang="en-GB" dirty="0">
                <a:ea typeface="+mn-ea"/>
              </a:rPr>
              <a:t>Loneliness</a:t>
            </a:r>
            <a:endParaRPr lang="en-US" dirty="0">
              <a:ea typeface="+mn-ea"/>
            </a:endParaRPr>
          </a:p>
          <a:p>
            <a:pPr>
              <a:buFont typeface="Wingdings" charset="0"/>
              <a:buChar char="l"/>
              <a:defRPr/>
            </a:pPr>
            <a:r>
              <a:rPr lang="en-GB" dirty="0">
                <a:ea typeface="+mn-ea"/>
              </a:rPr>
              <a:t>Worry over discovery of covert status</a:t>
            </a:r>
            <a:endParaRPr lang="en-US" dirty="0">
              <a:ea typeface="+mn-ea"/>
            </a:endParaRPr>
          </a:p>
          <a:p>
            <a:pPr>
              <a:buFont typeface="Wingdings" charset="0"/>
              <a:buChar char="l"/>
              <a:defRPr/>
            </a:pPr>
            <a:r>
              <a:rPr lang="en-GB" dirty="0">
                <a:ea typeface="+mn-ea"/>
              </a:rPr>
              <a:t>Helps to work in a team</a:t>
            </a:r>
            <a:endParaRPr lang="en-US" dirty="0">
              <a:ea typeface="+mn-ea"/>
            </a:endParaRPr>
          </a:p>
          <a:p>
            <a:pPr>
              <a:buFont typeface="Wingdings" charset="0"/>
              <a:buChar char="l"/>
              <a:defRPr/>
            </a:pPr>
            <a:r>
              <a:rPr lang="en-GB" dirty="0">
                <a:ea typeface="+mn-ea"/>
              </a:rPr>
              <a:t>Marginality is creative - generates insight.</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3121192797"/>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Those observed may use exclusionary </a:t>
            </a:r>
            <a:r>
              <a:rPr lang="en-GB" dirty="0" smtClean="0">
                <a:ea typeface="+mj-ea"/>
              </a:rPr>
              <a:t>techniques</a:t>
            </a:r>
            <a:endParaRPr lang="en-US" dirty="0">
              <a:ea typeface="+mj-ea"/>
            </a:endParaRPr>
          </a:p>
        </p:txBody>
      </p:sp>
      <p:sp>
        <p:nvSpPr>
          <p:cNvPr id="3" name="Content Placeholder 2"/>
          <p:cNvSpPr>
            <a:spLocks noGrp="1"/>
          </p:cNvSpPr>
          <p:nvPr>
            <p:ph idx="1"/>
          </p:nvPr>
        </p:nvSpPr>
        <p:spPr/>
        <p:txBody>
          <a:bodyPr>
            <a:normAutofit lnSpcReduction="10000"/>
          </a:bodyPr>
          <a:lstStyle/>
          <a:p>
            <a:pPr>
              <a:buFont typeface="Wingdings" charset="0"/>
              <a:buChar char="l"/>
              <a:defRPr/>
            </a:pPr>
            <a:r>
              <a:rPr lang="en-GB" sz="2800" dirty="0"/>
              <a:t>Using a standard language unfamiliar to the researcher</a:t>
            </a:r>
            <a:endParaRPr lang="en-US" sz="2800" dirty="0"/>
          </a:p>
          <a:p>
            <a:pPr>
              <a:buFont typeface="Wingdings" charset="0"/>
              <a:buChar char="l"/>
              <a:defRPr/>
            </a:pPr>
            <a:r>
              <a:rPr lang="en-GB" sz="2800" dirty="0"/>
              <a:t>Code switching (changing from a language familiar to the researcher to one not understood)</a:t>
            </a:r>
            <a:endParaRPr lang="en-US" sz="2800" dirty="0"/>
          </a:p>
          <a:p>
            <a:pPr>
              <a:buFont typeface="Wingdings" charset="0"/>
              <a:buChar char="l"/>
              <a:defRPr/>
            </a:pPr>
            <a:r>
              <a:rPr lang="en-GB" sz="2800" dirty="0"/>
              <a:t>Changing the subject of a conversation when the ethnographer approaches</a:t>
            </a:r>
            <a:endParaRPr lang="en-US" sz="2800" dirty="0"/>
          </a:p>
          <a:p>
            <a:pPr>
              <a:buFont typeface="Wingdings" charset="0"/>
              <a:buChar char="l"/>
              <a:defRPr/>
            </a:pPr>
            <a:r>
              <a:rPr lang="en-GB" sz="2800" dirty="0"/>
              <a:t>Refusing to answer the question</a:t>
            </a:r>
            <a:endParaRPr lang="en-US" sz="2800" dirty="0"/>
          </a:p>
          <a:p>
            <a:pPr>
              <a:buFont typeface="Wingdings" charset="0"/>
              <a:buChar char="l"/>
              <a:defRPr/>
            </a:pPr>
            <a:r>
              <a:rPr lang="en-GB" sz="2800" dirty="0"/>
              <a:t>Positioning so that the ethnographer cannot hear what is being said</a:t>
            </a:r>
            <a:endParaRPr lang="en-US" sz="2800" dirty="0"/>
          </a:p>
          <a:p>
            <a:pPr>
              <a:buFont typeface="Wingdings" charset="0"/>
              <a:buChar char="l"/>
              <a:defRPr/>
            </a:pPr>
            <a:r>
              <a:rPr lang="en-GB" sz="2800" dirty="0"/>
              <a:t>Not inviting researchers to attend social events.</a:t>
            </a:r>
            <a:endParaRPr lang="en-US" sz="28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3894574060"/>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Reasons for this </a:t>
            </a:r>
            <a:r>
              <a:rPr lang="en-GB" dirty="0" smtClean="0">
                <a:ea typeface="+mj-ea"/>
              </a:rPr>
              <a:t>=</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Lack </a:t>
            </a:r>
            <a:r>
              <a:rPr lang="en-GB" dirty="0">
                <a:ea typeface="+mn-ea"/>
              </a:rPr>
              <a:t>of trust</a:t>
            </a:r>
            <a:endParaRPr lang="en-US" dirty="0">
              <a:ea typeface="+mn-ea"/>
            </a:endParaRPr>
          </a:p>
          <a:p>
            <a:pPr>
              <a:buFont typeface="Wingdings" charset="0"/>
              <a:buChar char="l"/>
              <a:defRPr/>
            </a:pPr>
            <a:r>
              <a:rPr lang="en-GB" dirty="0">
                <a:ea typeface="+mn-ea"/>
              </a:rPr>
              <a:t>Discomfort with outsider</a:t>
            </a:r>
            <a:endParaRPr lang="en-US" dirty="0">
              <a:ea typeface="+mn-ea"/>
            </a:endParaRPr>
          </a:p>
          <a:p>
            <a:pPr>
              <a:buFont typeface="Wingdings" charset="0"/>
              <a:buChar char="l"/>
              <a:defRPr/>
            </a:pPr>
            <a:r>
              <a:rPr lang="en-GB" dirty="0">
                <a:ea typeface="+mn-ea"/>
              </a:rPr>
              <a:t>Inability to support stranger (e.g. cannot afford)</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2662512938"/>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What to </a:t>
            </a:r>
            <a:r>
              <a:rPr lang="en-GB" dirty="0" smtClean="0">
                <a:ea typeface="+mj-ea"/>
              </a:rPr>
              <a:t>observe</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Settings</a:t>
            </a:r>
            <a:endParaRPr lang="en-US" dirty="0">
              <a:ea typeface="+mn-ea"/>
            </a:endParaRPr>
          </a:p>
          <a:p>
            <a:pPr>
              <a:buFont typeface="Wingdings" charset="0"/>
              <a:buChar char="l"/>
              <a:defRPr/>
            </a:pPr>
            <a:r>
              <a:rPr lang="en-GB" dirty="0">
                <a:ea typeface="+mn-ea"/>
              </a:rPr>
              <a:t>Observe and track events and event sequences</a:t>
            </a:r>
            <a:endParaRPr lang="en-US" dirty="0">
              <a:ea typeface="+mn-ea"/>
            </a:endParaRPr>
          </a:p>
          <a:p>
            <a:pPr>
              <a:buFont typeface="Wingdings" charset="0"/>
              <a:buChar char="l"/>
              <a:defRPr/>
            </a:pPr>
            <a:r>
              <a:rPr lang="en-GB" dirty="0">
                <a:ea typeface="+mn-ea"/>
              </a:rPr>
              <a:t>Counting, census-taking and ethnographic mapping (e.g. decisions, kin relationships)</a:t>
            </a:r>
            <a:endParaRPr lang="en-US" dirty="0">
              <a:ea typeface="+mn-ea"/>
            </a:endParaRPr>
          </a:p>
          <a:p>
            <a:pPr>
              <a:buFont typeface="Wingdings" charset="0"/>
              <a:buChar char="l"/>
              <a:defRPr/>
            </a:pPr>
            <a:r>
              <a:rPr lang="en-GB" dirty="0">
                <a:ea typeface="+mn-ea"/>
              </a:rPr>
              <a:t>Searching for indicators of socio-economic difference</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319780259"/>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ea typeface="+mj-ea"/>
              </a:rPr>
              <a:t>Data Collection</a:t>
            </a:r>
            <a:endParaRPr lang="en-US" dirty="0">
              <a:ea typeface="+mj-ea"/>
            </a:endParaRPr>
          </a:p>
        </p:txBody>
      </p:sp>
      <p:sp>
        <p:nvSpPr>
          <p:cNvPr id="3" name="Content Placeholder 2"/>
          <p:cNvSpPr>
            <a:spLocks noGrp="1"/>
          </p:cNvSpPr>
          <p:nvPr>
            <p:ph idx="1"/>
          </p:nvPr>
        </p:nvSpPr>
        <p:spPr/>
        <p:txBody>
          <a:bodyPr/>
          <a:lstStyle/>
          <a:p>
            <a:pPr>
              <a:lnSpc>
                <a:spcPct val="90000"/>
              </a:lnSpc>
              <a:buFont typeface="Wingdings" charset="0"/>
              <a:buChar char="l"/>
              <a:defRPr/>
            </a:pPr>
            <a:r>
              <a:rPr lang="en-US" dirty="0" smtClean="0">
                <a:ea typeface="+mn-ea"/>
              </a:rPr>
              <a:t>Notes</a:t>
            </a:r>
          </a:p>
          <a:p>
            <a:pPr>
              <a:lnSpc>
                <a:spcPct val="90000"/>
              </a:lnSpc>
              <a:buFont typeface="Wingdings" charset="0"/>
              <a:buChar char="l"/>
              <a:defRPr/>
            </a:pPr>
            <a:r>
              <a:rPr lang="en-US" dirty="0" smtClean="0">
                <a:ea typeface="+mn-ea"/>
              </a:rPr>
              <a:t>Still camera</a:t>
            </a:r>
          </a:p>
          <a:p>
            <a:pPr>
              <a:lnSpc>
                <a:spcPct val="90000"/>
              </a:lnSpc>
              <a:buFont typeface="Wingdings" charset="0"/>
              <a:buChar char="l"/>
              <a:defRPr/>
            </a:pPr>
            <a:r>
              <a:rPr lang="en-US" dirty="0" smtClean="0">
                <a:ea typeface="+mn-ea"/>
              </a:rPr>
              <a:t>Audio &amp; still camera</a:t>
            </a:r>
          </a:p>
          <a:p>
            <a:pPr>
              <a:lnSpc>
                <a:spcPct val="90000"/>
              </a:lnSpc>
              <a:buFont typeface="Wingdings" charset="0"/>
              <a:buChar char="l"/>
              <a:defRPr/>
            </a:pPr>
            <a:r>
              <a:rPr lang="en-US" dirty="0" smtClean="0">
                <a:ea typeface="+mn-ea"/>
              </a:rPr>
              <a:t>Video</a:t>
            </a:r>
          </a:p>
          <a:p>
            <a:pPr>
              <a:lnSpc>
                <a:spcPct val="90000"/>
              </a:lnSpc>
              <a:buFont typeface="Wingdings" charset="0"/>
              <a:buChar char="l"/>
              <a:defRPr/>
            </a:pPr>
            <a:r>
              <a:rPr lang="en-US" dirty="0" smtClean="0">
                <a:ea typeface="+mn-ea"/>
              </a:rPr>
              <a:t>Laptops</a:t>
            </a:r>
          </a:p>
          <a:p>
            <a:pPr>
              <a:lnSpc>
                <a:spcPct val="90000"/>
              </a:lnSpc>
              <a:buFont typeface="Wingdings" charset="0"/>
              <a:buChar char="l"/>
              <a:defRPr/>
            </a:pPr>
            <a:r>
              <a:rPr lang="en-US" dirty="0" smtClean="0">
                <a:ea typeface="+mn-ea"/>
              </a:rPr>
              <a:t>Tracking users:</a:t>
            </a:r>
            <a:br>
              <a:rPr lang="en-US" dirty="0" smtClean="0">
                <a:ea typeface="+mn-ea"/>
              </a:rPr>
            </a:br>
            <a:r>
              <a:rPr lang="en-US" dirty="0" smtClean="0">
                <a:ea typeface="+mn-ea"/>
              </a:rPr>
              <a:t>- diaries</a:t>
            </a:r>
            <a:br>
              <a:rPr lang="en-US" dirty="0" smtClean="0">
                <a:ea typeface="+mn-ea"/>
              </a:rPr>
            </a:br>
            <a:r>
              <a:rPr lang="en-US" dirty="0" smtClean="0">
                <a:ea typeface="+mn-ea"/>
              </a:rPr>
              <a:t>- interaction logging</a:t>
            </a:r>
          </a:p>
          <a:p>
            <a:pPr>
              <a:buFont typeface="Wingdings" charset="0"/>
              <a:buChar char="l"/>
              <a:defRPr/>
            </a:pPr>
            <a:endParaRPr lang="en-US" dirty="0">
              <a:ea typeface="+mn-ea"/>
            </a:endParaRPr>
          </a:p>
        </p:txBody>
      </p:sp>
    </p:spTree>
    <p:extLst>
      <p:ext uri="{BB962C8B-B14F-4D97-AF65-F5344CB8AC3E}">
        <p14:creationId xmlns:p14="http://schemas.microsoft.com/office/powerpoint/2010/main" val="1406879556"/>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ea typeface="+mj-ea"/>
              </a:rPr>
              <a:t>Settings</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Need </a:t>
            </a:r>
            <a:r>
              <a:rPr lang="en-GB" dirty="0">
                <a:ea typeface="+mn-ea"/>
              </a:rPr>
              <a:t>to identify - talk to some participants or research partners (gatekeepers)</a:t>
            </a:r>
            <a:endParaRPr lang="en-US" dirty="0">
              <a:ea typeface="+mn-ea"/>
            </a:endParaRPr>
          </a:p>
          <a:p>
            <a:pPr>
              <a:buFont typeface="Wingdings" charset="0"/>
              <a:buChar char="l"/>
              <a:defRPr/>
            </a:pPr>
            <a:r>
              <a:rPr lang="en-GB" dirty="0">
                <a:ea typeface="+mn-ea"/>
              </a:rPr>
              <a:t>Public or semi-public settings can be observed in unobtrusive way.</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1110673811"/>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ea typeface="+mj-ea"/>
              </a:rPr>
              <a:t>Events</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Involve </a:t>
            </a:r>
            <a:r>
              <a:rPr lang="en-GB" dirty="0">
                <a:ea typeface="+mn-ea"/>
              </a:rPr>
              <a:t>more than one person</a:t>
            </a:r>
            <a:endParaRPr lang="en-US" dirty="0">
              <a:ea typeface="+mn-ea"/>
            </a:endParaRPr>
          </a:p>
          <a:p>
            <a:pPr>
              <a:buFont typeface="Wingdings" charset="0"/>
              <a:buChar char="l"/>
              <a:defRPr/>
            </a:pPr>
            <a:r>
              <a:rPr lang="en-GB" dirty="0">
                <a:ea typeface="+mn-ea"/>
              </a:rPr>
              <a:t>Have History and consequence</a:t>
            </a:r>
            <a:endParaRPr lang="en-US" dirty="0">
              <a:ea typeface="+mn-ea"/>
            </a:endParaRPr>
          </a:p>
          <a:p>
            <a:pPr>
              <a:buFont typeface="Wingdings" charset="0"/>
              <a:buChar char="l"/>
              <a:defRPr/>
            </a:pPr>
            <a:r>
              <a:rPr lang="en-GB" dirty="0">
                <a:ea typeface="+mn-ea"/>
              </a:rPr>
              <a:t>Are repeated</a:t>
            </a:r>
            <a:endParaRPr lang="en-US" dirty="0">
              <a:ea typeface="+mn-ea"/>
            </a:endParaRPr>
          </a:p>
          <a:p>
            <a:pPr>
              <a:buFont typeface="Wingdings" charset="0"/>
              <a:buChar char="l"/>
              <a:defRPr/>
            </a:pPr>
            <a:r>
              <a:rPr lang="en-GB" dirty="0">
                <a:ea typeface="+mn-ea"/>
              </a:rPr>
              <a:t>Bounded in time and space.</a:t>
            </a:r>
            <a:endParaRPr lang="en-US" dirty="0">
              <a:ea typeface="+mn-ea"/>
            </a:endParaRPr>
          </a:p>
          <a:p>
            <a:pPr>
              <a:buFont typeface="Wingdings" charset="0"/>
              <a:buChar char="l"/>
              <a:defRPr/>
            </a:pPr>
            <a:endParaRPr lang="en-US" dirty="0">
              <a:ea typeface="+mn-ea"/>
            </a:endParaRPr>
          </a:p>
          <a:p>
            <a:pPr marL="0" indent="0">
              <a:buNone/>
              <a:defRPr/>
            </a:pPr>
            <a:r>
              <a:rPr lang="en-GB" dirty="0">
                <a:ea typeface="+mn-ea"/>
              </a:rPr>
              <a:t>e.g. meetings, gatherings, celebrations, religious, political social and sporting events, </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3399337015"/>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Classic questions </a:t>
            </a:r>
            <a:r>
              <a:rPr lang="en-GB" dirty="0" smtClean="0">
                <a:ea typeface="+mj-ea"/>
              </a:rPr>
              <a:t>are</a:t>
            </a:r>
            <a:endParaRPr lang="en-US" dirty="0">
              <a:ea typeface="+mj-ea"/>
            </a:endParaRPr>
          </a:p>
        </p:txBody>
      </p:sp>
      <p:sp>
        <p:nvSpPr>
          <p:cNvPr id="3" name="Content Placeholder 2"/>
          <p:cNvSpPr>
            <a:spLocks noGrp="1"/>
          </p:cNvSpPr>
          <p:nvPr>
            <p:ph idx="1"/>
          </p:nvPr>
        </p:nvSpPr>
        <p:spPr/>
        <p:txBody>
          <a:bodyPr>
            <a:normAutofit/>
          </a:bodyPr>
          <a:lstStyle/>
          <a:p>
            <a:pPr>
              <a:lnSpc>
                <a:spcPct val="90000"/>
              </a:lnSpc>
              <a:buFont typeface="Wingdings" charset="0"/>
              <a:buChar char="l"/>
              <a:defRPr/>
            </a:pPr>
            <a:r>
              <a:rPr lang="en-US" sz="3200" b="1" dirty="0"/>
              <a:t>Space.</a:t>
            </a:r>
            <a:r>
              <a:rPr lang="en-US" sz="3200" i="1" dirty="0"/>
              <a:t> What is the physical space like?</a:t>
            </a:r>
          </a:p>
          <a:p>
            <a:pPr>
              <a:lnSpc>
                <a:spcPct val="90000"/>
              </a:lnSpc>
              <a:buFont typeface="Wingdings" charset="0"/>
              <a:buChar char="l"/>
              <a:defRPr/>
            </a:pPr>
            <a:r>
              <a:rPr lang="en-US" sz="3200" b="1" dirty="0"/>
              <a:t>Actors.</a:t>
            </a:r>
            <a:r>
              <a:rPr lang="en-US" sz="3200" i="1" dirty="0"/>
              <a:t> Who is involved?</a:t>
            </a:r>
          </a:p>
          <a:p>
            <a:pPr>
              <a:lnSpc>
                <a:spcPct val="90000"/>
              </a:lnSpc>
              <a:buFont typeface="Wingdings" charset="0"/>
              <a:buChar char="l"/>
              <a:defRPr/>
            </a:pPr>
            <a:r>
              <a:rPr lang="en-US" sz="3200" b="1" dirty="0"/>
              <a:t>Activities.</a:t>
            </a:r>
            <a:r>
              <a:rPr lang="en-US" sz="3200" i="1" dirty="0"/>
              <a:t> What are they doing?</a:t>
            </a:r>
          </a:p>
          <a:p>
            <a:pPr>
              <a:lnSpc>
                <a:spcPct val="90000"/>
              </a:lnSpc>
              <a:buFont typeface="Wingdings" charset="0"/>
              <a:buChar char="l"/>
              <a:defRPr/>
            </a:pPr>
            <a:r>
              <a:rPr lang="en-US" sz="3200" b="1" dirty="0"/>
              <a:t>Objects.</a:t>
            </a:r>
            <a:r>
              <a:rPr lang="en-US" sz="3200" i="1" dirty="0"/>
              <a:t> What objects are present? </a:t>
            </a:r>
          </a:p>
          <a:p>
            <a:pPr>
              <a:lnSpc>
                <a:spcPct val="90000"/>
              </a:lnSpc>
              <a:buFont typeface="Wingdings" charset="0"/>
              <a:buChar char="l"/>
              <a:defRPr/>
            </a:pPr>
            <a:r>
              <a:rPr lang="en-US" sz="3200" b="1" dirty="0"/>
              <a:t>Acts.</a:t>
            </a:r>
            <a:r>
              <a:rPr lang="en-US" sz="3200" i="1" dirty="0"/>
              <a:t> What are individuals doing?</a:t>
            </a:r>
          </a:p>
          <a:p>
            <a:pPr>
              <a:lnSpc>
                <a:spcPct val="90000"/>
              </a:lnSpc>
              <a:buFont typeface="Wingdings" charset="0"/>
              <a:buChar char="l"/>
              <a:defRPr/>
            </a:pPr>
            <a:r>
              <a:rPr lang="en-US" sz="3200" b="1" dirty="0"/>
              <a:t>Events.</a:t>
            </a:r>
            <a:r>
              <a:rPr lang="en-US" sz="3200" i="1" dirty="0"/>
              <a:t> What kind of event is it?</a:t>
            </a:r>
          </a:p>
          <a:p>
            <a:pPr>
              <a:lnSpc>
                <a:spcPct val="90000"/>
              </a:lnSpc>
              <a:buFont typeface="Wingdings" charset="0"/>
              <a:buChar char="l"/>
              <a:defRPr/>
            </a:pPr>
            <a:r>
              <a:rPr lang="en-US" sz="3200" b="1" dirty="0"/>
              <a:t>Goals.</a:t>
            </a:r>
            <a:r>
              <a:rPr lang="en-US" sz="3200" i="1" dirty="0"/>
              <a:t> What do they want to accomplish?</a:t>
            </a:r>
          </a:p>
          <a:p>
            <a:pPr>
              <a:lnSpc>
                <a:spcPct val="90000"/>
              </a:lnSpc>
              <a:buFont typeface="Wingdings" charset="0"/>
              <a:buChar char="l"/>
              <a:defRPr/>
            </a:pPr>
            <a:r>
              <a:rPr lang="en-US" sz="3200" b="1" dirty="0"/>
              <a:t>Feelings.</a:t>
            </a:r>
            <a:r>
              <a:rPr lang="en-US" sz="3200" i="1" dirty="0"/>
              <a:t> What is the mood of the group and of individuals?</a:t>
            </a:r>
            <a:endParaRPr lang="en-US" sz="3200" dirty="0"/>
          </a:p>
        </p:txBody>
      </p:sp>
    </p:spTree>
    <p:extLst>
      <p:ext uri="{BB962C8B-B14F-4D97-AF65-F5344CB8AC3E}">
        <p14:creationId xmlns:p14="http://schemas.microsoft.com/office/powerpoint/2010/main" val="309451735"/>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ea typeface="+mj-ea"/>
              </a:rPr>
              <a:t>Counting, census-taking etc.</a:t>
            </a:r>
            <a:endParaRPr lang="en-US" dirty="0">
              <a:ea typeface="+mj-ea"/>
            </a:endParaRPr>
          </a:p>
        </p:txBody>
      </p:sp>
      <p:sp>
        <p:nvSpPr>
          <p:cNvPr id="3" name="Content Placeholder 2"/>
          <p:cNvSpPr>
            <a:spLocks noGrp="1"/>
          </p:cNvSpPr>
          <p:nvPr>
            <p:ph idx="1"/>
          </p:nvPr>
        </p:nvSpPr>
        <p:spPr/>
        <p:txBody>
          <a:bodyPr>
            <a:normAutofit/>
          </a:bodyPr>
          <a:lstStyle/>
          <a:p>
            <a:pPr>
              <a:buFont typeface="Wingdings" charset="0"/>
              <a:buChar char="l"/>
              <a:defRPr/>
            </a:pPr>
            <a:r>
              <a:rPr lang="en-GB" b="1" dirty="0">
                <a:ea typeface="+mn-ea"/>
              </a:rPr>
              <a:t>Cross-sectional or longitudinal</a:t>
            </a:r>
            <a:endParaRPr lang="en-US" dirty="0">
              <a:ea typeface="+mn-ea"/>
            </a:endParaRPr>
          </a:p>
          <a:p>
            <a:pPr lvl="1">
              <a:buFont typeface="Wingdings" charset="0"/>
              <a:buChar char="l"/>
              <a:defRPr/>
            </a:pPr>
            <a:r>
              <a:rPr lang="en-GB" dirty="0">
                <a:ea typeface="+mn-ea"/>
              </a:rPr>
              <a:t>E.g. number, ages, mixture of cultures, ethnicity etc.</a:t>
            </a:r>
            <a:endParaRPr lang="en-US" dirty="0">
              <a:ea typeface="+mn-ea"/>
            </a:endParaRPr>
          </a:p>
          <a:p>
            <a:pPr lvl="1">
              <a:buFont typeface="Wingdings" charset="0"/>
              <a:buChar char="l"/>
              <a:defRPr/>
            </a:pPr>
            <a:r>
              <a:rPr lang="en-GB" dirty="0">
                <a:ea typeface="+mn-ea"/>
              </a:rPr>
              <a:t>E.g. how many at the </a:t>
            </a:r>
            <a:r>
              <a:rPr lang="en-GB" dirty="0" smtClean="0"/>
              <a:t>workplace</a:t>
            </a:r>
            <a:r>
              <a:rPr lang="en-GB" dirty="0" smtClean="0">
                <a:ea typeface="+mn-ea"/>
              </a:rPr>
              <a:t>, </a:t>
            </a:r>
            <a:r>
              <a:rPr lang="en-GB" dirty="0">
                <a:ea typeface="+mn-ea"/>
              </a:rPr>
              <a:t>ages, sex, style of </a:t>
            </a:r>
            <a:r>
              <a:rPr lang="en-GB" dirty="0" smtClean="0"/>
              <a:t>uniform</a:t>
            </a:r>
            <a:r>
              <a:rPr lang="en-GB" dirty="0" smtClean="0">
                <a:ea typeface="+mn-ea"/>
              </a:rPr>
              <a:t>, </a:t>
            </a:r>
            <a:r>
              <a:rPr lang="en-GB" dirty="0">
                <a:ea typeface="+mn-ea"/>
              </a:rPr>
              <a:t>how many in group, when they arrived?</a:t>
            </a:r>
            <a:endParaRPr lang="en-US" dirty="0">
              <a:ea typeface="+mn-ea"/>
            </a:endParaRPr>
          </a:p>
          <a:p>
            <a:pPr>
              <a:buFont typeface="Wingdings" charset="0"/>
              <a:buChar char="l"/>
              <a:defRPr/>
            </a:pPr>
            <a:r>
              <a:rPr lang="en-GB" b="1" dirty="0">
                <a:ea typeface="+mn-ea"/>
              </a:rPr>
              <a:t>Census = details of each household</a:t>
            </a:r>
            <a:endParaRPr lang="en-US" dirty="0">
              <a:ea typeface="+mn-ea"/>
            </a:endParaRPr>
          </a:p>
          <a:p>
            <a:pPr lvl="1">
              <a:buFont typeface="Wingdings" charset="0"/>
              <a:buChar char="l"/>
              <a:defRPr/>
            </a:pPr>
            <a:r>
              <a:rPr lang="en-GB" dirty="0">
                <a:ea typeface="+mn-ea"/>
              </a:rPr>
              <a:t>Do this in ethnography or community study</a:t>
            </a:r>
            <a:endParaRPr lang="en-US" dirty="0">
              <a:ea typeface="+mn-ea"/>
            </a:endParaRPr>
          </a:p>
          <a:p>
            <a:pPr lvl="1">
              <a:buFont typeface="Wingdings" charset="0"/>
              <a:buChar char="l"/>
              <a:defRPr/>
            </a:pPr>
            <a:r>
              <a:rPr lang="en-GB" dirty="0">
                <a:ea typeface="+mn-ea"/>
              </a:rPr>
              <a:t>Basic form for each. Maps of community.</a:t>
            </a:r>
            <a:endParaRPr lang="en-US" dirty="0">
              <a:ea typeface="+mn-ea"/>
            </a:endParaRPr>
          </a:p>
          <a:p>
            <a:pPr lvl="1">
              <a:buFont typeface="Wingdings" charset="0"/>
              <a:buChar char="l"/>
              <a:defRPr/>
            </a:pPr>
            <a:r>
              <a:rPr lang="en-GB" dirty="0">
                <a:ea typeface="+mn-ea"/>
              </a:rPr>
              <a:t>Use maps to show where people </a:t>
            </a:r>
            <a:r>
              <a:rPr lang="en-GB" dirty="0" smtClean="0">
                <a:ea typeface="+mn-ea"/>
              </a:rPr>
              <a:t>are</a:t>
            </a:r>
            <a:endParaRPr lang="en-US" dirty="0">
              <a:ea typeface="+mn-ea"/>
            </a:endParaRPr>
          </a:p>
        </p:txBody>
      </p:sp>
    </p:spTree>
    <p:extLst>
      <p:ext uri="{BB962C8B-B14F-4D97-AF65-F5344CB8AC3E}">
        <p14:creationId xmlns:p14="http://schemas.microsoft.com/office/powerpoint/2010/main" val="3809543189"/>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ea typeface="+mj-ea"/>
              </a:rPr>
              <a:t>Look for social differences</a:t>
            </a:r>
            <a:endParaRPr lang="en-US" dirty="0">
              <a:ea typeface="+mj-ea"/>
            </a:endParaRPr>
          </a:p>
        </p:txBody>
      </p:sp>
      <p:sp>
        <p:nvSpPr>
          <p:cNvPr id="3" name="Content Placeholder 2"/>
          <p:cNvSpPr>
            <a:spLocks noGrp="1"/>
          </p:cNvSpPr>
          <p:nvPr>
            <p:ph idx="1"/>
          </p:nvPr>
        </p:nvSpPr>
        <p:spPr/>
        <p:txBody>
          <a:bodyPr>
            <a:normAutofit/>
          </a:bodyPr>
          <a:lstStyle/>
          <a:p>
            <a:pPr>
              <a:buFont typeface="Wingdings" charset="0"/>
              <a:buChar char="l"/>
              <a:defRPr/>
            </a:pPr>
            <a:r>
              <a:rPr lang="en-GB" dirty="0"/>
              <a:t>Clothing</a:t>
            </a:r>
            <a:endParaRPr lang="en-US" dirty="0"/>
          </a:p>
          <a:p>
            <a:pPr>
              <a:buFont typeface="Wingdings" charset="0"/>
              <a:buChar char="l"/>
              <a:defRPr/>
            </a:pPr>
            <a:r>
              <a:rPr lang="en-GB" dirty="0"/>
              <a:t>Hair style</a:t>
            </a:r>
            <a:endParaRPr lang="en-US" dirty="0"/>
          </a:p>
          <a:p>
            <a:pPr>
              <a:buFont typeface="Wingdings" charset="0"/>
              <a:buChar char="l"/>
              <a:defRPr/>
            </a:pPr>
            <a:r>
              <a:rPr lang="en-GB" dirty="0"/>
              <a:t>Type and amount of jewellery</a:t>
            </a:r>
            <a:endParaRPr lang="en-US" dirty="0"/>
          </a:p>
          <a:p>
            <a:pPr>
              <a:buFont typeface="Wingdings" charset="0"/>
              <a:buChar char="l"/>
              <a:defRPr/>
            </a:pPr>
            <a:r>
              <a:rPr lang="en-GB" dirty="0"/>
              <a:t>Leisure time activities</a:t>
            </a:r>
            <a:endParaRPr lang="en-US" dirty="0"/>
          </a:p>
          <a:p>
            <a:pPr>
              <a:buFont typeface="Wingdings" charset="0"/>
              <a:buChar char="l"/>
              <a:defRPr/>
            </a:pPr>
            <a:r>
              <a:rPr lang="en-GB" dirty="0"/>
              <a:t>Speech and language patterns</a:t>
            </a:r>
            <a:endParaRPr lang="en-US" dirty="0"/>
          </a:p>
          <a:p>
            <a:pPr>
              <a:buFont typeface="Wingdings" charset="0"/>
              <a:buChar char="l"/>
              <a:defRPr/>
            </a:pPr>
            <a:r>
              <a:rPr lang="en-GB" dirty="0"/>
              <a:t>Television programme preferences</a:t>
            </a:r>
            <a:endParaRPr lang="en-US" dirty="0"/>
          </a:p>
          <a:p>
            <a:pPr>
              <a:buFont typeface="Wingdings" charset="0"/>
              <a:buChar char="l"/>
              <a:defRPr/>
            </a:pPr>
            <a:r>
              <a:rPr lang="en-GB" dirty="0"/>
              <a:t>Choice of car</a:t>
            </a:r>
            <a:endParaRPr lang="en-US" dirty="0"/>
          </a:p>
          <a:p>
            <a:pPr>
              <a:buFont typeface="Wingdings" charset="0"/>
              <a:buChar char="l"/>
              <a:defRPr/>
            </a:pPr>
            <a:r>
              <a:rPr lang="en-GB" dirty="0"/>
              <a:t>Where home is</a:t>
            </a:r>
            <a:endParaRPr lang="en-US" dirty="0"/>
          </a:p>
          <a:p>
            <a:pPr>
              <a:buFont typeface="Wingdings" charset="0"/>
              <a:buChar char="l"/>
              <a:defRPr/>
            </a:pPr>
            <a:r>
              <a:rPr lang="en-GB" dirty="0"/>
              <a:t>Decoration of home </a:t>
            </a:r>
            <a:endParaRPr lang="en-US" dirty="0"/>
          </a:p>
          <a:p>
            <a:pPr>
              <a:buFont typeface="Wingdings" charset="0"/>
              <a:buChar char="l"/>
              <a:defRPr/>
            </a:pPr>
            <a:r>
              <a:rPr lang="en-GB" dirty="0"/>
              <a:t>Each of these my have many subtypes or categories.</a:t>
            </a:r>
            <a:endParaRPr lang="en-US" dirty="0"/>
          </a:p>
          <a:p>
            <a:pPr lvl="1">
              <a:buFont typeface="Wingdings" charset="0"/>
              <a:buChar char="l"/>
              <a:defRPr/>
            </a:pPr>
            <a:r>
              <a:rPr lang="en-GB" sz="1800" dirty="0"/>
              <a:t>e.g. shoes - trainers, make, style</a:t>
            </a:r>
            <a:endParaRPr lang="en-US" sz="1800" dirty="0"/>
          </a:p>
          <a:p>
            <a:pPr lvl="1">
              <a:buFont typeface="Wingdings" charset="0"/>
              <a:buChar char="l"/>
              <a:defRPr/>
            </a:pPr>
            <a:r>
              <a:rPr lang="en-GB" sz="1800" dirty="0"/>
              <a:t>trousers - jeans, make, colour, style, </a:t>
            </a:r>
            <a:endParaRPr lang="en-US" sz="18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2632940085"/>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ea typeface="+mj-ea"/>
              </a:rPr>
              <a:t>Interpretative Data Analysis</a:t>
            </a:r>
            <a:endParaRPr lang="en-US" dirty="0">
              <a:ea typeface="+mj-ea"/>
            </a:endParaRPr>
          </a:p>
        </p:txBody>
      </p:sp>
      <p:sp>
        <p:nvSpPr>
          <p:cNvPr id="3" name="Content Placeholder 2"/>
          <p:cNvSpPr>
            <a:spLocks noGrp="1"/>
          </p:cNvSpPr>
          <p:nvPr>
            <p:ph idx="1"/>
          </p:nvPr>
        </p:nvSpPr>
        <p:spPr/>
        <p:txBody>
          <a:bodyPr/>
          <a:lstStyle/>
          <a:p>
            <a:pPr>
              <a:lnSpc>
                <a:spcPct val="90000"/>
              </a:lnSpc>
              <a:buFont typeface="Symbol" panose="05050102010706020507" pitchFamily="18" charset="2"/>
              <a:buChar char="·"/>
            </a:pPr>
            <a:r>
              <a:rPr lang="en-US" altLang="en-US" smtClean="0"/>
              <a:t>Look for key events that drive the group</a:t>
            </a:r>
            <a:r>
              <a:rPr lang="en-US" altLang="en-GB" smtClean="0"/>
              <a:t>’</a:t>
            </a:r>
            <a:r>
              <a:rPr lang="en-US" altLang="en-US" smtClean="0"/>
              <a:t>s activity.</a:t>
            </a:r>
          </a:p>
          <a:p>
            <a:pPr>
              <a:lnSpc>
                <a:spcPct val="90000"/>
              </a:lnSpc>
              <a:buFont typeface="Symbol" panose="05050102010706020507" pitchFamily="18" charset="2"/>
              <a:buChar char="·"/>
            </a:pPr>
            <a:r>
              <a:rPr lang="en-US" altLang="en-US" smtClean="0"/>
              <a:t>Look for patterns of behaviour. </a:t>
            </a:r>
          </a:p>
          <a:p>
            <a:pPr>
              <a:lnSpc>
                <a:spcPct val="90000"/>
              </a:lnSpc>
              <a:buFont typeface="Symbol" panose="05050102010706020507" pitchFamily="18" charset="2"/>
              <a:buChar char="·"/>
            </a:pPr>
            <a:r>
              <a:rPr lang="en-US" altLang="en-US" smtClean="0"/>
              <a:t>Test data sources against each other - triangulate. </a:t>
            </a:r>
          </a:p>
          <a:p>
            <a:pPr>
              <a:lnSpc>
                <a:spcPct val="90000"/>
              </a:lnSpc>
              <a:buFont typeface="Symbol" panose="05050102010706020507" pitchFamily="18" charset="2"/>
              <a:buChar char="·"/>
            </a:pPr>
            <a:r>
              <a:rPr lang="en-US" altLang="en-US" smtClean="0"/>
              <a:t>Report findings in honest way. </a:t>
            </a:r>
          </a:p>
          <a:p>
            <a:pPr>
              <a:lnSpc>
                <a:spcPct val="90000"/>
              </a:lnSpc>
              <a:buFont typeface="Symbol" panose="05050102010706020507" pitchFamily="18" charset="2"/>
              <a:buChar char="·"/>
            </a:pPr>
            <a:r>
              <a:rPr lang="en-US" altLang="en-US" smtClean="0"/>
              <a:t>Produce </a:t>
            </a:r>
            <a:r>
              <a:rPr lang="en-US" altLang="en-GB" smtClean="0"/>
              <a:t>‘</a:t>
            </a:r>
            <a:r>
              <a:rPr lang="en-US" altLang="en-US" smtClean="0"/>
              <a:t>rich</a:t>
            </a:r>
            <a:r>
              <a:rPr lang="en-US" altLang="en-GB" smtClean="0"/>
              <a:t>’</a:t>
            </a:r>
            <a:r>
              <a:rPr lang="en-US" altLang="en-US" smtClean="0"/>
              <a:t> or </a:t>
            </a:r>
            <a:r>
              <a:rPr lang="en-US" altLang="en-GB" smtClean="0"/>
              <a:t>‘</a:t>
            </a:r>
            <a:r>
              <a:rPr lang="en-US" altLang="ja-JP" b="1" smtClean="0"/>
              <a:t>thick descriptions</a:t>
            </a:r>
            <a:r>
              <a:rPr lang="en-US" altLang="en-GB" smtClean="0"/>
              <a:t>’</a:t>
            </a:r>
            <a:r>
              <a:rPr lang="en-US" altLang="ja-JP" smtClean="0"/>
              <a:t>. </a:t>
            </a:r>
          </a:p>
          <a:p>
            <a:pPr>
              <a:lnSpc>
                <a:spcPct val="90000"/>
              </a:lnSpc>
              <a:buFont typeface="Symbol" panose="05050102010706020507" pitchFamily="18" charset="2"/>
              <a:buChar char="·"/>
            </a:pPr>
            <a:r>
              <a:rPr lang="en-US" altLang="en-US" smtClean="0"/>
              <a:t>Include quotes, pictures, and anecdotes</a:t>
            </a:r>
          </a:p>
        </p:txBody>
      </p:sp>
    </p:spTree>
    <p:extLst>
      <p:ext uri="{BB962C8B-B14F-4D97-AF65-F5344CB8AC3E}">
        <p14:creationId xmlns:p14="http://schemas.microsoft.com/office/powerpoint/2010/main" val="3056360386"/>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ea typeface="+mj-ea"/>
              </a:rPr>
              <a:t>Typologies</a:t>
            </a:r>
            <a:endParaRPr lang="en-US" dirty="0">
              <a:ea typeface="+mj-ea"/>
            </a:endParaRPr>
          </a:p>
        </p:txBody>
      </p:sp>
      <p:sp>
        <p:nvSpPr>
          <p:cNvPr id="3" name="Content Placeholder 2"/>
          <p:cNvSpPr>
            <a:spLocks noGrp="1"/>
          </p:cNvSpPr>
          <p:nvPr>
            <p:ph idx="1"/>
          </p:nvPr>
        </p:nvSpPr>
        <p:spPr/>
        <p:txBody>
          <a:bodyPr>
            <a:normAutofit/>
          </a:bodyPr>
          <a:lstStyle/>
          <a:p>
            <a:r>
              <a:rPr lang="en-GB" altLang="en-US" sz="2800" b="1"/>
              <a:t>Those used by informants</a:t>
            </a:r>
            <a:endParaRPr lang="en-US" altLang="en-US" sz="2800" b="1"/>
          </a:p>
          <a:p>
            <a:r>
              <a:rPr lang="en-GB" altLang="en-US" sz="2800"/>
              <a:t>e.g. Giallombardo study of women</a:t>
            </a:r>
            <a:r>
              <a:rPr lang="en-GB" altLang="en-GB" sz="2800"/>
              <a:t>’</a:t>
            </a:r>
            <a:r>
              <a:rPr lang="en-GB" altLang="en-US" sz="2800"/>
              <a:t>s prison. Prisoners describe inmates as:</a:t>
            </a:r>
            <a:endParaRPr lang="en-US" altLang="en-US" sz="2800"/>
          </a:p>
          <a:p>
            <a:r>
              <a:rPr lang="en-GB" altLang="en-US" sz="2800"/>
              <a:t>snitchers, inmate cops and lieutenants, squares, jive bitches, rap buddies, homeys, connects, boosters, inners, penitentiary turnouts, lesbians, femmes, stud broads, tricks, commissary hustlers, chippies, kick partners, cherries, punks, and turnabouts.</a:t>
            </a:r>
            <a:r>
              <a:rPr lang="en-US" altLang="en-US" sz="2800"/>
              <a:t> </a:t>
            </a:r>
          </a:p>
          <a:p>
            <a:r>
              <a:rPr lang="en-US" altLang="en-US" sz="2800"/>
              <a:t>An </a:t>
            </a:r>
            <a:r>
              <a:rPr lang="en-US" altLang="en-GB" sz="2800"/>
              <a:t>“</a:t>
            </a:r>
            <a:r>
              <a:rPr lang="en-US" altLang="ja-JP" sz="2800" b="1"/>
              <a:t>emic</a:t>
            </a:r>
            <a:r>
              <a:rPr lang="en-US" altLang="en-GB" sz="2800"/>
              <a:t>”</a:t>
            </a:r>
            <a:r>
              <a:rPr lang="en-US" altLang="ja-JP" sz="2800"/>
              <a:t> account</a:t>
            </a:r>
          </a:p>
          <a:p>
            <a:endParaRPr lang="en-US" altLang="en-US" smtClean="0"/>
          </a:p>
        </p:txBody>
      </p:sp>
    </p:spTree>
    <p:extLst>
      <p:ext uri="{BB962C8B-B14F-4D97-AF65-F5344CB8AC3E}">
        <p14:creationId xmlns:p14="http://schemas.microsoft.com/office/powerpoint/2010/main" val="1182393501"/>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Those used by </a:t>
            </a:r>
            <a:r>
              <a:rPr lang="en-GB" dirty="0" smtClean="0">
                <a:ea typeface="+mj-ea"/>
              </a:rPr>
              <a:t>analyst</a:t>
            </a:r>
            <a:endParaRPr lang="en-US" dirty="0">
              <a:ea typeface="+mj-ea"/>
            </a:endParaRPr>
          </a:p>
        </p:txBody>
      </p:sp>
      <p:sp>
        <p:nvSpPr>
          <p:cNvPr id="3" name="Content Placeholder 2"/>
          <p:cNvSpPr>
            <a:spLocks noGrp="1"/>
          </p:cNvSpPr>
          <p:nvPr>
            <p:ph idx="1"/>
          </p:nvPr>
        </p:nvSpPr>
        <p:spPr/>
        <p:txBody>
          <a:bodyPr/>
          <a:lstStyle/>
          <a:p>
            <a:pPr marL="0" indent="0">
              <a:buNone/>
            </a:pPr>
            <a:r>
              <a:rPr lang="en-GB" altLang="en-US" smtClean="0"/>
              <a:t>e.g. Lofland study of waiting behaviour:</a:t>
            </a:r>
            <a:endParaRPr lang="en-US" altLang="en-US" smtClean="0"/>
          </a:p>
          <a:p>
            <a:pPr lvl="1"/>
            <a:r>
              <a:rPr lang="en-GB" altLang="en-US" smtClean="0"/>
              <a:t>The sweet young thing</a:t>
            </a:r>
            <a:endParaRPr lang="en-US" altLang="en-US" smtClean="0"/>
          </a:p>
          <a:p>
            <a:pPr lvl="1"/>
            <a:r>
              <a:rPr lang="en-GB" altLang="en-US" smtClean="0"/>
              <a:t>The nester</a:t>
            </a:r>
            <a:endParaRPr lang="en-US" altLang="en-US" smtClean="0"/>
          </a:p>
          <a:p>
            <a:pPr lvl="1"/>
            <a:r>
              <a:rPr lang="en-GB" altLang="en-US" smtClean="0"/>
              <a:t>The investigator</a:t>
            </a:r>
            <a:endParaRPr lang="en-US" altLang="en-US" smtClean="0"/>
          </a:p>
          <a:p>
            <a:pPr lvl="1"/>
            <a:r>
              <a:rPr lang="en-GB" altLang="en-US" smtClean="0"/>
              <a:t>Seasoned urbanites</a:t>
            </a:r>
            <a:endParaRPr lang="en-US" altLang="en-US" smtClean="0"/>
          </a:p>
          <a:p>
            <a:pPr lvl="1"/>
            <a:r>
              <a:rPr lang="en-GB" altLang="en-US" smtClean="0"/>
              <a:t>The Maverick</a:t>
            </a:r>
            <a:endParaRPr lang="en-US" altLang="en-US" smtClean="0"/>
          </a:p>
          <a:p>
            <a:pPr marL="0" indent="0"/>
            <a:r>
              <a:rPr lang="en-US" altLang="en-US" smtClean="0"/>
              <a:t>An </a:t>
            </a:r>
            <a:r>
              <a:rPr lang="en-US" altLang="en-GB" smtClean="0"/>
              <a:t>“</a:t>
            </a:r>
            <a:r>
              <a:rPr lang="en-US" altLang="ja-JP" b="1" smtClean="0"/>
              <a:t>etic</a:t>
            </a:r>
            <a:r>
              <a:rPr lang="en-US" altLang="en-GB" smtClean="0"/>
              <a:t>”</a:t>
            </a:r>
            <a:r>
              <a:rPr lang="en-US" altLang="ja-JP" smtClean="0"/>
              <a:t> account</a:t>
            </a:r>
            <a:endParaRPr lang="en-US" altLang="en-US" smtClean="0"/>
          </a:p>
        </p:txBody>
      </p:sp>
    </p:spTree>
    <p:extLst>
      <p:ext uri="{BB962C8B-B14F-4D97-AF65-F5344CB8AC3E}">
        <p14:creationId xmlns:p14="http://schemas.microsoft.com/office/powerpoint/2010/main" val="1681672841"/>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a:ea typeface="+mj-ea"/>
              </a:rPr>
              <a:t>Fieldnotes</a:t>
            </a:r>
            <a:endParaRPr lang="en-US" dirty="0">
              <a:ea typeface="+mj-ea"/>
            </a:endParaRPr>
          </a:p>
        </p:txBody>
      </p:sp>
      <p:sp>
        <p:nvSpPr>
          <p:cNvPr id="3" name="Content Placeholder 2"/>
          <p:cNvSpPr>
            <a:spLocks noGrp="1"/>
          </p:cNvSpPr>
          <p:nvPr>
            <p:ph idx="1"/>
          </p:nvPr>
        </p:nvSpPr>
        <p:spPr/>
        <p:txBody>
          <a:bodyPr/>
          <a:lstStyle/>
          <a:p>
            <a:r>
              <a:rPr lang="en-GB" altLang="en-US" smtClean="0"/>
              <a:t>No point in observation if you don</a:t>
            </a:r>
            <a:r>
              <a:rPr lang="en-GB" altLang="en-GB" smtClean="0"/>
              <a:t>’</a:t>
            </a:r>
            <a:r>
              <a:rPr lang="en-GB" altLang="en-US" smtClean="0"/>
              <a:t>t record</a:t>
            </a:r>
            <a:endParaRPr lang="en-US" altLang="en-US" smtClean="0"/>
          </a:p>
          <a:p>
            <a:r>
              <a:rPr lang="en-GB" altLang="en-US" smtClean="0"/>
              <a:t>Develop powers of observation, Practice mental notes -</a:t>
            </a:r>
            <a:endParaRPr lang="en-US" altLang="en-US" smtClean="0"/>
          </a:p>
          <a:p>
            <a:endParaRPr lang="en-US" altLang="en-US" smtClean="0"/>
          </a:p>
        </p:txBody>
      </p:sp>
    </p:spTree>
    <p:extLst>
      <p:ext uri="{BB962C8B-B14F-4D97-AF65-F5344CB8AC3E}">
        <p14:creationId xmlns:p14="http://schemas.microsoft.com/office/powerpoint/2010/main" val="3367961198"/>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smtClean="0">
                <a:ea typeface="+mj-ea"/>
              </a:rPr>
              <a:t>Fieldnotes</a:t>
            </a:r>
            <a:r>
              <a:rPr lang="en-GB" dirty="0" smtClean="0">
                <a:ea typeface="+mj-ea"/>
              </a:rPr>
              <a:t> 2</a:t>
            </a:r>
            <a:endParaRPr lang="en-US" dirty="0">
              <a:ea typeface="+mj-ea"/>
            </a:endParaRPr>
          </a:p>
        </p:txBody>
      </p:sp>
      <p:sp>
        <p:nvSpPr>
          <p:cNvPr id="3" name="Content Placeholder 2"/>
          <p:cNvSpPr>
            <a:spLocks noGrp="1"/>
          </p:cNvSpPr>
          <p:nvPr>
            <p:ph idx="1"/>
          </p:nvPr>
        </p:nvSpPr>
        <p:spPr/>
        <p:txBody>
          <a:bodyPr>
            <a:normAutofit/>
          </a:bodyPr>
          <a:lstStyle/>
          <a:p>
            <a:r>
              <a:rPr lang="en-GB" altLang="en-US" sz="2400"/>
              <a:t>Describe behaviourally - try to avoid interpreting meaning of action (leave this for analysis stage). Describe actions as neutrally as possible until you have seen behaviour in all other settings.</a:t>
            </a:r>
            <a:endParaRPr lang="en-US" altLang="en-US" sz="2400"/>
          </a:p>
          <a:p>
            <a:r>
              <a:rPr lang="en-GB" altLang="en-US" sz="2400"/>
              <a:t>Descriptions of individual should include clothing, carriage, items carried, status of items. Don</a:t>
            </a:r>
            <a:r>
              <a:rPr lang="en-GB" altLang="en-GB" sz="2400"/>
              <a:t>’</a:t>
            </a:r>
            <a:r>
              <a:rPr lang="en-GB" altLang="en-US" sz="2400"/>
              <a:t>t just say </a:t>
            </a:r>
            <a:r>
              <a:rPr lang="en-GB" altLang="en-GB" sz="2400"/>
              <a:t>‘</a:t>
            </a:r>
            <a:r>
              <a:rPr lang="en-GB" altLang="en-US" sz="2400"/>
              <a:t>elegantly dressed</a:t>
            </a:r>
            <a:r>
              <a:rPr lang="en-GB" altLang="en-GB" sz="2400"/>
              <a:t>’</a:t>
            </a:r>
            <a:r>
              <a:rPr lang="en-GB" altLang="en-US" sz="2400"/>
              <a:t> because that does not tell us what this means in that setting.</a:t>
            </a:r>
            <a:endParaRPr lang="en-US" altLang="en-US" sz="2400"/>
          </a:p>
          <a:p>
            <a:r>
              <a:rPr lang="en-GB" altLang="en-US" sz="2400"/>
              <a:t>Describe physical state of environment. Not just bright and warm, but say what colours used, what was on walls, what furniture there was, what kind, new or old, colour and upholstery etc. </a:t>
            </a:r>
            <a:endParaRPr lang="en-US" altLang="en-US" sz="2400"/>
          </a:p>
        </p:txBody>
      </p:sp>
    </p:spTree>
    <p:extLst>
      <p:ext uri="{BB962C8B-B14F-4D97-AF65-F5344CB8AC3E}">
        <p14:creationId xmlns:p14="http://schemas.microsoft.com/office/powerpoint/2010/main" val="879312075"/>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err="1" smtClean="0">
                <a:ea typeface="+mj-ea"/>
              </a:rPr>
              <a:t>Fieldnotes</a:t>
            </a:r>
            <a:r>
              <a:rPr lang="en-US" dirty="0" smtClean="0">
                <a:ea typeface="+mj-ea"/>
              </a:rPr>
              <a:t> 3</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a:ea typeface="+mn-ea"/>
              </a:rPr>
              <a:t>Jotted notes. Need to write up as full </a:t>
            </a:r>
            <a:r>
              <a:rPr lang="en-GB" dirty="0" err="1">
                <a:ea typeface="+mn-ea"/>
              </a:rPr>
              <a:t>fieldnotes</a:t>
            </a:r>
            <a:endParaRPr lang="en-US" dirty="0">
              <a:ea typeface="+mn-ea"/>
            </a:endParaRPr>
          </a:p>
          <a:p>
            <a:pPr>
              <a:buFont typeface="Wingdings" charset="0"/>
              <a:buChar char="l"/>
              <a:defRPr/>
            </a:pPr>
            <a:r>
              <a:rPr lang="en-GB" dirty="0">
                <a:ea typeface="+mn-ea"/>
              </a:rPr>
              <a:t>Include key phrases, words or quotations.</a:t>
            </a:r>
            <a:endParaRPr lang="en-US" dirty="0">
              <a:ea typeface="+mn-ea"/>
            </a:endParaRPr>
          </a:p>
          <a:p>
            <a:pPr>
              <a:buFont typeface="Wingdings" charset="0"/>
              <a:buChar char="l"/>
              <a:defRPr/>
            </a:pPr>
            <a:r>
              <a:rPr lang="en-GB" dirty="0">
                <a:ea typeface="+mn-ea"/>
              </a:rPr>
              <a:t>Jot at inconspicuous moments - the weak bladder technique.</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2880218439"/>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Keep data and interpretation separate</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Inferences </a:t>
            </a:r>
            <a:r>
              <a:rPr lang="en-GB" dirty="0">
                <a:ea typeface="+mn-ea"/>
              </a:rPr>
              <a:t>and personal observations, reflections, hunches and emotional reactions of the field researcher can be recorded separately from the stream of </a:t>
            </a:r>
            <a:r>
              <a:rPr lang="en-GB" dirty="0" err="1">
                <a:ea typeface="+mn-ea"/>
              </a:rPr>
              <a:t>fieldnotes</a:t>
            </a:r>
            <a:r>
              <a:rPr lang="en-GB" dirty="0">
                <a:ea typeface="+mn-ea"/>
              </a:rPr>
              <a:t> that describes the event or situation. </a:t>
            </a:r>
            <a:endParaRPr lang="en-US" dirty="0">
              <a:ea typeface="+mn-ea"/>
            </a:endParaRPr>
          </a:p>
          <a:p>
            <a:pPr>
              <a:buFont typeface="Wingdings" charset="0"/>
              <a:buChar char="l"/>
              <a:defRPr/>
            </a:pPr>
            <a:endParaRPr lang="en-US" dirty="0">
              <a:ea typeface="+mn-ea"/>
            </a:endParaRPr>
          </a:p>
          <a:p>
            <a:pPr>
              <a:buFont typeface="Wingdings" charset="0"/>
              <a:buChar char="l"/>
              <a:defRPr/>
            </a:pPr>
            <a:r>
              <a:rPr lang="en-GB" dirty="0">
                <a:ea typeface="+mn-ea"/>
              </a:rPr>
              <a:t>E.g. split page into two columns - wide one for notes, narrower one for comments.</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1751095845"/>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09" name="Picture 1" descr="Screen shot 2011-09-27 at 15.16.20.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47850" y="1052514"/>
            <a:ext cx="7716838" cy="528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705855"/>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smtClean="0">
                <a:ea typeface="+mj-ea"/>
              </a:rPr>
              <a:t>Fieldnotes</a:t>
            </a:r>
            <a:r>
              <a:rPr lang="en-GB" dirty="0" smtClean="0">
                <a:ea typeface="+mj-ea"/>
              </a:rPr>
              <a:t> </a:t>
            </a:r>
            <a:r>
              <a:rPr lang="en-GB" dirty="0">
                <a:ea typeface="+mj-ea"/>
              </a:rPr>
              <a:t>good </a:t>
            </a:r>
            <a:r>
              <a:rPr lang="en-GB" dirty="0" smtClean="0">
                <a:ea typeface="+mj-ea"/>
              </a:rPr>
              <a:t>practice</a:t>
            </a:r>
            <a:endParaRPr lang="en-US" dirty="0">
              <a:ea typeface="+mj-ea"/>
            </a:endParaRPr>
          </a:p>
        </p:txBody>
      </p:sp>
      <p:sp>
        <p:nvSpPr>
          <p:cNvPr id="3" name="Content Placeholder 2"/>
          <p:cNvSpPr>
            <a:spLocks noGrp="1"/>
          </p:cNvSpPr>
          <p:nvPr>
            <p:ph idx="1"/>
          </p:nvPr>
        </p:nvSpPr>
        <p:spPr/>
        <p:txBody>
          <a:bodyPr>
            <a:normAutofit/>
          </a:bodyPr>
          <a:lstStyle/>
          <a:p>
            <a:pPr>
              <a:buFont typeface="Wingdings" charset="0"/>
              <a:buChar char="l"/>
              <a:defRPr/>
            </a:pPr>
            <a:r>
              <a:rPr lang="en-GB" sz="2800" dirty="0"/>
              <a:t>Record what is said, with selected, key quotations.</a:t>
            </a:r>
            <a:endParaRPr lang="en-US" sz="2800" dirty="0"/>
          </a:p>
          <a:p>
            <a:pPr>
              <a:buFont typeface="Wingdings" charset="0"/>
              <a:buChar char="l"/>
              <a:defRPr/>
            </a:pPr>
            <a:r>
              <a:rPr lang="en-GB" sz="2800" dirty="0"/>
              <a:t>Write up as soon after event as possible</a:t>
            </a:r>
            <a:endParaRPr lang="en-US" sz="2800" dirty="0"/>
          </a:p>
          <a:p>
            <a:pPr>
              <a:buFont typeface="Wingdings" charset="0"/>
              <a:buChar char="l"/>
              <a:defRPr/>
            </a:pPr>
            <a:r>
              <a:rPr lang="en-GB" sz="2800" dirty="0"/>
              <a:t>Use pseudonyms</a:t>
            </a:r>
            <a:endParaRPr lang="en-US" sz="2800" dirty="0"/>
          </a:p>
          <a:p>
            <a:pPr>
              <a:buFont typeface="Wingdings" charset="0"/>
              <a:buChar char="l"/>
              <a:defRPr/>
            </a:pPr>
            <a:r>
              <a:rPr lang="en-GB" sz="2800" dirty="0"/>
              <a:t>Notes describe actions in actual sequence</a:t>
            </a:r>
            <a:endParaRPr lang="en-US" sz="2800" dirty="0"/>
          </a:p>
          <a:p>
            <a:pPr>
              <a:buFont typeface="Wingdings" charset="0"/>
              <a:buChar char="l"/>
              <a:defRPr/>
            </a:pPr>
            <a:r>
              <a:rPr lang="en-GB" sz="2800" dirty="0"/>
              <a:t>Include relevant history (do this when writing up)</a:t>
            </a:r>
            <a:endParaRPr lang="en-US" sz="2800" dirty="0"/>
          </a:p>
          <a:p>
            <a:pPr>
              <a:buFont typeface="Wingdings" charset="0"/>
              <a:buChar char="l"/>
              <a:defRPr/>
            </a:pPr>
            <a:r>
              <a:rPr lang="en-GB" sz="2800" dirty="0"/>
              <a:t>Record, time, date and location, name of researcher (if in team) and pseudonyms of those present.</a:t>
            </a:r>
            <a:endParaRPr lang="en-US" sz="28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2181307078"/>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3348707543"/>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 analysis</a:t>
            </a:r>
            <a:endParaRPr lang="en-GB" dirty="0"/>
          </a:p>
        </p:txBody>
      </p:sp>
    </p:spTree>
    <p:extLst>
      <p:ext uri="{BB962C8B-B14F-4D97-AF65-F5344CB8AC3E}">
        <p14:creationId xmlns:p14="http://schemas.microsoft.com/office/powerpoint/2010/main" val="928412567"/>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026"/>
          <p:cNvSpPr>
            <a:spLocks noGrp="1" noChangeArrowheads="1"/>
          </p:cNvSpPr>
          <p:nvPr>
            <p:ph type="title"/>
          </p:nvPr>
        </p:nvSpPr>
        <p:spPr/>
        <p:txBody>
          <a:bodyPr>
            <a:normAutofit/>
          </a:bodyPr>
          <a:lstStyle/>
          <a:p>
            <a:r>
              <a:rPr lang="en-GB" altLang="en-US" smtClean="0"/>
              <a:t>Proximate and Mediate access to data</a:t>
            </a:r>
          </a:p>
        </p:txBody>
      </p:sp>
      <p:sp>
        <p:nvSpPr>
          <p:cNvPr id="18435" name="Rectangle 1027"/>
          <p:cNvSpPr>
            <a:spLocks noGrp="1" noChangeArrowheads="1"/>
          </p:cNvSpPr>
          <p:nvPr>
            <p:ph idx="1"/>
          </p:nvPr>
        </p:nvSpPr>
        <p:spPr/>
        <p:txBody>
          <a:bodyPr/>
          <a:lstStyle/>
          <a:p>
            <a:pPr>
              <a:lnSpc>
                <a:spcPct val="90000"/>
              </a:lnSpc>
            </a:pPr>
            <a:r>
              <a:rPr lang="en-GB" altLang="en-US" dirty="0" smtClean="0"/>
              <a:t>SCOTT distinguishes:</a:t>
            </a:r>
          </a:p>
          <a:p>
            <a:pPr>
              <a:lnSpc>
                <a:spcPct val="90000"/>
              </a:lnSpc>
            </a:pPr>
            <a:r>
              <a:rPr lang="en-GB" altLang="en-US" b="1" dirty="0" smtClean="0"/>
              <a:t>Proximate</a:t>
            </a:r>
            <a:endParaRPr lang="en-GB" altLang="en-US" dirty="0" smtClean="0"/>
          </a:p>
          <a:p>
            <a:pPr lvl="1">
              <a:lnSpc>
                <a:spcPct val="90000"/>
              </a:lnSpc>
            </a:pPr>
            <a:r>
              <a:rPr lang="en-GB" altLang="en-US" dirty="0" smtClean="0"/>
              <a:t>Research has direct access to data provider, can influence process of data collection or data generation.</a:t>
            </a:r>
          </a:p>
          <a:p>
            <a:pPr>
              <a:lnSpc>
                <a:spcPct val="90000"/>
              </a:lnSpc>
            </a:pPr>
            <a:r>
              <a:rPr lang="en-GB" altLang="en-US" b="1" dirty="0" smtClean="0"/>
              <a:t>Mediate</a:t>
            </a:r>
            <a:endParaRPr lang="en-GB" altLang="en-US" dirty="0" smtClean="0"/>
          </a:p>
          <a:p>
            <a:pPr lvl="1">
              <a:lnSpc>
                <a:spcPct val="90000"/>
              </a:lnSpc>
            </a:pPr>
            <a:r>
              <a:rPr lang="en-GB" altLang="en-US" dirty="0" smtClean="0"/>
              <a:t>no direct access, relies on data providers having left </a:t>
            </a:r>
            <a:r>
              <a:rPr lang="ja-JP" altLang="en-GB" dirty="0" smtClean="0"/>
              <a:t>“</a:t>
            </a:r>
            <a:r>
              <a:rPr lang="en-GB" altLang="ja-JP" dirty="0" smtClean="0"/>
              <a:t>traces</a:t>
            </a:r>
            <a:r>
              <a:rPr lang="ja-JP" altLang="en-GB" dirty="0" smtClean="0"/>
              <a:t>”</a:t>
            </a:r>
            <a:r>
              <a:rPr lang="en-GB" altLang="ja-JP" dirty="0" smtClean="0"/>
              <a:t> for other reasons. Researcher cannot influence data collection process.</a:t>
            </a:r>
          </a:p>
        </p:txBody>
      </p:sp>
    </p:spTree>
    <p:extLst>
      <p:ext uri="{BB962C8B-B14F-4D97-AF65-F5344CB8AC3E}">
        <p14:creationId xmlns:p14="http://schemas.microsoft.com/office/powerpoint/2010/main" val="2596190966"/>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lstStyle/>
          <a:p>
            <a:r>
              <a:rPr lang="en-GB" altLang="en-US" smtClean="0"/>
              <a:t>Examples of documentary sources</a:t>
            </a:r>
          </a:p>
        </p:txBody>
      </p:sp>
      <p:sp>
        <p:nvSpPr>
          <p:cNvPr id="20483" name="Rectangle 1027"/>
          <p:cNvSpPr>
            <a:spLocks noGrp="1" noChangeArrowheads="1"/>
          </p:cNvSpPr>
          <p:nvPr>
            <p:ph sz="half" idx="1"/>
          </p:nvPr>
        </p:nvSpPr>
        <p:spPr/>
        <p:txBody>
          <a:bodyPr>
            <a:normAutofit/>
          </a:bodyPr>
          <a:lstStyle/>
          <a:p>
            <a:pPr>
              <a:lnSpc>
                <a:spcPct val="90000"/>
              </a:lnSpc>
            </a:pPr>
            <a:r>
              <a:rPr lang="en-GB" altLang="en-US" dirty="0"/>
              <a:t>Manuscripts</a:t>
            </a:r>
          </a:p>
          <a:p>
            <a:pPr>
              <a:lnSpc>
                <a:spcPct val="90000"/>
              </a:lnSpc>
            </a:pPr>
            <a:r>
              <a:rPr lang="en-GB" altLang="en-US" dirty="0"/>
              <a:t>Letters and diaries</a:t>
            </a:r>
          </a:p>
          <a:p>
            <a:pPr>
              <a:lnSpc>
                <a:spcPct val="90000"/>
              </a:lnSpc>
            </a:pPr>
            <a:r>
              <a:rPr lang="en-GB" altLang="en-US" dirty="0"/>
              <a:t>Autobiographies</a:t>
            </a:r>
          </a:p>
          <a:p>
            <a:pPr>
              <a:lnSpc>
                <a:spcPct val="90000"/>
              </a:lnSpc>
            </a:pPr>
            <a:r>
              <a:rPr lang="en-GB" altLang="en-US" dirty="0"/>
              <a:t>Acts of Parliament</a:t>
            </a:r>
          </a:p>
          <a:p>
            <a:pPr>
              <a:lnSpc>
                <a:spcPct val="90000"/>
              </a:lnSpc>
            </a:pPr>
            <a:r>
              <a:rPr lang="en-GB" altLang="en-US" dirty="0"/>
              <a:t>Government reports and Inquiries</a:t>
            </a:r>
          </a:p>
          <a:p>
            <a:pPr>
              <a:lnSpc>
                <a:spcPct val="90000"/>
              </a:lnSpc>
            </a:pPr>
            <a:r>
              <a:rPr lang="en-GB" altLang="en-US" dirty="0"/>
              <a:t>Hansard</a:t>
            </a:r>
          </a:p>
          <a:p>
            <a:pPr>
              <a:lnSpc>
                <a:spcPct val="90000"/>
              </a:lnSpc>
            </a:pPr>
            <a:r>
              <a:rPr lang="en-GB" altLang="en-US" dirty="0"/>
              <a:t>Public records</a:t>
            </a:r>
          </a:p>
          <a:p>
            <a:pPr>
              <a:lnSpc>
                <a:spcPct val="90000"/>
              </a:lnSpc>
            </a:pPr>
            <a:r>
              <a:rPr lang="en-GB" altLang="en-US" dirty="0"/>
              <a:t>Newspapers, </a:t>
            </a:r>
            <a:r>
              <a:rPr lang="en-GB" altLang="en-US" dirty="0" smtClean="0"/>
              <a:t>magazines</a:t>
            </a:r>
          </a:p>
          <a:p>
            <a:pPr>
              <a:lnSpc>
                <a:spcPct val="90000"/>
              </a:lnSpc>
            </a:pPr>
            <a:r>
              <a:rPr lang="en-GB" altLang="en-US" dirty="0" smtClean="0"/>
              <a:t>Pamphlets</a:t>
            </a:r>
            <a:endParaRPr lang="en-GB" altLang="en-US" dirty="0"/>
          </a:p>
          <a:p>
            <a:pPr>
              <a:lnSpc>
                <a:spcPct val="90000"/>
              </a:lnSpc>
            </a:pPr>
            <a:r>
              <a:rPr lang="en-GB" altLang="en-US" dirty="0"/>
              <a:t>Web pages</a:t>
            </a:r>
          </a:p>
          <a:p>
            <a:pPr>
              <a:lnSpc>
                <a:spcPct val="90000"/>
              </a:lnSpc>
            </a:pPr>
            <a:endParaRPr lang="en-GB" altLang="en-US" dirty="0"/>
          </a:p>
          <a:p>
            <a:pPr>
              <a:lnSpc>
                <a:spcPct val="90000"/>
              </a:lnSpc>
            </a:pPr>
            <a:endParaRPr lang="en-GB" altLang="en-US" dirty="0"/>
          </a:p>
        </p:txBody>
      </p:sp>
      <p:sp>
        <p:nvSpPr>
          <p:cNvPr id="20484" name="Rectangle 1028"/>
          <p:cNvSpPr>
            <a:spLocks noGrp="1" noChangeArrowheads="1"/>
          </p:cNvSpPr>
          <p:nvPr>
            <p:ph sz="half" idx="2"/>
          </p:nvPr>
        </p:nvSpPr>
        <p:spPr>
          <a:xfrm>
            <a:off x="7787975" y="446649"/>
            <a:ext cx="3474720" cy="5120640"/>
          </a:xfrm>
        </p:spPr>
        <p:txBody>
          <a:bodyPr>
            <a:normAutofit/>
          </a:bodyPr>
          <a:lstStyle/>
          <a:p>
            <a:r>
              <a:rPr lang="en-GB" altLang="en-US" dirty="0"/>
              <a:t>Online discussion groups</a:t>
            </a:r>
          </a:p>
          <a:p>
            <a:r>
              <a:rPr lang="en-GB" altLang="en-US" dirty="0"/>
              <a:t>Accounts (financial)</a:t>
            </a:r>
          </a:p>
          <a:p>
            <a:r>
              <a:rPr lang="en-GB" altLang="en-US" dirty="0"/>
              <a:t>Minutes, memos</a:t>
            </a:r>
          </a:p>
          <a:p>
            <a:r>
              <a:rPr lang="en-GB" altLang="en-US" dirty="0"/>
              <a:t>Returns</a:t>
            </a:r>
          </a:p>
          <a:p>
            <a:r>
              <a:rPr lang="en-GB" altLang="en-US" dirty="0"/>
              <a:t>Surveys/censuses</a:t>
            </a:r>
          </a:p>
          <a:p>
            <a:r>
              <a:rPr lang="en-GB" altLang="en-US" dirty="0"/>
              <a:t>Adverts</a:t>
            </a:r>
          </a:p>
          <a:p>
            <a:r>
              <a:rPr lang="en-GB" altLang="en-US" dirty="0"/>
              <a:t>Handbills</a:t>
            </a:r>
          </a:p>
          <a:p>
            <a:r>
              <a:rPr lang="en-GB" altLang="en-US" dirty="0"/>
              <a:t>Invoices </a:t>
            </a:r>
          </a:p>
          <a:p>
            <a:r>
              <a:rPr lang="en-GB" altLang="en-US" dirty="0"/>
              <a:t>Photographs</a:t>
            </a:r>
          </a:p>
          <a:p>
            <a:r>
              <a:rPr lang="en-GB" altLang="en-US" dirty="0" smtClean="0"/>
              <a:t>Maps</a:t>
            </a:r>
            <a:r>
              <a:rPr lang="en-GB" altLang="en-US" dirty="0"/>
              <a:t>, paintings, films, architecture</a:t>
            </a:r>
          </a:p>
        </p:txBody>
      </p:sp>
    </p:spTree>
    <p:extLst>
      <p:ext uri="{BB962C8B-B14F-4D97-AF65-F5344CB8AC3E}">
        <p14:creationId xmlns:p14="http://schemas.microsoft.com/office/powerpoint/2010/main" val="3483187864"/>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p:nvPr>
        </p:nvSpPr>
        <p:spPr/>
        <p:txBody>
          <a:bodyPr/>
          <a:lstStyle/>
          <a:p>
            <a:r>
              <a:rPr lang="en-GB" altLang="en-US" smtClean="0"/>
              <a:t>Classification of documents</a:t>
            </a:r>
          </a:p>
        </p:txBody>
      </p:sp>
      <p:sp>
        <p:nvSpPr>
          <p:cNvPr id="22531" name="Rectangle 1027"/>
          <p:cNvSpPr>
            <a:spLocks noGrp="1" noChangeArrowheads="1"/>
          </p:cNvSpPr>
          <p:nvPr>
            <p:ph idx="1"/>
          </p:nvPr>
        </p:nvSpPr>
        <p:spPr/>
        <p:txBody>
          <a:bodyPr>
            <a:normAutofit/>
          </a:bodyPr>
          <a:lstStyle/>
          <a:p>
            <a:r>
              <a:rPr lang="en-GB" altLang="en-US" sz="2600" b="1" dirty="0" smtClean="0"/>
              <a:t>Access</a:t>
            </a:r>
            <a:endParaRPr lang="en-GB" altLang="en-US" sz="2600" dirty="0"/>
          </a:p>
          <a:p>
            <a:pPr lvl="1"/>
            <a:r>
              <a:rPr lang="en-GB" altLang="en-US" sz="2200" dirty="0"/>
              <a:t>Closed</a:t>
            </a:r>
          </a:p>
          <a:p>
            <a:pPr lvl="1"/>
            <a:r>
              <a:rPr lang="en-GB" altLang="en-US" sz="2200" dirty="0"/>
              <a:t>Restricted</a:t>
            </a:r>
          </a:p>
          <a:p>
            <a:pPr lvl="1"/>
            <a:r>
              <a:rPr lang="en-GB" altLang="en-US" sz="2200" dirty="0"/>
              <a:t>Open-archival</a:t>
            </a:r>
          </a:p>
          <a:p>
            <a:pPr lvl="1"/>
            <a:r>
              <a:rPr lang="en-GB" altLang="en-US" sz="2200" dirty="0"/>
              <a:t>Open-published</a:t>
            </a:r>
          </a:p>
          <a:p>
            <a:r>
              <a:rPr lang="en-GB" altLang="en-US" sz="2600" b="1" dirty="0"/>
              <a:t>Authorship</a:t>
            </a:r>
            <a:endParaRPr lang="en-GB" altLang="en-US" sz="2600" dirty="0"/>
          </a:p>
          <a:p>
            <a:pPr lvl="1"/>
            <a:r>
              <a:rPr lang="en-GB" altLang="en-US" sz="2200" dirty="0"/>
              <a:t>Personal</a:t>
            </a:r>
          </a:p>
          <a:p>
            <a:pPr lvl="1"/>
            <a:r>
              <a:rPr lang="en-GB" altLang="en-US" sz="2200" dirty="0"/>
              <a:t>Official-private (e.g. hospitals, schools, business)</a:t>
            </a:r>
          </a:p>
          <a:p>
            <a:pPr lvl="1"/>
            <a:r>
              <a:rPr lang="en-GB" altLang="en-US" sz="2200" dirty="0"/>
              <a:t>Official-State (e.g. government, inter-governmental)</a:t>
            </a:r>
          </a:p>
        </p:txBody>
      </p:sp>
    </p:spTree>
    <p:extLst>
      <p:ext uri="{BB962C8B-B14F-4D97-AF65-F5344CB8AC3E}">
        <p14:creationId xmlns:p14="http://schemas.microsoft.com/office/powerpoint/2010/main" val="3711156844"/>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26"/>
          <p:cNvSpPr>
            <a:spLocks noGrp="1" noChangeArrowheads="1"/>
          </p:cNvSpPr>
          <p:nvPr>
            <p:ph type="title"/>
          </p:nvPr>
        </p:nvSpPr>
        <p:spPr/>
        <p:txBody>
          <a:bodyPr/>
          <a:lstStyle/>
          <a:p>
            <a:r>
              <a:rPr lang="en-GB" altLang="en-US" smtClean="0"/>
              <a:t>Four Research issues</a:t>
            </a:r>
          </a:p>
        </p:txBody>
      </p:sp>
      <p:sp>
        <p:nvSpPr>
          <p:cNvPr id="23555" name="Rectangle 1027"/>
          <p:cNvSpPr>
            <a:spLocks noGrp="1" noChangeArrowheads="1"/>
          </p:cNvSpPr>
          <p:nvPr>
            <p:ph idx="1"/>
          </p:nvPr>
        </p:nvSpPr>
        <p:spPr/>
        <p:txBody>
          <a:bodyPr/>
          <a:lstStyle/>
          <a:p>
            <a:pPr>
              <a:buFont typeface="Wingdings" panose="05000000000000000000" pitchFamily="2" charset="2"/>
              <a:buNone/>
            </a:pPr>
            <a:r>
              <a:rPr lang="en-GB" altLang="en-US" smtClean="0"/>
              <a:t>Key point: </a:t>
            </a:r>
          </a:p>
          <a:p>
            <a:r>
              <a:rPr lang="en-GB" altLang="en-US" smtClean="0"/>
              <a:t>documents are socially produced.</a:t>
            </a:r>
          </a:p>
          <a:p>
            <a:endParaRPr lang="en-GB" altLang="en-US" smtClean="0"/>
          </a:p>
        </p:txBody>
      </p:sp>
    </p:spTree>
    <p:extLst>
      <p:ext uri="{BB962C8B-B14F-4D97-AF65-F5344CB8AC3E}">
        <p14:creationId xmlns:p14="http://schemas.microsoft.com/office/powerpoint/2010/main" val="346924967"/>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smtClean="0"/>
              <a:t>1.	Authenticity</a:t>
            </a:r>
          </a:p>
        </p:txBody>
      </p:sp>
      <p:sp>
        <p:nvSpPr>
          <p:cNvPr id="24579" name="Rectangle 3"/>
          <p:cNvSpPr>
            <a:spLocks noGrp="1" noChangeArrowheads="1"/>
          </p:cNvSpPr>
          <p:nvPr>
            <p:ph idx="1"/>
          </p:nvPr>
        </p:nvSpPr>
        <p:spPr/>
        <p:txBody>
          <a:bodyPr>
            <a:normAutofit/>
          </a:bodyPr>
          <a:lstStyle/>
          <a:p>
            <a:r>
              <a:rPr lang="en-GB" altLang="en-US" sz="2600"/>
              <a:t>Who is the </a:t>
            </a:r>
            <a:r>
              <a:rPr lang="ja-JP" altLang="en-GB" sz="2600"/>
              <a:t>‘</a:t>
            </a:r>
            <a:r>
              <a:rPr lang="en-GB" altLang="ja-JP" sz="2600"/>
              <a:t>true</a:t>
            </a:r>
            <a:r>
              <a:rPr lang="ja-JP" altLang="en-GB" sz="2600"/>
              <a:t>’</a:t>
            </a:r>
            <a:r>
              <a:rPr lang="en-GB" altLang="ja-JP" sz="2600"/>
              <a:t> author?</a:t>
            </a:r>
          </a:p>
          <a:p>
            <a:r>
              <a:rPr lang="en-GB" altLang="en-US" sz="2600"/>
              <a:t>Is it a forgery? </a:t>
            </a:r>
          </a:p>
          <a:p>
            <a:pPr lvl="1"/>
            <a:r>
              <a:rPr lang="en-GB" altLang="en-US" sz="2200"/>
              <a:t>e.g. 6 Haydn piano sonatas authenticated by H C Robbins-Langdon but found this year to be forgeries</a:t>
            </a:r>
          </a:p>
          <a:p>
            <a:pPr lvl="1"/>
            <a:r>
              <a:rPr lang="en-GB" altLang="en-US" sz="2200"/>
              <a:t>e.g. the Vinland Map (discovered as forgery in 1974)</a:t>
            </a:r>
          </a:p>
          <a:p>
            <a:pPr lvl="1"/>
            <a:r>
              <a:rPr lang="en-GB" altLang="en-US" sz="2200"/>
              <a:t>e.g. Carlos Casteneda - Amerindian magician. Clever compilation from known ethnographies</a:t>
            </a:r>
          </a:p>
          <a:p>
            <a:r>
              <a:rPr lang="en-GB" altLang="en-US" sz="2600"/>
              <a:t>Satires</a:t>
            </a:r>
          </a:p>
          <a:p>
            <a:r>
              <a:rPr lang="en-GB" altLang="en-US" sz="2600"/>
              <a:t>False attribution </a:t>
            </a:r>
          </a:p>
          <a:p>
            <a:r>
              <a:rPr lang="en-GB" altLang="en-US" sz="2600"/>
              <a:t>Particularly an issue on the Internet</a:t>
            </a:r>
          </a:p>
        </p:txBody>
      </p:sp>
    </p:spTree>
    <p:extLst>
      <p:ext uri="{BB962C8B-B14F-4D97-AF65-F5344CB8AC3E}">
        <p14:creationId xmlns:p14="http://schemas.microsoft.com/office/powerpoint/2010/main" val="3815382298"/>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smtClean="0"/>
              <a:t>2.	Credibility</a:t>
            </a:r>
          </a:p>
        </p:txBody>
      </p:sp>
      <p:sp>
        <p:nvSpPr>
          <p:cNvPr id="25603" name="Rectangle 3"/>
          <p:cNvSpPr>
            <a:spLocks noGrp="1" noChangeArrowheads="1"/>
          </p:cNvSpPr>
          <p:nvPr>
            <p:ph idx="1"/>
          </p:nvPr>
        </p:nvSpPr>
        <p:spPr/>
        <p:txBody>
          <a:bodyPr/>
          <a:lstStyle/>
          <a:p>
            <a:r>
              <a:rPr lang="en-GB" altLang="en-US" smtClean="0"/>
              <a:t>Sincerity, accuracy.</a:t>
            </a:r>
          </a:p>
          <a:p>
            <a:r>
              <a:rPr lang="en-GB" altLang="en-US" smtClean="0"/>
              <a:t>Material interests of Author -&gt; their motives</a:t>
            </a:r>
          </a:p>
          <a:p>
            <a:r>
              <a:rPr lang="en-GB" altLang="en-US" smtClean="0"/>
              <a:t>E.g. interests, bribery, sympathies, eye witness or secondary.</a:t>
            </a:r>
          </a:p>
          <a:p>
            <a:r>
              <a:rPr lang="en-GB" altLang="en-US" smtClean="0"/>
              <a:t>Atkinson and Coffey - Documentary Realities</a:t>
            </a:r>
          </a:p>
          <a:p>
            <a:pPr lvl="1"/>
            <a:r>
              <a:rPr lang="en-GB" altLang="en-US" smtClean="0"/>
              <a:t>An ontological status, the </a:t>
            </a:r>
            <a:r>
              <a:rPr lang="ja-JP" altLang="en-GB" smtClean="0"/>
              <a:t>‘</a:t>
            </a:r>
            <a:r>
              <a:rPr lang="en-GB" altLang="ja-JP" smtClean="0"/>
              <a:t>official view</a:t>
            </a:r>
            <a:r>
              <a:rPr lang="ja-JP" altLang="en-GB" smtClean="0"/>
              <a:t>’</a:t>
            </a:r>
            <a:endParaRPr lang="en-GB" altLang="en-US" smtClean="0"/>
          </a:p>
        </p:txBody>
      </p:sp>
    </p:spTree>
    <p:extLst>
      <p:ext uri="{BB962C8B-B14F-4D97-AF65-F5344CB8AC3E}">
        <p14:creationId xmlns:p14="http://schemas.microsoft.com/office/powerpoint/2010/main" val="726775542"/>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smtClean="0"/>
              <a:t>3.	Representativeness</a:t>
            </a:r>
          </a:p>
        </p:txBody>
      </p:sp>
      <p:sp>
        <p:nvSpPr>
          <p:cNvPr id="27651" name="Rectangle 3"/>
          <p:cNvSpPr>
            <a:spLocks noGrp="1" noChangeArrowheads="1"/>
          </p:cNvSpPr>
          <p:nvPr>
            <p:ph idx="1"/>
          </p:nvPr>
        </p:nvSpPr>
        <p:spPr/>
        <p:txBody>
          <a:bodyPr/>
          <a:lstStyle/>
          <a:p>
            <a:r>
              <a:rPr lang="en-GB" altLang="en-US" smtClean="0"/>
              <a:t>Survival and Availability (selective deposit)</a:t>
            </a:r>
          </a:p>
          <a:p>
            <a:r>
              <a:rPr lang="en-GB" altLang="en-US" smtClean="0"/>
              <a:t>Not everything recorded – history from the victor</a:t>
            </a:r>
            <a:r>
              <a:rPr lang="ja-JP" altLang="en-GB" smtClean="0"/>
              <a:t>’</a:t>
            </a:r>
            <a:r>
              <a:rPr lang="en-GB" altLang="ja-JP" smtClean="0"/>
              <a:t>s perspective, only what people at the time consider important.</a:t>
            </a:r>
          </a:p>
          <a:p>
            <a:r>
              <a:rPr lang="en-GB" altLang="en-US" smtClean="0"/>
              <a:t>Not all docs survive, – weeding, accident, secrecy, scattered.</a:t>
            </a:r>
          </a:p>
          <a:p>
            <a:endParaRPr lang="en-GB" altLang="en-US" smtClean="0"/>
          </a:p>
        </p:txBody>
      </p:sp>
    </p:spTree>
    <p:extLst>
      <p:ext uri="{BB962C8B-B14F-4D97-AF65-F5344CB8AC3E}">
        <p14:creationId xmlns:p14="http://schemas.microsoft.com/office/powerpoint/2010/main" val="2497817657"/>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smtClean="0"/>
              <a:t>4.	Meaning</a:t>
            </a:r>
          </a:p>
        </p:txBody>
      </p:sp>
      <p:sp>
        <p:nvSpPr>
          <p:cNvPr id="28675" name="Rectangle 3"/>
          <p:cNvSpPr>
            <a:spLocks noGrp="1" noChangeArrowheads="1"/>
          </p:cNvSpPr>
          <p:nvPr>
            <p:ph idx="1"/>
          </p:nvPr>
        </p:nvSpPr>
        <p:spPr/>
        <p:txBody>
          <a:bodyPr/>
          <a:lstStyle/>
          <a:p>
            <a:pPr>
              <a:lnSpc>
                <a:spcPct val="90000"/>
              </a:lnSpc>
            </a:pPr>
            <a:r>
              <a:rPr lang="en-GB" altLang="en-US" smtClean="0"/>
              <a:t>Problem of literal meaning e.g. what is a </a:t>
            </a:r>
            <a:r>
              <a:rPr lang="ja-JP" altLang="en-GB" smtClean="0"/>
              <a:t>‘</a:t>
            </a:r>
            <a:r>
              <a:rPr lang="en-GB" altLang="ja-JP" smtClean="0"/>
              <a:t>whitster</a:t>
            </a:r>
            <a:r>
              <a:rPr lang="ja-JP" altLang="en-GB" smtClean="0"/>
              <a:t>’</a:t>
            </a:r>
            <a:endParaRPr lang="en-GB" altLang="ja-JP" smtClean="0"/>
          </a:p>
          <a:p>
            <a:pPr lvl="1">
              <a:lnSpc>
                <a:spcPct val="90000"/>
              </a:lnSpc>
            </a:pPr>
            <a:r>
              <a:rPr lang="en-GB" altLang="en-US" smtClean="0"/>
              <a:t>(= either textile bleacher or metal finisher)</a:t>
            </a:r>
          </a:p>
          <a:p>
            <a:pPr>
              <a:lnSpc>
                <a:spcPct val="90000"/>
              </a:lnSpc>
            </a:pPr>
            <a:r>
              <a:rPr lang="en-GB" altLang="en-US" smtClean="0"/>
              <a:t>Genre of document (conventions governing different document types)</a:t>
            </a:r>
          </a:p>
          <a:p>
            <a:pPr>
              <a:lnSpc>
                <a:spcPct val="90000"/>
              </a:lnSpc>
            </a:pPr>
            <a:r>
              <a:rPr lang="en-GB" altLang="en-US" smtClean="0"/>
              <a:t>Stylisation (e.g. use of allegory, allusion &amp; irony)</a:t>
            </a:r>
          </a:p>
          <a:p>
            <a:pPr>
              <a:lnSpc>
                <a:spcPct val="90000"/>
              </a:lnSpc>
            </a:pPr>
            <a:r>
              <a:rPr lang="en-GB" altLang="en-US" smtClean="0"/>
              <a:t>Point of view &amp; Conditions of production (= Hermeneutic circle) </a:t>
            </a:r>
          </a:p>
        </p:txBody>
      </p:sp>
    </p:spTree>
    <p:extLst>
      <p:ext uri="{BB962C8B-B14F-4D97-AF65-F5344CB8AC3E}">
        <p14:creationId xmlns:p14="http://schemas.microsoft.com/office/powerpoint/2010/main" val="4134341891"/>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smtClean="0"/>
              <a:t>Recent focus</a:t>
            </a:r>
          </a:p>
        </p:txBody>
      </p:sp>
      <p:sp>
        <p:nvSpPr>
          <p:cNvPr id="29699" name="Rectangle 3"/>
          <p:cNvSpPr>
            <a:spLocks noGrp="1" noChangeArrowheads="1"/>
          </p:cNvSpPr>
          <p:nvPr>
            <p:ph idx="1"/>
          </p:nvPr>
        </p:nvSpPr>
        <p:spPr/>
        <p:txBody>
          <a:bodyPr>
            <a:normAutofit/>
          </a:bodyPr>
          <a:lstStyle/>
          <a:p>
            <a:pPr marL="495300" indent="-495300"/>
            <a:r>
              <a:rPr lang="en-GB" altLang="en-US" sz="2600"/>
              <a:t>Semiotics - Internal meanings of document:</a:t>
            </a:r>
          </a:p>
          <a:p>
            <a:pPr marL="495300" indent="-495300"/>
            <a:r>
              <a:rPr lang="en-GB" altLang="en-US" sz="2600"/>
              <a:t>Barthes </a:t>
            </a:r>
          </a:p>
          <a:p>
            <a:pPr marL="763588" lvl="1" indent="-419100"/>
            <a:r>
              <a:rPr lang="en-GB" altLang="en-US" sz="2200"/>
              <a:t>Meaning lies in system of rules which structure text. </a:t>
            </a:r>
          </a:p>
          <a:p>
            <a:pPr marL="763588" lvl="1" indent="-419100"/>
            <a:r>
              <a:rPr lang="en-GB" altLang="en-US" sz="2200"/>
              <a:t>Find these rules and decode hidden meanings of text. </a:t>
            </a:r>
          </a:p>
          <a:p>
            <a:pPr marL="763588" lvl="1" indent="-419100"/>
            <a:r>
              <a:rPr lang="en-GB" altLang="en-US" sz="2200"/>
              <a:t>Multiple meanings</a:t>
            </a:r>
          </a:p>
          <a:p>
            <a:pPr marL="495300" indent="-495300"/>
            <a:r>
              <a:rPr lang="en-GB" altLang="en-US" sz="2600"/>
              <a:t>Scott follows Giddens, suggests meaning arises from 2 contexts</a:t>
            </a:r>
          </a:p>
          <a:p>
            <a:pPr marL="763588" lvl="1" indent="-419100">
              <a:buFont typeface="Arial" panose="020B0604020202020204" pitchFamily="34" charset="0"/>
              <a:buAutoNum type="arabicPeriod"/>
            </a:pPr>
            <a:r>
              <a:rPr lang="en-GB" altLang="en-US" sz="2200"/>
              <a:t>Intended context</a:t>
            </a:r>
          </a:p>
          <a:p>
            <a:pPr marL="763588" lvl="1" indent="-419100">
              <a:buFont typeface="Arial" panose="020B0604020202020204" pitchFamily="34" charset="0"/>
              <a:buAutoNum type="arabicPeriod"/>
            </a:pPr>
            <a:r>
              <a:rPr lang="en-GB" altLang="en-US" sz="2200"/>
              <a:t>Received context.</a:t>
            </a:r>
          </a:p>
          <a:p>
            <a:pPr marL="495300" indent="-495300"/>
            <a:r>
              <a:rPr lang="en-GB" altLang="en-US" sz="2600"/>
              <a:t>Thus interpretation of document</a:t>
            </a:r>
            <a:r>
              <a:rPr lang="ja-JP" altLang="en-GB" sz="2600"/>
              <a:t>’</a:t>
            </a:r>
            <a:r>
              <a:rPr lang="en-GB" altLang="ja-JP" sz="2600"/>
              <a:t>s internal meaning depends on:</a:t>
            </a:r>
          </a:p>
          <a:p>
            <a:pPr marL="763588" lvl="1" indent="-419100"/>
            <a:r>
              <a:rPr lang="en-GB" altLang="en-US" sz="2200"/>
              <a:t>Intention and reception.</a:t>
            </a:r>
          </a:p>
          <a:p>
            <a:pPr marL="495300" indent="-495300"/>
            <a:endParaRPr lang="en-GB" altLang="en-US" sz="2600"/>
          </a:p>
        </p:txBody>
      </p:sp>
    </p:spTree>
    <p:extLst>
      <p:ext uri="{BB962C8B-B14F-4D97-AF65-F5344CB8AC3E}">
        <p14:creationId xmlns:p14="http://schemas.microsoft.com/office/powerpoint/2010/main" val="259057637"/>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mtClean="0"/>
              <a:t>Analysis of documents</a:t>
            </a:r>
          </a:p>
        </p:txBody>
      </p:sp>
      <p:sp>
        <p:nvSpPr>
          <p:cNvPr id="30723" name="Rectangle 3"/>
          <p:cNvSpPr>
            <a:spLocks noGrp="1" noChangeArrowheads="1"/>
          </p:cNvSpPr>
          <p:nvPr>
            <p:ph idx="1"/>
          </p:nvPr>
        </p:nvSpPr>
        <p:spPr/>
        <p:txBody>
          <a:bodyPr/>
          <a:lstStyle/>
          <a:p>
            <a:r>
              <a:rPr lang="en-GB" altLang="en-US" b="1" smtClean="0"/>
              <a:t>Quantitative</a:t>
            </a:r>
            <a:endParaRPr lang="en-GB" altLang="en-US" smtClean="0"/>
          </a:p>
          <a:p>
            <a:pPr lvl="1"/>
            <a:r>
              <a:rPr lang="en-GB" altLang="en-US" smtClean="0"/>
              <a:t>Content Analysis</a:t>
            </a:r>
          </a:p>
          <a:p>
            <a:pPr lvl="1"/>
            <a:r>
              <a:rPr lang="en-GB" altLang="en-US" smtClean="0"/>
              <a:t>Count terms, phrases, length of texts etc. </a:t>
            </a:r>
          </a:p>
          <a:p>
            <a:r>
              <a:rPr lang="en-GB" altLang="en-US" b="1" smtClean="0"/>
              <a:t>Qualitative</a:t>
            </a:r>
            <a:endParaRPr lang="en-GB" altLang="en-US" smtClean="0"/>
          </a:p>
          <a:p>
            <a:pPr lvl="1"/>
            <a:r>
              <a:rPr lang="en-GB" altLang="en-US" smtClean="0"/>
              <a:t>Grounded theory</a:t>
            </a:r>
          </a:p>
          <a:p>
            <a:pPr lvl="1"/>
            <a:r>
              <a:rPr lang="en-GB" altLang="en-US" smtClean="0"/>
              <a:t>Qualitative Content Analysis</a:t>
            </a:r>
          </a:p>
          <a:p>
            <a:pPr lvl="1"/>
            <a:r>
              <a:rPr lang="en-GB" altLang="en-US" smtClean="0"/>
              <a:t>Hermeneutic/interpretative</a:t>
            </a:r>
          </a:p>
        </p:txBody>
      </p:sp>
    </p:spTree>
    <p:extLst>
      <p:ext uri="{BB962C8B-B14F-4D97-AF65-F5344CB8AC3E}">
        <p14:creationId xmlns:p14="http://schemas.microsoft.com/office/powerpoint/2010/main" val="2790171305"/>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smtClean="0"/>
              <a:t>Diaries</a:t>
            </a:r>
          </a:p>
        </p:txBody>
      </p:sp>
      <p:sp>
        <p:nvSpPr>
          <p:cNvPr id="32771" name="Rectangle 3"/>
          <p:cNvSpPr>
            <a:spLocks noGrp="1" noChangeArrowheads="1"/>
          </p:cNvSpPr>
          <p:nvPr>
            <p:ph idx="1"/>
          </p:nvPr>
        </p:nvSpPr>
        <p:spPr/>
        <p:txBody>
          <a:bodyPr/>
          <a:lstStyle/>
          <a:p>
            <a:pPr marL="571500" indent="-571500"/>
            <a:r>
              <a:rPr lang="en-GB" altLang="en-US" smtClean="0"/>
              <a:t>Personal diaries vs. self-completion diaries (structured or free text)</a:t>
            </a:r>
          </a:p>
          <a:p>
            <a:pPr marL="571500" indent="-571500"/>
            <a:r>
              <a:rPr lang="en-GB" altLang="en-US" b="1" smtClean="0"/>
              <a:t>Advantages</a:t>
            </a:r>
            <a:endParaRPr lang="en-GB" altLang="en-US" smtClean="0"/>
          </a:p>
          <a:p>
            <a:pPr marL="839788" lvl="1" indent="-495300"/>
            <a:r>
              <a:rPr lang="en-GB" altLang="en-US" smtClean="0"/>
              <a:t>Good for recall of events or easily forgotten experiences (the mundane)</a:t>
            </a:r>
          </a:p>
          <a:p>
            <a:pPr marL="839788" lvl="1" indent="-495300"/>
            <a:r>
              <a:rPr lang="en-GB" altLang="en-US" smtClean="0"/>
              <a:t>Can deal with sensitive data</a:t>
            </a:r>
          </a:p>
          <a:p>
            <a:pPr marL="839788" lvl="1" indent="-495300"/>
            <a:r>
              <a:rPr lang="en-GB" altLang="en-US" smtClean="0"/>
              <a:t>Supplement interviews on day-to-day basis (diary - interview - diary method)</a:t>
            </a:r>
          </a:p>
        </p:txBody>
      </p:sp>
    </p:spTree>
    <p:extLst>
      <p:ext uri="{BB962C8B-B14F-4D97-AF65-F5344CB8AC3E}">
        <p14:creationId xmlns:p14="http://schemas.microsoft.com/office/powerpoint/2010/main" val="87751613"/>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a:bodyPr>
          <a:lstStyle/>
          <a:p>
            <a:r>
              <a:rPr lang="en-GB" altLang="en-US" smtClean="0"/>
              <a:t>Typical suitable subject matter</a:t>
            </a:r>
          </a:p>
        </p:txBody>
      </p:sp>
      <p:sp>
        <p:nvSpPr>
          <p:cNvPr id="33795" name="Rectangle 3"/>
          <p:cNvSpPr>
            <a:spLocks noGrp="1" noChangeArrowheads="1"/>
          </p:cNvSpPr>
          <p:nvPr>
            <p:ph idx="1"/>
          </p:nvPr>
        </p:nvSpPr>
        <p:spPr/>
        <p:txBody>
          <a:bodyPr>
            <a:normAutofit/>
          </a:bodyPr>
          <a:lstStyle/>
          <a:p>
            <a:r>
              <a:rPr lang="en-GB" altLang="en-US" sz="2800"/>
              <a:t>How people spend time (e.g. Multinational Time Budget Use Project)</a:t>
            </a:r>
          </a:p>
          <a:p>
            <a:r>
              <a:rPr lang="en-GB" altLang="en-US" sz="2800"/>
              <a:t>Consumer expenditure (e.g. Family Expenditure Survey -&gt; RPI weightings)</a:t>
            </a:r>
          </a:p>
          <a:p>
            <a:r>
              <a:rPr lang="en-GB" altLang="en-US" sz="2800"/>
              <a:t>Transport (e.g. National Travel Survey)</a:t>
            </a:r>
          </a:p>
          <a:p>
            <a:r>
              <a:rPr lang="en-GB" altLang="en-US" sz="2800"/>
              <a:t>+ social networks, health, illness, diet, nutrition, family therapy, crime, alcohol and drug use, accidents.</a:t>
            </a:r>
          </a:p>
        </p:txBody>
      </p:sp>
    </p:spTree>
    <p:extLst>
      <p:ext uri="{BB962C8B-B14F-4D97-AF65-F5344CB8AC3E}">
        <p14:creationId xmlns:p14="http://schemas.microsoft.com/office/powerpoint/2010/main" val="3944933877"/>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smtClean="0"/>
              <a:t>Diary Design</a:t>
            </a:r>
          </a:p>
        </p:txBody>
      </p:sp>
      <p:sp>
        <p:nvSpPr>
          <p:cNvPr id="34819" name="Rectangle 3"/>
          <p:cNvSpPr>
            <a:spLocks noGrp="1" noChangeArrowheads="1"/>
          </p:cNvSpPr>
          <p:nvPr>
            <p:ph idx="1"/>
          </p:nvPr>
        </p:nvSpPr>
        <p:spPr/>
        <p:txBody>
          <a:bodyPr>
            <a:normAutofit/>
          </a:bodyPr>
          <a:lstStyle/>
          <a:p>
            <a:pPr marL="495300" indent="-495300"/>
            <a:r>
              <a:rPr lang="en-GB" altLang="en-US"/>
              <a:t>A4 booklet 5-20 pages - most respondents do not carry diary around with them</a:t>
            </a:r>
          </a:p>
          <a:p>
            <a:pPr marL="763588" lvl="1" indent="-419100"/>
            <a:r>
              <a:rPr lang="en-GB" altLang="en-US"/>
              <a:t>Inside cover instructions - "to complete soon after event" (Pilot these)</a:t>
            </a:r>
          </a:p>
          <a:p>
            <a:pPr marL="763588" lvl="1" indent="-419100"/>
            <a:r>
              <a:rPr lang="en-GB" altLang="en-US"/>
              <a:t>Model of correctly completed diary</a:t>
            </a:r>
          </a:p>
          <a:p>
            <a:pPr marL="763588" lvl="1" indent="-419100"/>
            <a:r>
              <a:rPr lang="en-GB" altLang="en-US"/>
              <a:t>1 page for 1 time period (24 hrs/day/week) - clear layout</a:t>
            </a:r>
          </a:p>
          <a:p>
            <a:pPr marL="763588" lvl="1" indent="-419100"/>
            <a:r>
              <a:rPr lang="en-GB" altLang="en-US"/>
              <a:t>Checklists of items</a:t>
            </a:r>
          </a:p>
          <a:p>
            <a:pPr marL="763588" lvl="1" indent="-419100"/>
            <a:r>
              <a:rPr lang="en-GB" altLang="en-US"/>
              <a:t>or Guidance on what events need recording</a:t>
            </a:r>
          </a:p>
          <a:p>
            <a:pPr marL="495300" indent="-495300"/>
            <a:r>
              <a:rPr lang="en-GB" altLang="en-US"/>
              <a:t>Add set of questions asking:</a:t>
            </a:r>
          </a:p>
          <a:p>
            <a:pPr marL="763588" lvl="1" indent="-419100"/>
            <a:r>
              <a:rPr lang="en-GB" altLang="en-US"/>
              <a:t>Was time period typical?</a:t>
            </a:r>
          </a:p>
          <a:p>
            <a:pPr marL="763588" lvl="1" indent="-419100"/>
            <a:r>
              <a:rPr lang="en-GB" altLang="en-US"/>
              <a:t>Comments</a:t>
            </a:r>
          </a:p>
          <a:p>
            <a:pPr marL="763588" lvl="1" indent="-419100"/>
            <a:r>
              <a:rPr lang="en-GB" altLang="en-US"/>
              <a:t>Explanation of any peculiarities</a:t>
            </a:r>
          </a:p>
          <a:p>
            <a:pPr marL="495300" indent="-495300"/>
            <a:r>
              <a:rPr lang="en-GB" altLang="en-US"/>
              <a:t>Long diary - start short then wean to long</a:t>
            </a:r>
          </a:p>
          <a:p>
            <a:pPr marL="495300" indent="-495300"/>
            <a:r>
              <a:rPr lang="en-GB" altLang="en-US"/>
              <a:t>Reminders to enter data (bleepers, family, sms)</a:t>
            </a:r>
          </a:p>
        </p:txBody>
      </p:sp>
    </p:spTree>
    <p:extLst>
      <p:ext uri="{BB962C8B-B14F-4D97-AF65-F5344CB8AC3E}">
        <p14:creationId xmlns:p14="http://schemas.microsoft.com/office/powerpoint/2010/main" val="3372656499"/>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smtClean="0"/>
              <a:t>Data Quality</a:t>
            </a:r>
          </a:p>
        </p:txBody>
      </p:sp>
      <p:sp>
        <p:nvSpPr>
          <p:cNvPr id="35843" name="Rectangle 3"/>
          <p:cNvSpPr>
            <a:spLocks noGrp="1" noChangeArrowheads="1"/>
          </p:cNvSpPr>
          <p:nvPr>
            <p:ph idx="1"/>
          </p:nvPr>
        </p:nvSpPr>
        <p:spPr/>
        <p:txBody>
          <a:bodyPr>
            <a:normAutofit/>
          </a:bodyPr>
          <a:lstStyle/>
          <a:p>
            <a:pPr>
              <a:lnSpc>
                <a:spcPct val="90000"/>
              </a:lnSpc>
              <a:buFont typeface="Wingdings" panose="05000000000000000000" pitchFamily="2" charset="2"/>
              <a:buNone/>
            </a:pPr>
            <a:r>
              <a:rPr lang="en-GB" altLang="en-US"/>
              <a:t>Incomplete recording, inadequate recall</a:t>
            </a:r>
          </a:p>
          <a:p>
            <a:pPr>
              <a:lnSpc>
                <a:spcPct val="90000"/>
              </a:lnSpc>
            </a:pPr>
            <a:r>
              <a:rPr lang="en-GB" altLang="en-US" b="1"/>
              <a:t>Diary keeping period</a:t>
            </a:r>
            <a:endParaRPr lang="en-GB" altLang="en-US"/>
          </a:p>
          <a:p>
            <a:pPr lvl="1">
              <a:lnSpc>
                <a:spcPct val="90000"/>
              </a:lnSpc>
            </a:pPr>
            <a:r>
              <a:rPr lang="en-GB" altLang="en-US"/>
              <a:t>Not too short to miss significant events</a:t>
            </a:r>
          </a:p>
          <a:p>
            <a:pPr lvl="1">
              <a:lnSpc>
                <a:spcPct val="90000"/>
              </a:lnSpc>
            </a:pPr>
            <a:r>
              <a:rPr lang="en-GB" altLang="en-US"/>
              <a:t>Not too long to burden respondents</a:t>
            </a:r>
          </a:p>
          <a:p>
            <a:pPr lvl="1">
              <a:lnSpc>
                <a:spcPct val="90000"/>
              </a:lnSpc>
            </a:pPr>
            <a:r>
              <a:rPr lang="en-GB" altLang="en-US"/>
              <a:t>7 - 14 days typical</a:t>
            </a:r>
          </a:p>
          <a:p>
            <a:pPr lvl="1">
              <a:lnSpc>
                <a:spcPct val="90000"/>
              </a:lnSpc>
            </a:pPr>
            <a:r>
              <a:rPr lang="en-GB" altLang="en-US"/>
              <a:t>Ensure seasonal variations covered</a:t>
            </a:r>
          </a:p>
          <a:p>
            <a:pPr>
              <a:lnSpc>
                <a:spcPct val="90000"/>
              </a:lnSpc>
            </a:pPr>
            <a:r>
              <a:rPr lang="en-GB" altLang="en-US" b="1"/>
              <a:t>Reporting errors</a:t>
            </a:r>
            <a:endParaRPr lang="en-GB" altLang="en-US"/>
          </a:p>
          <a:p>
            <a:pPr lvl="1">
              <a:lnSpc>
                <a:spcPct val="90000"/>
              </a:lnSpc>
            </a:pPr>
            <a:r>
              <a:rPr lang="en-GB" altLang="en-US"/>
              <a:t>1st day shows more reporting</a:t>
            </a:r>
          </a:p>
          <a:p>
            <a:pPr lvl="1">
              <a:lnSpc>
                <a:spcPct val="90000"/>
              </a:lnSpc>
            </a:pPr>
            <a:r>
              <a:rPr lang="en-GB" altLang="en-US"/>
              <a:t>visits to preserve diary keeping habits</a:t>
            </a:r>
          </a:p>
          <a:p>
            <a:pPr>
              <a:lnSpc>
                <a:spcPct val="90000"/>
              </a:lnSpc>
            </a:pPr>
            <a:r>
              <a:rPr lang="en-GB" altLang="en-US" b="1"/>
              <a:t>Literacy</a:t>
            </a:r>
          </a:p>
          <a:p>
            <a:pPr>
              <a:lnSpc>
                <a:spcPct val="90000"/>
              </a:lnSpc>
            </a:pPr>
            <a:r>
              <a:rPr lang="en-GB" altLang="en-US" b="1"/>
              <a:t>Participation</a:t>
            </a:r>
            <a:endParaRPr lang="en-GB" altLang="en-US"/>
          </a:p>
          <a:p>
            <a:pPr lvl="1">
              <a:lnSpc>
                <a:spcPct val="90000"/>
              </a:lnSpc>
            </a:pPr>
            <a:r>
              <a:rPr lang="en-GB" altLang="en-US"/>
              <a:t>Face to face recruitment best</a:t>
            </a:r>
          </a:p>
          <a:p>
            <a:pPr lvl="1">
              <a:lnSpc>
                <a:spcPct val="90000"/>
              </a:lnSpc>
            </a:pPr>
            <a:r>
              <a:rPr lang="en-GB" altLang="en-US"/>
              <a:t>Personal collection to sort out problems</a:t>
            </a:r>
            <a:endParaRPr lang="en-GB" altLang="en-US" sz="2200"/>
          </a:p>
          <a:p>
            <a:pPr>
              <a:lnSpc>
                <a:spcPct val="90000"/>
              </a:lnSpc>
            </a:pPr>
            <a:endParaRPr lang="en-GB" altLang="en-US" sz="2600"/>
          </a:p>
        </p:txBody>
      </p:sp>
    </p:spTree>
    <p:extLst>
      <p:ext uri="{BB962C8B-B14F-4D97-AF65-F5344CB8AC3E}">
        <p14:creationId xmlns:p14="http://schemas.microsoft.com/office/powerpoint/2010/main" val="2024832916"/>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069433" y="349290"/>
            <a:ext cx="8219974" cy="6036892"/>
          </a:xfrm>
          <a:prstGeom prst="rect">
            <a:avLst/>
          </a:prstGeom>
        </p:spPr>
      </p:pic>
    </p:spTree>
    <p:extLst>
      <p:ext uri="{BB962C8B-B14F-4D97-AF65-F5344CB8AC3E}">
        <p14:creationId xmlns:p14="http://schemas.microsoft.com/office/powerpoint/2010/main" val="837350341"/>
      </p:ext>
    </p:extLst>
  </p:cSld>
  <p:clrMapOvr>
    <a:masterClrMapping/>
  </p:clrMapOvr>
</p:sld>
</file>

<file path=ppt/theme/theme1.xml><?xml version="1.0" encoding="utf-8"?>
<a:theme xmlns:a="http://schemas.openxmlformats.org/drawingml/2006/main" name="Fra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9302</TotalTime>
  <Words>6931</Words>
  <Application>Microsoft Office PowerPoint</Application>
  <PresentationFormat>Widescreen</PresentationFormat>
  <Paragraphs>1076</Paragraphs>
  <Slides>170</Slides>
  <Notes>44</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170</vt:i4>
      </vt:variant>
    </vt:vector>
  </HeadingPairs>
  <TitlesOfParts>
    <vt:vector size="185" baseType="lpstr">
      <vt:lpstr>ＭＳ ゴシック</vt:lpstr>
      <vt:lpstr>ＭＳ Ｐゴシック</vt:lpstr>
      <vt:lpstr>ＭＳ Ｐゴシック</vt:lpstr>
      <vt:lpstr>Arial</vt:lpstr>
      <vt:lpstr>Calibri</vt:lpstr>
      <vt:lpstr>Corbel</vt:lpstr>
      <vt:lpstr>Lucida Grande</vt:lpstr>
      <vt:lpstr>Symbol</vt:lpstr>
      <vt:lpstr>Times</vt:lpstr>
      <vt:lpstr>Times New Roman</vt:lpstr>
      <vt:lpstr>Wingdings</vt:lpstr>
      <vt:lpstr>Wingdings 2</vt:lpstr>
      <vt:lpstr>Wingdings 3</vt:lpstr>
      <vt:lpstr>ヒラギノ角ゴ ProN W3</vt:lpstr>
      <vt:lpstr>Frame</vt:lpstr>
      <vt:lpstr>Research methods data collection</vt:lpstr>
      <vt:lpstr>PowerPoint Presentation</vt:lpstr>
      <vt:lpstr>Data collection</vt:lpstr>
      <vt:lpstr>PowerPoint Presentation</vt:lpstr>
      <vt:lpstr>Basics</vt:lpstr>
      <vt:lpstr>Why</vt:lpstr>
      <vt:lpstr>Sampling</vt:lpstr>
      <vt:lpstr>Sample and population</vt:lpstr>
      <vt:lpstr>Note 2019</vt:lpstr>
      <vt:lpstr>Before 2019</vt:lpstr>
      <vt:lpstr>Census 2021</vt:lpstr>
      <vt:lpstr>Sampling error</vt:lpstr>
      <vt:lpstr>Sampling error or bias?</vt:lpstr>
      <vt:lpstr>Time as a key dimension in quantitative research</vt:lpstr>
      <vt:lpstr>Types of longitudinal studies</vt:lpstr>
      <vt:lpstr>Survey design issues </vt:lpstr>
      <vt:lpstr>Some general points…</vt:lpstr>
      <vt:lpstr>Three types of surveys:</vt:lpstr>
      <vt:lpstr>PowerPoint Presentation</vt:lpstr>
      <vt:lpstr>Response rate</vt:lpstr>
      <vt:lpstr>Strengths of survey research</vt:lpstr>
      <vt:lpstr>Weaknesses of survey research</vt:lpstr>
      <vt:lpstr>Thinking about what you’re researching: Case, Population, Sample</vt:lpstr>
      <vt:lpstr>Thinking about what you’re researching: Case, Population, Sample</vt:lpstr>
      <vt:lpstr>PowerPoint Presentation</vt:lpstr>
      <vt:lpstr>Sampling</vt:lpstr>
      <vt:lpstr>How you sample depends (among other things) on some linked issues:</vt:lpstr>
      <vt:lpstr>Probability and non-probability sampling</vt:lpstr>
      <vt:lpstr>Types of Non-probability sampling:</vt:lpstr>
      <vt:lpstr>Types of Non-probability sampling:</vt:lpstr>
      <vt:lpstr>Types of Non-probability sampling:</vt:lpstr>
      <vt:lpstr>Types of Non-probability sampling:</vt:lpstr>
      <vt:lpstr>The logic of probability sampling</vt:lpstr>
      <vt:lpstr>PowerPoint Presentation</vt:lpstr>
      <vt:lpstr>A Population of 100</vt:lpstr>
      <vt:lpstr>Types of probability sampling:</vt:lpstr>
      <vt:lpstr>A Simple Random Sample</vt:lpstr>
      <vt:lpstr>Types of probability sampling:</vt:lpstr>
      <vt:lpstr>Types of probability sampling:</vt:lpstr>
      <vt:lpstr>A Stratified, Systematic Sample with a Random Start</vt:lpstr>
      <vt:lpstr>Types of probability sampling:</vt:lpstr>
      <vt:lpstr>Example of Multi-stage Sampling</vt:lpstr>
      <vt:lpstr>Types of probability sampling:</vt:lpstr>
      <vt:lpstr>Note</vt:lpstr>
      <vt:lpstr> Sample size </vt:lpstr>
      <vt:lpstr>Other considerations when you are thinking about sample size</vt:lpstr>
      <vt:lpstr>Questionnaire design</vt:lpstr>
      <vt:lpstr>PowerPoint Presentation</vt:lpstr>
      <vt:lpstr>PowerPoint Presentation</vt:lpstr>
      <vt:lpstr>PowerPoint Presentation</vt:lpstr>
      <vt:lpstr>PowerPoint Presentation</vt:lpstr>
      <vt:lpstr>PowerPoint Presentation</vt:lpstr>
      <vt:lpstr>PowerPoint Presentation</vt:lpstr>
      <vt:lpstr>Questionnaire design</vt:lpstr>
      <vt:lpstr>When is a questionnaire appropriate?</vt:lpstr>
      <vt:lpstr>Procedure</vt:lpstr>
      <vt:lpstr>Information which can be obtained from questionnaires</vt:lpstr>
      <vt:lpstr>Choosing the questions</vt:lpstr>
      <vt:lpstr>Open questions</vt:lpstr>
      <vt:lpstr>Closed questions</vt:lpstr>
      <vt:lpstr>Interviews</vt:lpstr>
      <vt:lpstr>Interviews</vt:lpstr>
      <vt:lpstr>EXERCISE</vt:lpstr>
      <vt:lpstr>Questionnaire structure</vt:lpstr>
      <vt:lpstr>PowerPoint Presentation</vt:lpstr>
      <vt:lpstr>Layout</vt:lpstr>
      <vt:lpstr>PowerPoint Presentation</vt:lpstr>
      <vt:lpstr>Telephone Questionnaires</vt:lpstr>
      <vt:lpstr> Checklists and ratings</vt:lpstr>
      <vt:lpstr>Semantic Differentials</vt:lpstr>
      <vt:lpstr>Why pilot a questionnaire?</vt:lpstr>
      <vt:lpstr>Use Piloting to check for:</vt:lpstr>
      <vt:lpstr>Scaling</vt:lpstr>
      <vt:lpstr>Major types of scales</vt:lpstr>
      <vt:lpstr>Thurstone scale</vt:lpstr>
      <vt:lpstr>PowerPoint Presentation</vt:lpstr>
      <vt:lpstr>Likert Scales</vt:lpstr>
      <vt:lpstr>PowerPoint Presentation</vt:lpstr>
      <vt:lpstr>PowerPoint Presentation</vt:lpstr>
      <vt:lpstr>PowerPoint Presentation</vt:lpstr>
      <vt:lpstr> Some problems of question-writing:-  </vt:lpstr>
      <vt:lpstr>Ambiguous questions</vt:lpstr>
      <vt:lpstr> </vt:lpstr>
      <vt:lpstr>Over-elaborate phrasing and too complex question</vt:lpstr>
      <vt:lpstr>Implicit questions  (based on assumptions)</vt:lpstr>
      <vt:lpstr>How often?</vt:lpstr>
      <vt:lpstr>Embarrassing questions</vt:lpstr>
      <vt:lpstr>Vague terms</vt:lpstr>
      <vt:lpstr>Prestige bias</vt:lpstr>
      <vt:lpstr>Patronising tone</vt:lpstr>
      <vt:lpstr>PowerPoint Presentation</vt:lpstr>
      <vt:lpstr>Interviews </vt:lpstr>
      <vt:lpstr>PowerPoint Presentation</vt:lpstr>
      <vt:lpstr>Interviews are everywhere</vt:lpstr>
      <vt:lpstr>Different  theory suggests different interviews</vt:lpstr>
      <vt:lpstr>Advantages of Interviews</vt:lpstr>
      <vt:lpstr>Disadvantages</vt:lpstr>
      <vt:lpstr>Type of Interview - Structure</vt:lpstr>
      <vt:lpstr>Type of Interview - Structure cont.</vt:lpstr>
      <vt:lpstr>Type of Interview - Situation</vt:lpstr>
      <vt:lpstr>Interview schedule/guide/question list</vt:lpstr>
      <vt:lpstr>Sequence of events in an interview</vt:lpstr>
      <vt:lpstr>Sequence of events cont.</vt:lpstr>
      <vt:lpstr>Types of questions</vt:lpstr>
      <vt:lpstr>Types of questions cont.</vt:lpstr>
      <vt:lpstr>Berg’s  Four Styles of Questions</vt:lpstr>
      <vt:lpstr>Berg’s  Four Styles cont.</vt:lpstr>
      <vt:lpstr>Good Practice</vt:lpstr>
      <vt:lpstr>Developing Interviewing Skills</vt:lpstr>
      <vt:lpstr>Using technology</vt:lpstr>
      <vt:lpstr>Recording</vt:lpstr>
      <vt:lpstr>Transcription</vt:lpstr>
      <vt:lpstr>PowerPoint Presentation</vt:lpstr>
      <vt:lpstr>Case Study</vt:lpstr>
      <vt:lpstr>Types of Case Study</vt:lpstr>
      <vt:lpstr>How to plan a case study</vt:lpstr>
      <vt:lpstr>Conceptual Framework</vt:lpstr>
      <vt:lpstr>Research Questions</vt:lpstr>
      <vt:lpstr>Choose</vt:lpstr>
      <vt:lpstr>Why select a single case?</vt:lpstr>
      <vt:lpstr>Methods and Instruments</vt:lpstr>
      <vt:lpstr>Analysis of Data</vt:lpstr>
      <vt:lpstr>Problems for Validity</vt:lpstr>
      <vt:lpstr>Common pitfalls</vt:lpstr>
      <vt:lpstr>PowerPoint Presentation</vt:lpstr>
      <vt:lpstr>Ethnography</vt:lpstr>
      <vt:lpstr>Key methods</vt:lpstr>
      <vt:lpstr>Entering the field</vt:lpstr>
      <vt:lpstr>Participant observation</vt:lpstr>
      <vt:lpstr>Classic examples</vt:lpstr>
      <vt:lpstr>Covert vs. overt</vt:lpstr>
      <vt:lpstr>Overt - known</vt:lpstr>
      <vt:lpstr>Key informants</vt:lpstr>
      <vt:lpstr>Front management</vt:lpstr>
      <vt:lpstr>Marginality</vt:lpstr>
      <vt:lpstr>Those observed may use exclusionary techniques</vt:lpstr>
      <vt:lpstr>Reasons for this =</vt:lpstr>
      <vt:lpstr>What to observe</vt:lpstr>
      <vt:lpstr>Data Collection</vt:lpstr>
      <vt:lpstr>Settings</vt:lpstr>
      <vt:lpstr>Events</vt:lpstr>
      <vt:lpstr>Classic questions are</vt:lpstr>
      <vt:lpstr>Counting, census-taking etc.</vt:lpstr>
      <vt:lpstr>Look for social differences</vt:lpstr>
      <vt:lpstr>Interpretative Data Analysis</vt:lpstr>
      <vt:lpstr>Typologies</vt:lpstr>
      <vt:lpstr>Those used by analyst</vt:lpstr>
      <vt:lpstr>Fieldnotes</vt:lpstr>
      <vt:lpstr>Fieldnotes 2</vt:lpstr>
      <vt:lpstr>Fieldnotes 3</vt:lpstr>
      <vt:lpstr>Keep data and interpretation separate</vt:lpstr>
      <vt:lpstr>PowerPoint Presentation</vt:lpstr>
      <vt:lpstr>Fieldnotes good practice</vt:lpstr>
      <vt:lpstr>PowerPoint Presentation</vt:lpstr>
      <vt:lpstr>Document analysis</vt:lpstr>
      <vt:lpstr>Proximate and Mediate access to data</vt:lpstr>
      <vt:lpstr>Examples of documentary sources</vt:lpstr>
      <vt:lpstr>Classification of documents</vt:lpstr>
      <vt:lpstr>Four Research issues</vt:lpstr>
      <vt:lpstr>1. Authenticity</vt:lpstr>
      <vt:lpstr>2. Credibility</vt:lpstr>
      <vt:lpstr>3. Representativeness</vt:lpstr>
      <vt:lpstr>4. Meaning</vt:lpstr>
      <vt:lpstr>Recent focus</vt:lpstr>
      <vt:lpstr>Analysis of documents</vt:lpstr>
      <vt:lpstr>Diaries</vt:lpstr>
      <vt:lpstr>Typical suitable subject matter</vt:lpstr>
      <vt:lpstr>Diary Design</vt:lpstr>
      <vt:lpstr>Data Quality</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Administrator</cp:lastModifiedBy>
  <cp:revision>14</cp:revision>
  <dcterms:created xsi:type="dcterms:W3CDTF">2019-03-13T09:49:11Z</dcterms:created>
  <dcterms:modified xsi:type="dcterms:W3CDTF">2020-01-22T09:02:54Z</dcterms:modified>
</cp:coreProperties>
</file>