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7"/>
  </p:notesMasterIdLst>
  <p:sldIdLst>
    <p:sldId id="256" r:id="rId6"/>
  </p:sldIdLst>
  <p:sldSz cx="21374100" cy="30276800"/>
  <p:notesSz cx="6858000" cy="9144000"/>
  <p:embeddedFontLst>
    <p:embeddedFont>
      <p:font typeface="Times New Roman MT Bold" charset="1" panose="02030802070405020303"/>
      <p:regular r:id="rId10"/>
    </p:embeddedFont>
    <p:embeddedFont>
      <p:font typeface="Times New Roman MT" charset="1" panose="02030502070405020303"/>
      <p:regular r:id="rId11"/>
    </p:embeddedFont>
    <p:embeddedFont>
      <p:font typeface="Times New Roman MT Bold Italics" charset="1" panose="02030802070405090303"/>
      <p:regular r:id="rId12"/>
    </p:embeddedFont>
    <p:embeddedFont>
      <p:font typeface="Times New Roman MT Italics" charset="1" panose="02030502070405090303"/>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notesMasters/notesMaster1.xml" Type="http://schemas.openxmlformats.org/officeDocument/2006/relationships/notesMaster"/><Relationship Id="rId8" Target="theme/theme2.xml" Type="http://schemas.openxmlformats.org/officeDocument/2006/relationships/theme"/><Relationship Id="rId9" Target="notesSlides/notesSlide1.xml" Type="http://schemas.openxmlformats.org/officeDocument/2006/relationships/note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21184"/>
            <a:ext cx="21387425" cy="4112971"/>
            <a:chOff x="0" y="0"/>
            <a:chExt cx="28516567" cy="5483962"/>
          </a:xfrm>
        </p:grpSpPr>
        <p:sp>
          <p:nvSpPr>
            <p:cNvPr name="Freeform 3" id="3"/>
            <p:cNvSpPr/>
            <p:nvPr/>
          </p:nvSpPr>
          <p:spPr>
            <a:xfrm flipH="false" flipV="false" rot="0">
              <a:off x="0" y="0"/>
              <a:ext cx="28516579" cy="5483987"/>
            </a:xfrm>
            <a:custGeom>
              <a:avLst/>
              <a:gdLst/>
              <a:ahLst/>
              <a:cxnLst/>
              <a:rect r="r" b="b" t="t" l="l"/>
              <a:pathLst>
                <a:path h="5483987" w="28516579">
                  <a:moveTo>
                    <a:pt x="0" y="0"/>
                  </a:moveTo>
                  <a:lnTo>
                    <a:pt x="28516579" y="0"/>
                  </a:lnTo>
                  <a:lnTo>
                    <a:pt x="28516579" y="5483987"/>
                  </a:lnTo>
                  <a:lnTo>
                    <a:pt x="0" y="5483987"/>
                  </a:lnTo>
                  <a:close/>
                </a:path>
              </a:pathLst>
            </a:custGeom>
            <a:gradFill rotWithShape="true">
              <a:gsLst>
                <a:gs pos="0">
                  <a:srgbClr val="5DE0E6">
                    <a:alpha val="100000"/>
                  </a:srgbClr>
                </a:gs>
                <a:gs pos="100000">
                  <a:srgbClr val="004AAD">
                    <a:alpha val="100000"/>
                  </a:srgbClr>
                </a:gs>
              </a:gsLst>
              <a:lin ang="0"/>
            </a:gradFill>
          </p:spPr>
        </p:sp>
      </p:grpSp>
      <p:grpSp>
        <p:nvGrpSpPr>
          <p:cNvPr name="Group 4" id="4"/>
          <p:cNvGrpSpPr/>
          <p:nvPr/>
        </p:nvGrpSpPr>
        <p:grpSpPr>
          <a:xfrm rot="0">
            <a:off x="959691" y="410739"/>
            <a:ext cx="18762935" cy="1370989"/>
            <a:chOff x="0" y="0"/>
            <a:chExt cx="25017247" cy="1827985"/>
          </a:xfrm>
        </p:grpSpPr>
        <p:sp>
          <p:nvSpPr>
            <p:cNvPr name="Freeform 5" id="5"/>
            <p:cNvSpPr/>
            <p:nvPr/>
          </p:nvSpPr>
          <p:spPr>
            <a:xfrm flipH="false" flipV="false" rot="0">
              <a:off x="0" y="0"/>
              <a:ext cx="25017248" cy="1827984"/>
            </a:xfrm>
            <a:custGeom>
              <a:avLst/>
              <a:gdLst/>
              <a:ahLst/>
              <a:cxnLst/>
              <a:rect r="r" b="b" t="t" l="l"/>
              <a:pathLst>
                <a:path h="1827984" w="25017248">
                  <a:moveTo>
                    <a:pt x="0" y="0"/>
                  </a:moveTo>
                  <a:lnTo>
                    <a:pt x="25017248" y="0"/>
                  </a:lnTo>
                  <a:lnTo>
                    <a:pt x="25017248" y="1827984"/>
                  </a:lnTo>
                  <a:lnTo>
                    <a:pt x="0" y="1827984"/>
                  </a:lnTo>
                  <a:close/>
                </a:path>
              </a:pathLst>
            </a:custGeom>
            <a:blipFill>
              <a:blip r:embed="rId3">
                <a:alphaModFix amt="0"/>
              </a:blip>
              <a:stretch>
                <a:fillRect l="0" t="-203305" r="5010" b="-203305"/>
              </a:stretch>
            </a:blipFill>
          </p:spPr>
        </p:sp>
        <p:sp>
          <p:nvSpPr>
            <p:cNvPr name="TextBox 6" id="6"/>
            <p:cNvSpPr txBox="true"/>
            <p:nvPr/>
          </p:nvSpPr>
          <p:spPr>
            <a:xfrm>
              <a:off x="0" y="-114300"/>
              <a:ext cx="25017247" cy="1942285"/>
            </a:xfrm>
            <a:prstGeom prst="rect">
              <a:avLst/>
            </a:prstGeom>
          </p:spPr>
          <p:txBody>
            <a:bodyPr anchor="ctr" rtlCol="false" tIns="0" lIns="0" bIns="0" rIns="0"/>
            <a:lstStyle/>
            <a:p>
              <a:pPr algn="ctr">
                <a:lnSpc>
                  <a:spcPts val="6959"/>
                </a:lnSpc>
              </a:pPr>
              <a:r>
                <a:rPr lang="en-US" sz="5799" b="true">
                  <a:solidFill>
                    <a:srgbClr val="FFFFFF"/>
                  </a:solidFill>
                  <a:latin typeface="Times New Roman MT Bold"/>
                  <a:ea typeface="Times New Roman MT Bold"/>
                  <a:cs typeface="Times New Roman MT Bold"/>
                  <a:sym typeface="Times New Roman MT Bold"/>
                </a:rPr>
                <a:t>Emotional Intelligence in a Multigenerational Workplace</a:t>
              </a:r>
            </a:p>
          </p:txBody>
        </p:sp>
      </p:grpSp>
      <p:grpSp>
        <p:nvGrpSpPr>
          <p:cNvPr name="Group 7" id="7"/>
          <p:cNvGrpSpPr/>
          <p:nvPr/>
        </p:nvGrpSpPr>
        <p:grpSpPr>
          <a:xfrm rot="0">
            <a:off x="1165341" y="1670524"/>
            <a:ext cx="17822856" cy="685495"/>
            <a:chOff x="0" y="0"/>
            <a:chExt cx="23763808" cy="913993"/>
          </a:xfrm>
        </p:grpSpPr>
        <p:sp>
          <p:nvSpPr>
            <p:cNvPr name="Freeform 8" id="8"/>
            <p:cNvSpPr/>
            <p:nvPr/>
          </p:nvSpPr>
          <p:spPr>
            <a:xfrm flipH="false" flipV="false" rot="0">
              <a:off x="0" y="0"/>
              <a:ext cx="23763810" cy="913992"/>
            </a:xfrm>
            <a:custGeom>
              <a:avLst/>
              <a:gdLst/>
              <a:ahLst/>
              <a:cxnLst/>
              <a:rect r="r" b="b" t="t" l="l"/>
              <a:pathLst>
                <a:path h="913992" w="23763810">
                  <a:moveTo>
                    <a:pt x="0" y="0"/>
                  </a:moveTo>
                  <a:lnTo>
                    <a:pt x="23763810" y="0"/>
                  </a:lnTo>
                  <a:lnTo>
                    <a:pt x="23763810" y="913992"/>
                  </a:lnTo>
                  <a:lnTo>
                    <a:pt x="0" y="913992"/>
                  </a:lnTo>
                  <a:close/>
                </a:path>
              </a:pathLst>
            </a:custGeom>
            <a:blipFill>
              <a:blip r:embed="rId3">
                <a:alphaModFix amt="0"/>
              </a:blip>
              <a:stretch>
                <a:fillRect l="0" t="-456611" r="0" b="-456611"/>
              </a:stretch>
            </a:blipFill>
          </p:spPr>
        </p:sp>
        <p:sp>
          <p:nvSpPr>
            <p:cNvPr name="TextBox 9" id="9"/>
            <p:cNvSpPr txBox="true"/>
            <p:nvPr/>
          </p:nvSpPr>
          <p:spPr>
            <a:xfrm>
              <a:off x="0" y="-47625"/>
              <a:ext cx="23763808" cy="961618"/>
            </a:xfrm>
            <a:prstGeom prst="rect">
              <a:avLst/>
            </a:prstGeom>
          </p:spPr>
          <p:txBody>
            <a:bodyPr anchor="ctr" rtlCol="false" tIns="0" lIns="0" bIns="0" rIns="0"/>
            <a:lstStyle/>
            <a:p>
              <a:pPr algn="ctr">
                <a:lnSpc>
                  <a:spcPts val="2999"/>
                </a:lnSpc>
              </a:pPr>
              <a:r>
                <a:rPr lang="en-US" sz="2499">
                  <a:solidFill>
                    <a:srgbClr val="000000"/>
                  </a:solidFill>
                  <a:latin typeface="Times New Roman MT"/>
                  <a:ea typeface="Times New Roman MT"/>
                  <a:cs typeface="Times New Roman MT"/>
                  <a:sym typeface="Times New Roman MT"/>
                </a:rPr>
                <a:t>How emotional skills help Generation X, Millennials and Generation Z work well together</a:t>
              </a:r>
            </a:p>
          </p:txBody>
        </p:sp>
      </p:grpSp>
      <p:grpSp>
        <p:nvGrpSpPr>
          <p:cNvPr name="Group 10" id="10"/>
          <p:cNvGrpSpPr/>
          <p:nvPr/>
        </p:nvGrpSpPr>
        <p:grpSpPr>
          <a:xfrm rot="0">
            <a:off x="1347683" y="2647793"/>
            <a:ext cx="17822856" cy="596021"/>
            <a:chOff x="0" y="0"/>
            <a:chExt cx="23763808" cy="794694"/>
          </a:xfrm>
        </p:grpSpPr>
        <p:sp>
          <p:nvSpPr>
            <p:cNvPr name="Freeform 11" id="11"/>
            <p:cNvSpPr/>
            <p:nvPr/>
          </p:nvSpPr>
          <p:spPr>
            <a:xfrm flipH="false" flipV="false" rot="0">
              <a:off x="0" y="0"/>
              <a:ext cx="23763810" cy="794699"/>
            </a:xfrm>
            <a:custGeom>
              <a:avLst/>
              <a:gdLst/>
              <a:ahLst/>
              <a:cxnLst/>
              <a:rect r="r" b="b" t="t" l="l"/>
              <a:pathLst>
                <a:path h="794699" w="23763810">
                  <a:moveTo>
                    <a:pt x="0" y="0"/>
                  </a:moveTo>
                  <a:lnTo>
                    <a:pt x="23763810" y="0"/>
                  </a:lnTo>
                  <a:lnTo>
                    <a:pt x="23763810" y="794699"/>
                  </a:lnTo>
                  <a:lnTo>
                    <a:pt x="0" y="794699"/>
                  </a:lnTo>
                  <a:close/>
                </a:path>
              </a:pathLst>
            </a:custGeom>
            <a:blipFill>
              <a:blip r:embed="rId3">
                <a:alphaModFix amt="0"/>
              </a:blip>
              <a:stretch>
                <a:fillRect l="0" t="-536655" r="0" b="-528663"/>
              </a:stretch>
            </a:blipFill>
          </p:spPr>
        </p:sp>
        <p:sp>
          <p:nvSpPr>
            <p:cNvPr name="TextBox 12" id="12"/>
            <p:cNvSpPr txBox="true"/>
            <p:nvPr/>
          </p:nvSpPr>
          <p:spPr>
            <a:xfrm>
              <a:off x="0" y="-47625"/>
              <a:ext cx="23763808" cy="842319"/>
            </a:xfrm>
            <a:prstGeom prst="rect">
              <a:avLst/>
            </a:prstGeom>
          </p:spPr>
          <p:txBody>
            <a:bodyPr anchor="ctr" rtlCol="false" tIns="0" lIns="0" bIns="0" rIns="0"/>
            <a:lstStyle/>
            <a:p>
              <a:pPr algn="ctr">
                <a:lnSpc>
                  <a:spcPts val="2759"/>
                </a:lnSpc>
              </a:pPr>
              <a:r>
                <a:rPr lang="en-US" b="true" sz="2299" spc="127">
                  <a:solidFill>
                    <a:srgbClr val="000000"/>
                  </a:solidFill>
                  <a:latin typeface="Times New Roman MT Bold"/>
                  <a:ea typeface="Times New Roman MT Bold"/>
                  <a:cs typeface="Times New Roman MT Bold"/>
                  <a:sym typeface="Times New Roman MT Bold"/>
                </a:rPr>
                <a:t>LCLM 5006  ·  Poster Presentation  ·  Prepared by Dovar Navruzshoev  ·  July 2026</a:t>
              </a:r>
            </a:p>
          </p:txBody>
        </p:sp>
      </p:grpSp>
      <p:grpSp>
        <p:nvGrpSpPr>
          <p:cNvPr name="Group 13" id="13"/>
          <p:cNvGrpSpPr/>
          <p:nvPr/>
        </p:nvGrpSpPr>
        <p:grpSpPr>
          <a:xfrm rot="0">
            <a:off x="731196" y="4615663"/>
            <a:ext cx="868289" cy="658073"/>
            <a:chOff x="0" y="0"/>
            <a:chExt cx="1157719" cy="877430"/>
          </a:xfrm>
        </p:grpSpPr>
        <p:sp>
          <p:nvSpPr>
            <p:cNvPr name="Freeform 14" id="14"/>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E0533D"/>
            </a:solidFill>
          </p:spPr>
        </p:sp>
      </p:grpSp>
      <p:grpSp>
        <p:nvGrpSpPr>
          <p:cNvPr name="Group 15" id="15"/>
          <p:cNvGrpSpPr/>
          <p:nvPr/>
        </p:nvGrpSpPr>
        <p:grpSpPr>
          <a:xfrm rot="0">
            <a:off x="731196" y="4615663"/>
            <a:ext cx="868289" cy="658075"/>
            <a:chOff x="0" y="0"/>
            <a:chExt cx="1157719" cy="877433"/>
          </a:xfrm>
        </p:grpSpPr>
        <p:sp>
          <p:nvSpPr>
            <p:cNvPr name="Freeform 16" id="16"/>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17" id="17"/>
            <p:cNvSpPr txBox="true"/>
            <p:nvPr/>
          </p:nvSpPr>
          <p:spPr>
            <a:xfrm>
              <a:off x="0" y="-47625"/>
              <a:ext cx="1157719" cy="925058"/>
            </a:xfrm>
            <a:prstGeom prst="rect">
              <a:avLst/>
            </a:prstGeom>
          </p:spPr>
          <p:txBody>
            <a:bodyPr anchor="ctr" rtlCol="false" tIns="0" lIns="0" bIns="0" rIns="0"/>
            <a:lstStyle/>
            <a:p>
              <a:pPr algn="ctr" marL="0" indent="0" lvl="0">
                <a:lnSpc>
                  <a:spcPts val="2879"/>
                </a:lnSpc>
                <a:spcBef>
                  <a:spcPct val="0"/>
                </a:spcBef>
              </a:pPr>
              <a:r>
                <a:rPr lang="en-US" b="true" sz="2399" strike="noStrike" u="none">
                  <a:solidFill>
                    <a:srgbClr val="FFFFFF"/>
                  </a:solidFill>
                  <a:latin typeface="Times New Roman MT Bold"/>
                  <a:ea typeface="Times New Roman MT Bold"/>
                  <a:cs typeface="Times New Roman MT Bold"/>
                  <a:sym typeface="Times New Roman MT Bold"/>
                </a:rPr>
                <a:t>1</a:t>
              </a:r>
            </a:p>
          </p:txBody>
        </p:sp>
      </p:grpSp>
      <p:grpSp>
        <p:nvGrpSpPr>
          <p:cNvPr name="Group 18" id="18"/>
          <p:cNvGrpSpPr/>
          <p:nvPr/>
        </p:nvGrpSpPr>
        <p:grpSpPr>
          <a:xfrm rot="0">
            <a:off x="1782289" y="4615663"/>
            <a:ext cx="5285623" cy="658075"/>
            <a:chOff x="0" y="0"/>
            <a:chExt cx="7047497" cy="877433"/>
          </a:xfrm>
        </p:grpSpPr>
        <p:sp>
          <p:nvSpPr>
            <p:cNvPr name="Freeform 19" id="19"/>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20" id="20"/>
            <p:cNvSpPr txBox="true"/>
            <p:nvPr/>
          </p:nvSpPr>
          <p:spPr>
            <a:xfrm>
              <a:off x="0" y="-47625"/>
              <a:ext cx="7047497" cy="925058"/>
            </a:xfrm>
            <a:prstGeom prst="rect">
              <a:avLst/>
            </a:prstGeom>
          </p:spPr>
          <p:txBody>
            <a:bodyPr anchor="ctr" rtlCol="false" tIns="0" lIns="0" bIns="0" rIns="0"/>
            <a:lstStyle/>
            <a:p>
              <a:pPr algn="l" marL="0" indent="0" lvl="0">
                <a:lnSpc>
                  <a:spcPts val="2639"/>
                </a:lnSpc>
                <a:spcBef>
                  <a:spcPct val="0"/>
                </a:spcBef>
              </a:pPr>
              <a:r>
                <a:rPr lang="en-US" b="true" sz="2199" i="true" strike="noStrike" u="none">
                  <a:solidFill>
                    <a:srgbClr val="1A1B4B"/>
                  </a:solidFill>
                  <a:latin typeface="Times New Roman MT Bold Italics"/>
                  <a:ea typeface="Times New Roman MT Bold Italics"/>
                  <a:cs typeface="Times New Roman MT Bold Italics"/>
                  <a:sym typeface="Times New Roman MT Bold Italics"/>
                </a:rPr>
                <a:t>Why This Matters</a:t>
              </a:r>
            </a:p>
          </p:txBody>
        </p:sp>
      </p:grpSp>
      <p:grpSp>
        <p:nvGrpSpPr>
          <p:cNvPr name="Group 21" id="21"/>
          <p:cNvGrpSpPr/>
          <p:nvPr/>
        </p:nvGrpSpPr>
        <p:grpSpPr>
          <a:xfrm rot="0">
            <a:off x="731196" y="8682933"/>
            <a:ext cx="6336716" cy="1827981"/>
            <a:chOff x="0" y="0"/>
            <a:chExt cx="8448954" cy="2437308"/>
          </a:xfrm>
        </p:grpSpPr>
        <p:sp>
          <p:nvSpPr>
            <p:cNvPr name="Freeform 22" id="22"/>
            <p:cNvSpPr/>
            <p:nvPr/>
          </p:nvSpPr>
          <p:spPr>
            <a:xfrm flipH="false" flipV="false" rot="0">
              <a:off x="0" y="0"/>
              <a:ext cx="8448929" cy="2437257"/>
            </a:xfrm>
            <a:custGeom>
              <a:avLst/>
              <a:gdLst/>
              <a:ahLst/>
              <a:cxnLst/>
              <a:rect r="r" b="b" t="t" l="l"/>
              <a:pathLst>
                <a:path h="2437257" w="8448929">
                  <a:moveTo>
                    <a:pt x="0" y="0"/>
                  </a:moveTo>
                  <a:lnTo>
                    <a:pt x="8448929" y="0"/>
                  </a:lnTo>
                  <a:lnTo>
                    <a:pt x="8448929" y="2437257"/>
                  </a:lnTo>
                  <a:lnTo>
                    <a:pt x="0" y="2437257"/>
                  </a:lnTo>
                  <a:close/>
                </a:path>
              </a:pathLst>
            </a:custGeom>
            <a:solidFill>
              <a:srgbClr val="FDF0ED"/>
            </a:solidFill>
          </p:spPr>
        </p:sp>
      </p:grpSp>
      <p:grpSp>
        <p:nvGrpSpPr>
          <p:cNvPr name="Group 23" id="23"/>
          <p:cNvGrpSpPr/>
          <p:nvPr/>
        </p:nvGrpSpPr>
        <p:grpSpPr>
          <a:xfrm rot="0">
            <a:off x="959691" y="8820026"/>
            <a:ext cx="2912435" cy="1202961"/>
            <a:chOff x="0" y="0"/>
            <a:chExt cx="2802915" cy="1157724"/>
          </a:xfrm>
        </p:grpSpPr>
        <p:sp>
          <p:nvSpPr>
            <p:cNvPr name="Freeform 24" id="24"/>
            <p:cNvSpPr/>
            <p:nvPr/>
          </p:nvSpPr>
          <p:spPr>
            <a:xfrm flipH="false" flipV="false" rot="0">
              <a:off x="0" y="0"/>
              <a:ext cx="2802911" cy="1157729"/>
            </a:xfrm>
            <a:custGeom>
              <a:avLst/>
              <a:gdLst/>
              <a:ahLst/>
              <a:cxnLst/>
              <a:rect r="r" b="b" t="t" l="l"/>
              <a:pathLst>
                <a:path h="1157729" w="2802911">
                  <a:moveTo>
                    <a:pt x="0" y="0"/>
                  </a:moveTo>
                  <a:lnTo>
                    <a:pt x="2802911" y="0"/>
                  </a:lnTo>
                  <a:lnTo>
                    <a:pt x="2802911" y="1157729"/>
                  </a:lnTo>
                  <a:lnTo>
                    <a:pt x="0" y="1157729"/>
                  </a:lnTo>
                  <a:close/>
                </a:path>
              </a:pathLst>
            </a:custGeom>
            <a:blipFill>
              <a:blip r:embed="rId3">
                <a:alphaModFix amt="0"/>
              </a:blip>
              <a:stretch>
                <a:fillRect l="-2994" t="0" r="-2994" b="0"/>
              </a:stretch>
            </a:blipFill>
          </p:spPr>
        </p:sp>
        <p:sp>
          <p:nvSpPr>
            <p:cNvPr name="TextBox 25" id="25"/>
            <p:cNvSpPr txBox="true"/>
            <p:nvPr/>
          </p:nvSpPr>
          <p:spPr>
            <a:xfrm>
              <a:off x="0" y="-76200"/>
              <a:ext cx="2802915" cy="1233924"/>
            </a:xfrm>
            <a:prstGeom prst="rect">
              <a:avLst/>
            </a:prstGeom>
          </p:spPr>
          <p:txBody>
            <a:bodyPr anchor="ctr" rtlCol="false" tIns="0" lIns="0" bIns="0" rIns="0"/>
            <a:lstStyle/>
            <a:p>
              <a:pPr algn="l">
                <a:lnSpc>
                  <a:spcPts val="4799"/>
                </a:lnSpc>
              </a:pPr>
              <a:r>
                <a:rPr lang="en-US" sz="3999" b="true">
                  <a:solidFill>
                    <a:srgbClr val="E0533D"/>
                  </a:solidFill>
                  <a:latin typeface="Times New Roman MT Bold"/>
                  <a:ea typeface="Times New Roman MT Bold"/>
                  <a:cs typeface="Times New Roman MT Bold"/>
                  <a:sym typeface="Times New Roman MT Bold"/>
                </a:rPr>
                <a:t>74%</a:t>
              </a:r>
            </a:p>
          </p:txBody>
        </p:sp>
      </p:grpSp>
      <p:grpSp>
        <p:nvGrpSpPr>
          <p:cNvPr name="Group 26" id="26"/>
          <p:cNvGrpSpPr/>
          <p:nvPr/>
        </p:nvGrpSpPr>
        <p:grpSpPr>
          <a:xfrm rot="0">
            <a:off x="2513486" y="8797176"/>
            <a:ext cx="3823230" cy="1126553"/>
            <a:chOff x="0" y="0"/>
            <a:chExt cx="5097640" cy="1502071"/>
          </a:xfrm>
        </p:grpSpPr>
        <p:sp>
          <p:nvSpPr>
            <p:cNvPr name="Freeform 27" id="27"/>
            <p:cNvSpPr/>
            <p:nvPr/>
          </p:nvSpPr>
          <p:spPr>
            <a:xfrm flipH="false" flipV="false" rot="0">
              <a:off x="0" y="0"/>
              <a:ext cx="5097642" cy="1502074"/>
            </a:xfrm>
            <a:custGeom>
              <a:avLst/>
              <a:gdLst/>
              <a:ahLst/>
              <a:cxnLst/>
              <a:rect r="r" b="b" t="t" l="l"/>
              <a:pathLst>
                <a:path h="1502074" w="5097642">
                  <a:moveTo>
                    <a:pt x="0" y="0"/>
                  </a:moveTo>
                  <a:lnTo>
                    <a:pt x="5097642" y="0"/>
                  </a:lnTo>
                  <a:lnTo>
                    <a:pt x="5097642" y="1502074"/>
                  </a:lnTo>
                  <a:lnTo>
                    <a:pt x="0" y="1502074"/>
                  </a:lnTo>
                  <a:close/>
                </a:path>
              </a:pathLst>
            </a:custGeom>
            <a:blipFill>
              <a:blip r:embed="rId3">
                <a:alphaModFix amt="0"/>
              </a:blip>
              <a:stretch>
                <a:fillRect l="0" t="-25561" r="0" b="-6692"/>
              </a:stretch>
            </a:blipFill>
          </p:spPr>
        </p:sp>
        <p:sp>
          <p:nvSpPr>
            <p:cNvPr name="TextBox 28" id="28"/>
            <p:cNvSpPr txBox="true"/>
            <p:nvPr/>
          </p:nvSpPr>
          <p:spPr>
            <a:xfrm>
              <a:off x="0" y="-47625"/>
              <a:ext cx="5097640" cy="1549696"/>
            </a:xfrm>
            <a:prstGeom prst="rect">
              <a:avLst/>
            </a:prstGeom>
          </p:spPr>
          <p:txBody>
            <a:bodyPr anchor="ctr" rtlCol="false" tIns="0" lIns="0" bIns="0" rIns="0"/>
            <a:lstStyle/>
            <a:p>
              <a:pPr algn="l">
                <a:lnSpc>
                  <a:spcPts val="2759"/>
                </a:lnSpc>
              </a:pPr>
              <a:r>
                <a:rPr lang="en-US" sz="2299" b="true">
                  <a:solidFill>
                    <a:srgbClr val="1A1B4B"/>
                  </a:solidFill>
                  <a:latin typeface="Times New Roman MT Bold"/>
                  <a:ea typeface="Times New Roman MT Bold"/>
                  <a:cs typeface="Times New Roman MT Bold"/>
                  <a:sym typeface="Times New Roman MT Bold"/>
                </a:rPr>
                <a:t>of the global workforce will be Gen Z and Millennials by 2030.</a:t>
              </a:r>
            </a:p>
          </p:txBody>
        </p:sp>
      </p:grpSp>
      <p:grpSp>
        <p:nvGrpSpPr>
          <p:cNvPr name="Group 29" id="29"/>
          <p:cNvGrpSpPr/>
          <p:nvPr/>
        </p:nvGrpSpPr>
        <p:grpSpPr>
          <a:xfrm rot="0">
            <a:off x="959691" y="9916820"/>
            <a:ext cx="5879716" cy="411297"/>
            <a:chOff x="0" y="0"/>
            <a:chExt cx="7839621" cy="548396"/>
          </a:xfrm>
        </p:grpSpPr>
        <p:sp>
          <p:nvSpPr>
            <p:cNvPr name="Freeform 30" id="30"/>
            <p:cNvSpPr/>
            <p:nvPr/>
          </p:nvSpPr>
          <p:spPr>
            <a:xfrm flipH="false" flipV="false" rot="0">
              <a:off x="0" y="0"/>
              <a:ext cx="7839620" cy="548392"/>
            </a:xfrm>
            <a:custGeom>
              <a:avLst/>
              <a:gdLst/>
              <a:ahLst/>
              <a:cxnLst/>
              <a:rect r="r" b="b" t="t" l="l"/>
              <a:pathLst>
                <a:path h="548392" w="7839620">
                  <a:moveTo>
                    <a:pt x="0" y="0"/>
                  </a:moveTo>
                  <a:lnTo>
                    <a:pt x="7839620" y="0"/>
                  </a:lnTo>
                  <a:lnTo>
                    <a:pt x="7839620" y="548392"/>
                  </a:lnTo>
                  <a:lnTo>
                    <a:pt x="0" y="548392"/>
                  </a:lnTo>
                  <a:close/>
                </a:path>
              </a:pathLst>
            </a:custGeom>
            <a:blipFill>
              <a:blip r:embed="rId3">
                <a:alphaModFix amt="0"/>
              </a:blip>
              <a:stretch>
                <a:fillRect l="0" t="-228550" r="0" b="-228551"/>
              </a:stretch>
            </a:blipFill>
          </p:spPr>
        </p:sp>
        <p:sp>
          <p:nvSpPr>
            <p:cNvPr name="TextBox 31" id="31"/>
            <p:cNvSpPr txBox="true"/>
            <p:nvPr/>
          </p:nvSpPr>
          <p:spPr>
            <a:xfrm>
              <a:off x="0" y="-38100"/>
              <a:ext cx="7839621" cy="586496"/>
            </a:xfrm>
            <a:prstGeom prst="rect">
              <a:avLst/>
            </a:prstGeom>
          </p:spPr>
          <p:txBody>
            <a:bodyPr anchor="ctr" rtlCol="false" tIns="0" lIns="0" bIns="0" rIns="0"/>
            <a:lstStyle/>
            <a:p>
              <a:pPr algn="l">
                <a:lnSpc>
                  <a:spcPts val="1920"/>
                </a:lnSpc>
              </a:pPr>
              <a:r>
                <a:rPr lang="en-US" sz="1600" i="true">
                  <a:solidFill>
                    <a:srgbClr val="5C5C6B"/>
                  </a:solidFill>
                  <a:latin typeface="Times New Roman MT Italics"/>
                  <a:ea typeface="Times New Roman MT Italics"/>
                  <a:cs typeface="Times New Roman MT Italics"/>
                  <a:sym typeface="Times New Roman MT Italics"/>
                </a:rPr>
                <a:t>Source: Deloitte (2025)</a:t>
              </a:r>
            </a:p>
          </p:txBody>
        </p:sp>
      </p:grpSp>
      <p:grpSp>
        <p:nvGrpSpPr>
          <p:cNvPr name="Group 32" id="32"/>
          <p:cNvGrpSpPr/>
          <p:nvPr/>
        </p:nvGrpSpPr>
        <p:grpSpPr>
          <a:xfrm rot="0">
            <a:off x="731196" y="10967914"/>
            <a:ext cx="868289" cy="658073"/>
            <a:chOff x="0" y="0"/>
            <a:chExt cx="1157719" cy="877430"/>
          </a:xfrm>
        </p:grpSpPr>
        <p:sp>
          <p:nvSpPr>
            <p:cNvPr name="Freeform 33" id="33"/>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E0533D"/>
            </a:solidFill>
          </p:spPr>
        </p:sp>
      </p:grpSp>
      <p:grpSp>
        <p:nvGrpSpPr>
          <p:cNvPr name="Group 34" id="34"/>
          <p:cNvGrpSpPr/>
          <p:nvPr/>
        </p:nvGrpSpPr>
        <p:grpSpPr>
          <a:xfrm rot="0">
            <a:off x="731196" y="10967914"/>
            <a:ext cx="868289" cy="658075"/>
            <a:chOff x="0" y="0"/>
            <a:chExt cx="1157719" cy="877433"/>
          </a:xfrm>
        </p:grpSpPr>
        <p:sp>
          <p:nvSpPr>
            <p:cNvPr name="Freeform 35" id="35"/>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36" id="36"/>
            <p:cNvSpPr txBox="true"/>
            <p:nvPr/>
          </p:nvSpPr>
          <p:spPr>
            <a:xfrm>
              <a:off x="0" y="-47625"/>
              <a:ext cx="1157719" cy="925058"/>
            </a:xfrm>
            <a:prstGeom prst="rect">
              <a:avLst/>
            </a:prstGeom>
          </p:spPr>
          <p:txBody>
            <a:bodyPr anchor="ctr" rtlCol="false" tIns="0" lIns="0" bIns="0" rIns="0"/>
            <a:lstStyle/>
            <a:p>
              <a:pPr algn="ctr">
                <a:lnSpc>
                  <a:spcPts val="2879"/>
                </a:lnSpc>
              </a:pPr>
              <a:r>
                <a:rPr lang="en-US" sz="2399" b="true">
                  <a:solidFill>
                    <a:srgbClr val="FFFFFF"/>
                  </a:solidFill>
                  <a:latin typeface="Times New Roman MT Bold"/>
                  <a:ea typeface="Times New Roman MT Bold"/>
                  <a:cs typeface="Times New Roman MT Bold"/>
                  <a:sym typeface="Times New Roman MT Bold"/>
                </a:rPr>
                <a:t>2</a:t>
              </a:r>
            </a:p>
          </p:txBody>
        </p:sp>
      </p:grpSp>
      <p:grpSp>
        <p:nvGrpSpPr>
          <p:cNvPr name="Group 37" id="37"/>
          <p:cNvGrpSpPr/>
          <p:nvPr/>
        </p:nvGrpSpPr>
        <p:grpSpPr>
          <a:xfrm rot="0">
            <a:off x="1782289" y="10967914"/>
            <a:ext cx="5285623" cy="658075"/>
            <a:chOff x="0" y="0"/>
            <a:chExt cx="7047497" cy="877433"/>
          </a:xfrm>
        </p:grpSpPr>
        <p:sp>
          <p:nvSpPr>
            <p:cNvPr name="Freeform 38" id="38"/>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39" id="39"/>
            <p:cNvSpPr txBox="true"/>
            <p:nvPr/>
          </p:nvSpPr>
          <p:spPr>
            <a:xfrm>
              <a:off x="0" y="-47625"/>
              <a:ext cx="7047497" cy="925058"/>
            </a:xfrm>
            <a:prstGeom prst="rect">
              <a:avLst/>
            </a:prstGeom>
          </p:spPr>
          <p:txBody>
            <a:bodyPr anchor="ctr" rtlCol="false" tIns="0" lIns="0" bIns="0" rIns="0"/>
            <a:lstStyle/>
            <a:p>
              <a:pPr algn="l">
                <a:lnSpc>
                  <a:spcPts val="2639"/>
                </a:lnSpc>
              </a:pPr>
              <a:r>
                <a:rPr lang="en-US" b="true" sz="2199" i="true">
                  <a:solidFill>
                    <a:srgbClr val="1A1B4B"/>
                  </a:solidFill>
                  <a:latin typeface="Times New Roman MT Bold Italics"/>
                  <a:ea typeface="Times New Roman MT Bold Italics"/>
                  <a:cs typeface="Times New Roman MT Bold Italics"/>
                  <a:sym typeface="Times New Roman MT Bold Italics"/>
                </a:rPr>
                <a:t>What Is Emotional Intelligence?</a:t>
              </a:r>
            </a:p>
          </p:txBody>
        </p:sp>
      </p:grpSp>
      <p:grpSp>
        <p:nvGrpSpPr>
          <p:cNvPr name="Group 40" id="40"/>
          <p:cNvGrpSpPr/>
          <p:nvPr/>
        </p:nvGrpSpPr>
        <p:grpSpPr>
          <a:xfrm rot="0">
            <a:off x="548397" y="14452505"/>
            <a:ext cx="6336716" cy="1370990"/>
            <a:chOff x="0" y="0"/>
            <a:chExt cx="8448954" cy="1827987"/>
          </a:xfrm>
        </p:grpSpPr>
        <p:sp>
          <p:nvSpPr>
            <p:cNvPr name="Freeform 41" id="41"/>
            <p:cNvSpPr/>
            <p:nvPr/>
          </p:nvSpPr>
          <p:spPr>
            <a:xfrm flipH="false" flipV="false" rot="0">
              <a:off x="0" y="0"/>
              <a:ext cx="8448929" cy="1828038"/>
            </a:xfrm>
            <a:custGeom>
              <a:avLst/>
              <a:gdLst/>
              <a:ahLst/>
              <a:cxnLst/>
              <a:rect r="r" b="b" t="t" l="l"/>
              <a:pathLst>
                <a:path h="1828038" w="8448929">
                  <a:moveTo>
                    <a:pt x="0" y="0"/>
                  </a:moveTo>
                  <a:lnTo>
                    <a:pt x="8448929" y="0"/>
                  </a:lnTo>
                  <a:lnTo>
                    <a:pt x="8448929" y="1828038"/>
                  </a:lnTo>
                  <a:lnTo>
                    <a:pt x="0" y="1828038"/>
                  </a:lnTo>
                  <a:close/>
                </a:path>
              </a:pathLst>
            </a:custGeom>
            <a:solidFill>
              <a:srgbClr val="004AAD"/>
            </a:solidFill>
          </p:spPr>
        </p:sp>
      </p:grpSp>
      <p:grpSp>
        <p:nvGrpSpPr>
          <p:cNvPr name="Group 42" id="42"/>
          <p:cNvGrpSpPr/>
          <p:nvPr/>
        </p:nvGrpSpPr>
        <p:grpSpPr>
          <a:xfrm rot="0">
            <a:off x="731196" y="14452505"/>
            <a:ext cx="5971118" cy="1370989"/>
            <a:chOff x="0" y="0"/>
            <a:chExt cx="7961490" cy="1827985"/>
          </a:xfrm>
        </p:grpSpPr>
        <p:sp>
          <p:nvSpPr>
            <p:cNvPr name="Freeform 43" id="43"/>
            <p:cNvSpPr/>
            <p:nvPr/>
          </p:nvSpPr>
          <p:spPr>
            <a:xfrm flipH="false" flipV="false" rot="0">
              <a:off x="0" y="0"/>
              <a:ext cx="7961485" cy="1827984"/>
            </a:xfrm>
            <a:custGeom>
              <a:avLst/>
              <a:gdLst/>
              <a:ahLst/>
              <a:cxnLst/>
              <a:rect r="r" b="b" t="t" l="l"/>
              <a:pathLst>
                <a:path h="1827984" w="7961485">
                  <a:moveTo>
                    <a:pt x="0" y="0"/>
                  </a:moveTo>
                  <a:lnTo>
                    <a:pt x="7961485" y="0"/>
                  </a:lnTo>
                  <a:lnTo>
                    <a:pt x="7961485" y="1827984"/>
                  </a:lnTo>
                  <a:lnTo>
                    <a:pt x="0" y="1827984"/>
                  </a:lnTo>
                  <a:close/>
                </a:path>
              </a:pathLst>
            </a:custGeom>
            <a:blipFill>
              <a:blip r:embed="rId3">
                <a:alphaModFix amt="0"/>
              </a:blip>
              <a:stretch>
                <a:fillRect l="0" t="-34863" r="0" b="-34864"/>
              </a:stretch>
            </a:blipFill>
          </p:spPr>
        </p:sp>
        <p:sp>
          <p:nvSpPr>
            <p:cNvPr name="TextBox 44" id="44"/>
            <p:cNvSpPr txBox="true"/>
            <p:nvPr/>
          </p:nvSpPr>
          <p:spPr>
            <a:xfrm>
              <a:off x="0" y="-38100"/>
              <a:ext cx="7961490" cy="1866085"/>
            </a:xfrm>
            <a:prstGeom prst="rect">
              <a:avLst/>
            </a:prstGeom>
          </p:spPr>
          <p:txBody>
            <a:bodyPr anchor="ctr" rtlCol="false" tIns="0" lIns="0" bIns="0" rIns="0"/>
            <a:lstStyle/>
            <a:p>
              <a:pPr algn="ctr">
                <a:lnSpc>
                  <a:spcPts val="1920"/>
                </a:lnSpc>
              </a:pPr>
              <a:r>
                <a:rPr lang="en-US" sz="1600" b="true">
                  <a:solidFill>
                    <a:srgbClr val="FFFFFF"/>
                  </a:solidFill>
                  <a:latin typeface="Times New Roman MT Bold"/>
                  <a:ea typeface="Times New Roman MT Bold"/>
                  <a:cs typeface="Times New Roman MT Bold"/>
                  <a:sym typeface="Times New Roman MT Bold"/>
                </a:rPr>
                <a:t>NOTICE  →  UNDERSTAND  →  MANAGE  →  USE EMOTIONS WELL</a:t>
              </a:r>
            </a:p>
          </p:txBody>
        </p:sp>
      </p:grpSp>
      <p:grpSp>
        <p:nvGrpSpPr>
          <p:cNvPr name="Group 45" id="45"/>
          <p:cNvGrpSpPr/>
          <p:nvPr/>
        </p:nvGrpSpPr>
        <p:grpSpPr>
          <a:xfrm rot="0">
            <a:off x="731196" y="17228763"/>
            <a:ext cx="868289" cy="658073"/>
            <a:chOff x="0" y="0"/>
            <a:chExt cx="1157719" cy="877430"/>
          </a:xfrm>
        </p:grpSpPr>
        <p:sp>
          <p:nvSpPr>
            <p:cNvPr name="Freeform 46" id="46"/>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E0533D"/>
            </a:solidFill>
          </p:spPr>
        </p:sp>
      </p:grpSp>
      <p:grpSp>
        <p:nvGrpSpPr>
          <p:cNvPr name="Group 47" id="47"/>
          <p:cNvGrpSpPr/>
          <p:nvPr/>
        </p:nvGrpSpPr>
        <p:grpSpPr>
          <a:xfrm rot="0">
            <a:off x="731196" y="17228763"/>
            <a:ext cx="868289" cy="658075"/>
            <a:chOff x="0" y="0"/>
            <a:chExt cx="1157719" cy="877433"/>
          </a:xfrm>
        </p:grpSpPr>
        <p:sp>
          <p:nvSpPr>
            <p:cNvPr name="Freeform 48" id="48"/>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49" id="49"/>
            <p:cNvSpPr txBox="true"/>
            <p:nvPr/>
          </p:nvSpPr>
          <p:spPr>
            <a:xfrm>
              <a:off x="0" y="-47625"/>
              <a:ext cx="1157719" cy="925058"/>
            </a:xfrm>
            <a:prstGeom prst="rect">
              <a:avLst/>
            </a:prstGeom>
          </p:spPr>
          <p:txBody>
            <a:bodyPr anchor="ctr" rtlCol="false" tIns="0" lIns="0" bIns="0" rIns="0"/>
            <a:lstStyle/>
            <a:p>
              <a:pPr algn="ctr" marL="0" indent="0" lvl="0">
                <a:lnSpc>
                  <a:spcPts val="2879"/>
                </a:lnSpc>
                <a:spcBef>
                  <a:spcPct val="0"/>
                </a:spcBef>
              </a:pPr>
              <a:r>
                <a:rPr lang="en-US" b="true" sz="2399" strike="noStrike" u="none">
                  <a:solidFill>
                    <a:srgbClr val="FFFFFF"/>
                  </a:solidFill>
                  <a:latin typeface="Times New Roman MT Bold"/>
                  <a:ea typeface="Times New Roman MT Bold"/>
                  <a:cs typeface="Times New Roman MT Bold"/>
                  <a:sym typeface="Times New Roman MT Bold"/>
                </a:rPr>
                <a:t>3</a:t>
              </a:r>
            </a:p>
          </p:txBody>
        </p:sp>
      </p:grpSp>
      <p:grpSp>
        <p:nvGrpSpPr>
          <p:cNvPr name="Group 50" id="50"/>
          <p:cNvGrpSpPr/>
          <p:nvPr/>
        </p:nvGrpSpPr>
        <p:grpSpPr>
          <a:xfrm rot="0">
            <a:off x="1782289" y="17228763"/>
            <a:ext cx="5285623" cy="658075"/>
            <a:chOff x="0" y="0"/>
            <a:chExt cx="7047497" cy="877433"/>
          </a:xfrm>
        </p:grpSpPr>
        <p:sp>
          <p:nvSpPr>
            <p:cNvPr name="Freeform 51" id="51"/>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52" id="52"/>
            <p:cNvSpPr txBox="true"/>
            <p:nvPr/>
          </p:nvSpPr>
          <p:spPr>
            <a:xfrm>
              <a:off x="0" y="-47625"/>
              <a:ext cx="7047497" cy="925058"/>
            </a:xfrm>
            <a:prstGeom prst="rect">
              <a:avLst/>
            </a:prstGeom>
          </p:spPr>
          <p:txBody>
            <a:bodyPr anchor="ctr" rtlCol="false" tIns="0" lIns="0" bIns="0" rIns="0"/>
            <a:lstStyle/>
            <a:p>
              <a:pPr algn="l">
                <a:lnSpc>
                  <a:spcPts val="2759"/>
                </a:lnSpc>
              </a:pPr>
              <a:r>
                <a:rPr lang="en-US" b="true" sz="2299" i="true">
                  <a:solidFill>
                    <a:srgbClr val="1A1B4B"/>
                  </a:solidFill>
                  <a:latin typeface="Times New Roman MT Bold Italics"/>
                  <a:ea typeface="Times New Roman MT Bold Italics"/>
                  <a:cs typeface="Times New Roman MT Bold Italics"/>
                  <a:sym typeface="Times New Roman MT Bold Italics"/>
                </a:rPr>
                <a:t>Three Models of EI</a:t>
              </a:r>
            </a:p>
          </p:txBody>
        </p:sp>
      </p:grpSp>
      <p:graphicFrame>
        <p:nvGraphicFramePr>
          <p:cNvPr name="Table 53" id="53"/>
          <p:cNvGraphicFramePr>
            <a:graphicFrameLocks noGrp="true"/>
          </p:cNvGraphicFramePr>
          <p:nvPr/>
        </p:nvGraphicFramePr>
        <p:xfrm>
          <a:off x="731194" y="18097055"/>
          <a:ext cx="6309088" cy="4736159"/>
        </p:xfrm>
        <a:graphic>
          <a:graphicData uri="http://schemas.openxmlformats.org/drawingml/2006/table">
            <a:tbl>
              <a:tblPr/>
              <a:tblGrid>
                <a:gridCol w="1418738"/>
                <a:gridCol w="1868338"/>
                <a:gridCol w="3022012"/>
              </a:tblGrid>
              <a:tr h="515733">
                <a:tc>
                  <a:txBody>
                    <a:bodyPr anchor="t" rtlCol="false"/>
                    <a:lstStyle/>
                    <a:p>
                      <a:pPr algn="l">
                        <a:lnSpc>
                          <a:spcPts val="2160"/>
                        </a:lnSpc>
                        <a:defRPr/>
                      </a:pPr>
                      <a:r>
                        <a:rPr lang="en-US" sz="1800" b="true">
                          <a:solidFill>
                            <a:srgbClr val="FFFFFF"/>
                          </a:solidFill>
                          <a:latin typeface="Times New Roman MT Bold"/>
                          <a:ea typeface="Times New Roman MT Bold"/>
                          <a:cs typeface="Times New Roman MT Bold"/>
                          <a:sym typeface="Times New Roman MT Bold"/>
                        </a:rPr>
                        <a:t>Model</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c>
                  <a:txBody>
                    <a:bodyPr anchor="t" rtlCol="false"/>
                    <a:lstStyle/>
                    <a:p>
                      <a:pPr algn="l">
                        <a:lnSpc>
                          <a:spcPts val="2160"/>
                        </a:lnSpc>
                        <a:defRPr/>
                      </a:pPr>
                      <a:r>
                        <a:rPr lang="en-US" sz="1800" b="true">
                          <a:solidFill>
                            <a:srgbClr val="FFFFFF"/>
                          </a:solidFill>
                          <a:latin typeface="Times New Roman MT Bold"/>
                          <a:ea typeface="Times New Roman MT Bold"/>
                          <a:cs typeface="Times New Roman MT Bold"/>
                          <a:sym typeface="Times New Roman MT Bold"/>
                        </a:rPr>
                        <a:t>Type</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c>
                  <a:txBody>
                    <a:bodyPr anchor="t" rtlCol="false"/>
                    <a:lstStyle/>
                    <a:p>
                      <a:pPr algn="l">
                        <a:lnSpc>
                          <a:spcPts val="2160"/>
                        </a:lnSpc>
                        <a:defRPr/>
                      </a:pPr>
                      <a:r>
                        <a:rPr lang="en-US" sz="1800" b="true">
                          <a:solidFill>
                            <a:srgbClr val="FFFFFF"/>
                          </a:solidFill>
                          <a:latin typeface="Times New Roman MT Bold"/>
                          <a:ea typeface="Times New Roman MT Bold"/>
                          <a:cs typeface="Times New Roman MT Bold"/>
                          <a:sym typeface="Times New Roman MT Bold"/>
                        </a:rPr>
                        <a:t>Main parts</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r>
              <a:tr h="1451221">
                <a:tc>
                  <a:txBody>
                    <a:bodyPr anchor="t" rtlCol="false"/>
                    <a:lstStyle/>
                    <a:p>
                      <a:pPr algn="l">
                        <a:lnSpc>
                          <a:spcPts val="2160"/>
                        </a:lnSpc>
                        <a:defRPr/>
                      </a:pPr>
                      <a:r>
                        <a:rPr lang="en-US" sz="1800" b="true">
                          <a:solidFill>
                            <a:srgbClr val="1A1B4B"/>
                          </a:solidFill>
                          <a:latin typeface="Times New Roman MT Bold"/>
                          <a:ea typeface="Times New Roman MT Bold"/>
                          <a:cs typeface="Times New Roman MT Bold"/>
                          <a:sym typeface="Times New Roman MT Bold"/>
                        </a:rPr>
                        <a:t>Mayer &amp;</a:t>
                      </a:r>
                      <a:endParaRPr lang="en-US" sz="1100"/>
                    </a:p>
                    <a:p>
                      <a:pPr algn="l">
                        <a:lnSpc>
                          <a:spcPts val="2160"/>
                        </a:lnSpc>
                      </a:pPr>
                      <a:r>
                        <a:rPr lang="en-US" sz="1800" b="true">
                          <a:solidFill>
                            <a:srgbClr val="1A1B4B"/>
                          </a:solidFill>
                          <a:latin typeface="Times New Roman MT Bold"/>
                          <a:ea typeface="Times New Roman MT Bold"/>
                          <a:cs typeface="Times New Roman MT Bold"/>
                          <a:sym typeface="Times New Roman MT Bold"/>
                        </a:rPr>
                        <a:t>Salovey</a:t>
                      </a:r>
                    </a:p>
                    <a:p>
                      <a:pPr algn="l">
                        <a:lnSpc>
                          <a:spcPts val="2160"/>
                        </a:lnSpc>
                      </a:pPr>
                      <a:r>
                        <a:rPr lang="en-US" sz="1800" b="true">
                          <a:solidFill>
                            <a:srgbClr val="1A1B4B"/>
                          </a:solidFill>
                          <a:latin typeface="Times New Roman MT Bold"/>
                          <a:ea typeface="Times New Roman MT Bold"/>
                          <a:cs typeface="Times New Roman MT Bold"/>
                          <a:sym typeface="Times New Roman MT Bold"/>
                        </a:rPr>
                        <a:t>(1990)</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Ability model.</a:t>
                      </a:r>
                      <a:endParaRPr lang="en-US" sz="1100"/>
                    </a:p>
                    <a:p>
                      <a:pPr algn="l">
                        <a:lnSpc>
                          <a:spcPts val="2160"/>
                        </a:lnSpc>
                      </a:pPr>
                      <a:r>
                        <a:rPr lang="en-US" sz="1800">
                          <a:solidFill>
                            <a:srgbClr val="2B2B33"/>
                          </a:solidFill>
                          <a:latin typeface="Times New Roman MT"/>
                          <a:ea typeface="Times New Roman MT"/>
                          <a:cs typeface="Times New Roman MT"/>
                          <a:sym typeface="Times New Roman MT"/>
                        </a:rPr>
                        <a:t>EI is a mental</a:t>
                      </a:r>
                    </a:p>
                    <a:p>
                      <a:pPr algn="l">
                        <a:lnSpc>
                          <a:spcPts val="2160"/>
                        </a:lnSpc>
                      </a:pPr>
                      <a:r>
                        <a:rPr lang="en-US" sz="1800">
                          <a:solidFill>
                            <a:srgbClr val="2B2B33"/>
                          </a:solidFill>
                          <a:latin typeface="Times New Roman MT"/>
                          <a:ea typeface="Times New Roman MT"/>
                          <a:cs typeface="Times New Roman MT"/>
                          <a:sym typeface="Times New Roman MT"/>
                        </a:rPr>
                        <a:t>skill you can test.</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Perceive emotions · Use emotions to help thinking · Understand emotions · Manage emotions</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r h="1317984">
                <a:tc>
                  <a:txBody>
                    <a:bodyPr anchor="t" rtlCol="false"/>
                    <a:lstStyle/>
                    <a:p>
                      <a:pPr algn="l">
                        <a:lnSpc>
                          <a:spcPts val="2160"/>
                        </a:lnSpc>
                        <a:defRPr/>
                      </a:pPr>
                      <a:r>
                        <a:rPr lang="en-US" sz="1800" b="true">
                          <a:solidFill>
                            <a:srgbClr val="1A1B4B"/>
                          </a:solidFill>
                          <a:latin typeface="Times New Roman MT Bold"/>
                          <a:ea typeface="Times New Roman MT Bold"/>
                          <a:cs typeface="Times New Roman MT Bold"/>
                          <a:sym typeface="Times New Roman MT Bold"/>
                        </a:rPr>
                        <a:t>Goleman</a:t>
                      </a:r>
                      <a:endParaRPr lang="en-US" sz="1100"/>
                    </a:p>
                    <a:p>
                      <a:pPr algn="l">
                        <a:lnSpc>
                          <a:spcPts val="2160"/>
                        </a:lnSpc>
                      </a:pPr>
                      <a:r>
                        <a:rPr lang="en-US" sz="1800" b="true">
                          <a:solidFill>
                            <a:srgbClr val="1A1B4B"/>
                          </a:solidFill>
                          <a:latin typeface="Times New Roman MT Bold"/>
                          <a:ea typeface="Times New Roman MT Bold"/>
                          <a:cs typeface="Times New Roman MT Bold"/>
                          <a:sym typeface="Times New Roman MT Bold"/>
                        </a:rPr>
                        <a:t>(1998; 2004)</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Mixed model.</a:t>
                      </a:r>
                      <a:endParaRPr lang="en-US" sz="1100"/>
                    </a:p>
                    <a:p>
                      <a:pPr algn="l">
                        <a:lnSpc>
                          <a:spcPts val="2160"/>
                        </a:lnSpc>
                      </a:pPr>
                      <a:r>
                        <a:rPr lang="en-US" sz="1800">
                          <a:solidFill>
                            <a:srgbClr val="2B2B33"/>
                          </a:solidFill>
                          <a:latin typeface="Times New Roman MT"/>
                          <a:ea typeface="Times New Roman MT"/>
                          <a:cs typeface="Times New Roman MT"/>
                          <a:sym typeface="Times New Roman MT"/>
                        </a:rPr>
                        <a:t>EI is a set of work</a:t>
                      </a:r>
                    </a:p>
                    <a:p>
                      <a:pPr algn="l">
                        <a:lnSpc>
                          <a:spcPts val="2160"/>
                        </a:lnSpc>
                      </a:pPr>
                      <a:r>
                        <a:rPr lang="en-US" sz="1800">
                          <a:solidFill>
                            <a:srgbClr val="2B2B33"/>
                          </a:solidFill>
                          <a:latin typeface="Times New Roman MT"/>
                          <a:ea typeface="Times New Roman MT"/>
                          <a:cs typeface="Times New Roman MT"/>
                          <a:sym typeface="Times New Roman MT"/>
                        </a:rPr>
                        <a:t>competencies.</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Self-awareness · Self-regulation · Motivation · Empathy · Social skill</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r h="1451221">
                <a:tc>
                  <a:txBody>
                    <a:bodyPr anchor="t" rtlCol="false"/>
                    <a:lstStyle/>
                    <a:p>
                      <a:pPr algn="l">
                        <a:lnSpc>
                          <a:spcPts val="2160"/>
                        </a:lnSpc>
                        <a:defRPr/>
                      </a:pPr>
                      <a:r>
                        <a:rPr lang="en-US" sz="1800" b="true">
                          <a:solidFill>
                            <a:srgbClr val="1A1B4B"/>
                          </a:solidFill>
                          <a:latin typeface="Times New Roman MT Bold"/>
                          <a:ea typeface="Times New Roman MT Bold"/>
                          <a:cs typeface="Times New Roman MT Bold"/>
                          <a:sym typeface="Times New Roman MT Bold"/>
                        </a:rPr>
                        <a:t>Bar-On</a:t>
                      </a:r>
                      <a:endParaRPr lang="en-US" sz="1100"/>
                    </a:p>
                    <a:p>
                      <a:pPr algn="l">
                        <a:lnSpc>
                          <a:spcPts val="2160"/>
                        </a:lnSpc>
                      </a:pPr>
                      <a:r>
                        <a:rPr lang="en-US" sz="1800" b="true">
                          <a:solidFill>
                            <a:srgbClr val="1A1B4B"/>
                          </a:solidFill>
                          <a:latin typeface="Times New Roman MT Bold"/>
                          <a:ea typeface="Times New Roman MT Bold"/>
                          <a:cs typeface="Times New Roman MT Bold"/>
                          <a:sym typeface="Times New Roman MT Bold"/>
                        </a:rPr>
                        <a:t>(2006)</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Emotional-social</a:t>
                      </a:r>
                      <a:endParaRPr lang="en-US" sz="1100"/>
                    </a:p>
                    <a:p>
                      <a:pPr algn="l">
                        <a:lnSpc>
                          <a:spcPts val="2160"/>
                        </a:lnSpc>
                      </a:pPr>
                      <a:r>
                        <a:rPr lang="en-US" sz="1800">
                          <a:solidFill>
                            <a:srgbClr val="2B2B33"/>
                          </a:solidFill>
                          <a:latin typeface="Times New Roman MT"/>
                          <a:ea typeface="Times New Roman MT"/>
                          <a:cs typeface="Times New Roman MT"/>
                          <a:sym typeface="Times New Roman MT"/>
                        </a:rPr>
                        <a:t>model. Measured</a:t>
                      </a:r>
                    </a:p>
                    <a:p>
                      <a:pPr algn="l">
                        <a:lnSpc>
                          <a:spcPts val="2160"/>
                        </a:lnSpc>
                      </a:pPr>
                      <a:r>
                        <a:rPr lang="en-US" sz="1800">
                          <a:solidFill>
                            <a:srgbClr val="2B2B33"/>
                          </a:solidFill>
                          <a:latin typeface="Times New Roman MT"/>
                          <a:ea typeface="Times New Roman MT"/>
                          <a:cs typeface="Times New Roman MT"/>
                          <a:sym typeface="Times New Roman MT"/>
                        </a:rPr>
                        <a:t>by the EQ-i test.</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2160"/>
                        </a:lnSpc>
                        <a:defRPr/>
                      </a:pPr>
                      <a:r>
                        <a:rPr lang="en-US" sz="1800">
                          <a:solidFill>
                            <a:srgbClr val="2B2B33"/>
                          </a:solidFill>
                          <a:latin typeface="Times New Roman MT"/>
                          <a:ea typeface="Times New Roman MT"/>
                          <a:cs typeface="Times New Roman MT"/>
                          <a:sym typeface="Times New Roman MT"/>
                        </a:rPr>
                        <a:t>Intrapersonal · Interpersonal · Stress management · Adaptability · General mood</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bl>
          </a:graphicData>
        </a:graphic>
      </p:graphicFrame>
      <p:grpSp>
        <p:nvGrpSpPr>
          <p:cNvPr name="Group 54" id="54"/>
          <p:cNvGrpSpPr/>
          <p:nvPr/>
        </p:nvGrpSpPr>
        <p:grpSpPr>
          <a:xfrm rot="0">
            <a:off x="731196" y="23032612"/>
            <a:ext cx="6336716" cy="2102187"/>
            <a:chOff x="0" y="0"/>
            <a:chExt cx="8448954" cy="2802915"/>
          </a:xfrm>
        </p:grpSpPr>
        <p:sp>
          <p:nvSpPr>
            <p:cNvPr name="Freeform 55" id="55"/>
            <p:cNvSpPr/>
            <p:nvPr/>
          </p:nvSpPr>
          <p:spPr>
            <a:xfrm flipH="false" flipV="false" rot="0">
              <a:off x="0" y="0"/>
              <a:ext cx="8448929" cy="2802890"/>
            </a:xfrm>
            <a:custGeom>
              <a:avLst/>
              <a:gdLst/>
              <a:ahLst/>
              <a:cxnLst/>
              <a:rect r="r" b="b" t="t" l="l"/>
              <a:pathLst>
                <a:path h="2802890" w="8448929">
                  <a:moveTo>
                    <a:pt x="0" y="0"/>
                  </a:moveTo>
                  <a:lnTo>
                    <a:pt x="8448929" y="0"/>
                  </a:lnTo>
                  <a:lnTo>
                    <a:pt x="8448929" y="2802890"/>
                  </a:lnTo>
                  <a:lnTo>
                    <a:pt x="0" y="2802890"/>
                  </a:lnTo>
                  <a:close/>
                </a:path>
              </a:pathLst>
            </a:custGeom>
            <a:solidFill>
              <a:srgbClr val="FDF0ED"/>
            </a:solidFill>
          </p:spPr>
        </p:sp>
      </p:grpSp>
      <p:grpSp>
        <p:nvGrpSpPr>
          <p:cNvPr name="Group 56" id="56"/>
          <p:cNvGrpSpPr/>
          <p:nvPr/>
        </p:nvGrpSpPr>
        <p:grpSpPr>
          <a:xfrm rot="0">
            <a:off x="7524902" y="4615663"/>
            <a:ext cx="868289" cy="658073"/>
            <a:chOff x="0" y="0"/>
            <a:chExt cx="1157719" cy="877430"/>
          </a:xfrm>
        </p:grpSpPr>
        <p:sp>
          <p:nvSpPr>
            <p:cNvPr name="Freeform 57" id="57"/>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1D7A72"/>
            </a:solidFill>
          </p:spPr>
        </p:sp>
      </p:grpSp>
      <p:grpSp>
        <p:nvGrpSpPr>
          <p:cNvPr name="Group 58" id="58"/>
          <p:cNvGrpSpPr/>
          <p:nvPr/>
        </p:nvGrpSpPr>
        <p:grpSpPr>
          <a:xfrm rot="0">
            <a:off x="7524902" y="4615663"/>
            <a:ext cx="868289" cy="658075"/>
            <a:chOff x="0" y="0"/>
            <a:chExt cx="1157719" cy="877433"/>
          </a:xfrm>
        </p:grpSpPr>
        <p:sp>
          <p:nvSpPr>
            <p:cNvPr name="Freeform 59" id="59"/>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60" id="60"/>
            <p:cNvSpPr txBox="true"/>
            <p:nvPr/>
          </p:nvSpPr>
          <p:spPr>
            <a:xfrm>
              <a:off x="0" y="-47625"/>
              <a:ext cx="1157719" cy="925058"/>
            </a:xfrm>
            <a:prstGeom prst="rect">
              <a:avLst/>
            </a:prstGeom>
          </p:spPr>
          <p:txBody>
            <a:bodyPr anchor="ctr" rtlCol="false" tIns="0" lIns="0" bIns="0" rIns="0"/>
            <a:lstStyle/>
            <a:p>
              <a:pPr algn="ctr">
                <a:lnSpc>
                  <a:spcPts val="2879"/>
                </a:lnSpc>
              </a:pPr>
              <a:r>
                <a:rPr lang="en-US" sz="2399" b="true">
                  <a:solidFill>
                    <a:srgbClr val="FFFFFF"/>
                  </a:solidFill>
                  <a:latin typeface="Times New Roman MT Bold"/>
                  <a:ea typeface="Times New Roman MT Bold"/>
                  <a:cs typeface="Times New Roman MT Bold"/>
                  <a:sym typeface="Times New Roman MT Bold"/>
                </a:rPr>
                <a:t>4</a:t>
              </a:r>
            </a:p>
          </p:txBody>
        </p:sp>
      </p:grpSp>
      <p:grpSp>
        <p:nvGrpSpPr>
          <p:cNvPr name="Group 61" id="61"/>
          <p:cNvGrpSpPr/>
          <p:nvPr/>
        </p:nvGrpSpPr>
        <p:grpSpPr>
          <a:xfrm rot="0">
            <a:off x="8575996" y="4615663"/>
            <a:ext cx="5285623" cy="658075"/>
            <a:chOff x="0" y="0"/>
            <a:chExt cx="7047497" cy="877433"/>
          </a:xfrm>
        </p:grpSpPr>
        <p:sp>
          <p:nvSpPr>
            <p:cNvPr name="Freeform 62" id="62"/>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63" id="63"/>
            <p:cNvSpPr txBox="true"/>
            <p:nvPr/>
          </p:nvSpPr>
          <p:spPr>
            <a:xfrm>
              <a:off x="0" y="-47625"/>
              <a:ext cx="7047497" cy="925058"/>
            </a:xfrm>
            <a:prstGeom prst="rect">
              <a:avLst/>
            </a:prstGeom>
          </p:spPr>
          <p:txBody>
            <a:bodyPr anchor="ctr" rtlCol="false" tIns="0" lIns="0" bIns="0" rIns="0"/>
            <a:lstStyle/>
            <a:p>
              <a:pPr algn="l" marL="0" indent="0" lvl="0">
                <a:lnSpc>
                  <a:spcPts val="2639"/>
                </a:lnSpc>
                <a:spcBef>
                  <a:spcPct val="0"/>
                </a:spcBef>
              </a:pPr>
              <a:r>
                <a:rPr lang="en-US" b="true" sz="2199" i="true" strike="noStrike" u="none">
                  <a:solidFill>
                    <a:srgbClr val="1A1B4B"/>
                  </a:solidFill>
                  <a:latin typeface="Times New Roman MT Bold Italics"/>
                  <a:ea typeface="Times New Roman MT Bold Italics"/>
                  <a:cs typeface="Times New Roman MT Bold Italics"/>
                  <a:sym typeface="Times New Roman MT Bold Italics"/>
                </a:rPr>
                <a:t>What EI Does at Work</a:t>
              </a:r>
            </a:p>
          </p:txBody>
        </p:sp>
      </p:grpSp>
      <p:grpSp>
        <p:nvGrpSpPr>
          <p:cNvPr name="Group 64" id="64"/>
          <p:cNvGrpSpPr/>
          <p:nvPr/>
        </p:nvGrpSpPr>
        <p:grpSpPr>
          <a:xfrm rot="0">
            <a:off x="7524902" y="5483952"/>
            <a:ext cx="6336716" cy="3518868"/>
            <a:chOff x="0" y="0"/>
            <a:chExt cx="8448954" cy="4691824"/>
          </a:xfrm>
        </p:grpSpPr>
        <p:sp>
          <p:nvSpPr>
            <p:cNvPr name="Freeform 65" id="65"/>
            <p:cNvSpPr/>
            <p:nvPr/>
          </p:nvSpPr>
          <p:spPr>
            <a:xfrm flipH="false" flipV="false" rot="0">
              <a:off x="0" y="0"/>
              <a:ext cx="8448929" cy="4691888"/>
            </a:xfrm>
            <a:custGeom>
              <a:avLst/>
              <a:gdLst/>
              <a:ahLst/>
              <a:cxnLst/>
              <a:rect r="r" b="b" t="t" l="l"/>
              <a:pathLst>
                <a:path h="4691888" w="8448929">
                  <a:moveTo>
                    <a:pt x="0" y="0"/>
                  </a:moveTo>
                  <a:lnTo>
                    <a:pt x="8448929" y="0"/>
                  </a:lnTo>
                  <a:lnTo>
                    <a:pt x="8448929" y="4691888"/>
                  </a:lnTo>
                  <a:lnTo>
                    <a:pt x="0" y="4691888"/>
                  </a:lnTo>
                  <a:close/>
                </a:path>
              </a:pathLst>
            </a:custGeom>
            <a:solidFill>
              <a:srgbClr val="FDF0ED"/>
            </a:solidFill>
          </p:spPr>
        </p:sp>
      </p:grpSp>
      <p:grpSp>
        <p:nvGrpSpPr>
          <p:cNvPr name="Group 66" id="66"/>
          <p:cNvGrpSpPr/>
          <p:nvPr/>
        </p:nvGrpSpPr>
        <p:grpSpPr>
          <a:xfrm rot="0">
            <a:off x="7799099" y="5621722"/>
            <a:ext cx="4920024" cy="731194"/>
            <a:chOff x="0" y="0"/>
            <a:chExt cx="6560033" cy="974926"/>
          </a:xfrm>
        </p:grpSpPr>
        <p:sp>
          <p:nvSpPr>
            <p:cNvPr name="Freeform 67" id="67"/>
            <p:cNvSpPr/>
            <p:nvPr/>
          </p:nvSpPr>
          <p:spPr>
            <a:xfrm flipH="false" flipV="false" rot="0">
              <a:off x="0" y="0"/>
              <a:ext cx="6560030" cy="974923"/>
            </a:xfrm>
            <a:custGeom>
              <a:avLst/>
              <a:gdLst/>
              <a:ahLst/>
              <a:cxnLst/>
              <a:rect r="r" b="b" t="t" l="l"/>
              <a:pathLst>
                <a:path h="974923" w="6560030">
                  <a:moveTo>
                    <a:pt x="0" y="0"/>
                  </a:moveTo>
                  <a:lnTo>
                    <a:pt x="6560030" y="0"/>
                  </a:lnTo>
                  <a:lnTo>
                    <a:pt x="6560030" y="974923"/>
                  </a:lnTo>
                  <a:lnTo>
                    <a:pt x="0" y="974923"/>
                  </a:lnTo>
                  <a:close/>
                </a:path>
              </a:pathLst>
            </a:custGeom>
            <a:blipFill>
              <a:blip r:embed="rId3">
                <a:alphaModFix amt="0"/>
              </a:blip>
              <a:stretch>
                <a:fillRect l="0" t="-81110" r="0" b="-81110"/>
              </a:stretch>
            </a:blipFill>
          </p:spPr>
        </p:sp>
        <p:sp>
          <p:nvSpPr>
            <p:cNvPr name="TextBox 68" id="68"/>
            <p:cNvSpPr txBox="true"/>
            <p:nvPr/>
          </p:nvSpPr>
          <p:spPr>
            <a:xfrm>
              <a:off x="0" y="-47625"/>
              <a:ext cx="6560033" cy="1022551"/>
            </a:xfrm>
            <a:prstGeom prst="rect">
              <a:avLst/>
            </a:prstGeom>
          </p:spPr>
          <p:txBody>
            <a:bodyPr anchor="ctr" rtlCol="false" tIns="0" lIns="0" bIns="0" rIns="0"/>
            <a:lstStyle/>
            <a:p>
              <a:pPr algn="l">
                <a:lnSpc>
                  <a:spcPts val="2520"/>
                </a:lnSpc>
              </a:pPr>
              <a:r>
                <a:rPr lang="en-US" sz="2100" b="true">
                  <a:solidFill>
                    <a:srgbClr val="E0533D"/>
                  </a:solidFill>
                  <a:latin typeface="Times New Roman MT Bold"/>
                  <a:ea typeface="Times New Roman MT Bold"/>
                  <a:cs typeface="Times New Roman MT Bold"/>
                  <a:sym typeface="Times New Roman MT Bold"/>
                </a:rPr>
                <a:t>Better performance</a:t>
              </a:r>
            </a:p>
          </p:txBody>
        </p:sp>
      </p:grpSp>
      <p:grpSp>
        <p:nvGrpSpPr>
          <p:cNvPr name="Group 69" id="69"/>
          <p:cNvGrpSpPr/>
          <p:nvPr/>
        </p:nvGrpSpPr>
        <p:grpSpPr>
          <a:xfrm rot="0">
            <a:off x="7524902" y="9318774"/>
            <a:ext cx="6336716" cy="3518868"/>
            <a:chOff x="0" y="0"/>
            <a:chExt cx="8448954" cy="4691824"/>
          </a:xfrm>
        </p:grpSpPr>
        <p:sp>
          <p:nvSpPr>
            <p:cNvPr name="Freeform 70" id="70"/>
            <p:cNvSpPr/>
            <p:nvPr/>
          </p:nvSpPr>
          <p:spPr>
            <a:xfrm flipH="false" flipV="false" rot="0">
              <a:off x="0" y="0"/>
              <a:ext cx="8448929" cy="4691888"/>
            </a:xfrm>
            <a:custGeom>
              <a:avLst/>
              <a:gdLst/>
              <a:ahLst/>
              <a:cxnLst/>
              <a:rect r="r" b="b" t="t" l="l"/>
              <a:pathLst>
                <a:path h="4691888" w="8448929">
                  <a:moveTo>
                    <a:pt x="0" y="0"/>
                  </a:moveTo>
                  <a:lnTo>
                    <a:pt x="8448929" y="0"/>
                  </a:lnTo>
                  <a:lnTo>
                    <a:pt x="8448929" y="4691888"/>
                  </a:lnTo>
                  <a:lnTo>
                    <a:pt x="0" y="4691888"/>
                  </a:lnTo>
                  <a:close/>
                </a:path>
              </a:pathLst>
            </a:custGeom>
            <a:solidFill>
              <a:srgbClr val="ECF5F4"/>
            </a:solidFill>
          </p:spPr>
        </p:sp>
      </p:grpSp>
      <p:grpSp>
        <p:nvGrpSpPr>
          <p:cNvPr name="Group 71" id="71"/>
          <p:cNvGrpSpPr/>
          <p:nvPr/>
        </p:nvGrpSpPr>
        <p:grpSpPr>
          <a:xfrm rot="0">
            <a:off x="7799099" y="9507645"/>
            <a:ext cx="4920024" cy="731194"/>
            <a:chOff x="0" y="0"/>
            <a:chExt cx="6560033" cy="974926"/>
          </a:xfrm>
        </p:grpSpPr>
        <p:sp>
          <p:nvSpPr>
            <p:cNvPr name="Freeform 72" id="72"/>
            <p:cNvSpPr/>
            <p:nvPr/>
          </p:nvSpPr>
          <p:spPr>
            <a:xfrm flipH="false" flipV="false" rot="0">
              <a:off x="0" y="0"/>
              <a:ext cx="6560030" cy="974923"/>
            </a:xfrm>
            <a:custGeom>
              <a:avLst/>
              <a:gdLst/>
              <a:ahLst/>
              <a:cxnLst/>
              <a:rect r="r" b="b" t="t" l="l"/>
              <a:pathLst>
                <a:path h="974923" w="6560030">
                  <a:moveTo>
                    <a:pt x="0" y="0"/>
                  </a:moveTo>
                  <a:lnTo>
                    <a:pt x="6560030" y="0"/>
                  </a:lnTo>
                  <a:lnTo>
                    <a:pt x="6560030" y="974923"/>
                  </a:lnTo>
                  <a:lnTo>
                    <a:pt x="0" y="974923"/>
                  </a:lnTo>
                  <a:close/>
                </a:path>
              </a:pathLst>
            </a:custGeom>
            <a:blipFill>
              <a:blip r:embed="rId3">
                <a:alphaModFix amt="0"/>
              </a:blip>
              <a:stretch>
                <a:fillRect l="0" t="-81110" r="0" b="-81110"/>
              </a:stretch>
            </a:blipFill>
          </p:spPr>
        </p:sp>
        <p:sp>
          <p:nvSpPr>
            <p:cNvPr name="TextBox 73" id="73"/>
            <p:cNvSpPr txBox="true"/>
            <p:nvPr/>
          </p:nvSpPr>
          <p:spPr>
            <a:xfrm>
              <a:off x="0" y="-47625"/>
              <a:ext cx="6560033" cy="1022551"/>
            </a:xfrm>
            <a:prstGeom prst="rect">
              <a:avLst/>
            </a:prstGeom>
          </p:spPr>
          <p:txBody>
            <a:bodyPr anchor="ctr" rtlCol="false" tIns="0" lIns="0" bIns="0" rIns="0"/>
            <a:lstStyle/>
            <a:p>
              <a:pPr algn="l">
                <a:lnSpc>
                  <a:spcPts val="2520"/>
                </a:lnSpc>
              </a:pPr>
              <a:r>
                <a:rPr lang="en-US" sz="2100" b="true">
                  <a:solidFill>
                    <a:srgbClr val="1D7A72"/>
                  </a:solidFill>
                  <a:latin typeface="Times New Roman MT Bold"/>
                  <a:ea typeface="Times New Roman MT Bold"/>
                  <a:cs typeface="Times New Roman MT Bold"/>
                  <a:sym typeface="Times New Roman MT Bold"/>
                </a:rPr>
                <a:t>Better communication and teamwork</a:t>
              </a:r>
            </a:p>
          </p:txBody>
        </p:sp>
      </p:grpSp>
      <p:grpSp>
        <p:nvGrpSpPr>
          <p:cNvPr name="Group 74" id="74"/>
          <p:cNvGrpSpPr/>
          <p:nvPr/>
        </p:nvGrpSpPr>
        <p:grpSpPr>
          <a:xfrm rot="0">
            <a:off x="7524902" y="13161493"/>
            <a:ext cx="6336716" cy="3518868"/>
            <a:chOff x="0" y="0"/>
            <a:chExt cx="8448954" cy="4691824"/>
          </a:xfrm>
        </p:grpSpPr>
        <p:sp>
          <p:nvSpPr>
            <p:cNvPr name="Freeform 75" id="75"/>
            <p:cNvSpPr/>
            <p:nvPr/>
          </p:nvSpPr>
          <p:spPr>
            <a:xfrm flipH="false" flipV="false" rot="0">
              <a:off x="0" y="0"/>
              <a:ext cx="8448929" cy="4691888"/>
            </a:xfrm>
            <a:custGeom>
              <a:avLst/>
              <a:gdLst/>
              <a:ahLst/>
              <a:cxnLst/>
              <a:rect r="r" b="b" t="t" l="l"/>
              <a:pathLst>
                <a:path h="4691888" w="8448929">
                  <a:moveTo>
                    <a:pt x="0" y="0"/>
                  </a:moveTo>
                  <a:lnTo>
                    <a:pt x="8448929" y="0"/>
                  </a:lnTo>
                  <a:lnTo>
                    <a:pt x="8448929" y="4691888"/>
                  </a:lnTo>
                  <a:lnTo>
                    <a:pt x="0" y="4691888"/>
                  </a:lnTo>
                  <a:close/>
                </a:path>
              </a:pathLst>
            </a:custGeom>
            <a:solidFill>
              <a:srgbClr val="FBF3E2"/>
            </a:solidFill>
          </p:spPr>
        </p:sp>
      </p:grpSp>
      <p:grpSp>
        <p:nvGrpSpPr>
          <p:cNvPr name="Group 76" id="76"/>
          <p:cNvGrpSpPr/>
          <p:nvPr/>
        </p:nvGrpSpPr>
        <p:grpSpPr>
          <a:xfrm rot="0">
            <a:off x="7799099" y="13375462"/>
            <a:ext cx="4920024" cy="731194"/>
            <a:chOff x="0" y="0"/>
            <a:chExt cx="6560033" cy="974926"/>
          </a:xfrm>
        </p:grpSpPr>
        <p:sp>
          <p:nvSpPr>
            <p:cNvPr name="Freeform 77" id="77"/>
            <p:cNvSpPr/>
            <p:nvPr/>
          </p:nvSpPr>
          <p:spPr>
            <a:xfrm flipH="false" flipV="false" rot="0">
              <a:off x="0" y="0"/>
              <a:ext cx="6560030" cy="974923"/>
            </a:xfrm>
            <a:custGeom>
              <a:avLst/>
              <a:gdLst/>
              <a:ahLst/>
              <a:cxnLst/>
              <a:rect r="r" b="b" t="t" l="l"/>
              <a:pathLst>
                <a:path h="974923" w="6560030">
                  <a:moveTo>
                    <a:pt x="0" y="0"/>
                  </a:moveTo>
                  <a:lnTo>
                    <a:pt x="6560030" y="0"/>
                  </a:lnTo>
                  <a:lnTo>
                    <a:pt x="6560030" y="974923"/>
                  </a:lnTo>
                  <a:lnTo>
                    <a:pt x="0" y="974923"/>
                  </a:lnTo>
                  <a:close/>
                </a:path>
              </a:pathLst>
            </a:custGeom>
            <a:blipFill>
              <a:blip r:embed="rId3">
                <a:alphaModFix amt="0"/>
              </a:blip>
              <a:stretch>
                <a:fillRect l="0" t="-81110" r="0" b="-81110"/>
              </a:stretch>
            </a:blipFill>
          </p:spPr>
        </p:sp>
        <p:sp>
          <p:nvSpPr>
            <p:cNvPr name="TextBox 78" id="78"/>
            <p:cNvSpPr txBox="true"/>
            <p:nvPr/>
          </p:nvSpPr>
          <p:spPr>
            <a:xfrm>
              <a:off x="0" y="-47625"/>
              <a:ext cx="6560033" cy="1022551"/>
            </a:xfrm>
            <a:prstGeom prst="rect">
              <a:avLst/>
            </a:prstGeom>
          </p:spPr>
          <p:txBody>
            <a:bodyPr anchor="ctr" rtlCol="false" tIns="0" lIns="0" bIns="0" rIns="0"/>
            <a:lstStyle/>
            <a:p>
              <a:pPr algn="l">
                <a:lnSpc>
                  <a:spcPts val="2759"/>
                </a:lnSpc>
              </a:pPr>
              <a:r>
                <a:rPr lang="en-US" sz="2299" b="true">
                  <a:solidFill>
                    <a:srgbClr val="C2820B"/>
                  </a:solidFill>
                  <a:latin typeface="Times New Roman MT Bold"/>
                  <a:ea typeface="Times New Roman MT Bold"/>
                  <a:cs typeface="Times New Roman MT Bold"/>
                  <a:sym typeface="Times New Roman MT Bold"/>
                </a:rPr>
                <a:t>Better well-being</a:t>
              </a:r>
            </a:p>
          </p:txBody>
        </p:sp>
      </p:grpSp>
      <p:grpSp>
        <p:nvGrpSpPr>
          <p:cNvPr name="Group 79" id="79"/>
          <p:cNvGrpSpPr/>
          <p:nvPr/>
        </p:nvGrpSpPr>
        <p:grpSpPr>
          <a:xfrm rot="0">
            <a:off x="7524902" y="17137361"/>
            <a:ext cx="868289" cy="658073"/>
            <a:chOff x="0" y="0"/>
            <a:chExt cx="1157719" cy="877430"/>
          </a:xfrm>
        </p:grpSpPr>
        <p:sp>
          <p:nvSpPr>
            <p:cNvPr name="Freeform 80" id="80"/>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1D7A72"/>
            </a:solidFill>
          </p:spPr>
        </p:sp>
      </p:grpSp>
      <p:grpSp>
        <p:nvGrpSpPr>
          <p:cNvPr name="Group 81" id="81"/>
          <p:cNvGrpSpPr/>
          <p:nvPr/>
        </p:nvGrpSpPr>
        <p:grpSpPr>
          <a:xfrm rot="0">
            <a:off x="7524902" y="17137361"/>
            <a:ext cx="868289" cy="658075"/>
            <a:chOff x="0" y="0"/>
            <a:chExt cx="1157719" cy="877433"/>
          </a:xfrm>
        </p:grpSpPr>
        <p:sp>
          <p:nvSpPr>
            <p:cNvPr name="Freeform 82" id="82"/>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83" id="83"/>
            <p:cNvSpPr txBox="true"/>
            <p:nvPr/>
          </p:nvSpPr>
          <p:spPr>
            <a:xfrm>
              <a:off x="0" y="-47625"/>
              <a:ext cx="1157719" cy="925058"/>
            </a:xfrm>
            <a:prstGeom prst="rect">
              <a:avLst/>
            </a:prstGeom>
          </p:spPr>
          <p:txBody>
            <a:bodyPr anchor="ctr" rtlCol="false" tIns="0" lIns="0" bIns="0" rIns="0"/>
            <a:lstStyle/>
            <a:p>
              <a:pPr algn="ctr" marL="0" indent="0" lvl="0">
                <a:lnSpc>
                  <a:spcPts val="2879"/>
                </a:lnSpc>
                <a:spcBef>
                  <a:spcPct val="0"/>
                </a:spcBef>
              </a:pPr>
              <a:r>
                <a:rPr lang="en-US" b="true" sz="2399" strike="noStrike" u="none">
                  <a:solidFill>
                    <a:srgbClr val="FFFFFF"/>
                  </a:solidFill>
                  <a:latin typeface="Times New Roman MT Bold"/>
                  <a:ea typeface="Times New Roman MT Bold"/>
                  <a:cs typeface="Times New Roman MT Bold"/>
                  <a:sym typeface="Times New Roman MT Bold"/>
                </a:rPr>
                <a:t>5</a:t>
              </a:r>
            </a:p>
          </p:txBody>
        </p:sp>
      </p:grpSp>
      <p:grpSp>
        <p:nvGrpSpPr>
          <p:cNvPr name="Group 84" id="84"/>
          <p:cNvGrpSpPr/>
          <p:nvPr/>
        </p:nvGrpSpPr>
        <p:grpSpPr>
          <a:xfrm rot="0">
            <a:off x="8575996" y="17137361"/>
            <a:ext cx="5285623" cy="658075"/>
            <a:chOff x="0" y="0"/>
            <a:chExt cx="7047497" cy="877433"/>
          </a:xfrm>
        </p:grpSpPr>
        <p:sp>
          <p:nvSpPr>
            <p:cNvPr name="Freeform 85" id="85"/>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86" id="86"/>
            <p:cNvSpPr txBox="true"/>
            <p:nvPr/>
          </p:nvSpPr>
          <p:spPr>
            <a:xfrm>
              <a:off x="0" y="-47625"/>
              <a:ext cx="7047497" cy="925058"/>
            </a:xfrm>
            <a:prstGeom prst="rect">
              <a:avLst/>
            </a:prstGeom>
          </p:spPr>
          <p:txBody>
            <a:bodyPr anchor="ctr" rtlCol="false" tIns="0" lIns="0" bIns="0" rIns="0"/>
            <a:lstStyle/>
            <a:p>
              <a:pPr algn="l">
                <a:lnSpc>
                  <a:spcPts val="2639"/>
                </a:lnSpc>
              </a:pPr>
              <a:r>
                <a:rPr lang="en-US" b="true" sz="2199" i="true">
                  <a:solidFill>
                    <a:srgbClr val="1A1B4B"/>
                  </a:solidFill>
                  <a:latin typeface="Times New Roman MT Bold Italics"/>
                  <a:ea typeface="Times New Roman MT Bold Italics"/>
                  <a:cs typeface="Times New Roman MT Bold Italics"/>
                  <a:sym typeface="Times New Roman MT Bold Italics"/>
                </a:rPr>
                <a:t>What Young Employees Say</a:t>
              </a:r>
            </a:p>
          </p:txBody>
        </p:sp>
      </p:grpSp>
      <p:pic>
        <p:nvPicPr>
          <p:cNvPr name="Picture 87" id="87"/>
          <p:cNvPicPr>
            <a:picLocks noChangeAspect="true"/>
          </p:cNvPicPr>
          <p:nvPr/>
        </p:nvPicPr>
        <p:blipFill>
          <a:blip r:embed="rId4"/>
          <a:stretch>
            <a:fillRect/>
          </a:stretch>
        </p:blipFill>
        <p:spPr>
          <a:xfrm rot="0">
            <a:off x="6672330" y="17131804"/>
            <a:ext cx="7841485" cy="7185296"/>
          </a:xfrm>
          <a:prstGeom prst="rect">
            <a:avLst/>
          </a:prstGeom>
        </p:spPr>
      </p:pic>
      <p:grpSp>
        <p:nvGrpSpPr>
          <p:cNvPr name="Group 88" id="88"/>
          <p:cNvGrpSpPr/>
          <p:nvPr/>
        </p:nvGrpSpPr>
        <p:grpSpPr>
          <a:xfrm rot="0">
            <a:off x="7424715" y="23987493"/>
            <a:ext cx="6336716" cy="1919383"/>
            <a:chOff x="0" y="0"/>
            <a:chExt cx="8448954" cy="2559177"/>
          </a:xfrm>
        </p:grpSpPr>
        <p:sp>
          <p:nvSpPr>
            <p:cNvPr name="Freeform 89" id="89"/>
            <p:cNvSpPr/>
            <p:nvPr/>
          </p:nvSpPr>
          <p:spPr>
            <a:xfrm flipH="false" flipV="false" rot="0">
              <a:off x="0" y="0"/>
              <a:ext cx="8448929" cy="2559177"/>
            </a:xfrm>
            <a:custGeom>
              <a:avLst/>
              <a:gdLst/>
              <a:ahLst/>
              <a:cxnLst/>
              <a:rect r="r" b="b" t="t" l="l"/>
              <a:pathLst>
                <a:path h="2559177" w="8448929">
                  <a:moveTo>
                    <a:pt x="0" y="0"/>
                  </a:moveTo>
                  <a:lnTo>
                    <a:pt x="8448929" y="0"/>
                  </a:lnTo>
                  <a:lnTo>
                    <a:pt x="8448929" y="2559177"/>
                  </a:lnTo>
                  <a:lnTo>
                    <a:pt x="0" y="2559177"/>
                  </a:lnTo>
                  <a:close/>
                </a:path>
              </a:pathLst>
            </a:custGeom>
            <a:solidFill>
              <a:srgbClr val="ECF5F4"/>
            </a:solidFill>
          </p:spPr>
        </p:sp>
      </p:grpSp>
      <p:grpSp>
        <p:nvGrpSpPr>
          <p:cNvPr name="Group 90" id="90"/>
          <p:cNvGrpSpPr/>
          <p:nvPr/>
        </p:nvGrpSpPr>
        <p:grpSpPr>
          <a:xfrm rot="0">
            <a:off x="7526163" y="23987493"/>
            <a:ext cx="6335456" cy="1736537"/>
            <a:chOff x="0" y="0"/>
            <a:chExt cx="7558302" cy="2071717"/>
          </a:xfrm>
        </p:grpSpPr>
        <p:sp>
          <p:nvSpPr>
            <p:cNvPr name="Freeform 91" id="91"/>
            <p:cNvSpPr/>
            <p:nvPr/>
          </p:nvSpPr>
          <p:spPr>
            <a:xfrm flipH="false" flipV="false" rot="0">
              <a:off x="0" y="0"/>
              <a:ext cx="7558305" cy="2071721"/>
            </a:xfrm>
            <a:custGeom>
              <a:avLst/>
              <a:gdLst/>
              <a:ahLst/>
              <a:cxnLst/>
              <a:rect r="r" b="b" t="t" l="l"/>
              <a:pathLst>
                <a:path h="2071721" w="7558305">
                  <a:moveTo>
                    <a:pt x="0" y="0"/>
                  </a:moveTo>
                  <a:lnTo>
                    <a:pt x="7558305" y="0"/>
                  </a:lnTo>
                  <a:lnTo>
                    <a:pt x="7558305" y="2071721"/>
                  </a:lnTo>
                  <a:lnTo>
                    <a:pt x="0" y="2071721"/>
                  </a:lnTo>
                  <a:close/>
                </a:path>
              </a:pathLst>
            </a:custGeom>
            <a:blipFill>
              <a:blip r:embed="rId3">
                <a:alphaModFix amt="0"/>
              </a:blip>
              <a:stretch>
                <a:fillRect l="0" t="-22587" r="-2109" b="-22587"/>
              </a:stretch>
            </a:blipFill>
          </p:spPr>
        </p:sp>
        <p:sp>
          <p:nvSpPr>
            <p:cNvPr name="TextBox 92" id="92"/>
            <p:cNvSpPr txBox="true"/>
            <p:nvPr/>
          </p:nvSpPr>
          <p:spPr>
            <a:xfrm>
              <a:off x="0" y="-66675"/>
              <a:ext cx="7558302" cy="2138392"/>
            </a:xfrm>
            <a:prstGeom prst="rect">
              <a:avLst/>
            </a:prstGeom>
          </p:spPr>
          <p:txBody>
            <a:bodyPr anchor="ctr" rtlCol="false" tIns="0" lIns="0" bIns="0" rIns="0"/>
            <a:lstStyle/>
            <a:p>
              <a:pPr algn="l">
                <a:lnSpc>
                  <a:spcPts val="2380"/>
                </a:lnSpc>
              </a:pPr>
              <a:r>
                <a:rPr lang="en-US" sz="1700">
                  <a:solidFill>
                    <a:srgbClr val="2B2B33"/>
                  </a:solidFill>
                  <a:latin typeface="Times New Roman MT"/>
                  <a:ea typeface="Times New Roman MT"/>
                  <a:cs typeface="Times New Roman MT"/>
                  <a:sym typeface="Times New Roman MT"/>
                </a:rPr>
                <a:t>Meaning and stress are the big issues for younger staff. A manager with high EI can listen, show empathy and reduce this stress. This protects both well-being and performance.</a:t>
              </a:r>
            </a:p>
          </p:txBody>
        </p:sp>
      </p:grpSp>
      <p:grpSp>
        <p:nvGrpSpPr>
          <p:cNvPr name="Group 93" id="93"/>
          <p:cNvGrpSpPr/>
          <p:nvPr/>
        </p:nvGrpSpPr>
        <p:grpSpPr>
          <a:xfrm rot="0">
            <a:off x="14318609" y="4615663"/>
            <a:ext cx="868289" cy="658073"/>
            <a:chOff x="0" y="0"/>
            <a:chExt cx="1157719" cy="877430"/>
          </a:xfrm>
        </p:grpSpPr>
        <p:sp>
          <p:nvSpPr>
            <p:cNvPr name="Freeform 94" id="94"/>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C2820B"/>
            </a:solidFill>
          </p:spPr>
        </p:sp>
      </p:grpSp>
      <p:grpSp>
        <p:nvGrpSpPr>
          <p:cNvPr name="Group 95" id="95"/>
          <p:cNvGrpSpPr/>
          <p:nvPr/>
        </p:nvGrpSpPr>
        <p:grpSpPr>
          <a:xfrm rot="0">
            <a:off x="14318609" y="4615663"/>
            <a:ext cx="868289" cy="658075"/>
            <a:chOff x="0" y="0"/>
            <a:chExt cx="1157719" cy="877433"/>
          </a:xfrm>
        </p:grpSpPr>
        <p:sp>
          <p:nvSpPr>
            <p:cNvPr name="Freeform 96" id="96"/>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97" id="97"/>
            <p:cNvSpPr txBox="true"/>
            <p:nvPr/>
          </p:nvSpPr>
          <p:spPr>
            <a:xfrm>
              <a:off x="0" y="-47625"/>
              <a:ext cx="1157719" cy="925058"/>
            </a:xfrm>
            <a:prstGeom prst="rect">
              <a:avLst/>
            </a:prstGeom>
          </p:spPr>
          <p:txBody>
            <a:bodyPr anchor="ctr" rtlCol="false" tIns="0" lIns="0" bIns="0" rIns="0"/>
            <a:lstStyle/>
            <a:p>
              <a:pPr algn="ctr" marL="0" indent="0" lvl="0">
                <a:lnSpc>
                  <a:spcPts val="2520"/>
                </a:lnSpc>
                <a:spcBef>
                  <a:spcPct val="0"/>
                </a:spcBef>
              </a:pPr>
              <a:r>
                <a:rPr lang="en-US" b="true" sz="2100" strike="noStrike" u="none">
                  <a:solidFill>
                    <a:srgbClr val="FFFFFF"/>
                  </a:solidFill>
                  <a:latin typeface="Times New Roman MT Bold"/>
                  <a:ea typeface="Times New Roman MT Bold"/>
                  <a:cs typeface="Times New Roman MT Bold"/>
                  <a:sym typeface="Times New Roman MT Bold"/>
                </a:rPr>
                <a:t>6</a:t>
              </a:r>
            </a:p>
          </p:txBody>
        </p:sp>
      </p:grpSp>
      <p:grpSp>
        <p:nvGrpSpPr>
          <p:cNvPr name="Group 98" id="98"/>
          <p:cNvGrpSpPr/>
          <p:nvPr/>
        </p:nvGrpSpPr>
        <p:grpSpPr>
          <a:xfrm rot="0">
            <a:off x="15369702" y="4615663"/>
            <a:ext cx="5285623" cy="658075"/>
            <a:chOff x="0" y="0"/>
            <a:chExt cx="7047497" cy="877433"/>
          </a:xfrm>
        </p:grpSpPr>
        <p:sp>
          <p:nvSpPr>
            <p:cNvPr name="Freeform 99" id="99"/>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100" id="100"/>
            <p:cNvSpPr txBox="true"/>
            <p:nvPr/>
          </p:nvSpPr>
          <p:spPr>
            <a:xfrm>
              <a:off x="0" y="-47625"/>
              <a:ext cx="7047497" cy="925058"/>
            </a:xfrm>
            <a:prstGeom prst="rect">
              <a:avLst/>
            </a:prstGeom>
          </p:spPr>
          <p:txBody>
            <a:bodyPr anchor="ctr" rtlCol="false" tIns="0" lIns="0" bIns="0" rIns="0"/>
            <a:lstStyle/>
            <a:p>
              <a:pPr algn="l" marL="0" indent="0" lvl="0">
                <a:lnSpc>
                  <a:spcPts val="2639"/>
                </a:lnSpc>
                <a:spcBef>
                  <a:spcPct val="0"/>
                </a:spcBef>
              </a:pPr>
              <a:r>
                <a:rPr lang="en-US" b="true" sz="2199" i="true" strike="noStrike" u="none">
                  <a:solidFill>
                    <a:srgbClr val="1A1B4B"/>
                  </a:solidFill>
                  <a:latin typeface="Times New Roman MT Bold Italics"/>
                  <a:ea typeface="Times New Roman MT Bold Italics"/>
                  <a:cs typeface="Times New Roman MT Bold Italics"/>
                  <a:sym typeface="Times New Roman MT Bold Italics"/>
                </a:rPr>
                <a:t>Three Generations at Work</a:t>
              </a:r>
            </a:p>
          </p:txBody>
        </p:sp>
      </p:grpSp>
      <p:graphicFrame>
        <p:nvGraphicFramePr>
          <p:cNvPr name="Table 101" id="101"/>
          <p:cNvGraphicFramePr>
            <a:graphicFrameLocks noGrp="true"/>
          </p:cNvGraphicFramePr>
          <p:nvPr/>
        </p:nvGraphicFramePr>
        <p:xfrm>
          <a:off x="14318609" y="5483956"/>
          <a:ext cx="6321783" cy="5216639"/>
        </p:xfrm>
        <a:graphic>
          <a:graphicData uri="http://schemas.openxmlformats.org/drawingml/2006/table">
            <a:tbl>
              <a:tblPr/>
              <a:tblGrid>
                <a:gridCol w="1490476"/>
                <a:gridCol w="1610735"/>
                <a:gridCol w="1610735"/>
                <a:gridCol w="1609837"/>
              </a:tblGrid>
              <a:tr h="716118">
                <a:tc>
                  <a:txBody>
                    <a:bodyPr anchor="t" rtlCol="false"/>
                    <a:lstStyle/>
                    <a:p>
                      <a:pPr algn="l">
                        <a:lnSpc>
                          <a:spcPts val="2240"/>
                        </a:lnSpc>
                        <a:defRPr/>
                      </a:pP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c>
                  <a:txBody>
                    <a:bodyPr anchor="t" rtlCol="false"/>
                    <a:lstStyle/>
                    <a:p>
                      <a:pPr algn="l">
                        <a:lnSpc>
                          <a:spcPts val="1920"/>
                        </a:lnSpc>
                        <a:defRPr/>
                      </a:pPr>
                      <a:r>
                        <a:rPr lang="en-US" sz="1600" b="true">
                          <a:solidFill>
                            <a:srgbClr val="FFFFFF"/>
                          </a:solidFill>
                          <a:latin typeface="Times New Roman MT Bold"/>
                          <a:ea typeface="Times New Roman MT Bold"/>
                          <a:cs typeface="Times New Roman MT Bold"/>
                          <a:sym typeface="Times New Roman MT Bold"/>
                        </a:rPr>
                        <a:t>Gen X</a:t>
                      </a:r>
                      <a:endParaRPr lang="en-US" sz="1100"/>
                    </a:p>
                    <a:p>
                      <a:pPr algn="l">
                        <a:lnSpc>
                          <a:spcPts val="1920"/>
                        </a:lnSpc>
                      </a:pPr>
                      <a:r>
                        <a:rPr lang="en-US" sz="1600" b="true">
                          <a:solidFill>
                            <a:srgbClr val="FFFFFF"/>
                          </a:solidFill>
                          <a:latin typeface="Times New Roman MT Bold"/>
                          <a:ea typeface="Times New Roman MT Bold"/>
                          <a:cs typeface="Times New Roman MT Bold"/>
                          <a:sym typeface="Times New Roman MT Bold"/>
                        </a:rPr>
                        <a:t>1965–1980</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c>
                  <a:txBody>
                    <a:bodyPr anchor="t" rtlCol="false"/>
                    <a:lstStyle/>
                    <a:p>
                      <a:pPr algn="l">
                        <a:lnSpc>
                          <a:spcPts val="1920"/>
                        </a:lnSpc>
                        <a:defRPr/>
                      </a:pPr>
                      <a:r>
                        <a:rPr lang="en-US" sz="1600" b="true">
                          <a:solidFill>
                            <a:srgbClr val="FFFFFF"/>
                          </a:solidFill>
                          <a:latin typeface="Times New Roman MT Bold"/>
                          <a:ea typeface="Times New Roman MT Bold"/>
                          <a:cs typeface="Times New Roman MT Bold"/>
                          <a:sym typeface="Times New Roman MT Bold"/>
                        </a:rPr>
                        <a:t>Millennials</a:t>
                      </a:r>
                      <a:endParaRPr lang="en-US" sz="1100"/>
                    </a:p>
                    <a:p>
                      <a:pPr algn="l">
                        <a:lnSpc>
                          <a:spcPts val="1920"/>
                        </a:lnSpc>
                      </a:pPr>
                      <a:r>
                        <a:rPr lang="en-US" sz="1600" b="true">
                          <a:solidFill>
                            <a:srgbClr val="FFFFFF"/>
                          </a:solidFill>
                          <a:latin typeface="Times New Roman MT Bold"/>
                          <a:ea typeface="Times New Roman MT Bold"/>
                          <a:cs typeface="Times New Roman MT Bold"/>
                          <a:sym typeface="Times New Roman MT Bold"/>
                        </a:rPr>
                        <a:t>1981–1996</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c>
                  <a:txBody>
                    <a:bodyPr anchor="t" rtlCol="false"/>
                    <a:lstStyle/>
                    <a:p>
                      <a:pPr algn="l">
                        <a:lnSpc>
                          <a:spcPts val="1920"/>
                        </a:lnSpc>
                        <a:defRPr/>
                      </a:pPr>
                      <a:r>
                        <a:rPr lang="en-US" sz="1600" b="true">
                          <a:solidFill>
                            <a:srgbClr val="FFFFFF"/>
                          </a:solidFill>
                          <a:latin typeface="Times New Roman MT Bold"/>
                          <a:ea typeface="Times New Roman MT Bold"/>
                          <a:cs typeface="Times New Roman MT Bold"/>
                          <a:sym typeface="Times New Roman MT Bold"/>
                        </a:rPr>
                        <a:t>Gen Z</a:t>
                      </a:r>
                      <a:endParaRPr lang="en-US" sz="1100"/>
                    </a:p>
                    <a:p>
                      <a:pPr algn="l">
                        <a:lnSpc>
                          <a:spcPts val="1920"/>
                        </a:lnSpc>
                      </a:pPr>
                      <a:r>
                        <a:rPr lang="en-US" sz="1600" b="true">
                          <a:solidFill>
                            <a:srgbClr val="FFFFFF"/>
                          </a:solidFill>
                          <a:latin typeface="Times New Roman MT Bold"/>
                          <a:ea typeface="Times New Roman MT Bold"/>
                          <a:cs typeface="Times New Roman MT Bold"/>
                          <a:sym typeface="Times New Roman MT Bold"/>
                        </a:rPr>
                        <a:t>1997–2012</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004AAD"/>
                    </a:solidFill>
                  </a:tcPr>
                </a:tc>
              </a:tr>
              <a:tr h="1193531">
                <a:tc>
                  <a:txBody>
                    <a:bodyPr anchor="t" rtlCol="false"/>
                    <a:lstStyle/>
                    <a:p>
                      <a:pPr algn="l">
                        <a:lnSpc>
                          <a:spcPts val="1920"/>
                        </a:lnSpc>
                        <a:defRPr/>
                      </a:pPr>
                      <a:r>
                        <a:rPr lang="en-US" sz="1600" b="true">
                          <a:solidFill>
                            <a:srgbClr val="1A1B4B"/>
                          </a:solidFill>
                          <a:latin typeface="Times New Roman MT Bold"/>
                          <a:ea typeface="Times New Roman MT Bold"/>
                          <a:cs typeface="Times New Roman MT Bold"/>
                          <a:sym typeface="Times New Roman MT Bold"/>
                        </a:rPr>
                        <a:t>Values</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Independence.</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Work–life balance.</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Purpose.</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Teamwork.</a:t>
                      </a:r>
                    </a:p>
                    <a:p>
                      <a:pPr algn="l">
                        <a:lnSpc>
                          <a:spcPts val="1920"/>
                        </a:lnSpc>
                      </a:pPr>
                      <a:r>
                        <a:rPr lang="en-US" sz="1600">
                          <a:solidFill>
                            <a:srgbClr val="2B2B33"/>
                          </a:solidFill>
                          <a:latin typeface="Times New Roman MT"/>
                          <a:ea typeface="Times New Roman MT"/>
                          <a:cs typeface="Times New Roman MT"/>
                          <a:sym typeface="Times New Roman MT"/>
                        </a:rPr>
                        <a:t>Regular feedback.</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Honesty.</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Flexibility.</a:t>
                      </a:r>
                    </a:p>
                    <a:p>
                      <a:pPr algn="l">
                        <a:lnSpc>
                          <a:spcPts val="1920"/>
                        </a:lnSpc>
                      </a:pPr>
                      <a:r>
                        <a:rPr lang="en-US" sz="1600">
                          <a:solidFill>
                            <a:srgbClr val="2B2B33"/>
                          </a:solidFill>
                          <a:latin typeface="Times New Roman MT"/>
                          <a:ea typeface="Times New Roman MT"/>
                          <a:cs typeface="Times New Roman MT"/>
                          <a:sym typeface="Times New Roman MT"/>
                        </a:rPr>
                        <a:t>Mental health.</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r h="1220437">
                <a:tc>
                  <a:txBody>
                    <a:bodyPr anchor="t" rtlCol="false"/>
                    <a:lstStyle/>
                    <a:p>
                      <a:pPr algn="l">
                        <a:lnSpc>
                          <a:spcPts val="1800"/>
                        </a:lnSpc>
                        <a:defRPr/>
                      </a:pPr>
                      <a:r>
                        <a:rPr lang="en-US" sz="1500" b="true">
                          <a:solidFill>
                            <a:srgbClr val="1A1B4B"/>
                          </a:solidFill>
                          <a:latin typeface="Times New Roman MT Bold"/>
                          <a:ea typeface="Times New Roman MT Bold"/>
                          <a:cs typeface="Times New Roman MT Bold"/>
                          <a:sym typeface="Times New Roman MT Bold"/>
                        </a:rPr>
                        <a:t>Communication</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Email and face to</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face. Direct and</a:t>
                      </a:r>
                    </a:p>
                    <a:p>
                      <a:pPr algn="l">
                        <a:lnSpc>
                          <a:spcPts val="1920"/>
                        </a:lnSpc>
                      </a:pPr>
                      <a:r>
                        <a:rPr lang="en-US" sz="1600">
                          <a:solidFill>
                            <a:srgbClr val="2B2B33"/>
                          </a:solidFill>
                          <a:latin typeface="Times New Roman MT"/>
                          <a:ea typeface="Times New Roman MT"/>
                          <a:cs typeface="Times New Roman MT"/>
                          <a:sym typeface="Times New Roman MT"/>
                        </a:rPr>
                        <a:t>short.</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Email and chat.</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Collaborative.</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Instant messages.</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Short, visual,</a:t>
                      </a:r>
                    </a:p>
                    <a:p>
                      <a:pPr algn="l">
                        <a:lnSpc>
                          <a:spcPts val="1920"/>
                        </a:lnSpc>
                      </a:pPr>
                      <a:r>
                        <a:rPr lang="en-US" sz="1600">
                          <a:solidFill>
                            <a:srgbClr val="2B2B33"/>
                          </a:solidFill>
                          <a:latin typeface="Times New Roman MT"/>
                          <a:ea typeface="Times New Roman MT"/>
                          <a:cs typeface="Times New Roman MT"/>
                          <a:sym typeface="Times New Roman MT"/>
                        </a:rPr>
                        <a:t>informal.</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r h="1043276">
                <a:tc>
                  <a:txBody>
                    <a:bodyPr anchor="t" rtlCol="false"/>
                    <a:lstStyle/>
                    <a:p>
                      <a:pPr algn="l">
                        <a:lnSpc>
                          <a:spcPts val="1920"/>
                        </a:lnSpc>
                        <a:defRPr/>
                      </a:pPr>
                      <a:r>
                        <a:rPr lang="en-US" sz="1600" b="true">
                          <a:solidFill>
                            <a:srgbClr val="1A1B4B"/>
                          </a:solidFill>
                          <a:latin typeface="Times New Roman MT Bold"/>
                          <a:ea typeface="Times New Roman MT Bold"/>
                          <a:cs typeface="Times New Roman MT Bold"/>
                          <a:sym typeface="Times New Roman MT Bold"/>
                        </a:rPr>
                        <a:t>Motivation</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Job security.</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Autonomy.</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Meaning and</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career growth.</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Learning, fair pay</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and well-being.</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r h="1043276">
                <a:tc>
                  <a:txBody>
                    <a:bodyPr anchor="t" rtlCol="false"/>
                    <a:lstStyle/>
                    <a:p>
                      <a:pPr algn="l">
                        <a:lnSpc>
                          <a:spcPts val="1920"/>
                        </a:lnSpc>
                        <a:defRPr/>
                      </a:pPr>
                      <a:r>
                        <a:rPr lang="en-US" sz="1600" b="true">
                          <a:solidFill>
                            <a:srgbClr val="1A1B4B"/>
                          </a:solidFill>
                          <a:latin typeface="Times New Roman MT Bold"/>
                          <a:ea typeface="Times New Roman MT Bold"/>
                          <a:cs typeface="Times New Roman MT Bold"/>
                          <a:sym typeface="Times New Roman MT Bold"/>
                        </a:rPr>
                        <a:t>Technology</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Learned it at work.</a:t>
                      </a:r>
                      <a:endParaRPr lang="en-US" sz="1100"/>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Grew up with the</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internet.</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c>
                  <a:txBody>
                    <a:bodyPr anchor="t" rtlCol="false"/>
                    <a:lstStyle/>
                    <a:p>
                      <a:pPr algn="l">
                        <a:lnSpc>
                          <a:spcPts val="1920"/>
                        </a:lnSpc>
                        <a:defRPr/>
                      </a:pPr>
                      <a:r>
                        <a:rPr lang="en-US" sz="1600">
                          <a:solidFill>
                            <a:srgbClr val="2B2B33"/>
                          </a:solidFill>
                          <a:latin typeface="Times New Roman MT"/>
                          <a:ea typeface="Times New Roman MT"/>
                          <a:cs typeface="Times New Roman MT"/>
                          <a:sym typeface="Times New Roman MT"/>
                        </a:rPr>
                        <a:t>Digital natives.</a:t>
                      </a:r>
                      <a:endParaRPr lang="en-US" sz="1100"/>
                    </a:p>
                    <a:p>
                      <a:pPr algn="l">
                        <a:lnSpc>
                          <a:spcPts val="1920"/>
                        </a:lnSpc>
                      </a:pPr>
                      <a:r>
                        <a:rPr lang="en-US" sz="1600">
                          <a:solidFill>
                            <a:srgbClr val="2B2B33"/>
                          </a:solidFill>
                          <a:latin typeface="Times New Roman MT"/>
                          <a:ea typeface="Times New Roman MT"/>
                          <a:cs typeface="Times New Roman MT"/>
                          <a:sym typeface="Times New Roman MT"/>
                        </a:rPr>
                        <a:t>Fast AI adopters.</a:t>
                      </a:r>
                    </a:p>
                  </a:txBody>
                  <a:tcPr marL="76200" marR="76200" marT="76200" marB="76200" anchor="ctr">
                    <a:lnL cmpd="sng" algn="ctr" cap="flat" w="12700">
                      <a:solidFill>
                        <a:srgbClr val="D8D6E4"/>
                      </a:solidFill>
                      <a:prstDash val="solid"/>
                      <a:round/>
                      <a:headEnd type="none" w="med" len="med"/>
                      <a:tailEnd type="none" w="med" len="med"/>
                    </a:lnL>
                    <a:lnR cmpd="sng" algn="ctr" cap="flat" w="12700">
                      <a:solidFill>
                        <a:srgbClr val="D8D6E4"/>
                      </a:solidFill>
                      <a:prstDash val="solid"/>
                      <a:round/>
                      <a:headEnd type="none" w="med" len="med"/>
                      <a:tailEnd type="none" w="med" len="med"/>
                    </a:lnR>
                    <a:lnT cmpd="sng" algn="ctr" cap="flat" w="12700">
                      <a:solidFill>
                        <a:srgbClr val="D8D6E4"/>
                      </a:solidFill>
                      <a:prstDash val="solid"/>
                      <a:round/>
                      <a:headEnd type="none" w="med" len="med"/>
                      <a:tailEnd type="none" w="med" len="med"/>
                    </a:lnT>
                    <a:lnB cmpd="sng" algn="ctr" cap="flat" w="12700">
                      <a:solidFill>
                        <a:srgbClr val="D8D6E4"/>
                      </a:solidFill>
                      <a:prstDash val="solid"/>
                      <a:round/>
                      <a:headEnd type="none" w="med" len="med"/>
                      <a:tailEnd type="none" w="med" len="med"/>
                    </a:lnB>
                    <a:solidFill>
                      <a:srgbClr val="F3F2F9"/>
                    </a:solidFill>
                  </a:tcPr>
                </a:tc>
              </a:tr>
            </a:tbl>
          </a:graphicData>
        </a:graphic>
      </p:graphicFrame>
      <p:grpSp>
        <p:nvGrpSpPr>
          <p:cNvPr name="Group 102" id="102"/>
          <p:cNvGrpSpPr/>
          <p:nvPr/>
        </p:nvGrpSpPr>
        <p:grpSpPr>
          <a:xfrm rot="0">
            <a:off x="14318609" y="12247502"/>
            <a:ext cx="868289" cy="658073"/>
            <a:chOff x="0" y="0"/>
            <a:chExt cx="1157719" cy="877430"/>
          </a:xfrm>
        </p:grpSpPr>
        <p:sp>
          <p:nvSpPr>
            <p:cNvPr name="Freeform 103" id="103"/>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C2820B"/>
            </a:solidFill>
          </p:spPr>
        </p:sp>
      </p:grpSp>
      <p:grpSp>
        <p:nvGrpSpPr>
          <p:cNvPr name="Group 104" id="104"/>
          <p:cNvGrpSpPr/>
          <p:nvPr/>
        </p:nvGrpSpPr>
        <p:grpSpPr>
          <a:xfrm rot="0">
            <a:off x="14318609" y="12247502"/>
            <a:ext cx="868289" cy="658075"/>
            <a:chOff x="0" y="0"/>
            <a:chExt cx="1157719" cy="877433"/>
          </a:xfrm>
        </p:grpSpPr>
        <p:sp>
          <p:nvSpPr>
            <p:cNvPr name="Freeform 105" id="105"/>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106" id="106"/>
            <p:cNvSpPr txBox="true"/>
            <p:nvPr/>
          </p:nvSpPr>
          <p:spPr>
            <a:xfrm>
              <a:off x="0" y="-47625"/>
              <a:ext cx="1157719" cy="925058"/>
            </a:xfrm>
            <a:prstGeom prst="rect">
              <a:avLst/>
            </a:prstGeom>
          </p:spPr>
          <p:txBody>
            <a:bodyPr anchor="ctr" rtlCol="false" tIns="0" lIns="0" bIns="0" rIns="0"/>
            <a:lstStyle/>
            <a:p>
              <a:pPr algn="ctr" marL="0" indent="0" lvl="0">
                <a:lnSpc>
                  <a:spcPts val="2520"/>
                </a:lnSpc>
                <a:spcBef>
                  <a:spcPct val="0"/>
                </a:spcBef>
              </a:pPr>
              <a:r>
                <a:rPr lang="en-US" b="true" sz="2100" strike="noStrike" u="none">
                  <a:solidFill>
                    <a:srgbClr val="FFFFFF"/>
                  </a:solidFill>
                  <a:latin typeface="Times New Roman MT Bold"/>
                  <a:ea typeface="Times New Roman MT Bold"/>
                  <a:cs typeface="Times New Roman MT Bold"/>
                  <a:sym typeface="Times New Roman MT Bold"/>
                </a:rPr>
                <a:t>7</a:t>
              </a:r>
            </a:p>
          </p:txBody>
        </p:sp>
      </p:grpSp>
      <p:grpSp>
        <p:nvGrpSpPr>
          <p:cNvPr name="Group 107" id="107"/>
          <p:cNvGrpSpPr/>
          <p:nvPr/>
        </p:nvGrpSpPr>
        <p:grpSpPr>
          <a:xfrm rot="0">
            <a:off x="15369702" y="12247502"/>
            <a:ext cx="5285623" cy="658075"/>
            <a:chOff x="0" y="0"/>
            <a:chExt cx="7047497" cy="877433"/>
          </a:xfrm>
        </p:grpSpPr>
        <p:sp>
          <p:nvSpPr>
            <p:cNvPr name="Freeform 108" id="108"/>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109" id="109"/>
            <p:cNvSpPr txBox="true"/>
            <p:nvPr/>
          </p:nvSpPr>
          <p:spPr>
            <a:xfrm>
              <a:off x="0" y="-47625"/>
              <a:ext cx="7047497" cy="925058"/>
            </a:xfrm>
            <a:prstGeom prst="rect">
              <a:avLst/>
            </a:prstGeom>
          </p:spPr>
          <p:txBody>
            <a:bodyPr anchor="ctr" rtlCol="false" tIns="0" lIns="0" bIns="0" rIns="0"/>
            <a:lstStyle/>
            <a:p>
              <a:pPr algn="l" marL="0" indent="0" lvl="0">
                <a:lnSpc>
                  <a:spcPts val="2639"/>
                </a:lnSpc>
                <a:spcBef>
                  <a:spcPct val="0"/>
                </a:spcBef>
              </a:pPr>
              <a:r>
                <a:rPr lang="en-US" b="true" sz="2199" i="true" strike="noStrike" u="none">
                  <a:solidFill>
                    <a:srgbClr val="1A1B4B"/>
                  </a:solidFill>
                  <a:latin typeface="Times New Roman MT Bold Italics"/>
                  <a:ea typeface="Times New Roman MT Bold Italics"/>
                  <a:cs typeface="Times New Roman MT Bold Italics"/>
                  <a:sym typeface="Times New Roman MT Bold Italics"/>
                </a:rPr>
                <a:t>A Critical View</a:t>
              </a:r>
            </a:p>
          </p:txBody>
        </p:sp>
      </p:grpSp>
      <p:grpSp>
        <p:nvGrpSpPr>
          <p:cNvPr name="Group 110" id="110"/>
          <p:cNvGrpSpPr/>
          <p:nvPr/>
        </p:nvGrpSpPr>
        <p:grpSpPr>
          <a:xfrm rot="0">
            <a:off x="14318609" y="13115792"/>
            <a:ext cx="6336716" cy="3290373"/>
            <a:chOff x="0" y="0"/>
            <a:chExt cx="8448954" cy="4387164"/>
          </a:xfrm>
        </p:grpSpPr>
        <p:sp>
          <p:nvSpPr>
            <p:cNvPr name="Freeform 111" id="111"/>
            <p:cNvSpPr/>
            <p:nvPr/>
          </p:nvSpPr>
          <p:spPr>
            <a:xfrm flipH="false" flipV="false" rot="0">
              <a:off x="0" y="0"/>
              <a:ext cx="8448929" cy="4387215"/>
            </a:xfrm>
            <a:custGeom>
              <a:avLst/>
              <a:gdLst/>
              <a:ahLst/>
              <a:cxnLst/>
              <a:rect r="r" b="b" t="t" l="l"/>
              <a:pathLst>
                <a:path h="4387215" w="8448929">
                  <a:moveTo>
                    <a:pt x="0" y="0"/>
                  </a:moveTo>
                  <a:lnTo>
                    <a:pt x="8448929" y="0"/>
                  </a:lnTo>
                  <a:lnTo>
                    <a:pt x="8448929" y="4387215"/>
                  </a:lnTo>
                  <a:lnTo>
                    <a:pt x="0" y="4387215"/>
                  </a:lnTo>
                  <a:close/>
                </a:path>
              </a:pathLst>
            </a:custGeom>
            <a:solidFill>
              <a:srgbClr val="ECF5F4"/>
            </a:solidFill>
          </p:spPr>
        </p:sp>
      </p:grpSp>
      <p:grpSp>
        <p:nvGrpSpPr>
          <p:cNvPr name="Group 112" id="112"/>
          <p:cNvGrpSpPr/>
          <p:nvPr/>
        </p:nvGrpSpPr>
        <p:grpSpPr>
          <a:xfrm rot="0">
            <a:off x="14592805" y="13316874"/>
            <a:ext cx="5788314" cy="456996"/>
            <a:chOff x="0" y="0"/>
            <a:chExt cx="7717752" cy="609328"/>
          </a:xfrm>
        </p:grpSpPr>
        <p:sp>
          <p:nvSpPr>
            <p:cNvPr name="Freeform 113" id="113"/>
            <p:cNvSpPr/>
            <p:nvPr/>
          </p:nvSpPr>
          <p:spPr>
            <a:xfrm flipH="false" flipV="false" rot="0">
              <a:off x="0" y="0"/>
              <a:ext cx="7717754" cy="609324"/>
            </a:xfrm>
            <a:custGeom>
              <a:avLst/>
              <a:gdLst/>
              <a:ahLst/>
              <a:cxnLst/>
              <a:rect r="r" b="b" t="t" l="l"/>
              <a:pathLst>
                <a:path h="609324" w="7717754">
                  <a:moveTo>
                    <a:pt x="0" y="0"/>
                  </a:moveTo>
                  <a:lnTo>
                    <a:pt x="7717754" y="0"/>
                  </a:lnTo>
                  <a:lnTo>
                    <a:pt x="7717754" y="609324"/>
                  </a:lnTo>
                  <a:lnTo>
                    <a:pt x="0" y="609324"/>
                  </a:lnTo>
                  <a:close/>
                </a:path>
              </a:pathLst>
            </a:custGeom>
            <a:blipFill>
              <a:blip r:embed="rId3">
                <a:alphaModFix amt="0"/>
              </a:blip>
              <a:stretch>
                <a:fillRect l="0" t="-196798" r="0" b="-196800"/>
              </a:stretch>
            </a:blipFill>
          </p:spPr>
        </p:sp>
        <p:sp>
          <p:nvSpPr>
            <p:cNvPr name="TextBox 114" id="114"/>
            <p:cNvSpPr txBox="true"/>
            <p:nvPr/>
          </p:nvSpPr>
          <p:spPr>
            <a:xfrm>
              <a:off x="0" y="-38100"/>
              <a:ext cx="7717752" cy="647428"/>
            </a:xfrm>
            <a:prstGeom prst="rect">
              <a:avLst/>
            </a:prstGeom>
          </p:spPr>
          <p:txBody>
            <a:bodyPr anchor="ctr" rtlCol="false" tIns="0" lIns="0" bIns="0" rIns="0"/>
            <a:lstStyle/>
            <a:p>
              <a:pPr algn="l">
                <a:lnSpc>
                  <a:spcPts val="2040"/>
                </a:lnSpc>
              </a:pPr>
              <a:r>
                <a:rPr lang="en-US" b="true" sz="1700" spc="113">
                  <a:solidFill>
                    <a:srgbClr val="1D7A72"/>
                  </a:solidFill>
                  <a:latin typeface="Times New Roman MT Bold"/>
                  <a:ea typeface="Times New Roman MT Bold"/>
                  <a:cs typeface="Times New Roman MT Bold"/>
                  <a:sym typeface="Times New Roman MT Bold"/>
                </a:rPr>
                <a:t>STRENGTHS OF THE EVIDENCE</a:t>
              </a:r>
            </a:p>
          </p:txBody>
        </p:sp>
      </p:grpSp>
      <p:grpSp>
        <p:nvGrpSpPr>
          <p:cNvPr name="Group 115" id="115"/>
          <p:cNvGrpSpPr/>
          <p:nvPr/>
        </p:nvGrpSpPr>
        <p:grpSpPr>
          <a:xfrm rot="0">
            <a:off x="14318609" y="16726062"/>
            <a:ext cx="6336716" cy="4844158"/>
            <a:chOff x="0" y="0"/>
            <a:chExt cx="8448954" cy="6458877"/>
          </a:xfrm>
        </p:grpSpPr>
        <p:sp>
          <p:nvSpPr>
            <p:cNvPr name="Freeform 116" id="116"/>
            <p:cNvSpPr/>
            <p:nvPr/>
          </p:nvSpPr>
          <p:spPr>
            <a:xfrm flipH="false" flipV="false" rot="0">
              <a:off x="0" y="0"/>
              <a:ext cx="8448929" cy="6458839"/>
            </a:xfrm>
            <a:custGeom>
              <a:avLst/>
              <a:gdLst/>
              <a:ahLst/>
              <a:cxnLst/>
              <a:rect r="r" b="b" t="t" l="l"/>
              <a:pathLst>
                <a:path h="6458839" w="8448929">
                  <a:moveTo>
                    <a:pt x="0" y="0"/>
                  </a:moveTo>
                  <a:lnTo>
                    <a:pt x="8448929" y="0"/>
                  </a:lnTo>
                  <a:lnTo>
                    <a:pt x="8448929" y="6458839"/>
                  </a:lnTo>
                  <a:lnTo>
                    <a:pt x="0" y="6458839"/>
                  </a:lnTo>
                  <a:close/>
                </a:path>
              </a:pathLst>
            </a:custGeom>
            <a:solidFill>
              <a:srgbClr val="FDF0ED"/>
            </a:solidFill>
          </p:spPr>
        </p:sp>
      </p:grpSp>
      <p:grpSp>
        <p:nvGrpSpPr>
          <p:cNvPr name="Group 117" id="117"/>
          <p:cNvGrpSpPr/>
          <p:nvPr/>
        </p:nvGrpSpPr>
        <p:grpSpPr>
          <a:xfrm rot="0">
            <a:off x="14592805" y="16927144"/>
            <a:ext cx="5788314" cy="456996"/>
            <a:chOff x="0" y="0"/>
            <a:chExt cx="7717752" cy="609328"/>
          </a:xfrm>
        </p:grpSpPr>
        <p:sp>
          <p:nvSpPr>
            <p:cNvPr name="Freeform 118" id="118"/>
            <p:cNvSpPr/>
            <p:nvPr/>
          </p:nvSpPr>
          <p:spPr>
            <a:xfrm flipH="false" flipV="false" rot="0">
              <a:off x="0" y="0"/>
              <a:ext cx="7717754" cy="609324"/>
            </a:xfrm>
            <a:custGeom>
              <a:avLst/>
              <a:gdLst/>
              <a:ahLst/>
              <a:cxnLst/>
              <a:rect r="r" b="b" t="t" l="l"/>
              <a:pathLst>
                <a:path h="609324" w="7717754">
                  <a:moveTo>
                    <a:pt x="0" y="0"/>
                  </a:moveTo>
                  <a:lnTo>
                    <a:pt x="7717754" y="0"/>
                  </a:lnTo>
                  <a:lnTo>
                    <a:pt x="7717754" y="609324"/>
                  </a:lnTo>
                  <a:lnTo>
                    <a:pt x="0" y="609324"/>
                  </a:lnTo>
                  <a:close/>
                </a:path>
              </a:pathLst>
            </a:custGeom>
            <a:blipFill>
              <a:blip r:embed="rId3">
                <a:alphaModFix amt="0"/>
              </a:blip>
              <a:stretch>
                <a:fillRect l="0" t="-196798" r="0" b="-196800"/>
              </a:stretch>
            </a:blipFill>
          </p:spPr>
        </p:sp>
        <p:sp>
          <p:nvSpPr>
            <p:cNvPr name="TextBox 119" id="119"/>
            <p:cNvSpPr txBox="true"/>
            <p:nvPr/>
          </p:nvSpPr>
          <p:spPr>
            <a:xfrm>
              <a:off x="0" y="-38100"/>
              <a:ext cx="7717752" cy="647428"/>
            </a:xfrm>
            <a:prstGeom prst="rect">
              <a:avLst/>
            </a:prstGeom>
          </p:spPr>
          <p:txBody>
            <a:bodyPr anchor="ctr" rtlCol="false" tIns="0" lIns="0" bIns="0" rIns="0"/>
            <a:lstStyle/>
            <a:p>
              <a:pPr algn="l">
                <a:lnSpc>
                  <a:spcPts val="2040"/>
                </a:lnSpc>
              </a:pPr>
              <a:r>
                <a:rPr lang="en-US" b="true" sz="1700" spc="113">
                  <a:solidFill>
                    <a:srgbClr val="E0533D"/>
                  </a:solidFill>
                  <a:latin typeface="Times New Roman MT Bold"/>
                  <a:ea typeface="Times New Roman MT Bold"/>
                  <a:cs typeface="Times New Roman MT Bold"/>
                  <a:sym typeface="Times New Roman MT Bold"/>
                </a:rPr>
                <a:t>LIMITATIONS AND CAUTION</a:t>
              </a:r>
            </a:p>
          </p:txBody>
        </p:sp>
      </p:grpSp>
      <p:grpSp>
        <p:nvGrpSpPr>
          <p:cNvPr name="Group 120" id="120"/>
          <p:cNvGrpSpPr/>
          <p:nvPr/>
        </p:nvGrpSpPr>
        <p:grpSpPr>
          <a:xfrm rot="0">
            <a:off x="14318609" y="21890126"/>
            <a:ext cx="868289" cy="658073"/>
            <a:chOff x="0" y="0"/>
            <a:chExt cx="1157719" cy="877430"/>
          </a:xfrm>
        </p:grpSpPr>
        <p:sp>
          <p:nvSpPr>
            <p:cNvPr name="Freeform 121" id="121"/>
            <p:cNvSpPr/>
            <p:nvPr/>
          </p:nvSpPr>
          <p:spPr>
            <a:xfrm flipH="false" flipV="false" rot="0">
              <a:off x="0" y="0"/>
              <a:ext cx="1157732" cy="877443"/>
            </a:xfrm>
            <a:custGeom>
              <a:avLst/>
              <a:gdLst/>
              <a:ahLst/>
              <a:cxnLst/>
              <a:rect r="r" b="b" t="t" l="l"/>
              <a:pathLst>
                <a:path h="877443" w="1157732">
                  <a:moveTo>
                    <a:pt x="0" y="0"/>
                  </a:moveTo>
                  <a:lnTo>
                    <a:pt x="1157732" y="0"/>
                  </a:lnTo>
                  <a:lnTo>
                    <a:pt x="1157732" y="877443"/>
                  </a:lnTo>
                  <a:lnTo>
                    <a:pt x="0" y="877443"/>
                  </a:lnTo>
                  <a:close/>
                </a:path>
              </a:pathLst>
            </a:custGeom>
            <a:solidFill>
              <a:srgbClr val="C2820B"/>
            </a:solidFill>
          </p:spPr>
        </p:sp>
      </p:grpSp>
      <p:grpSp>
        <p:nvGrpSpPr>
          <p:cNvPr name="Group 122" id="122"/>
          <p:cNvGrpSpPr/>
          <p:nvPr/>
        </p:nvGrpSpPr>
        <p:grpSpPr>
          <a:xfrm rot="0">
            <a:off x="14318609" y="21890126"/>
            <a:ext cx="868289" cy="658075"/>
            <a:chOff x="0" y="0"/>
            <a:chExt cx="1157719" cy="877433"/>
          </a:xfrm>
        </p:grpSpPr>
        <p:sp>
          <p:nvSpPr>
            <p:cNvPr name="Freeform 123" id="123"/>
            <p:cNvSpPr/>
            <p:nvPr/>
          </p:nvSpPr>
          <p:spPr>
            <a:xfrm flipH="false" flipV="false" rot="0">
              <a:off x="0" y="0"/>
              <a:ext cx="1157724" cy="877436"/>
            </a:xfrm>
            <a:custGeom>
              <a:avLst/>
              <a:gdLst/>
              <a:ahLst/>
              <a:cxnLst/>
              <a:rect r="r" b="b" t="t" l="l"/>
              <a:pathLst>
                <a:path h="877436" w="1157724">
                  <a:moveTo>
                    <a:pt x="0" y="0"/>
                  </a:moveTo>
                  <a:lnTo>
                    <a:pt x="1157724" y="0"/>
                  </a:lnTo>
                  <a:lnTo>
                    <a:pt x="1157724" y="877436"/>
                  </a:lnTo>
                  <a:lnTo>
                    <a:pt x="0" y="877436"/>
                  </a:lnTo>
                  <a:close/>
                </a:path>
              </a:pathLst>
            </a:custGeom>
            <a:blipFill>
              <a:blip r:embed="rId3">
                <a:alphaModFix amt="0"/>
              </a:blip>
              <a:stretch>
                <a:fillRect l="-47240" t="0" r="-47240" b="0"/>
              </a:stretch>
            </a:blipFill>
          </p:spPr>
        </p:sp>
        <p:sp>
          <p:nvSpPr>
            <p:cNvPr name="TextBox 124" id="124"/>
            <p:cNvSpPr txBox="true"/>
            <p:nvPr/>
          </p:nvSpPr>
          <p:spPr>
            <a:xfrm>
              <a:off x="0" y="-47625"/>
              <a:ext cx="1157719" cy="925058"/>
            </a:xfrm>
            <a:prstGeom prst="rect">
              <a:avLst/>
            </a:prstGeom>
          </p:spPr>
          <p:txBody>
            <a:bodyPr anchor="ctr" rtlCol="false" tIns="0" lIns="0" bIns="0" rIns="0"/>
            <a:lstStyle/>
            <a:p>
              <a:pPr algn="ctr">
                <a:lnSpc>
                  <a:spcPts val="2520"/>
                </a:lnSpc>
              </a:pPr>
              <a:r>
                <a:rPr lang="en-US" sz="2100" b="true">
                  <a:solidFill>
                    <a:srgbClr val="FFFFFF"/>
                  </a:solidFill>
                  <a:latin typeface="Times New Roman MT Bold"/>
                  <a:ea typeface="Times New Roman MT Bold"/>
                  <a:cs typeface="Times New Roman MT Bold"/>
                  <a:sym typeface="Times New Roman MT Bold"/>
                </a:rPr>
                <a:t>8</a:t>
              </a:r>
            </a:p>
          </p:txBody>
        </p:sp>
      </p:grpSp>
      <p:grpSp>
        <p:nvGrpSpPr>
          <p:cNvPr name="Group 125" id="125"/>
          <p:cNvGrpSpPr/>
          <p:nvPr/>
        </p:nvGrpSpPr>
        <p:grpSpPr>
          <a:xfrm rot="0">
            <a:off x="15369702" y="21890126"/>
            <a:ext cx="5285623" cy="658075"/>
            <a:chOff x="0" y="0"/>
            <a:chExt cx="7047497" cy="877433"/>
          </a:xfrm>
        </p:grpSpPr>
        <p:sp>
          <p:nvSpPr>
            <p:cNvPr name="Freeform 126" id="126"/>
            <p:cNvSpPr/>
            <p:nvPr/>
          </p:nvSpPr>
          <p:spPr>
            <a:xfrm flipH="false" flipV="false" rot="0">
              <a:off x="0" y="0"/>
              <a:ext cx="7047493" cy="877436"/>
            </a:xfrm>
            <a:custGeom>
              <a:avLst/>
              <a:gdLst/>
              <a:ahLst/>
              <a:cxnLst/>
              <a:rect r="r" b="b" t="t" l="l"/>
              <a:pathLst>
                <a:path h="877436" w="7047493">
                  <a:moveTo>
                    <a:pt x="0" y="0"/>
                  </a:moveTo>
                  <a:lnTo>
                    <a:pt x="7047493" y="0"/>
                  </a:lnTo>
                  <a:lnTo>
                    <a:pt x="7047493" y="877436"/>
                  </a:lnTo>
                  <a:lnTo>
                    <a:pt x="0" y="877436"/>
                  </a:lnTo>
                  <a:close/>
                </a:path>
              </a:pathLst>
            </a:custGeom>
            <a:blipFill>
              <a:blip r:embed="rId3">
                <a:alphaModFix amt="0"/>
              </a:blip>
              <a:stretch>
                <a:fillRect l="0" t="-106502" r="0" b="-106502"/>
              </a:stretch>
            </a:blipFill>
          </p:spPr>
        </p:sp>
        <p:sp>
          <p:nvSpPr>
            <p:cNvPr name="TextBox 127" id="127"/>
            <p:cNvSpPr txBox="true"/>
            <p:nvPr/>
          </p:nvSpPr>
          <p:spPr>
            <a:xfrm>
              <a:off x="0" y="-47625"/>
              <a:ext cx="7047497" cy="925058"/>
            </a:xfrm>
            <a:prstGeom prst="rect">
              <a:avLst/>
            </a:prstGeom>
          </p:spPr>
          <p:txBody>
            <a:bodyPr anchor="ctr" rtlCol="false" tIns="0" lIns="0" bIns="0" rIns="0"/>
            <a:lstStyle/>
            <a:p>
              <a:pPr algn="l" marL="0" indent="0" lvl="0">
                <a:lnSpc>
                  <a:spcPts val="2639"/>
                </a:lnSpc>
                <a:spcBef>
                  <a:spcPct val="0"/>
                </a:spcBef>
              </a:pPr>
              <a:r>
                <a:rPr lang="en-US" b="true" sz="2199" i="true" strike="noStrike" u="none">
                  <a:solidFill>
                    <a:srgbClr val="1A1B4B"/>
                  </a:solidFill>
                  <a:latin typeface="Times New Roman MT Bold Italics"/>
                  <a:ea typeface="Times New Roman MT Bold Italics"/>
                  <a:cs typeface="Times New Roman MT Bold Italics"/>
                  <a:sym typeface="Times New Roman MT Bold Italics"/>
                </a:rPr>
                <a:t>Conclusion</a:t>
              </a:r>
            </a:p>
          </p:txBody>
        </p:sp>
      </p:grpSp>
      <p:grpSp>
        <p:nvGrpSpPr>
          <p:cNvPr name="Group 128" id="128"/>
          <p:cNvGrpSpPr/>
          <p:nvPr/>
        </p:nvGrpSpPr>
        <p:grpSpPr>
          <a:xfrm rot="0">
            <a:off x="14318609" y="22758416"/>
            <a:ext cx="6336716" cy="3244672"/>
            <a:chOff x="0" y="0"/>
            <a:chExt cx="8448954" cy="4326230"/>
          </a:xfrm>
        </p:grpSpPr>
        <p:sp>
          <p:nvSpPr>
            <p:cNvPr name="Freeform 129" id="129"/>
            <p:cNvSpPr/>
            <p:nvPr/>
          </p:nvSpPr>
          <p:spPr>
            <a:xfrm flipH="false" flipV="false" rot="0">
              <a:off x="0" y="0"/>
              <a:ext cx="8448929" cy="4326255"/>
            </a:xfrm>
            <a:custGeom>
              <a:avLst/>
              <a:gdLst/>
              <a:ahLst/>
              <a:cxnLst/>
              <a:rect r="r" b="b" t="t" l="l"/>
              <a:pathLst>
                <a:path h="4326255" w="8448929">
                  <a:moveTo>
                    <a:pt x="0" y="0"/>
                  </a:moveTo>
                  <a:lnTo>
                    <a:pt x="8448929" y="0"/>
                  </a:lnTo>
                  <a:lnTo>
                    <a:pt x="8448929" y="4326255"/>
                  </a:lnTo>
                  <a:lnTo>
                    <a:pt x="0" y="4326255"/>
                  </a:lnTo>
                  <a:close/>
                </a:path>
              </a:pathLst>
            </a:custGeom>
            <a:solidFill>
              <a:srgbClr val="004AAD"/>
            </a:solidFill>
          </p:spPr>
        </p:sp>
      </p:grpSp>
      <p:grpSp>
        <p:nvGrpSpPr>
          <p:cNvPr name="Group 130" id="130"/>
          <p:cNvGrpSpPr/>
          <p:nvPr/>
        </p:nvGrpSpPr>
        <p:grpSpPr>
          <a:xfrm rot="0">
            <a:off x="178" y="26993688"/>
            <a:ext cx="21387425" cy="3336074"/>
            <a:chOff x="0" y="0"/>
            <a:chExt cx="28516567" cy="4448099"/>
          </a:xfrm>
        </p:grpSpPr>
        <p:sp>
          <p:nvSpPr>
            <p:cNvPr name="Freeform 131" id="131"/>
            <p:cNvSpPr/>
            <p:nvPr/>
          </p:nvSpPr>
          <p:spPr>
            <a:xfrm flipH="false" flipV="false" rot="0">
              <a:off x="0" y="0"/>
              <a:ext cx="28516579" cy="4448048"/>
            </a:xfrm>
            <a:custGeom>
              <a:avLst/>
              <a:gdLst/>
              <a:ahLst/>
              <a:cxnLst/>
              <a:rect r="r" b="b" t="t" l="l"/>
              <a:pathLst>
                <a:path h="4448048" w="28516579">
                  <a:moveTo>
                    <a:pt x="0" y="0"/>
                  </a:moveTo>
                  <a:lnTo>
                    <a:pt x="28516579" y="0"/>
                  </a:lnTo>
                  <a:lnTo>
                    <a:pt x="28516579" y="4448048"/>
                  </a:lnTo>
                  <a:lnTo>
                    <a:pt x="0" y="4448048"/>
                  </a:lnTo>
                  <a:close/>
                </a:path>
              </a:pathLst>
            </a:custGeom>
            <a:solidFill>
              <a:srgbClr val="FBF3E2"/>
            </a:solidFill>
          </p:spPr>
        </p:sp>
      </p:grpSp>
      <p:grpSp>
        <p:nvGrpSpPr>
          <p:cNvPr name="Group 132" id="132"/>
          <p:cNvGrpSpPr/>
          <p:nvPr/>
        </p:nvGrpSpPr>
        <p:grpSpPr>
          <a:xfrm rot="0">
            <a:off x="242896" y="27099882"/>
            <a:ext cx="10967914" cy="594095"/>
            <a:chOff x="0" y="0"/>
            <a:chExt cx="14623885" cy="792127"/>
          </a:xfrm>
        </p:grpSpPr>
        <p:sp>
          <p:nvSpPr>
            <p:cNvPr name="Freeform 133" id="133"/>
            <p:cNvSpPr/>
            <p:nvPr/>
          </p:nvSpPr>
          <p:spPr>
            <a:xfrm flipH="false" flipV="false" rot="0">
              <a:off x="0" y="0"/>
              <a:ext cx="14623883" cy="792130"/>
            </a:xfrm>
            <a:custGeom>
              <a:avLst/>
              <a:gdLst/>
              <a:ahLst/>
              <a:cxnLst/>
              <a:rect r="r" b="b" t="t" l="l"/>
              <a:pathLst>
                <a:path h="792130" w="14623883">
                  <a:moveTo>
                    <a:pt x="0" y="0"/>
                  </a:moveTo>
                  <a:lnTo>
                    <a:pt x="14623883" y="0"/>
                  </a:lnTo>
                  <a:lnTo>
                    <a:pt x="14623883" y="792130"/>
                  </a:lnTo>
                  <a:lnTo>
                    <a:pt x="0" y="792130"/>
                  </a:lnTo>
                  <a:close/>
                </a:path>
              </a:pathLst>
            </a:custGeom>
            <a:blipFill>
              <a:blip r:embed="rId3">
                <a:alphaModFix amt="0"/>
              </a:blip>
              <a:stretch>
                <a:fillRect l="0" t="-309722" r="0" b="-309722"/>
              </a:stretch>
            </a:blipFill>
          </p:spPr>
        </p:sp>
        <p:sp>
          <p:nvSpPr>
            <p:cNvPr name="TextBox 134" id="134"/>
            <p:cNvSpPr txBox="true"/>
            <p:nvPr/>
          </p:nvSpPr>
          <p:spPr>
            <a:xfrm>
              <a:off x="0" y="-47625"/>
              <a:ext cx="14623885" cy="839752"/>
            </a:xfrm>
            <a:prstGeom prst="rect">
              <a:avLst/>
            </a:prstGeom>
          </p:spPr>
          <p:txBody>
            <a:bodyPr anchor="ctr" rtlCol="false" tIns="0" lIns="0" bIns="0" rIns="0"/>
            <a:lstStyle/>
            <a:p>
              <a:pPr algn="l">
                <a:lnSpc>
                  <a:spcPts val="2999"/>
                </a:lnSpc>
              </a:pPr>
              <a:r>
                <a:rPr lang="en-US" b="true" sz="2499" i="true">
                  <a:solidFill>
                    <a:srgbClr val="1A1B4B"/>
                  </a:solidFill>
                  <a:latin typeface="Times New Roman MT Bold Italics"/>
                  <a:ea typeface="Times New Roman MT Bold Italics"/>
                  <a:cs typeface="Times New Roman MT Bold Italics"/>
                  <a:sym typeface="Times New Roman MT Bold Italics"/>
                </a:rPr>
                <a:t>References  </a:t>
              </a:r>
            </a:p>
          </p:txBody>
        </p:sp>
      </p:grpSp>
      <p:grpSp>
        <p:nvGrpSpPr>
          <p:cNvPr name="Group 135" id="135"/>
          <p:cNvGrpSpPr/>
          <p:nvPr/>
        </p:nvGrpSpPr>
        <p:grpSpPr>
          <a:xfrm rot="0">
            <a:off x="13344296" y="27099882"/>
            <a:ext cx="7311942" cy="594095"/>
            <a:chOff x="0" y="0"/>
            <a:chExt cx="9749257" cy="792127"/>
          </a:xfrm>
        </p:grpSpPr>
        <p:sp>
          <p:nvSpPr>
            <p:cNvPr name="Freeform 136" id="136"/>
            <p:cNvSpPr/>
            <p:nvPr/>
          </p:nvSpPr>
          <p:spPr>
            <a:xfrm flipH="false" flipV="false" rot="0">
              <a:off x="0" y="0"/>
              <a:ext cx="9749255" cy="792130"/>
            </a:xfrm>
            <a:custGeom>
              <a:avLst/>
              <a:gdLst/>
              <a:ahLst/>
              <a:cxnLst/>
              <a:rect r="r" b="b" t="t" l="l"/>
              <a:pathLst>
                <a:path h="792130" w="9749255">
                  <a:moveTo>
                    <a:pt x="0" y="0"/>
                  </a:moveTo>
                  <a:lnTo>
                    <a:pt x="9749255" y="0"/>
                  </a:lnTo>
                  <a:lnTo>
                    <a:pt x="9749255" y="792130"/>
                  </a:lnTo>
                  <a:lnTo>
                    <a:pt x="0" y="792130"/>
                  </a:lnTo>
                  <a:close/>
                </a:path>
              </a:pathLst>
            </a:custGeom>
            <a:blipFill>
              <a:blip r:embed="rId3">
                <a:alphaModFix amt="0"/>
              </a:blip>
              <a:stretch>
                <a:fillRect l="0" t="-189815" r="0" b="-189814"/>
              </a:stretch>
            </a:blipFill>
          </p:spPr>
        </p:sp>
        <p:sp>
          <p:nvSpPr>
            <p:cNvPr name="TextBox 137" id="137"/>
            <p:cNvSpPr txBox="true"/>
            <p:nvPr/>
          </p:nvSpPr>
          <p:spPr>
            <a:xfrm>
              <a:off x="0" y="-38100"/>
              <a:ext cx="9749257" cy="830227"/>
            </a:xfrm>
            <a:prstGeom prst="rect">
              <a:avLst/>
            </a:prstGeom>
          </p:spPr>
          <p:txBody>
            <a:bodyPr anchor="ctr" rtlCol="false" tIns="0" lIns="0" bIns="0" rIns="0"/>
            <a:lstStyle/>
            <a:p>
              <a:pPr algn="r">
                <a:lnSpc>
                  <a:spcPts val="1920"/>
                </a:lnSpc>
              </a:pPr>
              <a:r>
                <a:rPr lang="en-US" sz="1600" i="true">
                  <a:solidFill>
                    <a:srgbClr val="5C5C6B"/>
                  </a:solidFill>
                  <a:latin typeface="Times New Roman MT Italics"/>
                  <a:ea typeface="Times New Roman MT Italics"/>
                  <a:cs typeface="Times New Roman MT Italics"/>
                  <a:sym typeface="Times New Roman MT Italics"/>
                </a:rPr>
                <a:t>All links checked on 10 July 2026</a:t>
              </a:r>
            </a:p>
          </p:txBody>
        </p:sp>
      </p:grpSp>
      <p:sp>
        <p:nvSpPr>
          <p:cNvPr name="Freeform 138" id="138"/>
          <p:cNvSpPr/>
          <p:nvPr/>
        </p:nvSpPr>
        <p:spPr>
          <a:xfrm flipH="false" flipV="false" rot="0">
            <a:off x="17270055" y="1670524"/>
            <a:ext cx="3386184" cy="1954539"/>
          </a:xfrm>
          <a:custGeom>
            <a:avLst/>
            <a:gdLst/>
            <a:ahLst/>
            <a:cxnLst/>
            <a:rect r="r" b="b" t="t" l="l"/>
            <a:pathLst>
              <a:path h="1954539" w="3386184">
                <a:moveTo>
                  <a:pt x="0" y="0"/>
                </a:moveTo>
                <a:lnTo>
                  <a:pt x="3386184" y="0"/>
                </a:lnTo>
                <a:lnTo>
                  <a:pt x="3386184" y="1954539"/>
                </a:lnTo>
                <a:lnTo>
                  <a:pt x="0" y="195453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39" id="139"/>
          <p:cNvSpPr txBox="true"/>
          <p:nvPr/>
        </p:nvSpPr>
        <p:spPr>
          <a:xfrm rot="0">
            <a:off x="731196" y="5417277"/>
            <a:ext cx="6336716" cy="2699809"/>
          </a:xfrm>
          <a:prstGeom prst="rect">
            <a:avLst/>
          </a:prstGeom>
        </p:spPr>
        <p:txBody>
          <a:bodyPr anchor="t" rtlCol="false" tIns="0" lIns="0" bIns="0" rIns="0">
            <a:spAutoFit/>
          </a:bodyPr>
          <a:lstStyle/>
          <a:p>
            <a:pPr algn="l" marL="0" indent="0" lvl="0">
              <a:lnSpc>
                <a:spcPts val="2666"/>
              </a:lnSpc>
              <a:spcBef>
                <a:spcPct val="0"/>
              </a:spcBef>
            </a:pPr>
            <a:r>
              <a:rPr lang="en-US" sz="2000" strike="noStrike" u="none">
                <a:solidFill>
                  <a:srgbClr val="2B2B33"/>
                </a:solidFill>
                <a:latin typeface="Times New Roman MT"/>
                <a:ea typeface="Times New Roman MT"/>
                <a:cs typeface="Times New Roman MT"/>
                <a:sym typeface="Times New Roman MT"/>
              </a:rPr>
              <a:t>Today, one team often holds three generations. Gen X, Millennials and Gen Z work side by side.</a:t>
            </a:r>
          </a:p>
          <a:p>
            <a:pPr algn="l" marL="0" indent="0" lvl="0">
              <a:lnSpc>
                <a:spcPts val="2666"/>
              </a:lnSpc>
              <a:spcBef>
                <a:spcPct val="0"/>
              </a:spcBef>
            </a:pPr>
            <a:r>
              <a:rPr lang="en-US" sz="2000" strike="noStrike" u="none">
                <a:solidFill>
                  <a:srgbClr val="2B2B33"/>
                </a:solidFill>
                <a:latin typeface="Times New Roman MT"/>
                <a:ea typeface="Times New Roman MT"/>
                <a:cs typeface="Times New Roman MT"/>
                <a:sym typeface="Times New Roman MT"/>
              </a:rPr>
              <a:t>They value different things. They talk in different ways. This can cause conflict and stress.</a:t>
            </a:r>
          </a:p>
          <a:p>
            <a:pPr algn="l" marL="0" indent="0" lvl="0">
              <a:lnSpc>
                <a:spcPts val="2666"/>
              </a:lnSpc>
              <a:spcBef>
                <a:spcPct val="0"/>
              </a:spcBef>
            </a:pPr>
            <a:r>
              <a:rPr lang="en-US" sz="2000" strike="noStrike" u="none">
                <a:solidFill>
                  <a:srgbClr val="2B2B33"/>
                </a:solidFill>
                <a:latin typeface="Times New Roman MT"/>
                <a:ea typeface="Times New Roman MT"/>
                <a:cs typeface="Times New Roman MT"/>
                <a:sym typeface="Times New Roman MT"/>
              </a:rPr>
              <a:t>Emotional intelligence (EI) helps people notice feelings, listen well and work as one team.</a:t>
            </a:r>
          </a:p>
          <a:p>
            <a:pPr algn="l" marL="0" indent="0" lvl="0">
              <a:lnSpc>
                <a:spcPts val="2666"/>
              </a:lnSpc>
              <a:spcBef>
                <a:spcPct val="0"/>
              </a:spcBef>
            </a:pPr>
            <a:r>
              <a:rPr lang="en-US" sz="2000" strike="noStrike" u="none">
                <a:solidFill>
                  <a:srgbClr val="2B2B33"/>
                </a:solidFill>
                <a:latin typeface="Times New Roman MT"/>
                <a:ea typeface="Times New Roman MT"/>
                <a:cs typeface="Times New Roman MT"/>
                <a:sym typeface="Times New Roman MT"/>
              </a:rPr>
              <a:t>This poster explains EI, compares three EI models, and shows how EI supports a mixed-age team.</a:t>
            </a:r>
          </a:p>
        </p:txBody>
      </p:sp>
      <p:sp>
        <p:nvSpPr>
          <p:cNvPr name="TextBox 140" id="140"/>
          <p:cNvSpPr txBox="true"/>
          <p:nvPr/>
        </p:nvSpPr>
        <p:spPr>
          <a:xfrm rot="0">
            <a:off x="731196" y="11760003"/>
            <a:ext cx="6336716" cy="2438400"/>
          </a:xfrm>
          <a:prstGeom prst="rect">
            <a:avLst/>
          </a:prstGeom>
        </p:spPr>
        <p:txBody>
          <a:bodyPr anchor="t" rtlCol="false" tIns="0" lIns="0" bIns="0" rIns="0">
            <a:spAutoFit/>
          </a:bodyPr>
          <a:lstStyle/>
          <a:p>
            <a:pPr algn="l" marL="241193" indent="-120596" lvl="1">
              <a:lnSpc>
                <a:spcPts val="2700"/>
              </a:lnSpc>
              <a:buFont typeface="Arial"/>
              <a:buChar char="•"/>
            </a:pPr>
            <a:r>
              <a:rPr lang="en-US" sz="2000">
                <a:solidFill>
                  <a:srgbClr val="2B2B33"/>
                </a:solidFill>
                <a:latin typeface="Times New Roman MT"/>
                <a:ea typeface="Times New Roman MT"/>
                <a:cs typeface="Times New Roman MT"/>
                <a:sym typeface="Times New Roman MT"/>
              </a:rPr>
              <a:t>Salovey and Mayer (1990) first used the term. They describe EI as the skill to notice emotions in yourself and in other people, to tell them apart, and to use this information to guide your thinking and your actions.</a:t>
            </a:r>
          </a:p>
          <a:p>
            <a:pPr algn="l" marL="241193" indent="-120596" lvl="1">
              <a:lnSpc>
                <a:spcPts val="2700"/>
              </a:lnSpc>
              <a:buFont typeface="Arial"/>
              <a:buChar char="•"/>
            </a:pPr>
            <a:r>
              <a:rPr lang="en-US" sz="2000">
                <a:solidFill>
                  <a:srgbClr val="2B2B33"/>
                </a:solidFill>
                <a:latin typeface="Times New Roman MT"/>
                <a:ea typeface="Times New Roman MT"/>
                <a:cs typeface="Times New Roman MT"/>
                <a:sym typeface="Times New Roman MT"/>
              </a:rPr>
              <a:t>Goleman (2004) argues that IQ and technical skill are not enough. In his study of nearly 200 companies, EI was what separated strong leaders from average ones.</a:t>
            </a:r>
          </a:p>
        </p:txBody>
      </p:sp>
      <p:sp>
        <p:nvSpPr>
          <p:cNvPr name="TextBox 141" id="141"/>
          <p:cNvSpPr txBox="true"/>
          <p:nvPr/>
        </p:nvSpPr>
        <p:spPr>
          <a:xfrm rot="0">
            <a:off x="959691" y="23497208"/>
            <a:ext cx="5824871" cy="1181100"/>
          </a:xfrm>
          <a:prstGeom prst="rect">
            <a:avLst/>
          </a:prstGeom>
        </p:spPr>
        <p:txBody>
          <a:bodyPr anchor="t" rtlCol="false" tIns="0" lIns="0" bIns="0" rIns="0">
            <a:spAutoFit/>
          </a:bodyPr>
          <a:lstStyle/>
          <a:p>
            <a:pPr algn="l">
              <a:lnSpc>
                <a:spcPts val="2280"/>
              </a:lnSpc>
            </a:pPr>
            <a:r>
              <a:rPr lang="en-US" sz="1900">
                <a:solidFill>
                  <a:srgbClr val="2B2B33"/>
                </a:solidFill>
                <a:latin typeface="Times New Roman MT"/>
                <a:ea typeface="Times New Roman MT"/>
                <a:cs typeface="Times New Roman MT"/>
                <a:sym typeface="Times New Roman MT"/>
              </a:rPr>
              <a:t>Compare them: Mayer and Salovey see EI as an ability, so it can be tested like intelligence. Goleman and Bar-On mix ability with personality traits. This difference is the root of most criticism of EI.</a:t>
            </a:r>
          </a:p>
        </p:txBody>
      </p:sp>
      <p:sp>
        <p:nvSpPr>
          <p:cNvPr name="TextBox 142" id="142"/>
          <p:cNvSpPr txBox="true"/>
          <p:nvPr/>
        </p:nvSpPr>
        <p:spPr>
          <a:xfrm rot="0">
            <a:off x="7698916" y="6286241"/>
            <a:ext cx="5788314" cy="2699808"/>
          </a:xfrm>
          <a:prstGeom prst="rect">
            <a:avLst/>
          </a:prstGeom>
        </p:spPr>
        <p:txBody>
          <a:bodyPr anchor="t" rtlCol="false" tIns="0" lIns="0" bIns="0" rIns="0">
            <a:spAutoFit/>
          </a:bodyPr>
          <a:lstStyle/>
          <a:p>
            <a:pPr algn="l">
              <a:lnSpc>
                <a:spcPts val="2666"/>
              </a:lnSpc>
            </a:pPr>
            <a:r>
              <a:rPr lang="en-US" sz="2000">
                <a:solidFill>
                  <a:srgbClr val="2B2B33"/>
                </a:solidFill>
                <a:latin typeface="Times New Roman MT"/>
                <a:ea typeface="Times New Roman MT"/>
                <a:cs typeface="Times New Roman MT"/>
                <a:sym typeface="Times New Roman MT"/>
              </a:rPr>
              <a:t>Self-awareness helps an employee see her strengths and weak points. Self-regulation keeps her calm under pressure. Motivation keeps her moving towards a goal.</a:t>
            </a:r>
          </a:p>
          <a:p>
            <a:pPr algn="l">
              <a:lnSpc>
                <a:spcPts val="2666"/>
              </a:lnSpc>
            </a:pPr>
          </a:p>
          <a:p>
            <a:pPr algn="l">
              <a:lnSpc>
                <a:spcPts val="2666"/>
              </a:lnSpc>
            </a:pPr>
            <a:r>
              <a:rPr lang="en-US" sz="2000">
                <a:solidFill>
                  <a:srgbClr val="2B2B33"/>
                </a:solidFill>
                <a:latin typeface="Times New Roman MT"/>
                <a:ea typeface="Times New Roman MT"/>
                <a:cs typeface="Times New Roman MT"/>
                <a:sym typeface="Times New Roman MT"/>
              </a:rPr>
              <a:t>Example: a project manager receives angry feedback from a client. She does not react at once. She waits, asks questions, then fixes the real problem.</a:t>
            </a:r>
          </a:p>
        </p:txBody>
      </p:sp>
      <p:sp>
        <p:nvSpPr>
          <p:cNvPr name="TextBox 143" id="143"/>
          <p:cNvSpPr txBox="true"/>
          <p:nvPr/>
        </p:nvSpPr>
        <p:spPr>
          <a:xfrm rot="0">
            <a:off x="7799099" y="10056343"/>
            <a:ext cx="5688131" cy="2438400"/>
          </a:xfrm>
          <a:prstGeom prst="rect">
            <a:avLst/>
          </a:prstGeom>
        </p:spPr>
        <p:txBody>
          <a:bodyPr anchor="t" rtlCol="false" tIns="0" lIns="0" bIns="0" rIns="0">
            <a:spAutoFit/>
          </a:bodyPr>
          <a:lstStyle/>
          <a:p>
            <a:pPr algn="l" marL="241046" indent="-120523" lvl="1">
              <a:lnSpc>
                <a:spcPts val="2700"/>
              </a:lnSpc>
              <a:spcBef>
                <a:spcPct val="0"/>
              </a:spcBef>
              <a:buFont typeface="Arial"/>
              <a:buChar char="•"/>
            </a:pPr>
            <a:r>
              <a:rPr lang="en-US" sz="2000" strike="noStrike" u="none">
                <a:solidFill>
                  <a:srgbClr val="2B2B33"/>
                </a:solidFill>
                <a:latin typeface="Times New Roman MT"/>
                <a:ea typeface="Times New Roman MT"/>
                <a:cs typeface="Times New Roman MT"/>
                <a:sym typeface="Times New Roman MT"/>
              </a:rPr>
              <a:t>Empathy helps people understand a colleague's point of view. Social skills build trust and help solve conflict early.</a:t>
            </a:r>
          </a:p>
          <a:p>
            <a:pPr algn="l" marL="241193" indent="-120596" lvl="1">
              <a:lnSpc>
                <a:spcPts val="2700"/>
              </a:lnSpc>
              <a:spcBef>
                <a:spcPct val="0"/>
              </a:spcBef>
              <a:buFont typeface="Arial"/>
              <a:buChar char="•"/>
            </a:pPr>
            <a:r>
              <a:rPr lang="en-US" sz="2000" strike="noStrike" u="none">
                <a:solidFill>
                  <a:srgbClr val="2B2B33"/>
                </a:solidFill>
                <a:latin typeface="Times New Roman MT"/>
                <a:ea typeface="Times New Roman MT"/>
                <a:cs typeface="Times New Roman MT"/>
                <a:sym typeface="Times New Roman MT"/>
              </a:rPr>
              <a:t>Example: a Gen X manager prefers a quick phone call. A Gen Z employee prefers written feedback. An empathetic manager asks, agrees a shared method, and the tension disappears.</a:t>
            </a:r>
          </a:p>
        </p:txBody>
      </p:sp>
      <p:sp>
        <p:nvSpPr>
          <p:cNvPr name="TextBox 144" id="144"/>
          <p:cNvSpPr txBox="true"/>
          <p:nvPr/>
        </p:nvSpPr>
        <p:spPr>
          <a:xfrm rot="0">
            <a:off x="7799099" y="14173333"/>
            <a:ext cx="5788314" cy="2033058"/>
          </a:xfrm>
          <a:prstGeom prst="rect">
            <a:avLst/>
          </a:prstGeom>
        </p:spPr>
        <p:txBody>
          <a:bodyPr anchor="t" rtlCol="false" tIns="0" lIns="0" bIns="0" rIns="0">
            <a:spAutoFit/>
          </a:bodyPr>
          <a:lstStyle/>
          <a:p>
            <a:pPr algn="l">
              <a:lnSpc>
                <a:spcPts val="2666"/>
              </a:lnSpc>
            </a:pPr>
            <a:r>
              <a:rPr lang="en-US" sz="2000">
                <a:solidFill>
                  <a:srgbClr val="2B2B33"/>
                </a:solidFill>
                <a:latin typeface="Times New Roman MT"/>
                <a:ea typeface="Times New Roman MT"/>
                <a:cs typeface="Times New Roman MT"/>
                <a:sym typeface="Times New Roman MT"/>
              </a:rPr>
              <a:t>EI helps people manage stress and stay resilient when work changes.</a:t>
            </a:r>
          </a:p>
          <a:p>
            <a:pPr algn="l">
              <a:lnSpc>
                <a:spcPts val="2666"/>
              </a:lnSpc>
            </a:pPr>
          </a:p>
          <a:p>
            <a:pPr algn="l">
              <a:lnSpc>
                <a:spcPts val="2666"/>
              </a:lnSpc>
            </a:pPr>
            <a:r>
              <a:rPr lang="en-US" sz="2000">
                <a:solidFill>
                  <a:srgbClr val="2B2B33"/>
                </a:solidFill>
                <a:latin typeface="Times New Roman MT"/>
                <a:ea typeface="Times New Roman MT"/>
                <a:cs typeface="Times New Roman MT"/>
                <a:sym typeface="Times New Roman MT"/>
              </a:rPr>
              <a:t>A meta-analysis by Doğru (2022) found that higher EI is linked to higher job satisfaction and organisational commitment, and to lower job stress.</a:t>
            </a:r>
          </a:p>
        </p:txBody>
      </p:sp>
      <p:sp>
        <p:nvSpPr>
          <p:cNvPr name="TextBox 145" id="145"/>
          <p:cNvSpPr txBox="true"/>
          <p:nvPr/>
        </p:nvSpPr>
        <p:spPr>
          <a:xfrm rot="0">
            <a:off x="14318609" y="10764136"/>
            <a:ext cx="6336716" cy="857836"/>
          </a:xfrm>
          <a:prstGeom prst="rect">
            <a:avLst/>
          </a:prstGeom>
        </p:spPr>
        <p:txBody>
          <a:bodyPr anchor="t" rtlCol="false" tIns="0" lIns="0" bIns="0" rIns="0">
            <a:spAutoFit/>
          </a:bodyPr>
          <a:lstStyle/>
          <a:p>
            <a:pPr algn="l">
              <a:lnSpc>
                <a:spcPts val="2215"/>
              </a:lnSpc>
            </a:pPr>
            <a:r>
              <a:rPr lang="en-US" sz="1600" i="true">
                <a:solidFill>
                  <a:srgbClr val="5C5C6B"/>
                </a:solidFill>
                <a:latin typeface="Times New Roman MT Italics"/>
                <a:ea typeface="Times New Roman MT Italics"/>
                <a:cs typeface="Times New Roman MT Italics"/>
                <a:sym typeface="Times New Roman MT Italics"/>
              </a:rPr>
              <a:t>Birth years: Pew Research Center (Dimock, 2019). Work attitudes: Deloitte (2025; 2026). Deloitte (2026) reports that about 74% of Gen Z and Millennials now use AI in their daily work.</a:t>
            </a:r>
          </a:p>
        </p:txBody>
      </p:sp>
      <p:sp>
        <p:nvSpPr>
          <p:cNvPr name="TextBox 146" id="146"/>
          <p:cNvSpPr txBox="true"/>
          <p:nvPr/>
        </p:nvSpPr>
        <p:spPr>
          <a:xfrm rot="0">
            <a:off x="14592805" y="13816489"/>
            <a:ext cx="5788314" cy="2150745"/>
          </a:xfrm>
          <a:prstGeom prst="rect">
            <a:avLst/>
          </a:prstGeom>
        </p:spPr>
        <p:txBody>
          <a:bodyPr anchor="t" rtlCol="false" tIns="0" lIns="0" bIns="0" rIns="0">
            <a:spAutoFit/>
          </a:bodyPr>
          <a:lstStyle/>
          <a:p>
            <a:pPr algn="l" marL="253252" indent="-126626" lvl="1">
              <a:lnSpc>
                <a:spcPts val="2835"/>
              </a:lnSpc>
              <a:buFont typeface="Arial"/>
              <a:buChar char="•"/>
            </a:pPr>
            <a:r>
              <a:rPr lang="en-US" sz="2100">
                <a:solidFill>
                  <a:srgbClr val="2B2B33"/>
                </a:solidFill>
                <a:latin typeface="Times New Roman MT"/>
                <a:ea typeface="Times New Roman MT"/>
                <a:cs typeface="Times New Roman MT"/>
                <a:sym typeface="Times New Roman MT"/>
              </a:rPr>
              <a:t>O'Boyle et al. (2011) found in a meta-analysis that EI has a positive link with job performance.</a:t>
            </a:r>
          </a:p>
          <a:p>
            <a:pPr algn="l" marL="253252" indent="-126626" lvl="1">
              <a:lnSpc>
                <a:spcPts val="2835"/>
              </a:lnSpc>
              <a:buFont typeface="Arial"/>
              <a:buChar char="•"/>
            </a:pPr>
            <a:r>
              <a:rPr lang="en-US" sz="2100">
                <a:solidFill>
                  <a:srgbClr val="2B2B33"/>
                </a:solidFill>
                <a:latin typeface="Times New Roman MT"/>
                <a:ea typeface="Times New Roman MT"/>
                <a:cs typeface="Times New Roman MT"/>
                <a:sym typeface="Times New Roman MT"/>
              </a:rPr>
              <a:t>Doğru (2022) links EI to higher job satisfaction and lower job stress.</a:t>
            </a:r>
          </a:p>
          <a:p>
            <a:pPr algn="l" marL="253252" indent="-126626" lvl="1">
              <a:lnSpc>
                <a:spcPts val="2835"/>
              </a:lnSpc>
              <a:buFont typeface="Arial"/>
              <a:buChar char="•"/>
            </a:pPr>
            <a:r>
              <a:rPr lang="en-US" sz="2100">
                <a:solidFill>
                  <a:srgbClr val="2B2B33"/>
                </a:solidFill>
                <a:latin typeface="Times New Roman MT"/>
                <a:ea typeface="Times New Roman MT"/>
                <a:cs typeface="Times New Roman MT"/>
                <a:sym typeface="Times New Roman MT"/>
              </a:rPr>
              <a:t>EI skills can be learned, so companies can train them.</a:t>
            </a:r>
          </a:p>
        </p:txBody>
      </p:sp>
      <p:sp>
        <p:nvSpPr>
          <p:cNvPr name="TextBox 147" id="147"/>
          <p:cNvSpPr txBox="true"/>
          <p:nvPr/>
        </p:nvSpPr>
        <p:spPr>
          <a:xfrm rot="0">
            <a:off x="14592805" y="17436284"/>
            <a:ext cx="5788314" cy="4240530"/>
          </a:xfrm>
          <a:prstGeom prst="rect">
            <a:avLst/>
          </a:prstGeom>
        </p:spPr>
        <p:txBody>
          <a:bodyPr anchor="t" rtlCol="false" tIns="0" lIns="0" bIns="0" rIns="0">
            <a:spAutoFit/>
          </a:bodyPr>
          <a:lstStyle/>
          <a:p>
            <a:pPr algn="l" marL="229133" indent="-114567" lvl="1">
              <a:lnSpc>
                <a:spcPts val="2565"/>
              </a:lnSpc>
              <a:buFont typeface="Arial"/>
              <a:buChar char="•"/>
            </a:pPr>
            <a:r>
              <a:rPr lang="en-US" sz="1900">
                <a:solidFill>
                  <a:srgbClr val="2B2B33"/>
                </a:solidFill>
                <a:latin typeface="Times New Roman MT"/>
                <a:ea typeface="Times New Roman MT"/>
                <a:cs typeface="Times New Roman MT"/>
                <a:sym typeface="Times New Roman MT"/>
              </a:rPr>
              <a:t>Many EI tests are self-report. People often rate themselves too highly.</a:t>
            </a:r>
          </a:p>
          <a:p>
            <a:pPr algn="l" marL="229133" indent="-114567" lvl="1">
              <a:lnSpc>
                <a:spcPts val="2565"/>
              </a:lnSpc>
              <a:buFont typeface="Arial"/>
              <a:buChar char="•"/>
            </a:pPr>
            <a:r>
              <a:rPr lang="en-US" sz="1900">
                <a:solidFill>
                  <a:srgbClr val="2B2B33"/>
                </a:solidFill>
                <a:latin typeface="Times New Roman MT"/>
                <a:ea typeface="Times New Roman MT"/>
                <a:cs typeface="Times New Roman MT"/>
                <a:sym typeface="Times New Roman MT"/>
              </a:rPr>
              <a:t>Antonakis, Ashkanasy and Dasborough (2009) argue the real evidence is much weaker than the popular claims.</a:t>
            </a:r>
          </a:p>
          <a:p>
            <a:pPr algn="l" marL="229133" indent="-114567" lvl="1">
              <a:lnSpc>
                <a:spcPts val="2565"/>
              </a:lnSpc>
              <a:buFont typeface="Arial"/>
              <a:buChar char="•"/>
            </a:pPr>
            <a:r>
              <a:rPr lang="en-US" sz="1900">
                <a:solidFill>
                  <a:srgbClr val="2B2B33"/>
                </a:solidFill>
                <a:latin typeface="Times New Roman MT"/>
                <a:ea typeface="Times New Roman MT"/>
                <a:cs typeface="Times New Roman MT"/>
                <a:sym typeface="Times New Roman MT"/>
              </a:rPr>
              <a:t>Mixed models overlap with personality, so EI may add little new information.</a:t>
            </a:r>
          </a:p>
          <a:p>
            <a:pPr algn="l" marL="229133" indent="-114567" lvl="1">
              <a:lnSpc>
                <a:spcPts val="2565"/>
              </a:lnSpc>
              <a:buFont typeface="Arial"/>
              <a:buChar char="•"/>
            </a:pPr>
            <a:r>
              <a:rPr lang="en-US" sz="1900">
                <a:solidFill>
                  <a:srgbClr val="2B2B33"/>
                </a:solidFill>
                <a:latin typeface="Times New Roman MT"/>
                <a:ea typeface="Times New Roman MT"/>
                <a:cs typeface="Times New Roman MT"/>
                <a:sym typeface="Times New Roman MT"/>
              </a:rPr>
              <a:t>EI is not always positive. A person can read emotions well and then manipulate others.</a:t>
            </a:r>
          </a:p>
          <a:p>
            <a:pPr algn="l" marL="229133" indent="-114567" lvl="1">
              <a:lnSpc>
                <a:spcPts val="2565"/>
              </a:lnSpc>
              <a:buFont typeface="Arial"/>
              <a:buChar char="•"/>
            </a:pPr>
            <a:r>
              <a:rPr lang="en-US" sz="1900">
                <a:solidFill>
                  <a:srgbClr val="2B2B33"/>
                </a:solidFill>
                <a:latin typeface="Times New Roman MT"/>
                <a:ea typeface="Times New Roman MT"/>
                <a:cs typeface="Times New Roman MT"/>
                <a:sym typeface="Times New Roman MT"/>
              </a:rPr>
              <a:t>Generation labels are useful but rough. Pew warns they can become stereotypes. Differences inside one generation are often bigger than differences between generations.</a:t>
            </a:r>
          </a:p>
        </p:txBody>
      </p:sp>
      <p:sp>
        <p:nvSpPr>
          <p:cNvPr name="TextBox 148" id="148"/>
          <p:cNvSpPr txBox="true"/>
          <p:nvPr/>
        </p:nvSpPr>
        <p:spPr>
          <a:xfrm rot="0">
            <a:off x="14451210" y="23083322"/>
            <a:ext cx="6062510" cy="2537709"/>
          </a:xfrm>
          <a:prstGeom prst="rect">
            <a:avLst/>
          </a:prstGeom>
        </p:spPr>
        <p:txBody>
          <a:bodyPr anchor="t" rtlCol="false" tIns="0" lIns="0" bIns="0" rIns="0">
            <a:spAutoFit/>
          </a:bodyPr>
          <a:lstStyle/>
          <a:p>
            <a:pPr algn="l" marL="202096" indent="-101048" lvl="1">
              <a:lnSpc>
                <a:spcPts val="2274"/>
              </a:lnSpc>
              <a:buFont typeface="Arial"/>
              <a:buChar char="•"/>
            </a:pPr>
            <a:r>
              <a:rPr lang="en-US" sz="1675">
                <a:solidFill>
                  <a:srgbClr val="FFFFFF"/>
                </a:solidFill>
                <a:latin typeface="Times New Roman MT"/>
                <a:ea typeface="Times New Roman MT"/>
                <a:cs typeface="Times New Roman MT"/>
                <a:sym typeface="Times New Roman MT"/>
              </a:rPr>
              <a:t>EI is the skill of noticing, understanding and managing emotions.</a:t>
            </a:r>
          </a:p>
          <a:p>
            <a:pPr algn="l" marL="202096" indent="-101048" lvl="1">
              <a:lnSpc>
                <a:spcPts val="2274"/>
              </a:lnSpc>
              <a:buFont typeface="Arial"/>
              <a:buChar char="•"/>
            </a:pPr>
            <a:r>
              <a:rPr lang="en-US" sz="1675">
                <a:solidFill>
                  <a:srgbClr val="FFFFFF"/>
                </a:solidFill>
                <a:latin typeface="Times New Roman MT"/>
                <a:ea typeface="Times New Roman MT"/>
                <a:cs typeface="Times New Roman MT"/>
                <a:sym typeface="Times New Roman MT"/>
              </a:rPr>
              <a:t>The three models describe it differently: an ability (Mayer &amp; Salovey), a set of competencies (Goleman), or emotional-social behaviour (Bar-On).</a:t>
            </a:r>
          </a:p>
          <a:p>
            <a:pPr algn="l" marL="202096" indent="-101048" lvl="1">
              <a:lnSpc>
                <a:spcPts val="2274"/>
              </a:lnSpc>
              <a:buFont typeface="Arial"/>
              <a:buChar char="•"/>
            </a:pPr>
            <a:r>
              <a:rPr lang="en-US" sz="1675">
                <a:solidFill>
                  <a:srgbClr val="FFFFFF"/>
                </a:solidFill>
                <a:latin typeface="Times New Roman MT"/>
                <a:ea typeface="Times New Roman MT"/>
                <a:cs typeface="Times New Roman MT"/>
                <a:sym typeface="Times New Roman MT"/>
              </a:rPr>
              <a:t>In a mixed-age team, EI helps people listen, adapt and solve conflict.</a:t>
            </a:r>
          </a:p>
          <a:p>
            <a:pPr algn="l" marL="202096" indent="-101048" lvl="1">
              <a:lnSpc>
                <a:spcPts val="2274"/>
              </a:lnSpc>
              <a:buFont typeface="Arial"/>
              <a:buChar char="•"/>
            </a:pPr>
            <a:r>
              <a:rPr lang="en-US" sz="1675">
                <a:solidFill>
                  <a:srgbClr val="FFFFFF"/>
                </a:solidFill>
                <a:latin typeface="Times New Roman MT"/>
                <a:ea typeface="Times New Roman MT"/>
                <a:cs typeface="Times New Roman MT"/>
                <a:sym typeface="Times New Roman MT"/>
              </a:rPr>
              <a:t>But EI is not magic. Training must sit beside fair pay, clear roles and good management.</a:t>
            </a:r>
          </a:p>
        </p:txBody>
      </p:sp>
      <p:sp>
        <p:nvSpPr>
          <p:cNvPr name="TextBox 149" id="149"/>
          <p:cNvSpPr txBox="true"/>
          <p:nvPr/>
        </p:nvSpPr>
        <p:spPr>
          <a:xfrm rot="0">
            <a:off x="453501" y="27646353"/>
            <a:ext cx="6336716" cy="2347422"/>
          </a:xfrm>
          <a:prstGeom prst="rect">
            <a:avLst/>
          </a:prstGeom>
        </p:spPr>
        <p:txBody>
          <a:bodyPr anchor="t" rtlCol="false" tIns="0" lIns="0" bIns="0" rIns="0">
            <a:spAutoFit/>
          </a:bodyPr>
          <a:lstStyle/>
          <a:p>
            <a:pPr algn="l">
              <a:lnSpc>
                <a:spcPts val="2036"/>
              </a:lnSpc>
            </a:pPr>
            <a:r>
              <a:rPr lang="en-US" sz="1600">
                <a:solidFill>
                  <a:srgbClr val="2B2B33"/>
                </a:solidFill>
                <a:latin typeface="Times New Roman MT"/>
                <a:ea typeface="Times New Roman MT"/>
                <a:cs typeface="Times New Roman MT"/>
                <a:sym typeface="Times New Roman MT"/>
              </a:rPr>
              <a:t>Antonakis, J., Ashkanasy, N.M. and Dasborough, M.T. (2009) 'Does leadership need emotional intelligence?', The Leadership Quarterly, 20(2), pp. 247–261. https://doi.org/10.1016/j.leaqua.2009.01.006</a:t>
            </a:r>
          </a:p>
          <a:p>
            <a:pPr algn="l">
              <a:lnSpc>
                <a:spcPts val="2036"/>
              </a:lnSpc>
            </a:pPr>
            <a:r>
              <a:rPr lang="en-US" sz="1600">
                <a:solidFill>
                  <a:srgbClr val="2B2B33"/>
                </a:solidFill>
                <a:latin typeface="Times New Roman MT"/>
                <a:ea typeface="Times New Roman MT"/>
                <a:cs typeface="Times New Roman MT"/>
                <a:sym typeface="Times New Roman MT"/>
              </a:rPr>
              <a:t>Bar-On, R. (2006) 'The Bar-On model of emotional-social intelligence (ESI)', Psicothema, 18(Suppl.), pp. 13–25. https://www.psicothema.com/pdf/3271.pdf</a:t>
            </a:r>
          </a:p>
          <a:p>
            <a:pPr algn="l">
              <a:lnSpc>
                <a:spcPts val="2036"/>
              </a:lnSpc>
            </a:pPr>
            <a:r>
              <a:rPr lang="en-US" sz="1600">
                <a:solidFill>
                  <a:srgbClr val="2B2B33"/>
                </a:solidFill>
                <a:latin typeface="Times New Roman MT"/>
                <a:ea typeface="Times New Roman MT"/>
                <a:cs typeface="Times New Roman MT"/>
                <a:sym typeface="Times New Roman MT"/>
              </a:rPr>
              <a:t>Deloitte (2025) 2025 Gen Z and Millennial Survey. https://www.deloitte.com/global/en/about/press-room/deloitte-2025-gen-z-and-millennial-survey.html</a:t>
            </a:r>
          </a:p>
        </p:txBody>
      </p:sp>
      <p:sp>
        <p:nvSpPr>
          <p:cNvPr name="TextBox 150" id="150"/>
          <p:cNvSpPr txBox="true"/>
          <p:nvPr/>
        </p:nvSpPr>
        <p:spPr>
          <a:xfrm rot="0">
            <a:off x="7523642" y="27349305"/>
            <a:ext cx="6336716" cy="2604597"/>
          </a:xfrm>
          <a:prstGeom prst="rect">
            <a:avLst/>
          </a:prstGeom>
        </p:spPr>
        <p:txBody>
          <a:bodyPr anchor="t" rtlCol="false" tIns="0" lIns="0" bIns="0" rIns="0">
            <a:spAutoFit/>
          </a:bodyPr>
          <a:lstStyle/>
          <a:p>
            <a:pPr algn="l">
              <a:lnSpc>
                <a:spcPts val="2036"/>
              </a:lnSpc>
            </a:pPr>
            <a:r>
              <a:rPr lang="en-US" sz="1600">
                <a:solidFill>
                  <a:srgbClr val="2B2B33"/>
                </a:solidFill>
                <a:latin typeface="Times New Roman MT"/>
                <a:ea typeface="Times New Roman MT"/>
                <a:cs typeface="Times New Roman MT"/>
                <a:sym typeface="Times New Roman MT"/>
              </a:rPr>
              <a:t>Deloitte (2026) Deloitte Global Gen Z and Millennial Survey 2026. https://www.deloitte.com/global/en/issues/work/genz-millennial-survey.html</a:t>
            </a:r>
          </a:p>
          <a:p>
            <a:pPr algn="l">
              <a:lnSpc>
                <a:spcPts val="2036"/>
              </a:lnSpc>
            </a:pPr>
            <a:r>
              <a:rPr lang="en-US" sz="1600">
                <a:solidFill>
                  <a:srgbClr val="2B2B33"/>
                </a:solidFill>
                <a:latin typeface="Times New Roman MT"/>
                <a:ea typeface="Times New Roman MT"/>
                <a:cs typeface="Times New Roman MT"/>
                <a:sym typeface="Times New Roman MT"/>
              </a:rPr>
              <a:t>Dimock, M. (2019) Defining generations: where Millennials end and Generation Z begins. Pew Research Center. https://www.pewresearch.org/short-reads/2019/01/17/where-millennials-end-and-generation-z-begins/</a:t>
            </a:r>
          </a:p>
          <a:p>
            <a:pPr algn="l">
              <a:lnSpc>
                <a:spcPts val="2036"/>
              </a:lnSpc>
            </a:pPr>
            <a:r>
              <a:rPr lang="en-US" sz="1600">
                <a:solidFill>
                  <a:srgbClr val="2B2B33"/>
                </a:solidFill>
                <a:latin typeface="Times New Roman MT"/>
                <a:ea typeface="Times New Roman MT"/>
                <a:cs typeface="Times New Roman MT"/>
                <a:sym typeface="Times New Roman MT"/>
              </a:rPr>
              <a:t>Doğru, Ç. (2022) 'A meta-analysis of the relationships between emotional intelligence and employee outcomes', Frontiers in Psychology, 13, 611348. https://doi.org/10.3389/fpsyg.2022.611348</a:t>
            </a:r>
          </a:p>
        </p:txBody>
      </p:sp>
      <p:sp>
        <p:nvSpPr>
          <p:cNvPr name="TextBox 151" id="151"/>
          <p:cNvSpPr txBox="true"/>
          <p:nvPr/>
        </p:nvSpPr>
        <p:spPr>
          <a:xfrm rot="0">
            <a:off x="14592805" y="27783453"/>
            <a:ext cx="6336716" cy="2347422"/>
          </a:xfrm>
          <a:prstGeom prst="rect">
            <a:avLst/>
          </a:prstGeom>
        </p:spPr>
        <p:txBody>
          <a:bodyPr anchor="t" rtlCol="false" tIns="0" lIns="0" bIns="0" rIns="0">
            <a:spAutoFit/>
          </a:bodyPr>
          <a:lstStyle/>
          <a:p>
            <a:pPr algn="l">
              <a:lnSpc>
                <a:spcPts val="2036"/>
              </a:lnSpc>
            </a:pPr>
            <a:r>
              <a:rPr lang="en-US" sz="1600">
                <a:solidFill>
                  <a:srgbClr val="2B2B33"/>
                </a:solidFill>
                <a:latin typeface="Times New Roman MT"/>
                <a:ea typeface="Times New Roman MT"/>
                <a:cs typeface="Times New Roman MT"/>
                <a:sym typeface="Times New Roman MT"/>
              </a:rPr>
              <a:t>Goleman, D. (2004) 'What makes a leader?', Harvard Business Review, January. https://hbr.org/2004/01/what-makes-a-leader</a:t>
            </a:r>
          </a:p>
          <a:p>
            <a:pPr algn="l">
              <a:lnSpc>
                <a:spcPts val="2036"/>
              </a:lnSpc>
            </a:pPr>
            <a:r>
              <a:rPr lang="en-US" sz="1600">
                <a:solidFill>
                  <a:srgbClr val="2B2B33"/>
                </a:solidFill>
                <a:latin typeface="Times New Roman MT"/>
                <a:ea typeface="Times New Roman MT"/>
                <a:cs typeface="Times New Roman MT"/>
                <a:sym typeface="Times New Roman MT"/>
              </a:rPr>
              <a:t>O'Boyle, E.H., Humphrey, R.H., Pollack, J.M., Hawver, T.H. and Story, P.A. (2011) 'The relation between emotional intelligence and job performance: a meta-analysis', Journal of Organizational Behavior, 32(5), pp. 788–818. https://doi.org/10.1002/job.714</a:t>
            </a:r>
          </a:p>
          <a:p>
            <a:pPr algn="l">
              <a:lnSpc>
                <a:spcPts val="2036"/>
              </a:lnSpc>
            </a:pPr>
            <a:r>
              <a:rPr lang="en-US" sz="1600">
                <a:solidFill>
                  <a:srgbClr val="2B2B33"/>
                </a:solidFill>
                <a:latin typeface="Times New Roman MT"/>
                <a:ea typeface="Times New Roman MT"/>
                <a:cs typeface="Times New Roman MT"/>
                <a:sym typeface="Times New Roman MT"/>
              </a:rPr>
              <a:t>Salovey, P. and Mayer, J.D. (1990) 'Emotional intelligence', Imagination, Cognition and Personality, 9(3), pp. 185–211. https://scholars.unh.edu/psych_facpub/450/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DAHPcbqhNAM</dc:identifier>
  <dcterms:modified xsi:type="dcterms:W3CDTF">2011-08-01T06:04:30Z</dcterms:modified>
  <cp:revision>1</cp:revision>
  <dc:title>Emotional Intelligence in a Multigenerational Workplace - Dovar Navruzshoev</dc:title>
</cp:coreProperties>
</file>