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258" r:id="rId6"/>
    <p:sldId id="259" r:id="rId7"/>
    <p:sldId id="260" r:id="rId8"/>
    <p:sldId id="273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3C9185-DC45-A443-A4E1-55759DC1C9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Heat Tolerance</a:t>
            </a:r>
            <a:br>
              <a:rPr lang="en-GB" dirty="0"/>
            </a:br>
            <a:r>
              <a:rPr lang="en-GB" dirty="0"/>
              <a:t>Taken from Ch4 – Cheung (2010) &amp; Corbett et al (2017)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Individual Variability in Heat Tolerance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FCC0CD-04E6-B84D-B170-54BCCFD0E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number of factors influence the response </a:t>
            </a:r>
            <a:r>
              <a:rPr lang="en-GB"/>
              <a:t>of individuals to heat.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BD49AF3-B569-5D4C-AE0D-29CC200376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5808" y="190712"/>
            <a:ext cx="6252383" cy="5314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7A48E-943C-934F-9DC0-09C98C417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04892DC-8561-B74A-88C0-753A399FDC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984" y="274638"/>
            <a:ext cx="6252198" cy="534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4109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C1B14-2259-7546-85E0-1325F75BA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Aerobic Fitness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A7533-3E6B-7D4E-B94B-3435E8B5C9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Aerobic fitness provides protective physiological response to exercise similar to </a:t>
            </a:r>
            <a:r>
              <a:rPr lang="en-GB" dirty="0" err="1"/>
              <a:t>acclimatization</a:t>
            </a:r>
            <a:r>
              <a:rPr lang="en-GB" dirty="0"/>
              <a:t> to hot environments (Cheung et al, 2000)</a:t>
            </a:r>
          </a:p>
          <a:p>
            <a:pPr lvl="1"/>
            <a:r>
              <a:rPr lang="en-GB" dirty="0"/>
              <a:t>Improved sweating response</a:t>
            </a:r>
          </a:p>
          <a:p>
            <a:pPr lvl="1"/>
            <a:r>
              <a:rPr lang="en-GB" dirty="0"/>
              <a:t>Elevated plasma volume &amp; cardiac output</a:t>
            </a:r>
          </a:p>
          <a:p>
            <a:pPr lvl="1"/>
            <a:r>
              <a:rPr lang="en-GB" dirty="0"/>
              <a:t>Lower resting core temperature</a:t>
            </a:r>
          </a:p>
          <a:p>
            <a:pPr lvl="1"/>
            <a:r>
              <a:rPr lang="en-GB" dirty="0"/>
              <a:t>Elevated endpoint core temperature tolerated prior to exhaustion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871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4" descr="Cov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" y="260350"/>
            <a:ext cx="3644900" cy="60420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460" name="Rectangle 6"/>
          <p:cNvSpPr>
            <a:spLocks noChangeArrowheads="1"/>
          </p:cNvSpPr>
          <p:nvPr/>
        </p:nvSpPr>
        <p:spPr bwMode="auto">
          <a:xfrm>
            <a:off x="4067175" y="214769"/>
            <a:ext cx="4752975" cy="20621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en-US" sz="2400" b="1" dirty="0">
                <a:solidFill>
                  <a:srgbClr val="000099"/>
                </a:solidFill>
                <a:latin typeface="Calibri" pitchFamily="34" charset="0"/>
              </a:rPr>
              <a:t>Influence of Aerobic Fitness on Thermoregulation During Exercise in the Heat.</a:t>
            </a:r>
          </a:p>
          <a:p>
            <a:r>
              <a:rPr lang="en-US" sz="1400" dirty="0">
                <a:solidFill>
                  <a:srgbClr val="000000"/>
                </a:solidFill>
                <a:latin typeface="Calibri" pitchFamily="34" charset="0"/>
              </a:rPr>
              <a:t>Mora-Rodriguez, Ricardo</a:t>
            </a:r>
          </a:p>
          <a:p>
            <a:endParaRPr lang="en-US" sz="1400" dirty="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en-US" sz="1400" dirty="0">
                <a:solidFill>
                  <a:srgbClr val="000000"/>
                </a:solidFill>
                <a:latin typeface="Calibri" pitchFamily="34" charset="0"/>
              </a:rPr>
              <a:t>Exercise &amp; Sport Sciences Reviews. 40(2):79-87, April 2012.</a:t>
            </a:r>
          </a:p>
          <a:p>
            <a:r>
              <a:rPr lang="en-US" sz="1400" dirty="0">
                <a:solidFill>
                  <a:srgbClr val="000000"/>
                </a:solidFill>
                <a:latin typeface="Calibri" pitchFamily="34" charset="0"/>
              </a:rPr>
              <a:t>DOI: 10.1097/JES.0b013e318246ee56</a:t>
            </a:r>
          </a:p>
        </p:txBody>
      </p:sp>
      <p:sp>
        <p:nvSpPr>
          <p:cNvPr id="19461" name="Rectangle 7"/>
          <p:cNvSpPr>
            <a:spLocks noChangeArrowheads="1"/>
          </p:cNvSpPr>
          <p:nvPr/>
        </p:nvSpPr>
        <p:spPr bwMode="auto">
          <a:xfrm>
            <a:off x="4067175" y="2388657"/>
            <a:ext cx="4752975" cy="1400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tIns="0" anchor="ctr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  <a:latin typeface="Calibri" pitchFamily="34" charset="0"/>
              </a:rPr>
              <a:t>Figure 3 . Sweat rate, mean skin temperature, and forearm skin blood flow during exercise at 80% VO2max in trained and untrained subjects.</a:t>
            </a:r>
          </a:p>
          <a:p>
            <a:endParaRPr lang="en-US" sz="1600" dirty="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en-GB" sz="2400" dirty="0"/>
              <a:t> </a:t>
            </a:r>
            <a:r>
              <a:rPr lang="en-GB" sz="2400" dirty="0">
                <a:solidFill>
                  <a:srgbClr val="000099"/>
                </a:solidFill>
                <a:latin typeface="Calibri" pitchFamily="34" charset="0"/>
              </a:rPr>
              <a:t>36  ̊C at 80% VO2max for 45 minutes</a:t>
            </a:r>
            <a:endParaRPr lang="en-US" sz="24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462" name="TextBox 1"/>
          <p:cNvSpPr txBox="1">
            <a:spLocks noChangeArrowheads="1"/>
          </p:cNvSpPr>
          <p:nvPr/>
        </p:nvSpPr>
        <p:spPr bwMode="auto">
          <a:xfrm>
            <a:off x="4067175" y="4060924"/>
            <a:ext cx="5087938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</a:defRPr>
            </a:lvl9pPr>
          </a:lstStyle>
          <a:p>
            <a:pPr algn="ctr"/>
            <a:r>
              <a:rPr lang="en-GB" sz="2800" dirty="0">
                <a:solidFill>
                  <a:srgbClr val="000099"/>
                </a:solidFill>
                <a:latin typeface="Calibri" pitchFamily="34" charset="0"/>
              </a:rPr>
              <a:t>Effect of fitness status on thermoregulation during </a:t>
            </a:r>
          </a:p>
          <a:p>
            <a:pPr algn="ctr"/>
            <a:r>
              <a:rPr lang="en-GB" sz="2800" dirty="0">
                <a:solidFill>
                  <a:srgbClr val="000099"/>
                </a:solidFill>
                <a:latin typeface="Calibri" pitchFamily="34" charset="0"/>
              </a:rPr>
              <a:t>exercise in the heat</a:t>
            </a:r>
          </a:p>
        </p:txBody>
      </p:sp>
      <p:sp>
        <p:nvSpPr>
          <p:cNvPr id="19463" name="TextBox 2"/>
          <p:cNvSpPr txBox="1">
            <a:spLocks noChangeArrowheads="1"/>
          </p:cNvSpPr>
          <p:nvPr/>
        </p:nvSpPr>
        <p:spPr bwMode="auto">
          <a:xfrm>
            <a:off x="5003105" y="5661248"/>
            <a:ext cx="388937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</a:defRPr>
            </a:lvl9pPr>
          </a:lstStyle>
          <a:p>
            <a:r>
              <a:rPr lang="en-GB" sz="2800" dirty="0">
                <a:solidFill>
                  <a:srgbClr val="000099"/>
                </a:solidFill>
                <a:latin typeface="Calibri" pitchFamily="34" charset="0"/>
              </a:rPr>
              <a:t>So what about </a:t>
            </a:r>
            <a:r>
              <a:rPr lang="en-GB" sz="2800" dirty="0" err="1">
                <a:solidFill>
                  <a:srgbClr val="000099"/>
                </a:solidFill>
                <a:latin typeface="Calibri" pitchFamily="34" charset="0"/>
              </a:rPr>
              <a:t>Cbt</a:t>
            </a:r>
            <a:r>
              <a:rPr lang="en-GB" sz="2800" dirty="0">
                <a:solidFill>
                  <a:srgbClr val="000099"/>
                </a:solidFill>
                <a:latin typeface="Calibri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81108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DA369-F64A-304C-BACD-E7F6738A1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Heat Acclimation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0ABE5-D67E-1A4B-9F29-AD2DDD064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Similar adaptations to aerobic fitness</a:t>
            </a:r>
          </a:p>
          <a:p>
            <a:pPr lvl="1"/>
            <a:r>
              <a:rPr lang="en-GB" dirty="0"/>
              <a:t>Increased plasma volume</a:t>
            </a:r>
          </a:p>
          <a:p>
            <a:pPr lvl="1"/>
            <a:r>
              <a:rPr lang="en-GB" dirty="0"/>
              <a:t>Lower resting core temperature</a:t>
            </a:r>
          </a:p>
          <a:p>
            <a:pPr lvl="1"/>
            <a:r>
              <a:rPr lang="en-GB" dirty="0"/>
              <a:t>Increased sweat rate</a:t>
            </a:r>
          </a:p>
          <a:p>
            <a:r>
              <a:rPr lang="en-GB" dirty="0"/>
              <a:t>Involves sustained elevation in core temp of 1-2 degrees C, for 60-90min, over 4-10 days</a:t>
            </a:r>
          </a:p>
        </p:txBody>
      </p:sp>
    </p:spTree>
    <p:extLst>
      <p:ext uri="{BB962C8B-B14F-4D97-AF65-F5344CB8AC3E}">
        <p14:creationId xmlns:p14="http://schemas.microsoft.com/office/powerpoint/2010/main" val="3479016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B7C05-CC80-6A47-8597-4BD54FC82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Maturation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39702-A7DA-A54E-A80E-F3FE68E6E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Children have larger surface area-volume ration therefore can lose heat more quickly in ambient temperature, but gain heat more quickly in hot environments</a:t>
            </a:r>
          </a:p>
          <a:p>
            <a:r>
              <a:rPr lang="en-GB" dirty="0"/>
              <a:t>Sweat rate and response is lower in children</a:t>
            </a:r>
          </a:p>
          <a:p>
            <a:r>
              <a:rPr lang="en-GB" dirty="0"/>
              <a:t>Different strategies must be employed with children compared to adults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627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59427-AFB3-1141-80BE-0B668FEA3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Interventions for improving performance in the heat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FA85A-9094-E744-8F0B-C10EA5DB3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Interventions can be administered in the days before (chronic) or on the day of/during heat exposure (acute) to achieve:</a:t>
            </a:r>
          </a:p>
          <a:p>
            <a:pPr lvl="1"/>
            <a:r>
              <a:rPr lang="en-GB" dirty="0"/>
              <a:t>Increased or maintained heat dissipation</a:t>
            </a:r>
          </a:p>
          <a:p>
            <a:pPr lvl="1"/>
            <a:r>
              <a:rPr lang="en-GB" dirty="0"/>
              <a:t>Reduced initial body-heat content</a:t>
            </a:r>
          </a:p>
          <a:p>
            <a:pPr lvl="1"/>
            <a:r>
              <a:rPr lang="en-GB" dirty="0"/>
              <a:t>Altered thermal perception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119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6E23E-B247-674E-ADF0-18A80DD24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Heat acclimation/acclimatisation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D5D05-7231-9844-8B22-C7F71B55D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Acclimation – simulated/laboratory</a:t>
            </a:r>
          </a:p>
          <a:p>
            <a:r>
              <a:rPr lang="en-GB" dirty="0"/>
              <a:t>Acclimatisation – natural environment</a:t>
            </a:r>
          </a:p>
          <a:p>
            <a:r>
              <a:rPr lang="en-GB" dirty="0"/>
              <a:t>Both reduce initial core temperature and increase heat dissipation rates.</a:t>
            </a:r>
          </a:p>
          <a:p>
            <a:r>
              <a:rPr lang="en-GB" dirty="0"/>
              <a:t>Involve exercising in either hot environment or wearing clothing to restrict heat loss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84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42CA3-B6D5-944A-97FC-0F4EA3541F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Generally involves 60-90 mins for up to 10 days of elevating core temp to 38.5 C</a:t>
            </a:r>
          </a:p>
          <a:p>
            <a:r>
              <a:rPr lang="en-GB" dirty="0"/>
              <a:t>Passive approaches (hot baths) can also work</a:t>
            </a:r>
          </a:p>
          <a:p>
            <a:r>
              <a:rPr lang="en-GB" dirty="0"/>
              <a:t>Isothermal-strain must be maintained as individual adapts through progressively increasing work rate</a:t>
            </a:r>
          </a:p>
          <a:p>
            <a:r>
              <a:rPr lang="en-GB" dirty="0"/>
              <a:t>Benefits are maintained for at least 7 days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AE5AAA0-ED49-DF46-8977-68C7426EE0F8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Heat acclimation/acclimatisation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64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AEE96-96D7-594C-A8FD-6BE3733E3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Acute interventions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21D12-35D1-D74B-B394-61962F4327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Hydration</a:t>
            </a:r>
          </a:p>
          <a:p>
            <a:pPr lvl="1"/>
            <a:r>
              <a:rPr lang="en-GB" dirty="0" err="1"/>
              <a:t>Hypohydration</a:t>
            </a:r>
            <a:r>
              <a:rPr lang="en-GB" dirty="0"/>
              <a:t> impairs heat loss</a:t>
            </a:r>
          </a:p>
          <a:p>
            <a:pPr lvl="1"/>
            <a:r>
              <a:rPr lang="en-GB" dirty="0"/>
              <a:t>Aim to commence exercise in </a:t>
            </a:r>
            <a:r>
              <a:rPr lang="en-GB" dirty="0" err="1"/>
              <a:t>euhydrated</a:t>
            </a:r>
            <a:r>
              <a:rPr lang="en-GB" dirty="0"/>
              <a:t> state and prevent excessive dehydration (&gt;2% body weight loss)</a:t>
            </a:r>
          </a:p>
          <a:p>
            <a:pPr lvl="1"/>
            <a:r>
              <a:rPr lang="en-GB" dirty="0"/>
              <a:t>Drink to thirst to avoid risk of </a:t>
            </a:r>
            <a:r>
              <a:rPr lang="en-GB" dirty="0" err="1"/>
              <a:t>hyponatremia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838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44805-9625-E042-B91A-919E56EC9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Pre-cooling strategies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238A1-2587-4542-9797-E752B000D0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External cooling e.g. cold water immersion, cooling garments</a:t>
            </a:r>
          </a:p>
          <a:p>
            <a:r>
              <a:rPr lang="en-GB" dirty="0"/>
              <a:t>Internal cooling e.g. ingesting cold fluids or ice-slurry</a:t>
            </a:r>
          </a:p>
          <a:p>
            <a:r>
              <a:rPr lang="en-GB" dirty="0"/>
              <a:t>Mixed methods – multiple external and/or internal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9466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E3BB2-21D1-0B4C-97B9-9EE0B6C57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Aim is to reduce core temperature by 0.5 – 1 C, creating a heat-sink, enabling greater heat storage before hyperthermia develops.</a:t>
            </a:r>
          </a:p>
          <a:p>
            <a:r>
              <a:rPr lang="en-GB" dirty="0"/>
              <a:t>Water immersion often involves 20-30 mins in 12-18 C</a:t>
            </a:r>
          </a:p>
          <a:p>
            <a:r>
              <a:rPr lang="en-GB" dirty="0"/>
              <a:t>Ingestion of 7.5 g/kg of cold liquid or ice-slurry during 20-30 mins prior to exercise</a:t>
            </a:r>
          </a:p>
          <a:p>
            <a:r>
              <a:rPr lang="en-GB" dirty="0"/>
              <a:t>Ice-slurry creates larger heat sink than fluid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C149F48-446A-FF42-9938-2152BB144E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Pre-cooling strategies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1694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08D42-1229-9F4A-9935-6F7E431FF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Per-cooling (during exercise)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5FD26-AE87-B54C-95DD-4AD4984E39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studies suggest wearing cooling garments during exercise in the heat can improve performance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4704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882A7-95ED-A541-89F1-FE5FF7A7C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Perceptual Manipulations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FD3AE-2D4C-F64A-9223-329A22C433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L-menthol applied cutaneously or swilled/ingested in drinks stimulates cold receptors and can change perception of heat, although evidence is equivocal.</a:t>
            </a:r>
          </a:p>
          <a:p>
            <a:r>
              <a:rPr lang="en-GB" dirty="0"/>
              <a:t>Applying ice-packs to thermo-sensitive areas (e.g. neck) can enhance performance with negligible cooling</a:t>
            </a:r>
          </a:p>
          <a:p>
            <a:r>
              <a:rPr lang="en-GB" dirty="0"/>
              <a:t>Must be cautious with these approaches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689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F11B9-D02D-2D45-9E33-B8DDEB0BA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5578E50-B7C7-4E47-BE63-4493BAAFB8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454" y="0"/>
            <a:ext cx="7091669" cy="5340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25CFE8-E712-C644-B828-C132DC15490D}"/>
              </a:ext>
            </a:extLst>
          </p:cNvPr>
          <p:cNvSpPr txBox="1"/>
          <p:nvPr/>
        </p:nvSpPr>
        <p:spPr>
          <a:xfrm>
            <a:off x="7207123" y="1117600"/>
            <a:ext cx="16251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Taken from BASES expert statement on Interventions for improving performance in the heat (Corbett et al,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5888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0E35A-B8EF-5943-9543-02D9B0E52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4B9BAD3-6368-5746-948C-51D0A3015C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381" y="179904"/>
            <a:ext cx="6532810" cy="5290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5867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48</TotalTime>
  <Words>17</Words>
  <Application>Microsoft Office PowerPoint</Application>
  <PresentationFormat>On-screen Show (4:3)</PresentationFormat>
  <Paragraphs>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20140311PresentationUWTSDTemplate</vt:lpstr>
      <vt:lpstr>Heat Tolerance Taken from Ch4 – Cheung (2010) &amp; Corbett et al (2017)</vt:lpstr>
      <vt:lpstr>Individual Variability in Heat Tolerance</vt:lpstr>
      <vt:lpstr>PowerPoint Presentation</vt:lpstr>
      <vt:lpstr>PowerPoint Presentation</vt:lpstr>
      <vt:lpstr>Aerobic Fitness</vt:lpstr>
      <vt:lpstr>PowerPoint Presentation</vt:lpstr>
      <vt:lpstr>Heat Acclimation</vt:lpstr>
      <vt:lpstr>Maturation</vt:lpstr>
      <vt:lpstr>Interventions for improving performance in the heat</vt:lpstr>
      <vt:lpstr>Heat acclimation/acclimatisation</vt:lpstr>
      <vt:lpstr>Heat acclimation/acclimatisation</vt:lpstr>
      <vt:lpstr>Acute interventions</vt:lpstr>
      <vt:lpstr>Pre-cooling strategies</vt:lpstr>
      <vt:lpstr>Pre-cooling strategies</vt:lpstr>
      <vt:lpstr>Per-cooling (during exercise)</vt:lpstr>
      <vt:lpstr>Perceptual Manipulations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8</cp:revision>
  <dcterms:created xsi:type="dcterms:W3CDTF">2015-04-14T15:21:28Z</dcterms:created>
  <dcterms:modified xsi:type="dcterms:W3CDTF">2018-02-14T06:25:24Z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