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22"/>
  </p:notesMasterIdLst>
  <p:sldIdLst>
    <p:sldId id="256" r:id="rId2"/>
    <p:sldId id="268" r:id="rId3"/>
    <p:sldId id="271" r:id="rId4"/>
    <p:sldId id="258" r:id="rId5"/>
    <p:sldId id="262" r:id="rId6"/>
    <p:sldId id="274" r:id="rId7"/>
    <p:sldId id="264" r:id="rId8"/>
    <p:sldId id="269" r:id="rId9"/>
    <p:sldId id="263" r:id="rId10"/>
    <p:sldId id="273" r:id="rId11"/>
    <p:sldId id="259" r:id="rId12"/>
    <p:sldId id="278" r:id="rId13"/>
    <p:sldId id="260" r:id="rId14"/>
    <p:sldId id="270" r:id="rId15"/>
    <p:sldId id="265" r:id="rId16"/>
    <p:sldId id="266" r:id="rId17"/>
    <p:sldId id="267" r:id="rId18"/>
    <p:sldId id="275" r:id="rId19"/>
    <p:sldId id="276" r:id="rId20"/>
    <p:sldId id="277"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D09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78" y="1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image" Target="../media/image27.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27.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DFEA3C-A25A-44AD-8842-80BF7AB5814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11DAB37-8D20-45B9-AE89-C48B0AC3135A}">
      <dgm:prSet/>
      <dgm:spPr>
        <a:blipFill rotWithShape="0">
          <a:blip xmlns:r="http://schemas.openxmlformats.org/officeDocument/2006/relationships" r:embed="rId1"/>
          <a:tile tx="0" ty="0" sx="100000" sy="100000" flip="none" algn="tl"/>
        </a:blipFill>
      </dgm:spPr>
      <dgm:t>
        <a:bodyPr/>
        <a:lstStyle/>
        <a:p>
          <a:r>
            <a:rPr lang="en-GB"/>
            <a:t>Empowerment: Supporting and encouraging older people to make their own decisions (Duffy, 2024).</a:t>
          </a:r>
          <a:endParaRPr lang="en-US"/>
        </a:p>
      </dgm:t>
    </dgm:pt>
    <dgm:pt modelId="{8410E7E6-ABE9-4069-994F-2B28C99E2A89}" type="parTrans" cxnId="{BB6009AD-84F4-4B3B-946E-8E6EBD1FFD8D}">
      <dgm:prSet/>
      <dgm:spPr/>
      <dgm:t>
        <a:bodyPr/>
        <a:lstStyle/>
        <a:p>
          <a:endParaRPr lang="en-US"/>
        </a:p>
      </dgm:t>
    </dgm:pt>
    <dgm:pt modelId="{DCF9EC86-2428-4AA6-BFA9-FF45B427B74B}" type="sibTrans" cxnId="{BB6009AD-84F4-4B3B-946E-8E6EBD1FFD8D}">
      <dgm:prSet/>
      <dgm:spPr/>
      <dgm:t>
        <a:bodyPr/>
        <a:lstStyle/>
        <a:p>
          <a:endParaRPr lang="en-US"/>
        </a:p>
      </dgm:t>
    </dgm:pt>
    <dgm:pt modelId="{BADA5172-C27B-41C5-BCEB-F6E6B6E721A1}">
      <dgm:prSet/>
      <dgm:spPr>
        <a:blipFill rotWithShape="0">
          <a:blip xmlns:r="http://schemas.openxmlformats.org/officeDocument/2006/relationships" r:embed="rId1"/>
          <a:tile tx="0" ty="0" sx="100000" sy="100000" flip="none" algn="tl"/>
        </a:blipFill>
      </dgm:spPr>
      <dgm:t>
        <a:bodyPr/>
        <a:lstStyle/>
        <a:p>
          <a:r>
            <a:rPr lang="en-GB"/>
            <a:t>Prevention: Acting before the elderly person suffers from any type of abuse, such as neglect and physical abuse (Duffy, 2024).</a:t>
          </a:r>
          <a:endParaRPr lang="en-US"/>
        </a:p>
      </dgm:t>
    </dgm:pt>
    <dgm:pt modelId="{CE42F132-D760-4DED-AD8F-DB250E2E78F5}" type="parTrans" cxnId="{B705FBB1-425A-408D-B535-CC4B5195ADC6}">
      <dgm:prSet/>
      <dgm:spPr/>
      <dgm:t>
        <a:bodyPr/>
        <a:lstStyle/>
        <a:p>
          <a:endParaRPr lang="en-US"/>
        </a:p>
      </dgm:t>
    </dgm:pt>
    <dgm:pt modelId="{5A0C5D01-E2BB-49E9-9CE6-C0743AC41DF3}" type="sibTrans" cxnId="{B705FBB1-425A-408D-B535-CC4B5195ADC6}">
      <dgm:prSet/>
      <dgm:spPr/>
      <dgm:t>
        <a:bodyPr/>
        <a:lstStyle/>
        <a:p>
          <a:endParaRPr lang="en-US"/>
        </a:p>
      </dgm:t>
    </dgm:pt>
    <dgm:pt modelId="{03C6D2A3-5E2A-4C31-85AB-3D523165515B}">
      <dgm:prSet/>
      <dgm:spPr>
        <a:blipFill rotWithShape="0">
          <a:blip xmlns:r="http://schemas.openxmlformats.org/officeDocument/2006/relationships" r:embed="rId1"/>
          <a:tile tx="0" ty="0" sx="100000" sy="100000" flip="none" algn="tl"/>
        </a:blipFill>
      </dgm:spPr>
      <dgm:t>
        <a:bodyPr/>
        <a:lstStyle/>
        <a:p>
          <a:r>
            <a:rPr lang="en-GB"/>
            <a:t>Protection: Providing support to older people in need (Duffy, 2024).</a:t>
          </a:r>
          <a:endParaRPr lang="en-US"/>
        </a:p>
      </dgm:t>
    </dgm:pt>
    <dgm:pt modelId="{C4926DE1-4D1F-4A9C-A334-033AC2E8AEE5}" type="parTrans" cxnId="{51E2B9D6-3FFA-4CF5-A1DE-98FC5DA51013}">
      <dgm:prSet/>
      <dgm:spPr/>
      <dgm:t>
        <a:bodyPr/>
        <a:lstStyle/>
        <a:p>
          <a:endParaRPr lang="en-US"/>
        </a:p>
      </dgm:t>
    </dgm:pt>
    <dgm:pt modelId="{C066E9FD-728D-4A9F-BADD-6AF8900C1260}" type="sibTrans" cxnId="{51E2B9D6-3FFA-4CF5-A1DE-98FC5DA51013}">
      <dgm:prSet/>
      <dgm:spPr/>
      <dgm:t>
        <a:bodyPr/>
        <a:lstStyle/>
        <a:p>
          <a:endParaRPr lang="en-US"/>
        </a:p>
      </dgm:t>
    </dgm:pt>
    <dgm:pt modelId="{30D37EDC-618F-444D-AE45-B9E928C35DDE}">
      <dgm:prSet/>
      <dgm:spPr>
        <a:blipFill rotWithShape="0">
          <a:blip xmlns:r="http://schemas.openxmlformats.org/officeDocument/2006/relationships" r:embed="rId1"/>
          <a:tile tx="0" ty="0" sx="100000" sy="100000" flip="none" algn="tl"/>
        </a:blipFill>
      </dgm:spPr>
      <dgm:t>
        <a:bodyPr/>
        <a:lstStyle/>
        <a:p>
          <a:r>
            <a:rPr lang="en-GB"/>
            <a:t>Proportionality: Making the correct response to a safeguarding concern, taking account of the situation (Duffy, 2024).</a:t>
          </a:r>
          <a:endParaRPr lang="en-US"/>
        </a:p>
      </dgm:t>
    </dgm:pt>
    <dgm:pt modelId="{7F6E7CCD-CE25-4D90-B522-29B2FEA8C1BB}" type="parTrans" cxnId="{A43D38F5-31A8-4CA3-BA25-395E370A7890}">
      <dgm:prSet/>
      <dgm:spPr/>
      <dgm:t>
        <a:bodyPr/>
        <a:lstStyle/>
        <a:p>
          <a:endParaRPr lang="en-US"/>
        </a:p>
      </dgm:t>
    </dgm:pt>
    <dgm:pt modelId="{40462332-2B24-4E9D-978F-9B17A920CE05}" type="sibTrans" cxnId="{A43D38F5-31A8-4CA3-BA25-395E370A7890}">
      <dgm:prSet/>
      <dgm:spPr/>
      <dgm:t>
        <a:bodyPr/>
        <a:lstStyle/>
        <a:p>
          <a:endParaRPr lang="en-US"/>
        </a:p>
      </dgm:t>
    </dgm:pt>
    <dgm:pt modelId="{BAC03C3C-8183-4B06-8B87-30F160CDB2DC}">
      <dgm:prSet/>
      <dgm:spPr>
        <a:blipFill rotWithShape="0">
          <a:blip xmlns:r="http://schemas.openxmlformats.org/officeDocument/2006/relationships" r:embed="rId1"/>
          <a:tile tx="0" ty="0" sx="100000" sy="100000" flip="none" algn="tl"/>
        </a:blipFill>
      </dgm:spPr>
      <dgm:t>
        <a:bodyPr/>
        <a:lstStyle/>
        <a:p>
          <a:r>
            <a:rPr lang="en-GB"/>
            <a:t>Partnership: Working with other professionals to support the service user (Duffy, 2024).</a:t>
          </a:r>
          <a:endParaRPr lang="en-US"/>
        </a:p>
      </dgm:t>
    </dgm:pt>
    <dgm:pt modelId="{083A4A3D-992F-42C0-95F1-E5746A379F90}" type="parTrans" cxnId="{1E563BBF-74B3-4AAB-B4E3-60F31BC30281}">
      <dgm:prSet/>
      <dgm:spPr/>
      <dgm:t>
        <a:bodyPr/>
        <a:lstStyle/>
        <a:p>
          <a:endParaRPr lang="en-US"/>
        </a:p>
      </dgm:t>
    </dgm:pt>
    <dgm:pt modelId="{FE7A2C70-03E3-4EAF-84CD-36F087669F09}" type="sibTrans" cxnId="{1E563BBF-74B3-4AAB-B4E3-60F31BC30281}">
      <dgm:prSet/>
      <dgm:spPr/>
      <dgm:t>
        <a:bodyPr/>
        <a:lstStyle/>
        <a:p>
          <a:endParaRPr lang="en-US"/>
        </a:p>
      </dgm:t>
    </dgm:pt>
    <dgm:pt modelId="{FF5BDF52-4C70-4DFB-88D2-8DF9866EEF02}">
      <dgm:prSet/>
      <dgm:spPr>
        <a:blipFill rotWithShape="0">
          <a:blip xmlns:r="http://schemas.openxmlformats.org/officeDocument/2006/relationships" r:embed="rId1"/>
          <a:tile tx="0" ty="0" sx="100000" sy="100000" flip="none" algn="tl"/>
        </a:blipFill>
      </dgm:spPr>
      <dgm:t>
        <a:bodyPr/>
        <a:lstStyle/>
        <a:p>
          <a:r>
            <a:rPr lang="en-GB"/>
            <a:t>Accountability: Being transparent and respectful with the service user (Duffy, 2024).</a:t>
          </a:r>
          <a:endParaRPr lang="en-US"/>
        </a:p>
      </dgm:t>
    </dgm:pt>
    <dgm:pt modelId="{BE4053AC-195B-4614-9464-78D509A382C8}" type="parTrans" cxnId="{13611273-F798-4569-AE9A-7FCE605AF4C4}">
      <dgm:prSet/>
      <dgm:spPr/>
      <dgm:t>
        <a:bodyPr/>
        <a:lstStyle/>
        <a:p>
          <a:endParaRPr lang="en-US"/>
        </a:p>
      </dgm:t>
    </dgm:pt>
    <dgm:pt modelId="{3E74BC34-2B10-42AA-B120-1C9F3CB10436}" type="sibTrans" cxnId="{13611273-F798-4569-AE9A-7FCE605AF4C4}">
      <dgm:prSet/>
      <dgm:spPr/>
      <dgm:t>
        <a:bodyPr/>
        <a:lstStyle/>
        <a:p>
          <a:endParaRPr lang="en-US"/>
        </a:p>
      </dgm:t>
    </dgm:pt>
    <dgm:pt modelId="{D7E9A1C3-EFDB-454C-B484-9CCA402057AA}" type="pres">
      <dgm:prSet presAssocID="{FCDFEA3C-A25A-44AD-8842-80BF7AB58148}" presName="diagram" presStyleCnt="0">
        <dgm:presLayoutVars>
          <dgm:dir/>
          <dgm:resizeHandles val="exact"/>
        </dgm:presLayoutVars>
      </dgm:prSet>
      <dgm:spPr/>
    </dgm:pt>
    <dgm:pt modelId="{E29F286A-1BEA-4FCC-B09E-0EEB9C587972}" type="pres">
      <dgm:prSet presAssocID="{811DAB37-8D20-45B9-AE89-C48B0AC3135A}" presName="node" presStyleLbl="node1" presStyleIdx="0" presStyleCnt="6">
        <dgm:presLayoutVars>
          <dgm:bulletEnabled val="1"/>
        </dgm:presLayoutVars>
      </dgm:prSet>
      <dgm:spPr/>
    </dgm:pt>
    <dgm:pt modelId="{774871FB-22B9-48E8-A2D1-5200DDC1477E}" type="pres">
      <dgm:prSet presAssocID="{DCF9EC86-2428-4AA6-BFA9-FF45B427B74B}" presName="sibTrans" presStyleCnt="0"/>
      <dgm:spPr/>
    </dgm:pt>
    <dgm:pt modelId="{B1A13A0C-2C62-40D5-B750-3F5D0DDE8CEA}" type="pres">
      <dgm:prSet presAssocID="{BADA5172-C27B-41C5-BCEB-F6E6B6E721A1}" presName="node" presStyleLbl="node1" presStyleIdx="1" presStyleCnt="6">
        <dgm:presLayoutVars>
          <dgm:bulletEnabled val="1"/>
        </dgm:presLayoutVars>
      </dgm:prSet>
      <dgm:spPr/>
    </dgm:pt>
    <dgm:pt modelId="{0ECA3165-740F-4E02-AE8F-81A438EE867A}" type="pres">
      <dgm:prSet presAssocID="{5A0C5D01-E2BB-49E9-9CE6-C0743AC41DF3}" presName="sibTrans" presStyleCnt="0"/>
      <dgm:spPr/>
    </dgm:pt>
    <dgm:pt modelId="{0CAAF0A3-7725-4D28-AB3F-852052A9B25A}" type="pres">
      <dgm:prSet presAssocID="{03C6D2A3-5E2A-4C31-85AB-3D523165515B}" presName="node" presStyleLbl="node1" presStyleIdx="2" presStyleCnt="6">
        <dgm:presLayoutVars>
          <dgm:bulletEnabled val="1"/>
        </dgm:presLayoutVars>
      </dgm:prSet>
      <dgm:spPr/>
    </dgm:pt>
    <dgm:pt modelId="{9A4E5ECE-E3F9-4440-8EC1-848A11635C2A}" type="pres">
      <dgm:prSet presAssocID="{C066E9FD-728D-4A9F-BADD-6AF8900C1260}" presName="sibTrans" presStyleCnt="0"/>
      <dgm:spPr/>
    </dgm:pt>
    <dgm:pt modelId="{0061BC87-EFC9-4F0F-8B47-B7E2975BA0B3}" type="pres">
      <dgm:prSet presAssocID="{30D37EDC-618F-444D-AE45-B9E928C35DDE}" presName="node" presStyleLbl="node1" presStyleIdx="3" presStyleCnt="6">
        <dgm:presLayoutVars>
          <dgm:bulletEnabled val="1"/>
        </dgm:presLayoutVars>
      </dgm:prSet>
      <dgm:spPr/>
    </dgm:pt>
    <dgm:pt modelId="{328DBF1F-A6A4-4EC9-9CD1-02648C211606}" type="pres">
      <dgm:prSet presAssocID="{40462332-2B24-4E9D-978F-9B17A920CE05}" presName="sibTrans" presStyleCnt="0"/>
      <dgm:spPr/>
    </dgm:pt>
    <dgm:pt modelId="{79404AFC-4569-4AB8-BA49-FB67091D116A}" type="pres">
      <dgm:prSet presAssocID="{BAC03C3C-8183-4B06-8B87-30F160CDB2DC}" presName="node" presStyleLbl="node1" presStyleIdx="4" presStyleCnt="6">
        <dgm:presLayoutVars>
          <dgm:bulletEnabled val="1"/>
        </dgm:presLayoutVars>
      </dgm:prSet>
      <dgm:spPr/>
    </dgm:pt>
    <dgm:pt modelId="{7A8D722D-3F99-40A2-918A-CFDFBBFB1D94}" type="pres">
      <dgm:prSet presAssocID="{FE7A2C70-03E3-4EAF-84CD-36F087669F09}" presName="sibTrans" presStyleCnt="0"/>
      <dgm:spPr/>
    </dgm:pt>
    <dgm:pt modelId="{E0DE0DBF-83B0-4EC1-8A5C-209F4A18BE06}" type="pres">
      <dgm:prSet presAssocID="{FF5BDF52-4C70-4DFB-88D2-8DF9866EEF02}" presName="node" presStyleLbl="node1" presStyleIdx="5" presStyleCnt="6">
        <dgm:presLayoutVars>
          <dgm:bulletEnabled val="1"/>
        </dgm:presLayoutVars>
      </dgm:prSet>
      <dgm:spPr/>
    </dgm:pt>
  </dgm:ptLst>
  <dgm:cxnLst>
    <dgm:cxn modelId="{9A8EAE02-0E0C-4532-BCCC-79C4F0B4F1C5}" type="presOf" srcId="{03C6D2A3-5E2A-4C31-85AB-3D523165515B}" destId="{0CAAF0A3-7725-4D28-AB3F-852052A9B25A}" srcOrd="0" destOrd="0" presId="urn:microsoft.com/office/officeart/2005/8/layout/default"/>
    <dgm:cxn modelId="{9EA16018-EEBE-4CBF-9167-94D6DF8D81E7}" type="presOf" srcId="{FCDFEA3C-A25A-44AD-8842-80BF7AB58148}" destId="{D7E9A1C3-EFDB-454C-B484-9CCA402057AA}" srcOrd="0" destOrd="0" presId="urn:microsoft.com/office/officeart/2005/8/layout/default"/>
    <dgm:cxn modelId="{3CD1121E-8311-4261-804B-62D28F1DED6C}" type="presOf" srcId="{FF5BDF52-4C70-4DFB-88D2-8DF9866EEF02}" destId="{E0DE0DBF-83B0-4EC1-8A5C-209F4A18BE06}" srcOrd="0" destOrd="0" presId="urn:microsoft.com/office/officeart/2005/8/layout/default"/>
    <dgm:cxn modelId="{13611273-F798-4569-AE9A-7FCE605AF4C4}" srcId="{FCDFEA3C-A25A-44AD-8842-80BF7AB58148}" destId="{FF5BDF52-4C70-4DFB-88D2-8DF9866EEF02}" srcOrd="5" destOrd="0" parTransId="{BE4053AC-195B-4614-9464-78D509A382C8}" sibTransId="{3E74BC34-2B10-42AA-B120-1C9F3CB10436}"/>
    <dgm:cxn modelId="{8C54E37A-5EDB-4621-885E-568E1FA375B7}" type="presOf" srcId="{811DAB37-8D20-45B9-AE89-C48B0AC3135A}" destId="{E29F286A-1BEA-4FCC-B09E-0EEB9C587972}" srcOrd="0" destOrd="0" presId="urn:microsoft.com/office/officeart/2005/8/layout/default"/>
    <dgm:cxn modelId="{BB6009AD-84F4-4B3B-946E-8E6EBD1FFD8D}" srcId="{FCDFEA3C-A25A-44AD-8842-80BF7AB58148}" destId="{811DAB37-8D20-45B9-AE89-C48B0AC3135A}" srcOrd="0" destOrd="0" parTransId="{8410E7E6-ABE9-4069-994F-2B28C99E2A89}" sibTransId="{DCF9EC86-2428-4AA6-BFA9-FF45B427B74B}"/>
    <dgm:cxn modelId="{602F93AE-2FA5-4610-B135-6F1338C62DED}" type="presOf" srcId="{BAC03C3C-8183-4B06-8B87-30F160CDB2DC}" destId="{79404AFC-4569-4AB8-BA49-FB67091D116A}" srcOrd="0" destOrd="0" presId="urn:microsoft.com/office/officeart/2005/8/layout/default"/>
    <dgm:cxn modelId="{4C3EC6AE-F9BA-4BF5-8419-1A27C5B8A3F9}" type="presOf" srcId="{BADA5172-C27B-41C5-BCEB-F6E6B6E721A1}" destId="{B1A13A0C-2C62-40D5-B750-3F5D0DDE8CEA}" srcOrd="0" destOrd="0" presId="urn:microsoft.com/office/officeart/2005/8/layout/default"/>
    <dgm:cxn modelId="{B705FBB1-425A-408D-B535-CC4B5195ADC6}" srcId="{FCDFEA3C-A25A-44AD-8842-80BF7AB58148}" destId="{BADA5172-C27B-41C5-BCEB-F6E6B6E721A1}" srcOrd="1" destOrd="0" parTransId="{CE42F132-D760-4DED-AD8F-DB250E2E78F5}" sibTransId="{5A0C5D01-E2BB-49E9-9CE6-C0743AC41DF3}"/>
    <dgm:cxn modelId="{1E563BBF-74B3-4AAB-B4E3-60F31BC30281}" srcId="{FCDFEA3C-A25A-44AD-8842-80BF7AB58148}" destId="{BAC03C3C-8183-4B06-8B87-30F160CDB2DC}" srcOrd="4" destOrd="0" parTransId="{083A4A3D-992F-42C0-95F1-E5746A379F90}" sibTransId="{FE7A2C70-03E3-4EAF-84CD-36F087669F09}"/>
    <dgm:cxn modelId="{51E2B9D6-3FFA-4CF5-A1DE-98FC5DA51013}" srcId="{FCDFEA3C-A25A-44AD-8842-80BF7AB58148}" destId="{03C6D2A3-5E2A-4C31-85AB-3D523165515B}" srcOrd="2" destOrd="0" parTransId="{C4926DE1-4D1F-4A9C-A334-033AC2E8AEE5}" sibTransId="{C066E9FD-728D-4A9F-BADD-6AF8900C1260}"/>
    <dgm:cxn modelId="{A43D38F5-31A8-4CA3-BA25-395E370A7890}" srcId="{FCDFEA3C-A25A-44AD-8842-80BF7AB58148}" destId="{30D37EDC-618F-444D-AE45-B9E928C35DDE}" srcOrd="3" destOrd="0" parTransId="{7F6E7CCD-CE25-4D90-B522-29B2FEA8C1BB}" sibTransId="{40462332-2B24-4E9D-978F-9B17A920CE05}"/>
    <dgm:cxn modelId="{5C5ED1FE-01A5-4A70-BC0C-156F7CFDED6F}" type="presOf" srcId="{30D37EDC-618F-444D-AE45-B9E928C35DDE}" destId="{0061BC87-EFC9-4F0F-8B47-B7E2975BA0B3}" srcOrd="0" destOrd="0" presId="urn:microsoft.com/office/officeart/2005/8/layout/default"/>
    <dgm:cxn modelId="{531A13A0-47DA-4E42-A95F-77070CD57B95}" type="presParOf" srcId="{D7E9A1C3-EFDB-454C-B484-9CCA402057AA}" destId="{E29F286A-1BEA-4FCC-B09E-0EEB9C587972}" srcOrd="0" destOrd="0" presId="urn:microsoft.com/office/officeart/2005/8/layout/default"/>
    <dgm:cxn modelId="{E1B9103E-C9B6-4592-900E-893A3D03CB41}" type="presParOf" srcId="{D7E9A1C3-EFDB-454C-B484-9CCA402057AA}" destId="{774871FB-22B9-48E8-A2D1-5200DDC1477E}" srcOrd="1" destOrd="0" presId="urn:microsoft.com/office/officeart/2005/8/layout/default"/>
    <dgm:cxn modelId="{632CE56C-FDA8-40CD-BD94-F6EB3334F853}" type="presParOf" srcId="{D7E9A1C3-EFDB-454C-B484-9CCA402057AA}" destId="{B1A13A0C-2C62-40D5-B750-3F5D0DDE8CEA}" srcOrd="2" destOrd="0" presId="urn:microsoft.com/office/officeart/2005/8/layout/default"/>
    <dgm:cxn modelId="{B41C6F01-8DAA-4874-866B-3630129D45D9}" type="presParOf" srcId="{D7E9A1C3-EFDB-454C-B484-9CCA402057AA}" destId="{0ECA3165-740F-4E02-AE8F-81A438EE867A}" srcOrd="3" destOrd="0" presId="urn:microsoft.com/office/officeart/2005/8/layout/default"/>
    <dgm:cxn modelId="{70302CD5-BB12-4656-8E51-CEABC70458AF}" type="presParOf" srcId="{D7E9A1C3-EFDB-454C-B484-9CCA402057AA}" destId="{0CAAF0A3-7725-4D28-AB3F-852052A9B25A}" srcOrd="4" destOrd="0" presId="urn:microsoft.com/office/officeart/2005/8/layout/default"/>
    <dgm:cxn modelId="{2903E665-2373-4561-8C8C-224B344D8F2A}" type="presParOf" srcId="{D7E9A1C3-EFDB-454C-B484-9CCA402057AA}" destId="{9A4E5ECE-E3F9-4440-8EC1-848A11635C2A}" srcOrd="5" destOrd="0" presId="urn:microsoft.com/office/officeart/2005/8/layout/default"/>
    <dgm:cxn modelId="{F3A00083-6A77-4E17-997C-C3B2FF738786}" type="presParOf" srcId="{D7E9A1C3-EFDB-454C-B484-9CCA402057AA}" destId="{0061BC87-EFC9-4F0F-8B47-B7E2975BA0B3}" srcOrd="6" destOrd="0" presId="urn:microsoft.com/office/officeart/2005/8/layout/default"/>
    <dgm:cxn modelId="{D7C5D1CD-0E76-40ED-BBB9-54C9B710AC24}" type="presParOf" srcId="{D7E9A1C3-EFDB-454C-B484-9CCA402057AA}" destId="{328DBF1F-A6A4-4EC9-9CD1-02648C211606}" srcOrd="7" destOrd="0" presId="urn:microsoft.com/office/officeart/2005/8/layout/default"/>
    <dgm:cxn modelId="{05CC0538-5B8C-4991-B4EC-9001DF71A666}" type="presParOf" srcId="{D7E9A1C3-EFDB-454C-B484-9CCA402057AA}" destId="{79404AFC-4569-4AB8-BA49-FB67091D116A}" srcOrd="8" destOrd="0" presId="urn:microsoft.com/office/officeart/2005/8/layout/default"/>
    <dgm:cxn modelId="{336E8677-E7FC-4827-BCCC-DE6438AB92C0}" type="presParOf" srcId="{D7E9A1C3-EFDB-454C-B484-9CCA402057AA}" destId="{7A8D722D-3F99-40A2-918A-CFDFBBFB1D94}" srcOrd="9" destOrd="0" presId="urn:microsoft.com/office/officeart/2005/8/layout/default"/>
    <dgm:cxn modelId="{8480C8F0-6740-4677-A31D-55CF2E18B50F}" type="presParOf" srcId="{D7E9A1C3-EFDB-454C-B484-9CCA402057AA}" destId="{E0DE0DBF-83B0-4EC1-8A5C-209F4A18BE06}"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F286A-1BEA-4FCC-B09E-0EEB9C587972}">
      <dsp:nvSpPr>
        <dsp:cNvPr id="0" name=""/>
        <dsp:cNvSpPr/>
      </dsp:nvSpPr>
      <dsp:spPr>
        <a:xfrm>
          <a:off x="544328" y="2242"/>
          <a:ext cx="2861726" cy="1717035"/>
        </a:xfrm>
        <a:prstGeom prst="rect">
          <a:avLst/>
        </a:prstGeom>
        <a:blipFill rotWithShape="0">
          <a:blip xmlns:r="http://schemas.openxmlformats.org/officeDocument/2006/relationships" r:embed="rId1"/>
          <a:tile tx="0" ty="0" sx="100000" sy="100000" flip="none" algn="tl"/>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Empowerment: Supporting and encouraging older people to make their own decisions (Duffy, 2024).</a:t>
          </a:r>
          <a:endParaRPr lang="en-US" sz="1900" kern="1200"/>
        </a:p>
      </dsp:txBody>
      <dsp:txXfrm>
        <a:off x="544328" y="2242"/>
        <a:ext cx="2861726" cy="1717035"/>
      </dsp:txXfrm>
    </dsp:sp>
    <dsp:sp modelId="{B1A13A0C-2C62-40D5-B750-3F5D0DDE8CEA}">
      <dsp:nvSpPr>
        <dsp:cNvPr id="0" name=""/>
        <dsp:cNvSpPr/>
      </dsp:nvSpPr>
      <dsp:spPr>
        <a:xfrm>
          <a:off x="3692226" y="2242"/>
          <a:ext cx="2861726" cy="1717035"/>
        </a:xfrm>
        <a:prstGeom prst="rect">
          <a:avLst/>
        </a:prstGeom>
        <a:blipFill rotWithShape="0">
          <a:blip xmlns:r="http://schemas.openxmlformats.org/officeDocument/2006/relationships" r:embed="rId1"/>
          <a:tile tx="0" ty="0" sx="100000" sy="100000" flip="none" algn="tl"/>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Prevention: Acting before the elderly person suffers from any type of abuse, such as neglect and physical abuse (Duffy, 2024).</a:t>
          </a:r>
          <a:endParaRPr lang="en-US" sz="1900" kern="1200"/>
        </a:p>
      </dsp:txBody>
      <dsp:txXfrm>
        <a:off x="3692226" y="2242"/>
        <a:ext cx="2861726" cy="1717035"/>
      </dsp:txXfrm>
    </dsp:sp>
    <dsp:sp modelId="{0CAAF0A3-7725-4D28-AB3F-852052A9B25A}">
      <dsp:nvSpPr>
        <dsp:cNvPr id="0" name=""/>
        <dsp:cNvSpPr/>
      </dsp:nvSpPr>
      <dsp:spPr>
        <a:xfrm>
          <a:off x="6840125" y="2242"/>
          <a:ext cx="2861726" cy="1717035"/>
        </a:xfrm>
        <a:prstGeom prst="rect">
          <a:avLst/>
        </a:prstGeom>
        <a:blipFill rotWithShape="0">
          <a:blip xmlns:r="http://schemas.openxmlformats.org/officeDocument/2006/relationships" r:embed="rId1"/>
          <a:tile tx="0" ty="0" sx="100000" sy="100000" flip="none" algn="tl"/>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Protection: Providing support to older people in need (Duffy, 2024).</a:t>
          </a:r>
          <a:endParaRPr lang="en-US" sz="1900" kern="1200"/>
        </a:p>
      </dsp:txBody>
      <dsp:txXfrm>
        <a:off x="6840125" y="2242"/>
        <a:ext cx="2861726" cy="1717035"/>
      </dsp:txXfrm>
    </dsp:sp>
    <dsp:sp modelId="{0061BC87-EFC9-4F0F-8B47-B7E2975BA0B3}">
      <dsp:nvSpPr>
        <dsp:cNvPr id="0" name=""/>
        <dsp:cNvSpPr/>
      </dsp:nvSpPr>
      <dsp:spPr>
        <a:xfrm>
          <a:off x="544328" y="2005450"/>
          <a:ext cx="2861726" cy="1717035"/>
        </a:xfrm>
        <a:prstGeom prst="rect">
          <a:avLst/>
        </a:prstGeom>
        <a:blipFill rotWithShape="0">
          <a:blip xmlns:r="http://schemas.openxmlformats.org/officeDocument/2006/relationships" r:embed="rId1"/>
          <a:tile tx="0" ty="0" sx="100000" sy="100000" flip="none" algn="tl"/>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Proportionality: Making the correct response to a safeguarding concern, taking account of the situation (Duffy, 2024).</a:t>
          </a:r>
          <a:endParaRPr lang="en-US" sz="1900" kern="1200"/>
        </a:p>
      </dsp:txBody>
      <dsp:txXfrm>
        <a:off x="544328" y="2005450"/>
        <a:ext cx="2861726" cy="1717035"/>
      </dsp:txXfrm>
    </dsp:sp>
    <dsp:sp modelId="{79404AFC-4569-4AB8-BA49-FB67091D116A}">
      <dsp:nvSpPr>
        <dsp:cNvPr id="0" name=""/>
        <dsp:cNvSpPr/>
      </dsp:nvSpPr>
      <dsp:spPr>
        <a:xfrm>
          <a:off x="3692226" y="2005450"/>
          <a:ext cx="2861726" cy="1717035"/>
        </a:xfrm>
        <a:prstGeom prst="rect">
          <a:avLst/>
        </a:prstGeom>
        <a:blipFill rotWithShape="0">
          <a:blip xmlns:r="http://schemas.openxmlformats.org/officeDocument/2006/relationships" r:embed="rId1"/>
          <a:tile tx="0" ty="0" sx="100000" sy="100000" flip="none" algn="tl"/>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Partnership: Working with other professionals to support the service user (Duffy, 2024).</a:t>
          </a:r>
          <a:endParaRPr lang="en-US" sz="1900" kern="1200"/>
        </a:p>
      </dsp:txBody>
      <dsp:txXfrm>
        <a:off x="3692226" y="2005450"/>
        <a:ext cx="2861726" cy="1717035"/>
      </dsp:txXfrm>
    </dsp:sp>
    <dsp:sp modelId="{E0DE0DBF-83B0-4EC1-8A5C-209F4A18BE06}">
      <dsp:nvSpPr>
        <dsp:cNvPr id="0" name=""/>
        <dsp:cNvSpPr/>
      </dsp:nvSpPr>
      <dsp:spPr>
        <a:xfrm>
          <a:off x="6840125" y="2005450"/>
          <a:ext cx="2861726" cy="1717035"/>
        </a:xfrm>
        <a:prstGeom prst="rect">
          <a:avLst/>
        </a:prstGeom>
        <a:blipFill rotWithShape="0">
          <a:blip xmlns:r="http://schemas.openxmlformats.org/officeDocument/2006/relationships" r:embed="rId1"/>
          <a:tile tx="0" ty="0" sx="100000" sy="100000" flip="none" algn="tl"/>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Accountability: Being transparent and respectful with the service user (Duffy, 2024).</a:t>
          </a:r>
          <a:endParaRPr lang="en-US" sz="1900" kern="1200"/>
        </a:p>
      </dsp:txBody>
      <dsp:txXfrm>
        <a:off x="6840125" y="2005450"/>
        <a:ext cx="2861726" cy="17170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AE70BB-ED62-4CCB-8619-DCC4093875BB}"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5BD13C-860E-48C3-9608-03E6D19F4F49}" type="slidenum">
              <a:rPr lang="en-GB" smtClean="0"/>
              <a:t>‹#›</a:t>
            </a:fld>
            <a:endParaRPr lang="en-GB"/>
          </a:p>
        </p:txBody>
      </p:sp>
    </p:spTree>
    <p:extLst>
      <p:ext uri="{BB962C8B-B14F-4D97-AF65-F5344CB8AC3E}">
        <p14:creationId xmlns:p14="http://schemas.microsoft.com/office/powerpoint/2010/main" val="616404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Good afternoon, My name is Patient Mohamed and my student number is 2332011.  today I'm going to talk about empowering the older person. </a:t>
            </a:r>
          </a:p>
          <a:p>
            <a:pPr rtl="0" fontAlgn="base"/>
            <a:r>
              <a:rPr lang="en-GB" sz="1200" b="0" i="0" kern="1200" dirty="0">
                <a:solidFill>
                  <a:schemeClr val="tx1"/>
                </a:solidFill>
                <a:effectLst/>
                <a:latin typeface="+mn-lt"/>
                <a:ea typeface="+mn-ea"/>
                <a:cs typeface="+mn-cs"/>
              </a:rPr>
              <a:t>This presentation will contain  </a:t>
            </a:r>
          </a:p>
          <a:p>
            <a:pPr lvl="0" rtl="0" fontAlgn="base"/>
            <a:r>
              <a:rPr lang="en-GB" sz="1200" b="0" i="0" kern="1200" dirty="0">
                <a:solidFill>
                  <a:schemeClr val="tx1"/>
                </a:solidFill>
                <a:effectLst/>
                <a:latin typeface="+mn-lt"/>
                <a:ea typeface="+mn-ea"/>
                <a:cs typeface="+mn-cs"/>
              </a:rPr>
              <a:t>The definition of </a:t>
            </a:r>
            <a:r>
              <a:rPr lang="en-GB" sz="1200" b="0" i="0" kern="1200" dirty="0" err="1">
                <a:solidFill>
                  <a:schemeClr val="tx1"/>
                </a:solidFill>
                <a:effectLst/>
                <a:latin typeface="+mn-lt"/>
                <a:ea typeface="+mn-ea"/>
                <a:cs typeface="+mn-cs"/>
              </a:rPr>
              <a:t>aeging</a:t>
            </a:r>
            <a:r>
              <a:rPr lang="en-GB" sz="1200" b="0" i="0" kern="1200" dirty="0">
                <a:solidFill>
                  <a:schemeClr val="tx1"/>
                </a:solidFill>
                <a:effectLst/>
                <a:latin typeface="+mn-lt"/>
                <a:ea typeface="+mn-ea"/>
                <a:cs typeface="+mn-cs"/>
              </a:rPr>
              <a:t> </a:t>
            </a:r>
          </a:p>
          <a:p>
            <a:pPr lvl="0" rtl="0" fontAlgn="base"/>
            <a:r>
              <a:rPr lang="en-GB" sz="1200" b="0" i="0" kern="1200" dirty="0" err="1">
                <a:solidFill>
                  <a:schemeClr val="tx1"/>
                </a:solidFill>
                <a:effectLst/>
                <a:latin typeface="+mn-lt"/>
                <a:ea typeface="+mn-ea"/>
                <a:cs typeface="+mn-cs"/>
              </a:rPr>
              <a:t>Aeging</a:t>
            </a:r>
            <a:r>
              <a:rPr lang="en-GB" sz="1200" b="0" i="0" kern="1200" dirty="0">
                <a:solidFill>
                  <a:schemeClr val="tx1"/>
                </a:solidFill>
                <a:effectLst/>
                <a:latin typeface="+mn-lt"/>
                <a:ea typeface="+mn-ea"/>
                <a:cs typeface="+mn-cs"/>
              </a:rPr>
              <a:t> population </a:t>
            </a:r>
          </a:p>
          <a:p>
            <a:pPr lvl="0" rtl="0" fontAlgn="base"/>
            <a:r>
              <a:rPr lang="en-GB" sz="1200" b="0" i="0" kern="1200" dirty="0">
                <a:solidFill>
                  <a:schemeClr val="tx1"/>
                </a:solidFill>
                <a:effectLst/>
                <a:latin typeface="+mn-lt"/>
                <a:ea typeface="+mn-ea"/>
                <a:cs typeface="+mn-cs"/>
              </a:rPr>
              <a:t>UK population </a:t>
            </a:r>
          </a:p>
          <a:p>
            <a:pPr lvl="0" rtl="0" fontAlgn="base"/>
            <a:r>
              <a:rPr lang="en-GB" sz="1200" b="0" i="0" kern="1200" dirty="0">
                <a:solidFill>
                  <a:schemeClr val="tx1"/>
                </a:solidFill>
                <a:effectLst/>
                <a:latin typeface="+mn-lt"/>
                <a:ea typeface="+mn-ea"/>
                <a:cs typeface="+mn-cs"/>
              </a:rPr>
              <a:t>Older people need </a:t>
            </a:r>
          </a:p>
          <a:p>
            <a:pPr lvl="0" rtl="0" fontAlgn="base"/>
            <a:r>
              <a:rPr lang="en-GB" sz="1200" b="0" i="0" kern="1200" dirty="0">
                <a:solidFill>
                  <a:schemeClr val="tx1"/>
                </a:solidFill>
                <a:effectLst/>
                <a:latin typeface="+mn-lt"/>
                <a:ea typeface="+mn-ea"/>
                <a:cs typeface="+mn-cs"/>
              </a:rPr>
              <a:t>Theories of </a:t>
            </a:r>
            <a:r>
              <a:rPr lang="en-GB" sz="1200" b="0" i="0" kern="1200" dirty="0" err="1">
                <a:solidFill>
                  <a:schemeClr val="tx1"/>
                </a:solidFill>
                <a:effectLst/>
                <a:latin typeface="+mn-lt"/>
                <a:ea typeface="+mn-ea"/>
                <a:cs typeface="+mn-cs"/>
              </a:rPr>
              <a:t>aeging</a:t>
            </a:r>
            <a:r>
              <a:rPr lang="en-GB" sz="1200" b="0" i="0" kern="1200" dirty="0">
                <a:solidFill>
                  <a:schemeClr val="tx1"/>
                </a:solidFill>
                <a:effectLst/>
                <a:latin typeface="+mn-lt"/>
                <a:ea typeface="+mn-ea"/>
                <a:cs typeface="+mn-cs"/>
              </a:rPr>
              <a:t> </a:t>
            </a:r>
          </a:p>
          <a:p>
            <a:pPr lvl="0" rtl="0" fontAlgn="base"/>
            <a:r>
              <a:rPr lang="en-GB" sz="1200" b="0" i="0" kern="1200" dirty="0">
                <a:solidFill>
                  <a:schemeClr val="tx1"/>
                </a:solidFill>
                <a:effectLst/>
                <a:latin typeface="+mn-lt"/>
                <a:ea typeface="+mn-ea"/>
                <a:cs typeface="+mn-cs"/>
              </a:rPr>
              <a:t>Current care provision </a:t>
            </a:r>
          </a:p>
          <a:p>
            <a:pPr lvl="0" rtl="0" fontAlgn="base"/>
            <a:r>
              <a:rPr lang="en-GB" sz="1200" b="0" i="0" kern="1200" dirty="0">
                <a:solidFill>
                  <a:schemeClr val="tx1"/>
                </a:solidFill>
                <a:effectLst/>
                <a:latin typeface="+mn-lt"/>
                <a:ea typeface="+mn-ea"/>
                <a:cs typeface="+mn-cs"/>
              </a:rPr>
              <a:t>Technological innovation </a:t>
            </a:r>
          </a:p>
          <a:p>
            <a:pPr lvl="0" rtl="0" fontAlgn="base"/>
            <a:r>
              <a:rPr lang="en-GB" sz="1200" b="0" i="0" kern="1200" dirty="0">
                <a:solidFill>
                  <a:schemeClr val="tx1"/>
                </a:solidFill>
                <a:effectLst/>
                <a:latin typeface="+mn-lt"/>
                <a:ea typeface="+mn-ea"/>
                <a:cs typeface="+mn-cs"/>
              </a:rPr>
              <a:t>A case study </a:t>
            </a:r>
          </a:p>
          <a:p>
            <a:pPr lvl="0" rtl="0" fontAlgn="base"/>
            <a:r>
              <a:rPr lang="en-GB" sz="1200" b="0" i="0" kern="1200" dirty="0">
                <a:solidFill>
                  <a:schemeClr val="tx1"/>
                </a:solidFill>
                <a:effectLst/>
                <a:latin typeface="+mn-lt"/>
                <a:ea typeface="+mn-ea"/>
                <a:cs typeface="+mn-cs"/>
              </a:rPr>
              <a:t>Policies/Legislation </a:t>
            </a:r>
          </a:p>
          <a:p>
            <a:pPr lvl="0" rtl="0" fontAlgn="base"/>
            <a:r>
              <a:rPr lang="en-GB" sz="1200" b="0" i="0" kern="1200" dirty="0">
                <a:solidFill>
                  <a:schemeClr val="tx1"/>
                </a:solidFill>
                <a:effectLst/>
                <a:latin typeface="+mn-lt"/>
                <a:ea typeface="+mn-ea"/>
                <a:cs typeface="+mn-cs"/>
              </a:rPr>
              <a:t>Safeguarding of elderly people </a:t>
            </a:r>
          </a:p>
          <a:p>
            <a:pPr lvl="0" rtl="0" fontAlgn="base"/>
            <a:r>
              <a:rPr lang="en-GB" sz="1200" b="0" i="0" kern="1200" dirty="0">
                <a:solidFill>
                  <a:schemeClr val="tx1"/>
                </a:solidFill>
                <a:effectLst/>
                <a:latin typeface="+mn-lt"/>
                <a:ea typeface="+mn-ea"/>
                <a:cs typeface="+mn-cs"/>
              </a:rPr>
              <a:t>Recommendation </a:t>
            </a:r>
          </a:p>
          <a:p>
            <a:pPr lvl="0" rtl="0" fontAlgn="base"/>
            <a:r>
              <a:rPr lang="en-GB" sz="1200" b="0" i="0" kern="1200" dirty="0">
                <a:solidFill>
                  <a:schemeClr val="tx1"/>
                </a:solidFill>
                <a:effectLst/>
                <a:latin typeface="+mn-lt"/>
                <a:ea typeface="+mn-ea"/>
                <a:cs typeface="+mn-cs"/>
              </a:rPr>
              <a:t>Conclusion </a:t>
            </a:r>
          </a:p>
          <a:p>
            <a:pPr lvl="0" rtl="0" fontAlgn="base"/>
            <a:r>
              <a:rPr lang="en-GB" sz="1200" b="0" i="0" kern="1200" dirty="0">
                <a:solidFill>
                  <a:schemeClr val="tx1"/>
                </a:solidFill>
                <a:effectLst/>
                <a:latin typeface="+mn-lt"/>
                <a:ea typeface="+mn-ea"/>
                <a:cs typeface="+mn-cs"/>
              </a:rPr>
              <a:t>And finally, the reference list </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1</a:t>
            </a:fld>
            <a:endParaRPr lang="en-GB"/>
          </a:p>
        </p:txBody>
      </p:sp>
    </p:spTree>
    <p:extLst>
      <p:ext uri="{BB962C8B-B14F-4D97-AF65-F5344CB8AC3E}">
        <p14:creationId xmlns:p14="http://schemas.microsoft.com/office/powerpoint/2010/main" val="3744924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what is ageing?   People normally think that an older person just suffer from physical changes, but that's wrong, an elderly person experiences several changes in their lives like mentally, socially, emotionally and physically. </a:t>
            </a:r>
            <a:r>
              <a:rPr lang="en-GB" sz="1200" b="0" i="0" kern="1200" dirty="0" err="1">
                <a:solidFill>
                  <a:schemeClr val="tx1"/>
                </a:solidFill>
                <a:effectLst/>
                <a:latin typeface="+mn-lt"/>
                <a:ea typeface="+mn-ea"/>
                <a:cs typeface="+mn-cs"/>
              </a:rPr>
              <a:t>Gaviano</a:t>
            </a:r>
            <a:r>
              <a:rPr lang="en-GB" sz="1200" b="0" i="0" kern="1200" dirty="0">
                <a:solidFill>
                  <a:schemeClr val="tx1"/>
                </a:solidFill>
                <a:effectLst/>
                <a:latin typeface="+mn-lt"/>
                <a:ea typeface="+mn-ea"/>
                <a:cs typeface="+mn-cs"/>
              </a:rPr>
              <a:t> describe ageing as a natural process of life, in which a person changes physically, mentally, emotionally and socially. In the UK, the NHS considers a person from old age when they are 65 years or over.  </a:t>
            </a:r>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2</a:t>
            </a:fld>
            <a:endParaRPr lang="en-GB"/>
          </a:p>
        </p:txBody>
      </p:sp>
    </p:spTree>
    <p:extLst>
      <p:ext uri="{BB962C8B-B14F-4D97-AF65-F5344CB8AC3E}">
        <p14:creationId xmlns:p14="http://schemas.microsoft.com/office/powerpoint/2010/main" val="3778673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Why is the ageing population so important? Well it is important as life expectancy has increased 1 year for both genders. For women it was 82 and now its 83, and for men it was 78 and now its 79. As you can see in this image from the office for national statistics, the life expectancy has been increasing since 1980 till 2024.  </a:t>
            </a:r>
          </a:p>
          <a:p>
            <a:pPr rtl="0" fontAlgn="base"/>
            <a:r>
              <a:rPr lang="en-GB" sz="1200" b="0" i="0" kern="1200" dirty="0">
                <a:solidFill>
                  <a:schemeClr val="tx1"/>
                </a:solidFill>
                <a:effectLst/>
                <a:latin typeface="+mn-lt"/>
                <a:ea typeface="+mn-ea"/>
                <a:cs typeface="+mn-cs"/>
              </a:rPr>
              <a:t>However, living longer also means a higher chance of developing health conditions. </a:t>
            </a:r>
            <a:r>
              <a:rPr lang="en-GB" sz="1200" b="0" i="0" kern="1200" dirty="0" err="1">
                <a:solidFill>
                  <a:schemeClr val="tx1"/>
                </a:solidFill>
                <a:effectLst/>
                <a:latin typeface="+mn-lt"/>
                <a:ea typeface="+mn-ea"/>
                <a:cs typeface="+mn-cs"/>
              </a:rPr>
              <a:t>Stoodley</a:t>
            </a:r>
            <a:r>
              <a:rPr lang="en-GB" sz="1200" b="0" i="0" kern="1200" dirty="0">
                <a:solidFill>
                  <a:schemeClr val="tx1"/>
                </a:solidFill>
                <a:effectLst/>
                <a:latin typeface="+mn-lt"/>
                <a:ea typeface="+mn-ea"/>
                <a:cs typeface="+mn-cs"/>
              </a:rPr>
              <a:t> and Conroy found that around half of people aged 65 and over have at least two health conditions. This increases the demand on the health and social care sectors. </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3</a:t>
            </a:fld>
            <a:endParaRPr lang="en-GB"/>
          </a:p>
        </p:txBody>
      </p:sp>
    </p:spTree>
    <p:extLst>
      <p:ext uri="{BB962C8B-B14F-4D97-AF65-F5344CB8AC3E}">
        <p14:creationId xmlns:p14="http://schemas.microsoft.com/office/powerpoint/2010/main" val="28861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Looking at the numbers, Barton  report that in 2022 there were 12.7 million people over 65 in the UK. By 2072, it is expected to reach 22.1 million, which would be 27% of the population. </a:t>
            </a:r>
            <a:r>
              <a:rPr lang="en-GB" sz="1200" b="0" i="0" kern="1200" dirty="0" err="1">
                <a:solidFill>
                  <a:schemeClr val="tx1"/>
                </a:solidFill>
                <a:effectLst/>
                <a:latin typeface="+mn-lt"/>
                <a:ea typeface="+mn-ea"/>
                <a:cs typeface="+mn-cs"/>
              </a:rPr>
              <a:t>Thats</a:t>
            </a:r>
            <a:r>
              <a:rPr lang="en-GB" sz="1200" b="0" i="0" kern="1200" dirty="0">
                <a:solidFill>
                  <a:schemeClr val="tx1"/>
                </a:solidFill>
                <a:effectLst/>
                <a:latin typeface="+mn-lt"/>
                <a:ea typeface="+mn-ea"/>
                <a:cs typeface="+mn-cs"/>
              </a:rPr>
              <a:t> why as health and social care professionals, we need to understand older people's needs. </a:t>
            </a:r>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4</a:t>
            </a:fld>
            <a:endParaRPr lang="en-GB"/>
          </a:p>
        </p:txBody>
      </p:sp>
    </p:spTree>
    <p:extLst>
      <p:ext uri="{BB962C8B-B14F-4D97-AF65-F5344CB8AC3E}">
        <p14:creationId xmlns:p14="http://schemas.microsoft.com/office/powerpoint/2010/main" val="3474207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The biopsychosocial model helps us understand elderly peoples main needs . It looks at a person's physical, psychological and social needs, and how they affect each other. </a:t>
            </a:r>
          </a:p>
          <a:p>
            <a:pPr rtl="0" fontAlgn="base"/>
            <a:r>
              <a:rPr lang="en-GB" sz="1200" b="0" i="0" kern="1200" dirty="0">
                <a:solidFill>
                  <a:schemeClr val="tx1"/>
                </a:solidFill>
                <a:effectLst/>
                <a:latin typeface="+mn-lt"/>
                <a:ea typeface="+mn-ea"/>
                <a:cs typeface="+mn-cs"/>
              </a:rPr>
              <a:t>Physically, mobility problems or a weaker immune system can make everyday tasks harder, so people may need help moving around safely or managing medication. </a:t>
            </a:r>
          </a:p>
          <a:p>
            <a:pPr rtl="0" fontAlgn="base"/>
            <a:r>
              <a:rPr lang="en-GB" sz="1200" b="0" i="0" kern="1200" dirty="0">
                <a:solidFill>
                  <a:schemeClr val="tx1"/>
                </a:solidFill>
                <a:effectLst/>
                <a:latin typeface="+mn-lt"/>
                <a:ea typeface="+mn-ea"/>
                <a:cs typeface="+mn-cs"/>
              </a:rPr>
              <a:t>Emotionally, some older people experience depression, low mood or anxiety, for example after losing a family member or friend. They might need therapy, or someone they trust to talk as having access to those will help the older person with his mental health. </a:t>
            </a:r>
          </a:p>
          <a:p>
            <a:pPr rtl="0" fontAlgn="base"/>
            <a:r>
              <a:rPr lang="en-GB" sz="1200" b="0" i="0" kern="1200" dirty="0">
                <a:solidFill>
                  <a:schemeClr val="tx1"/>
                </a:solidFill>
                <a:effectLst/>
                <a:latin typeface="+mn-lt"/>
                <a:ea typeface="+mn-ea"/>
                <a:cs typeface="+mn-cs"/>
              </a:rPr>
              <a:t>Socially, some older people feel lonely and isolated, especially if they live alone. They may need support to join community groups. </a:t>
            </a:r>
          </a:p>
          <a:p>
            <a:pPr rtl="0" fontAlgn="base"/>
            <a:r>
              <a:rPr lang="en-GB" sz="1200" b="0" i="0" kern="1200" dirty="0">
                <a:solidFill>
                  <a:schemeClr val="tx1"/>
                </a:solidFill>
                <a:effectLst/>
                <a:latin typeface="+mn-lt"/>
                <a:ea typeface="+mn-ea"/>
                <a:cs typeface="+mn-cs"/>
              </a:rPr>
              <a:t>These needs are linked. </a:t>
            </a:r>
            <a:r>
              <a:rPr lang="en-GB" sz="1200" b="0" i="0" kern="1200" dirty="0" err="1">
                <a:solidFill>
                  <a:schemeClr val="tx1"/>
                </a:solidFill>
                <a:effectLst/>
                <a:latin typeface="+mn-lt"/>
                <a:ea typeface="+mn-ea"/>
                <a:cs typeface="+mn-cs"/>
              </a:rPr>
              <a:t>Murniati</a:t>
            </a:r>
            <a:r>
              <a:rPr lang="en-GB" sz="1200" b="0" i="0" kern="1200" dirty="0">
                <a:solidFill>
                  <a:schemeClr val="tx1"/>
                </a:solidFill>
                <a:effectLst/>
                <a:latin typeface="+mn-lt"/>
                <a:ea typeface="+mn-ea"/>
                <a:cs typeface="+mn-cs"/>
              </a:rPr>
              <a:t> explain that physical changes can increase the chance of anxiety and depression, so supporting one area helps the others. </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5</a:t>
            </a:fld>
            <a:endParaRPr lang="en-GB"/>
          </a:p>
        </p:txBody>
      </p:sp>
    </p:spTree>
    <p:extLst>
      <p:ext uri="{BB962C8B-B14F-4D97-AF65-F5344CB8AC3E}">
        <p14:creationId xmlns:p14="http://schemas.microsoft.com/office/powerpoint/2010/main" val="4203934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Supporting older people is not just about doing things for them. Empowerment, independence and functional ability all improve quality of life, because they let people make their own decisions. </a:t>
            </a:r>
          </a:p>
          <a:p>
            <a:pPr rtl="0" fontAlgn="base"/>
            <a:r>
              <a:rPr lang="en-GB" sz="1200" b="0" i="0" kern="1200" dirty="0">
                <a:solidFill>
                  <a:schemeClr val="tx1"/>
                </a:solidFill>
                <a:effectLst/>
                <a:latin typeface="+mn-lt"/>
                <a:ea typeface="+mn-ea"/>
                <a:cs typeface="+mn-cs"/>
              </a:rPr>
              <a:t>Empowerment means involving people in decisions about their own care. Research by Selman and colleagues shows that when older people are involved, they feel listened to and respected. </a:t>
            </a:r>
          </a:p>
          <a:p>
            <a:pPr rtl="0" fontAlgn="base"/>
            <a:r>
              <a:rPr lang="en-GB" sz="1200" b="0" i="0" kern="1200" dirty="0">
                <a:solidFill>
                  <a:schemeClr val="tx1"/>
                </a:solidFill>
                <a:effectLst/>
                <a:latin typeface="+mn-lt"/>
                <a:ea typeface="+mn-ea"/>
                <a:cs typeface="+mn-cs"/>
              </a:rPr>
              <a:t>Independence is  </a:t>
            </a:r>
          </a:p>
          <a:p>
            <a:pPr rtl="0" fontAlgn="base"/>
            <a:r>
              <a:rPr lang="en-GB" sz="1200" b="0" i="0" kern="1200" dirty="0">
                <a:solidFill>
                  <a:schemeClr val="tx1"/>
                </a:solidFill>
                <a:effectLst/>
                <a:latin typeface="+mn-lt"/>
                <a:ea typeface="+mn-ea"/>
                <a:cs typeface="+mn-cs"/>
              </a:rPr>
              <a:t>Independence gives older people control over their lives. The Care Quality Commission says professionals should promote independency, for example by letting people choose their meals, decide what support they need and keep up their relationships, because it is their right. </a:t>
            </a:r>
          </a:p>
          <a:p>
            <a:pPr rtl="0" fontAlgn="base"/>
            <a:r>
              <a:rPr lang="en-GB" sz="1200" b="0" i="0" kern="1200" dirty="0">
                <a:solidFill>
                  <a:schemeClr val="tx1"/>
                </a:solidFill>
                <a:effectLst/>
                <a:latin typeface="+mn-lt"/>
                <a:ea typeface="+mn-ea"/>
                <a:cs typeface="+mn-cs"/>
              </a:rPr>
              <a:t>Finally, the World Health Organization defines functional ability as being able to do the things that matter to you, like moving around, learning and keeping relationships without no one deciding over you. </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6</a:t>
            </a:fld>
            <a:endParaRPr lang="en-GB"/>
          </a:p>
        </p:txBody>
      </p:sp>
    </p:spTree>
    <p:extLst>
      <p:ext uri="{BB962C8B-B14F-4D97-AF65-F5344CB8AC3E}">
        <p14:creationId xmlns:p14="http://schemas.microsoft.com/office/powerpoint/2010/main" val="2127811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Now, two theories of ageing. The first is disengagement theory, which suggests it is normal for people to gradually withdraw back from society as they age, and focus on a calmer life. </a:t>
            </a:r>
          </a:p>
          <a:p>
            <a:pPr rtl="0" fontAlgn="base"/>
            <a:r>
              <a:rPr lang="en-GB" sz="1200" b="0" i="0" kern="1200" dirty="0">
                <a:solidFill>
                  <a:schemeClr val="tx1"/>
                </a:solidFill>
                <a:effectLst/>
                <a:latin typeface="+mn-lt"/>
                <a:ea typeface="+mn-ea"/>
                <a:cs typeface="+mn-cs"/>
              </a:rPr>
              <a:t>This helps us understand that stopping some busy activities can be normal, especially after retirement or a drop in income or capacity. Leung point out that choosing a quieter life with family doesn't mean someone's mental health is getting worse. </a:t>
            </a:r>
          </a:p>
          <a:p>
            <a:pPr rtl="0" fontAlgn="base"/>
            <a:r>
              <a:rPr lang="en-GB" sz="1200" b="0" i="0" kern="1200" dirty="0">
                <a:solidFill>
                  <a:schemeClr val="tx1"/>
                </a:solidFill>
                <a:effectLst/>
                <a:latin typeface="+mn-lt"/>
                <a:ea typeface="+mn-ea"/>
                <a:cs typeface="+mn-cs"/>
              </a:rPr>
              <a:t>Health care professional should put this theory into practice, this means respecting a person's choice not to join an activity, without pressuring them, judging them or assuming they are depressed. </a:t>
            </a:r>
          </a:p>
          <a:p>
            <a:pPr rtl="0" fontAlgn="base"/>
            <a:r>
              <a:rPr lang="en-GB" sz="1200" b="0" i="0" kern="1200" dirty="0">
                <a:solidFill>
                  <a:schemeClr val="tx1"/>
                </a:solidFill>
                <a:effectLst/>
                <a:latin typeface="+mn-lt"/>
                <a:ea typeface="+mn-ea"/>
                <a:cs typeface="+mn-cs"/>
              </a:rPr>
              <a:t>A strength is that it removes the stigma around older people stepping back. But a limitation is that some older people want to stay active, and only withdraw because they face ageism, income changes or their capacity reduces, as the World Health Organization warns.</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7</a:t>
            </a:fld>
            <a:endParaRPr lang="en-GB"/>
          </a:p>
        </p:txBody>
      </p:sp>
    </p:spTree>
    <p:extLst>
      <p:ext uri="{BB962C8B-B14F-4D97-AF65-F5344CB8AC3E}">
        <p14:creationId xmlns:p14="http://schemas.microsoft.com/office/powerpoint/2010/main" val="4908561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The second theory is activity theory, developed by Robert Havighurst in 1961. It suggests the opposite: that staying physically, socially and mentally active improves quality of life as we age. </a:t>
            </a:r>
          </a:p>
          <a:p>
            <a:pPr rtl="0" fontAlgn="base"/>
            <a:r>
              <a:rPr lang="en-GB" sz="1200" b="0" i="0" kern="1200" dirty="0">
                <a:solidFill>
                  <a:schemeClr val="tx1"/>
                </a:solidFill>
                <a:effectLst/>
                <a:latin typeface="+mn-lt"/>
                <a:ea typeface="+mn-ea"/>
                <a:cs typeface="+mn-cs"/>
              </a:rPr>
              <a:t>A strength is that being active is good for both physical and mental health. Fox and colleagues explain that it reduces the risk of depression and disability. </a:t>
            </a:r>
          </a:p>
          <a:p>
            <a:pPr rtl="0" fontAlgn="base"/>
            <a:r>
              <a:rPr lang="en-GB" sz="1200" b="0" i="0" kern="1200" dirty="0">
                <a:solidFill>
                  <a:schemeClr val="tx1"/>
                </a:solidFill>
                <a:effectLst/>
                <a:latin typeface="+mn-lt"/>
                <a:ea typeface="+mn-ea"/>
                <a:cs typeface="+mn-cs"/>
              </a:rPr>
              <a:t>However, not everyone can stay active. Meredith found that some older people have mobility problems, limited capacity or fewer opportunities. </a:t>
            </a:r>
          </a:p>
          <a:p>
            <a:pPr rtl="0" fontAlgn="base"/>
            <a:r>
              <a:rPr lang="en-GB" sz="1200" b="0" i="0" kern="1200" dirty="0">
                <a:solidFill>
                  <a:schemeClr val="tx1"/>
                </a:solidFill>
                <a:effectLst/>
                <a:latin typeface="+mn-lt"/>
                <a:ea typeface="+mn-ea"/>
                <a:cs typeface="+mn-cs"/>
              </a:rPr>
              <a:t>Care homes apply this theory by offering activities, but Fox highlights that this should be person-centred taking account on what each service user likes and enjoy.</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8</a:t>
            </a:fld>
            <a:endParaRPr lang="en-GB"/>
          </a:p>
        </p:txBody>
      </p:sp>
    </p:spTree>
    <p:extLst>
      <p:ext uri="{BB962C8B-B14F-4D97-AF65-F5344CB8AC3E}">
        <p14:creationId xmlns:p14="http://schemas.microsoft.com/office/powerpoint/2010/main" val="946112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current care provision. In the UK there are many services for older people, such as care homes, day centres and hospice care. People usually access them through a needs assessment, often carried out by a social worker. </a:t>
            </a:r>
          </a:p>
          <a:p>
            <a:pPr rtl="0" fontAlgn="base"/>
            <a:r>
              <a:rPr lang="en-GB" sz="1200" b="0" i="0" kern="1200" dirty="0">
                <a:solidFill>
                  <a:schemeClr val="tx1"/>
                </a:solidFill>
                <a:effectLst/>
                <a:latin typeface="+mn-lt"/>
                <a:ea typeface="+mn-ea"/>
                <a:cs typeface="+mn-cs"/>
              </a:rPr>
              <a:t>The first setting is domiciliary care, where care workers visit people at their own homes to help with medication, meals, personal care and daily living. The continuity theory was applies for domiciliary care as older people try to keep their usual habits and routines, and staying at home helps them do this. </a:t>
            </a:r>
          </a:p>
          <a:p>
            <a:pPr rtl="0" fontAlgn="base"/>
            <a:r>
              <a:rPr lang="en-GB" sz="1200" b="0" i="0" kern="1200" dirty="0">
                <a:solidFill>
                  <a:schemeClr val="tx1"/>
                </a:solidFill>
                <a:effectLst/>
                <a:latin typeface="+mn-lt"/>
                <a:ea typeface="+mn-ea"/>
                <a:cs typeface="+mn-cs"/>
              </a:rPr>
              <a:t>More than 638,000 people receive home care, and the main benefit is that they stay in a safe, familiar environment. However, as the older population grows, so does the demand for care workers. The Department of Health and Social Care found that 74% of home care providers find it hard to recruit staff. </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9</a:t>
            </a:fld>
            <a:endParaRPr lang="en-GB"/>
          </a:p>
        </p:txBody>
      </p:sp>
    </p:spTree>
    <p:extLst>
      <p:ext uri="{BB962C8B-B14F-4D97-AF65-F5344CB8AC3E}">
        <p14:creationId xmlns:p14="http://schemas.microsoft.com/office/powerpoint/2010/main" val="35207551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The second setting is residential care or also known as care homes. Here, older people live and receive support 24 hours a day, 7 days a week, including help with medication, meals, personal care and dressing.  As you can see in this image in 2023, Over 440,000 people in the UK live in one. </a:t>
            </a:r>
          </a:p>
          <a:p>
            <a:pPr rtl="0" fontAlgn="base"/>
            <a:r>
              <a:rPr lang="en-GB" sz="1200" b="0" i="0" kern="1200" dirty="0">
                <a:solidFill>
                  <a:schemeClr val="tx1"/>
                </a:solidFill>
                <a:effectLst/>
                <a:latin typeface="+mn-lt"/>
                <a:ea typeface="+mn-ea"/>
                <a:cs typeface="+mn-cs"/>
              </a:rPr>
              <a:t>Care homes also apply activity theory, as staff involve residents in group activities. One benefit is that residents can socialise easily, as they share meals and social spaces. However, they must follow the care home's routine, so they have less choice during their day. </a:t>
            </a:r>
          </a:p>
          <a:p>
            <a:pPr rtl="0" fontAlgn="base"/>
            <a:r>
              <a:rPr lang="en-GB" sz="1200" b="0" i="0" kern="1200" dirty="0">
                <a:solidFill>
                  <a:schemeClr val="tx1"/>
                </a:solidFill>
                <a:effectLst/>
                <a:latin typeface="+mn-lt"/>
                <a:ea typeface="+mn-ea"/>
                <a:cs typeface="+mn-cs"/>
              </a:rPr>
              <a:t>So, overall: domiciliary care helps people stay more independent at home but struggles with staff shortage. Care homes offer 24-hour support and company but give residents fewer choices. </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10</a:t>
            </a:fld>
            <a:endParaRPr lang="en-GB"/>
          </a:p>
        </p:txBody>
      </p:sp>
    </p:spTree>
    <p:extLst>
      <p:ext uri="{BB962C8B-B14F-4D97-AF65-F5344CB8AC3E}">
        <p14:creationId xmlns:p14="http://schemas.microsoft.com/office/powerpoint/2010/main" val="21256515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One of the most </a:t>
            </a:r>
            <a:r>
              <a:rPr lang="en-GB" sz="1200" b="0" i="0" kern="1200" dirty="0" err="1">
                <a:solidFill>
                  <a:schemeClr val="tx1"/>
                </a:solidFill>
                <a:effectLst/>
                <a:latin typeface="+mn-lt"/>
                <a:ea typeface="+mn-ea"/>
                <a:cs typeface="+mn-cs"/>
              </a:rPr>
              <a:t>usefull</a:t>
            </a:r>
            <a:r>
              <a:rPr lang="en-GB" sz="1200" b="0" i="0" kern="1200" dirty="0">
                <a:solidFill>
                  <a:schemeClr val="tx1"/>
                </a:solidFill>
                <a:effectLst/>
                <a:latin typeface="+mn-lt"/>
                <a:ea typeface="+mn-ea"/>
                <a:cs typeface="+mn-cs"/>
              </a:rPr>
              <a:t> innovation is the voice assistant, like Alexa, Siri or Google Assistant: a smart speaker or app that responds to spoken commands. It can set reminders, make calls, create to-do lists and control other devices in the home. </a:t>
            </a:r>
          </a:p>
          <a:p>
            <a:pPr rtl="0" fontAlgn="base"/>
            <a:r>
              <a:rPr lang="en-GB" sz="1200" b="0" i="0" kern="1200" dirty="0">
                <a:solidFill>
                  <a:schemeClr val="tx1"/>
                </a:solidFill>
                <a:effectLst/>
                <a:latin typeface="+mn-lt"/>
                <a:ea typeface="+mn-ea"/>
                <a:cs typeface="+mn-cs"/>
              </a:rPr>
              <a:t>For an older person living alone, this can be more than a device. Being able to have a conversation with it, ask questions or call family just by speaking can help reduce loneliness, and research by Jones supports this.  </a:t>
            </a:r>
          </a:p>
          <a:p>
            <a:pPr rtl="0" fontAlgn="base"/>
            <a:r>
              <a:rPr lang="en-GB" sz="1200" b="0" i="0" kern="1200" dirty="0">
                <a:solidFill>
                  <a:schemeClr val="tx1"/>
                </a:solidFill>
                <a:effectLst/>
                <a:latin typeface="+mn-lt"/>
                <a:ea typeface="+mn-ea"/>
                <a:cs typeface="+mn-cs"/>
              </a:rPr>
              <a:t>However, they need Wi-Fi, and Chen found that older people often need a family member or professionals to help them get connected. Age UK reports that 19% of older people have limited use of the internet, and some have no one to help them.</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11</a:t>
            </a:fld>
            <a:endParaRPr lang="en-GB"/>
          </a:p>
        </p:txBody>
      </p:sp>
    </p:spTree>
    <p:extLst>
      <p:ext uri="{BB962C8B-B14F-4D97-AF65-F5344CB8AC3E}">
        <p14:creationId xmlns:p14="http://schemas.microsoft.com/office/powerpoint/2010/main" val="13613315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The second innovation is the fall detector system. It automatically detects when someone falls and alerts family or carers. Some systems ask the person to confirm the fall first, and if there's no answer, they contact emergency services, in case the person is unconscious. </a:t>
            </a:r>
          </a:p>
          <a:p>
            <a:pPr rtl="0" fontAlgn="base"/>
            <a:r>
              <a:rPr lang="en-GB" sz="1200" b="0" i="0" kern="1200" dirty="0">
                <a:solidFill>
                  <a:schemeClr val="tx1"/>
                </a:solidFill>
                <a:effectLst/>
                <a:latin typeface="+mn-lt"/>
                <a:ea typeface="+mn-ea"/>
                <a:cs typeface="+mn-cs"/>
              </a:rPr>
              <a:t>This gives peace of mind to older people, their families and carers. It also means people are less likely to lie on the floor for hours after a fall, so they can live more independently and with less fear. </a:t>
            </a:r>
          </a:p>
          <a:p>
            <a:pPr rtl="0" fontAlgn="base"/>
            <a:r>
              <a:rPr lang="en-GB" sz="1200" b="0" i="0" kern="1200" dirty="0">
                <a:solidFill>
                  <a:schemeClr val="tx1"/>
                </a:solidFill>
                <a:effectLst/>
                <a:latin typeface="+mn-lt"/>
                <a:ea typeface="+mn-ea"/>
                <a:cs typeface="+mn-cs"/>
              </a:rPr>
              <a:t>However, false alarms are a big limitation. Taylor found that up to 87% of alerts can be false, and carers may start ignoring them.</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12</a:t>
            </a:fld>
            <a:endParaRPr lang="en-GB"/>
          </a:p>
        </p:txBody>
      </p:sp>
    </p:spTree>
    <p:extLst>
      <p:ext uri="{BB962C8B-B14F-4D97-AF65-F5344CB8AC3E}">
        <p14:creationId xmlns:p14="http://schemas.microsoft.com/office/powerpoint/2010/main" val="2218684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Mr Patel is 84 and lives on his own. He wears a smartwatch that detects falls and automatically alerts emergency services, which gives him peace of mind. </a:t>
            </a:r>
          </a:p>
          <a:p>
            <a:pPr rtl="0" fontAlgn="base"/>
            <a:r>
              <a:rPr lang="en-GB" sz="1200" b="0" i="0" kern="1200" dirty="0">
                <a:solidFill>
                  <a:schemeClr val="tx1"/>
                </a:solidFill>
                <a:effectLst/>
                <a:latin typeface="+mn-lt"/>
                <a:ea typeface="+mn-ea"/>
                <a:cs typeface="+mn-cs"/>
              </a:rPr>
              <a:t>But the watch keeps sending false alarms. This is stressful for Mr Patel and his carers, and his carers have started taking the alarms less seriously. That's a real concern, because they could miss a real fall. Mr Patel values his independence, but he now feels anxious about relying on the watch. </a:t>
            </a:r>
          </a:p>
          <a:p>
            <a:pPr rtl="0" fontAlgn="base"/>
            <a:r>
              <a:rPr lang="en-GB" sz="1200" b="0" i="0" kern="1200" dirty="0">
                <a:solidFill>
                  <a:schemeClr val="tx1"/>
                </a:solidFill>
                <a:effectLst/>
                <a:latin typeface="+mn-lt"/>
                <a:ea typeface="+mn-ea"/>
                <a:cs typeface="+mn-cs"/>
              </a:rPr>
              <a:t>In this case study Activity theory applies here. The watch gives him the security to stay active at home, but his anxiety could reduce his confidence and how active he is. </a:t>
            </a:r>
          </a:p>
          <a:p>
            <a:pPr rtl="0" fontAlgn="base"/>
            <a:r>
              <a:rPr lang="en-GB" sz="1200" b="0" i="0" kern="1200" dirty="0">
                <a:solidFill>
                  <a:schemeClr val="tx1"/>
                </a:solidFill>
                <a:effectLst/>
                <a:latin typeface="+mn-lt"/>
                <a:ea typeface="+mn-ea"/>
                <a:cs typeface="+mn-cs"/>
              </a:rPr>
              <a:t>Under the Care Act 2014, his carers should promote his wellbeing by talking to him, reassuring him and involving him in decisions about the device. </a:t>
            </a:r>
          </a:p>
          <a:p>
            <a:pPr rtl="0" fontAlgn="base"/>
            <a:r>
              <a:rPr lang="en-GB" sz="1200" b="0" i="0" kern="1200" dirty="0">
                <a:solidFill>
                  <a:schemeClr val="tx1"/>
                </a:solidFill>
                <a:effectLst/>
                <a:latin typeface="+mn-lt"/>
                <a:ea typeface="+mn-ea"/>
                <a:cs typeface="+mn-cs"/>
              </a:rPr>
              <a:t>The watch's strength is that he doesn't need to do anything for help to come. Overall, it has positive and negative impact on Mr Patel as  it supports his independence, but the false alarms make him anxious. </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13</a:t>
            </a:fld>
            <a:endParaRPr lang="en-GB"/>
          </a:p>
        </p:txBody>
      </p:sp>
    </p:spTree>
    <p:extLst>
      <p:ext uri="{BB962C8B-B14F-4D97-AF65-F5344CB8AC3E}">
        <p14:creationId xmlns:p14="http://schemas.microsoft.com/office/powerpoint/2010/main" val="37397825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Two key laws protect older people. The Equality Act 2010 protects people from discrimination because of nine protected characteristics, including age and disability, which are especially relevant to older people. For example, an older person cannot be refused a service because of their age. </a:t>
            </a:r>
          </a:p>
          <a:p>
            <a:pPr rtl="0" fontAlgn="base"/>
            <a:r>
              <a:rPr lang="en-GB" sz="1200" b="0" i="0" kern="1200" dirty="0">
                <a:solidFill>
                  <a:schemeClr val="tx1"/>
                </a:solidFill>
                <a:effectLst/>
                <a:latin typeface="+mn-lt"/>
                <a:ea typeface="+mn-ea"/>
                <a:cs typeface="+mn-cs"/>
              </a:rPr>
              <a:t>A real example of age discrimination is Mr Robson. In 2020, aged 69, he was made redundant without warning, and his colleagues and supervisor had called him "half-dead Dave". A tribunal ruled that he had been discriminated against because of his age, and he was awarded almost £25,000. </a:t>
            </a:r>
          </a:p>
          <a:p>
            <a:pPr rtl="0" fontAlgn="base"/>
            <a:r>
              <a:rPr lang="en-GB" sz="1200" b="0" i="0" kern="1200" dirty="0">
                <a:solidFill>
                  <a:schemeClr val="tx1"/>
                </a:solidFill>
                <a:effectLst/>
                <a:latin typeface="+mn-lt"/>
                <a:ea typeface="+mn-ea"/>
                <a:cs typeface="+mn-cs"/>
              </a:rPr>
              <a:t>the Care Act 2014, the main law for adult social care in England. It protects adults from any type of abuse or neglect, and it states that the local authority must promote people's wellbeing. An example is Mr Patel, that means listening to his concerns.</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14</a:t>
            </a:fld>
            <a:endParaRPr lang="en-GB"/>
          </a:p>
        </p:txBody>
      </p:sp>
    </p:spTree>
    <p:extLst>
      <p:ext uri="{BB962C8B-B14F-4D97-AF65-F5344CB8AC3E}">
        <p14:creationId xmlns:p14="http://schemas.microsoft.com/office/powerpoint/2010/main" val="27971746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The Care Act's guidance contains the six safeguarding principles: empowerment, prevention, proportionality, protection, partnership and accountability. </a:t>
            </a:r>
          </a:p>
          <a:p>
            <a:pPr rtl="0" fontAlgn="base"/>
            <a:r>
              <a:rPr lang="en-GB" sz="1200" b="0" i="0" kern="1200" dirty="0">
                <a:solidFill>
                  <a:schemeClr val="tx1"/>
                </a:solidFill>
                <a:effectLst/>
                <a:latin typeface="+mn-lt"/>
                <a:ea typeface="+mn-ea"/>
                <a:cs typeface="+mn-cs"/>
              </a:rPr>
              <a:t>that means supporting people to make their own decisions, acting to prevent any harm or any type of abuse, using the least intrusive response, supporting those most at risk, working with others professionals to improve the elderly person wellbeing, and being open about decisions. </a:t>
            </a:r>
          </a:p>
          <a:p>
            <a:pPr rtl="0" fontAlgn="base"/>
            <a:r>
              <a:rPr lang="en-GB" sz="1200" b="0" i="0" kern="1200" dirty="0">
                <a:solidFill>
                  <a:schemeClr val="tx1"/>
                </a:solidFill>
                <a:effectLst/>
                <a:latin typeface="+mn-lt"/>
                <a:ea typeface="+mn-ea"/>
                <a:cs typeface="+mn-cs"/>
              </a:rPr>
              <a:t>Empowerment is the most important aspect as the main priority is to keep people safe and respecting their right to make their own decision.  </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15</a:t>
            </a:fld>
            <a:endParaRPr lang="en-GB"/>
          </a:p>
        </p:txBody>
      </p:sp>
    </p:spTree>
    <p:extLst>
      <p:ext uri="{BB962C8B-B14F-4D97-AF65-F5344CB8AC3E}">
        <p14:creationId xmlns:p14="http://schemas.microsoft.com/office/powerpoint/2010/main" val="13414001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My recommendation is about digital inclusion. Many older people can't use technology because they lack IT skills or have no one to help. Age UK found that 31% of older people say poor IT skills stop them going online, and 1.6 million don't use a mobile phone at all. </a:t>
            </a:r>
          </a:p>
          <a:p>
            <a:pPr rtl="0" fontAlgn="base"/>
            <a:r>
              <a:rPr lang="en-GB" sz="1200" b="0" i="0" kern="1200" dirty="0">
                <a:solidFill>
                  <a:schemeClr val="tx1"/>
                </a:solidFill>
                <a:effectLst/>
                <a:latin typeface="+mn-lt"/>
                <a:ea typeface="+mn-ea"/>
                <a:cs typeface="+mn-cs"/>
              </a:rPr>
              <a:t>Zhang explains that age plays a part, as the older people are often less willing to change familiar habits. </a:t>
            </a:r>
          </a:p>
          <a:p>
            <a:pPr rtl="0" fontAlgn="base"/>
            <a:r>
              <a:rPr lang="en-GB" sz="1200" b="0" i="0" kern="1200" dirty="0">
                <a:solidFill>
                  <a:schemeClr val="tx1"/>
                </a:solidFill>
                <a:effectLst/>
                <a:latin typeface="+mn-lt"/>
                <a:ea typeface="+mn-ea"/>
                <a:cs typeface="+mn-cs"/>
              </a:rPr>
              <a:t>So I recommend free, patient, one-to-one digital skills support, for example in day centres or libraries. This matters because more and more services, even GP appointments, are moving online. </a:t>
            </a:r>
          </a:p>
          <a:p>
            <a:pPr rtl="0" fontAlgn="base"/>
            <a:r>
              <a:rPr lang="en-GB" sz="1200" b="0" i="0" kern="1200" dirty="0">
                <a:solidFill>
                  <a:schemeClr val="tx1"/>
                </a:solidFill>
                <a:effectLst/>
                <a:latin typeface="+mn-lt"/>
                <a:ea typeface="+mn-ea"/>
                <a:cs typeface="+mn-cs"/>
              </a:rPr>
              <a:t>One barrier is ageism: some people assume older people can't learn technology, which can stop their motivation. The solution is to train staff not to judge, let people learn at their own time, and keep offline options for those who prefer them.</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16</a:t>
            </a:fld>
            <a:endParaRPr lang="en-GB"/>
          </a:p>
        </p:txBody>
      </p:sp>
    </p:spTree>
    <p:extLst>
      <p:ext uri="{BB962C8B-B14F-4D97-AF65-F5344CB8AC3E}">
        <p14:creationId xmlns:p14="http://schemas.microsoft.com/office/powerpoint/2010/main" val="15119538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in conclusion the number of older people in the UK is growing, and their physical, psychological and social needs are closely linked. Both theories show that people should be supported to age in the way they prefer. </a:t>
            </a:r>
          </a:p>
          <a:p>
            <a:pPr rtl="0" fontAlgn="base"/>
            <a:r>
              <a:rPr lang="en-GB" sz="1200" b="0" i="0" kern="1200" dirty="0">
                <a:solidFill>
                  <a:schemeClr val="tx1"/>
                </a:solidFill>
                <a:effectLst/>
                <a:latin typeface="+mn-lt"/>
                <a:ea typeface="+mn-ea"/>
                <a:cs typeface="+mn-cs"/>
              </a:rPr>
              <a:t>Domiciliary care and care homes are useful settings, however, care face challenges like staff shortages and limited choice. Technology can promote independence, but only if it's reliable and people have the skills to use it. The Care Act and the Equality Act protect older people's rights. </a:t>
            </a:r>
          </a:p>
          <a:p>
            <a:pPr rtl="0" fontAlgn="base"/>
            <a:r>
              <a:rPr lang="en-GB" sz="1200" b="0" i="0" kern="1200" dirty="0">
                <a:solidFill>
                  <a:schemeClr val="tx1"/>
                </a:solidFill>
                <a:effectLst/>
                <a:latin typeface="+mn-lt"/>
                <a:ea typeface="+mn-ea"/>
                <a:cs typeface="+mn-cs"/>
              </a:rPr>
              <a:t>Overall, empowerment is important as older people should be at the centre of every decision about their care.</a:t>
            </a:r>
          </a:p>
          <a:p>
            <a:endParaRPr lang="en-GB" dirty="0"/>
          </a:p>
        </p:txBody>
      </p:sp>
      <p:sp>
        <p:nvSpPr>
          <p:cNvPr id="4" name="Slide Number Placeholder 3"/>
          <p:cNvSpPr>
            <a:spLocks noGrp="1"/>
          </p:cNvSpPr>
          <p:nvPr>
            <p:ph type="sldNum" sz="quarter" idx="5"/>
          </p:nvPr>
        </p:nvSpPr>
        <p:spPr/>
        <p:txBody>
          <a:bodyPr/>
          <a:lstStyle/>
          <a:p>
            <a:fld id="{A35BD13C-860E-48C3-9608-03E6D19F4F49}" type="slidenum">
              <a:rPr lang="en-GB" smtClean="0"/>
              <a:t>17</a:t>
            </a:fld>
            <a:endParaRPr lang="en-GB"/>
          </a:p>
        </p:txBody>
      </p:sp>
    </p:spTree>
    <p:extLst>
      <p:ext uri="{BB962C8B-B14F-4D97-AF65-F5344CB8AC3E}">
        <p14:creationId xmlns:p14="http://schemas.microsoft.com/office/powerpoint/2010/main" val="1731266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16059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23112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3107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89426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73130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25954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74238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73281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81599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30742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10/25/2026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245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10/25/2026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5166884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hyperlink" Target="https://creativecommons.org/licenses/by-nc/3.0/" TargetMode="Externa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hyperlink" Target="https://blogs.ucl.ac.uk/global-social-media/category/themes/elderly/" TargetMode="External"/><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hyperlink" Target="https://www.publicdomainpictures.net/view-image.php?image=76000&amp;picture=we-can-do-it-poster&amp;large=1" TargetMode="External"/><Relationship Id="rId5" Type="http://schemas.openxmlformats.org/officeDocument/2006/relationships/image" Target="../media/image1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xml"/><Relationship Id="rId7" Type="http://schemas.openxmlformats.org/officeDocument/2006/relationships/hyperlink" Target="https://creativecommons.org/licenses/by-nd/3.0/" TargetMode="Externa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hyperlink" Target="https://www.news.uct.ac.za/article/-2024-02-22-older-persons-grant-not-nearly-enough-to-support-sas-elderly" TargetMode="External"/><Relationship Id="rId5" Type="http://schemas.openxmlformats.org/officeDocument/2006/relationships/image" Target="../media/image13.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hyperlink" Target="https://www.freepik.com/premium-vector/activities-seniors-isolated-concept-vector-illustration-activities-elderly-people-older-generation-active-lifestyle-seniors-spending-free-time-geriatric-care-service-vector-concept_86381301.htm" TargetMode="External"/><Relationship Id="rId5" Type="http://schemas.openxmlformats.org/officeDocument/2006/relationships/image" Target="../media/image15.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hyperlink" Target="https://www.rawpixel.com/image/428165/free-photo-image-retired-crutch-adult" TargetMode="External"/><Relationship Id="rId5" Type="http://schemas.openxmlformats.org/officeDocument/2006/relationships/image" Target="../media/image2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24.png"/><Relationship Id="rId5" Type="http://schemas.openxmlformats.org/officeDocument/2006/relationships/image" Target="../media/image23.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2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8.png"/><Relationship Id="rId4" Type="http://schemas.openxmlformats.org/officeDocument/2006/relationships/notesSlide" Target="../notesSlides/notesSlide15.xm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5" Type="http://schemas.openxmlformats.org/officeDocument/2006/relationships/image" Target="../media/image2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30.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hyperlink" Target="https://www.careuk.com/where-do-i-start/what-is-a-care-home" TargetMode="External"/><Relationship Id="rId13" Type="http://schemas.openxmlformats.org/officeDocument/2006/relationships/hyperlink" Target="https://doi.org/10.3390/geriatrics9050107" TargetMode="External"/><Relationship Id="rId3" Type="http://schemas.openxmlformats.org/officeDocument/2006/relationships/slideLayout" Target="../slideLayouts/slideLayout2.xml"/><Relationship Id="rId7" Type="http://schemas.openxmlformats.org/officeDocument/2006/relationships/hyperlink" Target="https://www.cqc.org.uk/guidance-regulation/providers/assessment/single-assessment-framework/caring/independence-choice-control" TargetMode="External"/><Relationship Id="rId12" Type="http://schemas.openxmlformats.org/officeDocument/2006/relationships/hyperlink" Target="https://doi.org/10.1155/2017/1983414" TargetMode="External"/><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hyperlink" Target="https://commonslibrary.parliament.uk/the-uks-changing-population/" TargetMode="External"/><Relationship Id="rId11" Type="http://schemas.openxmlformats.org/officeDocument/2006/relationships/hyperlink" Target="https://www.gov.uk/government/statistics/adult-social-care-workforce-survey-april-2025/adult-social-care-workforce-survey-april-2025-report" TargetMode="External"/><Relationship Id="rId5" Type="http://schemas.openxmlformats.org/officeDocument/2006/relationships/hyperlink" Target="https://doi.org/10.1080/2331205X.2017.1289664" TargetMode="External"/><Relationship Id="rId10" Type="http://schemas.openxmlformats.org/officeDocument/2006/relationships/hyperlink" Target="https://onlinelibrary.wiley.com/doi/full/10.1111/jan.16306" TargetMode="External"/><Relationship Id="rId4" Type="http://schemas.openxmlformats.org/officeDocument/2006/relationships/hyperlink" Target="https://www.ageuk.org.uk/latest-press/articles/age-uk-warns-22.4-million-digitally-excluded-older-people-are-at-risk-of-being-left-behind-in-an-increasingly-digital-world/" TargetMode="External"/><Relationship Id="rId9" Type="http://schemas.openxmlformats.org/officeDocument/2006/relationships/hyperlink" Target="https://doi.org/10.1145/3563703.3596640" TargetMode="External"/><Relationship Id="rId14" Type="http://schemas.openxmlformats.org/officeDocument/2006/relationships/image" Target="../media/image31.png"/></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93/ageing/afad145" TargetMode="External"/><Relationship Id="rId13" Type="http://schemas.openxmlformats.org/officeDocument/2006/relationships/hyperlink" Target="https://www.simplypsychology.org/disengagement-theory.html" TargetMode="External"/><Relationship Id="rId3" Type="http://schemas.openxmlformats.org/officeDocument/2006/relationships/hyperlink" Target="https://www.irwinmitchell.com/news-and-insights/expert-comment/post/102hpdt/employee-nicknamed-half-dead-dave-awarded-13-000-for-injury-to-his-feelings" TargetMode="External"/><Relationship Id="rId7" Type="http://schemas.openxmlformats.org/officeDocument/2006/relationships/hyperlink" Target="https://doi.org/10.14336/AD.2021.02018" TargetMode="External"/><Relationship Id="rId12" Type="http://schemas.openxmlformats.org/officeDocument/2006/relationships/hyperlink" Target="https://www.england.nhs.uk/ourwork/clinical-policy/older-people/improving-care-for-older-people/" TargetMode="External"/><Relationship Id="rId2" Type="http://schemas.openxmlformats.org/officeDocument/2006/relationships/hyperlink" Target="https://www.gov.uk/government/publications/care-act-statutory-guidance/care-and-support-statutory-guidance" TargetMode="External"/><Relationship Id="rId1" Type="http://schemas.openxmlformats.org/officeDocument/2006/relationships/slideLayout" Target="../slideLayouts/slideLayout2.xml"/><Relationship Id="rId6" Type="http://schemas.openxmlformats.org/officeDocument/2006/relationships/hyperlink" Target="https://www.legislation.gov.uk/ukpga/2010/15/contents" TargetMode="External"/><Relationship Id="rId11" Type="http://schemas.openxmlformats.org/officeDocument/2006/relationships/hyperlink" Target="https://doi.org/10.3390/s23115212" TargetMode="External"/><Relationship Id="rId5" Type="http://schemas.openxmlformats.org/officeDocument/2006/relationships/hyperlink" Target="https://www.legislation.gov.uk/ukpga/2014/23/contents" TargetMode="External"/><Relationship Id="rId10" Type="http://schemas.openxmlformats.org/officeDocument/2006/relationships/hyperlink" Target="https://www.homecare.co.uk/advice/home-care-facts-and-stats-number-of-providers-service-users-workforce" TargetMode="External"/><Relationship Id="rId4" Type="http://schemas.openxmlformats.org/officeDocument/2006/relationships/hyperlink" Target="https://doi.org/10.3390/geriatrics9020022" TargetMode="External"/><Relationship Id="rId9" Type="http://schemas.openxmlformats.org/officeDocument/2006/relationships/hyperlink" Target="https://doi.org/10.3390/ijerph191710909"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sciencedirect.com/science/article/abs/pii/S1357303924002135" TargetMode="External"/><Relationship Id="rId13" Type="http://schemas.openxmlformats.org/officeDocument/2006/relationships/hyperlink" Target="https://doi.org/10.1177/09636625231171677" TargetMode="External"/><Relationship Id="rId3" Type="http://schemas.openxmlformats.org/officeDocument/2006/relationships/hyperlink" Target="https://www.ons.gov.uk/peoplepopulationandcommunity/birthsdeathsandmarriages/lifeexpectancies/bulletins/nationallifetablesunitedkingdom/2022to2024" TargetMode="External"/><Relationship Id="rId7" Type="http://schemas.openxmlformats.org/officeDocument/2006/relationships/hyperlink" Target="https://doi.org/10.1093/ageing/afw193" TargetMode="External"/><Relationship Id="rId12" Type="http://schemas.openxmlformats.org/officeDocument/2006/relationships/hyperlink" Target="https://www.who.int/news-room/questions-and-answers/item/healthy-ageing-and-functional-ability" TargetMode="External"/><Relationship Id="rId2" Type="http://schemas.openxmlformats.org/officeDocument/2006/relationships/hyperlink" Target="https://dl.acm.org/doi/epdf/10.1145/3571884.3597135" TargetMode="External"/><Relationship Id="rId1" Type="http://schemas.openxmlformats.org/officeDocument/2006/relationships/slideLayout" Target="../slideLayouts/slideLayout2.xml"/><Relationship Id="rId6" Type="http://schemas.openxmlformats.org/officeDocument/2006/relationships/hyperlink" Target="https://www.statista.com/statistics/1082379/number-of-people-living-in-care-homes-in-the-united-kingdom/" TargetMode="External"/><Relationship Id="rId11" Type="http://schemas.openxmlformats.org/officeDocument/2006/relationships/hyperlink" Target="https://www.who.int/news/item/18-03-2021-ageism-is-a-global-challenge-un" TargetMode="External"/><Relationship Id="rId5" Type="http://schemas.openxmlformats.org/officeDocument/2006/relationships/hyperlink" Target="https://www.carehome.co.uk/advice/care-home-or-home-care-pros-and-cons-explained" TargetMode="External"/><Relationship Id="rId10" Type="http://schemas.openxmlformats.org/officeDocument/2006/relationships/hyperlink" Target="https://www.theaccessgroup.com/en-gb/blog/hsc-the-challenges-facing-domiciliary-care-in-the-uk-and-how-to-overcome-them/" TargetMode="External"/><Relationship Id="rId4" Type="http://schemas.openxmlformats.org/officeDocument/2006/relationships/hyperlink" Target="https://www.sciencedirect.com/topics/medicine-and-dentistry/continuity-theory%22https:/www.sciencedirect.com/topics/medicine-and-dentistry/continuity-theory" TargetMode="External"/><Relationship Id="rId9" Type="http://schemas.openxmlformats.org/officeDocument/2006/relationships/hyperlink" Target="https://doi.org/10.1007/978-3-030-22009-9_7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wo people holding hands">
            <a:extLst>
              <a:ext uri="{FF2B5EF4-FFF2-40B4-BE49-F238E27FC236}">
                <a16:creationId xmlns:a16="http://schemas.microsoft.com/office/drawing/2014/main" id="{615E26D4-7088-806E-4456-A2A89206055A}"/>
              </a:ext>
            </a:extLst>
          </p:cNvPr>
          <p:cNvPicPr>
            <a:picLocks noChangeAspect="1"/>
          </p:cNvPicPr>
          <p:nvPr/>
        </p:nvPicPr>
        <p:blipFill>
          <a:blip r:embed="rId5" cstate="email">
            <a:alphaModFix amt="40000"/>
            <a:extLst>
              <a:ext uri="{28A0092B-C50C-407E-A947-70E740481C1C}">
                <a14:useLocalDpi xmlns:a14="http://schemas.microsoft.com/office/drawing/2010/main"/>
              </a:ext>
            </a:extLst>
          </a:blip>
          <a:srcRect r="-2" b="-2"/>
          <a:stretch>
            <a:fillRect/>
          </a:stretch>
        </p:blipFill>
        <p:spPr>
          <a:xfrm>
            <a:off x="-2" y="24188"/>
            <a:ext cx="12192001" cy="6858001"/>
          </a:xfrm>
          <a:prstGeom prst="rect">
            <a:avLst/>
          </a:prstGeom>
        </p:spPr>
      </p:pic>
      <p:sp>
        <p:nvSpPr>
          <p:cNvPr id="2" name="Title 1"/>
          <p:cNvSpPr>
            <a:spLocks noGrp="1"/>
          </p:cNvSpPr>
          <p:nvPr>
            <p:ph type="ctrTitle"/>
          </p:nvPr>
        </p:nvSpPr>
        <p:spPr>
          <a:xfrm>
            <a:off x="517870" y="978407"/>
            <a:ext cx="5021182" cy="3290107"/>
          </a:xfrm>
        </p:spPr>
        <p:txBody>
          <a:bodyPr>
            <a:normAutofit/>
          </a:bodyPr>
          <a:lstStyle/>
          <a:p>
            <a:r>
              <a:rPr lang="en-GB" sz="4800" dirty="0">
                <a:solidFill>
                  <a:srgbClr val="FFFFFF"/>
                </a:solidFill>
              </a:rPr>
              <a:t>Empowering the older person </a:t>
            </a:r>
            <a:br>
              <a:rPr lang="en-GB" sz="4800" dirty="0">
                <a:ea typeface="+mj-lt"/>
                <a:cs typeface="+mj-lt"/>
              </a:rPr>
            </a:br>
            <a:r>
              <a:rPr lang="en-GB" sz="4800" b="0" dirty="0">
                <a:solidFill>
                  <a:srgbClr val="FFFFFF"/>
                </a:solidFill>
                <a:ea typeface="+mj-lt"/>
                <a:cs typeface="+mj-lt"/>
              </a:rPr>
              <a:t>BMHP6027_BIRM</a:t>
            </a:r>
            <a:endParaRPr lang="en-GB" sz="4800" dirty="0">
              <a:solidFill>
                <a:srgbClr val="FFFFFF"/>
              </a:solidFill>
            </a:endParaRPr>
          </a:p>
        </p:txBody>
      </p:sp>
      <p:sp>
        <p:nvSpPr>
          <p:cNvPr id="3" name="Subtitle 2"/>
          <p:cNvSpPr>
            <a:spLocks noGrp="1"/>
          </p:cNvSpPr>
          <p:nvPr>
            <p:ph type="subTitle" idx="1"/>
          </p:nvPr>
        </p:nvSpPr>
        <p:spPr>
          <a:xfrm>
            <a:off x="517870" y="4348472"/>
            <a:ext cx="5015665" cy="1858007"/>
          </a:xfrm>
        </p:spPr>
        <p:txBody>
          <a:bodyPr>
            <a:normAutofit fontScale="92500" lnSpcReduction="10000"/>
          </a:bodyPr>
          <a:lstStyle/>
          <a:p>
            <a:r>
              <a:rPr lang="en-GB" sz="2400">
                <a:solidFill>
                  <a:srgbClr val="FFFFFF"/>
                </a:solidFill>
              </a:rPr>
              <a:t>Strategies to empower the older person.</a:t>
            </a:r>
          </a:p>
          <a:p>
            <a:r>
              <a:rPr lang="en-GB" sz="2400">
                <a:solidFill>
                  <a:srgbClr val="FFFFFF"/>
                </a:solidFill>
              </a:rPr>
              <a:t>Student name: Patient Mohamed</a:t>
            </a:r>
            <a:endParaRPr lang="en-US"/>
          </a:p>
          <a:p>
            <a:r>
              <a:rPr lang="en-GB" sz="2400">
                <a:solidFill>
                  <a:srgbClr val="FFFFFF"/>
                </a:solidFill>
              </a:rPr>
              <a:t>Student number: 2332011</a:t>
            </a:r>
          </a:p>
          <a:p>
            <a:r>
              <a:rPr lang="en-GB" sz="2400">
                <a:solidFill>
                  <a:srgbClr val="FFFFFF"/>
                </a:solidFill>
              </a:rPr>
              <a:t>Lecturer: </a:t>
            </a:r>
            <a:r>
              <a:rPr lang="en-GB" sz="2400" err="1">
                <a:solidFill>
                  <a:srgbClr val="FFFFFF"/>
                </a:solidFill>
              </a:rPr>
              <a:t>Tsiwany</a:t>
            </a:r>
            <a:r>
              <a:rPr lang="en-GB" sz="2400">
                <a:solidFill>
                  <a:srgbClr val="FFFFFF"/>
                </a:solidFill>
              </a:rPr>
              <a:t> Khumalo</a:t>
            </a: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Video 73">
            <a:hlinkClick r:id="" action="ppaction://media"/>
            <a:extLst>
              <a:ext uri="{FF2B5EF4-FFF2-40B4-BE49-F238E27FC236}">
                <a16:creationId xmlns:a16="http://schemas.microsoft.com/office/drawing/2014/main" id="{0BA6AE24-0F59-6877-FCEA-6CD37F94966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5572"/>
    </mc:Choice>
    <mc:Fallback>
      <p:transition spd="slow" advTm="35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4"/>
                </p:tgtEl>
              </p:cMediaNode>
            </p:video>
            <p:seq concurrent="1" nextAc="seek">
              <p:cTn id="8" restart="whenNotActive" fill="hold" evtFilter="cancelBubble" nodeType="interactiveSeq">
                <p:stCondLst>
                  <p:cond evt="onClick" delay="0">
                    <p:tgtEl>
                      <p:spTgt spid="7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4"/>
                                        </p:tgtEl>
                                      </p:cBhvr>
                                    </p:cmd>
                                  </p:childTnLst>
                                </p:cTn>
                              </p:par>
                            </p:childTnLst>
                          </p:cTn>
                        </p:par>
                      </p:childTnLst>
                    </p:cTn>
                  </p:par>
                </p:childTnLst>
              </p:cTn>
              <p:nextCondLst>
                <p:cond evt="onClick" delay="0">
                  <p:tgtEl>
                    <p:spTgt spid="7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1D5F40-A40D-4672-C342-DAA558DEDF6A}"/>
              </a:ext>
            </a:extLst>
          </p:cNvPr>
          <p:cNvSpPr>
            <a:spLocks noGrp="1"/>
          </p:cNvSpPr>
          <p:nvPr>
            <p:ph type="title"/>
          </p:nvPr>
        </p:nvSpPr>
        <p:spPr>
          <a:xfrm>
            <a:off x="521208" y="978408"/>
            <a:ext cx="11155680" cy="1115568"/>
          </a:xfrm>
        </p:spPr>
        <p:txBody>
          <a:bodyPr>
            <a:normAutofit/>
          </a:bodyPr>
          <a:lstStyle/>
          <a:p>
            <a:pPr algn="ctr"/>
            <a:r>
              <a:rPr lang="en-GB"/>
              <a:t>Definition of ageing </a:t>
            </a:r>
            <a:endParaRPr lang="en-US"/>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senior woman with friends exercising in yard - old people active stock pictures, royalty-free photos &amp; images">
            <a:extLst>
              <a:ext uri="{FF2B5EF4-FFF2-40B4-BE49-F238E27FC236}">
                <a16:creationId xmlns:a16="http://schemas.microsoft.com/office/drawing/2014/main" id="{5CC7452F-F9D5-595E-E9BC-38921A0FAE6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17868" y="2418521"/>
            <a:ext cx="5639091" cy="3834581"/>
          </a:xfrm>
          <a:prstGeom prst="rect">
            <a:avLst/>
          </a:prstGeom>
        </p:spPr>
      </p:pic>
      <p:sp>
        <p:nvSpPr>
          <p:cNvPr id="3" name="Content Placeholder 2">
            <a:extLst>
              <a:ext uri="{FF2B5EF4-FFF2-40B4-BE49-F238E27FC236}">
                <a16:creationId xmlns:a16="http://schemas.microsoft.com/office/drawing/2014/main" id="{C3956029-8172-D00B-2D75-203C2215AD8C}"/>
              </a:ext>
            </a:extLst>
          </p:cNvPr>
          <p:cNvSpPr>
            <a:spLocks noGrp="1"/>
          </p:cNvSpPr>
          <p:nvPr>
            <p:ph idx="1"/>
          </p:nvPr>
        </p:nvSpPr>
        <p:spPr>
          <a:xfrm>
            <a:off x="6547104" y="2304288"/>
            <a:ext cx="5129784" cy="4050792"/>
          </a:xfrm>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t>Ageing is the natural process of life in which a person changes physically, mentally, emotionally and socially (</a:t>
            </a:r>
            <a:r>
              <a:rPr lang="en-GB" dirty="0" err="1"/>
              <a:t>Gaviano</a:t>
            </a:r>
            <a:r>
              <a:rPr lang="en-GB" dirty="0"/>
              <a:t> et al., 2024). According to the NHS an old person in the United Kingdom is a person who is over the age of 65 (NHS, 2026).  </a:t>
            </a:r>
          </a:p>
        </p:txBody>
      </p:sp>
      <p:pic>
        <p:nvPicPr>
          <p:cNvPr id="20" name="Video 19">
            <a:hlinkClick r:id="" action="ppaction://media"/>
            <a:extLst>
              <a:ext uri="{FF2B5EF4-FFF2-40B4-BE49-F238E27FC236}">
                <a16:creationId xmlns:a16="http://schemas.microsoft.com/office/drawing/2014/main" id="{4341E581-9428-4CEA-251A-457EF394E0A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91177"/>
      </p:ext>
    </p:extLst>
  </p:cSld>
  <p:clrMapOvr>
    <a:masterClrMapping/>
  </p:clrMapOvr>
  <mc:AlternateContent xmlns:mc="http://schemas.openxmlformats.org/markup-compatibility/2006">
    <mc:Choice xmlns:p14="http://schemas.microsoft.com/office/powerpoint/2010/main" Requires="p14">
      <p:transition spd="slow" p14:dur="2000" advTm="34811"/>
    </mc:Choice>
    <mc:Fallback>
      <p:transition spd="slow" advTm="34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977ED-54C7-B28F-D0B1-745C361809EE}"/>
              </a:ext>
            </a:extLst>
          </p:cNvPr>
          <p:cNvSpPr>
            <a:spLocks noGrp="1"/>
          </p:cNvSpPr>
          <p:nvPr>
            <p:ph type="title"/>
          </p:nvPr>
        </p:nvSpPr>
        <p:spPr>
          <a:xfrm>
            <a:off x="521208" y="978408"/>
            <a:ext cx="11155680" cy="1115568"/>
          </a:xfrm>
        </p:spPr>
        <p:txBody>
          <a:bodyPr>
            <a:normAutofit/>
          </a:bodyPr>
          <a:lstStyle/>
          <a:p>
            <a:pPr algn="ctr"/>
            <a:r>
              <a:rPr lang="en-GB" dirty="0"/>
              <a:t>Ageing population </a:t>
            </a:r>
          </a:p>
        </p:txBody>
      </p:sp>
      <p:sp>
        <p:nvSpPr>
          <p:cNvPr id="12" name="Freeform: Shape 1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19129D1B-EB0B-1192-F7D9-582540D3C94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07697" y="2299390"/>
            <a:ext cx="5059433" cy="4072844"/>
          </a:xfrm>
          <a:prstGeom prst="rect">
            <a:avLst/>
          </a:prstGeom>
        </p:spPr>
      </p:pic>
      <p:sp>
        <p:nvSpPr>
          <p:cNvPr id="3" name="Content Placeholder 2">
            <a:extLst>
              <a:ext uri="{FF2B5EF4-FFF2-40B4-BE49-F238E27FC236}">
                <a16:creationId xmlns:a16="http://schemas.microsoft.com/office/drawing/2014/main" id="{5D03B7A7-1EC5-84FB-1905-F03984444CC9}"/>
              </a:ext>
            </a:extLst>
          </p:cNvPr>
          <p:cNvSpPr>
            <a:spLocks noGrp="1"/>
          </p:cNvSpPr>
          <p:nvPr>
            <p:ph idx="1"/>
          </p:nvPr>
        </p:nvSpPr>
        <p:spPr>
          <a:xfrm>
            <a:off x="6463149" y="2299118"/>
            <a:ext cx="5129784" cy="4050792"/>
          </a:xfrm>
        </p:spPr>
        <p:txBody>
          <a:bodyPr vert="horz" lIns="91440" tIns="45720" rIns="91440" bIns="45720" rtlCol="0" anchor="t">
            <a:normAutofit/>
          </a:bodyPr>
          <a:lstStyle/>
          <a:p>
            <a:pPr>
              <a:buNone/>
            </a:pPr>
            <a:r>
              <a:rPr lang="en-GB" sz="1300" dirty="0"/>
              <a:t>Ageing population has become an important situation as life expectancy has increased since 2019 to 2021, the life expectancy for females was 82 and has increased to 83, for males was 78 and has increased to 79 (Office for national statistics, 2025).</a:t>
            </a:r>
          </a:p>
          <a:p>
            <a:pPr>
              <a:buNone/>
            </a:pPr>
            <a:r>
              <a:rPr lang="en-GB" sz="1300" dirty="0"/>
              <a:t> However, the increase of life expectancy also means that there's a higher chance for older people to develop diseases, </a:t>
            </a:r>
            <a:r>
              <a:rPr lang="en-GB" sz="1300" dirty="0" err="1"/>
              <a:t>Stoodley</a:t>
            </a:r>
            <a:r>
              <a:rPr lang="en-GB" sz="1300" dirty="0"/>
              <a:t> &amp; Conroy (2024) explains that 50% of the population aged 65 and over </a:t>
            </a:r>
            <a:r>
              <a:rPr lang="en-GB" sz="1300" dirty="0" err="1"/>
              <a:t>developes</a:t>
            </a:r>
            <a:r>
              <a:rPr lang="en-GB" sz="1300" dirty="0"/>
              <a:t> </a:t>
            </a:r>
            <a:r>
              <a:rPr lang="en-GB" sz="1300" dirty="0" err="1"/>
              <a:t>atleas</a:t>
            </a:r>
            <a:r>
              <a:rPr lang="en-GB" sz="1300" dirty="0"/>
              <a:t> two health conditions, this increase the demand on the NHS and the social care settings (</a:t>
            </a:r>
            <a:r>
              <a:rPr lang="en-GB" sz="1300" dirty="0" err="1"/>
              <a:t>Stoodley</a:t>
            </a:r>
            <a:r>
              <a:rPr lang="en-GB" sz="1300" dirty="0"/>
              <a:t> &amp; Conroy, 2024)</a:t>
            </a:r>
          </a:p>
          <a:p>
            <a:pPr marL="0" indent="0">
              <a:buNone/>
            </a:pPr>
            <a:endParaRPr lang="en-GB" dirty="0"/>
          </a:p>
        </p:txBody>
      </p:sp>
      <p:sp>
        <p:nvSpPr>
          <p:cNvPr id="4" name="TextBox 3">
            <a:extLst>
              <a:ext uri="{FF2B5EF4-FFF2-40B4-BE49-F238E27FC236}">
                <a16:creationId xmlns:a16="http://schemas.microsoft.com/office/drawing/2014/main" id="{126C57FD-13C0-9B70-806A-7942B8CD451A}"/>
              </a:ext>
            </a:extLst>
          </p:cNvPr>
          <p:cNvSpPr txBox="1"/>
          <p:nvPr/>
        </p:nvSpPr>
        <p:spPr>
          <a:xfrm>
            <a:off x="1166472" y="6330421"/>
            <a:ext cx="3869531"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dirty="0"/>
              <a:t>(Office for national statistics, 2025).</a:t>
            </a:r>
          </a:p>
          <a:p>
            <a:pPr algn="l"/>
            <a:endParaRPr lang="en-GB" dirty="0"/>
          </a:p>
        </p:txBody>
      </p:sp>
      <p:pic>
        <p:nvPicPr>
          <p:cNvPr id="16" name="Video 15">
            <a:hlinkClick r:id="" action="ppaction://media"/>
            <a:extLst>
              <a:ext uri="{FF2B5EF4-FFF2-40B4-BE49-F238E27FC236}">
                <a16:creationId xmlns:a16="http://schemas.microsoft.com/office/drawing/2014/main" id="{15542D99-5FB7-7AFD-E38E-A9388FF456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0275275"/>
      </p:ext>
    </p:extLst>
  </p:cSld>
  <p:clrMapOvr>
    <a:masterClrMapping/>
  </p:clrMapOvr>
  <mc:AlternateContent xmlns:mc="http://schemas.openxmlformats.org/markup-compatibility/2006">
    <mc:Choice xmlns:p14="http://schemas.microsoft.com/office/powerpoint/2010/main" Requires="p14">
      <p:transition spd="slow" p14:dur="2000" advTm="47348"/>
    </mc:Choice>
    <mc:Fallback>
      <p:transition spd="slow" advTm="47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B74C5-C1AC-0A29-5E7B-7DE8046C7744}"/>
              </a:ext>
            </a:extLst>
          </p:cNvPr>
          <p:cNvSpPr>
            <a:spLocks noGrp="1"/>
          </p:cNvSpPr>
          <p:nvPr>
            <p:ph type="title"/>
          </p:nvPr>
        </p:nvSpPr>
        <p:spPr>
          <a:xfrm>
            <a:off x="521208" y="978408"/>
            <a:ext cx="11155680" cy="1115568"/>
          </a:xfrm>
        </p:spPr>
        <p:txBody>
          <a:bodyPr>
            <a:normAutofit/>
          </a:bodyPr>
          <a:lstStyle/>
          <a:p>
            <a:pPr algn="ctr"/>
            <a:r>
              <a:rPr lang="en-GB" b="0"/>
              <a:t>UK population</a:t>
            </a:r>
            <a:endParaRPr lang="en-US" b="0"/>
          </a:p>
        </p:txBody>
      </p:sp>
      <p:sp>
        <p:nvSpPr>
          <p:cNvPr id="7" name="Freeform: Shape 6">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9C49A87C-0A05-5B2E-B02D-B191F5CC1E1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17868" y="3017674"/>
            <a:ext cx="5639091" cy="2636275"/>
          </a:xfrm>
          <a:prstGeom prst="rect">
            <a:avLst/>
          </a:prstGeom>
        </p:spPr>
      </p:pic>
      <p:sp>
        <p:nvSpPr>
          <p:cNvPr id="3" name="Content Placeholder 2">
            <a:extLst>
              <a:ext uri="{FF2B5EF4-FFF2-40B4-BE49-F238E27FC236}">
                <a16:creationId xmlns:a16="http://schemas.microsoft.com/office/drawing/2014/main" id="{EE8E8684-F8AD-A1DA-7F23-41144DEFA951}"/>
              </a:ext>
            </a:extLst>
          </p:cNvPr>
          <p:cNvSpPr>
            <a:spLocks noGrp="1"/>
          </p:cNvSpPr>
          <p:nvPr>
            <p:ph idx="1"/>
          </p:nvPr>
        </p:nvSpPr>
        <p:spPr>
          <a:xfrm>
            <a:off x="6547104" y="2304288"/>
            <a:ext cx="5129784" cy="4050792"/>
          </a:xfrm>
        </p:spPr>
        <p:txBody>
          <a:bodyPr vert="horz" lIns="91440" tIns="45720" rIns="91440" bIns="45720" rtlCol="0" anchor="t">
            <a:normAutofit/>
          </a:bodyPr>
          <a:lstStyle/>
          <a:p>
            <a:pPr marL="0" indent="0">
              <a:buNone/>
            </a:pPr>
            <a:r>
              <a:rPr lang="en-GB" dirty="0"/>
              <a:t>As the population in the UK increases and the life expectancy increases, us as professionals we have a duty to understand the elderly people needs in this stage of live. Cassie Barton et al., (2024) mentions that in 2022 the population of elderly people over 65 was 12.7 million and the ONS's believe that by the year 2072 there will be 22. 1 million people, that would be 27% of the population (Barton et. al.,  2024).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8" name="TextBox 7">
            <a:extLst>
              <a:ext uri="{FF2B5EF4-FFF2-40B4-BE49-F238E27FC236}">
                <a16:creationId xmlns:a16="http://schemas.microsoft.com/office/drawing/2014/main" id="{E09F600A-FD38-BC40-C26B-6A14B4674983}"/>
              </a:ext>
            </a:extLst>
          </p:cNvPr>
          <p:cNvSpPr txBox="1"/>
          <p:nvPr/>
        </p:nvSpPr>
        <p:spPr>
          <a:xfrm>
            <a:off x="520095" y="5696857"/>
            <a:ext cx="45599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(Barton et.al., 2024)</a:t>
            </a:r>
          </a:p>
        </p:txBody>
      </p:sp>
      <p:pic>
        <p:nvPicPr>
          <p:cNvPr id="10" name="Video 9">
            <a:hlinkClick r:id="" action="ppaction://media"/>
            <a:extLst>
              <a:ext uri="{FF2B5EF4-FFF2-40B4-BE49-F238E27FC236}">
                <a16:creationId xmlns:a16="http://schemas.microsoft.com/office/drawing/2014/main" id="{F6D66CE1-B073-A622-8F27-40A380128EB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94537004"/>
      </p:ext>
    </p:extLst>
  </p:cSld>
  <p:clrMapOvr>
    <a:masterClrMapping/>
  </p:clrMapOvr>
  <mc:AlternateContent xmlns:mc="http://schemas.openxmlformats.org/markup-compatibility/2006">
    <mc:Choice xmlns:p14="http://schemas.microsoft.com/office/powerpoint/2010/main" Requires="p14">
      <p:transition spd="slow" p14:dur="2000" advTm="29064"/>
    </mc:Choice>
    <mc:Fallback>
      <p:transition spd="slow" advTm="29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696B3A-37CD-6E29-A7CE-B409E6E4535E}"/>
              </a:ext>
            </a:extLst>
          </p:cNvPr>
          <p:cNvSpPr>
            <a:spLocks noGrp="1"/>
          </p:cNvSpPr>
          <p:nvPr>
            <p:ph type="title"/>
          </p:nvPr>
        </p:nvSpPr>
        <p:spPr>
          <a:xfrm>
            <a:off x="521208" y="978408"/>
            <a:ext cx="11155680" cy="1115568"/>
          </a:xfrm>
        </p:spPr>
        <p:txBody>
          <a:bodyPr>
            <a:normAutofit/>
          </a:bodyPr>
          <a:lstStyle/>
          <a:p>
            <a:pPr algn="ctr"/>
            <a:r>
              <a:rPr lang="en-GB"/>
              <a:t>Older people needs</a:t>
            </a:r>
          </a:p>
        </p:txBody>
      </p:sp>
      <p:sp>
        <p:nvSpPr>
          <p:cNvPr id="13" name="Freeform: Shape 12">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1C4418E-E28B-7C1C-7483-C46E483F0764}"/>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rcRect b="-1"/>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4EFF041D-C0D5-B3AF-932A-307F16302E8D}"/>
              </a:ext>
            </a:extLst>
          </p:cNvPr>
          <p:cNvSpPr>
            <a:spLocks noGrp="1"/>
          </p:cNvSpPr>
          <p:nvPr>
            <p:ph idx="1"/>
          </p:nvPr>
        </p:nvSpPr>
        <p:spPr>
          <a:xfrm>
            <a:off x="6510528" y="2304288"/>
            <a:ext cx="5157216" cy="4050792"/>
          </a:xfrm>
        </p:spPr>
        <p:txBody>
          <a:bodyPr vert="horz" lIns="91440" tIns="45720" rIns="91440" bIns="45720" rtlCol="0" anchor="t">
            <a:normAutofit/>
          </a:bodyPr>
          <a:lstStyle/>
          <a:p>
            <a:pPr marL="0" indent="0">
              <a:lnSpc>
                <a:spcPct val="100000"/>
              </a:lnSpc>
              <a:buNone/>
            </a:pPr>
            <a:r>
              <a:rPr lang="en-GB" sz="1300"/>
              <a:t>The Biopsychosocial model helps us understand older people's physical, emotional and social needs, as those factors can affect an elderly person's life.</a:t>
            </a:r>
            <a:endParaRPr lang="en-US" sz="1300"/>
          </a:p>
          <a:p>
            <a:pPr marL="285750" indent="-285750">
              <a:lnSpc>
                <a:spcPct val="100000"/>
              </a:lnSpc>
            </a:pPr>
            <a:r>
              <a:rPr lang="en-GB" sz="1300"/>
              <a:t>Physical: As a person ages, their bodies go through inevitable changes; for example, they could have mobility problems, low immune system, poor memory and more. This could increase the chance of developing anxiety and depression. So, they might need support with mobility and medication (</a:t>
            </a:r>
            <a:r>
              <a:rPr lang="en-GB" sz="1300" err="1"/>
              <a:t>Murniati</a:t>
            </a:r>
            <a:r>
              <a:rPr lang="en-GB" sz="1300"/>
              <a:t> et al., 2022).</a:t>
            </a:r>
          </a:p>
          <a:p>
            <a:pPr marL="285750" indent="-285750">
              <a:lnSpc>
                <a:spcPct val="100000"/>
              </a:lnSpc>
            </a:pPr>
            <a:r>
              <a:rPr lang="en-GB" sz="1300"/>
              <a:t>Psychological/Emotional: Some older people might go through depression or anxiety due to a loss. They would need therapy, or they will need to talk to someone whom they trust (</a:t>
            </a:r>
            <a:r>
              <a:rPr lang="en-GB" sz="1300" err="1"/>
              <a:t>Murniati</a:t>
            </a:r>
            <a:r>
              <a:rPr lang="en-GB" sz="1300"/>
              <a:t> et al., 2022).</a:t>
            </a:r>
          </a:p>
          <a:p>
            <a:pPr marL="285750" indent="-285750">
              <a:lnSpc>
                <a:spcPct val="100000"/>
              </a:lnSpc>
            </a:pPr>
            <a:r>
              <a:rPr lang="en-GB" sz="1300"/>
              <a:t>Social: Some older people might feel lonely and isolate themselves, especially if they are single. To support them, they will need support to be involv</a:t>
            </a:r>
            <a:r>
              <a:rPr lang="en-GB" sz="1300">
                <a:ea typeface="+mn-lt"/>
                <a:cs typeface="+mn-lt"/>
              </a:rPr>
              <a:t>ed in community groups (</a:t>
            </a:r>
            <a:r>
              <a:rPr lang="en-GB" sz="1300" err="1">
                <a:ea typeface="+mn-lt"/>
                <a:cs typeface="+mn-lt"/>
              </a:rPr>
              <a:t>Murniati</a:t>
            </a:r>
            <a:r>
              <a:rPr lang="en-GB" sz="1300">
                <a:ea typeface="+mn-lt"/>
                <a:cs typeface="+mn-lt"/>
              </a:rPr>
              <a:t> et al., 2022).</a:t>
            </a:r>
            <a:endParaRPr lang="en-GB" sz="1300"/>
          </a:p>
        </p:txBody>
      </p:sp>
      <p:sp>
        <p:nvSpPr>
          <p:cNvPr id="6" name="TextBox 5">
            <a:extLst>
              <a:ext uri="{FF2B5EF4-FFF2-40B4-BE49-F238E27FC236}">
                <a16:creationId xmlns:a16="http://schemas.microsoft.com/office/drawing/2014/main" id="{368C702F-3090-E892-FA24-6B612FDE49EE}"/>
              </a:ext>
            </a:extLst>
          </p:cNvPr>
          <p:cNvSpPr txBox="1"/>
          <p:nvPr/>
        </p:nvSpPr>
        <p:spPr>
          <a:xfrm>
            <a:off x="3625451" y="6147903"/>
            <a:ext cx="247054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blogs.ucl.ac.uk/global-social-media/category/themes/elder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pic>
        <p:nvPicPr>
          <p:cNvPr id="26" name="Video 25">
            <a:hlinkClick r:id="" action="ppaction://media"/>
            <a:extLst>
              <a:ext uri="{FF2B5EF4-FFF2-40B4-BE49-F238E27FC236}">
                <a16:creationId xmlns:a16="http://schemas.microsoft.com/office/drawing/2014/main" id="{A9A4D170-2A15-D3C0-F711-524EEC721C3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1600325"/>
      </p:ext>
    </p:extLst>
  </p:cSld>
  <p:clrMapOvr>
    <a:masterClrMapping/>
  </p:clrMapOvr>
  <mc:AlternateContent xmlns:mc="http://schemas.openxmlformats.org/markup-compatibility/2006">
    <mc:Choice xmlns:p14="http://schemas.microsoft.com/office/powerpoint/2010/main" Requires="p14">
      <p:transition spd="slow" p14:dur="2000" advTm="69926"/>
    </mc:Choice>
    <mc:Fallback>
      <p:transition spd="slow" advTm="69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07E3E3-9D51-F300-B3AF-2B228F6EADE0}"/>
              </a:ext>
            </a:extLst>
          </p:cNvPr>
          <p:cNvSpPr>
            <a:spLocks noGrp="1"/>
          </p:cNvSpPr>
          <p:nvPr>
            <p:ph type="title"/>
          </p:nvPr>
        </p:nvSpPr>
        <p:spPr>
          <a:xfrm>
            <a:off x="5413248" y="978408"/>
            <a:ext cx="6263640" cy="1463040"/>
          </a:xfrm>
        </p:spPr>
        <p:txBody>
          <a:bodyPr>
            <a:normAutofit/>
          </a:bodyPr>
          <a:lstStyle/>
          <a:p>
            <a:pPr>
              <a:lnSpc>
                <a:spcPct val="90000"/>
              </a:lnSpc>
            </a:pPr>
            <a:r>
              <a:rPr lang="en-GB" sz="3400"/>
              <a:t>Empowerment, independence &amp; Functional ability</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AE60A126-5046-4599-C050-8B1BE9CAC0C6}"/>
              </a:ext>
            </a:extLst>
          </p:cNvPr>
          <p:cNvPicPr>
            <a:picLocks noChangeAspect="1"/>
          </p:cNvPicPr>
          <p:nvPr/>
        </p:nvPicPr>
        <p:blipFill>
          <a:blip r:embed="rId5">
            <a:extLst>
              <a:ext uri="{28A0092B-C50C-407E-A947-70E740481C1C}">
                <a14:useLocalDpi xmlns:a14="http://schemas.microsoft.com/office/drawing/2010/main"/>
              </a:ext>
              <a:ext uri="{837473B0-CC2E-450A-ABE3-18F120FF3D39}">
                <a1611:picAttrSrcUrl xmlns:a1611="http://schemas.microsoft.com/office/drawing/2016/11/main" r:id="rId6"/>
              </a:ext>
            </a:extLst>
          </a:blip>
          <a:stretch>
            <a:fillRect/>
          </a:stretch>
        </p:blipFill>
        <p:spPr>
          <a:xfrm>
            <a:off x="517869" y="976160"/>
            <a:ext cx="4454725" cy="4454725"/>
          </a:xfrm>
          <a:prstGeom prst="rect">
            <a:avLst/>
          </a:prstGeom>
        </p:spPr>
      </p:pic>
      <p:sp>
        <p:nvSpPr>
          <p:cNvPr id="3" name="Content Placeholder 2">
            <a:extLst>
              <a:ext uri="{FF2B5EF4-FFF2-40B4-BE49-F238E27FC236}">
                <a16:creationId xmlns:a16="http://schemas.microsoft.com/office/drawing/2014/main" id="{74A3013E-0729-94ED-4FFD-E764CEB55417}"/>
              </a:ext>
            </a:extLst>
          </p:cNvPr>
          <p:cNvSpPr>
            <a:spLocks noGrp="1"/>
          </p:cNvSpPr>
          <p:nvPr>
            <p:ph idx="1"/>
          </p:nvPr>
        </p:nvSpPr>
        <p:spPr>
          <a:xfrm>
            <a:off x="5413248" y="2578608"/>
            <a:ext cx="6263640" cy="3767328"/>
          </a:xfrm>
        </p:spPr>
        <p:txBody>
          <a:bodyPr>
            <a:normAutofit/>
          </a:bodyPr>
          <a:lstStyle/>
          <a:p>
            <a:pPr marL="0" indent="0">
              <a:lnSpc>
                <a:spcPct val="100000"/>
              </a:lnSpc>
              <a:buNone/>
            </a:pPr>
            <a:r>
              <a:rPr lang="en-GB" sz="1300"/>
              <a:t>Empowerment, independence and functional ability are important to improve older people’s quality of life by allowing them to make their own decisions without someone forcing them to do what they don’t want to do.</a:t>
            </a:r>
          </a:p>
          <a:p>
            <a:pPr marL="0" indent="0">
              <a:lnSpc>
                <a:spcPct val="100000"/>
              </a:lnSpc>
              <a:buNone/>
            </a:pPr>
            <a:r>
              <a:rPr lang="en-GB" sz="1300"/>
              <a:t>Empowering older people to make decisions on their health care plan will help them feel that they are listened to and respected; it also means that their care plan will follow the patient’s preferences (Selman et al., 2016).</a:t>
            </a:r>
          </a:p>
          <a:p>
            <a:pPr marL="0" indent="0">
              <a:lnSpc>
                <a:spcPct val="100000"/>
              </a:lnSpc>
              <a:buNone/>
            </a:pPr>
            <a:r>
              <a:rPr lang="en-GB" sz="1300"/>
              <a:t>Independence is also important for older people as they have control of their lives and decisions. So, professionals should make sure that they are promoting independence in older people, like letting them choose their meals, the support they need, and maintaining relationships because tit is their right (Care Quality Commission, 2026). </a:t>
            </a:r>
          </a:p>
          <a:p>
            <a:pPr marL="0" indent="0">
              <a:lnSpc>
                <a:spcPct val="100000"/>
              </a:lnSpc>
              <a:buNone/>
            </a:pPr>
            <a:r>
              <a:rPr lang="en-GB" sz="1300"/>
              <a:t>Functional ability is the individual’s ability to do things that are important to them, like being mobile, learning and maintaining relationships. It is important as it helps older adults to maintain a good quality of life while being independent (WHO, 2020). </a:t>
            </a:r>
          </a:p>
          <a:p>
            <a:pPr marL="0" indent="0">
              <a:lnSpc>
                <a:spcPct val="100000"/>
              </a:lnSpc>
              <a:buNone/>
            </a:pPr>
            <a:r>
              <a:rPr lang="en-GB" sz="1300"/>
              <a:t> </a:t>
            </a:r>
          </a:p>
        </p:txBody>
      </p:sp>
      <p:pic>
        <p:nvPicPr>
          <p:cNvPr id="17" name="Video 16">
            <a:hlinkClick r:id="" action="ppaction://media"/>
            <a:extLst>
              <a:ext uri="{FF2B5EF4-FFF2-40B4-BE49-F238E27FC236}">
                <a16:creationId xmlns:a16="http://schemas.microsoft.com/office/drawing/2014/main" id="{08479388-3B44-7213-0322-B0EB9DAA2DA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2717101"/>
      </p:ext>
    </p:extLst>
  </p:cSld>
  <p:clrMapOvr>
    <a:masterClrMapping/>
  </p:clrMapOvr>
  <mc:AlternateContent xmlns:mc="http://schemas.openxmlformats.org/markup-compatibility/2006">
    <mc:Choice xmlns:p14="http://schemas.microsoft.com/office/powerpoint/2010/main" Requires="p14">
      <p:transition spd="slow" p14:dur="2000" advTm="67441"/>
    </mc:Choice>
    <mc:Fallback>
      <p:transition spd="slow" advTm="67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A3916-882F-B608-5EED-FF1CA3A5DDF4}"/>
              </a:ext>
            </a:extLst>
          </p:cNvPr>
          <p:cNvSpPr>
            <a:spLocks noGrp="1"/>
          </p:cNvSpPr>
          <p:nvPr>
            <p:ph type="title"/>
          </p:nvPr>
        </p:nvSpPr>
        <p:spPr>
          <a:xfrm>
            <a:off x="5413248" y="978408"/>
            <a:ext cx="6263640" cy="1463040"/>
          </a:xfrm>
        </p:spPr>
        <p:txBody>
          <a:bodyPr>
            <a:normAutofit/>
          </a:bodyPr>
          <a:lstStyle/>
          <a:p>
            <a:r>
              <a:rPr lang="en-GB"/>
              <a:t>Theories of ageing – Disengagement theory</a:t>
            </a:r>
          </a:p>
        </p:txBody>
      </p:sp>
      <p:sp>
        <p:nvSpPr>
          <p:cNvPr id="13" name="Freeform: Shape 12">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2298CC7-EDBB-9D5B-C3BE-A238513077D5}"/>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tretch>
            <a:fillRect/>
          </a:stretch>
        </p:blipFill>
        <p:spPr>
          <a:xfrm>
            <a:off x="517869" y="976160"/>
            <a:ext cx="4454725" cy="2973528"/>
          </a:xfrm>
          <a:prstGeom prst="rect">
            <a:avLst/>
          </a:prstGeom>
        </p:spPr>
      </p:pic>
      <p:sp>
        <p:nvSpPr>
          <p:cNvPr id="3" name="Content Placeholder 2">
            <a:extLst>
              <a:ext uri="{FF2B5EF4-FFF2-40B4-BE49-F238E27FC236}">
                <a16:creationId xmlns:a16="http://schemas.microsoft.com/office/drawing/2014/main" id="{6364C12E-7CF5-768F-4FEC-4DAE1FC3C4F4}"/>
              </a:ext>
            </a:extLst>
          </p:cNvPr>
          <p:cNvSpPr>
            <a:spLocks noGrp="1"/>
          </p:cNvSpPr>
          <p:nvPr>
            <p:ph idx="1"/>
          </p:nvPr>
        </p:nvSpPr>
        <p:spPr>
          <a:xfrm>
            <a:off x="5413248" y="2578608"/>
            <a:ext cx="6263640" cy="3767328"/>
          </a:xfrm>
        </p:spPr>
        <p:txBody>
          <a:bodyPr vert="horz" lIns="91440" tIns="45720" rIns="91440" bIns="45720" rtlCol="0">
            <a:normAutofit/>
          </a:bodyPr>
          <a:lstStyle/>
          <a:p>
            <a:pPr marL="0" indent="0">
              <a:lnSpc>
                <a:spcPct val="100000"/>
              </a:lnSpc>
              <a:buNone/>
            </a:pPr>
            <a:r>
              <a:rPr lang="en-GB" sz="1200"/>
              <a:t>Disengagement theory suggests that it is normal that as an older person ages, they tend to start withdrawing themselves from society, their hobbies and more, as they might not have the same capacity as before, and they should focus more on living a peaceful life (Nickerson, 2026).</a:t>
            </a:r>
          </a:p>
          <a:p>
            <a:pPr marL="0" indent="0">
              <a:buNone/>
            </a:pPr>
            <a:r>
              <a:rPr lang="en-GB" sz="1200"/>
              <a:t>This theory helps us understand that as people age, it can be normal for them to stop continuing with some busy and social activities due to changes in their lives such as their income, their capacity or retirement. Some would prefer to live a calmer life, spending time with family, and that doesn’t mean that their mental state is worsening (Leung et al., 2021). In a health care setting, the disengagement theory is put into practice by respecting a person's wish not to participate in certain activities without judging them or assuming that they are depressed (Bowen et al., 2024)</a:t>
            </a:r>
            <a:endParaRPr lang="en-US" sz="1200"/>
          </a:p>
          <a:p>
            <a:pPr marL="0" indent="0">
              <a:lnSpc>
                <a:spcPct val="100000"/>
              </a:lnSpc>
              <a:buNone/>
            </a:pPr>
            <a:r>
              <a:rPr lang="en-GB" sz="1200"/>
              <a:t>One strength of this theory is that it destigmatises older people  being less active and to start withdrawing themselves from social activities to live a peaceful life (Asiamah, 2017) However, one limitation is that sometimes there are older people who might want to continue being active, but they face ageism (WHO, 2021), so they withdraw themselves as they feel that is the only option.</a:t>
            </a:r>
          </a:p>
        </p:txBody>
      </p:sp>
      <p:sp>
        <p:nvSpPr>
          <p:cNvPr id="6" name="TextBox 5">
            <a:extLst>
              <a:ext uri="{FF2B5EF4-FFF2-40B4-BE49-F238E27FC236}">
                <a16:creationId xmlns:a16="http://schemas.microsoft.com/office/drawing/2014/main" id="{5E7FD06C-ECD0-67BD-4CD4-5F4D5217214A}"/>
              </a:ext>
            </a:extLst>
          </p:cNvPr>
          <p:cNvSpPr txBox="1"/>
          <p:nvPr/>
        </p:nvSpPr>
        <p:spPr>
          <a:xfrm>
            <a:off x="2503649" y="3749633"/>
            <a:ext cx="246894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news.uct.ac.za/article/-2024-02-22-older-persons-grant-not-nearly-enough-to-support-sas-elder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22" name="Video 21">
            <a:hlinkClick r:id="" action="ppaction://media"/>
            <a:extLst>
              <a:ext uri="{FF2B5EF4-FFF2-40B4-BE49-F238E27FC236}">
                <a16:creationId xmlns:a16="http://schemas.microsoft.com/office/drawing/2014/main" id="{835F9C5F-2A56-ED5B-CD73-C8DD612869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07532279"/>
      </p:ext>
    </p:extLst>
  </p:cSld>
  <p:clrMapOvr>
    <a:masterClrMapping/>
  </p:clrMapOvr>
  <mc:AlternateContent xmlns:mc="http://schemas.openxmlformats.org/markup-compatibility/2006">
    <mc:Choice xmlns:p14="http://schemas.microsoft.com/office/powerpoint/2010/main" Requires="p14">
      <p:transition spd="slow" p14:dur="2000" advTm="52077"/>
    </mc:Choice>
    <mc:Fallback>
      <p:transition spd="slow" advTm="52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EE811-9144-4D98-E5C6-F766F1EC4EF8}"/>
              </a:ext>
            </a:extLst>
          </p:cNvPr>
          <p:cNvSpPr>
            <a:spLocks noGrp="1"/>
          </p:cNvSpPr>
          <p:nvPr>
            <p:ph type="title"/>
          </p:nvPr>
        </p:nvSpPr>
        <p:spPr>
          <a:xfrm>
            <a:off x="521208" y="978408"/>
            <a:ext cx="11155680" cy="1115568"/>
          </a:xfrm>
        </p:spPr>
        <p:txBody>
          <a:bodyPr>
            <a:normAutofit/>
          </a:bodyPr>
          <a:lstStyle/>
          <a:p>
            <a:r>
              <a:rPr lang="en-GB"/>
              <a:t>Theory of ageing - Activity Theory</a:t>
            </a:r>
          </a:p>
        </p:txBody>
      </p:sp>
      <p:sp>
        <p:nvSpPr>
          <p:cNvPr id="12" name="Freeform: Shape 1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21F4A56-9E01-F55A-BB5A-C285B72D7F4E}"/>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rcRect r="-2"/>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593AC424-D9A2-47D1-3FE6-BB5B8307B4BC}"/>
              </a:ext>
            </a:extLst>
          </p:cNvPr>
          <p:cNvSpPr>
            <a:spLocks noGrp="1"/>
          </p:cNvSpPr>
          <p:nvPr>
            <p:ph idx="1"/>
          </p:nvPr>
        </p:nvSpPr>
        <p:spPr>
          <a:xfrm>
            <a:off x="6510528" y="2304288"/>
            <a:ext cx="5157216" cy="4050792"/>
          </a:xfrm>
        </p:spPr>
        <p:txBody>
          <a:bodyPr vert="horz" lIns="91440" tIns="45720" rIns="91440" bIns="45720" rtlCol="0">
            <a:normAutofit/>
          </a:bodyPr>
          <a:lstStyle/>
          <a:p>
            <a:pPr marL="0" indent="0">
              <a:lnSpc>
                <a:spcPct val="100000"/>
              </a:lnSpc>
              <a:buNone/>
            </a:pPr>
            <a:r>
              <a:rPr lang="en-GB" sz="1200"/>
              <a:t>Activity theory was created by Robert J. Havighurst in 1961s. Activity theory suggests that when a person is ageing, being physically, socially and mentally active improves their quality of life over the long term (Teles and Ribeiro, 2021). According to Krista Fox et al.,(2017), one of the strengths of activity theory is that being active at an older age has a positive impact on physical and mental health, as it reduces the risk of developing mental health problems such as depression, and it also reduces the risk of developing disability (Fox et al., 2017).</a:t>
            </a:r>
          </a:p>
          <a:p>
            <a:pPr marL="0" indent="0">
              <a:lnSpc>
                <a:spcPct val="100000"/>
              </a:lnSpc>
              <a:buNone/>
            </a:pPr>
            <a:r>
              <a:rPr lang="en-GB" sz="1200"/>
              <a:t> However, one limitation is that there are older people who might have mobility limitations, limited capacity or fewer opportunities to be active (Meredith et al., 2023), which means that not every older person will be able to stay active. In the health and social care sector, activity theory is applied; for example, in a care home, they offer different activities. Fox et al. (2017) mention that professionals should be more person-centred when approaching patients for activities (Fox et al., 2017). </a:t>
            </a:r>
          </a:p>
        </p:txBody>
      </p:sp>
      <p:pic>
        <p:nvPicPr>
          <p:cNvPr id="21" name="Video 20">
            <a:hlinkClick r:id="" action="ppaction://media"/>
            <a:extLst>
              <a:ext uri="{FF2B5EF4-FFF2-40B4-BE49-F238E27FC236}">
                <a16:creationId xmlns:a16="http://schemas.microsoft.com/office/drawing/2014/main" id="{C6C97EBF-B6E9-2D6C-4646-9401C928EC5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8107907"/>
      </p:ext>
    </p:extLst>
  </p:cSld>
  <p:clrMapOvr>
    <a:masterClrMapping/>
  </p:clrMapOvr>
  <mc:AlternateContent xmlns:mc="http://schemas.openxmlformats.org/markup-compatibility/2006">
    <mc:Choice xmlns:p14="http://schemas.microsoft.com/office/powerpoint/2010/main" Requires="p14">
      <p:transition spd="slow" p14:dur="2000" advTm="57139"/>
    </mc:Choice>
    <mc:Fallback>
      <p:transition spd="slow" advTm="57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BFADB-205F-42AB-0B82-DB282DA0702D}"/>
              </a:ext>
            </a:extLst>
          </p:cNvPr>
          <p:cNvSpPr>
            <a:spLocks noGrp="1"/>
          </p:cNvSpPr>
          <p:nvPr>
            <p:ph type="title"/>
          </p:nvPr>
        </p:nvSpPr>
        <p:spPr>
          <a:xfrm>
            <a:off x="521208" y="978408"/>
            <a:ext cx="6263640" cy="1463040"/>
          </a:xfrm>
        </p:spPr>
        <p:txBody>
          <a:bodyPr>
            <a:normAutofit/>
          </a:bodyPr>
          <a:lstStyle/>
          <a:p>
            <a:r>
              <a:rPr lang="en-GB"/>
              <a:t>Current care provision- Domiciliary care </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2A04C76-86C8-58F1-1E7C-C07A63F21847}"/>
              </a:ext>
            </a:extLst>
          </p:cNvPr>
          <p:cNvSpPr>
            <a:spLocks noGrp="1"/>
          </p:cNvSpPr>
          <p:nvPr>
            <p:ph idx="1"/>
          </p:nvPr>
        </p:nvSpPr>
        <p:spPr>
          <a:xfrm>
            <a:off x="632044" y="2537044"/>
            <a:ext cx="6263640" cy="3767328"/>
          </a:xfrm>
        </p:spPr>
        <p:txBody>
          <a:bodyPr vert="horz" lIns="91440" tIns="45720" rIns="91440" bIns="45720" rtlCol="0" anchor="t">
            <a:normAutofit lnSpcReduction="10000"/>
          </a:bodyPr>
          <a:lstStyle/>
          <a:p>
            <a:pPr marL="0" indent="0">
              <a:lnSpc>
                <a:spcPct val="100000"/>
              </a:lnSpc>
              <a:buNone/>
            </a:pPr>
            <a:r>
              <a:rPr lang="en-GB" sz="1500" dirty="0"/>
              <a:t>In the UK, there are multiple services designed to support older people; some of them are care homes, hospice care and day centres. Those services are there to support older people in their daily lives. </a:t>
            </a:r>
            <a:endParaRPr lang="en-US" sz="1500" dirty="0"/>
          </a:p>
          <a:p>
            <a:pPr marL="0" indent="0">
              <a:lnSpc>
                <a:spcPct val="100000"/>
              </a:lnSpc>
              <a:buNone/>
            </a:pPr>
            <a:r>
              <a:rPr lang="en-GB" sz="1500" dirty="0"/>
              <a:t>Domiciliary care consists of care workers visiting service users in their homes, where they may need support with medication, food and fluids, personal care and daily living. Domiciliary care applies the continuity theory as carers provide care from the patient’s home (Payson, 2019).</a:t>
            </a:r>
          </a:p>
          <a:p>
            <a:pPr marL="0" indent="0">
              <a:lnSpc>
                <a:spcPct val="100000"/>
              </a:lnSpc>
              <a:buNone/>
            </a:pPr>
            <a:r>
              <a:rPr lang="en-GB" sz="1500" dirty="0"/>
              <a:t> According to Munson (2026), there are more than 638,000 people receiving home care. One of the benefits of domiciliary care is that the service user can stay comfortable in their safe and familiar environment. However, </a:t>
            </a:r>
            <a:r>
              <a:rPr lang="en-GB" sz="1500" dirty="0" err="1"/>
              <a:t>Toersen</a:t>
            </a:r>
            <a:r>
              <a:rPr lang="en-GB" sz="1500" dirty="0"/>
              <a:t> (2026) mentions that as the older population increases, the pressure and demands for care workers also increase (</a:t>
            </a:r>
            <a:r>
              <a:rPr lang="en-GB" sz="1500" dirty="0" err="1"/>
              <a:t>Toersen</a:t>
            </a:r>
            <a:r>
              <a:rPr lang="en-GB" sz="1500" dirty="0"/>
              <a:t>, 2026). The Department of Health and Social Care (DHSC) found that 74% of domiciliary care providers find it challenging to recruit staff (Department of Health and Social Care, 2025).</a:t>
            </a:r>
          </a:p>
          <a:p>
            <a:pPr marL="0" indent="0">
              <a:lnSpc>
                <a:spcPct val="100000"/>
              </a:lnSpc>
              <a:buNone/>
            </a:pPr>
            <a:endParaRPr lang="en-GB" sz="1500" dirty="0"/>
          </a:p>
        </p:txBody>
      </p:sp>
      <p:pic>
        <p:nvPicPr>
          <p:cNvPr id="5" name="Picture 4">
            <a:extLst>
              <a:ext uri="{FF2B5EF4-FFF2-40B4-BE49-F238E27FC236}">
                <a16:creationId xmlns:a16="http://schemas.microsoft.com/office/drawing/2014/main" id="{D5CDE6F4-321B-1B68-28D7-7810F7D559B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306492" y="976160"/>
            <a:ext cx="4364590" cy="4796252"/>
          </a:xfrm>
          <a:prstGeom prst="rect">
            <a:avLst/>
          </a:prstGeom>
        </p:spPr>
      </p:pic>
      <p:sp>
        <p:nvSpPr>
          <p:cNvPr id="7" name="TextBox 6">
            <a:extLst>
              <a:ext uri="{FF2B5EF4-FFF2-40B4-BE49-F238E27FC236}">
                <a16:creationId xmlns:a16="http://schemas.microsoft.com/office/drawing/2014/main" id="{5B70B048-184F-8954-D1D4-61FC98101DEB}"/>
              </a:ext>
            </a:extLst>
          </p:cNvPr>
          <p:cNvSpPr txBox="1"/>
          <p:nvPr/>
        </p:nvSpPr>
        <p:spPr>
          <a:xfrm>
            <a:off x="7870371" y="5772412"/>
            <a:ext cx="3682093" cy="523220"/>
          </a:xfrm>
          <a:prstGeom prst="rect">
            <a:avLst/>
          </a:prstGeom>
          <a:noFill/>
        </p:spPr>
        <p:txBody>
          <a:bodyPr wrap="square" rtlCol="0">
            <a:spAutoFit/>
          </a:bodyPr>
          <a:lstStyle/>
          <a:p>
            <a:r>
              <a:rPr lang="en-GB" sz="1000"/>
              <a:t>(Department of Health and Social Care, 2025).</a:t>
            </a:r>
          </a:p>
          <a:p>
            <a:endParaRPr lang="en-GB"/>
          </a:p>
        </p:txBody>
      </p:sp>
      <p:pic>
        <p:nvPicPr>
          <p:cNvPr id="24" name="Video 23">
            <a:hlinkClick r:id="" action="ppaction://media"/>
            <a:extLst>
              <a:ext uri="{FF2B5EF4-FFF2-40B4-BE49-F238E27FC236}">
                <a16:creationId xmlns:a16="http://schemas.microsoft.com/office/drawing/2014/main" id="{82BAB44D-1A21-C40D-FC96-7024851BE48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7719769"/>
      </p:ext>
    </p:extLst>
  </p:cSld>
  <p:clrMapOvr>
    <a:masterClrMapping/>
  </p:clrMapOvr>
  <mc:AlternateContent xmlns:mc="http://schemas.openxmlformats.org/markup-compatibility/2006">
    <mc:Choice xmlns:p14="http://schemas.microsoft.com/office/powerpoint/2010/main" Requires="p14">
      <p:transition spd="slow" p14:dur="2000" advTm="68274"/>
    </mc:Choice>
    <mc:Fallback>
      <p:transition spd="slow" advTm="68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CBE14-B546-ED17-EAD0-469808DAC401}"/>
              </a:ext>
            </a:extLst>
          </p:cNvPr>
          <p:cNvSpPr>
            <a:spLocks noGrp="1"/>
          </p:cNvSpPr>
          <p:nvPr>
            <p:ph type="title"/>
          </p:nvPr>
        </p:nvSpPr>
        <p:spPr>
          <a:xfrm>
            <a:off x="521208" y="978408"/>
            <a:ext cx="11155680" cy="1115568"/>
          </a:xfrm>
        </p:spPr>
        <p:txBody>
          <a:bodyPr>
            <a:normAutofit/>
          </a:bodyPr>
          <a:lstStyle/>
          <a:p>
            <a:r>
              <a:rPr lang="en-GB"/>
              <a:t>Current care provision - Residential care</a:t>
            </a:r>
          </a:p>
        </p:txBody>
      </p:sp>
      <p:sp>
        <p:nvSpPr>
          <p:cNvPr id="19" name="Freeform: Shape 18">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6BF8636-0804-26F6-56C8-E23EEFA59920}"/>
              </a:ext>
            </a:extLst>
          </p:cNvPr>
          <p:cNvPicPr>
            <a:picLocks noChangeAspect="1"/>
          </p:cNvPicPr>
          <p:nvPr/>
        </p:nvPicPr>
        <p:blipFill>
          <a:blip r:embed="rId5" cstate="email">
            <a:extLst>
              <a:ext uri="{28A0092B-C50C-407E-A947-70E740481C1C}">
                <a14:useLocalDpi xmlns:a14="http://schemas.microsoft.com/office/drawing/2010/main"/>
              </a:ext>
            </a:extLst>
          </a:blip>
          <a:srcRect b="-1"/>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F2F0FF14-E9E9-F7E7-987A-B4940DE6DAE7}"/>
              </a:ext>
            </a:extLst>
          </p:cNvPr>
          <p:cNvSpPr>
            <a:spLocks noGrp="1"/>
          </p:cNvSpPr>
          <p:nvPr>
            <p:ph idx="1"/>
          </p:nvPr>
        </p:nvSpPr>
        <p:spPr>
          <a:xfrm>
            <a:off x="6510528" y="2304288"/>
            <a:ext cx="5157216" cy="4050792"/>
          </a:xfrm>
        </p:spPr>
        <p:txBody>
          <a:bodyPr vert="horz" lIns="91440" tIns="45720" rIns="91440" bIns="45720" rtlCol="0" anchor="t">
            <a:normAutofit/>
          </a:bodyPr>
          <a:lstStyle/>
          <a:p>
            <a:pPr marL="0" indent="0">
              <a:lnSpc>
                <a:spcPct val="100000"/>
              </a:lnSpc>
              <a:buNone/>
            </a:pPr>
            <a:r>
              <a:rPr lang="en-GB" sz="1100"/>
              <a:t>Another setting in health and social care that supports older people is residential care (care homes).</a:t>
            </a:r>
          </a:p>
          <a:p>
            <a:pPr marL="0" indent="0">
              <a:lnSpc>
                <a:spcPct val="100000"/>
              </a:lnSpc>
              <a:buNone/>
            </a:pPr>
            <a:r>
              <a:rPr lang="en-GB" sz="1100"/>
              <a:t> Care homes are places where older people live and receive support 24 hours a day, 7 days a week. Care workers support them with their medication, meals, personal care, dressing and involve them in group activities (Care UK, 2026). According to the Statista Research Department in 2023, there were 441,479 people living in care homes in the UK (Statista Research Department, 2026). Care homes applies the activity theory as care workers involve residents in activities (Fox et al., 2017)</a:t>
            </a:r>
          </a:p>
          <a:p>
            <a:pPr marL="0" indent="0">
              <a:lnSpc>
                <a:spcPct val="100000"/>
              </a:lnSpc>
              <a:buNone/>
            </a:pPr>
            <a:r>
              <a:rPr lang="en-GB" sz="1100"/>
              <a:t>One benefit of care homes is that residents can socialise easily, as they share meals and there are social spaces where other care home residents can go to spend time with others (Read, 2026). However, care home residents have to follow a routine set by the care home, meaning that they have less choice during their day (Read, 2026).</a:t>
            </a:r>
            <a:endParaRPr lang="en-GB"/>
          </a:p>
          <a:p>
            <a:pPr marL="0" indent="0">
              <a:lnSpc>
                <a:spcPct val="100000"/>
              </a:lnSpc>
              <a:buNone/>
            </a:pPr>
            <a:r>
              <a:rPr lang="en-GB" sz="1100"/>
              <a:t>Overall, domiciliary care supports older people to be more independent in their own homes; however, domiciliary care providers face a challenge recruiting staff. On the other hand, care homes support older people 24 hours a day with their needs, and they have got social spaces for them to meet people; however, residents have a routine to follow, so they have fewer choices throughout the day. </a:t>
            </a:r>
          </a:p>
        </p:txBody>
      </p:sp>
      <p:sp>
        <p:nvSpPr>
          <p:cNvPr id="6" name="TextBox 5">
            <a:extLst>
              <a:ext uri="{FF2B5EF4-FFF2-40B4-BE49-F238E27FC236}">
                <a16:creationId xmlns:a16="http://schemas.microsoft.com/office/drawing/2014/main" id="{C9287EAB-71FC-212C-701F-B863C1449CC6}"/>
              </a:ext>
            </a:extLst>
          </p:cNvPr>
          <p:cNvSpPr txBox="1"/>
          <p:nvPr/>
        </p:nvSpPr>
        <p:spPr>
          <a:xfrm>
            <a:off x="837398" y="6355080"/>
            <a:ext cx="3850105" cy="246221"/>
          </a:xfrm>
          <a:prstGeom prst="rect">
            <a:avLst/>
          </a:prstGeom>
          <a:noFill/>
        </p:spPr>
        <p:txBody>
          <a:bodyPr wrap="square" rtlCol="0">
            <a:spAutoFit/>
          </a:bodyPr>
          <a:lstStyle/>
          <a:p>
            <a:r>
              <a:rPr lang="en-GB" sz="1000"/>
              <a:t> (Statista Research Department, 2026)</a:t>
            </a:r>
          </a:p>
        </p:txBody>
      </p:sp>
      <p:pic>
        <p:nvPicPr>
          <p:cNvPr id="18" name="Video 17">
            <a:hlinkClick r:id="" action="ppaction://media"/>
            <a:extLst>
              <a:ext uri="{FF2B5EF4-FFF2-40B4-BE49-F238E27FC236}">
                <a16:creationId xmlns:a16="http://schemas.microsoft.com/office/drawing/2014/main" id="{A852B5CF-D883-C886-6E60-4AFD300A6E4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090695"/>
      </p:ext>
    </p:extLst>
  </p:cSld>
  <p:clrMapOvr>
    <a:masterClrMapping/>
  </p:clrMapOvr>
  <mc:AlternateContent xmlns:mc="http://schemas.openxmlformats.org/markup-compatibility/2006">
    <mc:Choice xmlns:p14="http://schemas.microsoft.com/office/powerpoint/2010/main" Requires="p14">
      <p:transition spd="slow" p14:dur="2000" advTm="48038"/>
    </mc:Choice>
    <mc:Fallback>
      <p:transition spd="slow" advTm="48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44AD7-A041-54AC-CAA2-0BE22C57A478}"/>
              </a:ext>
            </a:extLst>
          </p:cNvPr>
          <p:cNvSpPr>
            <a:spLocks noGrp="1"/>
          </p:cNvSpPr>
          <p:nvPr>
            <p:ph type="title"/>
          </p:nvPr>
        </p:nvSpPr>
        <p:spPr>
          <a:xfrm>
            <a:off x="521208" y="978408"/>
            <a:ext cx="6263640" cy="1463040"/>
          </a:xfrm>
        </p:spPr>
        <p:txBody>
          <a:bodyPr>
            <a:normAutofit/>
          </a:bodyPr>
          <a:lstStyle/>
          <a:p>
            <a:r>
              <a:rPr lang="en-GB"/>
              <a:t>Technological innovation </a:t>
            </a:r>
          </a:p>
        </p:txBody>
      </p:sp>
      <p:sp>
        <p:nvSpPr>
          <p:cNvPr id="19" name="Freeform: Shape 18">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6801E3B-D1E0-0518-A5DD-CE56553A2A2F}"/>
              </a:ext>
            </a:extLst>
          </p:cNvPr>
          <p:cNvSpPr>
            <a:spLocks noGrp="1"/>
          </p:cNvSpPr>
          <p:nvPr>
            <p:ph idx="1"/>
          </p:nvPr>
        </p:nvSpPr>
        <p:spPr>
          <a:xfrm>
            <a:off x="521208" y="2578608"/>
            <a:ext cx="6263640" cy="3767328"/>
          </a:xfrm>
        </p:spPr>
        <p:txBody>
          <a:bodyPr vert="horz" lIns="91440" tIns="45720" rIns="91440" bIns="45720" rtlCol="0" anchor="t">
            <a:normAutofit/>
          </a:bodyPr>
          <a:lstStyle/>
          <a:p>
            <a:pPr marL="0" indent="0">
              <a:lnSpc>
                <a:spcPct val="100000"/>
              </a:lnSpc>
              <a:buNone/>
            </a:pPr>
            <a:r>
              <a:rPr lang="en-GB" sz="1200"/>
              <a:t>As technology advances the health care setting and social care settings have found ways to use technology to support older people. Most of technology elderly people use includes electric wheelchairs, smartwatches, fall detector systems and more.</a:t>
            </a:r>
          </a:p>
          <a:p>
            <a:pPr marL="0" indent="0">
              <a:lnSpc>
                <a:spcPct val="100000"/>
              </a:lnSpc>
              <a:buNone/>
            </a:pPr>
            <a:r>
              <a:rPr lang="en-GB" sz="1200"/>
              <a:t>A voice assistant is a smart speaker device or app which it can listen to commands. The most popular voice assistants are Siri (Apple), Google Assistant, Alexa (Amazon) and more. A voice assistant is used to set reminders, make calls, and control other home devices; it can also create a to-do list (Hoy, 2018). Voice assistants can reduce the feeling of loneliness in older people as they provide companionship for them (Jones et al., 2024); older people can talk to the voice assistant and ask any questions. Older people can also stay in contact with their family and friends (</a:t>
            </a:r>
            <a:r>
              <a:rPr lang="en-GB" sz="1200" err="1"/>
              <a:t>Oewel</a:t>
            </a:r>
            <a:r>
              <a:rPr lang="en-GB" sz="1200"/>
              <a:t> et al., 2023). </a:t>
            </a:r>
          </a:p>
          <a:p>
            <a:pPr marL="0" indent="0">
              <a:lnSpc>
                <a:spcPct val="100000"/>
              </a:lnSpc>
              <a:buNone/>
            </a:pPr>
            <a:r>
              <a:rPr lang="en-GB" sz="1200"/>
              <a:t>However, one of the limitations of voice assistants is that Wi-Fi is needed to be able to use it; according to Chen et al., (2023), older people frequently ask a family member or a technician for help related to internet connection. Furthermore, Age UK (2025) mentions that 19% of older people have limited use of the internet, and some of them don’t have anyone who could help them. This means that there’s an existing barrier to the use of voice assistants.</a:t>
            </a:r>
            <a:endParaRPr lang="en-GB"/>
          </a:p>
          <a:p>
            <a:pPr marL="0" indent="0">
              <a:lnSpc>
                <a:spcPct val="100000"/>
              </a:lnSpc>
              <a:buNone/>
            </a:pPr>
            <a:endParaRPr lang="en-GB" sz="1200"/>
          </a:p>
        </p:txBody>
      </p:sp>
      <p:pic>
        <p:nvPicPr>
          <p:cNvPr id="5" name="Picture 4">
            <a:extLst>
              <a:ext uri="{FF2B5EF4-FFF2-40B4-BE49-F238E27FC236}">
                <a16:creationId xmlns:a16="http://schemas.microsoft.com/office/drawing/2014/main" id="{5D80F422-77BF-EB8C-1104-91F7B3EF0391}"/>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tretch>
            <a:fillRect/>
          </a:stretch>
        </p:blipFill>
        <p:spPr>
          <a:xfrm>
            <a:off x="7532205" y="976160"/>
            <a:ext cx="3913163" cy="5378920"/>
          </a:xfrm>
          <a:prstGeom prst="rect">
            <a:avLst/>
          </a:prstGeom>
        </p:spPr>
      </p:pic>
      <p:pic>
        <p:nvPicPr>
          <p:cNvPr id="21" name="Video 20">
            <a:hlinkClick r:id="" action="ppaction://media"/>
            <a:extLst>
              <a:ext uri="{FF2B5EF4-FFF2-40B4-BE49-F238E27FC236}">
                <a16:creationId xmlns:a16="http://schemas.microsoft.com/office/drawing/2014/main" id="{63106BB3-AC67-1409-39B7-186D0C4E657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0829640"/>
      </p:ext>
    </p:extLst>
  </p:cSld>
  <p:clrMapOvr>
    <a:masterClrMapping/>
  </p:clrMapOvr>
  <mc:AlternateContent xmlns:mc="http://schemas.openxmlformats.org/markup-compatibility/2006">
    <mc:Choice xmlns:p14="http://schemas.microsoft.com/office/powerpoint/2010/main" Requires="p14">
      <p:transition spd="slow" p14:dur="2000" advTm="61745"/>
    </mc:Choice>
    <mc:Fallback>
      <p:transition spd="slow" advTm="61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052AE-B220-F80E-5A55-561BFF67002C}"/>
              </a:ext>
            </a:extLst>
          </p:cNvPr>
          <p:cNvSpPr>
            <a:spLocks noGrp="1"/>
          </p:cNvSpPr>
          <p:nvPr>
            <p:ph type="title"/>
          </p:nvPr>
        </p:nvSpPr>
        <p:spPr>
          <a:xfrm>
            <a:off x="521208" y="978408"/>
            <a:ext cx="11155680" cy="1115568"/>
          </a:xfrm>
        </p:spPr>
        <p:txBody>
          <a:bodyPr>
            <a:normAutofit/>
          </a:bodyPr>
          <a:lstStyle/>
          <a:p>
            <a:r>
              <a:rPr lang="en-GB"/>
              <a:t>Technological innovation</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Personal Fall Alarm For Seniors – NTQIR">
            <a:extLst>
              <a:ext uri="{FF2B5EF4-FFF2-40B4-BE49-F238E27FC236}">
                <a16:creationId xmlns:a16="http://schemas.microsoft.com/office/drawing/2014/main" id="{F4D45A5B-3752-DDB3-6031-E722FFFC839C}"/>
              </a:ext>
            </a:extLst>
          </p:cNvPr>
          <p:cNvPicPr>
            <a:picLocks noChangeAspect="1"/>
          </p:cNvPicPr>
          <p:nvPr/>
        </p:nvPicPr>
        <p:blipFill>
          <a:blip r:embed="rId5" cstate="email">
            <a:extLst>
              <a:ext uri="{28A0092B-C50C-407E-A947-70E740481C1C}">
                <a14:useLocalDpi xmlns:a14="http://schemas.microsoft.com/office/drawing/2010/main"/>
              </a:ext>
            </a:extLst>
          </a:blip>
          <a:srcRect b="-2"/>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616A5A2F-781E-5026-9227-208C43B9104B}"/>
              </a:ext>
            </a:extLst>
          </p:cNvPr>
          <p:cNvSpPr>
            <a:spLocks noGrp="1"/>
          </p:cNvSpPr>
          <p:nvPr>
            <p:ph idx="1"/>
          </p:nvPr>
        </p:nvSpPr>
        <p:spPr>
          <a:xfrm>
            <a:off x="6510528" y="2304288"/>
            <a:ext cx="5157216" cy="4050792"/>
          </a:xfrm>
        </p:spPr>
        <p:txBody>
          <a:bodyPr vert="horz" lIns="91440" tIns="45720" rIns="91440" bIns="45720" rtlCol="0" anchor="t">
            <a:normAutofit/>
          </a:bodyPr>
          <a:lstStyle/>
          <a:p>
            <a:pPr marL="0" indent="0">
              <a:lnSpc>
                <a:spcPct val="100000"/>
              </a:lnSpc>
              <a:buNone/>
            </a:pPr>
            <a:r>
              <a:rPr lang="en-GB" sz="1400"/>
              <a:t>Another technological innovation that supports older people is the fall detector system. Fall detection systems are automated systems that detect older adults’ falls and send alerts to family members and carers. Some systems also ask the service user to confirm the fall; if they don’t receive any response, then the alarm will be sent to emergency services, as the older person may not be conscious at that moment (Wang et al., 2020). </a:t>
            </a:r>
            <a:endParaRPr lang="en-US" sz="1400"/>
          </a:p>
          <a:p>
            <a:pPr marL="0" indent="0">
              <a:lnSpc>
                <a:spcPct val="100000"/>
              </a:lnSpc>
              <a:buNone/>
            </a:pPr>
            <a:r>
              <a:rPr lang="en-GB" sz="1400"/>
              <a:t>This innovation benefits older people as it brings peace of mind for them, their family members, and their carers (Newaz and Hanada, 2023), because if they have a fall, it is less likely that they will stay on the floor for hours (Nooruddin et al., 2022).</a:t>
            </a:r>
            <a:endParaRPr lang="en-US" sz="1400"/>
          </a:p>
          <a:p>
            <a:pPr marL="0" indent="0">
              <a:lnSpc>
                <a:spcPct val="100000"/>
              </a:lnSpc>
              <a:buNone/>
            </a:pPr>
            <a:r>
              <a:rPr lang="en-GB" sz="1400"/>
              <a:t> However, one limitation is that the system could send false alarms to carers (Wang et al., 2020); up to 87% of them were false alarms, which is a barrier, as carers might start ignoring the alarms (Taylor et al., 2021). The system helps older people live more independently, and it allows them to live normally with less fear (Newaz and Hanada, 2023).</a:t>
            </a:r>
            <a:endParaRPr lang="en-US" sz="1400"/>
          </a:p>
          <a:p>
            <a:pPr marL="0" indent="0">
              <a:lnSpc>
                <a:spcPct val="100000"/>
              </a:lnSpc>
              <a:buNone/>
            </a:pPr>
            <a:endParaRPr lang="en-GB" sz="1400"/>
          </a:p>
          <a:p>
            <a:pPr marL="0" indent="0">
              <a:lnSpc>
                <a:spcPct val="100000"/>
              </a:lnSpc>
              <a:buNone/>
            </a:pPr>
            <a:endParaRPr lang="en-GB" sz="1400"/>
          </a:p>
        </p:txBody>
      </p:sp>
      <p:pic>
        <p:nvPicPr>
          <p:cNvPr id="7" name="Video 6">
            <a:hlinkClick r:id="" action="ppaction://media"/>
            <a:extLst>
              <a:ext uri="{FF2B5EF4-FFF2-40B4-BE49-F238E27FC236}">
                <a16:creationId xmlns:a16="http://schemas.microsoft.com/office/drawing/2014/main" id="{0969F84E-E481-FFEC-CBE1-8A415CEB7E0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2343390"/>
      </p:ext>
    </p:extLst>
  </p:cSld>
  <p:clrMapOvr>
    <a:masterClrMapping/>
  </p:clrMapOvr>
  <mc:AlternateContent xmlns:mc="http://schemas.openxmlformats.org/markup-compatibility/2006">
    <mc:Choice xmlns:p14="http://schemas.microsoft.com/office/powerpoint/2010/main" Requires="p14">
      <p:transition spd="slow" p14:dur="2000" advTm="49724"/>
    </mc:Choice>
    <mc:Fallback>
      <p:transition spd="slow" advTm="49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47E06-3F01-C80E-DF9E-7E397059877E}"/>
              </a:ext>
            </a:extLst>
          </p:cNvPr>
          <p:cNvSpPr>
            <a:spLocks noGrp="1"/>
          </p:cNvSpPr>
          <p:nvPr>
            <p:ph type="title"/>
          </p:nvPr>
        </p:nvSpPr>
        <p:spPr/>
        <p:txBody>
          <a:bodyPr/>
          <a:lstStyle/>
          <a:p>
            <a:pPr algn="ctr"/>
            <a:r>
              <a:rPr lang="en-GB"/>
              <a:t>Case study </a:t>
            </a:r>
          </a:p>
        </p:txBody>
      </p:sp>
      <p:sp>
        <p:nvSpPr>
          <p:cNvPr id="3" name="Content Placeholder 2">
            <a:extLst>
              <a:ext uri="{FF2B5EF4-FFF2-40B4-BE49-F238E27FC236}">
                <a16:creationId xmlns:a16="http://schemas.microsoft.com/office/drawing/2014/main" id="{97730E70-EC8F-4DEE-7FF4-1E2E8AD02F83}"/>
              </a:ext>
            </a:extLst>
          </p:cNvPr>
          <p:cNvSpPr>
            <a:spLocks noGrp="1"/>
          </p:cNvSpPr>
          <p:nvPr>
            <p:ph idx="1"/>
          </p:nvPr>
        </p:nvSpPr>
        <p:spPr/>
        <p:txBody>
          <a:bodyPr/>
          <a:lstStyle/>
          <a:p>
            <a:pPr marL="0" indent="0">
              <a:buNone/>
            </a:pPr>
            <a:r>
              <a:rPr lang="en-GB" sz="1200"/>
              <a:t>Mr Patel is an older man; he’s 84 years old and lives on his own. Mr Patel wears a smartwatch designed to detect falls and alert the emergency services. The device gives him peace of mind because he knows that if he falls, the emergency services will know automatically. The device has been sending false fall alarms and is causing stress for Mr Patel and his carers. His carers have started taking the alarms less seriously due to the repeated false alarms.  This is a concern as carers could miss a real fall. Mr Patel values his independence; however, he feels anxious as the device keeps giving false alarms (Moodle).</a:t>
            </a:r>
          </a:p>
          <a:p>
            <a:pPr marL="0" indent="0">
              <a:buNone/>
            </a:pPr>
            <a:r>
              <a:rPr lang="en-GB" sz="1200"/>
              <a:t>The activity theory was put into practice as the smartwatch gives him the security he needs to be active at home without being scared of falling and no help coming; however, his anxiety could reduce his confidence and his activity level (Meredith et al., 2023). Following the Care Act 2014, the carers should promote Mr Patel’s wellbeing, reducing his worries by talking to him and reassuring him, as he is feeling anxious due to the smartwatch’s false alarms (Legislation.gov.uk, 2026). </a:t>
            </a:r>
          </a:p>
          <a:p>
            <a:pPr marL="0" indent="0">
              <a:buNone/>
            </a:pPr>
            <a:r>
              <a:rPr lang="en-GB" sz="1200"/>
              <a:t>A strength of the smartwatch is that, in case of a fall, the device will automatically send an alarm to the emergency services, so Mr Patel wouldn’t need to do anything; however, the device has been sending false fall alarms to the emergency services, which could make the carers take his alarms less seriously, and they could miss a real fall alarm.</a:t>
            </a:r>
          </a:p>
          <a:p>
            <a:pPr marL="0" indent="0">
              <a:buNone/>
            </a:pPr>
            <a:r>
              <a:rPr lang="en-GB" sz="1200"/>
              <a:t>Overall, the watch has had both a positive and negative impact, as it gives him peace of mind, but it also makes him anxious due to the false fall alarms the smartwatch has been sending.</a:t>
            </a:r>
          </a:p>
          <a:p>
            <a:pPr marL="0" indent="0">
              <a:buNone/>
            </a:pPr>
            <a:endParaRPr lang="en-GB"/>
          </a:p>
        </p:txBody>
      </p:sp>
      <p:pic>
        <p:nvPicPr>
          <p:cNvPr id="26" name="Video 25">
            <a:hlinkClick r:id="" action="ppaction://media"/>
            <a:extLst>
              <a:ext uri="{FF2B5EF4-FFF2-40B4-BE49-F238E27FC236}">
                <a16:creationId xmlns:a16="http://schemas.microsoft.com/office/drawing/2014/main" id="{81270A1B-95B2-9540-2573-15E985CC66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4802588"/>
      </p:ext>
    </p:extLst>
  </p:cSld>
  <p:clrMapOvr>
    <a:masterClrMapping/>
  </p:clrMapOvr>
  <mc:AlternateContent xmlns:mc="http://schemas.openxmlformats.org/markup-compatibility/2006">
    <mc:Choice xmlns:p14="http://schemas.microsoft.com/office/powerpoint/2010/main" Requires="p14">
      <p:transition spd="slow" p14:dur="2000" advTm="70475"/>
    </mc:Choice>
    <mc:Fallback>
      <p:transition spd="slow" advTm="70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8F57A-FF6E-E4FB-93A9-FA45144224AA}"/>
              </a:ext>
            </a:extLst>
          </p:cNvPr>
          <p:cNvSpPr>
            <a:spLocks noGrp="1"/>
          </p:cNvSpPr>
          <p:nvPr>
            <p:ph type="title"/>
          </p:nvPr>
        </p:nvSpPr>
        <p:spPr/>
        <p:txBody>
          <a:bodyPr/>
          <a:lstStyle/>
          <a:p>
            <a:pPr algn="ctr"/>
            <a:r>
              <a:rPr lang="en-GB"/>
              <a:t>Policies/ legislation</a:t>
            </a:r>
            <a:endParaRPr lang="en-GB" b="0"/>
          </a:p>
          <a:p>
            <a:endParaRPr lang="en-GB"/>
          </a:p>
        </p:txBody>
      </p:sp>
      <p:sp>
        <p:nvSpPr>
          <p:cNvPr id="3" name="Content Placeholder 2">
            <a:extLst>
              <a:ext uri="{FF2B5EF4-FFF2-40B4-BE49-F238E27FC236}">
                <a16:creationId xmlns:a16="http://schemas.microsoft.com/office/drawing/2014/main" id="{33ABF513-3D7D-A3D0-7190-3FED42508FEF}"/>
              </a:ext>
            </a:extLst>
          </p:cNvPr>
          <p:cNvSpPr>
            <a:spLocks noGrp="1"/>
          </p:cNvSpPr>
          <p:nvPr>
            <p:ph idx="1"/>
          </p:nvPr>
        </p:nvSpPr>
        <p:spPr/>
        <p:txBody>
          <a:bodyPr vert="horz" lIns="91440" tIns="45720" rIns="91440" bIns="45720" rtlCol="0" anchor="t">
            <a:normAutofit/>
          </a:bodyPr>
          <a:lstStyle/>
          <a:p>
            <a:pPr marL="0" indent="0">
              <a:buNone/>
            </a:pPr>
            <a:r>
              <a:rPr lang="en-GB" sz="1200"/>
              <a:t>The Equality Act 2010 protects people from discrimination due to the nine protected characteristics, which are: age, sex, sexual orientation, gender reassignment, pregnancy and maternity, disability, race, religion or belief, and marriage and civil partnership. Age and disability are important for older people, making it illegal to discriminate against a person for their age or disability. An example is that a person can’t be refused a service due to their age or disability (Legislation.Gov.UK, 2026). </a:t>
            </a:r>
            <a:endParaRPr lang="en-US" sz="1200"/>
          </a:p>
          <a:p>
            <a:pPr marL="0" indent="0">
              <a:buNone/>
            </a:pPr>
            <a:r>
              <a:rPr lang="en-GB" sz="1200"/>
              <a:t>The Equality Act 2010 also protects older people from harassment and ageism; an example was Mr Robson case: he got fired from his job in 2020, and they didn’t give him a reasonable reason why they fired him. Mr Robson argued that his dismissal was due to his age and also mentioned that his old coworker and supervisor used to call him “half dead Dave”. Mr Robson sued the company, and he was compensated with almost £25,000 for unfair dismissal, injury to his feelings and for the name they called him (Irwin Mitchell, 2022).</a:t>
            </a:r>
          </a:p>
          <a:p>
            <a:pPr marL="0" indent="0">
              <a:buNone/>
            </a:pPr>
            <a:r>
              <a:rPr lang="en-GB" sz="1200"/>
              <a:t>The Care Act 2014 is the main law for adults’ social care in England. It also protects adults who might be at risk of suffering any type of abuse. The Act’s statutory guidance contains the six key principles, which are Empowerment, Prevention, Proportionality, Protection, Partnership and Accountability (Legislation. Gov.UK, 2026). The Care Act 2014 highlights the importance of the wellbeing principle as it says that the local authority must promote wellbeing when supporting a person (Gov. UK, 2025). An example is the Mr Patel case study; his carers should reduce his worries by talking to him and listening to his concerns.</a:t>
            </a:r>
          </a:p>
        </p:txBody>
      </p:sp>
      <p:pic>
        <p:nvPicPr>
          <p:cNvPr id="18" name="Video 17">
            <a:hlinkClick r:id="" action="ppaction://media"/>
            <a:extLst>
              <a:ext uri="{FF2B5EF4-FFF2-40B4-BE49-F238E27FC236}">
                <a16:creationId xmlns:a16="http://schemas.microsoft.com/office/drawing/2014/main" id="{470BB111-991F-3CE1-64AC-CC788E693E1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7828082"/>
      </p:ext>
    </p:extLst>
  </p:cSld>
  <p:clrMapOvr>
    <a:masterClrMapping/>
  </p:clrMapOvr>
  <mc:AlternateContent xmlns:mc="http://schemas.openxmlformats.org/markup-compatibility/2006">
    <mc:Choice xmlns:p14="http://schemas.microsoft.com/office/powerpoint/2010/main" Requires="p14">
      <p:transition spd="slow" p14:dur="2000" advTm="66768"/>
    </mc:Choice>
    <mc:Fallback>
      <p:transition spd="slow" advTm="66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C5FFD-5B73-007A-0FA6-2A30D45A18BF}"/>
              </a:ext>
            </a:extLst>
          </p:cNvPr>
          <p:cNvSpPr>
            <a:spLocks noGrp="1"/>
          </p:cNvSpPr>
          <p:nvPr>
            <p:ph type="title"/>
          </p:nvPr>
        </p:nvSpPr>
        <p:spPr>
          <a:xfrm>
            <a:off x="944720" y="582729"/>
            <a:ext cx="11155680" cy="1463040"/>
          </a:xfrm>
        </p:spPr>
        <p:txBody>
          <a:bodyPr>
            <a:normAutofit/>
          </a:bodyPr>
          <a:lstStyle/>
          <a:p>
            <a:r>
              <a:rPr lang="en-GB"/>
              <a:t>Safeguarding of elderly people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C4290D8-06E9-A014-D13D-48338D2597CD}"/>
              </a:ext>
            </a:extLst>
          </p:cNvPr>
          <p:cNvGraphicFramePr>
            <a:graphicFrameLocks noGrp="1"/>
          </p:cNvGraphicFramePr>
          <p:nvPr>
            <p:ph idx="1"/>
            <p:extLst>
              <p:ext uri="{D42A27DB-BD31-4B8C-83A1-F6EECF244321}">
                <p14:modId xmlns:p14="http://schemas.microsoft.com/office/powerpoint/2010/main" val="4275879158"/>
              </p:ext>
            </p:extLst>
          </p:nvPr>
        </p:nvGraphicFramePr>
        <p:xfrm>
          <a:off x="713013" y="1481431"/>
          <a:ext cx="10246180" cy="37247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0BDB461A-A413-03BD-67E6-82AEBEE62F35}"/>
              </a:ext>
            </a:extLst>
          </p:cNvPr>
          <p:cNvSpPr txBox="1"/>
          <p:nvPr/>
        </p:nvSpPr>
        <p:spPr>
          <a:xfrm>
            <a:off x="1353353" y="5351941"/>
            <a:ext cx="9119507" cy="923330"/>
          </a:xfrm>
          <a:prstGeom prst="rect">
            <a:avLst/>
          </a:prstGeom>
          <a:noFill/>
        </p:spPr>
        <p:txBody>
          <a:bodyPr wrap="square" rtlCol="0">
            <a:spAutoFit/>
          </a:bodyPr>
          <a:lstStyle/>
          <a:p>
            <a:r>
              <a:rPr lang="en-GB"/>
              <a:t>It is important for professionals to empower older people to be involved in decision-making, as the Care Act 2014 says that they have the right to make decisions about their day-to-day lives (Legislation.Gov.UK, 2026). </a:t>
            </a:r>
          </a:p>
        </p:txBody>
      </p:sp>
      <p:pic>
        <p:nvPicPr>
          <p:cNvPr id="8" name="Video 7">
            <a:hlinkClick r:id="" action="ppaction://media"/>
            <a:extLst>
              <a:ext uri="{FF2B5EF4-FFF2-40B4-BE49-F238E27FC236}">
                <a16:creationId xmlns:a16="http://schemas.microsoft.com/office/drawing/2014/main" id="{93D7112F-D143-BDB0-AD23-B54886E5EB7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4102974"/>
      </p:ext>
    </p:extLst>
  </p:cSld>
  <p:clrMapOvr>
    <a:masterClrMapping/>
  </p:clrMapOvr>
  <mc:AlternateContent xmlns:mc="http://schemas.openxmlformats.org/markup-compatibility/2006">
    <mc:Choice xmlns:p14="http://schemas.microsoft.com/office/powerpoint/2010/main" Requires="p14">
      <p:transition spd="slow" p14:dur="2000" advTm="43558"/>
    </mc:Choice>
    <mc:Fallback>
      <p:transition spd="slow" advTm="43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5641-1D78-C1B6-AE09-5186E654E90B}"/>
              </a:ext>
            </a:extLst>
          </p:cNvPr>
          <p:cNvSpPr>
            <a:spLocks noGrp="1"/>
          </p:cNvSpPr>
          <p:nvPr>
            <p:ph type="title"/>
          </p:nvPr>
        </p:nvSpPr>
        <p:spPr/>
        <p:txBody>
          <a:bodyPr/>
          <a:lstStyle/>
          <a:p>
            <a:pPr algn="ctr"/>
            <a:r>
              <a:rPr lang="en-GB"/>
              <a:t>Recommendation</a:t>
            </a:r>
          </a:p>
        </p:txBody>
      </p:sp>
      <p:sp>
        <p:nvSpPr>
          <p:cNvPr id="3" name="Content Placeholder 2">
            <a:extLst>
              <a:ext uri="{FF2B5EF4-FFF2-40B4-BE49-F238E27FC236}">
                <a16:creationId xmlns:a16="http://schemas.microsoft.com/office/drawing/2014/main" id="{70AA9582-3106-91AE-DFBC-9F38F425C282}"/>
              </a:ext>
            </a:extLst>
          </p:cNvPr>
          <p:cNvSpPr>
            <a:spLocks noGrp="1"/>
          </p:cNvSpPr>
          <p:nvPr>
            <p:ph idx="1"/>
          </p:nvPr>
        </p:nvSpPr>
        <p:spPr/>
        <p:txBody>
          <a:bodyPr>
            <a:normAutofit/>
          </a:bodyPr>
          <a:lstStyle/>
          <a:p>
            <a:pPr marL="0" indent="0">
              <a:buNone/>
            </a:pPr>
            <a:r>
              <a:rPr lang="en-GB" sz="1400"/>
              <a:t>There are many older people who cannot use technology because they don’t have anyone who can help them or because they don’t have the skills. According to Age UK (2025), 31% of older people avoid using technology due to a lack of IT skills, and 1.6 million older people do not use mobile phones at all. Zhang (2023) mentions that there are different reasons for this; some are personal characteristics. For example, age is one; older people might refuse changes to their habits or what they are used to. A recommendation would be to encourage older people to learn IT skills, as it will help them because nowadays everything goes online, even GP appointments. One of the barriers older people could face is ageism, as there are people who think that because of their age they cannot use technology. This could discourage them from learning IT skills. A solution would be providing the correct training to staff and making sure they don’t judge an older person who is learning.</a:t>
            </a:r>
          </a:p>
        </p:txBody>
      </p:sp>
      <p:pic>
        <p:nvPicPr>
          <p:cNvPr id="16" name="Video 15">
            <a:hlinkClick r:id="" action="ppaction://media"/>
            <a:extLst>
              <a:ext uri="{FF2B5EF4-FFF2-40B4-BE49-F238E27FC236}">
                <a16:creationId xmlns:a16="http://schemas.microsoft.com/office/drawing/2014/main" id="{CDE99F2F-EBAE-3DC6-0E9A-FEB059ABCFC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6099900"/>
      </p:ext>
    </p:extLst>
  </p:cSld>
  <p:clrMapOvr>
    <a:masterClrMapping/>
  </p:clrMapOvr>
  <mc:AlternateContent xmlns:mc="http://schemas.openxmlformats.org/markup-compatibility/2006">
    <mc:Choice xmlns:p14="http://schemas.microsoft.com/office/powerpoint/2010/main" Requires="p14">
      <p:transition spd="slow" p14:dur="2000" advTm="59350"/>
    </mc:Choice>
    <mc:Fallback>
      <p:transition spd="slow" advTm="59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5AF03-0068-C848-E56C-1E0A1555D17C}"/>
              </a:ext>
            </a:extLst>
          </p:cNvPr>
          <p:cNvSpPr>
            <a:spLocks noGrp="1"/>
          </p:cNvSpPr>
          <p:nvPr>
            <p:ph type="title"/>
          </p:nvPr>
        </p:nvSpPr>
        <p:spPr/>
        <p:txBody>
          <a:bodyPr/>
          <a:lstStyle/>
          <a:p>
            <a:pPr algn="ctr"/>
            <a:r>
              <a:rPr lang="en-GB"/>
              <a:t>Conclusion</a:t>
            </a:r>
          </a:p>
        </p:txBody>
      </p:sp>
      <p:sp>
        <p:nvSpPr>
          <p:cNvPr id="3" name="Content Placeholder 2">
            <a:extLst>
              <a:ext uri="{FF2B5EF4-FFF2-40B4-BE49-F238E27FC236}">
                <a16:creationId xmlns:a16="http://schemas.microsoft.com/office/drawing/2014/main" id="{0254DBDC-64F8-FCFA-895A-763531A6C214}"/>
              </a:ext>
            </a:extLst>
          </p:cNvPr>
          <p:cNvSpPr>
            <a:spLocks noGrp="1"/>
          </p:cNvSpPr>
          <p:nvPr>
            <p:ph idx="1"/>
          </p:nvPr>
        </p:nvSpPr>
        <p:spPr/>
        <p:txBody>
          <a:bodyPr>
            <a:normAutofit/>
          </a:bodyPr>
          <a:lstStyle/>
          <a:p>
            <a:pPr marL="0" indent="0">
              <a:buNone/>
            </a:pPr>
            <a:r>
              <a:rPr lang="en-GB"/>
              <a:t>In conclusion, the number of older people in the UK is increasing, and their biopsychosocial needs are being considered. The disengagement theory and activity theory suggest that each person should live the way they prefer, with the support of professionals, family and friends, without judging them or assuming anything. Domiciliary care and care homes both support older people with personal needs; however, both face challenges like staff recruitment problems, and residents have limited choices in their day-to-day. </a:t>
            </a:r>
          </a:p>
          <a:p>
            <a:pPr marL="0" indent="0">
              <a:buNone/>
            </a:pPr>
            <a:r>
              <a:rPr lang="en-GB"/>
              <a:t>Voice assistant and fall detector systems have a positive impact in older people’s lives; however, not all elderly people have IT skills to use those innovations. The Care Act 2014 and Equality Act 2010 protect older people’s rights and protect them from any discrimination. </a:t>
            </a:r>
          </a:p>
          <a:p>
            <a:pPr marL="0" indent="0">
              <a:buNone/>
            </a:pPr>
            <a:r>
              <a:rPr lang="en-GB"/>
              <a:t>It is important to empower older people to make their own decisions and control their day-to-day, as that is their right.</a:t>
            </a:r>
          </a:p>
        </p:txBody>
      </p:sp>
      <p:pic>
        <p:nvPicPr>
          <p:cNvPr id="19" name="Video 18">
            <a:hlinkClick r:id="" action="ppaction://media"/>
            <a:extLst>
              <a:ext uri="{FF2B5EF4-FFF2-40B4-BE49-F238E27FC236}">
                <a16:creationId xmlns:a16="http://schemas.microsoft.com/office/drawing/2014/main" id="{C819932D-AD20-F225-156F-9F081EA130B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7273754"/>
      </p:ext>
    </p:extLst>
  </p:cSld>
  <p:clrMapOvr>
    <a:masterClrMapping/>
  </p:clrMapOvr>
  <mc:AlternateContent xmlns:mc="http://schemas.openxmlformats.org/markup-compatibility/2006">
    <mc:Choice xmlns:p14="http://schemas.microsoft.com/office/powerpoint/2010/main" Requires="p14">
      <p:transition spd="slow" p14:dur="2000" advTm="41356"/>
    </mc:Choice>
    <mc:Fallback>
      <p:transition spd="slow" advTm="41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7A86-5680-FA9F-B9DE-266AB388B55A}"/>
              </a:ext>
            </a:extLst>
          </p:cNvPr>
          <p:cNvSpPr>
            <a:spLocks noGrp="1"/>
          </p:cNvSpPr>
          <p:nvPr>
            <p:ph type="title"/>
          </p:nvPr>
        </p:nvSpPr>
        <p:spPr>
          <a:xfrm>
            <a:off x="521208" y="617461"/>
            <a:ext cx="11155680" cy="600777"/>
          </a:xfrm>
        </p:spPr>
        <p:txBody>
          <a:bodyPr>
            <a:normAutofit fontScale="90000"/>
          </a:bodyPr>
          <a:lstStyle/>
          <a:p>
            <a:pPr algn="ctr"/>
            <a:r>
              <a:rPr lang="en-GB"/>
              <a:t>Reference list:</a:t>
            </a:r>
            <a:endParaRPr lang="en-US"/>
          </a:p>
        </p:txBody>
      </p:sp>
      <p:sp>
        <p:nvSpPr>
          <p:cNvPr id="3" name="Content Placeholder 2">
            <a:extLst>
              <a:ext uri="{FF2B5EF4-FFF2-40B4-BE49-F238E27FC236}">
                <a16:creationId xmlns:a16="http://schemas.microsoft.com/office/drawing/2014/main" id="{C2D08147-FFC3-4946-3075-3E9A05473584}"/>
              </a:ext>
            </a:extLst>
          </p:cNvPr>
          <p:cNvSpPr>
            <a:spLocks noGrp="1"/>
          </p:cNvSpPr>
          <p:nvPr>
            <p:ph idx="1"/>
          </p:nvPr>
        </p:nvSpPr>
        <p:spPr>
          <a:xfrm>
            <a:off x="521208" y="1337512"/>
            <a:ext cx="11155680" cy="5489687"/>
          </a:xfrm>
        </p:spPr>
        <p:txBody>
          <a:bodyPr vert="horz" lIns="91440" tIns="45720" rIns="91440" bIns="45720" rtlCol="0" anchor="t">
            <a:noAutofit/>
          </a:bodyPr>
          <a:lstStyle/>
          <a:p>
            <a:pPr marL="0" indent="0">
              <a:buNone/>
            </a:pPr>
            <a:r>
              <a:rPr lang="en-GB" sz="1200"/>
              <a:t>Age UK (2025) Age UK warns 2.4 million digitally excluded older people are at risk of being left behind in an increasingly digital world. Available at: </a:t>
            </a:r>
            <a:r>
              <a:rPr lang="en-GB" sz="1200">
                <a:hlinkClick r:id="rId4"/>
              </a:rPr>
              <a:t>https://www.ageuk.org.uk/latest-press/articles/age-uk-warns-22.4-million-digitally-excluded-older-people-are-at-risk-of-being-left-behind-in-an-increasingly-digital-world/</a:t>
            </a:r>
            <a:r>
              <a:rPr lang="en-GB" sz="1200"/>
              <a:t> (Accessed date: 24 October 2026)</a:t>
            </a:r>
            <a:endParaRPr lang="en-US"/>
          </a:p>
          <a:p>
            <a:pPr marL="0" indent="0">
              <a:buNone/>
            </a:pPr>
            <a:r>
              <a:rPr lang="en-GB" sz="1200"/>
              <a:t>Asiamah, N. (2017) Social engagement and physical activity: Commentary on why the activity and disengagement theory of ageing may both be valid. Cogent Medicine, 4(1). Doi: </a:t>
            </a:r>
            <a:r>
              <a:rPr lang="en-GB" sz="1200">
                <a:solidFill>
                  <a:srgbClr val="006DB4"/>
                </a:solidFill>
                <a:latin typeface="Open Sans"/>
                <a:ea typeface="Open Sans"/>
                <a:cs typeface="Open Sans"/>
                <a:hlinkClick r:id="rId5"/>
              </a:rPr>
              <a:t>https://doi.org/10.1080/2331205X.2017.1289664</a:t>
            </a:r>
            <a:endParaRPr lang="en-GB" sz="1200"/>
          </a:p>
          <a:p>
            <a:pPr marL="0" indent="0">
              <a:buNone/>
            </a:pPr>
            <a:r>
              <a:rPr lang="en-GB" sz="1200"/>
              <a:t>Barton, C., Sturge, G &amp; Harker, R. (2024) </a:t>
            </a:r>
            <a:r>
              <a:rPr lang="en-GB" sz="1200" i="1"/>
              <a:t>The UK's changing population. </a:t>
            </a:r>
            <a:r>
              <a:rPr lang="en-GB" sz="1200"/>
              <a:t>Available at: </a:t>
            </a:r>
            <a:r>
              <a:rPr lang="en-GB" sz="1200" u="sng">
                <a:hlinkClick r:id="rId6"/>
              </a:rPr>
              <a:t>https://commonslibrary.parliament.uk/the-uks-changing-population/</a:t>
            </a:r>
            <a:r>
              <a:rPr lang="en-GB" sz="1200"/>
              <a:t> (Accessed date: 28 September 2026)</a:t>
            </a:r>
            <a:endParaRPr lang="en-GB"/>
          </a:p>
          <a:p>
            <a:pPr marL="0" indent="0">
              <a:buNone/>
            </a:pPr>
            <a:r>
              <a:rPr lang="en-GB" sz="1200"/>
              <a:t>Care Quality Commission (2026) </a:t>
            </a:r>
            <a:r>
              <a:rPr lang="en-GB" sz="1200" i="1"/>
              <a:t>Independence, choice and control</a:t>
            </a:r>
            <a:r>
              <a:rPr lang="en-GB" sz="1200"/>
              <a:t>. Available at: </a:t>
            </a:r>
            <a:r>
              <a:rPr lang="en-GB" sz="1200">
                <a:hlinkClick r:id="rId7"/>
              </a:rPr>
              <a:t>https://www.cqc.org.uk/guidance-regulation/providers/assessment/single-assessment-framework/caring/independence-choice-control</a:t>
            </a:r>
            <a:r>
              <a:rPr lang="en-GB" sz="1200"/>
              <a:t> (Accessed date: 20 October 2026)</a:t>
            </a:r>
            <a:endParaRPr lang="en-US" sz="1200"/>
          </a:p>
          <a:p>
            <a:pPr marL="0" indent="0">
              <a:buNone/>
            </a:pPr>
            <a:r>
              <a:rPr lang="en-GB" sz="1200"/>
              <a:t>Care UK (2026</a:t>
            </a:r>
            <a:r>
              <a:rPr lang="en-GB" sz="1200" i="1"/>
              <a:t>) What is a care home? </a:t>
            </a:r>
            <a:r>
              <a:rPr lang="en-GB" sz="1200"/>
              <a:t>Available at: </a:t>
            </a:r>
            <a:r>
              <a:rPr lang="en-GB" sz="1200">
                <a:hlinkClick r:id="rId8"/>
              </a:rPr>
              <a:t>https://www.careuk.com/where-do-i-start/what-is-a-care-home</a:t>
            </a:r>
            <a:r>
              <a:rPr lang="en-GB" sz="1200"/>
              <a:t> (Accessed date: 23 October 2026) </a:t>
            </a:r>
            <a:endParaRPr lang="en-GB"/>
          </a:p>
          <a:p>
            <a:pPr marL="0" indent="0">
              <a:buNone/>
            </a:pPr>
            <a:r>
              <a:rPr lang="en-GB" sz="1200"/>
              <a:t>Chen, C., </a:t>
            </a:r>
            <a:r>
              <a:rPr lang="en-GB" sz="1200" err="1"/>
              <a:t>Lifset</a:t>
            </a:r>
            <a:r>
              <a:rPr lang="en-GB" sz="1200"/>
              <a:t>, E., Han, Y., Roy, A., Hogarth, M., Moore, A., Farcas, E &amp; Weibel, N. (2023) How do older adults set up voice assistants? Lessons learned from a </a:t>
            </a:r>
            <a:r>
              <a:rPr lang="en-GB" sz="1200" err="1"/>
              <a:t>deploymen</a:t>
            </a:r>
            <a:r>
              <a:rPr lang="en-GB" sz="1200"/>
              <a:t>t </a:t>
            </a:r>
            <a:r>
              <a:rPr lang="en-GB" sz="1200" err="1"/>
              <a:t>experien</a:t>
            </a:r>
            <a:r>
              <a:rPr lang="en-GB" sz="1200"/>
              <a:t>ce for older </a:t>
            </a:r>
            <a:r>
              <a:rPr lang="en-GB" sz="1200" err="1"/>
              <a:t>adul</a:t>
            </a:r>
            <a:r>
              <a:rPr lang="en-GB" sz="1200"/>
              <a:t>ts to set up standalone voice assistants. DIS, pp. 164-168. Doi: </a:t>
            </a:r>
            <a:r>
              <a:rPr lang="en-GB" sz="1200" u="sng">
                <a:solidFill>
                  <a:srgbClr val="005EA2"/>
                </a:solidFill>
                <a:highlight>
                  <a:srgbClr val="FFFFFF"/>
                </a:highlight>
                <a:ea typeface="+mn-lt"/>
                <a:cs typeface="+mn-lt"/>
                <a:hlinkClick r:id="rId9"/>
              </a:rPr>
              <a:t>10.1145/3563703.3596640</a:t>
            </a:r>
            <a:endParaRPr lang="en-GB" sz="1200"/>
          </a:p>
          <a:p>
            <a:pPr marL="0" indent="0" fontAlgn="base">
              <a:buNone/>
            </a:pPr>
            <a:r>
              <a:rPr lang="en-GB" sz="1200"/>
              <a:t>Duffy, A., Browne, F &amp; Conolly, M. (2024) Safeguarding adults: A concept analysis. </a:t>
            </a:r>
            <a:r>
              <a:rPr lang="en-GB" sz="1200" i="1"/>
              <a:t>Journal of Advanced Nursing</a:t>
            </a:r>
            <a:r>
              <a:rPr lang="en-GB" sz="1200"/>
              <a:t>, 81(1), pp. 181-197. </a:t>
            </a:r>
            <a:r>
              <a:rPr lang="en-GB" sz="1200" err="1"/>
              <a:t>doi</a:t>
            </a:r>
            <a:r>
              <a:rPr lang="en-GB" sz="1200"/>
              <a:t>: </a:t>
            </a:r>
            <a:r>
              <a:rPr lang="en-GB" sz="1200" u="sng">
                <a:hlinkClick r:id="rId10"/>
              </a:rPr>
              <a:t>https://onlinelibrary.wiley.com/doi/full/10.1111/jan.16306</a:t>
            </a:r>
            <a:r>
              <a:rPr lang="en-GB" sz="1200"/>
              <a:t>  </a:t>
            </a:r>
          </a:p>
          <a:p>
            <a:pPr marL="0" indent="0">
              <a:buNone/>
            </a:pPr>
            <a:r>
              <a:rPr lang="en-GB" sz="1200"/>
              <a:t>Department of Health and Social Care (2025) Adult social care workforce survey: April 2025 report. Available at: </a:t>
            </a:r>
            <a:r>
              <a:rPr lang="en-GB" sz="1200" u="sng">
                <a:hlinkClick r:id="rId11"/>
              </a:rPr>
              <a:t>https://www.gov.uk/government/statistics/adult-social-care-workforce-survey-april-2025/adult-social-care-workforce-survey-april-2025-report</a:t>
            </a:r>
            <a:r>
              <a:rPr lang="en-GB" sz="1200"/>
              <a:t> (Accessed date: 23 October 2026) </a:t>
            </a:r>
          </a:p>
          <a:p>
            <a:pPr marL="0" indent="0">
              <a:buNone/>
            </a:pPr>
            <a:r>
              <a:rPr lang="en-GB" sz="1200"/>
              <a:t>Fox, K., Morrow-Howell, N., Herbers, S., Battista, P &amp; Baum, C. (2017) Activity disengagement: Understanding challenges and opportunities for reengagement. </a:t>
            </a:r>
            <a:r>
              <a:rPr lang="en-GB" sz="1200" i="1" err="1"/>
              <a:t>Occup</a:t>
            </a:r>
            <a:r>
              <a:rPr lang="en-GB" sz="1200" i="1"/>
              <a:t> Ther Int.</a:t>
            </a:r>
            <a:r>
              <a:rPr lang="en-GB" sz="1200"/>
              <a:t> </a:t>
            </a:r>
            <a:r>
              <a:rPr lang="en-GB" sz="1200" err="1"/>
              <a:t>doi</a:t>
            </a:r>
            <a:r>
              <a:rPr lang="en-GB" sz="1200"/>
              <a:t>:  </a:t>
            </a:r>
            <a:r>
              <a:rPr lang="en-GB" sz="1200" u="sng">
                <a:hlinkClick r:id="rId12"/>
              </a:rPr>
              <a:t>10.1155/2017/1983414</a:t>
            </a:r>
            <a:endParaRPr lang="en-GB" sz="1200" u="sng"/>
          </a:p>
          <a:p>
            <a:pPr marL="0" indent="0" fontAlgn="base">
              <a:buNone/>
            </a:pPr>
            <a:r>
              <a:rPr lang="en-GB" sz="1200" err="1"/>
              <a:t>Gaviano</a:t>
            </a:r>
            <a:r>
              <a:rPr lang="en-GB" sz="1200"/>
              <a:t>, L., Pili, R., </a:t>
            </a:r>
            <a:r>
              <a:rPr lang="en-GB" sz="1200" err="1"/>
              <a:t>Petretto</a:t>
            </a:r>
            <a:r>
              <a:rPr lang="en-GB" sz="1200"/>
              <a:t>, A., Berti, R., </a:t>
            </a:r>
            <a:r>
              <a:rPr lang="en-GB" sz="1200" err="1"/>
              <a:t>Carrogu</a:t>
            </a:r>
            <a:r>
              <a:rPr lang="en-GB" sz="1200"/>
              <a:t>, G., Pinna, M &amp; </a:t>
            </a:r>
            <a:r>
              <a:rPr lang="en-GB" sz="1200" err="1"/>
              <a:t>Petretto</a:t>
            </a:r>
            <a:r>
              <a:rPr lang="en-GB" sz="1200"/>
              <a:t>, D. (2024) Definitions of ageing according to the perspective of the psychology of ageing: A scooping review. </a:t>
            </a:r>
            <a:r>
              <a:rPr lang="en-GB" sz="1200" i="1"/>
              <a:t>Geriatrics</a:t>
            </a:r>
            <a:r>
              <a:rPr lang="en-GB" sz="1200"/>
              <a:t>, 9(5). Doi: </a:t>
            </a:r>
            <a:r>
              <a:rPr lang="en-GB" sz="1200" u="sng">
                <a:hlinkClick r:id="rId13"/>
              </a:rPr>
              <a:t>https://doi.org/10.3390/geriatrics9050107</a:t>
            </a:r>
            <a:r>
              <a:rPr lang="en-GB" sz="1200" u="sng"/>
              <a:t> </a:t>
            </a:r>
            <a:r>
              <a:rPr lang="en-GB" sz="1200"/>
              <a:t> </a:t>
            </a:r>
          </a:p>
        </p:txBody>
      </p:sp>
      <p:pic>
        <p:nvPicPr>
          <p:cNvPr id="6" name="Video 5">
            <a:hlinkClick r:id="" action="ppaction://media"/>
            <a:extLst>
              <a:ext uri="{FF2B5EF4-FFF2-40B4-BE49-F238E27FC236}">
                <a16:creationId xmlns:a16="http://schemas.microsoft.com/office/drawing/2014/main" id="{290F4DA9-3CD9-C2A9-14EE-4798867B803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5533134"/>
      </p:ext>
    </p:extLst>
  </p:cSld>
  <p:clrMapOvr>
    <a:masterClrMapping/>
  </p:clrMapOvr>
  <mc:AlternateContent xmlns:mc="http://schemas.openxmlformats.org/markup-compatibility/2006">
    <mc:Choice xmlns:p14="http://schemas.microsoft.com/office/powerpoint/2010/main" Requires="p14">
      <p:transition spd="slow" p14:dur="2000" advTm="4265"/>
    </mc:Choice>
    <mc:Fallback>
      <p:transition spd="slow" advTm="4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4A9F3C-85F8-991C-5E77-D702DAD02D3C}"/>
              </a:ext>
            </a:extLst>
          </p:cNvPr>
          <p:cNvSpPr>
            <a:spLocks noGrp="1"/>
          </p:cNvSpPr>
          <p:nvPr>
            <p:ph idx="1"/>
          </p:nvPr>
        </p:nvSpPr>
        <p:spPr>
          <a:xfrm>
            <a:off x="521208" y="900582"/>
            <a:ext cx="11155680" cy="5445354"/>
          </a:xfrm>
        </p:spPr>
        <p:txBody>
          <a:bodyPr vert="horz" lIns="91440" tIns="45720" rIns="91440" bIns="45720" rtlCol="0" anchor="t">
            <a:normAutofit fontScale="70000" lnSpcReduction="20000"/>
          </a:bodyPr>
          <a:lstStyle/>
          <a:p>
            <a:pPr marL="0" indent="0">
              <a:buNone/>
            </a:pPr>
            <a:r>
              <a:rPr lang="en-GB" sz="1500"/>
              <a:t>Gov.UK (2025) Care and support statutory guidance. Available at: </a:t>
            </a:r>
            <a:r>
              <a:rPr lang="en-GB" sz="1500">
                <a:hlinkClick r:id="rId2"/>
              </a:rPr>
              <a:t>https://www.gov.uk/government/publications/care-act-statutory-guidance/care-and-support-statutory-guidance</a:t>
            </a:r>
            <a:r>
              <a:rPr lang="en-GB" sz="1500"/>
              <a:t> (Accessed date: 24 October 2026)</a:t>
            </a:r>
            <a:endParaRPr lang="en-US"/>
          </a:p>
          <a:p>
            <a:pPr marL="0" indent="0">
              <a:buNone/>
            </a:pPr>
            <a:r>
              <a:rPr lang="en-GB" sz="1500"/>
              <a:t>Irwin Mitchell (2022) </a:t>
            </a:r>
            <a:r>
              <a:rPr lang="en-GB" sz="1500" i="1"/>
              <a:t>Employee nicknamed “half-dead Dave” awarded £13,000 for injury to his feelings.</a:t>
            </a:r>
            <a:r>
              <a:rPr lang="en-GB" sz="1500"/>
              <a:t> Available at: </a:t>
            </a:r>
            <a:r>
              <a:rPr lang="en-GB" sz="1500">
                <a:hlinkClick r:id="rId3"/>
              </a:rPr>
              <a:t>https://www.irwinmitchell.com/news-and-insights/expert-comment/post/102hpdt/employee-nicknamed-half-dead-dave-awarded-13-000-for-injury-to-his-feelings</a:t>
            </a:r>
            <a:r>
              <a:rPr lang="en-GB" sz="1500"/>
              <a:t> (Accessed date: 23 October 2026)</a:t>
            </a:r>
            <a:endParaRPr lang="en-US" sz="1500"/>
          </a:p>
          <a:p>
            <a:pPr marL="0" indent="0">
              <a:buNone/>
            </a:pPr>
            <a:r>
              <a:rPr lang="en-GB" sz="1500"/>
              <a:t>Jones, V., Yan, C., Shade, M., Boron, J., Yan, Z., Heselton, H., Johnson, K &amp; Dube, V. (2024) Reducing loneliness and improving social support among older adults through different </a:t>
            </a:r>
            <a:r>
              <a:rPr lang="en-GB" sz="1500" err="1"/>
              <a:t>modali</a:t>
            </a:r>
            <a:r>
              <a:rPr lang="en-GB" sz="1500"/>
              <a:t>ties of personal voice assistants. </a:t>
            </a:r>
            <a:r>
              <a:rPr lang="en-GB" sz="1500" i="1"/>
              <a:t>Geriatric (Basel),</a:t>
            </a:r>
            <a:r>
              <a:rPr lang="en-GB" sz="1500"/>
              <a:t> 9(2). Doi:</a:t>
            </a:r>
            <a:r>
              <a:rPr lang="en-GB" sz="1700" u="sng">
                <a:solidFill>
                  <a:srgbClr val="162E51"/>
                </a:solidFill>
                <a:highlight>
                  <a:srgbClr val="FFFFFF"/>
                </a:highlight>
                <a:ea typeface="+mn-lt"/>
                <a:cs typeface="+mn-lt"/>
                <a:hlinkClick r:id="rId4"/>
              </a:rPr>
              <a:t>10.3390/geriatrics9020022</a:t>
            </a:r>
            <a:endParaRPr lang="en-GB" sz="1500"/>
          </a:p>
          <a:p>
            <a:pPr marL="0" indent="0">
              <a:buNone/>
            </a:pPr>
            <a:r>
              <a:rPr lang="en-GB"/>
              <a:t>Legislation. Gov.UK (2026) Care Act 2014. Available at: </a:t>
            </a:r>
            <a:r>
              <a:rPr lang="en-GB" u="sng">
                <a:hlinkClick r:id="rId5"/>
              </a:rPr>
              <a:t>https://www.legislation.gov.uk/ukpga/2014/23/contents</a:t>
            </a:r>
            <a:r>
              <a:rPr lang="en-GB"/>
              <a:t> (Accessed date: 23 October 2026) </a:t>
            </a:r>
          </a:p>
          <a:p>
            <a:pPr marL="0" indent="0">
              <a:buNone/>
            </a:pPr>
            <a:r>
              <a:rPr lang="en-GB"/>
              <a:t>Legislation.Gov.UK (2026</a:t>
            </a:r>
            <a:r>
              <a:rPr lang="en-GB" i="1"/>
              <a:t>) Equality Act 2010</a:t>
            </a:r>
            <a:r>
              <a:rPr lang="en-GB"/>
              <a:t>. Available at: </a:t>
            </a:r>
            <a:r>
              <a:rPr lang="en-GB" u="sng">
                <a:hlinkClick r:id="rId6"/>
              </a:rPr>
              <a:t>https://www.legislation.gov.uk/ukpga/2010/15/contents</a:t>
            </a:r>
            <a:r>
              <a:rPr lang="en-GB"/>
              <a:t> (Accessed date: 23 October 2026) </a:t>
            </a:r>
          </a:p>
          <a:p>
            <a:pPr marL="0" indent="0">
              <a:buNone/>
            </a:pPr>
            <a:r>
              <a:rPr lang="en-GB"/>
              <a:t>Leung, A., </a:t>
            </a:r>
            <a:r>
              <a:rPr lang="en-GB" err="1"/>
              <a:t>Molassiotis</a:t>
            </a:r>
            <a:r>
              <a:rPr lang="en-GB"/>
              <a:t>, A &amp; Carino, D. (2021) A challenge to healthy ageing: Limited social participation in old age. </a:t>
            </a:r>
            <a:r>
              <a:rPr lang="en-GB" i="1"/>
              <a:t>Aging Dis</a:t>
            </a:r>
            <a:r>
              <a:rPr lang="en-GB"/>
              <a:t>, 12(7). Doi: </a:t>
            </a:r>
            <a:r>
              <a:rPr lang="en-GB" u="sng">
                <a:hlinkClick r:id="rId7"/>
              </a:rPr>
              <a:t>10.14336/AD.2021.02018</a:t>
            </a:r>
            <a:endParaRPr lang="en-GB" u="sng"/>
          </a:p>
          <a:p>
            <a:pPr marL="0" indent="0">
              <a:buNone/>
            </a:pPr>
            <a:r>
              <a:rPr lang="en-GB"/>
              <a:t>Meredith, S., Cox, N., Ibrahim, K., Higson, J., McNiff, J., Mitchell, S., Rutherford, M., </a:t>
            </a:r>
            <a:r>
              <a:rPr lang="en-GB" err="1"/>
              <a:t>Mijayendran</a:t>
            </a:r>
            <a:r>
              <a:rPr lang="en-GB"/>
              <a:t>, A., </a:t>
            </a:r>
            <a:r>
              <a:rPr lang="en-GB" err="1"/>
              <a:t>Shenkin</a:t>
            </a:r>
            <a:r>
              <a:rPr lang="en-GB"/>
              <a:t>, S., Kilgour, A &amp; Lim, S. (2023) Factors that influence older adults’ participation in physical activity: a systematic review of qualitative studies</a:t>
            </a:r>
            <a:r>
              <a:rPr lang="en-GB" i="1"/>
              <a:t>. Age and Ageing</a:t>
            </a:r>
            <a:r>
              <a:rPr lang="en-GB"/>
              <a:t>, 52(8). </a:t>
            </a:r>
            <a:r>
              <a:rPr lang="en-GB" err="1"/>
              <a:t>doi</a:t>
            </a:r>
            <a:r>
              <a:rPr lang="en-GB"/>
              <a:t>:  </a:t>
            </a:r>
            <a:r>
              <a:rPr lang="en-GB" u="sng">
                <a:hlinkClick r:id="rId8"/>
              </a:rPr>
              <a:t>https://doi.org/10.1093/ageing/afad145</a:t>
            </a:r>
            <a:r>
              <a:rPr lang="en-GB"/>
              <a:t> </a:t>
            </a:r>
          </a:p>
          <a:p>
            <a:pPr marL="0" indent="0">
              <a:buNone/>
            </a:pPr>
            <a:r>
              <a:rPr lang="en-GB" err="1"/>
              <a:t>Murniati</a:t>
            </a:r>
            <a:r>
              <a:rPr lang="en-GB"/>
              <a:t>, N., Aufa, B., Kusuma, D &amp; </a:t>
            </a:r>
            <a:r>
              <a:rPr lang="en-GB" err="1"/>
              <a:t>Famso</a:t>
            </a:r>
            <a:r>
              <a:rPr lang="en-GB"/>
              <a:t>, S. (2022) A scoping review on biopsychosocial predictors of mental health among older adults. </a:t>
            </a:r>
            <a:r>
              <a:rPr lang="en-GB" i="1"/>
              <a:t>Int Environ Res Public Health, </a:t>
            </a:r>
            <a:r>
              <a:rPr lang="en-GB"/>
              <a:t>19(17). Doi:  </a:t>
            </a:r>
            <a:r>
              <a:rPr lang="en-GB" u="sng">
                <a:hlinkClick r:id="rId9"/>
              </a:rPr>
              <a:t>10.3390/ijerph191710909</a:t>
            </a:r>
            <a:r>
              <a:rPr lang="en-GB"/>
              <a:t> </a:t>
            </a:r>
          </a:p>
          <a:p>
            <a:pPr marL="0" indent="0">
              <a:buNone/>
            </a:pPr>
            <a:r>
              <a:rPr lang="en-GB"/>
              <a:t>Munson, S. (2026</a:t>
            </a:r>
            <a:r>
              <a:rPr lang="en-GB" i="1"/>
              <a:t>) Home care statistics: Providers, users and workforce.</a:t>
            </a:r>
            <a:r>
              <a:rPr lang="en-GB"/>
              <a:t> Available at: </a:t>
            </a:r>
            <a:r>
              <a:rPr lang="en-GB" u="sng">
                <a:hlinkClick r:id="rId10"/>
              </a:rPr>
              <a:t>https://www.homecare.co.uk/advice/home-care-facts-and-stats-number-of-providers-service-users-workforce</a:t>
            </a:r>
            <a:r>
              <a:rPr lang="en-GB"/>
              <a:t> (Accessed date: 19 October 2026)</a:t>
            </a:r>
          </a:p>
          <a:p>
            <a:pPr marL="0" indent="0">
              <a:buNone/>
            </a:pPr>
            <a:r>
              <a:rPr lang="en-GB"/>
              <a:t>Newaz, N &amp; Hanada, E. (2023) The Methods of falling detection: A literature review. </a:t>
            </a:r>
            <a:r>
              <a:rPr lang="en-GB" i="1"/>
              <a:t>Sensor</a:t>
            </a:r>
            <a:r>
              <a:rPr lang="en-GB"/>
              <a:t>, 23(11). Doi: </a:t>
            </a:r>
            <a:r>
              <a:rPr lang="en-GB" sz="1500" u="sng">
                <a:solidFill>
                  <a:srgbClr val="0156CE"/>
                </a:solidFill>
                <a:ea typeface="+mn-lt"/>
                <a:cs typeface="+mn-lt"/>
                <a:hlinkClick r:id="rId11"/>
              </a:rPr>
              <a:t>https://doi.org/10.3390/s23115212</a:t>
            </a:r>
            <a:r>
              <a:rPr lang="en-GB" sz="1500" u="sng">
                <a:solidFill>
                  <a:srgbClr val="0156CE"/>
                </a:solidFill>
                <a:ea typeface="+mn-lt"/>
                <a:cs typeface="+mn-lt"/>
              </a:rPr>
              <a:t> </a:t>
            </a:r>
          </a:p>
          <a:p>
            <a:pPr marL="0" indent="0">
              <a:buNone/>
            </a:pPr>
            <a:r>
              <a:rPr lang="en-GB"/>
              <a:t>NHS (2026) </a:t>
            </a:r>
            <a:r>
              <a:rPr lang="en-GB" i="1"/>
              <a:t>Improving care for older people</a:t>
            </a:r>
            <a:r>
              <a:rPr lang="en-GB"/>
              <a:t>. Available at: </a:t>
            </a:r>
            <a:r>
              <a:rPr lang="en-GB" u="sng">
                <a:hlinkClick r:id="rId12"/>
              </a:rPr>
              <a:t>https://www.england.nhs.uk/ourwork/clinical-policy/older-people/improving-care-for-older-people/</a:t>
            </a:r>
            <a:r>
              <a:rPr lang="en-GB"/>
              <a:t> (Accessed date: 14 October 2026) </a:t>
            </a:r>
          </a:p>
          <a:p>
            <a:pPr marL="0" indent="0">
              <a:buNone/>
            </a:pPr>
            <a:r>
              <a:rPr lang="en-GB"/>
              <a:t>Nickerson, C. (2026)</a:t>
            </a:r>
            <a:r>
              <a:rPr lang="en-GB" i="1"/>
              <a:t> Disengagement theory of ageing.</a:t>
            </a:r>
            <a:r>
              <a:rPr lang="en-GB"/>
              <a:t> Available at: </a:t>
            </a:r>
            <a:r>
              <a:rPr lang="en-GB" u="sng">
                <a:hlinkClick r:id="rId13"/>
              </a:rPr>
              <a:t>https://www.simplypsychology.org/disengagement-theory.html</a:t>
            </a:r>
            <a:r>
              <a:rPr lang="en-GB"/>
              <a:t> (Accessed date: 18 October 2026) </a:t>
            </a:r>
          </a:p>
          <a:p>
            <a:pPr marL="0" indent="0">
              <a:buNone/>
            </a:pPr>
            <a:endParaRPr lang="en-GB"/>
          </a:p>
        </p:txBody>
      </p:sp>
    </p:spTree>
    <p:extLst>
      <p:ext uri="{BB962C8B-B14F-4D97-AF65-F5344CB8AC3E}">
        <p14:creationId xmlns:p14="http://schemas.microsoft.com/office/powerpoint/2010/main" val="923200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541728-81A5-B210-FE2A-154F1EAA82C6}"/>
              </a:ext>
            </a:extLst>
          </p:cNvPr>
          <p:cNvSpPr>
            <a:spLocks noGrp="1"/>
          </p:cNvSpPr>
          <p:nvPr>
            <p:ph idx="1"/>
          </p:nvPr>
        </p:nvSpPr>
        <p:spPr>
          <a:xfrm>
            <a:off x="521208" y="912395"/>
            <a:ext cx="11149584" cy="5680909"/>
          </a:xfrm>
        </p:spPr>
        <p:txBody>
          <a:bodyPr vert="horz" lIns="91440" tIns="45720" rIns="91440" bIns="45720" rtlCol="0" anchor="t">
            <a:noAutofit/>
          </a:bodyPr>
          <a:lstStyle/>
          <a:p>
            <a:pPr marL="0" indent="0">
              <a:buNone/>
            </a:pPr>
            <a:r>
              <a:rPr lang="en-GB" sz="1100" err="1"/>
              <a:t>Oewel</a:t>
            </a:r>
            <a:r>
              <a:rPr lang="en-GB" sz="1100"/>
              <a:t>, B., Ammari, T &amp; Brewer, R. (2023) Voice assistant used in long-term care. Available at: </a:t>
            </a:r>
            <a:r>
              <a:rPr lang="en-GB" sz="1100" u="sng">
                <a:hlinkClick r:id="rId2"/>
              </a:rPr>
              <a:t>https://dl.acm.org/doi/epdf/10.1145/3571884.3597135</a:t>
            </a:r>
            <a:r>
              <a:rPr lang="en-GB" sz="1100"/>
              <a:t> (Accessed date: 19 October 2026) </a:t>
            </a:r>
          </a:p>
          <a:p>
            <a:pPr marL="0" indent="0">
              <a:buNone/>
            </a:pPr>
            <a:r>
              <a:rPr lang="en-GB" sz="1100"/>
              <a:t>Office for National Statistics (2025)</a:t>
            </a:r>
            <a:r>
              <a:rPr lang="en-GB" sz="1100" i="1"/>
              <a:t> National life table-Life expectancy in the UK: 2022 to 2024. </a:t>
            </a:r>
            <a:r>
              <a:rPr lang="en-GB" sz="1100"/>
              <a:t>Available at: </a:t>
            </a:r>
            <a:r>
              <a:rPr lang="en-GB" sz="1100" u="sng">
                <a:hlinkClick r:id="rId3"/>
              </a:rPr>
              <a:t>https://www.ons.gov.uk/peoplepopulationandcommunity/birthsdeathsandmarriages/lifeexpectancies/bulletins/nationallifetablesunitedkingdom/2022to2024</a:t>
            </a:r>
            <a:r>
              <a:rPr lang="en-GB" sz="1100"/>
              <a:t> (Accessed date: 14 October 2026)</a:t>
            </a:r>
          </a:p>
          <a:p>
            <a:pPr marL="0" indent="0">
              <a:buNone/>
            </a:pPr>
            <a:r>
              <a:rPr lang="en-GB" sz="1100"/>
              <a:t>Payson, M. (2019) Biological and social theories of ageing.  Available at: </a:t>
            </a:r>
            <a:r>
              <a:rPr lang="en-GB" sz="1200">
                <a:hlinkClick r:id="rId4"/>
              </a:rPr>
              <a:t>https://www.sciencedirect.com/topics/medicine-and-dentistry/continuity-theory"https://www.sciencedirect.com/topics/medicine-and-dentistry/continuity-theory</a:t>
            </a:r>
            <a:r>
              <a:rPr lang="en-GB" sz="1200"/>
              <a:t>  </a:t>
            </a:r>
            <a:r>
              <a:rPr lang="en-GB" sz="1100"/>
              <a:t>(Accessed date: 25 October 2026)</a:t>
            </a:r>
          </a:p>
          <a:p>
            <a:pPr marL="0" indent="0">
              <a:buNone/>
            </a:pPr>
            <a:r>
              <a:rPr lang="en-GB" sz="1100"/>
              <a:t>Read (2026) Care home or home care? Pros and cons explained. Available at: </a:t>
            </a:r>
            <a:r>
              <a:rPr lang="en-GB" sz="1100" u="sng">
                <a:hlinkClick r:id="rId5"/>
              </a:rPr>
              <a:t>https://www.carehome.co.uk/advice/care-home-or-home-care-pros-and-cons-explained#h-care-home-pros-and-cons</a:t>
            </a:r>
            <a:r>
              <a:rPr lang="en-GB" sz="1100"/>
              <a:t> (Accessed date: 24 October 2026) </a:t>
            </a:r>
          </a:p>
          <a:p>
            <a:pPr marL="0" indent="0">
              <a:buNone/>
            </a:pPr>
            <a:r>
              <a:rPr lang="en-GB" sz="1100"/>
              <a:t>Statista Research Department (2026) Number of people living in care homes in the United Kingdom in 2023, by country. Available at: </a:t>
            </a:r>
            <a:r>
              <a:rPr lang="en-GB" sz="1100" u="sng">
                <a:hlinkClick r:id="rId6"/>
              </a:rPr>
              <a:t>https://www.statista.com/statistics/1082379/number-of-people-living-in-care-homes-in-the-united-kingdom/</a:t>
            </a:r>
            <a:r>
              <a:rPr lang="en-GB" sz="1100"/>
              <a:t> (Accessed date: 25 October 2026) </a:t>
            </a:r>
          </a:p>
          <a:p>
            <a:pPr marL="0" indent="0">
              <a:buNone/>
            </a:pPr>
            <a:r>
              <a:rPr lang="en-GB" sz="1100"/>
              <a:t>Selman, L., </a:t>
            </a:r>
            <a:r>
              <a:rPr lang="en-GB" sz="1100" err="1"/>
              <a:t>Daveson</a:t>
            </a:r>
            <a:r>
              <a:rPr lang="en-GB" sz="1100"/>
              <a:t>, B., Smith, M., Johnston, B., Ryan, B., Morrison, S., Pannell, C., McQuillan, R., Wolf-Linder, S., </a:t>
            </a:r>
            <a:r>
              <a:rPr lang="en-GB" sz="1100" err="1"/>
              <a:t>Pantilat</a:t>
            </a:r>
            <a:r>
              <a:rPr lang="en-GB" sz="1100"/>
              <a:t>, S., Klass, L., Meier, D., Normand, C &amp; Higginson, I. (2016) How empowering is hospital care for older people with advanced disease? Barriers and facilitators from a cross-national ethnography in England, Ireland and the USA. </a:t>
            </a:r>
            <a:r>
              <a:rPr lang="en-GB" sz="1100" i="1"/>
              <a:t>Age Ageing</a:t>
            </a:r>
            <a:r>
              <a:rPr lang="en-GB" sz="1100"/>
              <a:t>, 46(2), pp. 300-309. </a:t>
            </a:r>
            <a:r>
              <a:rPr lang="en-GB" sz="1100" err="1"/>
              <a:t>doi</a:t>
            </a:r>
            <a:r>
              <a:rPr lang="en-GB" sz="1100"/>
              <a:t>:  </a:t>
            </a:r>
            <a:r>
              <a:rPr lang="en-GB" sz="1100" u="sng">
                <a:hlinkClick r:id="rId7"/>
              </a:rPr>
              <a:t>10.1093/ageing/afw193</a:t>
            </a:r>
            <a:r>
              <a:rPr lang="en-GB" sz="1100" u="sng"/>
              <a:t>  </a:t>
            </a:r>
            <a:r>
              <a:rPr lang="en-GB" sz="1100"/>
              <a:t> </a:t>
            </a:r>
          </a:p>
          <a:p>
            <a:pPr marL="0" indent="0">
              <a:buNone/>
            </a:pPr>
            <a:r>
              <a:rPr lang="en-GB" sz="1100" err="1"/>
              <a:t>Stoodley</a:t>
            </a:r>
            <a:r>
              <a:rPr lang="en-GB" sz="1100"/>
              <a:t>, I &amp; Conroy, S. (2024)</a:t>
            </a:r>
            <a:r>
              <a:rPr lang="en-GB" sz="1100" i="1"/>
              <a:t> An ageing population: the benefits and challenges.</a:t>
            </a:r>
            <a:r>
              <a:rPr lang="en-GB" sz="1100"/>
              <a:t> Available at: </a:t>
            </a:r>
            <a:r>
              <a:rPr lang="en-GB" sz="1100" u="sng">
                <a:hlinkClick r:id="rId8"/>
              </a:rPr>
              <a:t>https://www.sciencedirect.com/science/article/abs/pii/S1357303924002135</a:t>
            </a:r>
            <a:r>
              <a:rPr lang="en-GB" sz="1100"/>
              <a:t> (Accessed date: 17 October 2026)  </a:t>
            </a:r>
          </a:p>
          <a:p>
            <a:pPr marL="0" indent="0">
              <a:buNone/>
            </a:pPr>
            <a:r>
              <a:rPr lang="en-GB" sz="1100"/>
              <a:t>Teles, S &amp; Ribeiro, O. (2021) Activity theory</a:t>
            </a:r>
            <a:r>
              <a:rPr lang="en-GB" sz="1100" i="1"/>
              <a:t>. Reference work entry</a:t>
            </a:r>
            <a:r>
              <a:rPr lang="en-GB" sz="1100"/>
              <a:t>, pp. 36-44. </a:t>
            </a:r>
            <a:r>
              <a:rPr lang="en-GB" sz="1100" err="1"/>
              <a:t>doi</a:t>
            </a:r>
            <a:r>
              <a:rPr lang="en-GB" sz="1100"/>
              <a:t>: </a:t>
            </a:r>
            <a:r>
              <a:rPr lang="en-GB" sz="1100" u="sng">
                <a:hlinkClick r:id="rId9"/>
              </a:rPr>
              <a:t>https://doi.org/10.1007/978-3-030-22009-9_748</a:t>
            </a:r>
            <a:r>
              <a:rPr lang="en-GB" sz="1100"/>
              <a:t>  </a:t>
            </a:r>
          </a:p>
          <a:p>
            <a:pPr marL="0" indent="0" fontAlgn="base">
              <a:buNone/>
            </a:pPr>
            <a:r>
              <a:rPr lang="en-GB" sz="1100" err="1"/>
              <a:t>Toersen</a:t>
            </a:r>
            <a:r>
              <a:rPr lang="en-GB" sz="1100"/>
              <a:t>, N. (2026) The challenges facing domiciliary care in the UK and how to overcome them. Available at: </a:t>
            </a:r>
            <a:r>
              <a:rPr lang="en-GB" sz="1100" u="sng">
                <a:hlinkClick r:id="rId10"/>
              </a:rPr>
              <a:t>https://www.theaccessgroup.com/en-gb/blog/hsc-the-challenges-facing-domiciliary-care-in-the-uk-and-how-to-overcome-them/</a:t>
            </a:r>
            <a:r>
              <a:rPr lang="en-GB" sz="1100"/>
              <a:t> (Accessed date: 22 October 2026) </a:t>
            </a:r>
          </a:p>
          <a:p>
            <a:pPr marL="0" indent="0" fontAlgn="base">
              <a:buNone/>
            </a:pPr>
            <a:r>
              <a:rPr lang="en-GB" sz="1100"/>
              <a:t>WHO (2021) Ageism is a global challenge: UN. Available at: </a:t>
            </a:r>
            <a:r>
              <a:rPr lang="en-GB" sz="1100" u="sng">
                <a:hlinkClick r:id="rId11"/>
              </a:rPr>
              <a:t>https://www.who.int/news/item/18-03-2021-ageism-is-a-global-challenge-un</a:t>
            </a:r>
            <a:r>
              <a:rPr lang="en-GB" sz="1100"/>
              <a:t> (Accessed date: 21 October 2026). </a:t>
            </a:r>
          </a:p>
          <a:p>
            <a:pPr marL="0" indent="0" fontAlgn="base">
              <a:buNone/>
            </a:pPr>
            <a:r>
              <a:rPr lang="en-GB" sz="1100"/>
              <a:t>WHO (2020) </a:t>
            </a:r>
            <a:r>
              <a:rPr lang="en-GB" sz="1100" i="1"/>
              <a:t>Healthy ageing and functional ability. </a:t>
            </a:r>
            <a:r>
              <a:rPr lang="en-GB" sz="1100"/>
              <a:t>Available at: </a:t>
            </a:r>
            <a:r>
              <a:rPr lang="en-GB" sz="1100" u="sng">
                <a:hlinkClick r:id="rId12"/>
              </a:rPr>
              <a:t>https://www.who.int/news-room/questions-and-answers/item/healthy-ageing-and-functional-ability</a:t>
            </a:r>
            <a:r>
              <a:rPr lang="en-GB" sz="1100"/>
              <a:t> (Accessed date: 20 October 2026) </a:t>
            </a:r>
          </a:p>
          <a:p>
            <a:pPr marL="0" indent="0">
              <a:buNone/>
            </a:pPr>
            <a:r>
              <a:rPr lang="en-GB" sz="1100"/>
              <a:t>Zhang, M. (2023) Older people's attitudes towards emerging technologies: A systematic literature review. Public </a:t>
            </a:r>
            <a:r>
              <a:rPr lang="en-GB" sz="1100" err="1"/>
              <a:t>Underst</a:t>
            </a:r>
            <a:r>
              <a:rPr lang="en-GB" sz="1100"/>
              <a:t> Sci, 32(8), pp. 948-968. Doi: </a:t>
            </a:r>
            <a:r>
              <a:rPr lang="en-GB" sz="1200" u="sng">
                <a:solidFill>
                  <a:srgbClr val="162E51"/>
                </a:solidFill>
                <a:highlight>
                  <a:srgbClr val="FFFFFF"/>
                </a:highlight>
                <a:ea typeface="+mn-lt"/>
                <a:cs typeface="+mn-lt"/>
                <a:hlinkClick r:id="rId13"/>
              </a:rPr>
              <a:t>10.1177/09636625231171677</a:t>
            </a:r>
            <a:endParaRPr lang="en-GB" sz="1100"/>
          </a:p>
        </p:txBody>
      </p:sp>
    </p:spTree>
    <p:extLst>
      <p:ext uri="{BB962C8B-B14F-4D97-AF65-F5344CB8AC3E}">
        <p14:creationId xmlns:p14="http://schemas.microsoft.com/office/powerpoint/2010/main" val="15081654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7062</Words>
  <Application>Microsoft Office PowerPoint</Application>
  <PresentationFormat>Widescreen</PresentationFormat>
  <Paragraphs>199</Paragraphs>
  <Slides>20</Slides>
  <Notes>17</Notes>
  <HiddenSlides>0</HiddenSlides>
  <MMClips>18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Bierstadt</vt:lpstr>
      <vt:lpstr>Open Sans</vt:lpstr>
      <vt:lpstr>GestaltVTI</vt:lpstr>
      <vt:lpstr>Empowering the older person  BMHP6027_BIRM</vt:lpstr>
      <vt:lpstr>Definition of ageing </vt:lpstr>
      <vt:lpstr>Ageing population </vt:lpstr>
      <vt:lpstr>UK population</vt:lpstr>
      <vt:lpstr>Older people needs</vt:lpstr>
      <vt:lpstr>Empowerment, independence &amp; Functional ability</vt:lpstr>
      <vt:lpstr>Theories of ageing – Disengagement theory</vt:lpstr>
      <vt:lpstr>Theory of ageing - Activity Theory</vt:lpstr>
      <vt:lpstr>Current care provision- Domiciliary care </vt:lpstr>
      <vt:lpstr>Current care provision - Residential care</vt:lpstr>
      <vt:lpstr>Technological innovation </vt:lpstr>
      <vt:lpstr>Technological innovation</vt:lpstr>
      <vt:lpstr>Case study </vt:lpstr>
      <vt:lpstr>Policies/ legislation </vt:lpstr>
      <vt:lpstr>Safeguarding of elderly people</vt:lpstr>
      <vt:lpstr>Recommendation</vt:lpstr>
      <vt:lpstr>Conclusion</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Patient Mohamed</dc:creator>
  <cp:lastModifiedBy>Patient Mohammed Mohamed (2332011)</cp:lastModifiedBy>
  <cp:revision>2</cp:revision>
  <dcterms:created xsi:type="dcterms:W3CDTF">2026-09-20T09:00:07Z</dcterms:created>
  <dcterms:modified xsi:type="dcterms:W3CDTF">2026-10-25T16:42:44Z</dcterms:modified>
</cp:coreProperties>
</file>