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327" r:id="rId3"/>
    <p:sldId id="373" r:id="rId4"/>
    <p:sldId id="371" r:id="rId5"/>
    <p:sldId id="365" r:id="rId6"/>
    <p:sldId id="370" r:id="rId7"/>
    <p:sldId id="356" r:id="rId8"/>
    <p:sldId id="374" r:id="rId9"/>
    <p:sldId id="375" r:id="rId10"/>
    <p:sldId id="376" r:id="rId11"/>
    <p:sldId id="359" r:id="rId12"/>
    <p:sldId id="35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80" autoAdjust="0"/>
  </p:normalViewPr>
  <p:slideViewPr>
    <p:cSldViewPr snapToGrid="0">
      <p:cViewPr>
        <p:scale>
          <a:sx n="87" d="100"/>
          <a:sy n="87" d="100"/>
        </p:scale>
        <p:origin x="-115" y="4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87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D5586E-9637-4653-BCE7-528A1B62363D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F3B4AB-0323-4D83-B243-A9EF12B27A6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544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F3B4AB-0323-4D83-B243-A9EF12B27A67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4136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F3B4AB-0323-4D83-B243-A9EF12B27A67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3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0FD42AF-433E-4ECD-BC2B-2CF03EFEF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A8E53DE-34E5-45AB-934A-5E2062AFAA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8332D17-D4E3-4767-BBF5-409D13728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0C0EF42-E346-434F-9D67-CC6ACE670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B4AE0B1-0036-4D85-8007-4D7796E2C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264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45E17B4-9663-4E67-ABAA-DDC5C0E61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F0D058E-015E-44CE-821C-491E6FC8F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A4FF24C-EBC0-4617-851B-E1E554A36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899B37F-8934-4AED-8D1C-500F4C79F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F0DDCAD-9594-4956-A564-432CA467C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951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DC07906-94E1-4992-9DB4-51FE22535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9AFD43C-B2F4-4721-8DA7-CEAD0E615E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2DE394D-3D75-4A04-893B-E33C1072A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5E86A55-97DF-47D1-BA58-32011399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12A2900-3A14-47E3-BC94-F96770014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086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985D22E-2D49-4E17-A316-E54022AF3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564F67C-361A-428C-94D0-7FF3B6A4C8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51E5BB3-B6DF-4842-8CF6-3B1A04E619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C0C1E7F-4736-4850-831C-F2BED74B9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69CE1D0-025A-4009-A142-41A0F2FF4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2756987-B9BE-4963-AB3C-64C53B006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874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E06B5C-C74A-4549-BA26-464E3041E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C21CDCE-974A-441A-9257-98EA11C610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AFB23FB-A033-4908-9BD2-61C57E8050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24E7C24A-D796-4F91-A53D-C605809F93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E4EF07B3-1C86-45C0-A42F-E964C1BE2B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2732918-B186-45F5-AFF6-0A1808063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D28115F3-5B09-46BA-B702-C1A95ED06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00190813-F6FA-48E5-971E-CF0AFE970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789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3518B12-1AB8-4F60-A6E3-485DB3783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8A30B533-A9BB-4D7C-A73C-AFF0ACD85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CE6ED522-D91E-485F-ACDB-C740E8B72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EB5AE13E-B070-4388-B111-457A3F810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426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71324BAC-4996-4B7E-B358-600CD2FB4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EFFBF5D3-EFE3-4182-BFAC-1FF76958E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B3DA34F-BCF6-4EB9-B00A-739994636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333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8B36CA6-AC5C-494A-84F9-688500558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24BE7E3-F886-42D5-BC9A-1ED19CD4F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A94AC221-BDF1-476F-A356-B2F827071D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8516A95-F604-40F8-8B5B-724C4C1A7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9536CE0-1AB8-4044-972C-2AB312E68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248EFF3-18AB-4608-AC91-936C386BE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332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6DF2127-B384-4D9B-8420-39A84885F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CA83E5CE-72E8-41F7-BAF3-33325D1669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47A58319-812A-4C5F-BB15-B4CD7D94C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074A5FF-FA2D-47EB-9F2D-7ACCAA01B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D4134D5-0A3C-4621-811C-A0A5607B4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317F767-64F0-45CA-8503-F5F4C6597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5576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2C7F1D8-883D-42AA-AD84-533429872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2A79A44D-6C00-4135-B066-2B01799046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B83BDF9-758C-45F5-9F4D-9E9B0F874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BE731FB-E5F8-4797-84B4-A4F848753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10C470E-C764-4BAD-BF0F-1161CB56FC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413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4C62668E-E755-4BA3-A3FD-0C437E1EE7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3D8E0A3-D682-434A-9C1C-25D7A6B7E8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29D73E9-7A94-40E5-A889-F4C17ABF7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A1FAA6B-6E87-4673-845F-F3D342E7D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436868B-6B10-4A51-9C6D-7965E423D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514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53B91298-CF34-456F-8730-940F00412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839727B-07E5-46BD-B2F1-A4E424F22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6DDF667-C8F1-4EBA-8A57-846AFF0AE9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9826E-4B37-42B1-81F9-C30B711C5423}" type="datetimeFigureOut">
              <a:rPr lang="en-GB" smtClean="0"/>
              <a:t>19/06/2020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0DB4774-6694-486F-86A8-5AE32EB00F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07B0397-FCA6-4A70-998C-0D1568B8D6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E349B-4E9A-4F31-A8AA-551923BE13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705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BC51A85-1EA9-40F7-9E5D-2E584283AC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" y="562709"/>
            <a:ext cx="11836400" cy="2224454"/>
          </a:xfr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6600" b="1" dirty="0" smtClean="0">
                <a:latin typeface="Arial Black" panose="020B0A04020102020204" pitchFamily="34" charset="0"/>
              </a:rPr>
              <a:t>Corporate Social Responsibility</a:t>
            </a:r>
            <a:endParaRPr lang="en-GB" sz="6600" b="1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0134A20-D043-456E-9818-C8A82520F2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000" y="3602038"/>
            <a:ext cx="11341100" cy="2278062"/>
          </a:xfrm>
        </p:spPr>
        <p:txBody>
          <a:bodyPr>
            <a:normAutofit/>
          </a:bodyPr>
          <a:lstStyle/>
          <a:p>
            <a:endParaRPr lang="en-GB" sz="3200" b="1" dirty="0">
              <a:solidFill>
                <a:srgbClr val="FF0000"/>
              </a:solidFill>
              <a:latin typeface="+mj-lt"/>
              <a:ea typeface="+mj-ea"/>
              <a:cs typeface="+mj-cs"/>
            </a:endParaRPr>
          </a:p>
          <a:p>
            <a:endParaRPr lang="en-GB" sz="4000" b="1" dirty="0">
              <a:solidFill>
                <a:srgbClr val="002060"/>
              </a:solidFill>
              <a:latin typeface="Arial Black" panose="020B0A04020102020204" pitchFamily="34" charset="0"/>
              <a:ea typeface="+mj-ea"/>
              <a:cs typeface="+mj-cs"/>
            </a:endParaRPr>
          </a:p>
        </p:txBody>
      </p:sp>
      <p:pic>
        <p:nvPicPr>
          <p:cNvPr id="4" name="Picture 3" descr="Corporate Social Responsibility - A Simple Guide - The Giving Machin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4246" y="2627923"/>
            <a:ext cx="4546600" cy="4064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97153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157CE7-59F4-48E1-BAE6-9236E83B3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latin typeface="Arial Black" panose="020B0A04020102020204" pitchFamily="34" charset="0"/>
              </a:rPr>
              <a:t>What is corporate social responsibility</a:t>
            </a:r>
            <a:endParaRPr lang="en-US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CEFD9A5-AF34-4172-8571-5727E0605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084" y="1362808"/>
            <a:ext cx="10764715" cy="4814155"/>
          </a:xfrm>
        </p:spPr>
        <p:txBody>
          <a:bodyPr>
            <a:normAutofit/>
          </a:bodyPr>
          <a:lstStyle/>
          <a:p>
            <a:r>
              <a:rPr lang="en-US" dirty="0" smtClean="0"/>
              <a:t>Corporate social responsibility (CSR) is a strategic business concept that companies set to behave ethically, contribute to societal goals and contribute </a:t>
            </a:r>
            <a:r>
              <a:rPr lang="en-US" dirty="0" smtClean="0"/>
              <a:t>to economic development while improving the quality of life of the workforce, their families, communities and the society at large. (</a:t>
            </a:r>
            <a:r>
              <a:rPr lang="en-US" dirty="0" err="1"/>
              <a:t>A</a:t>
            </a:r>
            <a:r>
              <a:rPr lang="en-US" dirty="0" err="1" smtClean="0"/>
              <a:t>ngelidis</a:t>
            </a:r>
            <a:r>
              <a:rPr lang="en-US" dirty="0" smtClean="0"/>
              <a:t> 1993)</a:t>
            </a:r>
            <a:endParaRPr lang="en-GB" dirty="0"/>
          </a:p>
          <a:p>
            <a:pPr marL="0" indent="0">
              <a:buNone/>
            </a:pPr>
            <a:endParaRPr lang="en-US" dirty="0" smtClean="0"/>
          </a:p>
        </p:txBody>
      </p:sp>
      <p:pic>
        <p:nvPicPr>
          <p:cNvPr id="4" name="Picture 3" descr="Corporate Social Responsibility Concept - Royalty-free Responsible Business stock vector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262" y="2901462"/>
            <a:ext cx="4388192" cy="39565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14765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162" y="373917"/>
            <a:ext cx="10515600" cy="1325563"/>
          </a:xfrm>
        </p:spPr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CSR objectives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Eradicate extreme hunger and poverty</a:t>
            </a:r>
          </a:p>
          <a:p>
            <a:r>
              <a:rPr lang="en-GB" dirty="0" smtClean="0"/>
              <a:t>Achieve </a:t>
            </a:r>
            <a:r>
              <a:rPr lang="en-GB" dirty="0"/>
              <a:t>universal primary education</a:t>
            </a:r>
          </a:p>
          <a:p>
            <a:r>
              <a:rPr lang="en-GB" dirty="0" smtClean="0"/>
              <a:t>Promote </a:t>
            </a:r>
            <a:r>
              <a:rPr lang="en-GB" dirty="0"/>
              <a:t>gender equality and empower women</a:t>
            </a:r>
          </a:p>
          <a:p>
            <a:r>
              <a:rPr lang="en-GB" dirty="0" smtClean="0"/>
              <a:t>Reduce </a:t>
            </a:r>
            <a:r>
              <a:rPr lang="en-GB" dirty="0"/>
              <a:t>child mortality</a:t>
            </a:r>
          </a:p>
          <a:p>
            <a:r>
              <a:rPr lang="en-GB" dirty="0" smtClean="0"/>
              <a:t>Improve </a:t>
            </a:r>
            <a:r>
              <a:rPr lang="en-GB" dirty="0"/>
              <a:t>maternal health</a:t>
            </a:r>
          </a:p>
          <a:p>
            <a:r>
              <a:rPr lang="en-GB" dirty="0" smtClean="0"/>
              <a:t>Combat </a:t>
            </a:r>
            <a:r>
              <a:rPr lang="en-GB" dirty="0"/>
              <a:t>HIV/AIDS, Malaria and other diseases</a:t>
            </a:r>
          </a:p>
          <a:p>
            <a:r>
              <a:rPr lang="en-GB" dirty="0" smtClean="0"/>
              <a:t>Ensure </a:t>
            </a:r>
            <a:r>
              <a:rPr lang="en-GB" dirty="0"/>
              <a:t>environmental stability</a:t>
            </a:r>
          </a:p>
          <a:p>
            <a:r>
              <a:rPr lang="en-GB" dirty="0" smtClean="0"/>
              <a:t>A </a:t>
            </a:r>
            <a:r>
              <a:rPr lang="en-GB" dirty="0"/>
              <a:t>global partnership for </a:t>
            </a:r>
            <a:r>
              <a:rPr lang="en-GB" dirty="0" smtClean="0"/>
              <a:t>development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500" dirty="0" smtClean="0"/>
              <a:t>Reference (UN Millennium Project 2000)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992017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CSR Standards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nvironment </a:t>
            </a:r>
          </a:p>
          <a:p>
            <a:r>
              <a:rPr lang="en-GB" dirty="0"/>
              <a:t>L</a:t>
            </a:r>
            <a:r>
              <a:rPr lang="en-GB" dirty="0" smtClean="0"/>
              <a:t>abour conditions </a:t>
            </a:r>
          </a:p>
          <a:p>
            <a:r>
              <a:rPr lang="en-GB" dirty="0"/>
              <a:t>H</a:t>
            </a:r>
            <a:r>
              <a:rPr lang="en-GB" dirty="0" smtClean="0"/>
              <a:t>uman rights</a:t>
            </a:r>
          </a:p>
          <a:p>
            <a:r>
              <a:rPr lang="en-GB" dirty="0" smtClean="0"/>
              <a:t>Corporate governance </a:t>
            </a:r>
          </a:p>
          <a:p>
            <a:r>
              <a:rPr lang="en-GB" dirty="0" smtClean="0"/>
              <a:t>Corporate reporting </a:t>
            </a:r>
          </a:p>
          <a:p>
            <a:r>
              <a:rPr lang="en-GB" dirty="0" smtClean="0"/>
              <a:t>Bribery and corruption </a:t>
            </a:r>
          </a:p>
          <a:p>
            <a:r>
              <a:rPr lang="en-GB" dirty="0" smtClean="0"/>
              <a:t>Money </a:t>
            </a:r>
            <a:r>
              <a:rPr lang="en-GB" dirty="0"/>
              <a:t>laundering </a:t>
            </a:r>
            <a:endParaRPr lang="en-GB" dirty="0" smtClean="0"/>
          </a:p>
          <a:p>
            <a:pPr marL="0" indent="0">
              <a:buNone/>
            </a:pPr>
            <a:r>
              <a:rPr lang="en-GB" sz="1400" dirty="0" smtClean="0"/>
              <a:t>(Aguilera et al 2007 )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201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Forms and Dimensions of CSR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331" y="1345223"/>
            <a:ext cx="10817469" cy="483174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According to Carrol (1991), the main forms of CSR are: </a:t>
            </a:r>
          </a:p>
          <a:p>
            <a:r>
              <a:rPr lang="en-GB" dirty="0" smtClean="0"/>
              <a:t>Philanthropic – improve the quality of life by donating  </a:t>
            </a:r>
          </a:p>
          <a:p>
            <a:r>
              <a:rPr lang="en-GB" dirty="0" smtClean="0"/>
              <a:t>Ethical – going beyond the law, contributing to social well being </a:t>
            </a:r>
          </a:p>
          <a:p>
            <a:r>
              <a:rPr lang="en-GB" dirty="0" smtClean="0"/>
              <a:t>Legal – abiding by the laws of the land  </a:t>
            </a:r>
          </a:p>
          <a:p>
            <a:r>
              <a:rPr lang="en-GB" dirty="0" smtClean="0"/>
              <a:t>Economic – reasonable return to investors, reasonable remuneration to employees, fair prices to consumer  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dimensions </a:t>
            </a:r>
            <a:r>
              <a:rPr lang="en-GB" dirty="0"/>
              <a:t>of </a:t>
            </a:r>
            <a:r>
              <a:rPr lang="en-GB" dirty="0" smtClean="0"/>
              <a:t>CSR include </a:t>
            </a:r>
            <a:r>
              <a:rPr lang="en-GB" dirty="0"/>
              <a:t>the </a:t>
            </a:r>
            <a:r>
              <a:rPr lang="en-GB" dirty="0" smtClean="0"/>
              <a:t>obligations                                              </a:t>
            </a:r>
            <a:r>
              <a:rPr lang="en-GB" dirty="0"/>
              <a:t>a business has to </a:t>
            </a:r>
            <a:r>
              <a:rPr lang="en-GB" dirty="0" smtClean="0"/>
              <a:t>all stakeholders</a:t>
            </a:r>
            <a:r>
              <a:rPr lang="en-GB" dirty="0"/>
              <a:t>.</a:t>
            </a:r>
            <a:endParaRPr lang="en-GB" dirty="0"/>
          </a:p>
        </p:txBody>
      </p:sp>
      <p:pic>
        <p:nvPicPr>
          <p:cNvPr id="4" name="Picture 3" descr="Dimensions of Corporate Social Responsibility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838" y="3833446"/>
            <a:ext cx="4000500" cy="257614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36527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Benefits of CSR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Improved public </a:t>
            </a:r>
            <a:r>
              <a:rPr lang="en-GB" dirty="0" smtClean="0"/>
              <a:t>image</a:t>
            </a:r>
          </a:p>
          <a:p>
            <a:r>
              <a:rPr lang="en-GB" dirty="0" smtClean="0"/>
              <a:t>Cost savings and increase sales</a:t>
            </a:r>
          </a:p>
          <a:p>
            <a:r>
              <a:rPr lang="en-GB" dirty="0"/>
              <a:t>improving </a:t>
            </a:r>
            <a:r>
              <a:rPr lang="en-GB" dirty="0" smtClean="0"/>
              <a:t>branding, lobbying power and recognition</a:t>
            </a:r>
          </a:p>
          <a:p>
            <a:r>
              <a:rPr lang="en-GB" dirty="0"/>
              <a:t>An advantage over </a:t>
            </a:r>
            <a:r>
              <a:rPr lang="en-GB" dirty="0" smtClean="0"/>
              <a:t>competitors</a:t>
            </a:r>
          </a:p>
          <a:p>
            <a:r>
              <a:rPr lang="en-GB" dirty="0"/>
              <a:t>Increased customer </a:t>
            </a:r>
            <a:r>
              <a:rPr lang="en-GB" dirty="0" smtClean="0"/>
              <a:t>engagement and loyalty</a:t>
            </a:r>
          </a:p>
          <a:p>
            <a:r>
              <a:rPr lang="en-GB" dirty="0" smtClean="0"/>
              <a:t>Improve innovation and learning</a:t>
            </a:r>
          </a:p>
          <a:p>
            <a:r>
              <a:rPr lang="en-GB" dirty="0"/>
              <a:t>Greater employee </a:t>
            </a:r>
            <a:r>
              <a:rPr lang="en-GB" dirty="0" smtClean="0"/>
              <a:t>engagement</a:t>
            </a:r>
          </a:p>
          <a:p>
            <a:r>
              <a:rPr lang="en-GB" dirty="0"/>
              <a:t>More benefits for employees </a:t>
            </a:r>
            <a:endParaRPr lang="en-GB" dirty="0" smtClean="0"/>
          </a:p>
          <a:p>
            <a:pPr marL="0" indent="0">
              <a:buNone/>
            </a:pPr>
            <a:r>
              <a:rPr lang="en-GB" sz="1400" dirty="0" smtClean="0"/>
              <a:t>(</a:t>
            </a:r>
            <a:r>
              <a:rPr lang="en-GB" sz="1400" dirty="0" err="1" smtClean="0"/>
              <a:t>Petrenko</a:t>
            </a:r>
            <a:r>
              <a:rPr lang="en-GB" sz="1400" dirty="0" smtClean="0"/>
              <a:t> et al 2016,Tonil 2014 )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66861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0616" y="321163"/>
            <a:ext cx="10515600" cy="1325563"/>
          </a:xfrm>
        </p:spPr>
        <p:txBody>
          <a:bodyPr/>
          <a:lstStyle/>
          <a:p>
            <a:r>
              <a:rPr lang="en-GB" sz="3600" b="1" dirty="0">
                <a:latin typeface="Arial Black" panose="020B0A04020102020204" pitchFamily="34" charset="0"/>
              </a:rPr>
              <a:t>T</a:t>
            </a:r>
            <a:r>
              <a:rPr lang="en-GB" sz="3600" b="1" dirty="0" smtClean="0">
                <a:latin typeface="Arial Black" panose="020B0A04020102020204" pitchFamily="34" charset="0"/>
              </a:rPr>
              <a:t>op 10 Cooperation's exercising  CSR in 2019</a:t>
            </a:r>
            <a:endParaRPr lang="en-GB" sz="3600" b="1" dirty="0">
              <a:latin typeface="Arial Black" panose="020B0A04020102020204" pitchFamily="34" charset="0"/>
            </a:endParaRPr>
          </a:p>
        </p:txBody>
      </p:sp>
      <p:pic>
        <p:nvPicPr>
          <p:cNvPr id="4" name="Content Placeholder 3" descr="Samsung Electronics Plummets in Global CSR Rankings - Businesskorea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654" y="1714500"/>
            <a:ext cx="6119446" cy="46159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47583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Arial Black" panose="020B0A04020102020204" pitchFamily="34" charset="0"/>
              </a:rPr>
              <a:t>…Top </a:t>
            </a:r>
            <a:r>
              <a:rPr lang="en-GB" sz="3600" dirty="0">
                <a:latin typeface="Arial Black" panose="020B0A04020102020204" pitchFamily="34" charset="0"/>
              </a:rPr>
              <a:t>10 Cooperation's exercising  CSR in 2019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The top ten corporations have managed to proactively demonstrate the ability to care about ethics</a:t>
            </a:r>
            <a:r>
              <a:rPr lang="en-GB" sz="3600" dirty="0"/>
              <a:t>, innovation, environmental causes or well-being at the </a:t>
            </a:r>
            <a:r>
              <a:rPr lang="en-GB" sz="3600" dirty="0" smtClean="0"/>
              <a:t>workplace, equality and education  other than financial success.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280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Discussions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smtClean="0"/>
              <a:t>Reference to Q4.1 </a:t>
            </a:r>
          </a:p>
          <a:p>
            <a:r>
              <a:rPr lang="en-GB" dirty="0" smtClean="0"/>
              <a:t>Looking at companies in competition and those introducing new digital technology, these companies have a better competitive advantage if they first analyse their corporate's CSR.</a:t>
            </a:r>
          </a:p>
          <a:p>
            <a:r>
              <a:rPr lang="en-GB" dirty="0" smtClean="0"/>
              <a:t>Jaguar, Lufthansa and Vodafone need to continue making improvements in engagements with customers and communities and reducing carbon footprint.</a:t>
            </a:r>
          </a:p>
          <a:p>
            <a:r>
              <a:rPr lang="en-GB" dirty="0" smtClean="0"/>
              <a:t> These companies are not in the CSR top 10 rankings </a:t>
            </a:r>
          </a:p>
          <a:p>
            <a:r>
              <a:rPr lang="en-GB" dirty="0" smtClean="0"/>
              <a:t>CSR influences plays a significant role in marketing and branding if incorporated and valued in the company’s strategy.</a:t>
            </a:r>
          </a:p>
        </p:txBody>
      </p:sp>
    </p:spTree>
    <p:extLst>
      <p:ext uri="{BB962C8B-B14F-4D97-AF65-F5344CB8AC3E}">
        <p14:creationId xmlns:p14="http://schemas.microsoft.com/office/powerpoint/2010/main" val="692604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Benefits of CSR in Marketing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Through employing effective CSR marketing, companies have managed to;</a:t>
            </a:r>
          </a:p>
          <a:p>
            <a:r>
              <a:rPr lang="en-GB" dirty="0" smtClean="0"/>
              <a:t>Improved communication</a:t>
            </a:r>
          </a:p>
          <a:p>
            <a:r>
              <a:rPr lang="en-GB" dirty="0" smtClean="0"/>
              <a:t>Improved transparency</a:t>
            </a:r>
          </a:p>
          <a:p>
            <a:r>
              <a:rPr lang="en-GB" dirty="0" smtClean="0"/>
              <a:t>Increased customer loyalty</a:t>
            </a:r>
          </a:p>
          <a:p>
            <a:r>
              <a:rPr lang="en-GB" dirty="0" smtClean="0"/>
              <a:t>Build reputation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sz="1400" dirty="0" smtClean="0"/>
              <a:t>(Bronn and </a:t>
            </a:r>
            <a:r>
              <a:rPr lang="en-GB" sz="1400" dirty="0" err="1" smtClean="0"/>
              <a:t>Vrioni</a:t>
            </a:r>
            <a:r>
              <a:rPr lang="en-GB" sz="1400" dirty="0" smtClean="0"/>
              <a:t> 2001, Nielsen and Thomsen 2012)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6184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 Black" panose="020B0A04020102020204" pitchFamily="34" charset="0"/>
              </a:rPr>
              <a:t>Changes needed </a:t>
            </a:r>
            <a:r>
              <a:rPr lang="en-GB" sz="3600" b="1" dirty="0" smtClean="0">
                <a:latin typeface="Arial Black" panose="020B0A04020102020204" pitchFamily="34" charset="0"/>
              </a:rPr>
              <a:t>by my organisation to ensure CSR</a:t>
            </a:r>
            <a:endParaRPr lang="en-GB" sz="3600" b="1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 smtClean="0"/>
              <a:t>Include CSR in the company strategy</a:t>
            </a:r>
          </a:p>
          <a:p>
            <a:pPr algn="just"/>
            <a:r>
              <a:rPr lang="en-GB" dirty="0" smtClean="0"/>
              <a:t>Make CRS part of the business culture </a:t>
            </a:r>
          </a:p>
          <a:p>
            <a:pPr algn="just"/>
            <a:r>
              <a:rPr lang="en-GB" dirty="0" smtClean="0"/>
              <a:t>Plans for all stakeholders to embrace CSR </a:t>
            </a:r>
          </a:p>
          <a:p>
            <a:pPr algn="just"/>
            <a:r>
              <a:rPr lang="en-GB" dirty="0" smtClean="0"/>
              <a:t>Appoint </a:t>
            </a:r>
            <a:r>
              <a:rPr lang="en-GB" dirty="0"/>
              <a:t>an officer who ensures the implementation </a:t>
            </a:r>
            <a:endParaRPr lang="en-GB" dirty="0" smtClean="0"/>
          </a:p>
          <a:p>
            <a:pPr algn="just"/>
            <a:r>
              <a:rPr lang="en-GB" dirty="0" smtClean="0"/>
              <a:t>Have </a:t>
            </a:r>
            <a:r>
              <a:rPr lang="en-GB" dirty="0"/>
              <a:t>some </a:t>
            </a:r>
            <a:r>
              <a:rPr lang="en-GB" dirty="0" smtClean="0"/>
              <a:t>Key Performance Indicators </a:t>
            </a:r>
            <a:r>
              <a:rPr lang="en-GB" dirty="0"/>
              <a:t>to measure company's </a:t>
            </a:r>
            <a:r>
              <a:rPr lang="en-GB" dirty="0" smtClean="0"/>
              <a:t>progress in embracing CSR and impact</a:t>
            </a:r>
            <a:endParaRPr lang="en-GB" dirty="0"/>
          </a:p>
          <a:p>
            <a:pPr algn="just"/>
            <a:r>
              <a:rPr lang="en-GB" dirty="0"/>
              <a:t>Introduce analytic </a:t>
            </a:r>
            <a:r>
              <a:rPr lang="en-GB" dirty="0" smtClean="0"/>
              <a:t>software that trace and report on company's CSR activities</a:t>
            </a:r>
            <a:endParaRPr lang="en-GB" dirty="0"/>
          </a:p>
          <a:p>
            <a:pPr marL="0" indent="0" algn="just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89827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67321C2-3078-4C2A-AA4A-DA0F782CD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0438"/>
            <a:ext cx="10515600" cy="3710354"/>
          </a:xfrm>
        </p:spPr>
        <p:txBody>
          <a:bodyPr>
            <a:normAutofit/>
          </a:bodyPr>
          <a:lstStyle/>
          <a:p>
            <a:pPr algn="ctr"/>
            <a:r>
              <a:rPr lang="en-US" sz="7200" b="1" dirty="0" smtClean="0">
                <a:latin typeface="Arial Black" panose="020B0A04020102020204" pitchFamily="34" charset="0"/>
              </a:rPr>
              <a:t>Thank you </a:t>
            </a:r>
            <a:endParaRPr lang="en-US" sz="7200" b="1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3318C5C-C57C-401B-92AB-B48308B20F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 smtClean="0"/>
              <a:t> </a:t>
            </a:r>
          </a:p>
          <a:p>
            <a:endParaRPr lang="en-GB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04972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7049</TotalTime>
  <Words>481</Words>
  <Application>Microsoft Office PowerPoint</Application>
  <PresentationFormat>Custom</PresentationFormat>
  <Paragraphs>73</Paragraphs>
  <Slides>12</Slides>
  <Notes>2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Corporate Social Responsibility</vt:lpstr>
      <vt:lpstr>What is corporate social responsibility</vt:lpstr>
      <vt:lpstr>CSR objectives</vt:lpstr>
      <vt:lpstr>CSR Standards</vt:lpstr>
      <vt:lpstr>Forms and Dimensions of CSR</vt:lpstr>
      <vt:lpstr>Benefits of CSR</vt:lpstr>
      <vt:lpstr>Top 10 Cooperation's exercising  CSR in 2019</vt:lpstr>
      <vt:lpstr>…Top 10 Cooperation's exercising  CSR in 2019</vt:lpstr>
      <vt:lpstr>Discussions</vt:lpstr>
      <vt:lpstr>Benefits of CSR in Marketing</vt:lpstr>
      <vt:lpstr>Changes needed by my organisation to ensure CSR</vt:lpstr>
      <vt:lpstr>Thank you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CSR</dc:title>
  <dc:creator>Marjorie Gunzvenzve</dc:creator>
  <cp:lastModifiedBy>Marjorie Gunzvenzve</cp:lastModifiedBy>
  <cp:revision>124</cp:revision>
  <dcterms:created xsi:type="dcterms:W3CDTF">2020-06-11T08:57:22Z</dcterms:created>
  <dcterms:modified xsi:type="dcterms:W3CDTF">2020-06-21T12:07:09Z</dcterms:modified>
</cp:coreProperties>
</file>