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comments/comment1.xml" ContentType="application/vnd.openxmlformats-officedocument.presentationml.comments+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1" r:id="rId1"/>
  </p:sldMasterIdLst>
  <p:notesMasterIdLst>
    <p:notesMasterId r:id="rId42"/>
  </p:notesMasterIdLst>
  <p:sldIdLst>
    <p:sldId id="256" r:id="rId2"/>
    <p:sldId id="445" r:id="rId3"/>
    <p:sldId id="472" r:id="rId4"/>
    <p:sldId id="473" r:id="rId5"/>
    <p:sldId id="474" r:id="rId6"/>
    <p:sldId id="475" r:id="rId7"/>
    <p:sldId id="476" r:id="rId8"/>
    <p:sldId id="477" r:id="rId9"/>
    <p:sldId id="478" r:id="rId10"/>
    <p:sldId id="479" r:id="rId11"/>
    <p:sldId id="507" r:id="rId12"/>
    <p:sldId id="480" r:id="rId13"/>
    <p:sldId id="481" r:id="rId14"/>
    <p:sldId id="482" r:id="rId15"/>
    <p:sldId id="483" r:id="rId16"/>
    <p:sldId id="484" r:id="rId17"/>
    <p:sldId id="485" r:id="rId18"/>
    <p:sldId id="486" r:id="rId19"/>
    <p:sldId id="487" r:id="rId20"/>
    <p:sldId id="488" r:id="rId21"/>
    <p:sldId id="489" r:id="rId22"/>
    <p:sldId id="490" r:id="rId23"/>
    <p:sldId id="491" r:id="rId24"/>
    <p:sldId id="492" r:id="rId25"/>
    <p:sldId id="493" r:id="rId26"/>
    <p:sldId id="508" r:id="rId27"/>
    <p:sldId id="494" r:id="rId28"/>
    <p:sldId id="495" r:id="rId29"/>
    <p:sldId id="496" r:id="rId30"/>
    <p:sldId id="497" r:id="rId31"/>
    <p:sldId id="498" r:id="rId32"/>
    <p:sldId id="499" r:id="rId33"/>
    <p:sldId id="503" r:id="rId34"/>
    <p:sldId id="501" r:id="rId35"/>
    <p:sldId id="502" r:id="rId36"/>
    <p:sldId id="504" r:id="rId37"/>
    <p:sldId id="505" r:id="rId38"/>
    <p:sldId id="506" r:id="rId39"/>
    <p:sldId id="387" r:id="rId40"/>
    <p:sldId id="415" r:id="rId41"/>
  </p:sldIdLst>
  <p:sldSz cx="9144000" cy="6858000" type="screen4x3"/>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2" name="laser" initials="laser" lastIdx="1" clrIdx="0"/>
</p:cmAuthorLst>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20"/>
    <p:restoredTop sz="95706" autoAdjust="0"/>
  </p:normalViewPr>
  <p:slideViewPr>
    <p:cSldViewPr snapToGrid="0" snapToObjects="1">
      <p:cViewPr varScale="1">
        <p:scale>
          <a:sx n="121" d="100"/>
          <a:sy n="121" d="100"/>
        </p:scale>
        <p:origin x="1314" y="108"/>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notesMaster" Target="notesMasters/notesMaster1.xml"/><Relationship Id="rId47"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commentAuthors" Target="commentAuthor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heme" Target="theme/theme1.xml"/><Relationship Id="rId20" Type="http://schemas.openxmlformats.org/officeDocument/2006/relationships/slide" Target="slides/slide19.xml"/><Relationship Id="rId41" Type="http://schemas.openxmlformats.org/officeDocument/2006/relationships/slide" Target="slides/slide40.xml"/></Relationships>
</file>

<file path=ppt/comments/comment1.xml><?xml version="1.0" encoding="utf-8"?>
<p:cmLst xmlns:a="http://schemas.openxmlformats.org/drawingml/2006/main" xmlns:r="http://schemas.openxmlformats.org/officeDocument/2006/relationships" xmlns:p="http://schemas.openxmlformats.org/presentationml/2006/main">
  <p:cm authorId="2" dt="2018-03-26T12:19:24.181" idx="1">
    <p:pos x="1680" y="404"/>
    <p:text>AU/PE: Global: Some endnote indicators from the main book are placed in figures and tables; but the endnotes are not given. Please confirm if this is fine.</p:text>
  </p:cm>
</p:cmLst>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6332"/>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50443" y="0"/>
            <a:ext cx="2945659" cy="496332"/>
          </a:xfrm>
          <a:prstGeom prst="rect">
            <a:avLst/>
          </a:prstGeom>
        </p:spPr>
        <p:txBody>
          <a:bodyPr vert="horz" lIns="91440" tIns="45720" rIns="91440" bIns="45720" rtlCol="0"/>
          <a:lstStyle>
            <a:lvl1pPr algn="r">
              <a:defRPr sz="1200"/>
            </a:lvl1pPr>
          </a:lstStyle>
          <a:p>
            <a:fld id="{D01589B9-7201-41BB-BB6C-CE6490D5B4E0}" type="datetimeFigureOut">
              <a:rPr lang="en-US" smtClean="0"/>
              <a:pPr/>
              <a:t>5/27/2026</a:t>
            </a:fld>
            <a:endParaRPr lang="en-GB"/>
          </a:p>
        </p:txBody>
      </p:sp>
      <p:sp>
        <p:nvSpPr>
          <p:cNvPr id="4" name="Slide Image Placeholder 3"/>
          <p:cNvSpPr>
            <a:spLocks noGrp="1" noRot="1" noChangeAspect="1"/>
          </p:cNvSpPr>
          <p:nvPr>
            <p:ph type="sldImg" idx="2"/>
          </p:nvPr>
        </p:nvSpPr>
        <p:spPr>
          <a:xfrm>
            <a:off x="917575" y="744538"/>
            <a:ext cx="4962525" cy="3722687"/>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79768" y="4715153"/>
            <a:ext cx="5438140" cy="4466987"/>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428583"/>
            <a:ext cx="2945659" cy="496332"/>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50443" y="9428583"/>
            <a:ext cx="2945659" cy="496332"/>
          </a:xfrm>
          <a:prstGeom prst="rect">
            <a:avLst/>
          </a:prstGeom>
        </p:spPr>
        <p:txBody>
          <a:bodyPr vert="horz" lIns="91440" tIns="45720" rIns="91440" bIns="45720" rtlCol="0" anchor="b"/>
          <a:lstStyle>
            <a:lvl1pPr algn="r">
              <a:defRPr sz="1200"/>
            </a:lvl1pPr>
          </a:lstStyle>
          <a:p>
            <a:fld id="{97970ACC-877F-4D3B-8A93-B8BA4EA78D53}" type="slidenum">
              <a:rPr lang="en-GB" smtClean="0"/>
              <a:pPr/>
              <a:t>‹#›</a:t>
            </a:fld>
            <a:endParaRPr lang="en-GB"/>
          </a:p>
        </p:txBody>
      </p:sp>
    </p:spTree>
    <p:extLst>
      <p:ext uri="{BB962C8B-B14F-4D97-AF65-F5344CB8AC3E}">
        <p14:creationId xmlns:p14="http://schemas.microsoft.com/office/powerpoint/2010/main" val="138364611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a:p>
        </p:txBody>
      </p:sp>
      <p:sp>
        <p:nvSpPr>
          <p:cNvPr id="4" name="Slide Number Placeholder 3"/>
          <p:cNvSpPr>
            <a:spLocks noGrp="1"/>
          </p:cNvSpPr>
          <p:nvPr>
            <p:ph type="sldNum" sz="quarter" idx="10"/>
          </p:nvPr>
        </p:nvSpPr>
        <p:spPr/>
        <p:txBody>
          <a:bodyPr/>
          <a:lstStyle/>
          <a:p>
            <a:fld id="{97970ACC-877F-4D3B-8A93-B8BA4EA78D53}" type="slidenum">
              <a:rPr lang="en-GB" smtClean="0"/>
              <a:pPr/>
              <a:t>1</a:t>
            </a:fld>
            <a:endParaRPr lang="en-GB"/>
          </a:p>
        </p:txBody>
      </p:sp>
    </p:spTree>
    <p:extLst>
      <p:ext uri="{BB962C8B-B14F-4D97-AF65-F5344CB8AC3E}">
        <p14:creationId xmlns:p14="http://schemas.microsoft.com/office/powerpoint/2010/main" val="270999887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fontScale="92500" lnSpcReduction="20000"/>
          </a:bodyPr>
          <a:lstStyle/>
          <a:p>
            <a:r>
              <a:rPr lang="en-GB" sz="1200" b="0" i="0" kern="1200" dirty="0">
                <a:solidFill>
                  <a:schemeClr val="tx1"/>
                </a:solidFill>
                <a:effectLst/>
                <a:latin typeface="+mn-lt"/>
                <a:ea typeface="+mn-ea"/>
                <a:cs typeface="+mn-cs"/>
              </a:rPr>
              <a:t>Committee on National Security Systems (CNSS), formerly known as the National Security Telecommunications and Information Systems Security Committee (NSTISSC), chaired by the U.S. Secretary of </a:t>
            </a:r>
            <a:r>
              <a:rPr lang="en-GB" sz="1200" b="0" i="0" kern="1200" dirty="0" err="1">
                <a:solidFill>
                  <a:schemeClr val="tx1"/>
                </a:solidFill>
                <a:effectLst/>
                <a:latin typeface="+mn-lt"/>
                <a:ea typeface="+mn-ea"/>
                <a:cs typeface="+mn-cs"/>
              </a:rPr>
              <a:t>Defense</a:t>
            </a:r>
            <a:r>
              <a:rPr lang="en-GB" sz="1200" b="0" i="0" kern="1200" dirty="0">
                <a:solidFill>
                  <a:schemeClr val="tx1"/>
                </a:solidFill>
                <a:effectLst/>
                <a:latin typeface="+mn-lt"/>
                <a:ea typeface="+mn-ea"/>
                <a:cs typeface="+mn-cs"/>
              </a:rPr>
              <a:t>.</a:t>
            </a:r>
          </a:p>
          <a:p>
            <a:endParaRPr lang="en-GB" sz="1200" b="0" i="0" kern="1200" dirty="0">
              <a:solidFill>
                <a:schemeClr val="tx1"/>
              </a:solidFill>
              <a:effectLst/>
              <a:latin typeface="+mn-lt"/>
              <a:ea typeface="+mn-ea"/>
              <a:cs typeface="+mn-cs"/>
            </a:endParaRPr>
          </a:p>
          <a:p>
            <a:r>
              <a:rPr lang="en-GB" sz="1200" b="0" i="0" kern="1200" dirty="0">
                <a:solidFill>
                  <a:schemeClr val="tx1"/>
                </a:solidFill>
                <a:effectLst/>
                <a:latin typeface="+mn-lt"/>
                <a:ea typeface="+mn-ea"/>
                <a:cs typeface="+mn-cs"/>
              </a:rPr>
              <a:t>“National Training Standard for Information Systems Security (InfoSec) Professionals,” presents a comprehensive model of InfoSec known as the </a:t>
            </a:r>
            <a:r>
              <a:rPr lang="en-GB" sz="1200" b="0" i="0" kern="1200" dirty="0" err="1">
                <a:solidFill>
                  <a:schemeClr val="tx1"/>
                </a:solidFill>
                <a:effectLst/>
                <a:latin typeface="+mn-lt"/>
                <a:ea typeface="+mn-ea"/>
                <a:cs typeface="+mn-cs"/>
              </a:rPr>
              <a:t>McCumber</a:t>
            </a:r>
            <a:r>
              <a:rPr lang="en-GB" sz="1200" b="0" i="0" kern="1200" dirty="0">
                <a:solidFill>
                  <a:schemeClr val="tx1"/>
                </a:solidFill>
                <a:effectLst/>
                <a:latin typeface="+mn-lt"/>
                <a:ea typeface="+mn-ea"/>
                <a:cs typeface="+mn-cs"/>
              </a:rPr>
              <a:t> Cube, which is named after its developer, John </a:t>
            </a:r>
            <a:r>
              <a:rPr lang="en-GB" sz="1200" b="0" i="0" kern="1200" dirty="0" err="1">
                <a:solidFill>
                  <a:schemeClr val="tx1"/>
                </a:solidFill>
                <a:effectLst/>
                <a:latin typeface="+mn-lt"/>
                <a:ea typeface="+mn-ea"/>
                <a:cs typeface="+mn-cs"/>
              </a:rPr>
              <a:t>McCumber</a:t>
            </a:r>
            <a:r>
              <a:rPr lang="en-GB" sz="1200" b="0" i="0" kern="1200" dirty="0">
                <a:solidFill>
                  <a:schemeClr val="tx1"/>
                </a:solidFill>
                <a:effectLst/>
                <a:latin typeface="+mn-lt"/>
                <a:ea typeface="+mn-ea"/>
                <a:cs typeface="+mn-cs"/>
              </a:rPr>
              <a:t>. Shown in Figure 1-2, which is an adaptation of the NSTISSI model, the </a:t>
            </a:r>
            <a:r>
              <a:rPr lang="en-GB" sz="1200" b="0" i="0" kern="1200" dirty="0" err="1">
                <a:solidFill>
                  <a:schemeClr val="tx1"/>
                </a:solidFill>
                <a:effectLst/>
                <a:latin typeface="+mn-lt"/>
                <a:ea typeface="+mn-ea"/>
                <a:cs typeface="+mn-cs"/>
              </a:rPr>
              <a:t>McCumber</a:t>
            </a:r>
            <a:r>
              <a:rPr lang="en-GB" sz="1200" b="0" i="0" kern="1200" dirty="0">
                <a:solidFill>
                  <a:schemeClr val="tx1"/>
                </a:solidFill>
                <a:effectLst/>
                <a:latin typeface="+mn-lt"/>
                <a:ea typeface="+mn-ea"/>
                <a:cs typeface="+mn-cs"/>
              </a:rPr>
              <a:t> Cube serves as the standard for understanding many aspects of InfoSec, and shows the three dimensions that are central to the discussion of InfoSec: information characteristics, information location, and security control categories. If you extend the relationship among the three dimensions that are represented by the axes in the figure, you end up with a 3 × 3 × 3 cube with 27 cells. Each cell represents an area of intersection among these three dimensions, which must be addressed to secure information. When using this model to design or review any InfoSec program, you must make sure that each of the 27 cells is properly addressed by each of the three communities of interest.</a:t>
            </a:r>
            <a:endParaRPr lang="en-GB" dirty="0"/>
          </a:p>
          <a:p>
            <a:endParaRPr lang="en-GB" dirty="0"/>
          </a:p>
          <a:p>
            <a:r>
              <a:rPr lang="en-GB" dirty="0"/>
              <a:t>It’s the role of management to ensure that each strategy is properly planned, organised, staffed, directed, and controlled. </a:t>
            </a:r>
          </a:p>
          <a:p>
            <a:r>
              <a:rPr lang="en-GB" dirty="0"/>
              <a:t>Specialised areas include:</a:t>
            </a:r>
          </a:p>
          <a:p>
            <a:pPr marL="171450" indent="-171450">
              <a:buFont typeface="Arial" panose="020B0604020202020204" pitchFamily="34" charset="0"/>
              <a:buChar char="•"/>
            </a:pPr>
            <a:r>
              <a:rPr lang="en-GB" sz="1200" b="0" i="0" kern="1200" dirty="0">
                <a:solidFill>
                  <a:schemeClr val="tx1"/>
                </a:solidFill>
                <a:effectLst/>
                <a:latin typeface="+mn-lt"/>
                <a:ea typeface="+mn-ea"/>
                <a:cs typeface="+mn-cs"/>
              </a:rPr>
              <a:t>Physical security—The protection of physical items, objects, or areas from unauthorized access and misuse. </a:t>
            </a:r>
          </a:p>
          <a:p>
            <a:pPr marL="171450" indent="-171450">
              <a:buFont typeface="Arial" panose="020B0604020202020204" pitchFamily="34" charset="0"/>
              <a:buChar char="•"/>
            </a:pPr>
            <a:r>
              <a:rPr lang="en-GB" sz="1200" b="0" i="0" kern="1200" dirty="0">
                <a:solidFill>
                  <a:schemeClr val="tx1"/>
                </a:solidFill>
                <a:effectLst/>
                <a:latin typeface="+mn-lt"/>
                <a:ea typeface="+mn-ea"/>
                <a:cs typeface="+mn-cs"/>
              </a:rPr>
              <a:t>Operations security—The protection of the details of an organization’s operations and activities. </a:t>
            </a:r>
          </a:p>
          <a:p>
            <a:pPr marL="171450" indent="-171450">
              <a:buFont typeface="Arial" panose="020B0604020202020204" pitchFamily="34" charset="0"/>
              <a:buChar char="•"/>
            </a:pPr>
            <a:r>
              <a:rPr lang="en-GB" sz="1200" b="0" i="0" kern="1200" dirty="0">
                <a:solidFill>
                  <a:schemeClr val="tx1"/>
                </a:solidFill>
                <a:effectLst/>
                <a:latin typeface="+mn-lt"/>
                <a:ea typeface="+mn-ea"/>
                <a:cs typeface="+mn-cs"/>
              </a:rPr>
              <a:t>Communications security—The protection of all communications media, technology, and content. </a:t>
            </a:r>
          </a:p>
          <a:p>
            <a:pPr marL="171450" indent="-171450">
              <a:buFont typeface="Arial" panose="020B0604020202020204" pitchFamily="34" charset="0"/>
              <a:buChar char="•"/>
            </a:pPr>
            <a:r>
              <a:rPr lang="en-GB" sz="1200" b="0" i="0" kern="1200" dirty="0">
                <a:solidFill>
                  <a:schemeClr val="tx1"/>
                </a:solidFill>
                <a:effectLst/>
                <a:latin typeface="+mn-lt"/>
                <a:ea typeface="+mn-ea"/>
                <a:cs typeface="+mn-cs"/>
              </a:rPr>
              <a:t>Cyber (or computer) security—The protection of computerized information processing systems and the data they contain and process. The term cybersecurity is relatively new, so its use might be slightly ambiguous in coming years as the definition gets sorted out. </a:t>
            </a:r>
          </a:p>
          <a:p>
            <a:pPr marL="171450" indent="-171450">
              <a:buFont typeface="Arial" panose="020B0604020202020204" pitchFamily="34" charset="0"/>
              <a:buChar char="•"/>
            </a:pPr>
            <a:r>
              <a:rPr lang="en-GB" sz="1200" b="0" i="0" kern="1200" dirty="0">
                <a:solidFill>
                  <a:schemeClr val="tx1"/>
                </a:solidFill>
                <a:effectLst/>
                <a:latin typeface="+mn-lt"/>
                <a:ea typeface="+mn-ea"/>
                <a:cs typeface="+mn-cs"/>
              </a:rPr>
              <a:t>Network security—A subset of communications security and cybersecurity; the protection of voice and data networking components, connections, and content.</a:t>
            </a:r>
            <a:endParaRPr lang="en-GB" dirty="0"/>
          </a:p>
        </p:txBody>
      </p:sp>
      <p:sp>
        <p:nvSpPr>
          <p:cNvPr id="4" name="Slide Number Placeholder 3"/>
          <p:cNvSpPr>
            <a:spLocks noGrp="1"/>
          </p:cNvSpPr>
          <p:nvPr>
            <p:ph type="sldNum" sz="quarter" idx="10"/>
          </p:nvPr>
        </p:nvSpPr>
        <p:spPr/>
        <p:txBody>
          <a:bodyPr/>
          <a:lstStyle/>
          <a:p>
            <a:fld id="{97970ACC-877F-4D3B-8A93-B8BA4EA78D53}" type="slidenum">
              <a:rPr lang="en-GB" smtClean="0"/>
              <a:pPr/>
              <a:t>2</a:t>
            </a:fld>
            <a:endParaRPr lang="en-GB"/>
          </a:p>
        </p:txBody>
      </p:sp>
    </p:spTree>
    <p:extLst>
      <p:ext uri="{BB962C8B-B14F-4D97-AF65-F5344CB8AC3E}">
        <p14:creationId xmlns:p14="http://schemas.microsoft.com/office/powerpoint/2010/main" val="263796838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138"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4400">
                <a:solidFill>
                  <a:schemeClr val="tx1"/>
                </a:solidFill>
                <a:latin typeface="Times New Roman" pitchFamily="18" charset="0"/>
              </a:defRPr>
            </a:lvl1pPr>
            <a:lvl2pPr marL="742950" indent="-285750" eaLnBrk="0" hangingPunct="0">
              <a:defRPr sz="4400">
                <a:solidFill>
                  <a:schemeClr val="tx1"/>
                </a:solidFill>
                <a:latin typeface="Times New Roman" pitchFamily="18" charset="0"/>
              </a:defRPr>
            </a:lvl2pPr>
            <a:lvl3pPr marL="1143000" indent="-228600" eaLnBrk="0" hangingPunct="0">
              <a:defRPr sz="4400">
                <a:solidFill>
                  <a:schemeClr val="tx1"/>
                </a:solidFill>
                <a:latin typeface="Times New Roman" pitchFamily="18" charset="0"/>
              </a:defRPr>
            </a:lvl3pPr>
            <a:lvl4pPr marL="1600200" indent="-228600" eaLnBrk="0" hangingPunct="0">
              <a:defRPr sz="4400">
                <a:solidFill>
                  <a:schemeClr val="tx1"/>
                </a:solidFill>
                <a:latin typeface="Times New Roman" pitchFamily="18" charset="0"/>
              </a:defRPr>
            </a:lvl4pPr>
            <a:lvl5pPr marL="2057400" indent="-228600" eaLnBrk="0" hangingPunct="0">
              <a:defRPr sz="4400">
                <a:solidFill>
                  <a:schemeClr val="tx1"/>
                </a:solidFill>
                <a:latin typeface="Times New Roman" pitchFamily="18" charset="0"/>
              </a:defRPr>
            </a:lvl5pPr>
            <a:lvl6pPr marL="2514600" indent="-228600" eaLnBrk="0" fontAlgn="base" hangingPunct="0">
              <a:spcBef>
                <a:spcPct val="0"/>
              </a:spcBef>
              <a:spcAft>
                <a:spcPct val="0"/>
              </a:spcAft>
              <a:defRPr sz="4400">
                <a:solidFill>
                  <a:schemeClr val="tx1"/>
                </a:solidFill>
                <a:latin typeface="Times New Roman" pitchFamily="18" charset="0"/>
              </a:defRPr>
            </a:lvl6pPr>
            <a:lvl7pPr marL="2971800" indent="-228600" eaLnBrk="0" fontAlgn="base" hangingPunct="0">
              <a:spcBef>
                <a:spcPct val="0"/>
              </a:spcBef>
              <a:spcAft>
                <a:spcPct val="0"/>
              </a:spcAft>
              <a:defRPr sz="4400">
                <a:solidFill>
                  <a:schemeClr val="tx1"/>
                </a:solidFill>
                <a:latin typeface="Times New Roman" pitchFamily="18" charset="0"/>
              </a:defRPr>
            </a:lvl7pPr>
            <a:lvl8pPr marL="3429000" indent="-228600" eaLnBrk="0" fontAlgn="base" hangingPunct="0">
              <a:spcBef>
                <a:spcPct val="0"/>
              </a:spcBef>
              <a:spcAft>
                <a:spcPct val="0"/>
              </a:spcAft>
              <a:defRPr sz="4400">
                <a:solidFill>
                  <a:schemeClr val="tx1"/>
                </a:solidFill>
                <a:latin typeface="Times New Roman" pitchFamily="18" charset="0"/>
              </a:defRPr>
            </a:lvl8pPr>
            <a:lvl9pPr marL="3886200" indent="-228600" eaLnBrk="0" fontAlgn="base" hangingPunct="0">
              <a:spcBef>
                <a:spcPct val="0"/>
              </a:spcBef>
              <a:spcAft>
                <a:spcPct val="0"/>
              </a:spcAft>
              <a:defRPr sz="4400">
                <a:solidFill>
                  <a:schemeClr val="tx1"/>
                </a:solidFill>
                <a:latin typeface="Times New Roman" pitchFamily="18" charset="0"/>
              </a:defRPr>
            </a:lvl9pPr>
          </a:lstStyle>
          <a:p>
            <a:pPr eaLnBrk="1" hangingPunct="1"/>
            <a:fld id="{27051C3A-DC3E-4461-B7B5-99434623BAEF}" type="slidenum">
              <a:rPr lang="en-US" altLang="en-US" sz="1200" smtClean="0"/>
              <a:pPr eaLnBrk="1" hangingPunct="1"/>
              <a:t>3</a:t>
            </a:fld>
            <a:endParaRPr lang="en-US" altLang="en-US" sz="1200" dirty="0"/>
          </a:p>
        </p:txBody>
      </p:sp>
      <p:sp>
        <p:nvSpPr>
          <p:cNvPr id="91139" name="Rectangle 2"/>
          <p:cNvSpPr>
            <a:spLocks noGrp="1" noRot="1" noChangeAspect="1" noChangeArrowheads="1" noTextEdit="1"/>
          </p:cNvSpPr>
          <p:nvPr>
            <p:ph type="sldImg"/>
          </p:nvPr>
        </p:nvSpPr>
        <p:spPr>
          <a:ln/>
        </p:spPr>
      </p:sp>
      <p:sp>
        <p:nvSpPr>
          <p:cNvPr id="91140"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dirty="0"/>
              <a:t>NO:</a:t>
            </a:r>
          </a:p>
          <a:p>
            <a:r>
              <a:rPr lang="en-US" dirty="0"/>
              <a:t>cloud dissolves perimeter </a:t>
            </a:r>
          </a:p>
          <a:p>
            <a:r>
              <a:rPr lang="en-US" dirty="0"/>
              <a:t>hybrid work expands attack surface </a:t>
            </a:r>
          </a:p>
          <a:p>
            <a:r>
              <a:rPr lang="en-US" dirty="0"/>
              <a:t>identity now more important than location</a:t>
            </a:r>
          </a:p>
          <a:p>
            <a:pPr eaLnBrk="1" hangingPunct="1"/>
            <a:endParaRPr lang="en-US" dirty="0"/>
          </a:p>
        </p:txBody>
      </p:sp>
    </p:spTree>
    <p:extLst>
      <p:ext uri="{BB962C8B-B14F-4D97-AF65-F5344CB8AC3E}">
        <p14:creationId xmlns:p14="http://schemas.microsoft.com/office/powerpoint/2010/main" val="422388525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62"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4400">
                <a:solidFill>
                  <a:schemeClr val="tx1"/>
                </a:solidFill>
                <a:latin typeface="Times New Roman" pitchFamily="18" charset="0"/>
              </a:defRPr>
            </a:lvl1pPr>
            <a:lvl2pPr marL="742950" indent="-285750" eaLnBrk="0" hangingPunct="0">
              <a:defRPr sz="4400">
                <a:solidFill>
                  <a:schemeClr val="tx1"/>
                </a:solidFill>
                <a:latin typeface="Times New Roman" pitchFamily="18" charset="0"/>
              </a:defRPr>
            </a:lvl2pPr>
            <a:lvl3pPr marL="1143000" indent="-228600" eaLnBrk="0" hangingPunct="0">
              <a:defRPr sz="4400">
                <a:solidFill>
                  <a:schemeClr val="tx1"/>
                </a:solidFill>
                <a:latin typeface="Times New Roman" pitchFamily="18" charset="0"/>
              </a:defRPr>
            </a:lvl3pPr>
            <a:lvl4pPr marL="1600200" indent="-228600" eaLnBrk="0" hangingPunct="0">
              <a:defRPr sz="4400">
                <a:solidFill>
                  <a:schemeClr val="tx1"/>
                </a:solidFill>
                <a:latin typeface="Times New Roman" pitchFamily="18" charset="0"/>
              </a:defRPr>
            </a:lvl4pPr>
            <a:lvl5pPr marL="2057400" indent="-228600" eaLnBrk="0" hangingPunct="0">
              <a:defRPr sz="4400">
                <a:solidFill>
                  <a:schemeClr val="tx1"/>
                </a:solidFill>
                <a:latin typeface="Times New Roman" pitchFamily="18" charset="0"/>
              </a:defRPr>
            </a:lvl5pPr>
            <a:lvl6pPr marL="2514600" indent="-228600" eaLnBrk="0" fontAlgn="base" hangingPunct="0">
              <a:spcBef>
                <a:spcPct val="0"/>
              </a:spcBef>
              <a:spcAft>
                <a:spcPct val="0"/>
              </a:spcAft>
              <a:defRPr sz="4400">
                <a:solidFill>
                  <a:schemeClr val="tx1"/>
                </a:solidFill>
                <a:latin typeface="Times New Roman" pitchFamily="18" charset="0"/>
              </a:defRPr>
            </a:lvl6pPr>
            <a:lvl7pPr marL="2971800" indent="-228600" eaLnBrk="0" fontAlgn="base" hangingPunct="0">
              <a:spcBef>
                <a:spcPct val="0"/>
              </a:spcBef>
              <a:spcAft>
                <a:spcPct val="0"/>
              </a:spcAft>
              <a:defRPr sz="4400">
                <a:solidFill>
                  <a:schemeClr val="tx1"/>
                </a:solidFill>
                <a:latin typeface="Times New Roman" pitchFamily="18" charset="0"/>
              </a:defRPr>
            </a:lvl7pPr>
            <a:lvl8pPr marL="3429000" indent="-228600" eaLnBrk="0" fontAlgn="base" hangingPunct="0">
              <a:spcBef>
                <a:spcPct val="0"/>
              </a:spcBef>
              <a:spcAft>
                <a:spcPct val="0"/>
              </a:spcAft>
              <a:defRPr sz="4400">
                <a:solidFill>
                  <a:schemeClr val="tx1"/>
                </a:solidFill>
                <a:latin typeface="Times New Roman" pitchFamily="18" charset="0"/>
              </a:defRPr>
            </a:lvl8pPr>
            <a:lvl9pPr marL="3886200" indent="-228600" eaLnBrk="0" fontAlgn="base" hangingPunct="0">
              <a:spcBef>
                <a:spcPct val="0"/>
              </a:spcBef>
              <a:spcAft>
                <a:spcPct val="0"/>
              </a:spcAft>
              <a:defRPr sz="4400">
                <a:solidFill>
                  <a:schemeClr val="tx1"/>
                </a:solidFill>
                <a:latin typeface="Times New Roman" pitchFamily="18" charset="0"/>
              </a:defRPr>
            </a:lvl9pPr>
          </a:lstStyle>
          <a:p>
            <a:pPr eaLnBrk="1" hangingPunct="1"/>
            <a:fld id="{85227859-328B-49D5-A756-06986DC53F6E}" type="slidenum">
              <a:rPr lang="en-US" altLang="en-US" sz="1200" smtClean="0"/>
              <a:pPr eaLnBrk="1" hangingPunct="1"/>
              <a:t>4</a:t>
            </a:fld>
            <a:endParaRPr lang="en-US" altLang="en-US" sz="1200" dirty="0"/>
          </a:p>
        </p:txBody>
      </p:sp>
      <p:sp>
        <p:nvSpPr>
          <p:cNvPr id="92163" name="Rectangle 2"/>
          <p:cNvSpPr>
            <a:spLocks noGrp="1" noRot="1" noChangeAspect="1" noChangeArrowheads="1" noTextEdit="1"/>
          </p:cNvSpPr>
          <p:nvPr>
            <p:ph type="sldImg"/>
          </p:nvPr>
        </p:nvSpPr>
        <p:spPr>
          <a:ln/>
        </p:spPr>
      </p:sp>
      <p:sp>
        <p:nvSpPr>
          <p:cNvPr id="92164"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171450" indent="-171450">
              <a:buFont typeface="Arial" panose="020B0604020202020204" pitchFamily="34" charset="0"/>
              <a:buChar char="•"/>
            </a:pPr>
            <a:r>
              <a:rPr lang="en-GB" sz="1200" b="0" i="0" kern="1200" dirty="0">
                <a:solidFill>
                  <a:schemeClr val="tx1"/>
                </a:solidFill>
                <a:effectLst/>
                <a:latin typeface="+mn-lt"/>
                <a:ea typeface="+mn-ea"/>
                <a:cs typeface="+mn-cs"/>
              </a:rPr>
              <a:t>Physical security—The protection of physical items, objects, or areas from unauthorized access and misuse. </a:t>
            </a:r>
          </a:p>
          <a:p>
            <a:pPr marL="171450" indent="-171450">
              <a:buFont typeface="Arial" panose="020B0604020202020204" pitchFamily="34" charset="0"/>
              <a:buChar char="•"/>
            </a:pPr>
            <a:r>
              <a:rPr lang="en-GB" sz="1200" b="0" i="0" kern="1200" dirty="0">
                <a:solidFill>
                  <a:schemeClr val="tx1"/>
                </a:solidFill>
                <a:effectLst/>
                <a:latin typeface="+mn-lt"/>
                <a:ea typeface="+mn-ea"/>
                <a:cs typeface="+mn-cs"/>
              </a:rPr>
              <a:t>Operations security—The protection of the details of an organization’s operations and activities. </a:t>
            </a:r>
          </a:p>
          <a:p>
            <a:pPr marL="171450" indent="-171450">
              <a:buFont typeface="Arial" panose="020B0604020202020204" pitchFamily="34" charset="0"/>
              <a:buChar char="•"/>
            </a:pPr>
            <a:r>
              <a:rPr lang="en-GB" sz="1200" b="0" i="0" kern="1200" dirty="0">
                <a:solidFill>
                  <a:schemeClr val="tx1"/>
                </a:solidFill>
                <a:effectLst/>
                <a:latin typeface="+mn-lt"/>
                <a:ea typeface="+mn-ea"/>
                <a:cs typeface="+mn-cs"/>
              </a:rPr>
              <a:t>Communications security—The protection of all communications media, technology, and content. </a:t>
            </a:r>
          </a:p>
          <a:p>
            <a:pPr marL="171450" indent="-171450">
              <a:buFont typeface="Arial" panose="020B0604020202020204" pitchFamily="34" charset="0"/>
              <a:buChar char="•"/>
            </a:pPr>
            <a:r>
              <a:rPr lang="en-GB" sz="1200" b="0" i="0" kern="1200" dirty="0">
                <a:solidFill>
                  <a:schemeClr val="tx1"/>
                </a:solidFill>
                <a:effectLst/>
                <a:latin typeface="+mn-lt"/>
                <a:ea typeface="+mn-ea"/>
                <a:cs typeface="+mn-cs"/>
              </a:rPr>
              <a:t>Cyber (or computer) security—The protection of computerized information processing systems and the data they contain and process. The term cybersecurity is relatively new, so its use might be slightly ambiguous in coming years as the definition gets sorted out. </a:t>
            </a:r>
          </a:p>
          <a:p>
            <a:pPr marL="171450" indent="-171450">
              <a:buFont typeface="Arial" panose="020B0604020202020204" pitchFamily="34" charset="0"/>
              <a:buChar char="•"/>
            </a:pPr>
            <a:r>
              <a:rPr lang="en-GB" sz="1200" b="0" i="0" kern="1200" dirty="0">
                <a:solidFill>
                  <a:schemeClr val="tx1"/>
                </a:solidFill>
                <a:effectLst/>
                <a:latin typeface="+mn-lt"/>
                <a:ea typeface="+mn-ea"/>
                <a:cs typeface="+mn-cs"/>
              </a:rPr>
              <a:t>Network security—A subset of communications security and cybersecurity; the protection of voice and data networking components, connections, and content.</a:t>
            </a:r>
            <a:endParaRPr lang="en-GB" dirty="0"/>
          </a:p>
          <a:p>
            <a:pPr eaLnBrk="1" hangingPunct="1"/>
            <a:endParaRPr lang="en-US" dirty="0"/>
          </a:p>
        </p:txBody>
      </p:sp>
    </p:spTree>
    <p:extLst>
      <p:ext uri="{BB962C8B-B14F-4D97-AF65-F5344CB8AC3E}">
        <p14:creationId xmlns:p14="http://schemas.microsoft.com/office/powerpoint/2010/main" val="211581924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3186"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4400">
                <a:solidFill>
                  <a:schemeClr val="tx1"/>
                </a:solidFill>
                <a:latin typeface="Times New Roman" pitchFamily="18" charset="0"/>
              </a:defRPr>
            </a:lvl1pPr>
            <a:lvl2pPr marL="742950" indent="-285750" eaLnBrk="0" hangingPunct="0">
              <a:defRPr sz="4400">
                <a:solidFill>
                  <a:schemeClr val="tx1"/>
                </a:solidFill>
                <a:latin typeface="Times New Roman" pitchFamily="18" charset="0"/>
              </a:defRPr>
            </a:lvl2pPr>
            <a:lvl3pPr marL="1143000" indent="-228600" eaLnBrk="0" hangingPunct="0">
              <a:defRPr sz="4400">
                <a:solidFill>
                  <a:schemeClr val="tx1"/>
                </a:solidFill>
                <a:latin typeface="Times New Roman" pitchFamily="18" charset="0"/>
              </a:defRPr>
            </a:lvl3pPr>
            <a:lvl4pPr marL="1600200" indent="-228600" eaLnBrk="0" hangingPunct="0">
              <a:defRPr sz="4400">
                <a:solidFill>
                  <a:schemeClr val="tx1"/>
                </a:solidFill>
                <a:latin typeface="Times New Roman" pitchFamily="18" charset="0"/>
              </a:defRPr>
            </a:lvl4pPr>
            <a:lvl5pPr marL="2057400" indent="-228600" eaLnBrk="0" hangingPunct="0">
              <a:defRPr sz="4400">
                <a:solidFill>
                  <a:schemeClr val="tx1"/>
                </a:solidFill>
                <a:latin typeface="Times New Roman" pitchFamily="18" charset="0"/>
              </a:defRPr>
            </a:lvl5pPr>
            <a:lvl6pPr marL="2514600" indent="-228600" eaLnBrk="0" fontAlgn="base" hangingPunct="0">
              <a:spcBef>
                <a:spcPct val="0"/>
              </a:spcBef>
              <a:spcAft>
                <a:spcPct val="0"/>
              </a:spcAft>
              <a:defRPr sz="4400">
                <a:solidFill>
                  <a:schemeClr val="tx1"/>
                </a:solidFill>
                <a:latin typeface="Times New Roman" pitchFamily="18" charset="0"/>
              </a:defRPr>
            </a:lvl6pPr>
            <a:lvl7pPr marL="2971800" indent="-228600" eaLnBrk="0" fontAlgn="base" hangingPunct="0">
              <a:spcBef>
                <a:spcPct val="0"/>
              </a:spcBef>
              <a:spcAft>
                <a:spcPct val="0"/>
              </a:spcAft>
              <a:defRPr sz="4400">
                <a:solidFill>
                  <a:schemeClr val="tx1"/>
                </a:solidFill>
                <a:latin typeface="Times New Roman" pitchFamily="18" charset="0"/>
              </a:defRPr>
            </a:lvl7pPr>
            <a:lvl8pPr marL="3429000" indent="-228600" eaLnBrk="0" fontAlgn="base" hangingPunct="0">
              <a:spcBef>
                <a:spcPct val="0"/>
              </a:spcBef>
              <a:spcAft>
                <a:spcPct val="0"/>
              </a:spcAft>
              <a:defRPr sz="4400">
                <a:solidFill>
                  <a:schemeClr val="tx1"/>
                </a:solidFill>
                <a:latin typeface="Times New Roman" pitchFamily="18" charset="0"/>
              </a:defRPr>
            </a:lvl8pPr>
            <a:lvl9pPr marL="3886200" indent="-228600" eaLnBrk="0" fontAlgn="base" hangingPunct="0">
              <a:spcBef>
                <a:spcPct val="0"/>
              </a:spcBef>
              <a:spcAft>
                <a:spcPct val="0"/>
              </a:spcAft>
              <a:defRPr sz="4400">
                <a:solidFill>
                  <a:schemeClr val="tx1"/>
                </a:solidFill>
                <a:latin typeface="Times New Roman" pitchFamily="18" charset="0"/>
              </a:defRPr>
            </a:lvl9pPr>
          </a:lstStyle>
          <a:p>
            <a:pPr eaLnBrk="1" hangingPunct="1"/>
            <a:fld id="{E7D29487-688D-47CE-B31E-20213C5B0ADB}" type="slidenum">
              <a:rPr lang="en-US" altLang="en-US" sz="1200" smtClean="0"/>
              <a:pPr eaLnBrk="1" hangingPunct="1"/>
              <a:t>5</a:t>
            </a:fld>
            <a:endParaRPr lang="en-US" altLang="en-US" sz="1200" dirty="0"/>
          </a:p>
        </p:txBody>
      </p:sp>
      <p:sp>
        <p:nvSpPr>
          <p:cNvPr id="93187" name="Rectangle 2"/>
          <p:cNvSpPr>
            <a:spLocks noGrp="1" noRot="1" noChangeAspect="1" noChangeArrowheads="1" noTextEdit="1"/>
          </p:cNvSpPr>
          <p:nvPr>
            <p:ph type="sldImg"/>
          </p:nvPr>
        </p:nvSpPr>
        <p:spPr>
          <a:ln/>
        </p:spPr>
      </p:sp>
      <p:sp>
        <p:nvSpPr>
          <p:cNvPr id="93188"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dirty="0"/>
              <a:t>Modern InfoSec is broader than CIA alone:</a:t>
            </a:r>
          </a:p>
          <a:p>
            <a:pPr marL="171450" indent="-171450">
              <a:buFont typeface="Arial" panose="020B0604020202020204" pitchFamily="34" charset="0"/>
              <a:buChar char="•"/>
            </a:pPr>
            <a:r>
              <a:rPr lang="en-GB" dirty="0"/>
              <a:t>resilience </a:t>
            </a:r>
          </a:p>
          <a:p>
            <a:pPr marL="171450" indent="-171450">
              <a:buFont typeface="Arial" panose="020B0604020202020204" pitchFamily="34" charset="0"/>
              <a:buChar char="•"/>
            </a:pPr>
            <a:r>
              <a:rPr lang="en-GB" dirty="0"/>
              <a:t>governance </a:t>
            </a:r>
          </a:p>
          <a:p>
            <a:pPr marL="171450" indent="-171450">
              <a:buFont typeface="Arial" panose="020B0604020202020204" pitchFamily="34" charset="0"/>
              <a:buChar char="•"/>
            </a:pPr>
            <a:r>
              <a:rPr lang="en-GB" dirty="0"/>
              <a:t>Privacy</a:t>
            </a:r>
          </a:p>
          <a:p>
            <a:pPr marL="171450" indent="-171450">
              <a:buFont typeface="Arial" panose="020B0604020202020204" pitchFamily="34" charset="0"/>
              <a:buChar char="•"/>
            </a:pPr>
            <a:r>
              <a:rPr lang="en-GB" dirty="0"/>
              <a:t> trust</a:t>
            </a:r>
            <a:endParaRPr lang="en-GB" sz="1200" b="0" i="0" kern="1200" dirty="0">
              <a:solidFill>
                <a:schemeClr val="tx1"/>
              </a:solidFill>
              <a:effectLst/>
              <a:latin typeface="+mn-lt"/>
              <a:ea typeface="+mn-ea"/>
              <a:cs typeface="+mn-cs"/>
            </a:endParaRPr>
          </a:p>
          <a:p>
            <a:endParaRPr lang="en-GB" sz="1200" b="0" i="0" kern="1200" dirty="0">
              <a:solidFill>
                <a:schemeClr val="tx1"/>
              </a:solidFill>
              <a:effectLst/>
              <a:latin typeface="+mn-lt"/>
              <a:ea typeface="+mn-ea"/>
              <a:cs typeface="+mn-cs"/>
            </a:endParaRPr>
          </a:p>
          <a:p>
            <a:r>
              <a:rPr lang="en-GB" sz="1200" b="0" i="0" kern="1200" dirty="0">
                <a:solidFill>
                  <a:schemeClr val="tx1"/>
                </a:solidFill>
                <a:effectLst/>
                <a:latin typeface="+mn-lt"/>
                <a:ea typeface="+mn-ea"/>
                <a:cs typeface="+mn-cs"/>
              </a:rPr>
              <a:t>Committee on National Security Systems (CNSS), formerly known as the National Security Telecommunications and Information Systems Security Committee (NSTISSC), chaired by the U.S. Secretary of </a:t>
            </a:r>
            <a:r>
              <a:rPr lang="en-GB" sz="1200" b="0" i="0" kern="1200" dirty="0" err="1">
                <a:solidFill>
                  <a:schemeClr val="tx1"/>
                </a:solidFill>
                <a:effectLst/>
                <a:latin typeface="+mn-lt"/>
                <a:ea typeface="+mn-ea"/>
                <a:cs typeface="+mn-cs"/>
              </a:rPr>
              <a:t>Defense</a:t>
            </a:r>
            <a:r>
              <a:rPr lang="en-GB" sz="1200" b="0" i="0" kern="1200" dirty="0">
                <a:solidFill>
                  <a:schemeClr val="tx1"/>
                </a:solidFill>
                <a:effectLst/>
                <a:latin typeface="+mn-lt"/>
                <a:ea typeface="+mn-ea"/>
                <a:cs typeface="+mn-cs"/>
              </a:rPr>
              <a:t>.</a:t>
            </a:r>
          </a:p>
          <a:p>
            <a:endParaRPr lang="en-GB" sz="1200" b="0" i="0" kern="1200" dirty="0">
              <a:solidFill>
                <a:schemeClr val="tx1"/>
              </a:solidFill>
              <a:effectLst/>
              <a:latin typeface="+mn-lt"/>
              <a:ea typeface="+mn-ea"/>
              <a:cs typeface="+mn-cs"/>
            </a:endParaRPr>
          </a:p>
          <a:p>
            <a:r>
              <a:rPr lang="en-GB" sz="1200" b="0" i="0" kern="1200" dirty="0">
                <a:solidFill>
                  <a:schemeClr val="tx1"/>
                </a:solidFill>
                <a:effectLst/>
                <a:latin typeface="+mn-lt"/>
                <a:ea typeface="+mn-ea"/>
                <a:cs typeface="+mn-cs"/>
              </a:rPr>
              <a:t>“National Training Standard for Information Systems Security (InfoSec) Professionals,” presents a comprehensive model of InfoSec known as the McCumber Cube, which is named after its developer, John McCumber. Shown in Figure 1-2, which is an adaptation of the NSTISSI model, the McCumber Cube serves as the standard for understanding many aspects of InfoSec, and shows the three dimensions that are central to the discussion of InfoSec: information characteristics, information location, and security control categories. If you extend the relationship among the three dimensions that are represented by the axes in the figure, you end up with a 3 × 3 × 3 cube with 27 cells. Each cell represents an area of intersection among these three dimensions, which must be addressed to secure information. When using this model to design or review any InfoSec program, you must make sure that each of the 27 cells is properly addressed by each of the three communities of interest.</a:t>
            </a:r>
            <a:endParaRPr lang="en-GB" dirty="0"/>
          </a:p>
          <a:p>
            <a:pPr eaLnBrk="1" hangingPunct="1"/>
            <a:endParaRPr lang="en-US" dirty="0"/>
          </a:p>
        </p:txBody>
      </p:sp>
    </p:spTree>
    <p:extLst>
      <p:ext uri="{BB962C8B-B14F-4D97-AF65-F5344CB8AC3E}">
        <p14:creationId xmlns:p14="http://schemas.microsoft.com/office/powerpoint/2010/main" val="245211838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4210"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4400">
                <a:solidFill>
                  <a:schemeClr val="tx1"/>
                </a:solidFill>
                <a:latin typeface="Times New Roman" pitchFamily="18" charset="0"/>
              </a:defRPr>
            </a:lvl1pPr>
            <a:lvl2pPr marL="742950" indent="-285750" eaLnBrk="0" hangingPunct="0">
              <a:defRPr sz="4400">
                <a:solidFill>
                  <a:schemeClr val="tx1"/>
                </a:solidFill>
                <a:latin typeface="Times New Roman" pitchFamily="18" charset="0"/>
              </a:defRPr>
            </a:lvl2pPr>
            <a:lvl3pPr marL="1143000" indent="-228600" eaLnBrk="0" hangingPunct="0">
              <a:defRPr sz="4400">
                <a:solidFill>
                  <a:schemeClr val="tx1"/>
                </a:solidFill>
                <a:latin typeface="Times New Roman" pitchFamily="18" charset="0"/>
              </a:defRPr>
            </a:lvl3pPr>
            <a:lvl4pPr marL="1600200" indent="-228600" eaLnBrk="0" hangingPunct="0">
              <a:defRPr sz="4400">
                <a:solidFill>
                  <a:schemeClr val="tx1"/>
                </a:solidFill>
                <a:latin typeface="Times New Roman" pitchFamily="18" charset="0"/>
              </a:defRPr>
            </a:lvl4pPr>
            <a:lvl5pPr marL="2057400" indent="-228600" eaLnBrk="0" hangingPunct="0">
              <a:defRPr sz="4400">
                <a:solidFill>
                  <a:schemeClr val="tx1"/>
                </a:solidFill>
                <a:latin typeface="Times New Roman" pitchFamily="18" charset="0"/>
              </a:defRPr>
            </a:lvl5pPr>
            <a:lvl6pPr marL="2514600" indent="-228600" eaLnBrk="0" fontAlgn="base" hangingPunct="0">
              <a:spcBef>
                <a:spcPct val="0"/>
              </a:spcBef>
              <a:spcAft>
                <a:spcPct val="0"/>
              </a:spcAft>
              <a:defRPr sz="4400">
                <a:solidFill>
                  <a:schemeClr val="tx1"/>
                </a:solidFill>
                <a:latin typeface="Times New Roman" pitchFamily="18" charset="0"/>
              </a:defRPr>
            </a:lvl6pPr>
            <a:lvl7pPr marL="2971800" indent="-228600" eaLnBrk="0" fontAlgn="base" hangingPunct="0">
              <a:spcBef>
                <a:spcPct val="0"/>
              </a:spcBef>
              <a:spcAft>
                <a:spcPct val="0"/>
              </a:spcAft>
              <a:defRPr sz="4400">
                <a:solidFill>
                  <a:schemeClr val="tx1"/>
                </a:solidFill>
                <a:latin typeface="Times New Roman" pitchFamily="18" charset="0"/>
              </a:defRPr>
            </a:lvl7pPr>
            <a:lvl8pPr marL="3429000" indent="-228600" eaLnBrk="0" fontAlgn="base" hangingPunct="0">
              <a:spcBef>
                <a:spcPct val="0"/>
              </a:spcBef>
              <a:spcAft>
                <a:spcPct val="0"/>
              </a:spcAft>
              <a:defRPr sz="4400">
                <a:solidFill>
                  <a:schemeClr val="tx1"/>
                </a:solidFill>
                <a:latin typeface="Times New Roman" pitchFamily="18" charset="0"/>
              </a:defRPr>
            </a:lvl8pPr>
            <a:lvl9pPr marL="3886200" indent="-228600" eaLnBrk="0" fontAlgn="base" hangingPunct="0">
              <a:spcBef>
                <a:spcPct val="0"/>
              </a:spcBef>
              <a:spcAft>
                <a:spcPct val="0"/>
              </a:spcAft>
              <a:defRPr sz="4400">
                <a:solidFill>
                  <a:schemeClr val="tx1"/>
                </a:solidFill>
                <a:latin typeface="Times New Roman" pitchFamily="18" charset="0"/>
              </a:defRPr>
            </a:lvl9pPr>
          </a:lstStyle>
          <a:p>
            <a:pPr eaLnBrk="1" hangingPunct="1"/>
            <a:fld id="{62AA84FE-5D9B-45C1-915F-EB9D192C1031}" type="slidenum">
              <a:rPr lang="en-US" altLang="en-US" sz="1200" smtClean="0"/>
              <a:pPr eaLnBrk="1" hangingPunct="1"/>
              <a:t>6</a:t>
            </a:fld>
            <a:endParaRPr lang="en-US" altLang="en-US" sz="1200" dirty="0"/>
          </a:p>
        </p:txBody>
      </p:sp>
      <p:sp>
        <p:nvSpPr>
          <p:cNvPr id="94211" name="Rectangle 2"/>
          <p:cNvSpPr>
            <a:spLocks noGrp="1" noRot="1" noChangeAspect="1" noChangeArrowheads="1" noTextEdit="1"/>
          </p:cNvSpPr>
          <p:nvPr>
            <p:ph type="sldImg"/>
          </p:nvPr>
        </p:nvSpPr>
        <p:spPr>
          <a:ln/>
        </p:spPr>
      </p:sp>
      <p:sp>
        <p:nvSpPr>
          <p:cNvPr id="94212"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GB" sz="1200" b="0" i="0" kern="1200" dirty="0">
                <a:solidFill>
                  <a:schemeClr val="tx1"/>
                </a:solidFill>
                <a:effectLst/>
                <a:latin typeface="+mn-lt"/>
                <a:ea typeface="+mn-ea"/>
                <a:cs typeface="+mn-cs"/>
              </a:rPr>
              <a:t>The Figure shows that InfoSec includes the broad areas of InfoSec management (the topic of this module): computer security, data security, and network security. The figure also shows that policy is the space where these components overlap.</a:t>
            </a:r>
            <a:endParaRPr lang="en-US" dirty="0"/>
          </a:p>
        </p:txBody>
      </p:sp>
    </p:spTree>
    <p:extLst>
      <p:ext uri="{BB962C8B-B14F-4D97-AF65-F5344CB8AC3E}">
        <p14:creationId xmlns:p14="http://schemas.microsoft.com/office/powerpoint/2010/main" val="244211530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5234"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4400">
                <a:solidFill>
                  <a:schemeClr val="tx1"/>
                </a:solidFill>
                <a:latin typeface="Times New Roman" pitchFamily="18" charset="0"/>
              </a:defRPr>
            </a:lvl1pPr>
            <a:lvl2pPr marL="742950" indent="-285750" eaLnBrk="0" hangingPunct="0">
              <a:defRPr sz="4400">
                <a:solidFill>
                  <a:schemeClr val="tx1"/>
                </a:solidFill>
                <a:latin typeface="Times New Roman" pitchFamily="18" charset="0"/>
              </a:defRPr>
            </a:lvl2pPr>
            <a:lvl3pPr marL="1143000" indent="-228600" eaLnBrk="0" hangingPunct="0">
              <a:defRPr sz="4400">
                <a:solidFill>
                  <a:schemeClr val="tx1"/>
                </a:solidFill>
                <a:latin typeface="Times New Roman" pitchFamily="18" charset="0"/>
              </a:defRPr>
            </a:lvl3pPr>
            <a:lvl4pPr marL="1600200" indent="-228600" eaLnBrk="0" hangingPunct="0">
              <a:defRPr sz="4400">
                <a:solidFill>
                  <a:schemeClr val="tx1"/>
                </a:solidFill>
                <a:latin typeface="Times New Roman" pitchFamily="18" charset="0"/>
              </a:defRPr>
            </a:lvl4pPr>
            <a:lvl5pPr marL="2057400" indent="-228600" eaLnBrk="0" hangingPunct="0">
              <a:defRPr sz="4400">
                <a:solidFill>
                  <a:schemeClr val="tx1"/>
                </a:solidFill>
                <a:latin typeface="Times New Roman" pitchFamily="18" charset="0"/>
              </a:defRPr>
            </a:lvl5pPr>
            <a:lvl6pPr marL="2514600" indent="-228600" eaLnBrk="0" fontAlgn="base" hangingPunct="0">
              <a:spcBef>
                <a:spcPct val="0"/>
              </a:spcBef>
              <a:spcAft>
                <a:spcPct val="0"/>
              </a:spcAft>
              <a:defRPr sz="4400">
                <a:solidFill>
                  <a:schemeClr val="tx1"/>
                </a:solidFill>
                <a:latin typeface="Times New Roman" pitchFamily="18" charset="0"/>
              </a:defRPr>
            </a:lvl6pPr>
            <a:lvl7pPr marL="2971800" indent="-228600" eaLnBrk="0" fontAlgn="base" hangingPunct="0">
              <a:spcBef>
                <a:spcPct val="0"/>
              </a:spcBef>
              <a:spcAft>
                <a:spcPct val="0"/>
              </a:spcAft>
              <a:defRPr sz="4400">
                <a:solidFill>
                  <a:schemeClr val="tx1"/>
                </a:solidFill>
                <a:latin typeface="Times New Roman" pitchFamily="18" charset="0"/>
              </a:defRPr>
            </a:lvl7pPr>
            <a:lvl8pPr marL="3429000" indent="-228600" eaLnBrk="0" fontAlgn="base" hangingPunct="0">
              <a:spcBef>
                <a:spcPct val="0"/>
              </a:spcBef>
              <a:spcAft>
                <a:spcPct val="0"/>
              </a:spcAft>
              <a:defRPr sz="4400">
                <a:solidFill>
                  <a:schemeClr val="tx1"/>
                </a:solidFill>
                <a:latin typeface="Times New Roman" pitchFamily="18" charset="0"/>
              </a:defRPr>
            </a:lvl8pPr>
            <a:lvl9pPr marL="3886200" indent="-228600" eaLnBrk="0" fontAlgn="base" hangingPunct="0">
              <a:spcBef>
                <a:spcPct val="0"/>
              </a:spcBef>
              <a:spcAft>
                <a:spcPct val="0"/>
              </a:spcAft>
              <a:defRPr sz="4400">
                <a:solidFill>
                  <a:schemeClr val="tx1"/>
                </a:solidFill>
                <a:latin typeface="Times New Roman" pitchFamily="18" charset="0"/>
              </a:defRPr>
            </a:lvl9pPr>
          </a:lstStyle>
          <a:p>
            <a:pPr eaLnBrk="1" hangingPunct="1"/>
            <a:fld id="{775744B6-45CF-4B4F-982D-B13445A6C5B6}" type="slidenum">
              <a:rPr lang="en-US" altLang="en-US" sz="1200" smtClean="0"/>
              <a:pPr eaLnBrk="1" hangingPunct="1"/>
              <a:t>7</a:t>
            </a:fld>
            <a:endParaRPr lang="en-US" altLang="en-US" sz="1200" dirty="0"/>
          </a:p>
        </p:txBody>
      </p:sp>
      <p:sp>
        <p:nvSpPr>
          <p:cNvPr id="95235" name="Rectangle 2"/>
          <p:cNvSpPr>
            <a:spLocks noGrp="1" noRot="1" noChangeAspect="1" noChangeArrowheads="1" noTextEdit="1"/>
          </p:cNvSpPr>
          <p:nvPr>
            <p:ph type="sldImg"/>
          </p:nvPr>
        </p:nvSpPr>
        <p:spPr>
          <a:ln/>
        </p:spPr>
      </p:sp>
      <p:sp>
        <p:nvSpPr>
          <p:cNvPr id="95236"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sz="1200" b="0" i="0" kern="1200" dirty="0">
                <a:solidFill>
                  <a:schemeClr val="tx1"/>
                </a:solidFill>
                <a:effectLst/>
                <a:latin typeface="+mn-lt"/>
                <a:ea typeface="+mn-ea"/>
                <a:cs typeface="+mn-cs"/>
              </a:rPr>
              <a:t>Committee on National Security Systems (CNSS), formerly known as the National Security Telecommunications and Information Systems Security Committee (NSTISSC), chaired by the U.S. Secretary of </a:t>
            </a:r>
            <a:r>
              <a:rPr lang="en-GB" sz="1200" b="0" i="0" kern="1200" dirty="0" err="1">
                <a:solidFill>
                  <a:schemeClr val="tx1"/>
                </a:solidFill>
                <a:effectLst/>
                <a:latin typeface="+mn-lt"/>
                <a:ea typeface="+mn-ea"/>
                <a:cs typeface="+mn-cs"/>
              </a:rPr>
              <a:t>Defense</a:t>
            </a:r>
            <a:r>
              <a:rPr lang="en-GB" sz="1200" b="0" i="0" kern="1200" dirty="0">
                <a:solidFill>
                  <a:schemeClr val="tx1"/>
                </a:solidFill>
                <a:effectLst/>
                <a:latin typeface="+mn-lt"/>
                <a:ea typeface="+mn-ea"/>
                <a:cs typeface="+mn-cs"/>
              </a:rPr>
              <a:t>.</a:t>
            </a:r>
          </a:p>
          <a:p>
            <a:pPr eaLnBrk="1" hangingPunct="1"/>
            <a:endParaRPr lang="en-US" dirty="0"/>
          </a:p>
          <a:p>
            <a:pPr eaLnBrk="1" hangingPunct="1"/>
            <a:r>
              <a:rPr lang="en-US" dirty="0"/>
              <a:t>Does the CIA Triad fully address modern cyber threats?</a:t>
            </a:r>
          </a:p>
          <a:p>
            <a:pPr marL="628650" lvl="1" indent="-171450">
              <a:buFont typeface="Arial" panose="020B0604020202020204" pitchFamily="34" charset="0"/>
              <a:buChar char="•"/>
            </a:pPr>
            <a:r>
              <a:rPr lang="en-US" dirty="0"/>
              <a:t>Partially:</a:t>
            </a:r>
          </a:p>
          <a:p>
            <a:pPr marL="628650" lvl="1" indent="-171450">
              <a:buFont typeface="Arial" panose="020B0604020202020204" pitchFamily="34" charset="0"/>
              <a:buChar char="•"/>
            </a:pPr>
            <a:r>
              <a:rPr lang="en-US" dirty="0"/>
              <a:t>resilience </a:t>
            </a:r>
          </a:p>
          <a:p>
            <a:pPr marL="628650" lvl="1" indent="-171450">
              <a:buFont typeface="Arial" panose="020B0604020202020204" pitchFamily="34" charset="0"/>
              <a:buChar char="•"/>
            </a:pPr>
            <a:r>
              <a:rPr lang="en-US" dirty="0"/>
              <a:t>privacy </a:t>
            </a:r>
          </a:p>
          <a:p>
            <a:pPr marL="628650" lvl="1" indent="-171450">
              <a:buFont typeface="Arial" panose="020B0604020202020204" pitchFamily="34" charset="0"/>
              <a:buChar char="•"/>
            </a:pPr>
            <a:r>
              <a:rPr lang="en-US" dirty="0"/>
              <a:t>trust </a:t>
            </a:r>
          </a:p>
          <a:p>
            <a:pPr marL="628650" lvl="1" indent="-171450">
              <a:buFont typeface="Arial" panose="020B0604020202020204" pitchFamily="34" charset="0"/>
              <a:buChar char="•"/>
            </a:pPr>
            <a:r>
              <a:rPr lang="en-US" dirty="0"/>
              <a:t>governance </a:t>
            </a:r>
          </a:p>
          <a:p>
            <a:pPr marL="628650" lvl="1" indent="-171450">
              <a:buFont typeface="Arial" panose="020B0604020202020204" pitchFamily="34" charset="0"/>
              <a:buChar char="•"/>
            </a:pPr>
            <a:r>
              <a:rPr lang="en-US" dirty="0"/>
              <a:t>safety </a:t>
            </a:r>
          </a:p>
          <a:p>
            <a:r>
              <a:rPr lang="en-US" dirty="0"/>
              <a:t>have become equally important.</a:t>
            </a:r>
          </a:p>
          <a:p>
            <a:pPr eaLnBrk="1" hangingPunct="1"/>
            <a:endParaRPr lang="en-US" dirty="0"/>
          </a:p>
        </p:txBody>
      </p:sp>
    </p:spTree>
    <p:extLst>
      <p:ext uri="{BB962C8B-B14F-4D97-AF65-F5344CB8AC3E}">
        <p14:creationId xmlns:p14="http://schemas.microsoft.com/office/powerpoint/2010/main" val="131847552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6258"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4400">
                <a:solidFill>
                  <a:schemeClr val="tx1"/>
                </a:solidFill>
                <a:latin typeface="Times New Roman" pitchFamily="18" charset="0"/>
              </a:defRPr>
            </a:lvl1pPr>
            <a:lvl2pPr marL="742950" indent="-285750" eaLnBrk="0" hangingPunct="0">
              <a:defRPr sz="4400">
                <a:solidFill>
                  <a:schemeClr val="tx1"/>
                </a:solidFill>
                <a:latin typeface="Times New Roman" pitchFamily="18" charset="0"/>
              </a:defRPr>
            </a:lvl2pPr>
            <a:lvl3pPr marL="1143000" indent="-228600" eaLnBrk="0" hangingPunct="0">
              <a:defRPr sz="4400">
                <a:solidFill>
                  <a:schemeClr val="tx1"/>
                </a:solidFill>
                <a:latin typeface="Times New Roman" pitchFamily="18" charset="0"/>
              </a:defRPr>
            </a:lvl3pPr>
            <a:lvl4pPr marL="1600200" indent="-228600" eaLnBrk="0" hangingPunct="0">
              <a:defRPr sz="4400">
                <a:solidFill>
                  <a:schemeClr val="tx1"/>
                </a:solidFill>
                <a:latin typeface="Times New Roman" pitchFamily="18" charset="0"/>
              </a:defRPr>
            </a:lvl4pPr>
            <a:lvl5pPr marL="2057400" indent="-228600" eaLnBrk="0" hangingPunct="0">
              <a:defRPr sz="4400">
                <a:solidFill>
                  <a:schemeClr val="tx1"/>
                </a:solidFill>
                <a:latin typeface="Times New Roman" pitchFamily="18" charset="0"/>
              </a:defRPr>
            </a:lvl5pPr>
            <a:lvl6pPr marL="2514600" indent="-228600" eaLnBrk="0" fontAlgn="base" hangingPunct="0">
              <a:spcBef>
                <a:spcPct val="0"/>
              </a:spcBef>
              <a:spcAft>
                <a:spcPct val="0"/>
              </a:spcAft>
              <a:defRPr sz="4400">
                <a:solidFill>
                  <a:schemeClr val="tx1"/>
                </a:solidFill>
                <a:latin typeface="Times New Roman" pitchFamily="18" charset="0"/>
              </a:defRPr>
            </a:lvl6pPr>
            <a:lvl7pPr marL="2971800" indent="-228600" eaLnBrk="0" fontAlgn="base" hangingPunct="0">
              <a:spcBef>
                <a:spcPct val="0"/>
              </a:spcBef>
              <a:spcAft>
                <a:spcPct val="0"/>
              </a:spcAft>
              <a:defRPr sz="4400">
                <a:solidFill>
                  <a:schemeClr val="tx1"/>
                </a:solidFill>
                <a:latin typeface="Times New Roman" pitchFamily="18" charset="0"/>
              </a:defRPr>
            </a:lvl7pPr>
            <a:lvl8pPr marL="3429000" indent="-228600" eaLnBrk="0" fontAlgn="base" hangingPunct="0">
              <a:spcBef>
                <a:spcPct val="0"/>
              </a:spcBef>
              <a:spcAft>
                <a:spcPct val="0"/>
              </a:spcAft>
              <a:defRPr sz="4400">
                <a:solidFill>
                  <a:schemeClr val="tx1"/>
                </a:solidFill>
                <a:latin typeface="Times New Roman" pitchFamily="18" charset="0"/>
              </a:defRPr>
            </a:lvl8pPr>
            <a:lvl9pPr marL="3886200" indent="-228600" eaLnBrk="0" fontAlgn="base" hangingPunct="0">
              <a:spcBef>
                <a:spcPct val="0"/>
              </a:spcBef>
              <a:spcAft>
                <a:spcPct val="0"/>
              </a:spcAft>
              <a:defRPr sz="4400">
                <a:solidFill>
                  <a:schemeClr val="tx1"/>
                </a:solidFill>
                <a:latin typeface="Times New Roman" pitchFamily="18" charset="0"/>
              </a:defRPr>
            </a:lvl9pPr>
          </a:lstStyle>
          <a:p>
            <a:pPr eaLnBrk="1" hangingPunct="1"/>
            <a:fld id="{4AFEA6AF-C53D-4A8F-B755-5023FCFADAFD}" type="slidenum">
              <a:rPr lang="en-US" altLang="en-US" sz="1200" smtClean="0"/>
              <a:pPr eaLnBrk="1" hangingPunct="1"/>
              <a:t>8</a:t>
            </a:fld>
            <a:endParaRPr lang="en-US" altLang="en-US" sz="1200" dirty="0"/>
          </a:p>
        </p:txBody>
      </p:sp>
      <p:sp>
        <p:nvSpPr>
          <p:cNvPr id="96259" name="Rectangle 2"/>
          <p:cNvSpPr>
            <a:spLocks noGrp="1" noRot="1" noChangeAspect="1" noChangeArrowheads="1" noTextEdit="1"/>
          </p:cNvSpPr>
          <p:nvPr>
            <p:ph type="sldImg"/>
          </p:nvPr>
        </p:nvSpPr>
        <p:spPr>
          <a:ln/>
        </p:spPr>
      </p:sp>
      <p:sp>
        <p:nvSpPr>
          <p:cNvPr id="96260"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ormAutofit fontScale="77500" lnSpcReduction="20000"/>
          </a:bodyPr>
          <a:lstStyle/>
          <a:p>
            <a:r>
              <a:rPr lang="en-US" dirty="0"/>
              <a:t>modern environments now include:</a:t>
            </a:r>
          </a:p>
          <a:p>
            <a:pPr marL="171450" indent="-171450">
              <a:buFont typeface="Arial" panose="020B0604020202020204" pitchFamily="34" charset="0"/>
              <a:buChar char="•"/>
            </a:pPr>
            <a:r>
              <a:rPr lang="en-US" dirty="0"/>
              <a:t>cloud </a:t>
            </a:r>
          </a:p>
          <a:p>
            <a:pPr marL="171450" indent="-171450">
              <a:buFont typeface="Arial" panose="020B0604020202020204" pitchFamily="34" charset="0"/>
              <a:buChar char="•"/>
            </a:pPr>
            <a:r>
              <a:rPr lang="en-US" dirty="0"/>
              <a:t>AI </a:t>
            </a:r>
          </a:p>
          <a:p>
            <a:pPr marL="171450" indent="-171450">
              <a:buFont typeface="Arial" panose="020B0604020202020204" pitchFamily="34" charset="0"/>
              <a:buChar char="•"/>
            </a:pPr>
            <a:r>
              <a:rPr lang="en-US" dirty="0"/>
              <a:t>SaaS </a:t>
            </a:r>
          </a:p>
          <a:p>
            <a:pPr marL="171450" indent="-171450">
              <a:buFont typeface="Arial" panose="020B0604020202020204" pitchFamily="34" charset="0"/>
              <a:buChar char="•"/>
            </a:pPr>
            <a:r>
              <a:rPr lang="en-US" dirty="0"/>
              <a:t>mobile ecosystems</a:t>
            </a:r>
          </a:p>
          <a:p>
            <a:endParaRPr lang="en-GB" sz="1200" b="0" i="0" kern="1200" dirty="0">
              <a:solidFill>
                <a:schemeClr val="tx1"/>
              </a:solidFill>
              <a:effectLst/>
              <a:latin typeface="+mn-lt"/>
              <a:ea typeface="+mn-ea"/>
              <a:cs typeface="+mn-cs"/>
            </a:endParaRPr>
          </a:p>
          <a:p>
            <a:r>
              <a:rPr lang="en-GB" sz="1200" b="0" i="0" kern="1200" dirty="0">
                <a:solidFill>
                  <a:schemeClr val="tx1"/>
                </a:solidFill>
                <a:effectLst/>
                <a:latin typeface="+mn-lt"/>
                <a:ea typeface="+mn-ea"/>
                <a:cs typeface="+mn-cs"/>
              </a:rPr>
              <a:t>Committee on National Security Systems (CNSS), formerly known as the National Security Telecommunications and Information Systems Security Committee (NSTISSC), chaired by the U.S. Secretary of </a:t>
            </a:r>
            <a:r>
              <a:rPr lang="en-GB" sz="1200" b="0" i="0" kern="1200" dirty="0" err="1">
                <a:solidFill>
                  <a:schemeClr val="tx1"/>
                </a:solidFill>
                <a:effectLst/>
                <a:latin typeface="+mn-lt"/>
                <a:ea typeface="+mn-ea"/>
                <a:cs typeface="+mn-cs"/>
              </a:rPr>
              <a:t>Defense</a:t>
            </a:r>
            <a:r>
              <a:rPr lang="en-GB" sz="1200" b="0" i="0" kern="1200" dirty="0">
                <a:solidFill>
                  <a:schemeClr val="tx1"/>
                </a:solidFill>
                <a:effectLst/>
                <a:latin typeface="+mn-lt"/>
                <a:ea typeface="+mn-ea"/>
                <a:cs typeface="+mn-cs"/>
              </a:rPr>
              <a:t>.</a:t>
            </a:r>
          </a:p>
          <a:p>
            <a:endParaRPr lang="en-GB" sz="1200" b="0" i="0" kern="1200" dirty="0">
              <a:solidFill>
                <a:schemeClr val="tx1"/>
              </a:solidFill>
              <a:effectLst/>
              <a:latin typeface="+mn-lt"/>
              <a:ea typeface="+mn-ea"/>
              <a:cs typeface="+mn-cs"/>
            </a:endParaRPr>
          </a:p>
          <a:p>
            <a:r>
              <a:rPr lang="en-GB" sz="1200" b="0" i="0" kern="1200" dirty="0">
                <a:solidFill>
                  <a:schemeClr val="tx1"/>
                </a:solidFill>
                <a:effectLst/>
                <a:latin typeface="+mn-lt"/>
                <a:ea typeface="+mn-ea"/>
                <a:cs typeface="+mn-cs"/>
              </a:rPr>
              <a:t>“National Training Standard for Information Systems Security (InfoSec) Professionals,” presents a comprehensive model of InfoSec known as the McCumber Cube, which is named after its developer, John McCumber. Shown in Figure 1-2, which is an adaptation of the NSTISSI model, the McCumber Cube serves as the standard for understanding many aspects of InfoSec, and shows the three dimensions that are central to the discussion of InfoSec: information characteristics, information location, and security control categories. If you extend the relationship among the three dimensions that are represented by the axes in the figure, you end up with a 3 × 3 × 3 cube with 27 cells. Each cell represents an area of intersection among these three dimensions, which must be addressed to secure information. When using this model to design or review any InfoSec program, you must make sure that each of the 27 cells is properly addressed by each of the three communities of interest.</a:t>
            </a:r>
            <a:endParaRPr lang="en-GB" dirty="0"/>
          </a:p>
          <a:p>
            <a:pPr eaLnBrk="1" hangingPunct="1"/>
            <a:endParaRPr lang="en-US" dirty="0"/>
          </a:p>
          <a:p>
            <a:pPr rtl="0" fontAlgn="base"/>
            <a:r>
              <a:rPr lang="en-US" sz="1200" b="0" i="0" kern="1200" dirty="0">
                <a:solidFill>
                  <a:schemeClr val="tx1"/>
                </a:solidFill>
                <a:effectLst/>
                <a:latin typeface="+mn-lt"/>
                <a:ea typeface="+mn-ea"/>
                <a:cs typeface="+mn-cs"/>
              </a:rPr>
              <a:t>The Committee on National Security Systems (CNSS) model is often referred to as the "McCumber Cube" due to its association with the McCumber Cube framework developed by William (Bill) McCumber in the late 1990s. This framework visually represents the relationship between three key dimensions of information security: </a:t>
            </a:r>
          </a:p>
          <a:p>
            <a:pPr rtl="0" fontAlgn="base"/>
            <a:r>
              <a:rPr lang="en-US" sz="1200" b="1" i="0" kern="1200" dirty="0">
                <a:solidFill>
                  <a:schemeClr val="tx1"/>
                </a:solidFill>
                <a:effectLst/>
                <a:latin typeface="+mn-lt"/>
                <a:ea typeface="+mn-ea"/>
                <a:cs typeface="+mn-cs"/>
              </a:rPr>
              <a:t>Confidentiality, Integrity, Availability (CIA Triad)</a:t>
            </a:r>
            <a:r>
              <a:rPr lang="en-US" sz="1200" b="0" i="0" kern="1200" dirty="0">
                <a:solidFill>
                  <a:schemeClr val="tx1"/>
                </a:solidFill>
                <a:effectLst/>
                <a:latin typeface="+mn-lt"/>
                <a:ea typeface="+mn-ea"/>
                <a:cs typeface="+mn-cs"/>
              </a:rPr>
              <a:t>: These three core principles of information security ensure that data is protected from unauthorized access (confidentiality), remains accurate and trustworthy (integrity), and is accessible to authorized users when needed (availability). </a:t>
            </a:r>
          </a:p>
          <a:p>
            <a:pPr rtl="0" fontAlgn="base"/>
            <a:r>
              <a:rPr lang="en-US" sz="1200" b="1" i="0" kern="1200" dirty="0">
                <a:solidFill>
                  <a:schemeClr val="tx1"/>
                </a:solidFill>
                <a:effectLst/>
                <a:latin typeface="+mn-lt"/>
                <a:ea typeface="+mn-ea"/>
                <a:cs typeface="+mn-cs"/>
              </a:rPr>
              <a:t>Information States</a:t>
            </a:r>
            <a:r>
              <a:rPr lang="en-US" sz="1200" b="0" i="0" kern="1200" dirty="0">
                <a:solidFill>
                  <a:schemeClr val="tx1"/>
                </a:solidFill>
                <a:effectLst/>
                <a:latin typeface="+mn-lt"/>
                <a:ea typeface="+mn-ea"/>
                <a:cs typeface="+mn-cs"/>
              </a:rPr>
              <a:t>: The cube considers different states of information, including stored, processed, and transmitted data. Each state has unique security requirements and vulnerabilities. </a:t>
            </a:r>
          </a:p>
          <a:p>
            <a:pPr rtl="0" fontAlgn="base"/>
            <a:r>
              <a:rPr lang="en-US" sz="1200" b="1" i="0" kern="1200" dirty="0">
                <a:solidFill>
                  <a:schemeClr val="tx1"/>
                </a:solidFill>
                <a:effectLst/>
                <a:latin typeface="+mn-lt"/>
                <a:ea typeface="+mn-ea"/>
                <a:cs typeface="+mn-cs"/>
              </a:rPr>
              <a:t>Security Measures</a:t>
            </a:r>
            <a:r>
              <a:rPr lang="en-US" sz="1200" b="0" i="0" kern="1200" dirty="0">
                <a:solidFill>
                  <a:schemeClr val="tx1"/>
                </a:solidFill>
                <a:effectLst/>
                <a:latin typeface="+mn-lt"/>
                <a:ea typeface="+mn-ea"/>
                <a:cs typeface="+mn-cs"/>
              </a:rPr>
              <a:t>: The third dimension represents various security measures that can be applied, including physical, administrative, and technical controls. </a:t>
            </a:r>
          </a:p>
          <a:p>
            <a:pPr rtl="0" fontAlgn="base"/>
            <a:r>
              <a:rPr lang="en-US" sz="1200" b="1" i="0" kern="1200" dirty="0">
                <a:solidFill>
                  <a:schemeClr val="tx1"/>
                </a:solidFill>
                <a:effectLst/>
                <a:latin typeface="+mn-lt"/>
                <a:ea typeface="+mn-ea"/>
                <a:cs typeface="+mn-cs"/>
              </a:rPr>
              <a:t>Significance of the McCumber Cube:</a:t>
            </a:r>
            <a:r>
              <a:rPr lang="en-US" sz="1200" b="0" i="0" kern="1200" dirty="0">
                <a:solidFill>
                  <a:schemeClr val="tx1"/>
                </a:solidFill>
                <a:effectLst/>
                <a:latin typeface="+mn-lt"/>
                <a:ea typeface="+mn-ea"/>
                <a:cs typeface="+mn-cs"/>
              </a:rPr>
              <a:t> </a:t>
            </a:r>
          </a:p>
          <a:p>
            <a:pPr rtl="0" fontAlgn="base"/>
            <a:r>
              <a:rPr lang="en-US" sz="1200" b="1" i="0" kern="1200" dirty="0">
                <a:solidFill>
                  <a:schemeClr val="tx1"/>
                </a:solidFill>
                <a:effectLst/>
                <a:latin typeface="+mn-lt"/>
                <a:ea typeface="+mn-ea"/>
                <a:cs typeface="+mn-cs"/>
              </a:rPr>
              <a:t>Holistic View</a:t>
            </a:r>
            <a:r>
              <a:rPr lang="en-US" sz="1200" b="0" i="0" kern="1200" dirty="0">
                <a:solidFill>
                  <a:schemeClr val="tx1"/>
                </a:solidFill>
                <a:effectLst/>
                <a:latin typeface="+mn-lt"/>
                <a:ea typeface="+mn-ea"/>
                <a:cs typeface="+mn-cs"/>
              </a:rPr>
              <a:t>: The McCumber Cube provides a comprehensive approach to understanding and implementing information security, emphasizing the interrelationship between the dimensions. </a:t>
            </a:r>
          </a:p>
          <a:p>
            <a:pPr rtl="0" fontAlgn="base"/>
            <a:r>
              <a:rPr lang="en-US" sz="1200" b="1" i="0" kern="1200" dirty="0">
                <a:solidFill>
                  <a:schemeClr val="tx1"/>
                </a:solidFill>
                <a:effectLst/>
                <a:latin typeface="+mn-lt"/>
                <a:ea typeface="+mn-ea"/>
                <a:cs typeface="+mn-cs"/>
              </a:rPr>
              <a:t>Framework for Assessment</a:t>
            </a:r>
            <a:r>
              <a:rPr lang="en-US" sz="1200" b="0" i="0" kern="1200" dirty="0">
                <a:solidFill>
                  <a:schemeClr val="tx1"/>
                </a:solidFill>
                <a:effectLst/>
                <a:latin typeface="+mn-lt"/>
                <a:ea typeface="+mn-ea"/>
                <a:cs typeface="+mn-cs"/>
              </a:rPr>
              <a:t>: It serves as a tool for assessing security measures and ensuring that all aspects of information security are considered. </a:t>
            </a:r>
          </a:p>
          <a:p>
            <a:pPr rtl="0" fontAlgn="base"/>
            <a:r>
              <a:rPr lang="en-US" sz="1200" b="0" i="0" kern="1200" dirty="0">
                <a:solidFill>
                  <a:schemeClr val="tx1"/>
                </a:solidFill>
                <a:effectLst/>
                <a:latin typeface="+mn-lt"/>
                <a:ea typeface="+mn-ea"/>
                <a:cs typeface="+mn-cs"/>
              </a:rPr>
              <a:t>By incorporating these elements, the CNSS model helps organizations enhance their cybersecurity posture while addressing the complexities of protecting national security systems. </a:t>
            </a:r>
          </a:p>
          <a:p>
            <a:pPr eaLnBrk="1" hangingPunct="1"/>
            <a:endParaRPr lang="en-US" dirty="0"/>
          </a:p>
        </p:txBody>
      </p:sp>
    </p:spTree>
    <p:extLst>
      <p:ext uri="{BB962C8B-B14F-4D97-AF65-F5344CB8AC3E}">
        <p14:creationId xmlns:p14="http://schemas.microsoft.com/office/powerpoint/2010/main" val="79218084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fontScale="40000" lnSpcReduction="20000"/>
          </a:bodyPr>
          <a:lstStyle/>
          <a:p>
            <a:pPr marL="171450" indent="-171450">
              <a:buFont typeface="Arial" panose="020B0604020202020204" pitchFamily="34" charset="0"/>
              <a:buChar char="•"/>
            </a:pPr>
            <a:r>
              <a:rPr lang="en-GB" b="1" dirty="0"/>
              <a:t>Confidentiality</a:t>
            </a:r>
            <a:r>
              <a:rPr lang="en-GB" dirty="0"/>
              <a:t> is “an attribute of information that describes how data is protected from disclosure or exposure to unauthorized individuals or systems”</a:t>
            </a:r>
          </a:p>
          <a:p>
            <a:pPr marL="171450" indent="-171450">
              <a:buFont typeface="Arial" panose="020B0604020202020204" pitchFamily="34" charset="0"/>
              <a:buChar char="•"/>
            </a:pPr>
            <a:r>
              <a:rPr lang="en-GB" dirty="0"/>
              <a:t>Confidentiality means limiting access to information only to those who need it, and preventing access by those who do not</a:t>
            </a:r>
          </a:p>
          <a:p>
            <a:pPr marL="171450" indent="-171450">
              <a:buFont typeface="Arial" panose="020B0604020202020204" pitchFamily="34" charset="0"/>
              <a:buChar char="•"/>
            </a:pPr>
            <a:r>
              <a:rPr lang="en-GB" dirty="0"/>
              <a:t>To protect the confidentiality of information, a number of measures are used:</a:t>
            </a:r>
          </a:p>
          <a:p>
            <a:pPr marL="628650" lvl="1" indent="-171450">
              <a:buFont typeface="Wingdings" panose="05000000000000000000" pitchFamily="2" charset="2"/>
              <a:buChar char="§"/>
            </a:pPr>
            <a:r>
              <a:rPr lang="en-GB" dirty="0"/>
              <a:t>Information classification</a:t>
            </a:r>
          </a:p>
          <a:p>
            <a:pPr marL="628650" lvl="1" indent="-171450">
              <a:buFont typeface="Wingdings" panose="05000000000000000000" pitchFamily="2" charset="2"/>
              <a:buChar char="§"/>
            </a:pPr>
            <a:r>
              <a:rPr lang="en-GB" dirty="0"/>
              <a:t>Secure document (and data) storage</a:t>
            </a:r>
          </a:p>
          <a:p>
            <a:pPr marL="628650" lvl="1" indent="-171450">
              <a:buFont typeface="Wingdings" panose="05000000000000000000" pitchFamily="2" charset="2"/>
              <a:buChar char="§"/>
            </a:pPr>
            <a:r>
              <a:rPr lang="en-GB" dirty="0"/>
              <a:t>Application of general security policies</a:t>
            </a:r>
          </a:p>
          <a:p>
            <a:pPr marL="628650" lvl="1" indent="-171450">
              <a:buFont typeface="Wingdings" panose="05000000000000000000" pitchFamily="2" charset="2"/>
              <a:buChar char="§"/>
            </a:pPr>
            <a:r>
              <a:rPr lang="en-GB" dirty="0"/>
              <a:t>Education of information custodians and end users</a:t>
            </a:r>
          </a:p>
          <a:p>
            <a:pPr marL="628650" lvl="1" indent="-171450">
              <a:buFont typeface="Wingdings" panose="05000000000000000000" pitchFamily="2" charset="2"/>
              <a:buChar char="§"/>
            </a:pPr>
            <a:r>
              <a:rPr lang="en-GB" dirty="0"/>
              <a:t>Cryptography (encryption)</a:t>
            </a:r>
          </a:p>
          <a:p>
            <a:pPr marL="171450" marR="0" lvl="0" indent="-171450" algn="l" defTabSz="914400" rtl="0" eaLnBrk="1" fontAlgn="auto" latinLnBrk="0" hangingPunct="1">
              <a:lnSpc>
                <a:spcPct val="95000"/>
              </a:lnSpc>
              <a:spcBef>
                <a:spcPts val="1200"/>
              </a:spcBef>
              <a:spcAft>
                <a:spcPts val="0"/>
              </a:spcAft>
              <a:buClr>
                <a:srgbClr val="055C91"/>
              </a:buClr>
              <a:buSzTx/>
              <a:buFont typeface="Arial" pitchFamily="34" charset="0"/>
              <a:buChar char="•"/>
              <a:tabLst/>
              <a:defRPr/>
            </a:pPr>
            <a:endParaRPr kumimoji="0" lang="en-US" sz="2400" b="1" i="0" u="none" strike="noStrike" kern="1200" cap="none" spc="0" normalizeH="0" baseline="0" noProof="0" dirty="0">
              <a:ln>
                <a:noFill/>
              </a:ln>
              <a:solidFill>
                <a:srgbClr val="000000">
                  <a:lumMod val="75000"/>
                  <a:lumOff val="25000"/>
                </a:srgbClr>
              </a:solidFill>
              <a:effectLst/>
              <a:uLnTx/>
              <a:uFillTx/>
              <a:latin typeface="+mn-lt"/>
              <a:ea typeface="+mn-ea"/>
              <a:cs typeface="+mn-cs"/>
            </a:endParaRPr>
          </a:p>
          <a:p>
            <a:pPr marL="171450" marR="0" lvl="0" indent="-171450" algn="l" defTabSz="914400" rtl="0" eaLnBrk="1" fontAlgn="auto" latinLnBrk="0" hangingPunct="1">
              <a:lnSpc>
                <a:spcPct val="95000"/>
              </a:lnSpc>
              <a:spcBef>
                <a:spcPts val="1200"/>
              </a:spcBef>
              <a:spcAft>
                <a:spcPts val="0"/>
              </a:spcAft>
              <a:buClr>
                <a:srgbClr val="055C91"/>
              </a:buClr>
              <a:buSzTx/>
              <a:buFont typeface="Arial" pitchFamily="34" charset="0"/>
              <a:buChar char="•"/>
              <a:tabLst/>
              <a:defRPr/>
            </a:pPr>
            <a:r>
              <a:rPr kumimoji="0" lang="en-US" sz="2400" b="1" i="0" u="none" strike="noStrike" kern="1200" cap="none" spc="0" normalizeH="0" baseline="0" noProof="0" dirty="0">
                <a:ln>
                  <a:noFill/>
                </a:ln>
                <a:solidFill>
                  <a:srgbClr val="000000">
                    <a:lumMod val="75000"/>
                    <a:lumOff val="25000"/>
                  </a:srgbClr>
                </a:solidFill>
                <a:effectLst/>
                <a:uLnTx/>
                <a:uFillTx/>
                <a:latin typeface="+mn-lt"/>
                <a:ea typeface="+mn-ea"/>
                <a:cs typeface="+mn-cs"/>
              </a:rPr>
              <a:t>Integrity</a:t>
            </a:r>
            <a:r>
              <a:rPr kumimoji="0" lang="en-US" sz="2400" b="0" i="0" u="none" strike="noStrike" kern="1200" cap="none" spc="0" normalizeH="0" baseline="0" noProof="0" dirty="0">
                <a:ln>
                  <a:noFill/>
                </a:ln>
                <a:solidFill>
                  <a:srgbClr val="000000">
                    <a:lumMod val="75000"/>
                    <a:lumOff val="25000"/>
                  </a:srgbClr>
                </a:solidFill>
                <a:effectLst/>
                <a:uLnTx/>
                <a:uFillTx/>
                <a:latin typeface="+mn-lt"/>
                <a:ea typeface="+mn-ea"/>
                <a:cs typeface="+mn-cs"/>
              </a:rPr>
              <a:t> is “an attribute of information that describes how data is whole, complete, and uncorrupted”</a:t>
            </a:r>
          </a:p>
          <a:p>
            <a:pPr marL="171450" marR="0" lvl="0" indent="-171450" algn="l" defTabSz="914400" rtl="0" eaLnBrk="1" fontAlgn="auto" latinLnBrk="0" hangingPunct="1">
              <a:lnSpc>
                <a:spcPct val="95000"/>
              </a:lnSpc>
              <a:spcBef>
                <a:spcPts val="1200"/>
              </a:spcBef>
              <a:spcAft>
                <a:spcPts val="0"/>
              </a:spcAft>
              <a:buClr>
                <a:srgbClr val="055C91"/>
              </a:buClr>
              <a:buSzTx/>
              <a:buFont typeface="Arial" pitchFamily="34" charset="0"/>
              <a:buChar char="•"/>
              <a:tabLst/>
              <a:defRPr/>
            </a:pPr>
            <a:r>
              <a:rPr kumimoji="0" lang="en-US" sz="2400" b="0" i="0" u="none" strike="noStrike" kern="1200" cap="none" spc="0" normalizeH="0" baseline="0" noProof="0" dirty="0">
                <a:ln>
                  <a:noFill/>
                </a:ln>
                <a:solidFill>
                  <a:srgbClr val="000000">
                    <a:lumMod val="75000"/>
                    <a:lumOff val="25000"/>
                  </a:srgbClr>
                </a:solidFill>
                <a:effectLst/>
                <a:uLnTx/>
                <a:uFillTx/>
                <a:latin typeface="+mn-lt"/>
                <a:ea typeface="+mn-ea"/>
                <a:cs typeface="+mn-cs"/>
              </a:rPr>
              <a:t>The integrity of information is threatened when it is exposed to corruption, damage, destruction, or other disruption of its authentic state</a:t>
            </a:r>
          </a:p>
          <a:p>
            <a:pPr marL="171450" marR="0" lvl="0" indent="-171450" algn="l" defTabSz="914400" rtl="0" eaLnBrk="1" fontAlgn="auto" latinLnBrk="0" hangingPunct="1">
              <a:lnSpc>
                <a:spcPct val="95000"/>
              </a:lnSpc>
              <a:spcBef>
                <a:spcPts val="1200"/>
              </a:spcBef>
              <a:spcAft>
                <a:spcPts val="0"/>
              </a:spcAft>
              <a:buClr>
                <a:srgbClr val="055C91"/>
              </a:buClr>
              <a:buSzTx/>
              <a:buFont typeface="Arial" pitchFamily="34" charset="0"/>
              <a:buChar char="•"/>
              <a:tabLst/>
              <a:defRPr/>
            </a:pPr>
            <a:r>
              <a:rPr kumimoji="0" lang="en-US" sz="2400" b="0" i="0" u="none" strike="noStrike" kern="1200" cap="none" spc="0" normalizeH="0" baseline="0" noProof="0" dirty="0">
                <a:ln>
                  <a:noFill/>
                </a:ln>
                <a:solidFill>
                  <a:srgbClr val="000000">
                    <a:lumMod val="75000"/>
                    <a:lumOff val="25000"/>
                  </a:srgbClr>
                </a:solidFill>
                <a:effectLst/>
                <a:uLnTx/>
                <a:uFillTx/>
                <a:latin typeface="+mn-lt"/>
                <a:ea typeface="+mn-ea"/>
                <a:cs typeface="+mn-cs"/>
              </a:rPr>
              <a:t>Corruption can occur while information is being entered, stored, or transmitted</a:t>
            </a:r>
          </a:p>
          <a:p>
            <a:endParaRPr lang="en-GB" dirty="0"/>
          </a:p>
          <a:p>
            <a:pPr marL="171450" marR="0" lvl="0" indent="-171450" algn="l" defTabSz="914400" rtl="0" eaLnBrk="1" fontAlgn="auto" latinLnBrk="0" hangingPunct="1">
              <a:lnSpc>
                <a:spcPct val="95000"/>
              </a:lnSpc>
              <a:spcBef>
                <a:spcPts val="1200"/>
              </a:spcBef>
              <a:spcAft>
                <a:spcPts val="0"/>
              </a:spcAft>
              <a:buClr>
                <a:srgbClr val="055C91"/>
              </a:buClr>
              <a:buSzTx/>
              <a:buFont typeface="Arial" pitchFamily="34" charset="0"/>
              <a:buChar char="•"/>
              <a:tabLst/>
              <a:defRPr/>
            </a:pPr>
            <a:r>
              <a:rPr kumimoji="0" lang="en-US" sz="2400" b="1" i="0" u="none" strike="noStrike" kern="1200" cap="none" spc="0" normalizeH="0" baseline="0" noProof="0" dirty="0">
                <a:ln>
                  <a:noFill/>
                </a:ln>
                <a:solidFill>
                  <a:srgbClr val="000000">
                    <a:lumMod val="75000"/>
                    <a:lumOff val="25000"/>
                  </a:srgbClr>
                </a:solidFill>
                <a:effectLst/>
                <a:uLnTx/>
                <a:uFillTx/>
                <a:latin typeface="+mn-lt"/>
                <a:ea typeface="+mn-ea"/>
                <a:cs typeface="+mn-cs"/>
              </a:rPr>
              <a:t>Availability</a:t>
            </a:r>
            <a:r>
              <a:rPr kumimoji="0" lang="en-US" sz="2400" b="0" i="0" u="none" strike="noStrike" kern="1200" cap="none" spc="0" normalizeH="0" baseline="0" noProof="0" dirty="0">
                <a:ln>
                  <a:noFill/>
                </a:ln>
                <a:solidFill>
                  <a:srgbClr val="000000">
                    <a:lumMod val="75000"/>
                    <a:lumOff val="25000"/>
                  </a:srgbClr>
                </a:solidFill>
                <a:effectLst/>
                <a:uLnTx/>
                <a:uFillTx/>
                <a:latin typeface="+mn-lt"/>
                <a:ea typeface="+mn-ea"/>
                <a:cs typeface="+mn-cs"/>
              </a:rPr>
              <a:t> is “an attribute of information that describes how data is accessible and correctly formatted for use without interference or obstruction”</a:t>
            </a:r>
          </a:p>
          <a:p>
            <a:pPr marL="171450" marR="0" lvl="0" indent="-171450" algn="l" defTabSz="914400" rtl="0" eaLnBrk="1" fontAlgn="auto" latinLnBrk="0" hangingPunct="1">
              <a:lnSpc>
                <a:spcPct val="95000"/>
              </a:lnSpc>
              <a:spcBef>
                <a:spcPts val="1200"/>
              </a:spcBef>
              <a:spcAft>
                <a:spcPts val="0"/>
              </a:spcAft>
              <a:buClr>
                <a:srgbClr val="055C91"/>
              </a:buClr>
              <a:buSzTx/>
              <a:buFont typeface="Arial" pitchFamily="34" charset="0"/>
              <a:buChar char="•"/>
              <a:tabLst/>
              <a:defRPr/>
            </a:pPr>
            <a:r>
              <a:rPr kumimoji="0" lang="en-US" sz="2400" b="0" i="0" u="none" strike="noStrike" kern="1200" cap="none" spc="0" normalizeH="0" baseline="0" noProof="0" dirty="0">
                <a:ln>
                  <a:noFill/>
                </a:ln>
                <a:solidFill>
                  <a:srgbClr val="000000">
                    <a:lumMod val="75000"/>
                    <a:lumOff val="25000"/>
                  </a:srgbClr>
                </a:solidFill>
                <a:effectLst/>
                <a:uLnTx/>
                <a:uFillTx/>
                <a:latin typeface="+mn-lt"/>
                <a:ea typeface="+mn-ea"/>
                <a:cs typeface="+mn-cs"/>
              </a:rPr>
              <a:t>Availability of information means that users, either people or other systems, have access to it in a usable format</a:t>
            </a:r>
          </a:p>
          <a:p>
            <a:pPr marL="171450" marR="0" lvl="0" indent="-171450" algn="l" defTabSz="914400" rtl="0" eaLnBrk="1" fontAlgn="auto" latinLnBrk="0" hangingPunct="1">
              <a:lnSpc>
                <a:spcPct val="95000"/>
              </a:lnSpc>
              <a:spcBef>
                <a:spcPts val="1200"/>
              </a:spcBef>
              <a:spcAft>
                <a:spcPts val="0"/>
              </a:spcAft>
              <a:buClr>
                <a:srgbClr val="055C91"/>
              </a:buClr>
              <a:buSzTx/>
              <a:buFont typeface="Arial" pitchFamily="34" charset="0"/>
              <a:buChar char="•"/>
              <a:tabLst/>
              <a:defRPr/>
            </a:pPr>
            <a:r>
              <a:rPr kumimoji="0" lang="en-US" sz="2400" b="0" i="0" u="none" strike="noStrike" kern="1200" cap="none" spc="0" normalizeH="0" baseline="0" noProof="0" dirty="0">
                <a:ln>
                  <a:noFill/>
                </a:ln>
                <a:solidFill>
                  <a:srgbClr val="000000">
                    <a:lumMod val="75000"/>
                    <a:lumOff val="25000"/>
                  </a:srgbClr>
                </a:solidFill>
                <a:effectLst/>
                <a:uLnTx/>
                <a:uFillTx/>
                <a:latin typeface="+mn-lt"/>
                <a:ea typeface="+mn-ea"/>
                <a:cs typeface="+mn-cs"/>
              </a:rPr>
              <a:t>Availability does not imply that the information is accessible to any user; rather, it means it can be accessed when needed by </a:t>
            </a:r>
            <a:r>
              <a:rPr kumimoji="0" lang="en-US" sz="2400" b="0" i="1" u="none" strike="noStrike" kern="1200" cap="none" spc="0" normalizeH="0" baseline="0" noProof="0" dirty="0">
                <a:ln>
                  <a:noFill/>
                </a:ln>
                <a:solidFill>
                  <a:srgbClr val="000000">
                    <a:lumMod val="75000"/>
                    <a:lumOff val="25000"/>
                  </a:srgbClr>
                </a:solidFill>
                <a:effectLst/>
                <a:uLnTx/>
                <a:uFillTx/>
                <a:latin typeface="+mn-lt"/>
                <a:ea typeface="+mn-ea"/>
                <a:cs typeface="+mn-cs"/>
              </a:rPr>
              <a:t>authorized</a:t>
            </a:r>
            <a:r>
              <a:rPr kumimoji="0" lang="en-US" sz="2400" b="0" i="0" u="none" strike="noStrike" kern="1200" cap="none" spc="0" normalizeH="0" baseline="0" noProof="0" dirty="0">
                <a:ln>
                  <a:noFill/>
                </a:ln>
                <a:solidFill>
                  <a:srgbClr val="000000">
                    <a:lumMod val="75000"/>
                    <a:lumOff val="25000"/>
                  </a:srgbClr>
                </a:solidFill>
                <a:effectLst/>
                <a:uLnTx/>
                <a:uFillTx/>
                <a:latin typeface="+mn-lt"/>
                <a:ea typeface="+mn-ea"/>
                <a:cs typeface="+mn-cs"/>
              </a:rPr>
              <a:t> users</a:t>
            </a:r>
          </a:p>
          <a:p>
            <a:endParaRPr lang="en-GB" dirty="0"/>
          </a:p>
          <a:p>
            <a:pPr marL="171450" marR="0" lvl="0" indent="-171450" algn="l" defTabSz="914400" rtl="0" eaLnBrk="1" fontAlgn="auto" latinLnBrk="0" hangingPunct="1">
              <a:lnSpc>
                <a:spcPct val="95000"/>
              </a:lnSpc>
              <a:spcBef>
                <a:spcPts val="1200"/>
              </a:spcBef>
              <a:spcAft>
                <a:spcPts val="0"/>
              </a:spcAft>
              <a:buClr>
                <a:srgbClr val="055C91"/>
              </a:buClr>
              <a:buSzTx/>
              <a:buFont typeface="Arial" pitchFamily="34" charset="0"/>
              <a:buChar char="•"/>
              <a:tabLst/>
              <a:defRPr/>
            </a:pPr>
            <a:r>
              <a:rPr kumimoji="0" lang="en-US" sz="2400" b="1" i="0" u="none" strike="noStrike" kern="1200" cap="none" spc="0" normalizeH="0" baseline="0" noProof="0" dirty="0">
                <a:ln>
                  <a:noFill/>
                </a:ln>
                <a:solidFill>
                  <a:srgbClr val="000000">
                    <a:lumMod val="75000"/>
                    <a:lumOff val="25000"/>
                  </a:srgbClr>
                </a:solidFill>
                <a:effectLst/>
                <a:uLnTx/>
                <a:uFillTx/>
                <a:latin typeface="+mn-lt"/>
                <a:ea typeface="+mn-ea"/>
                <a:cs typeface="+mn-cs"/>
              </a:rPr>
              <a:t>Privacy</a:t>
            </a:r>
            <a:r>
              <a:rPr kumimoji="0" lang="en-US" sz="2400" b="0" i="0" u="none" strike="noStrike" kern="1200" cap="none" spc="0" normalizeH="0" baseline="0" noProof="0" dirty="0">
                <a:ln>
                  <a:noFill/>
                </a:ln>
                <a:solidFill>
                  <a:srgbClr val="000000">
                    <a:lumMod val="75000"/>
                    <a:lumOff val="25000"/>
                  </a:srgbClr>
                </a:solidFill>
                <a:effectLst/>
                <a:uLnTx/>
                <a:uFillTx/>
                <a:latin typeface="+mn-lt"/>
                <a:ea typeface="+mn-ea"/>
                <a:cs typeface="+mn-cs"/>
              </a:rPr>
              <a:t> is, “in the context of information security, the right of individuals or groups to protect themselves and their information from unauthorized access, providing confidentiality”</a:t>
            </a:r>
          </a:p>
          <a:p>
            <a:pPr marL="171450" marR="0" lvl="0" indent="-171450" algn="l" defTabSz="914400" rtl="0" eaLnBrk="1" fontAlgn="auto" latinLnBrk="0" hangingPunct="1">
              <a:lnSpc>
                <a:spcPct val="95000"/>
              </a:lnSpc>
              <a:spcBef>
                <a:spcPts val="1200"/>
              </a:spcBef>
              <a:spcAft>
                <a:spcPts val="0"/>
              </a:spcAft>
              <a:buClr>
                <a:srgbClr val="055C91"/>
              </a:buClr>
              <a:buSzTx/>
              <a:buFont typeface="Arial" pitchFamily="34" charset="0"/>
              <a:buChar char="•"/>
              <a:tabLst/>
              <a:defRPr/>
            </a:pPr>
            <a:r>
              <a:rPr kumimoji="0" lang="en-US" sz="2400" b="0" i="0" u="none" strike="noStrike" kern="1200" cap="none" spc="0" normalizeH="0" baseline="0" noProof="0" dirty="0">
                <a:ln>
                  <a:noFill/>
                </a:ln>
                <a:solidFill>
                  <a:srgbClr val="000000">
                    <a:lumMod val="75000"/>
                    <a:lumOff val="25000"/>
                  </a:srgbClr>
                </a:solidFill>
                <a:effectLst/>
                <a:uLnTx/>
                <a:uFillTx/>
                <a:latin typeface="+mn-lt"/>
                <a:ea typeface="+mn-ea"/>
                <a:cs typeface="+mn-cs"/>
              </a:rPr>
              <a:t>Information that is collected, used, and stored by an organization is to be used only for the purposes stated by the data owner at the time it was collected</a:t>
            </a:r>
          </a:p>
          <a:p>
            <a:pPr marL="171450" marR="0" lvl="0" indent="-171450" algn="l" defTabSz="914400" rtl="0" eaLnBrk="1" fontAlgn="auto" latinLnBrk="0" hangingPunct="1">
              <a:lnSpc>
                <a:spcPct val="95000"/>
              </a:lnSpc>
              <a:spcBef>
                <a:spcPts val="1200"/>
              </a:spcBef>
              <a:spcAft>
                <a:spcPts val="0"/>
              </a:spcAft>
              <a:buClr>
                <a:srgbClr val="055C91"/>
              </a:buClr>
              <a:buSzTx/>
              <a:buFont typeface="Arial" pitchFamily="34" charset="0"/>
              <a:buChar char="•"/>
              <a:tabLst/>
              <a:defRPr/>
            </a:pPr>
            <a:r>
              <a:rPr kumimoji="0" lang="en-US" sz="2400" b="0" i="0" u="none" strike="noStrike" kern="1200" cap="none" spc="0" normalizeH="0" baseline="0" noProof="0" dirty="0">
                <a:ln>
                  <a:noFill/>
                </a:ln>
                <a:solidFill>
                  <a:srgbClr val="000000">
                    <a:lumMod val="75000"/>
                    <a:lumOff val="25000"/>
                  </a:srgbClr>
                </a:solidFill>
                <a:effectLst/>
                <a:uLnTx/>
                <a:uFillTx/>
                <a:latin typeface="+mn-lt"/>
                <a:ea typeface="+mn-ea"/>
                <a:cs typeface="+mn-cs"/>
              </a:rPr>
              <a:t>In this context, privacy does not mean freedom from observation (the meaning usually associated with the word); it means that the information will be used only in ways approved by the person who provided it</a:t>
            </a:r>
          </a:p>
          <a:p>
            <a:endParaRPr lang="en-GB" dirty="0"/>
          </a:p>
        </p:txBody>
      </p:sp>
      <p:sp>
        <p:nvSpPr>
          <p:cNvPr id="4" name="Slide Number Placeholder 3"/>
          <p:cNvSpPr>
            <a:spLocks noGrp="1"/>
          </p:cNvSpPr>
          <p:nvPr>
            <p:ph type="sldNum" sz="quarter" idx="10"/>
          </p:nvPr>
        </p:nvSpPr>
        <p:spPr/>
        <p:txBody>
          <a:bodyPr/>
          <a:lstStyle/>
          <a:p>
            <a:fld id="{97970ACC-877F-4D3B-8A93-B8BA4EA78D53}" type="slidenum">
              <a:rPr lang="en-GB" smtClean="0"/>
              <a:pPr/>
              <a:t>9</a:t>
            </a:fld>
            <a:endParaRPr lang="en-GB"/>
          </a:p>
        </p:txBody>
      </p:sp>
    </p:spTree>
    <p:extLst>
      <p:ext uri="{BB962C8B-B14F-4D97-AF65-F5344CB8AC3E}">
        <p14:creationId xmlns:p14="http://schemas.microsoft.com/office/powerpoint/2010/main" val="235675435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fontScale="25000" lnSpcReduction="20000"/>
          </a:bodyPr>
          <a:lstStyle/>
          <a:p>
            <a:pPr marL="0" marR="0" lvl="0" indent="0" algn="l" defTabSz="914400" rtl="0" eaLnBrk="1" fontAlgn="auto" latinLnBrk="0" hangingPunct="1">
              <a:lnSpc>
                <a:spcPct val="95000"/>
              </a:lnSpc>
              <a:spcBef>
                <a:spcPts val="1200"/>
              </a:spcBef>
              <a:spcAft>
                <a:spcPts val="0"/>
              </a:spcAft>
              <a:buClr>
                <a:srgbClr val="055C91"/>
              </a:buClr>
              <a:buSzTx/>
              <a:buFont typeface="Arial" pitchFamily="34" charset="0"/>
              <a:buNone/>
              <a:tabLst/>
              <a:defRPr/>
            </a:pPr>
            <a:r>
              <a:rPr lang="en-GB" sz="2400" dirty="0"/>
              <a:t>Are passwords becoming obsolete?</a:t>
            </a:r>
          </a:p>
          <a:p>
            <a:pPr lvl="1"/>
            <a:r>
              <a:rPr lang="en-US" sz="2400" dirty="0"/>
              <a:t>Increasingly YES:</a:t>
            </a:r>
          </a:p>
          <a:p>
            <a:pPr lvl="1"/>
            <a:r>
              <a:rPr lang="en-US" sz="2400" dirty="0"/>
              <a:t>phishing resistant MFA </a:t>
            </a:r>
          </a:p>
          <a:p>
            <a:pPr lvl="1"/>
            <a:r>
              <a:rPr lang="en-US" sz="2400" dirty="0"/>
              <a:t>biometrics </a:t>
            </a:r>
          </a:p>
          <a:p>
            <a:pPr lvl="1"/>
            <a:r>
              <a:rPr lang="en-US" sz="2400" dirty="0"/>
              <a:t>passkeys </a:t>
            </a:r>
          </a:p>
          <a:p>
            <a:pPr lvl="1"/>
            <a:r>
              <a:rPr lang="en-US" sz="2400" dirty="0"/>
              <a:t>adaptive authentication </a:t>
            </a:r>
          </a:p>
          <a:p>
            <a:pPr lvl="1"/>
            <a:r>
              <a:rPr lang="en-US" sz="2400" dirty="0"/>
              <a:t>are replacing traditional password reliance.</a:t>
            </a:r>
          </a:p>
          <a:p>
            <a:pPr marL="0" marR="0" lvl="0" indent="0" algn="l" defTabSz="914400" rtl="0" eaLnBrk="1" fontAlgn="auto" latinLnBrk="0" hangingPunct="1">
              <a:lnSpc>
                <a:spcPct val="95000"/>
              </a:lnSpc>
              <a:spcBef>
                <a:spcPts val="1200"/>
              </a:spcBef>
              <a:spcAft>
                <a:spcPts val="0"/>
              </a:spcAft>
              <a:buClr>
                <a:srgbClr val="055C91"/>
              </a:buClr>
              <a:buSzTx/>
              <a:buFont typeface="Arial" pitchFamily="34" charset="0"/>
              <a:buNone/>
              <a:tabLst/>
              <a:defRPr/>
            </a:pPr>
            <a:endParaRPr lang="en-GB" sz="2400" dirty="0"/>
          </a:p>
          <a:p>
            <a:pPr marL="0" marR="0" lvl="0" indent="0" algn="l" defTabSz="914400" rtl="0" eaLnBrk="1" fontAlgn="auto" latinLnBrk="0" hangingPunct="1">
              <a:lnSpc>
                <a:spcPct val="95000"/>
              </a:lnSpc>
              <a:spcBef>
                <a:spcPts val="1200"/>
              </a:spcBef>
              <a:spcAft>
                <a:spcPts val="0"/>
              </a:spcAft>
              <a:buClr>
                <a:srgbClr val="055C91"/>
              </a:buClr>
              <a:buSzTx/>
              <a:buFont typeface="Arial" pitchFamily="34" charset="0"/>
              <a:buNone/>
              <a:tabLst/>
              <a:defRPr/>
            </a:pPr>
            <a:endParaRPr lang="en-US" sz="2400" b="1" dirty="0"/>
          </a:p>
          <a:p>
            <a:pPr marL="0" marR="0" lvl="0" indent="0" algn="l" defTabSz="914400" rtl="0" eaLnBrk="1" fontAlgn="auto" latinLnBrk="0" hangingPunct="1">
              <a:lnSpc>
                <a:spcPct val="95000"/>
              </a:lnSpc>
              <a:spcBef>
                <a:spcPts val="1200"/>
              </a:spcBef>
              <a:spcAft>
                <a:spcPts val="0"/>
              </a:spcAft>
              <a:buClr>
                <a:srgbClr val="055C91"/>
              </a:buClr>
              <a:buSzTx/>
              <a:buFont typeface="Arial" pitchFamily="34" charset="0"/>
              <a:buNone/>
              <a:tabLst/>
              <a:defRPr/>
            </a:pPr>
            <a:endParaRPr lang="en-US" sz="2400" b="1" dirty="0"/>
          </a:p>
          <a:p>
            <a:pPr marL="0" marR="0" lvl="0" indent="0" algn="l" defTabSz="914400" rtl="0" eaLnBrk="1" fontAlgn="auto" latinLnBrk="0" hangingPunct="1">
              <a:lnSpc>
                <a:spcPct val="95000"/>
              </a:lnSpc>
              <a:spcBef>
                <a:spcPts val="1200"/>
              </a:spcBef>
              <a:spcAft>
                <a:spcPts val="0"/>
              </a:spcAft>
              <a:buClr>
                <a:srgbClr val="055C91"/>
              </a:buClr>
              <a:buSzTx/>
              <a:buFont typeface="Arial" pitchFamily="34" charset="0"/>
              <a:buNone/>
              <a:tabLst/>
              <a:defRPr/>
            </a:pPr>
            <a:endParaRPr lang="en-US" sz="2400" b="1" dirty="0"/>
          </a:p>
          <a:p>
            <a:pPr marL="0" marR="0" lvl="0" indent="0" algn="l" defTabSz="914400" rtl="0" eaLnBrk="1" fontAlgn="auto" latinLnBrk="0" hangingPunct="1">
              <a:lnSpc>
                <a:spcPct val="95000"/>
              </a:lnSpc>
              <a:spcBef>
                <a:spcPts val="1200"/>
              </a:spcBef>
              <a:spcAft>
                <a:spcPts val="0"/>
              </a:spcAft>
              <a:buClr>
                <a:srgbClr val="055C91"/>
              </a:buClr>
              <a:buSzTx/>
              <a:buFont typeface="Arial" pitchFamily="34" charset="0"/>
              <a:buNone/>
              <a:tabLst/>
              <a:defRPr/>
            </a:pPr>
            <a:endParaRPr lang="en-US" sz="2400" b="1" dirty="0"/>
          </a:p>
          <a:p>
            <a:pPr marL="0" marR="0" lvl="0" indent="0" algn="l" defTabSz="914400" rtl="0" eaLnBrk="1" fontAlgn="auto" latinLnBrk="0" hangingPunct="1">
              <a:lnSpc>
                <a:spcPct val="95000"/>
              </a:lnSpc>
              <a:spcBef>
                <a:spcPts val="1200"/>
              </a:spcBef>
              <a:spcAft>
                <a:spcPts val="0"/>
              </a:spcAft>
              <a:buClr>
                <a:srgbClr val="055C91"/>
              </a:buClr>
              <a:buSzTx/>
              <a:buFont typeface="Arial" pitchFamily="34" charset="0"/>
              <a:buNone/>
              <a:tabLst/>
              <a:defRPr/>
            </a:pPr>
            <a:r>
              <a:rPr lang="en-US" sz="2400" b="1" dirty="0"/>
              <a:t>Information Aggregation</a:t>
            </a:r>
            <a:endParaRPr kumimoji="0" lang="en-US" sz="2400" b="1" i="0" u="none" strike="noStrike" kern="1200" cap="none" spc="0" normalizeH="0" baseline="0" noProof="0" dirty="0">
              <a:ln>
                <a:noFill/>
              </a:ln>
              <a:solidFill>
                <a:srgbClr val="000000">
                  <a:lumMod val="75000"/>
                  <a:lumOff val="25000"/>
                </a:srgbClr>
              </a:solidFill>
              <a:effectLst/>
              <a:uLnTx/>
              <a:uFillTx/>
              <a:latin typeface="+mn-lt"/>
              <a:ea typeface="+mn-ea"/>
              <a:cs typeface="+mn-cs"/>
            </a:endParaRPr>
          </a:p>
          <a:p>
            <a:pPr marL="342900" indent="-342900" algn="just">
              <a:buFont typeface="Arial" panose="020B0604020202020204" pitchFamily="34" charset="0"/>
              <a:buChar char="•"/>
            </a:pPr>
            <a:r>
              <a:rPr lang="en-US" sz="2400" dirty="0"/>
              <a:t>Many organizations collect, swap, and sell personal information as a commodity</a:t>
            </a:r>
          </a:p>
          <a:p>
            <a:pPr marL="342900" indent="-342900" algn="just">
              <a:buFont typeface="Arial" panose="020B0604020202020204" pitchFamily="34" charset="0"/>
              <a:buChar char="•"/>
            </a:pPr>
            <a:r>
              <a:rPr lang="en-US" sz="2400" dirty="0"/>
              <a:t>Today, it is possible to collect and combine personal information from several different sources (known as information aggregation) that has resulted in databases that could be used in ways the original data owner has not agreed to or even knows about</a:t>
            </a:r>
          </a:p>
          <a:p>
            <a:pPr marL="171450" marR="0" lvl="0" indent="-171450" algn="l" defTabSz="914400" rtl="0" eaLnBrk="1" fontAlgn="auto" latinLnBrk="0" hangingPunct="1">
              <a:lnSpc>
                <a:spcPct val="95000"/>
              </a:lnSpc>
              <a:spcBef>
                <a:spcPts val="1200"/>
              </a:spcBef>
              <a:spcAft>
                <a:spcPts val="0"/>
              </a:spcAft>
              <a:buClr>
                <a:srgbClr val="055C91"/>
              </a:buClr>
              <a:buSzTx/>
              <a:buFont typeface="Arial" pitchFamily="34" charset="0"/>
              <a:buChar char="•"/>
              <a:tabLst/>
              <a:defRPr/>
            </a:pPr>
            <a:endParaRPr kumimoji="0" lang="en-US" sz="2400" b="1" i="0" u="none" strike="noStrike" kern="1200" cap="none" spc="0" normalizeH="0" baseline="0" noProof="0" dirty="0">
              <a:ln>
                <a:noFill/>
              </a:ln>
              <a:solidFill>
                <a:srgbClr val="000000">
                  <a:lumMod val="75000"/>
                  <a:lumOff val="25000"/>
                </a:srgbClr>
              </a:solidFill>
              <a:effectLst/>
              <a:uLnTx/>
              <a:uFillTx/>
              <a:latin typeface="+mn-lt"/>
              <a:ea typeface="+mn-ea"/>
              <a:cs typeface="+mn-cs"/>
            </a:endParaRPr>
          </a:p>
          <a:p>
            <a:pPr marL="171450" marR="0" lvl="0" indent="-171450" algn="l" defTabSz="914400" rtl="0" eaLnBrk="1" fontAlgn="auto" latinLnBrk="0" hangingPunct="1">
              <a:lnSpc>
                <a:spcPct val="95000"/>
              </a:lnSpc>
              <a:spcBef>
                <a:spcPts val="1200"/>
              </a:spcBef>
              <a:spcAft>
                <a:spcPts val="0"/>
              </a:spcAft>
              <a:buClr>
                <a:srgbClr val="055C91"/>
              </a:buClr>
              <a:buSzTx/>
              <a:buFont typeface="Arial" pitchFamily="34" charset="0"/>
              <a:buChar char="•"/>
              <a:tabLst/>
              <a:defRPr/>
            </a:pPr>
            <a:endParaRPr kumimoji="0" lang="en-US" sz="2400" b="1" i="0" u="none" strike="noStrike" kern="1200" cap="none" spc="0" normalizeH="0" baseline="0" noProof="0" dirty="0">
              <a:ln>
                <a:noFill/>
              </a:ln>
              <a:solidFill>
                <a:srgbClr val="000000">
                  <a:lumMod val="75000"/>
                  <a:lumOff val="25000"/>
                </a:srgbClr>
              </a:solidFill>
              <a:effectLst/>
              <a:uLnTx/>
              <a:uFillTx/>
              <a:latin typeface="+mn-lt"/>
              <a:ea typeface="+mn-ea"/>
              <a:cs typeface="+mn-cs"/>
            </a:endParaRPr>
          </a:p>
          <a:p>
            <a:pPr marL="171450" marR="0" lvl="0" indent="-171450" algn="l" defTabSz="914400" rtl="0" eaLnBrk="1" fontAlgn="auto" latinLnBrk="0" hangingPunct="1">
              <a:lnSpc>
                <a:spcPct val="95000"/>
              </a:lnSpc>
              <a:spcBef>
                <a:spcPts val="1200"/>
              </a:spcBef>
              <a:spcAft>
                <a:spcPts val="0"/>
              </a:spcAft>
              <a:buClr>
                <a:srgbClr val="055C91"/>
              </a:buClr>
              <a:buSzTx/>
              <a:buFont typeface="Arial" pitchFamily="34" charset="0"/>
              <a:buChar char="•"/>
              <a:tabLst/>
              <a:defRPr/>
            </a:pPr>
            <a:endParaRPr kumimoji="0" lang="en-US" sz="2400" b="1" i="0" u="none" strike="noStrike" kern="1200" cap="none" spc="0" normalizeH="0" baseline="0" noProof="0" dirty="0">
              <a:ln>
                <a:noFill/>
              </a:ln>
              <a:solidFill>
                <a:srgbClr val="000000">
                  <a:lumMod val="75000"/>
                  <a:lumOff val="25000"/>
                </a:srgbClr>
              </a:solidFill>
              <a:effectLst/>
              <a:uLnTx/>
              <a:uFillTx/>
              <a:latin typeface="+mn-lt"/>
              <a:ea typeface="+mn-ea"/>
              <a:cs typeface="+mn-cs"/>
            </a:endParaRPr>
          </a:p>
          <a:p>
            <a:pPr marL="171450" marR="0" lvl="0" indent="-171450" algn="l" defTabSz="914400" rtl="0" eaLnBrk="1" fontAlgn="auto" latinLnBrk="0" hangingPunct="1">
              <a:lnSpc>
                <a:spcPct val="95000"/>
              </a:lnSpc>
              <a:spcBef>
                <a:spcPts val="1200"/>
              </a:spcBef>
              <a:spcAft>
                <a:spcPts val="0"/>
              </a:spcAft>
              <a:buClr>
                <a:srgbClr val="055C91"/>
              </a:buClr>
              <a:buSzTx/>
              <a:buFont typeface="Arial" pitchFamily="34" charset="0"/>
              <a:buChar char="•"/>
              <a:tabLst/>
              <a:defRPr/>
            </a:pPr>
            <a:r>
              <a:rPr kumimoji="0" lang="en-US" sz="2400" b="1" i="0" u="none" strike="noStrike" kern="1200" cap="none" spc="0" normalizeH="0" baseline="0" noProof="0" dirty="0">
                <a:ln>
                  <a:noFill/>
                </a:ln>
                <a:solidFill>
                  <a:srgbClr val="000000">
                    <a:lumMod val="75000"/>
                    <a:lumOff val="25000"/>
                  </a:srgbClr>
                </a:solidFill>
                <a:effectLst/>
                <a:uLnTx/>
                <a:uFillTx/>
                <a:latin typeface="+mn-lt"/>
                <a:ea typeface="+mn-ea"/>
                <a:cs typeface="+mn-cs"/>
              </a:rPr>
              <a:t>Identification</a:t>
            </a:r>
            <a:r>
              <a:rPr kumimoji="0" lang="en-US" sz="2400" b="0" i="0" u="none" strike="noStrike" kern="1200" cap="none" spc="0" normalizeH="0" baseline="0" noProof="0" dirty="0">
                <a:ln>
                  <a:noFill/>
                </a:ln>
                <a:solidFill>
                  <a:srgbClr val="000000">
                    <a:lumMod val="75000"/>
                    <a:lumOff val="25000"/>
                  </a:srgbClr>
                </a:solidFill>
                <a:effectLst/>
                <a:uLnTx/>
                <a:uFillTx/>
                <a:latin typeface="+mn-lt"/>
                <a:ea typeface="+mn-ea"/>
                <a:cs typeface="+mn-cs"/>
              </a:rPr>
              <a:t> is “the access control mechanism whereby unverified entities who seek access to a resource provide a label by which they are known to the system”</a:t>
            </a:r>
          </a:p>
          <a:p>
            <a:pPr marL="171450" marR="0" lvl="0" indent="-171450" algn="l" defTabSz="914400" rtl="0" eaLnBrk="1" fontAlgn="auto" latinLnBrk="0" hangingPunct="1">
              <a:lnSpc>
                <a:spcPct val="95000"/>
              </a:lnSpc>
              <a:spcBef>
                <a:spcPts val="1200"/>
              </a:spcBef>
              <a:spcAft>
                <a:spcPts val="0"/>
              </a:spcAft>
              <a:buClr>
                <a:srgbClr val="055C91"/>
              </a:buClr>
              <a:buSzTx/>
              <a:buFont typeface="Arial" pitchFamily="34" charset="0"/>
              <a:buChar char="•"/>
              <a:tabLst/>
              <a:defRPr/>
            </a:pPr>
            <a:r>
              <a:rPr kumimoji="0" lang="en-US" sz="2400" b="0" i="0" u="none" strike="noStrike" kern="1200" cap="none" spc="0" normalizeH="0" baseline="0" noProof="0" dirty="0">
                <a:ln>
                  <a:noFill/>
                </a:ln>
                <a:solidFill>
                  <a:srgbClr val="000000">
                    <a:lumMod val="75000"/>
                    <a:lumOff val="25000"/>
                  </a:srgbClr>
                </a:solidFill>
                <a:effectLst/>
                <a:uLnTx/>
                <a:uFillTx/>
                <a:latin typeface="+mn-lt"/>
                <a:ea typeface="+mn-ea"/>
                <a:cs typeface="+mn-cs"/>
              </a:rPr>
              <a:t>An information system possesses the characteristic of identification when it is able to recognize individual users</a:t>
            </a:r>
          </a:p>
          <a:p>
            <a:pPr marL="171450" marR="0" lvl="0" indent="-171450" algn="l" defTabSz="914400" rtl="0" eaLnBrk="1" fontAlgn="auto" latinLnBrk="0" hangingPunct="1">
              <a:lnSpc>
                <a:spcPct val="95000"/>
              </a:lnSpc>
              <a:spcBef>
                <a:spcPts val="1200"/>
              </a:spcBef>
              <a:spcAft>
                <a:spcPts val="0"/>
              </a:spcAft>
              <a:buClr>
                <a:srgbClr val="055C91"/>
              </a:buClr>
              <a:buSzTx/>
              <a:buFont typeface="Arial" pitchFamily="34" charset="0"/>
              <a:buChar char="•"/>
              <a:tabLst/>
              <a:defRPr/>
            </a:pPr>
            <a:r>
              <a:rPr kumimoji="0" lang="en-US" sz="2400" b="0" i="0" u="none" strike="noStrike" kern="1200" cap="none" spc="0" normalizeH="0" baseline="0" noProof="0" dirty="0">
                <a:ln>
                  <a:noFill/>
                </a:ln>
                <a:solidFill>
                  <a:srgbClr val="000000">
                    <a:lumMod val="75000"/>
                    <a:lumOff val="25000"/>
                  </a:srgbClr>
                </a:solidFill>
                <a:effectLst/>
                <a:uLnTx/>
                <a:uFillTx/>
                <a:latin typeface="+mn-lt"/>
                <a:ea typeface="+mn-ea"/>
                <a:cs typeface="+mn-cs"/>
              </a:rPr>
              <a:t>Identification and authentication are essential to establishing the level of access or authorization that an individual is granted</a:t>
            </a:r>
          </a:p>
          <a:p>
            <a:pPr marL="171450" marR="0" lvl="0" indent="-171450" algn="l" defTabSz="914400" rtl="0" eaLnBrk="1" fontAlgn="auto" latinLnBrk="0" hangingPunct="1">
              <a:lnSpc>
                <a:spcPct val="95000"/>
              </a:lnSpc>
              <a:spcBef>
                <a:spcPts val="1200"/>
              </a:spcBef>
              <a:spcAft>
                <a:spcPts val="0"/>
              </a:spcAft>
              <a:buClr>
                <a:srgbClr val="055C91"/>
              </a:buClr>
              <a:buSzTx/>
              <a:buFont typeface="Arial" pitchFamily="34" charset="0"/>
              <a:buChar char="•"/>
              <a:tabLst/>
              <a:defRPr/>
            </a:pPr>
            <a:r>
              <a:rPr kumimoji="0" lang="en-US" sz="2400" b="0" i="0" u="none" strike="noStrike" kern="1200" cap="none" spc="0" normalizeH="0" baseline="0" noProof="0" dirty="0">
                <a:ln>
                  <a:noFill/>
                </a:ln>
                <a:solidFill>
                  <a:srgbClr val="000000">
                    <a:lumMod val="75000"/>
                    <a:lumOff val="25000"/>
                  </a:srgbClr>
                </a:solidFill>
                <a:effectLst/>
                <a:uLnTx/>
                <a:uFillTx/>
                <a:latin typeface="+mn-lt"/>
                <a:ea typeface="+mn-ea"/>
                <a:cs typeface="+mn-cs"/>
              </a:rPr>
              <a:t>Identification is typically performed by means of a user name or other ID</a:t>
            </a:r>
          </a:p>
          <a:p>
            <a:endParaRPr lang="en-GB" dirty="0"/>
          </a:p>
          <a:p>
            <a:pPr marL="171450" marR="0" lvl="0" indent="-171450" algn="l" defTabSz="914400" rtl="0" eaLnBrk="1" fontAlgn="auto" latinLnBrk="0" hangingPunct="1">
              <a:lnSpc>
                <a:spcPct val="95000"/>
              </a:lnSpc>
              <a:spcBef>
                <a:spcPts val="1200"/>
              </a:spcBef>
              <a:spcAft>
                <a:spcPts val="0"/>
              </a:spcAft>
              <a:buClr>
                <a:srgbClr val="055C91"/>
              </a:buClr>
              <a:buSzTx/>
              <a:buFont typeface="Arial" pitchFamily="34" charset="0"/>
              <a:buChar char="•"/>
              <a:tabLst/>
              <a:defRPr/>
            </a:pPr>
            <a:r>
              <a:rPr kumimoji="0" lang="en-US" sz="2400" b="1" i="0" u="none" strike="noStrike" kern="1200" cap="none" spc="0" normalizeH="0" baseline="0" noProof="0" dirty="0">
                <a:ln>
                  <a:noFill/>
                </a:ln>
                <a:solidFill>
                  <a:srgbClr val="000000">
                    <a:lumMod val="75000"/>
                    <a:lumOff val="25000"/>
                  </a:srgbClr>
                </a:solidFill>
                <a:effectLst/>
                <a:uLnTx/>
                <a:uFillTx/>
                <a:latin typeface="+mn-lt"/>
                <a:ea typeface="+mn-ea"/>
                <a:cs typeface="+mn-cs"/>
              </a:rPr>
              <a:t>Authentication</a:t>
            </a:r>
            <a:r>
              <a:rPr kumimoji="0" lang="en-US" sz="2400" b="0" i="0" u="none" strike="noStrike" kern="1200" cap="none" spc="0" normalizeH="0" baseline="0" noProof="0" dirty="0">
                <a:ln>
                  <a:noFill/>
                </a:ln>
                <a:solidFill>
                  <a:srgbClr val="000000">
                    <a:lumMod val="75000"/>
                    <a:lumOff val="25000"/>
                  </a:srgbClr>
                </a:solidFill>
                <a:effectLst/>
                <a:uLnTx/>
                <a:uFillTx/>
                <a:latin typeface="+mn-lt"/>
                <a:ea typeface="+mn-ea"/>
                <a:cs typeface="+mn-cs"/>
              </a:rPr>
              <a:t> is “the access control mechanism that requires the validation and verification of an unauthenticated entity’s purported identity”</a:t>
            </a:r>
          </a:p>
          <a:p>
            <a:pPr marL="171450" marR="0" lvl="0" indent="-171450" algn="l" defTabSz="914400" rtl="0" eaLnBrk="1" fontAlgn="auto" latinLnBrk="0" hangingPunct="1">
              <a:lnSpc>
                <a:spcPct val="95000"/>
              </a:lnSpc>
              <a:spcBef>
                <a:spcPts val="1200"/>
              </a:spcBef>
              <a:spcAft>
                <a:spcPts val="0"/>
              </a:spcAft>
              <a:buClr>
                <a:srgbClr val="055C91"/>
              </a:buClr>
              <a:buSzTx/>
              <a:buFont typeface="Arial" pitchFamily="34" charset="0"/>
              <a:buChar char="•"/>
              <a:tabLst/>
              <a:defRPr/>
            </a:pPr>
            <a:r>
              <a:rPr kumimoji="0" lang="en-US" sz="2400" b="0" i="0" u="none" strike="noStrike" kern="1200" cap="none" spc="0" normalizeH="0" baseline="0" noProof="0" dirty="0">
                <a:ln>
                  <a:noFill/>
                </a:ln>
                <a:solidFill>
                  <a:srgbClr val="000000">
                    <a:lumMod val="75000"/>
                    <a:lumOff val="25000"/>
                  </a:srgbClr>
                </a:solidFill>
                <a:effectLst/>
                <a:uLnTx/>
                <a:uFillTx/>
                <a:latin typeface="+mn-lt"/>
                <a:ea typeface="+mn-ea"/>
                <a:cs typeface="+mn-cs"/>
              </a:rPr>
              <a:t>It is the process by which a control establishes whether a user (or system) has the identity it claims to have</a:t>
            </a:r>
          </a:p>
          <a:p>
            <a:pPr marL="171450" marR="0" lvl="0" indent="-171450" algn="l" defTabSz="914400" rtl="0" eaLnBrk="1" fontAlgn="auto" latinLnBrk="0" hangingPunct="1">
              <a:lnSpc>
                <a:spcPct val="95000"/>
              </a:lnSpc>
              <a:spcBef>
                <a:spcPts val="1200"/>
              </a:spcBef>
              <a:spcAft>
                <a:spcPts val="0"/>
              </a:spcAft>
              <a:buClr>
                <a:srgbClr val="055C91"/>
              </a:buClr>
              <a:buSzTx/>
              <a:buFont typeface="Arial" pitchFamily="34" charset="0"/>
              <a:buChar char="•"/>
              <a:tabLst/>
              <a:defRPr/>
            </a:pPr>
            <a:r>
              <a:rPr kumimoji="0" lang="en-US" sz="2400" b="0" i="0" u="none" strike="noStrike" kern="1200" cap="none" spc="0" normalizeH="0" baseline="0" noProof="0" dirty="0">
                <a:ln>
                  <a:noFill/>
                </a:ln>
                <a:solidFill>
                  <a:srgbClr val="000000">
                    <a:lumMod val="75000"/>
                    <a:lumOff val="25000"/>
                  </a:srgbClr>
                </a:solidFill>
                <a:effectLst/>
                <a:uLnTx/>
                <a:uFillTx/>
                <a:latin typeface="+mn-lt"/>
                <a:ea typeface="+mn-ea"/>
                <a:cs typeface="+mn-cs"/>
              </a:rPr>
              <a:t>Individual users may disclose a personal identification number (PIN), a password, or a passphrase to authenticate their identities to a computer system</a:t>
            </a:r>
          </a:p>
          <a:p>
            <a:endParaRPr lang="en-GB" dirty="0"/>
          </a:p>
          <a:p>
            <a:pPr marL="171450" marR="0" lvl="0" indent="-171450" algn="l" defTabSz="914400" rtl="0" eaLnBrk="1" fontAlgn="auto" latinLnBrk="0" hangingPunct="1">
              <a:lnSpc>
                <a:spcPct val="95000"/>
              </a:lnSpc>
              <a:spcBef>
                <a:spcPts val="1200"/>
              </a:spcBef>
              <a:spcAft>
                <a:spcPts val="0"/>
              </a:spcAft>
              <a:buClr>
                <a:srgbClr val="055C91"/>
              </a:buClr>
              <a:buSzTx/>
              <a:buFont typeface="Arial" pitchFamily="34" charset="0"/>
              <a:buChar char="•"/>
              <a:tabLst/>
              <a:defRPr/>
            </a:pPr>
            <a:r>
              <a:rPr kumimoji="0" lang="en-US" sz="2400" b="1" i="0" u="none" strike="noStrike" kern="1200" cap="none" spc="0" normalizeH="0" baseline="0" noProof="0" dirty="0">
                <a:ln>
                  <a:noFill/>
                </a:ln>
                <a:solidFill>
                  <a:srgbClr val="000000">
                    <a:lumMod val="75000"/>
                    <a:lumOff val="25000"/>
                  </a:srgbClr>
                </a:solidFill>
                <a:effectLst/>
                <a:uLnTx/>
                <a:uFillTx/>
                <a:latin typeface="+mn-lt"/>
                <a:ea typeface="+mn-ea"/>
                <a:cs typeface="+mn-cs"/>
              </a:rPr>
              <a:t>Authorization</a:t>
            </a:r>
            <a:r>
              <a:rPr kumimoji="0" lang="en-US" sz="2400" b="0" i="0" u="none" strike="noStrike" kern="1200" cap="none" spc="0" normalizeH="0" baseline="0" noProof="0" dirty="0">
                <a:ln>
                  <a:noFill/>
                </a:ln>
                <a:solidFill>
                  <a:srgbClr val="000000">
                    <a:lumMod val="75000"/>
                    <a:lumOff val="25000"/>
                  </a:srgbClr>
                </a:solidFill>
                <a:effectLst/>
                <a:uLnTx/>
                <a:uFillTx/>
                <a:latin typeface="+mn-lt"/>
                <a:ea typeface="+mn-ea"/>
                <a:cs typeface="+mn-cs"/>
              </a:rPr>
              <a:t> is “the access control mechanism that represents the matching of an authenticated entity to a list of information assets and corresponding access levels” </a:t>
            </a:r>
          </a:p>
          <a:p>
            <a:pPr marL="171450" marR="0" lvl="0" indent="-171450" algn="l" defTabSz="914400" rtl="0" eaLnBrk="1" fontAlgn="auto" latinLnBrk="0" hangingPunct="1">
              <a:lnSpc>
                <a:spcPct val="95000"/>
              </a:lnSpc>
              <a:spcBef>
                <a:spcPts val="1200"/>
              </a:spcBef>
              <a:spcAft>
                <a:spcPts val="0"/>
              </a:spcAft>
              <a:buClr>
                <a:srgbClr val="055C91"/>
              </a:buClr>
              <a:buSzTx/>
              <a:buFont typeface="Arial" pitchFamily="34" charset="0"/>
              <a:buChar char="•"/>
              <a:tabLst/>
              <a:defRPr/>
            </a:pPr>
            <a:r>
              <a:rPr kumimoji="0" lang="en-US" sz="2400" b="0" i="0" u="none" strike="noStrike" kern="1200" cap="none" spc="0" normalizeH="0" baseline="0" noProof="0" dirty="0">
                <a:ln>
                  <a:noFill/>
                </a:ln>
                <a:solidFill>
                  <a:srgbClr val="000000">
                    <a:lumMod val="75000"/>
                    <a:lumOff val="25000"/>
                  </a:srgbClr>
                </a:solidFill>
                <a:effectLst/>
                <a:uLnTx/>
                <a:uFillTx/>
                <a:latin typeface="+mn-lt"/>
                <a:ea typeface="+mn-ea"/>
                <a:cs typeface="+mn-cs"/>
              </a:rPr>
              <a:t>After the identity of a user is authenticated, authorization defines what the user (whether a person or a computer) has been specifically and explicitly permitted by the proper authority to do, such as access, modify, or delete the contents of an information asset</a:t>
            </a:r>
          </a:p>
          <a:p>
            <a:pPr marL="171450" marR="0" lvl="0" indent="-171450" algn="l" defTabSz="914400" rtl="0" eaLnBrk="1" fontAlgn="auto" latinLnBrk="0" hangingPunct="1">
              <a:lnSpc>
                <a:spcPct val="95000"/>
              </a:lnSpc>
              <a:spcBef>
                <a:spcPts val="1200"/>
              </a:spcBef>
              <a:spcAft>
                <a:spcPts val="0"/>
              </a:spcAft>
              <a:buClr>
                <a:srgbClr val="055C91"/>
              </a:buClr>
              <a:buSzTx/>
              <a:buFont typeface="Arial" pitchFamily="34" charset="0"/>
              <a:buChar char="•"/>
              <a:tabLst/>
              <a:defRPr/>
            </a:pPr>
            <a:endParaRPr kumimoji="0" lang="en-US" sz="2400" b="0" i="0" u="none" strike="noStrike" kern="1200" cap="none" spc="0" normalizeH="0" baseline="0" noProof="0" dirty="0">
              <a:ln>
                <a:noFill/>
              </a:ln>
              <a:solidFill>
                <a:srgbClr val="000000">
                  <a:lumMod val="75000"/>
                  <a:lumOff val="25000"/>
                </a:srgbClr>
              </a:solidFill>
              <a:effectLst/>
              <a:uLnTx/>
              <a:uFillTx/>
              <a:latin typeface="+mn-lt"/>
              <a:ea typeface="+mn-ea"/>
              <a:cs typeface="+mn-cs"/>
            </a:endParaRPr>
          </a:p>
          <a:p>
            <a:pPr marL="171450" marR="0" lvl="0" indent="-171450" algn="l" defTabSz="914400" rtl="0" eaLnBrk="1" fontAlgn="auto" latinLnBrk="0" hangingPunct="1">
              <a:lnSpc>
                <a:spcPct val="95000"/>
              </a:lnSpc>
              <a:spcBef>
                <a:spcPts val="1200"/>
              </a:spcBef>
              <a:spcAft>
                <a:spcPts val="0"/>
              </a:spcAft>
              <a:buClr>
                <a:srgbClr val="055C91"/>
              </a:buClr>
              <a:buSzTx/>
              <a:buFont typeface="Arial" pitchFamily="34" charset="0"/>
              <a:buChar char="•"/>
              <a:tabLst/>
              <a:defRPr/>
            </a:pPr>
            <a:r>
              <a:rPr kumimoji="0" lang="en-GB" sz="2400" b="1" i="0" u="none" strike="noStrike" kern="1200" cap="none" spc="0" normalizeH="0" baseline="0" noProof="0" dirty="0">
                <a:ln>
                  <a:noFill/>
                </a:ln>
                <a:solidFill>
                  <a:srgbClr val="000000">
                    <a:lumMod val="75000"/>
                    <a:lumOff val="25000"/>
                  </a:srgbClr>
                </a:solidFill>
                <a:effectLst/>
                <a:uLnTx/>
                <a:uFillTx/>
                <a:latin typeface="+mn-lt"/>
                <a:ea typeface="+mn-ea"/>
                <a:cs typeface="+mn-cs"/>
              </a:rPr>
              <a:t>Accountability</a:t>
            </a:r>
            <a:r>
              <a:rPr kumimoji="0" lang="en-GB" sz="2400" b="0" i="0" u="none" strike="noStrike" kern="1200" cap="none" spc="0" normalizeH="0" baseline="0" noProof="0" dirty="0">
                <a:ln>
                  <a:noFill/>
                </a:ln>
                <a:solidFill>
                  <a:srgbClr val="000000">
                    <a:lumMod val="75000"/>
                    <a:lumOff val="25000"/>
                  </a:srgbClr>
                </a:solidFill>
                <a:effectLst/>
                <a:uLnTx/>
                <a:uFillTx/>
                <a:latin typeface="+mn-lt"/>
                <a:ea typeface="+mn-ea"/>
                <a:cs typeface="+mn-cs"/>
              </a:rPr>
              <a:t> is “the access control mechanism that ensures all actions on a system—authorized or unauthorized—can be attributed to an authenticated identity. Also known as auditability”</a:t>
            </a:r>
          </a:p>
          <a:p>
            <a:pPr marL="171450" marR="0" lvl="0" indent="-171450" algn="l" defTabSz="914400" rtl="0" eaLnBrk="1" fontAlgn="auto" latinLnBrk="0" hangingPunct="1">
              <a:lnSpc>
                <a:spcPct val="95000"/>
              </a:lnSpc>
              <a:spcBef>
                <a:spcPts val="1200"/>
              </a:spcBef>
              <a:spcAft>
                <a:spcPts val="0"/>
              </a:spcAft>
              <a:buClr>
                <a:srgbClr val="055C91"/>
              </a:buClr>
              <a:buSzTx/>
              <a:buFont typeface="Arial" pitchFamily="34" charset="0"/>
              <a:buChar char="•"/>
              <a:tabLst/>
              <a:defRPr/>
            </a:pPr>
            <a:r>
              <a:rPr kumimoji="0" lang="en-GB" sz="2400" b="0" i="0" u="none" strike="noStrike" kern="1200" cap="none" spc="0" normalizeH="0" baseline="0" noProof="0" dirty="0">
                <a:ln>
                  <a:noFill/>
                </a:ln>
                <a:solidFill>
                  <a:srgbClr val="000000">
                    <a:lumMod val="75000"/>
                    <a:lumOff val="25000"/>
                  </a:srgbClr>
                </a:solidFill>
                <a:effectLst/>
                <a:uLnTx/>
                <a:uFillTx/>
                <a:latin typeface="+mn-lt"/>
                <a:ea typeface="+mn-ea"/>
                <a:cs typeface="+mn-cs"/>
              </a:rPr>
              <a:t>Accountability of information occurs when a control provides assurance that every activity undertaken can be attributed to a named person or automated process</a:t>
            </a:r>
          </a:p>
          <a:p>
            <a:pPr marL="171450" marR="0" lvl="0" indent="-171450" algn="l" defTabSz="914400" rtl="0" eaLnBrk="1" fontAlgn="auto" latinLnBrk="0" hangingPunct="1">
              <a:lnSpc>
                <a:spcPct val="95000"/>
              </a:lnSpc>
              <a:spcBef>
                <a:spcPts val="1200"/>
              </a:spcBef>
              <a:spcAft>
                <a:spcPts val="0"/>
              </a:spcAft>
              <a:buClr>
                <a:srgbClr val="055C91"/>
              </a:buClr>
              <a:buSzTx/>
              <a:buFont typeface="Arial" pitchFamily="34" charset="0"/>
              <a:buChar char="•"/>
              <a:tabLst/>
              <a:defRPr/>
            </a:pPr>
            <a:r>
              <a:rPr kumimoji="0" lang="en-GB" sz="2400" b="0" i="0" u="none" strike="noStrike" kern="1200" cap="none" spc="0" normalizeH="0" baseline="0" noProof="0" dirty="0">
                <a:ln>
                  <a:noFill/>
                </a:ln>
                <a:solidFill>
                  <a:srgbClr val="000000">
                    <a:lumMod val="75000"/>
                    <a:lumOff val="25000"/>
                  </a:srgbClr>
                </a:solidFill>
                <a:effectLst/>
                <a:uLnTx/>
                <a:uFillTx/>
                <a:latin typeface="+mn-lt"/>
                <a:ea typeface="+mn-ea"/>
                <a:cs typeface="+mn-cs"/>
              </a:rPr>
              <a:t>Accountability is most commonly associated with system audit logs</a:t>
            </a:r>
          </a:p>
          <a:p>
            <a:pPr marL="171450" marR="0" lvl="0" indent="-171450" algn="l" defTabSz="914400" rtl="0" eaLnBrk="1" fontAlgn="auto" latinLnBrk="0" hangingPunct="1">
              <a:lnSpc>
                <a:spcPct val="95000"/>
              </a:lnSpc>
              <a:spcBef>
                <a:spcPts val="1200"/>
              </a:spcBef>
              <a:spcAft>
                <a:spcPts val="0"/>
              </a:spcAft>
              <a:buClr>
                <a:srgbClr val="055C91"/>
              </a:buClr>
              <a:buSzTx/>
              <a:buFont typeface="Arial" pitchFamily="34" charset="0"/>
              <a:buChar char="•"/>
              <a:tabLst/>
              <a:defRPr/>
            </a:pPr>
            <a:endParaRPr kumimoji="0" lang="en-US" sz="2400" b="0" i="0" u="none" strike="noStrike" kern="1200" cap="none" spc="0" normalizeH="0" baseline="0" noProof="0" dirty="0">
              <a:ln>
                <a:noFill/>
              </a:ln>
              <a:solidFill>
                <a:srgbClr val="000000">
                  <a:lumMod val="75000"/>
                  <a:lumOff val="25000"/>
                </a:srgbClr>
              </a:solidFill>
              <a:effectLst/>
              <a:uLnTx/>
              <a:uFillTx/>
              <a:latin typeface="+mn-lt"/>
              <a:ea typeface="+mn-ea"/>
              <a:cs typeface="+mn-cs"/>
            </a:endParaRPr>
          </a:p>
          <a:p>
            <a:endParaRPr lang="en-GB" dirty="0"/>
          </a:p>
        </p:txBody>
      </p:sp>
      <p:sp>
        <p:nvSpPr>
          <p:cNvPr id="4" name="Slide Number Placeholder 3"/>
          <p:cNvSpPr>
            <a:spLocks noGrp="1"/>
          </p:cNvSpPr>
          <p:nvPr>
            <p:ph type="sldNum" sz="quarter" idx="10"/>
          </p:nvPr>
        </p:nvSpPr>
        <p:spPr/>
        <p:txBody>
          <a:bodyPr/>
          <a:lstStyle/>
          <a:p>
            <a:fld id="{97970ACC-877F-4D3B-8A93-B8BA4EA78D53}" type="slidenum">
              <a:rPr lang="en-GB" smtClean="0"/>
              <a:pPr/>
              <a:t>10</a:t>
            </a:fld>
            <a:endParaRPr lang="en-GB"/>
          </a:p>
        </p:txBody>
      </p:sp>
    </p:spTree>
    <p:extLst>
      <p:ext uri="{BB962C8B-B14F-4D97-AF65-F5344CB8AC3E}">
        <p14:creationId xmlns:p14="http://schemas.microsoft.com/office/powerpoint/2010/main" val="62221088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fontScale="92500" lnSpcReduction="10000"/>
          </a:bodyPr>
          <a:lstStyle/>
          <a:p>
            <a:pPr marL="0" indent="0">
              <a:buFont typeface="Arial" panose="020B0604020202020204" pitchFamily="34" charset="0"/>
              <a:buNone/>
            </a:pPr>
            <a:endParaRPr lang="en-GB" sz="1200" kern="1200" dirty="0">
              <a:solidFill>
                <a:schemeClr val="tx1"/>
              </a:solidFill>
              <a:effectLst/>
              <a:latin typeface="Arial" pitchFamily="34" charset="0"/>
              <a:ea typeface="+mn-ea"/>
              <a:cs typeface="+mn-cs"/>
            </a:endParaRPr>
          </a:p>
          <a:p>
            <a:r>
              <a:rPr lang="en-GB" sz="1200" kern="1200" dirty="0">
                <a:solidFill>
                  <a:schemeClr val="tx1"/>
                </a:solidFill>
                <a:effectLst/>
                <a:latin typeface="Arial" pitchFamily="34" charset="0"/>
                <a:ea typeface="+mn-ea"/>
                <a:cs typeface="+mn-cs"/>
              </a:rPr>
              <a:t>🔷 Ransomware-as-a-Service (RaaS)</a:t>
            </a:r>
          </a:p>
          <a:p>
            <a:r>
              <a:rPr lang="en-GB" sz="1200" kern="1200" dirty="0">
                <a:solidFill>
                  <a:schemeClr val="tx1"/>
                </a:solidFill>
                <a:effectLst/>
                <a:latin typeface="Arial" pitchFamily="34" charset="0"/>
                <a:ea typeface="+mn-ea"/>
                <a:cs typeface="+mn-cs"/>
              </a:rPr>
              <a:t>A criminal business model where ransomware developers sell or lease ransomware tools to attackers, allowing even low-skilled criminals to launch ransomware attacks for profit.</a:t>
            </a:r>
          </a:p>
          <a:p>
            <a:endParaRPr lang="en-GB" sz="1200" kern="1200" dirty="0">
              <a:solidFill>
                <a:schemeClr val="tx1"/>
              </a:solidFill>
              <a:effectLst/>
              <a:latin typeface="Arial" pitchFamily="34" charset="0"/>
              <a:ea typeface="+mn-ea"/>
              <a:cs typeface="+mn-cs"/>
            </a:endParaRPr>
          </a:p>
          <a:p>
            <a:r>
              <a:rPr lang="en-GB" sz="1200" kern="1200" dirty="0">
                <a:solidFill>
                  <a:schemeClr val="tx1"/>
                </a:solidFill>
                <a:effectLst/>
                <a:latin typeface="Arial" pitchFamily="34" charset="0"/>
                <a:ea typeface="+mn-ea"/>
                <a:cs typeface="+mn-cs"/>
              </a:rPr>
              <a:t>🔷 AI-driven attacks</a:t>
            </a:r>
          </a:p>
          <a:p>
            <a:r>
              <a:rPr lang="en-GB" sz="1200" kern="1200" dirty="0">
                <a:solidFill>
                  <a:schemeClr val="tx1"/>
                </a:solidFill>
                <a:effectLst/>
                <a:latin typeface="Arial" pitchFamily="34" charset="0"/>
                <a:ea typeface="+mn-ea"/>
                <a:cs typeface="+mn-cs"/>
              </a:rPr>
              <a:t>Cyber attacks that use Artificial Intelligence (AI) to automate, enhance, or personalise attacks such as phishing, malware creation, password cracking, and evasion techniques.</a:t>
            </a:r>
          </a:p>
          <a:p>
            <a:endParaRPr lang="en-GB" sz="1200" kern="1200" dirty="0">
              <a:solidFill>
                <a:schemeClr val="tx1"/>
              </a:solidFill>
              <a:effectLst/>
              <a:latin typeface="Arial" pitchFamily="34" charset="0"/>
              <a:ea typeface="+mn-ea"/>
              <a:cs typeface="+mn-cs"/>
            </a:endParaRPr>
          </a:p>
          <a:p>
            <a:r>
              <a:rPr lang="en-GB" sz="1200" kern="1200" dirty="0">
                <a:solidFill>
                  <a:schemeClr val="tx1"/>
                </a:solidFill>
                <a:effectLst/>
                <a:latin typeface="Arial" pitchFamily="34" charset="0"/>
                <a:ea typeface="+mn-ea"/>
                <a:cs typeface="+mn-cs"/>
              </a:rPr>
              <a:t>🔷 Deepfake phishing</a:t>
            </a:r>
          </a:p>
          <a:p>
            <a:r>
              <a:rPr lang="en-GB" sz="1200" kern="1200" dirty="0">
                <a:solidFill>
                  <a:schemeClr val="tx1"/>
                </a:solidFill>
                <a:effectLst/>
                <a:latin typeface="Arial" pitchFamily="34" charset="0"/>
                <a:ea typeface="+mn-ea"/>
                <a:cs typeface="+mn-cs"/>
              </a:rPr>
              <a:t>A social engineering attack using AI-generated fake voices, videos, or images to impersonate trusted individuals and trick victims into revealing sensitive information or transferring money.</a:t>
            </a:r>
          </a:p>
          <a:p>
            <a:endParaRPr lang="en-GB" sz="1200" kern="1200" dirty="0">
              <a:solidFill>
                <a:schemeClr val="tx1"/>
              </a:solidFill>
              <a:effectLst/>
              <a:latin typeface="Arial" pitchFamily="34" charset="0"/>
              <a:ea typeface="+mn-ea"/>
              <a:cs typeface="+mn-cs"/>
            </a:endParaRPr>
          </a:p>
          <a:p>
            <a:r>
              <a:rPr lang="en-GB" sz="1200" kern="1200" dirty="0">
                <a:solidFill>
                  <a:schemeClr val="tx1"/>
                </a:solidFill>
                <a:effectLst/>
                <a:latin typeface="Arial" pitchFamily="34" charset="0"/>
                <a:ea typeface="+mn-ea"/>
                <a:cs typeface="+mn-cs"/>
              </a:rPr>
              <a:t>🔷 Insider threats</a:t>
            </a:r>
          </a:p>
          <a:p>
            <a:r>
              <a:rPr lang="en-GB" sz="1200" kern="1200" dirty="0">
                <a:solidFill>
                  <a:schemeClr val="tx1"/>
                </a:solidFill>
                <a:effectLst/>
                <a:latin typeface="Arial" pitchFamily="34" charset="0"/>
                <a:ea typeface="+mn-ea"/>
                <a:cs typeface="+mn-cs"/>
              </a:rPr>
              <a:t>Security risks caused by individuals within an organisation, such as employees, contractors, or partners, who intentionally or accidentally misuse access to systems or data.</a:t>
            </a:r>
          </a:p>
          <a:p>
            <a:endParaRPr lang="en-GB" sz="1200" kern="1200" dirty="0">
              <a:solidFill>
                <a:schemeClr val="tx1"/>
              </a:solidFill>
              <a:effectLst/>
              <a:latin typeface="Arial" pitchFamily="34" charset="0"/>
              <a:ea typeface="+mn-ea"/>
              <a:cs typeface="+mn-cs"/>
            </a:endParaRPr>
          </a:p>
          <a:p>
            <a:r>
              <a:rPr lang="en-GB" sz="1200" kern="1200" dirty="0">
                <a:solidFill>
                  <a:schemeClr val="tx1"/>
                </a:solidFill>
                <a:effectLst/>
                <a:latin typeface="Arial" pitchFamily="34" charset="0"/>
                <a:ea typeface="+mn-ea"/>
                <a:cs typeface="+mn-cs"/>
              </a:rPr>
              <a:t>🔷 Supply-chain attacks</a:t>
            </a:r>
          </a:p>
          <a:p>
            <a:r>
              <a:rPr lang="en-GB" sz="1200" kern="1200" dirty="0">
                <a:solidFill>
                  <a:schemeClr val="tx1"/>
                </a:solidFill>
                <a:effectLst/>
                <a:latin typeface="Arial" pitchFamily="34" charset="0"/>
                <a:ea typeface="+mn-ea"/>
                <a:cs typeface="+mn-cs"/>
              </a:rPr>
              <a:t>Attacks targeting third-party suppliers, vendors, or software providers to gain indirect access to a larger target organisation’s systems or data.</a:t>
            </a:r>
          </a:p>
          <a:p>
            <a:endParaRPr lang="en-GB" sz="1200" kern="1200" dirty="0">
              <a:solidFill>
                <a:schemeClr val="tx1"/>
              </a:solidFill>
              <a:effectLst/>
              <a:latin typeface="Arial" pitchFamily="34" charset="0"/>
              <a:ea typeface="+mn-ea"/>
              <a:cs typeface="+mn-cs"/>
            </a:endParaRPr>
          </a:p>
          <a:p>
            <a:r>
              <a:rPr lang="en-GB" sz="1200" kern="1200" dirty="0">
                <a:solidFill>
                  <a:schemeClr val="tx1"/>
                </a:solidFill>
                <a:effectLst/>
                <a:latin typeface="Arial" pitchFamily="34" charset="0"/>
                <a:ea typeface="+mn-ea"/>
                <a:cs typeface="+mn-cs"/>
              </a:rPr>
              <a:t>🔷 Cloud breaches</a:t>
            </a:r>
          </a:p>
          <a:p>
            <a:r>
              <a:rPr lang="en-GB" sz="1200" kern="1200" dirty="0">
                <a:solidFill>
                  <a:schemeClr val="tx1"/>
                </a:solidFill>
                <a:effectLst/>
                <a:latin typeface="Arial" pitchFamily="34" charset="0"/>
                <a:ea typeface="+mn-ea"/>
                <a:cs typeface="+mn-cs"/>
              </a:rPr>
              <a:t>Unauthorised access, exposure, or theft of data stored in cloud environments due to misconfigurations, weak access controls, stolen credentials, or vulnerabilities.</a:t>
            </a:r>
          </a:p>
          <a:p>
            <a:endParaRPr lang="en-GB" dirty="0"/>
          </a:p>
        </p:txBody>
      </p:sp>
      <p:sp>
        <p:nvSpPr>
          <p:cNvPr id="4" name="Slide Number Placeholder 3"/>
          <p:cNvSpPr>
            <a:spLocks noGrp="1"/>
          </p:cNvSpPr>
          <p:nvPr>
            <p:ph type="sldNum" sz="quarter" idx="5"/>
          </p:nvPr>
        </p:nvSpPr>
        <p:spPr/>
        <p:txBody>
          <a:bodyPr/>
          <a:lstStyle/>
          <a:p>
            <a:fld id="{97970ACC-877F-4D3B-8A93-B8BA4EA78D53}" type="slidenum">
              <a:rPr lang="en-GB" smtClean="0"/>
              <a:pPr/>
              <a:t>11</a:t>
            </a:fld>
            <a:endParaRPr lang="en-GB"/>
          </a:p>
        </p:txBody>
      </p:sp>
    </p:spTree>
    <p:extLst>
      <p:ext uri="{BB962C8B-B14F-4D97-AF65-F5344CB8AC3E}">
        <p14:creationId xmlns:p14="http://schemas.microsoft.com/office/powerpoint/2010/main" val="47351300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fontScale="25000" lnSpcReduction="20000"/>
          </a:bodyPr>
          <a:lstStyle/>
          <a:p>
            <a:pPr marL="171450" marR="0" lvl="0" indent="-171450" algn="l" defTabSz="914400" rtl="0" eaLnBrk="1" fontAlgn="auto" latinLnBrk="0" hangingPunct="1">
              <a:lnSpc>
                <a:spcPct val="95000"/>
              </a:lnSpc>
              <a:spcBef>
                <a:spcPts val="1200"/>
              </a:spcBef>
              <a:spcAft>
                <a:spcPts val="0"/>
              </a:spcAft>
              <a:buClr>
                <a:srgbClr val="055C91"/>
              </a:buClr>
              <a:buSzTx/>
              <a:buFont typeface="Arial" pitchFamily="34" charset="0"/>
              <a:buChar char="•"/>
              <a:tabLst/>
              <a:defRPr/>
            </a:pPr>
            <a:r>
              <a:rPr lang="en-US" sz="2400" dirty="0"/>
              <a:t>modern cyber warfare </a:t>
            </a:r>
          </a:p>
          <a:p>
            <a:pPr marL="171450" marR="0" lvl="0" indent="-171450" algn="l" defTabSz="914400" rtl="0" eaLnBrk="1" fontAlgn="auto" latinLnBrk="0" hangingPunct="1">
              <a:lnSpc>
                <a:spcPct val="95000"/>
              </a:lnSpc>
              <a:spcBef>
                <a:spcPts val="1200"/>
              </a:spcBef>
              <a:spcAft>
                <a:spcPts val="0"/>
              </a:spcAft>
              <a:buClr>
                <a:srgbClr val="055C91"/>
              </a:buClr>
              <a:buSzTx/>
              <a:buFont typeface="Arial" pitchFamily="34" charset="0"/>
              <a:buChar char="•"/>
              <a:tabLst/>
              <a:defRPr/>
            </a:pPr>
            <a:r>
              <a:rPr lang="en-US" sz="2400" dirty="0"/>
              <a:t>ransomware groups </a:t>
            </a:r>
          </a:p>
          <a:p>
            <a:pPr marL="171450" marR="0" lvl="0" indent="-171450" algn="l" defTabSz="914400" rtl="0" eaLnBrk="1" fontAlgn="auto" latinLnBrk="0" hangingPunct="1">
              <a:lnSpc>
                <a:spcPct val="95000"/>
              </a:lnSpc>
              <a:spcBef>
                <a:spcPts val="1200"/>
              </a:spcBef>
              <a:spcAft>
                <a:spcPts val="0"/>
              </a:spcAft>
              <a:buClr>
                <a:srgbClr val="055C91"/>
              </a:buClr>
              <a:buSzTx/>
              <a:buFont typeface="Arial" pitchFamily="34" charset="0"/>
              <a:buChar char="•"/>
              <a:tabLst/>
              <a:defRPr/>
            </a:pPr>
            <a:r>
              <a:rPr lang="en-US" sz="2400" dirty="0"/>
              <a:t>nation-state attacks </a:t>
            </a:r>
          </a:p>
          <a:p>
            <a:pPr marL="171450" marR="0" lvl="0" indent="-171450" algn="l" defTabSz="914400" rtl="0" eaLnBrk="1" fontAlgn="auto" latinLnBrk="0" hangingPunct="1">
              <a:lnSpc>
                <a:spcPct val="95000"/>
              </a:lnSpc>
              <a:spcBef>
                <a:spcPts val="1200"/>
              </a:spcBef>
              <a:spcAft>
                <a:spcPts val="0"/>
              </a:spcAft>
              <a:buClr>
                <a:srgbClr val="055C91"/>
              </a:buClr>
              <a:buSzTx/>
              <a:buFont typeface="Arial" pitchFamily="34" charset="0"/>
              <a:buChar char="•"/>
              <a:tabLst/>
              <a:defRPr/>
            </a:pPr>
            <a:r>
              <a:rPr lang="en-US" sz="2400" dirty="0"/>
              <a:t>AI-driven threats</a:t>
            </a:r>
            <a:endParaRPr kumimoji="0" lang="en-US" sz="2400" b="0" i="0" u="none" strike="noStrike" kern="1200" cap="none" spc="0" normalizeH="0" baseline="0" noProof="0" dirty="0">
              <a:ln>
                <a:noFill/>
              </a:ln>
              <a:solidFill>
                <a:srgbClr val="000000">
                  <a:lumMod val="75000"/>
                  <a:lumOff val="25000"/>
                </a:srgbClr>
              </a:solidFill>
              <a:effectLst/>
              <a:uLnTx/>
              <a:uFillTx/>
              <a:latin typeface="+mn-lt"/>
              <a:ea typeface="+mn-ea"/>
              <a:cs typeface="+mn-cs"/>
            </a:endParaRPr>
          </a:p>
          <a:p>
            <a:pPr marL="171450" marR="0" lvl="0" indent="-171450" algn="l" defTabSz="914400" rtl="0" eaLnBrk="1" fontAlgn="auto" latinLnBrk="0" hangingPunct="1">
              <a:lnSpc>
                <a:spcPct val="95000"/>
              </a:lnSpc>
              <a:spcBef>
                <a:spcPts val="1200"/>
              </a:spcBef>
              <a:spcAft>
                <a:spcPts val="0"/>
              </a:spcAft>
              <a:buClr>
                <a:srgbClr val="055C91"/>
              </a:buClr>
              <a:buSzTx/>
              <a:buFont typeface="Arial" pitchFamily="34" charset="0"/>
              <a:buChar char="•"/>
              <a:tabLst/>
              <a:defRPr/>
            </a:pPr>
            <a:endParaRPr kumimoji="0" lang="en-US" sz="2400" b="0" i="0" u="none" strike="noStrike" kern="1200" cap="none" spc="0" normalizeH="0" baseline="0" noProof="0" dirty="0">
              <a:ln>
                <a:noFill/>
              </a:ln>
              <a:solidFill>
                <a:srgbClr val="000000">
                  <a:lumMod val="75000"/>
                  <a:lumOff val="25000"/>
                </a:srgbClr>
              </a:solidFill>
              <a:effectLst/>
              <a:uLnTx/>
              <a:uFillTx/>
              <a:latin typeface="+mn-lt"/>
              <a:ea typeface="+mn-ea"/>
              <a:cs typeface="+mn-cs"/>
            </a:endParaRPr>
          </a:p>
          <a:p>
            <a:r>
              <a:rPr lang="en-US" sz="2400" dirty="0"/>
              <a:t>Modern attackers now operate like:</a:t>
            </a:r>
          </a:p>
          <a:p>
            <a:pPr marL="342900" indent="-342900">
              <a:buFont typeface="Arial" panose="020B0604020202020204" pitchFamily="34" charset="0"/>
              <a:buChar char="•"/>
            </a:pPr>
            <a:r>
              <a:rPr lang="en-US" sz="2400" dirty="0"/>
              <a:t>businesses </a:t>
            </a:r>
          </a:p>
          <a:p>
            <a:pPr marL="342900" indent="-342900">
              <a:buFont typeface="Arial" panose="020B0604020202020204" pitchFamily="34" charset="0"/>
              <a:buChar char="•"/>
            </a:pPr>
            <a:r>
              <a:rPr lang="en-US" sz="2400" dirty="0"/>
              <a:t>criminal ecosystems </a:t>
            </a:r>
          </a:p>
          <a:p>
            <a:pPr marL="342900" indent="-342900">
              <a:buFont typeface="Arial" panose="020B0604020202020204" pitchFamily="34" charset="0"/>
              <a:buChar char="•"/>
            </a:pPr>
            <a:r>
              <a:rPr lang="en-US" sz="2400" dirty="0" err="1"/>
              <a:t>organised</a:t>
            </a:r>
            <a:r>
              <a:rPr lang="en-US" sz="2400" dirty="0"/>
              <a:t> groups</a:t>
            </a:r>
          </a:p>
          <a:p>
            <a:pPr marL="171450" marR="0" lvl="0" indent="-171450" algn="l" defTabSz="914400" rtl="0" eaLnBrk="1" fontAlgn="auto" latinLnBrk="0" hangingPunct="1">
              <a:lnSpc>
                <a:spcPct val="95000"/>
              </a:lnSpc>
              <a:spcBef>
                <a:spcPts val="1200"/>
              </a:spcBef>
              <a:spcAft>
                <a:spcPts val="0"/>
              </a:spcAft>
              <a:buClr>
                <a:srgbClr val="055C91"/>
              </a:buClr>
              <a:buSzTx/>
              <a:buFont typeface="Arial" pitchFamily="34" charset="0"/>
              <a:buChar char="•"/>
              <a:tabLst/>
              <a:defRPr/>
            </a:pPr>
            <a:endParaRPr kumimoji="0" lang="en-US" sz="2400" b="0" i="0" u="none" strike="noStrike" kern="1200" cap="none" spc="0" normalizeH="0" baseline="0" noProof="0" dirty="0">
              <a:ln>
                <a:noFill/>
              </a:ln>
              <a:solidFill>
                <a:srgbClr val="000000">
                  <a:lumMod val="75000"/>
                  <a:lumOff val="25000"/>
                </a:srgbClr>
              </a:solidFill>
              <a:effectLst/>
              <a:uLnTx/>
              <a:uFillTx/>
              <a:latin typeface="+mn-lt"/>
              <a:ea typeface="+mn-ea"/>
              <a:cs typeface="+mn-cs"/>
            </a:endParaRPr>
          </a:p>
          <a:p>
            <a:pPr marL="0" marR="0" lvl="0" indent="0" algn="l" defTabSz="914400" rtl="0" eaLnBrk="1" fontAlgn="auto" latinLnBrk="0" hangingPunct="1">
              <a:lnSpc>
                <a:spcPct val="95000"/>
              </a:lnSpc>
              <a:spcBef>
                <a:spcPts val="1200"/>
              </a:spcBef>
              <a:spcAft>
                <a:spcPts val="0"/>
              </a:spcAft>
              <a:buClr>
                <a:srgbClr val="055C91"/>
              </a:buClr>
              <a:buSzTx/>
              <a:buFont typeface="Arial" pitchFamily="34" charset="0"/>
              <a:buNone/>
              <a:tabLst/>
              <a:defRPr/>
            </a:pPr>
            <a:r>
              <a:rPr lang="en-US" sz="2400" dirty="0"/>
              <a:t>Are cybercriminal </a:t>
            </a:r>
            <a:r>
              <a:rPr lang="en-US" sz="2400" dirty="0" err="1"/>
              <a:t>organisations</a:t>
            </a:r>
            <a:r>
              <a:rPr lang="en-US" sz="2400" dirty="0"/>
              <a:t> becoming more sophisticated than some legitimate </a:t>
            </a:r>
            <a:r>
              <a:rPr lang="en-US" sz="2400" dirty="0" err="1"/>
              <a:t>organisations</a:t>
            </a:r>
            <a:r>
              <a:rPr lang="en-US" sz="2400" dirty="0"/>
              <a:t>?</a:t>
            </a:r>
          </a:p>
          <a:p>
            <a:pPr lvl="1"/>
            <a:r>
              <a:rPr lang="en-GB" sz="2400" dirty="0"/>
              <a:t>YES:</a:t>
            </a:r>
          </a:p>
          <a:p>
            <a:pPr lvl="2"/>
            <a:r>
              <a:rPr lang="en-GB" sz="2400" dirty="0"/>
              <a:t>ransomware business models </a:t>
            </a:r>
          </a:p>
          <a:p>
            <a:pPr lvl="2"/>
            <a:r>
              <a:rPr lang="en-GB" sz="2400" dirty="0"/>
              <a:t>affiliate programs </a:t>
            </a:r>
          </a:p>
          <a:p>
            <a:pPr lvl="2"/>
            <a:r>
              <a:rPr lang="en-GB" sz="2400" dirty="0"/>
              <a:t>AI automation </a:t>
            </a:r>
          </a:p>
          <a:p>
            <a:pPr lvl="2"/>
            <a:r>
              <a:rPr lang="en-GB" sz="2400" dirty="0"/>
              <a:t>professionalisation of cybercrime</a:t>
            </a:r>
          </a:p>
          <a:p>
            <a:pPr marL="0" marR="0" lvl="0" indent="0" algn="l" defTabSz="914400" rtl="0" eaLnBrk="1" fontAlgn="auto" latinLnBrk="0" hangingPunct="1">
              <a:lnSpc>
                <a:spcPct val="95000"/>
              </a:lnSpc>
              <a:spcBef>
                <a:spcPts val="1200"/>
              </a:spcBef>
              <a:spcAft>
                <a:spcPts val="0"/>
              </a:spcAft>
              <a:buClr>
                <a:srgbClr val="055C91"/>
              </a:buClr>
              <a:buSzTx/>
              <a:buFont typeface="Arial" pitchFamily="34" charset="0"/>
              <a:buNone/>
              <a:tabLst/>
              <a:defRPr/>
            </a:pPr>
            <a:endParaRPr kumimoji="0" lang="en-US" sz="2400" b="0" i="0" u="none" strike="noStrike" kern="1200" cap="none" spc="0" normalizeH="0" baseline="0" noProof="0" dirty="0">
              <a:ln>
                <a:noFill/>
              </a:ln>
              <a:solidFill>
                <a:srgbClr val="000000">
                  <a:lumMod val="75000"/>
                  <a:lumOff val="25000"/>
                </a:srgbClr>
              </a:solidFill>
              <a:effectLst/>
              <a:uLnTx/>
              <a:uFillTx/>
              <a:latin typeface="+mn-lt"/>
              <a:ea typeface="+mn-ea"/>
              <a:cs typeface="+mn-cs"/>
            </a:endParaRPr>
          </a:p>
          <a:p>
            <a:pPr marL="171450" marR="0" lvl="0" indent="-171450" algn="l" defTabSz="914400" rtl="0" eaLnBrk="1" fontAlgn="auto" latinLnBrk="0" hangingPunct="1">
              <a:lnSpc>
                <a:spcPct val="95000"/>
              </a:lnSpc>
              <a:spcBef>
                <a:spcPts val="1200"/>
              </a:spcBef>
              <a:spcAft>
                <a:spcPts val="0"/>
              </a:spcAft>
              <a:buClr>
                <a:srgbClr val="055C91"/>
              </a:buClr>
              <a:buSzTx/>
              <a:buFont typeface="Arial" pitchFamily="34" charset="0"/>
              <a:buChar char="•"/>
              <a:tabLst/>
              <a:defRPr/>
            </a:pPr>
            <a:endParaRPr kumimoji="0" lang="en-US" sz="2400" b="0" i="0" u="none" strike="noStrike" kern="1200" cap="none" spc="0" normalizeH="0" baseline="0" noProof="0" dirty="0">
              <a:ln>
                <a:noFill/>
              </a:ln>
              <a:solidFill>
                <a:srgbClr val="000000">
                  <a:lumMod val="75000"/>
                  <a:lumOff val="25000"/>
                </a:srgbClr>
              </a:solidFill>
              <a:effectLst/>
              <a:uLnTx/>
              <a:uFillTx/>
              <a:latin typeface="+mn-lt"/>
              <a:ea typeface="+mn-ea"/>
              <a:cs typeface="+mn-cs"/>
            </a:endParaRPr>
          </a:p>
          <a:p>
            <a:pPr marL="171450" marR="0" lvl="0" indent="-171450" algn="l" defTabSz="914400" rtl="0" eaLnBrk="1" fontAlgn="auto" latinLnBrk="0" hangingPunct="1">
              <a:lnSpc>
                <a:spcPct val="95000"/>
              </a:lnSpc>
              <a:spcBef>
                <a:spcPts val="1200"/>
              </a:spcBef>
              <a:spcAft>
                <a:spcPts val="0"/>
              </a:spcAft>
              <a:buClr>
                <a:srgbClr val="055C91"/>
              </a:buClr>
              <a:buSzTx/>
              <a:buFont typeface="Arial" pitchFamily="34" charset="0"/>
              <a:buChar char="•"/>
              <a:tabLst/>
              <a:defRPr/>
            </a:pPr>
            <a:endParaRPr kumimoji="0" lang="en-US" sz="2400" b="0" i="0" u="none" strike="noStrike" kern="1200" cap="none" spc="0" normalizeH="0" baseline="0" noProof="0" dirty="0">
              <a:ln>
                <a:noFill/>
              </a:ln>
              <a:solidFill>
                <a:srgbClr val="000000">
                  <a:lumMod val="75000"/>
                  <a:lumOff val="25000"/>
                </a:srgbClr>
              </a:solidFill>
              <a:effectLst/>
              <a:uLnTx/>
              <a:uFillTx/>
              <a:latin typeface="+mn-lt"/>
              <a:ea typeface="+mn-ea"/>
              <a:cs typeface="+mn-cs"/>
            </a:endParaRPr>
          </a:p>
          <a:p>
            <a:pPr marL="171450" marR="0" lvl="0" indent="-171450" algn="l" defTabSz="914400" rtl="0" eaLnBrk="1" fontAlgn="auto" latinLnBrk="0" hangingPunct="1">
              <a:lnSpc>
                <a:spcPct val="95000"/>
              </a:lnSpc>
              <a:spcBef>
                <a:spcPts val="1200"/>
              </a:spcBef>
              <a:spcAft>
                <a:spcPts val="0"/>
              </a:spcAft>
              <a:buClr>
                <a:srgbClr val="055C91"/>
              </a:buClr>
              <a:buSzTx/>
              <a:buFont typeface="Arial" pitchFamily="34" charset="0"/>
              <a:buChar char="•"/>
              <a:tabLst/>
              <a:defRPr/>
            </a:pPr>
            <a:r>
              <a:rPr kumimoji="0" lang="en-US" sz="2400" b="0" i="0" u="none" strike="noStrike" kern="1200" cap="none" spc="0" normalizeH="0" baseline="0" noProof="0" dirty="0">
                <a:ln>
                  <a:noFill/>
                </a:ln>
                <a:solidFill>
                  <a:srgbClr val="000000">
                    <a:lumMod val="75000"/>
                    <a:lumOff val="25000"/>
                  </a:srgbClr>
                </a:solidFill>
                <a:effectLst/>
                <a:uLnTx/>
                <a:uFillTx/>
                <a:latin typeface="+mn-lt"/>
                <a:ea typeface="+mn-ea"/>
                <a:cs typeface="+mn-cs"/>
              </a:rPr>
              <a:t>A threat represents a </a:t>
            </a:r>
            <a:r>
              <a:rPr kumimoji="0" lang="en-US" sz="2400" b="0" i="1" u="none" strike="noStrike" kern="1200" cap="none" spc="0" normalizeH="0" baseline="0" noProof="0" dirty="0">
                <a:ln>
                  <a:noFill/>
                </a:ln>
                <a:solidFill>
                  <a:srgbClr val="000000">
                    <a:lumMod val="75000"/>
                    <a:lumOff val="25000"/>
                  </a:srgbClr>
                </a:solidFill>
                <a:effectLst/>
                <a:uLnTx/>
                <a:uFillTx/>
                <a:latin typeface="+mn-lt"/>
                <a:ea typeface="+mn-ea"/>
                <a:cs typeface="+mn-cs"/>
              </a:rPr>
              <a:t>potential</a:t>
            </a:r>
            <a:r>
              <a:rPr kumimoji="0" lang="en-US" sz="2400" b="0" i="0" u="none" strike="noStrike" kern="1200" cap="none" spc="0" normalizeH="0" baseline="0" noProof="0" dirty="0">
                <a:ln>
                  <a:noFill/>
                </a:ln>
                <a:solidFill>
                  <a:srgbClr val="000000">
                    <a:lumMod val="75000"/>
                    <a:lumOff val="25000"/>
                  </a:srgbClr>
                </a:solidFill>
                <a:effectLst/>
                <a:uLnTx/>
                <a:uFillTx/>
                <a:latin typeface="+mn-lt"/>
                <a:ea typeface="+mn-ea"/>
                <a:cs typeface="+mn-cs"/>
              </a:rPr>
              <a:t> risk to an information asset, whereas an attack (or threat event) represents an ongoing act against the asset that could result in a loss</a:t>
            </a:r>
          </a:p>
          <a:p>
            <a:pPr marL="171450" marR="0" lvl="0" indent="-171450" algn="l" defTabSz="914400" rtl="0" eaLnBrk="1" fontAlgn="auto" latinLnBrk="0" hangingPunct="1">
              <a:lnSpc>
                <a:spcPct val="95000"/>
              </a:lnSpc>
              <a:spcBef>
                <a:spcPts val="1200"/>
              </a:spcBef>
              <a:spcAft>
                <a:spcPts val="0"/>
              </a:spcAft>
              <a:buClr>
                <a:srgbClr val="055C91"/>
              </a:buClr>
              <a:buSzTx/>
              <a:buFont typeface="Arial" pitchFamily="34" charset="0"/>
              <a:buChar char="•"/>
              <a:tabLst/>
              <a:defRPr/>
            </a:pPr>
            <a:r>
              <a:rPr kumimoji="0" lang="en-US" sz="2400" b="0" i="0" u="none" strike="noStrike" kern="1200" cap="none" spc="0" normalizeH="0" baseline="0" noProof="0" dirty="0">
                <a:ln>
                  <a:noFill/>
                </a:ln>
                <a:solidFill>
                  <a:srgbClr val="000000">
                    <a:lumMod val="75000"/>
                    <a:lumOff val="25000"/>
                  </a:srgbClr>
                </a:solidFill>
                <a:effectLst/>
                <a:uLnTx/>
                <a:uFillTx/>
                <a:latin typeface="+mn-lt"/>
                <a:ea typeface="+mn-ea"/>
                <a:cs typeface="+mn-cs"/>
              </a:rPr>
              <a:t>Threat agents damage or steal an organization’s information or physical assets by using exploits to take advantage of a vulnerability where controls are not present or no longer effective</a:t>
            </a:r>
          </a:p>
          <a:p>
            <a:pPr marL="400050" marR="0" lvl="1" indent="-171450" algn="l" defTabSz="914400" rtl="0" eaLnBrk="1" fontAlgn="auto" latinLnBrk="0" hangingPunct="1">
              <a:lnSpc>
                <a:spcPct val="95000"/>
              </a:lnSpc>
              <a:spcBef>
                <a:spcPts val="600"/>
              </a:spcBef>
              <a:spcAft>
                <a:spcPts val="0"/>
              </a:spcAft>
              <a:buClr>
                <a:srgbClr val="0D3857"/>
              </a:buClr>
              <a:buSzTx/>
              <a:buFont typeface="Arial" pitchFamily="34" charset="0"/>
              <a:buChar char="•"/>
              <a:tabLst/>
              <a:defRPr/>
            </a:pPr>
            <a:r>
              <a:rPr kumimoji="0" lang="en-US" sz="2000" b="0" i="0" u="none" strike="noStrike" kern="1200" cap="none" spc="0" normalizeH="0" baseline="0" noProof="0" dirty="0">
                <a:ln>
                  <a:noFill/>
                </a:ln>
                <a:solidFill>
                  <a:srgbClr val="000000">
                    <a:lumMod val="75000"/>
                    <a:lumOff val="25000"/>
                  </a:srgbClr>
                </a:solidFill>
                <a:effectLst/>
                <a:uLnTx/>
                <a:uFillTx/>
                <a:latin typeface="+mn-lt"/>
                <a:ea typeface="+mn-ea"/>
                <a:cs typeface="+mn-cs"/>
              </a:rPr>
              <a:t>Attack: “an intentional or unintentional act that can damage or otherwise compromise information and the systems that support it”</a:t>
            </a:r>
          </a:p>
          <a:p>
            <a:pPr marL="400050" marR="0" lvl="1" indent="-171450" algn="l" defTabSz="914400" rtl="0" eaLnBrk="1" fontAlgn="auto" latinLnBrk="0" hangingPunct="1">
              <a:lnSpc>
                <a:spcPct val="95000"/>
              </a:lnSpc>
              <a:spcBef>
                <a:spcPts val="600"/>
              </a:spcBef>
              <a:spcAft>
                <a:spcPts val="0"/>
              </a:spcAft>
              <a:buClr>
                <a:srgbClr val="0D3857"/>
              </a:buClr>
              <a:buSzTx/>
              <a:buFont typeface="Arial" pitchFamily="34" charset="0"/>
              <a:buChar char="•"/>
              <a:tabLst/>
              <a:defRPr/>
            </a:pPr>
            <a:r>
              <a:rPr kumimoji="0" lang="en-US" sz="2000" b="0" i="0" u="none" strike="noStrike" kern="1200" cap="none" spc="0" normalizeH="0" baseline="0" noProof="0" dirty="0">
                <a:ln>
                  <a:noFill/>
                </a:ln>
                <a:solidFill>
                  <a:srgbClr val="000000">
                    <a:lumMod val="75000"/>
                    <a:lumOff val="25000"/>
                  </a:srgbClr>
                </a:solidFill>
                <a:effectLst/>
                <a:uLnTx/>
                <a:uFillTx/>
                <a:latin typeface="+mn-lt"/>
                <a:ea typeface="+mn-ea"/>
                <a:cs typeface="+mn-cs"/>
              </a:rPr>
              <a:t>Exploit: “a technique used to compromise a system… Threat agents may attempt to exploit a system or other information asset by using it illegally for their personal gain”</a:t>
            </a:r>
          </a:p>
          <a:p>
            <a:pPr marL="400050" marR="0" lvl="1" indent="-171450" algn="l" defTabSz="914400" rtl="0" eaLnBrk="1" fontAlgn="auto" latinLnBrk="0" hangingPunct="1">
              <a:lnSpc>
                <a:spcPct val="95000"/>
              </a:lnSpc>
              <a:spcBef>
                <a:spcPts val="600"/>
              </a:spcBef>
              <a:spcAft>
                <a:spcPts val="0"/>
              </a:spcAft>
              <a:buClr>
                <a:srgbClr val="0D3857"/>
              </a:buClr>
              <a:buSzTx/>
              <a:buFont typeface="Arial" pitchFamily="34" charset="0"/>
              <a:buChar char="•"/>
              <a:tabLst/>
              <a:defRPr/>
            </a:pPr>
            <a:r>
              <a:rPr kumimoji="0" lang="en-US" sz="2000" b="0" i="0" u="none" strike="noStrike" kern="1200" cap="none" spc="0" normalizeH="0" baseline="0" noProof="0" dirty="0">
                <a:ln>
                  <a:noFill/>
                </a:ln>
                <a:solidFill>
                  <a:srgbClr val="000000">
                    <a:lumMod val="75000"/>
                    <a:lumOff val="25000"/>
                  </a:srgbClr>
                </a:solidFill>
                <a:effectLst/>
                <a:uLnTx/>
                <a:uFillTx/>
                <a:latin typeface="+mn-lt"/>
                <a:ea typeface="+mn-ea"/>
                <a:cs typeface="+mn-cs"/>
              </a:rPr>
              <a:t>Vulnerability: “a potential weakness in an asset or its defensive control system(s)”</a:t>
            </a:r>
          </a:p>
        </p:txBody>
      </p:sp>
      <p:sp>
        <p:nvSpPr>
          <p:cNvPr id="4" name="Slide Number Placeholder 3"/>
          <p:cNvSpPr>
            <a:spLocks noGrp="1"/>
          </p:cNvSpPr>
          <p:nvPr>
            <p:ph type="sldNum" sz="quarter" idx="10"/>
          </p:nvPr>
        </p:nvSpPr>
        <p:spPr/>
        <p:txBody>
          <a:bodyPr/>
          <a:lstStyle/>
          <a:p>
            <a:fld id="{97970ACC-877F-4D3B-8A93-B8BA4EA78D53}" type="slidenum">
              <a:rPr lang="en-GB" smtClean="0"/>
              <a:pPr/>
              <a:t>13</a:t>
            </a:fld>
            <a:endParaRPr lang="en-GB"/>
          </a:p>
        </p:txBody>
      </p:sp>
    </p:spTree>
    <p:extLst>
      <p:ext uri="{BB962C8B-B14F-4D97-AF65-F5344CB8AC3E}">
        <p14:creationId xmlns:p14="http://schemas.microsoft.com/office/powerpoint/2010/main" val="151900508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fontScale="92500" lnSpcReduction="10000"/>
          </a:bodyPr>
          <a:lstStyle/>
          <a:p>
            <a:pPr algn="just"/>
            <a:r>
              <a:rPr lang="en-US" dirty="0"/>
              <a:t>Can </a:t>
            </a:r>
            <a:r>
              <a:rPr lang="en-US" dirty="0" err="1"/>
              <a:t>organisations</a:t>
            </a:r>
            <a:r>
              <a:rPr lang="en-US" dirty="0"/>
              <a:t> ever fully eliminate vulnerabilities?</a:t>
            </a:r>
          </a:p>
          <a:p>
            <a:pPr lvl="1"/>
            <a:r>
              <a:rPr lang="en-US" dirty="0"/>
              <a:t>NO:</a:t>
            </a:r>
          </a:p>
          <a:p>
            <a:pPr lvl="1"/>
            <a:r>
              <a:rPr lang="en-US" dirty="0"/>
              <a:t>technology complexity </a:t>
            </a:r>
          </a:p>
          <a:p>
            <a:pPr lvl="1"/>
            <a:r>
              <a:rPr lang="en-US" dirty="0"/>
              <a:t>human error </a:t>
            </a:r>
          </a:p>
          <a:p>
            <a:pPr lvl="1"/>
            <a:r>
              <a:rPr lang="en-US" dirty="0"/>
              <a:t>legacy systems </a:t>
            </a:r>
          </a:p>
          <a:p>
            <a:pPr lvl="1"/>
            <a:r>
              <a:rPr lang="en-US" dirty="0"/>
              <a:t>zero-days </a:t>
            </a:r>
          </a:p>
          <a:p>
            <a:pPr lvl="1"/>
            <a:r>
              <a:rPr lang="en-US" dirty="0"/>
              <a:t>cloud misconfigurations</a:t>
            </a:r>
          </a:p>
          <a:p>
            <a:pPr algn="just"/>
            <a:endParaRPr lang="en-GB" sz="1200" b="0" i="0" kern="1200" dirty="0">
              <a:solidFill>
                <a:schemeClr val="tx1"/>
              </a:solidFill>
              <a:effectLst/>
              <a:latin typeface="+mn-lt"/>
              <a:ea typeface="+mn-ea"/>
              <a:cs typeface="+mn-cs"/>
            </a:endParaRPr>
          </a:p>
          <a:p>
            <a:pPr algn="just"/>
            <a:endParaRPr lang="en-GB" sz="1200" b="0" i="0" kern="1200" dirty="0">
              <a:solidFill>
                <a:schemeClr val="tx1"/>
              </a:solidFill>
              <a:effectLst/>
              <a:latin typeface="+mn-lt"/>
              <a:ea typeface="+mn-ea"/>
              <a:cs typeface="+mn-cs"/>
            </a:endParaRPr>
          </a:p>
          <a:p>
            <a:pPr algn="just"/>
            <a:endParaRPr lang="en-GB" sz="1200" b="0" i="0" kern="1200" dirty="0">
              <a:solidFill>
                <a:schemeClr val="tx1"/>
              </a:solidFill>
              <a:effectLst/>
              <a:latin typeface="+mn-lt"/>
              <a:ea typeface="+mn-ea"/>
              <a:cs typeface="+mn-cs"/>
            </a:endParaRPr>
          </a:p>
          <a:p>
            <a:pPr algn="just"/>
            <a:endParaRPr lang="en-GB" sz="1200" b="0" i="0" kern="1200" dirty="0">
              <a:solidFill>
                <a:schemeClr val="tx1"/>
              </a:solidFill>
              <a:effectLst/>
              <a:latin typeface="+mn-lt"/>
              <a:ea typeface="+mn-ea"/>
              <a:cs typeface="+mn-cs"/>
            </a:endParaRPr>
          </a:p>
          <a:p>
            <a:pPr algn="just"/>
            <a:r>
              <a:rPr lang="en-GB" sz="1200" b="0" i="0" kern="1200" dirty="0">
                <a:solidFill>
                  <a:schemeClr val="tx1"/>
                </a:solidFill>
                <a:effectLst/>
                <a:latin typeface="+mn-lt"/>
                <a:ea typeface="+mn-ea"/>
                <a:cs typeface="+mn-cs"/>
              </a:rPr>
              <a:t>As illustrated in Figure, a threat represents a potential risk to an information asset, whereas an attack, sometimes called a threat event, represents an ongoing act against the asset that could result in a loss. Threat agents damage or steal an organization’s information or physical assets by using exploits to take advantage of a vulnerability where controls are not present or no longer effective. Unlike threats, which are always present, attacks exist only when a specific act may cause a loss. For example, the threat of damage from a thunderstorm is present throughout the summer in many places, but an attack and its associated risk of loss exist only for the duration of an actual thunderstorm.</a:t>
            </a:r>
          </a:p>
          <a:p>
            <a:pPr algn="just"/>
            <a:endParaRPr lang="en-GB" sz="1200" b="0" i="0" kern="1200" dirty="0">
              <a:solidFill>
                <a:schemeClr val="tx1"/>
              </a:solidFill>
              <a:effectLst/>
              <a:latin typeface="+mn-lt"/>
              <a:ea typeface="+mn-ea"/>
              <a:cs typeface="+mn-cs"/>
            </a:endParaRPr>
          </a:p>
          <a:p>
            <a:pPr algn="just"/>
            <a:r>
              <a:rPr lang="en-GB" sz="1200" b="0" i="0" kern="1200" dirty="0">
                <a:solidFill>
                  <a:schemeClr val="tx1"/>
                </a:solidFill>
                <a:effectLst/>
                <a:latin typeface="+mn-lt"/>
                <a:ea typeface="+mn-ea"/>
                <a:cs typeface="+mn-cs"/>
              </a:rPr>
              <a:t>To investigate the wide range of threats that pervade the interconnected world, many researchers have collected information on threats and attacks from practicing information security personnel and their organizations. While the categorizations may vary, threats are relatively well researched and fairly well understood. There is wide agreement that the threat from external sources increases when an organization connects to the Internet. The number of Internet users continues to grow; almost exactly half (49.7 percent) of the world’s 7.52 billion people had some form of Internet access as of mid-2017.4 Therefore, a typical organization with an online connection to its systems and information faces more than 3.7 billion potential hackers.</a:t>
            </a:r>
            <a:endParaRPr lang="en-GB" dirty="0"/>
          </a:p>
        </p:txBody>
      </p:sp>
      <p:sp>
        <p:nvSpPr>
          <p:cNvPr id="4" name="Slide Number Placeholder 3"/>
          <p:cNvSpPr>
            <a:spLocks noGrp="1"/>
          </p:cNvSpPr>
          <p:nvPr>
            <p:ph type="sldNum" sz="quarter" idx="10"/>
          </p:nvPr>
        </p:nvSpPr>
        <p:spPr/>
        <p:txBody>
          <a:bodyPr/>
          <a:lstStyle/>
          <a:p>
            <a:fld id="{97970ACC-877F-4D3B-8A93-B8BA4EA78D53}" type="slidenum">
              <a:rPr lang="en-GB" smtClean="0"/>
              <a:pPr/>
              <a:t>14</a:t>
            </a:fld>
            <a:endParaRPr lang="en-GB"/>
          </a:p>
        </p:txBody>
      </p:sp>
    </p:spTree>
    <p:extLst>
      <p:ext uri="{BB962C8B-B14F-4D97-AF65-F5344CB8AC3E}">
        <p14:creationId xmlns:p14="http://schemas.microsoft.com/office/powerpoint/2010/main" val="254516623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fontScale="25000" lnSpcReduction="20000"/>
          </a:bodyPr>
          <a:lstStyle/>
          <a:p>
            <a:pPr algn="just"/>
            <a:r>
              <a:rPr lang="en-GB" sz="1200" b="0" i="0" kern="1200" dirty="0">
                <a:solidFill>
                  <a:schemeClr val="tx1"/>
                </a:solidFill>
                <a:effectLst/>
                <a:latin typeface="+mn-lt"/>
                <a:ea typeface="+mn-ea"/>
                <a:cs typeface="+mn-cs"/>
              </a:rPr>
              <a:t>The Table shows the 12 general categories of threats that represent a clear and present danger to an organization’s people, information, and systems. Each organization must prioritize the threats it faces based on the particular security situation in which it operates, its organizational strategy regarding risk, and the exposure levels of its assets. You may notice that many of the attack examples in the table could be listed in more than one category. For example, theft performed by a hacker falls into the category of “theft,” but it can also be preceded by “espionage or trespass” as the hacker illegally accesses the information. The theft may also be accompanied by defacement actions to delay discovery, qualifying it for the category of “sabotage or vandalism.”</a:t>
            </a:r>
          </a:p>
          <a:p>
            <a:pPr algn="just"/>
            <a:endParaRPr lang="en-GB" sz="1200" b="0" i="0" kern="1200" dirty="0">
              <a:solidFill>
                <a:schemeClr val="tx1"/>
              </a:solidFill>
              <a:effectLst/>
              <a:latin typeface="+mn-lt"/>
              <a:ea typeface="+mn-ea"/>
              <a:cs typeface="+mn-cs"/>
            </a:endParaRPr>
          </a:p>
          <a:p>
            <a:r>
              <a:rPr lang="en-US" b="1" dirty="0"/>
              <a:t>NEW MODERN THREATS</a:t>
            </a:r>
          </a:p>
          <a:p>
            <a:r>
              <a:rPr lang="en-US" dirty="0"/>
              <a:t>Include:</a:t>
            </a:r>
          </a:p>
          <a:p>
            <a:pPr lvl="1"/>
            <a:r>
              <a:rPr lang="en-US" dirty="0"/>
              <a:t>ransomware-as-a-service </a:t>
            </a:r>
          </a:p>
          <a:p>
            <a:pPr lvl="1"/>
            <a:r>
              <a:rPr lang="en-US" dirty="0"/>
              <a:t>AI-driven attacks </a:t>
            </a:r>
          </a:p>
          <a:p>
            <a:pPr lvl="1"/>
            <a:r>
              <a:rPr lang="en-US" dirty="0"/>
              <a:t>deepfake phishing </a:t>
            </a:r>
          </a:p>
          <a:p>
            <a:pPr lvl="1"/>
            <a:r>
              <a:rPr lang="en-US" dirty="0"/>
              <a:t>cloud attacks </a:t>
            </a:r>
          </a:p>
          <a:p>
            <a:pPr lvl="1"/>
            <a:r>
              <a:rPr lang="en-US" dirty="0"/>
              <a:t>supply-chain attacks</a:t>
            </a:r>
          </a:p>
          <a:p>
            <a:endParaRPr lang="en-GB" dirty="0"/>
          </a:p>
          <a:p>
            <a:endParaRPr lang="en-GB" dirty="0"/>
          </a:p>
          <a:p>
            <a:endParaRPr lang="en-GB" dirty="0"/>
          </a:p>
          <a:p>
            <a:r>
              <a:rPr lang="en-GB" dirty="0"/>
              <a:t>modern examples:</a:t>
            </a:r>
          </a:p>
          <a:p>
            <a:pPr lvl="1"/>
            <a:r>
              <a:rPr lang="en-GB" dirty="0"/>
              <a:t>Zero-day vulnerabilities </a:t>
            </a:r>
          </a:p>
          <a:p>
            <a:pPr lvl="1"/>
            <a:r>
              <a:rPr lang="en-GB" dirty="0"/>
              <a:t>cloud misconfiguration </a:t>
            </a:r>
          </a:p>
          <a:p>
            <a:pPr lvl="1"/>
            <a:r>
              <a:rPr lang="en-GB" dirty="0"/>
              <a:t>API exploitation </a:t>
            </a:r>
          </a:p>
          <a:p>
            <a:pPr lvl="1"/>
            <a:r>
              <a:rPr lang="en-GB" dirty="0"/>
              <a:t>AI-generated phishing</a:t>
            </a:r>
          </a:p>
          <a:p>
            <a:pPr algn="just"/>
            <a:endParaRPr lang="en-GB" sz="1200" b="0" i="0" kern="1200" dirty="0">
              <a:solidFill>
                <a:schemeClr val="tx1"/>
              </a:solidFill>
              <a:effectLst/>
              <a:latin typeface="+mn-lt"/>
              <a:ea typeface="+mn-ea"/>
              <a:cs typeface="+mn-cs"/>
            </a:endParaRPr>
          </a:p>
          <a:p>
            <a:pPr algn="just"/>
            <a:endParaRPr lang="en-GB" sz="1200" b="0" i="0" kern="1200" dirty="0">
              <a:solidFill>
                <a:schemeClr val="tx1"/>
              </a:solidFill>
              <a:effectLst/>
              <a:latin typeface="+mn-lt"/>
              <a:ea typeface="+mn-ea"/>
              <a:cs typeface="+mn-cs"/>
            </a:endParaRPr>
          </a:p>
          <a:p>
            <a:pPr algn="just"/>
            <a:endParaRPr lang="en-GB" sz="1200" b="0" i="0" kern="1200" dirty="0">
              <a:solidFill>
                <a:schemeClr val="tx1"/>
              </a:solidFill>
              <a:effectLst/>
              <a:latin typeface="+mn-lt"/>
              <a:ea typeface="+mn-ea"/>
              <a:cs typeface="+mn-cs"/>
            </a:endParaRPr>
          </a:p>
          <a:p>
            <a:pPr marL="171450" marR="0" lvl="0" indent="-171450" algn="l" defTabSz="914400" rtl="0" eaLnBrk="1" fontAlgn="auto" latinLnBrk="0" hangingPunct="1">
              <a:lnSpc>
                <a:spcPct val="95000"/>
              </a:lnSpc>
              <a:spcBef>
                <a:spcPts val="1200"/>
              </a:spcBef>
              <a:spcAft>
                <a:spcPts val="0"/>
              </a:spcAft>
              <a:buClr>
                <a:srgbClr val="055C91"/>
              </a:buClr>
              <a:buSzTx/>
              <a:buFont typeface="Arial" pitchFamily="34" charset="0"/>
              <a:buChar char="•"/>
              <a:tabLst/>
              <a:defRPr/>
            </a:pPr>
            <a:r>
              <a:rPr kumimoji="0" lang="en-US" sz="2400" b="1" i="0" u="none" strike="noStrike" kern="1200" cap="none" spc="0" normalizeH="0" baseline="0" noProof="0" dirty="0">
                <a:ln>
                  <a:noFill/>
                </a:ln>
                <a:solidFill>
                  <a:srgbClr val="000000">
                    <a:lumMod val="75000"/>
                    <a:lumOff val="25000"/>
                  </a:srgbClr>
                </a:solidFill>
                <a:effectLst/>
                <a:uLnTx/>
                <a:uFillTx/>
                <a:latin typeface="+mn-lt"/>
                <a:ea typeface="+mn-ea"/>
                <a:cs typeface="+mn-cs"/>
              </a:rPr>
              <a:t>Intellectual property (IP) </a:t>
            </a:r>
            <a:r>
              <a:rPr kumimoji="0" lang="en-US" sz="2400" b="0" i="0" u="none" strike="noStrike" kern="1200" cap="none" spc="0" normalizeH="0" baseline="0" noProof="0" dirty="0">
                <a:ln>
                  <a:noFill/>
                </a:ln>
                <a:solidFill>
                  <a:srgbClr val="000000">
                    <a:lumMod val="75000"/>
                    <a:lumOff val="25000"/>
                  </a:srgbClr>
                </a:solidFill>
                <a:effectLst/>
                <a:uLnTx/>
                <a:uFillTx/>
                <a:latin typeface="+mn-lt"/>
                <a:ea typeface="+mn-ea"/>
                <a:cs typeface="+mn-cs"/>
              </a:rPr>
              <a:t>can be trade secrets, copyrights, trademarks, and patents </a:t>
            </a:r>
          </a:p>
          <a:p>
            <a:pPr marL="171450" marR="0" lvl="0" indent="-171450" algn="l" defTabSz="914400" rtl="0" eaLnBrk="1" fontAlgn="auto" latinLnBrk="0" hangingPunct="1">
              <a:lnSpc>
                <a:spcPct val="95000"/>
              </a:lnSpc>
              <a:spcBef>
                <a:spcPts val="1200"/>
              </a:spcBef>
              <a:spcAft>
                <a:spcPts val="0"/>
              </a:spcAft>
              <a:buClr>
                <a:srgbClr val="055C91"/>
              </a:buClr>
              <a:buSzTx/>
              <a:buFont typeface="Arial" pitchFamily="34" charset="0"/>
              <a:buChar char="•"/>
              <a:tabLst/>
              <a:defRPr/>
            </a:pPr>
            <a:r>
              <a:rPr kumimoji="0" lang="en-US" sz="2400" b="0" i="0" u="none" strike="noStrike" kern="1200" cap="none" spc="0" normalizeH="0" baseline="0" noProof="0" dirty="0">
                <a:ln>
                  <a:noFill/>
                </a:ln>
                <a:solidFill>
                  <a:srgbClr val="000000">
                    <a:lumMod val="75000"/>
                    <a:lumOff val="25000"/>
                  </a:srgbClr>
                </a:solidFill>
                <a:effectLst/>
                <a:uLnTx/>
                <a:uFillTx/>
                <a:latin typeface="+mn-lt"/>
                <a:ea typeface="+mn-ea"/>
                <a:cs typeface="+mn-cs"/>
              </a:rPr>
              <a:t>IP is protected by U.S. Copyright and other laws, carries the expectation of proper attribution or credit to its source, and potentially requires the acquisition of permission for its use, as specified in those laws</a:t>
            </a:r>
          </a:p>
          <a:p>
            <a:pPr marL="171450" marR="0" lvl="0" indent="-171450" algn="l" defTabSz="914400" rtl="0" eaLnBrk="1" fontAlgn="auto" latinLnBrk="0" hangingPunct="1">
              <a:lnSpc>
                <a:spcPct val="95000"/>
              </a:lnSpc>
              <a:spcBef>
                <a:spcPts val="1200"/>
              </a:spcBef>
              <a:spcAft>
                <a:spcPts val="0"/>
              </a:spcAft>
              <a:buClr>
                <a:srgbClr val="055C91"/>
              </a:buClr>
              <a:buSzTx/>
              <a:buFont typeface="Arial" pitchFamily="34" charset="0"/>
              <a:buChar char="•"/>
              <a:tabLst/>
              <a:defRPr/>
            </a:pPr>
            <a:r>
              <a:rPr kumimoji="0" lang="en-US" sz="2400" b="0" i="0" u="none" strike="noStrike" kern="1200" cap="none" spc="0" normalizeH="0" baseline="0" noProof="0" dirty="0">
                <a:ln>
                  <a:noFill/>
                </a:ln>
                <a:solidFill>
                  <a:srgbClr val="000000">
                    <a:lumMod val="75000"/>
                    <a:lumOff val="25000"/>
                  </a:srgbClr>
                </a:solidFill>
                <a:effectLst/>
                <a:uLnTx/>
                <a:uFillTx/>
                <a:latin typeface="+mn-lt"/>
                <a:ea typeface="+mn-ea"/>
                <a:cs typeface="+mn-cs"/>
              </a:rPr>
              <a:t>The unauthorized appropriation of IP constitutes a threat to information security </a:t>
            </a:r>
          </a:p>
          <a:p>
            <a:pPr marL="171450" marR="0" lvl="0" indent="-171450" algn="l" defTabSz="914400" rtl="0" eaLnBrk="1" fontAlgn="auto" latinLnBrk="0" hangingPunct="1">
              <a:lnSpc>
                <a:spcPct val="95000"/>
              </a:lnSpc>
              <a:spcBef>
                <a:spcPts val="1200"/>
              </a:spcBef>
              <a:spcAft>
                <a:spcPts val="0"/>
              </a:spcAft>
              <a:buClr>
                <a:srgbClr val="055C91"/>
              </a:buClr>
              <a:buSzTx/>
              <a:buFont typeface="Arial" pitchFamily="34" charset="0"/>
              <a:buChar char="•"/>
              <a:tabLst/>
              <a:defRPr/>
            </a:pPr>
            <a:r>
              <a:rPr kumimoji="0" lang="en-US" sz="2400" b="0" i="0" u="none" strike="noStrike" kern="1200" cap="none" spc="0" normalizeH="0" baseline="0" noProof="0" dirty="0">
                <a:ln>
                  <a:noFill/>
                </a:ln>
                <a:solidFill>
                  <a:srgbClr val="000000">
                    <a:lumMod val="75000"/>
                    <a:lumOff val="25000"/>
                  </a:srgbClr>
                </a:solidFill>
                <a:effectLst/>
                <a:uLnTx/>
                <a:uFillTx/>
                <a:latin typeface="+mn-lt"/>
                <a:ea typeface="+mn-ea"/>
                <a:cs typeface="+mn-cs"/>
              </a:rPr>
              <a:t>This category includes two primary areas:</a:t>
            </a:r>
          </a:p>
          <a:p>
            <a:pPr marL="400050" marR="0" lvl="1" indent="-171450" algn="l" defTabSz="914400" rtl="0" eaLnBrk="1" fontAlgn="auto" latinLnBrk="0" hangingPunct="1">
              <a:lnSpc>
                <a:spcPct val="95000"/>
              </a:lnSpc>
              <a:spcBef>
                <a:spcPts val="600"/>
              </a:spcBef>
              <a:spcAft>
                <a:spcPts val="0"/>
              </a:spcAft>
              <a:buClr>
                <a:srgbClr val="0D3857"/>
              </a:buClr>
              <a:buSzTx/>
              <a:buFont typeface="Arial" pitchFamily="34" charset="0"/>
              <a:buChar char="•"/>
              <a:tabLst/>
              <a:defRPr/>
            </a:pPr>
            <a:r>
              <a:rPr kumimoji="0" lang="en-US" sz="2000" b="0" i="0" u="none" strike="noStrike" kern="1200" cap="none" spc="0" normalizeH="0" baseline="0" noProof="0" dirty="0">
                <a:ln>
                  <a:noFill/>
                </a:ln>
                <a:solidFill>
                  <a:srgbClr val="000000">
                    <a:lumMod val="75000"/>
                    <a:lumOff val="25000"/>
                  </a:srgbClr>
                </a:solidFill>
                <a:effectLst/>
                <a:uLnTx/>
                <a:uFillTx/>
                <a:latin typeface="+mn-lt"/>
                <a:ea typeface="+mn-ea"/>
                <a:cs typeface="+mn-cs"/>
              </a:rPr>
              <a:t>Software piracy</a:t>
            </a:r>
          </a:p>
          <a:p>
            <a:pPr marL="400050" marR="0" lvl="1" indent="-171450" algn="l" defTabSz="914400" rtl="0" eaLnBrk="1" fontAlgn="auto" latinLnBrk="0" hangingPunct="1">
              <a:lnSpc>
                <a:spcPct val="95000"/>
              </a:lnSpc>
              <a:spcBef>
                <a:spcPts val="600"/>
              </a:spcBef>
              <a:spcAft>
                <a:spcPts val="0"/>
              </a:spcAft>
              <a:buClr>
                <a:srgbClr val="0D3857"/>
              </a:buClr>
              <a:buSzTx/>
              <a:buFont typeface="Arial" pitchFamily="34" charset="0"/>
              <a:buChar char="•"/>
              <a:tabLst/>
              <a:defRPr/>
            </a:pPr>
            <a:r>
              <a:rPr kumimoji="0" lang="en-US" sz="2000" b="0" i="0" u="none" strike="noStrike" kern="1200" cap="none" spc="0" normalizeH="0" baseline="0" noProof="0" dirty="0">
                <a:ln>
                  <a:noFill/>
                </a:ln>
                <a:solidFill>
                  <a:srgbClr val="000000">
                    <a:lumMod val="75000"/>
                    <a:lumOff val="25000"/>
                  </a:srgbClr>
                </a:solidFill>
                <a:effectLst/>
                <a:uLnTx/>
                <a:uFillTx/>
                <a:latin typeface="+mn-lt"/>
                <a:ea typeface="+mn-ea"/>
                <a:cs typeface="+mn-cs"/>
              </a:rPr>
              <a:t>Copyright protection and user registration</a:t>
            </a:r>
          </a:p>
          <a:p>
            <a:pPr marL="400050" marR="0" lvl="1" indent="-171450" algn="l" defTabSz="914400" rtl="0" eaLnBrk="1" fontAlgn="auto" latinLnBrk="0" hangingPunct="1">
              <a:lnSpc>
                <a:spcPct val="95000"/>
              </a:lnSpc>
              <a:spcBef>
                <a:spcPts val="600"/>
              </a:spcBef>
              <a:spcAft>
                <a:spcPts val="0"/>
              </a:spcAft>
              <a:buClr>
                <a:srgbClr val="0D3857"/>
              </a:buClr>
              <a:buSzTx/>
              <a:buFont typeface="Arial" pitchFamily="34" charset="0"/>
              <a:buChar char="•"/>
              <a:tabLst/>
              <a:defRPr/>
            </a:pPr>
            <a:endParaRPr kumimoji="0" lang="en-US" sz="2000" b="0" i="0" u="none" strike="noStrike" kern="1200" cap="none" spc="0" normalizeH="0" baseline="0" noProof="0" dirty="0">
              <a:ln>
                <a:noFill/>
              </a:ln>
              <a:solidFill>
                <a:srgbClr val="000000">
                  <a:lumMod val="75000"/>
                  <a:lumOff val="25000"/>
                </a:srgbClr>
              </a:solidFill>
              <a:effectLst/>
              <a:uLnTx/>
              <a:uFillTx/>
              <a:latin typeface="+mn-lt"/>
              <a:ea typeface="+mn-ea"/>
              <a:cs typeface="+mn-cs"/>
            </a:endParaRPr>
          </a:p>
          <a:p>
            <a:pPr marL="0" marR="0" lvl="0" indent="-228600" algn="l" defTabSz="914400" rtl="0" eaLnBrk="1" fontAlgn="auto" latinLnBrk="0" hangingPunct="1">
              <a:lnSpc>
                <a:spcPct val="95000"/>
              </a:lnSpc>
              <a:spcBef>
                <a:spcPts val="600"/>
              </a:spcBef>
              <a:spcAft>
                <a:spcPts val="0"/>
              </a:spcAft>
              <a:buClr>
                <a:srgbClr val="0D3857"/>
              </a:buClr>
              <a:buSzTx/>
              <a:buFont typeface="Arial" pitchFamily="34" charset="0"/>
              <a:buChar char="•"/>
              <a:tabLst/>
              <a:defRPr/>
            </a:pPr>
            <a:r>
              <a:rPr kumimoji="0" lang="en-US" sz="2000" b="1" i="0" u="none" strike="noStrike" kern="1200" cap="none" spc="0" normalizeH="0" baseline="0" noProof="0" dirty="0">
                <a:ln>
                  <a:noFill/>
                </a:ln>
                <a:solidFill>
                  <a:srgbClr val="000000">
                    <a:lumMod val="75000"/>
                    <a:lumOff val="25000"/>
                  </a:srgbClr>
                </a:solidFill>
                <a:effectLst/>
                <a:uLnTx/>
                <a:uFillTx/>
                <a:latin typeface="+mn-lt"/>
                <a:ea typeface="+mn-ea"/>
                <a:cs typeface="+mn-cs"/>
              </a:rPr>
              <a:t>Deviations in Quality of Service:</a:t>
            </a:r>
          </a:p>
          <a:p>
            <a:pPr marL="628650" marR="0" lvl="1" indent="-171450" algn="l" defTabSz="914400" rtl="0" eaLnBrk="1" fontAlgn="auto" latinLnBrk="0" hangingPunct="1">
              <a:lnSpc>
                <a:spcPct val="95000"/>
              </a:lnSpc>
              <a:spcBef>
                <a:spcPts val="1200"/>
              </a:spcBef>
              <a:spcAft>
                <a:spcPts val="0"/>
              </a:spcAft>
              <a:buClr>
                <a:srgbClr val="055C91"/>
              </a:buClr>
              <a:buSzTx/>
              <a:buFont typeface="Arial" pitchFamily="34" charset="0"/>
              <a:buChar char="•"/>
              <a:tabLst/>
              <a:defRPr/>
            </a:pPr>
            <a:r>
              <a:rPr kumimoji="0" lang="en-US" sz="2400" b="0" i="0" u="none" strike="noStrike" kern="1200" cap="none" spc="0" normalizeH="0" baseline="0" noProof="0" dirty="0">
                <a:ln>
                  <a:noFill/>
                </a:ln>
                <a:solidFill>
                  <a:srgbClr val="000000">
                    <a:lumMod val="75000"/>
                    <a:lumOff val="25000"/>
                  </a:srgbClr>
                </a:solidFill>
                <a:effectLst/>
                <a:uLnTx/>
                <a:uFillTx/>
                <a:latin typeface="+mn-lt"/>
                <a:ea typeface="+mn-ea"/>
                <a:cs typeface="+mn-cs"/>
              </a:rPr>
              <a:t>An organization’s information system depends on the successful operation of many interdependent support systems, including power grids, data and telecommunications networks, parts suppliers, service vendors, and even janitorial staff and garbage haulers, any of which can be interrupted by severe weather, employee illnesses, or other unforeseen events </a:t>
            </a:r>
          </a:p>
          <a:p>
            <a:pPr marL="628650" marR="0" lvl="1" indent="-171450" algn="l" defTabSz="914400" rtl="0" eaLnBrk="1" fontAlgn="auto" latinLnBrk="0" hangingPunct="1">
              <a:lnSpc>
                <a:spcPct val="95000"/>
              </a:lnSpc>
              <a:spcBef>
                <a:spcPts val="1200"/>
              </a:spcBef>
              <a:spcAft>
                <a:spcPts val="0"/>
              </a:spcAft>
              <a:buClr>
                <a:srgbClr val="055C91"/>
              </a:buClr>
              <a:buSzTx/>
              <a:buFont typeface="Arial" pitchFamily="34" charset="0"/>
              <a:buChar char="•"/>
              <a:tabLst/>
              <a:defRPr/>
            </a:pPr>
            <a:r>
              <a:rPr kumimoji="0" lang="en-US" sz="2400" b="0" i="0" u="none" strike="noStrike" kern="1200" cap="none" spc="0" normalizeH="0" baseline="0" noProof="0" dirty="0">
                <a:ln>
                  <a:noFill/>
                </a:ln>
                <a:solidFill>
                  <a:srgbClr val="000000">
                    <a:lumMod val="75000"/>
                    <a:lumOff val="25000"/>
                  </a:srgbClr>
                </a:solidFill>
                <a:effectLst/>
                <a:uLnTx/>
                <a:uFillTx/>
                <a:latin typeface="+mn-lt"/>
                <a:ea typeface="+mn-ea"/>
                <a:cs typeface="+mn-cs"/>
              </a:rPr>
              <a:t>Irregularities in Internet service, communications, and power supplies can dramatically affect the availability of information and systems </a:t>
            </a:r>
          </a:p>
          <a:p>
            <a:pPr marL="628650" marR="0" lvl="1" indent="-171450" algn="l" defTabSz="914400" rtl="0" eaLnBrk="1" fontAlgn="auto" latinLnBrk="0" hangingPunct="1">
              <a:lnSpc>
                <a:spcPct val="95000"/>
              </a:lnSpc>
              <a:spcBef>
                <a:spcPts val="1200"/>
              </a:spcBef>
              <a:spcAft>
                <a:spcPts val="0"/>
              </a:spcAft>
              <a:buClr>
                <a:srgbClr val="055C91"/>
              </a:buClr>
              <a:buSzTx/>
              <a:buFont typeface="Arial" pitchFamily="34" charset="0"/>
              <a:buChar char="•"/>
              <a:tabLst/>
              <a:defRPr/>
            </a:pPr>
            <a:r>
              <a:rPr kumimoji="0" lang="en-US" sz="2400" b="0" i="0" u="none" strike="noStrike" kern="1200" cap="none" spc="0" normalizeH="0" baseline="0" noProof="0" dirty="0">
                <a:ln>
                  <a:noFill/>
                </a:ln>
                <a:solidFill>
                  <a:srgbClr val="000000">
                    <a:lumMod val="75000"/>
                    <a:lumOff val="25000"/>
                  </a:srgbClr>
                </a:solidFill>
                <a:effectLst/>
                <a:uLnTx/>
                <a:uFillTx/>
                <a:latin typeface="+mn-lt"/>
                <a:ea typeface="+mn-ea"/>
                <a:cs typeface="+mn-cs"/>
              </a:rPr>
              <a:t>Subcategories of this threat include the following:</a:t>
            </a:r>
          </a:p>
          <a:p>
            <a:pPr marL="857250" marR="0" lvl="2" indent="-171450" algn="l" defTabSz="914400" rtl="0" eaLnBrk="1" fontAlgn="auto" latinLnBrk="0" hangingPunct="1">
              <a:lnSpc>
                <a:spcPct val="95000"/>
              </a:lnSpc>
              <a:spcBef>
                <a:spcPts val="600"/>
              </a:spcBef>
              <a:spcAft>
                <a:spcPts val="0"/>
              </a:spcAft>
              <a:buClr>
                <a:srgbClr val="0D3857"/>
              </a:buClr>
              <a:buSzTx/>
              <a:buFont typeface="Arial" pitchFamily="34" charset="0"/>
              <a:buChar char="•"/>
              <a:tabLst/>
              <a:defRPr/>
            </a:pPr>
            <a:r>
              <a:rPr kumimoji="0" lang="en-US" sz="2000" b="0" i="0" u="none" strike="noStrike" kern="1200" cap="none" spc="0" normalizeH="0" baseline="0" noProof="0" dirty="0">
                <a:ln>
                  <a:noFill/>
                </a:ln>
                <a:solidFill>
                  <a:srgbClr val="000000">
                    <a:lumMod val="75000"/>
                    <a:lumOff val="25000"/>
                  </a:srgbClr>
                </a:solidFill>
                <a:effectLst/>
                <a:uLnTx/>
                <a:uFillTx/>
                <a:latin typeface="+mn-lt"/>
                <a:ea typeface="+mn-ea"/>
                <a:cs typeface="+mn-cs"/>
              </a:rPr>
              <a:t>Internet service issues</a:t>
            </a:r>
          </a:p>
          <a:p>
            <a:pPr marL="857250" marR="0" lvl="2" indent="-171450" algn="l" defTabSz="914400" rtl="0" eaLnBrk="1" fontAlgn="auto" latinLnBrk="0" hangingPunct="1">
              <a:lnSpc>
                <a:spcPct val="95000"/>
              </a:lnSpc>
              <a:spcBef>
                <a:spcPts val="600"/>
              </a:spcBef>
              <a:spcAft>
                <a:spcPts val="0"/>
              </a:spcAft>
              <a:buClr>
                <a:srgbClr val="0D3857"/>
              </a:buClr>
              <a:buSzTx/>
              <a:buFont typeface="Arial" pitchFamily="34" charset="0"/>
              <a:buChar char="•"/>
              <a:tabLst/>
              <a:defRPr/>
            </a:pPr>
            <a:r>
              <a:rPr kumimoji="0" lang="en-US" sz="2000" b="0" i="0" u="none" strike="noStrike" kern="1200" cap="none" spc="0" normalizeH="0" baseline="0" noProof="0" dirty="0">
                <a:ln>
                  <a:noFill/>
                </a:ln>
                <a:solidFill>
                  <a:srgbClr val="000000">
                    <a:lumMod val="75000"/>
                    <a:lumOff val="25000"/>
                  </a:srgbClr>
                </a:solidFill>
                <a:effectLst/>
                <a:uLnTx/>
                <a:uFillTx/>
                <a:latin typeface="+mn-lt"/>
                <a:ea typeface="+mn-ea"/>
                <a:cs typeface="+mn-cs"/>
              </a:rPr>
              <a:t>Communications and other service provider issues</a:t>
            </a:r>
          </a:p>
          <a:p>
            <a:pPr marL="857250" marR="0" lvl="2" indent="-171450" algn="l" defTabSz="914400" rtl="0" eaLnBrk="1" fontAlgn="auto" latinLnBrk="0" hangingPunct="1">
              <a:lnSpc>
                <a:spcPct val="95000"/>
              </a:lnSpc>
              <a:spcBef>
                <a:spcPts val="600"/>
              </a:spcBef>
              <a:spcAft>
                <a:spcPts val="0"/>
              </a:spcAft>
              <a:buClr>
                <a:srgbClr val="0D3857"/>
              </a:buClr>
              <a:buSzTx/>
              <a:buFont typeface="Arial" pitchFamily="34" charset="0"/>
              <a:buChar char="•"/>
              <a:tabLst/>
              <a:defRPr/>
            </a:pPr>
            <a:r>
              <a:rPr kumimoji="0" lang="en-US" sz="2000" b="0" i="0" u="none" strike="noStrike" kern="1200" cap="none" spc="0" normalizeH="0" baseline="0" noProof="0" dirty="0">
                <a:ln>
                  <a:noFill/>
                </a:ln>
                <a:solidFill>
                  <a:srgbClr val="000000">
                    <a:lumMod val="75000"/>
                    <a:lumOff val="25000"/>
                  </a:srgbClr>
                </a:solidFill>
                <a:effectLst/>
                <a:uLnTx/>
                <a:uFillTx/>
                <a:latin typeface="+mn-lt"/>
                <a:ea typeface="+mn-ea"/>
                <a:cs typeface="+mn-cs"/>
              </a:rPr>
              <a:t>Power irregularities</a:t>
            </a:r>
          </a:p>
          <a:p>
            <a:pPr marL="0" marR="0" lvl="0" indent="-228600" algn="l" defTabSz="914400" rtl="0" eaLnBrk="1" fontAlgn="auto" latinLnBrk="0" hangingPunct="1">
              <a:lnSpc>
                <a:spcPct val="95000"/>
              </a:lnSpc>
              <a:spcBef>
                <a:spcPts val="600"/>
              </a:spcBef>
              <a:spcAft>
                <a:spcPts val="0"/>
              </a:spcAft>
              <a:buClr>
                <a:srgbClr val="0D3857"/>
              </a:buClr>
              <a:buSzTx/>
              <a:buFont typeface="Arial" pitchFamily="34" charset="0"/>
              <a:buChar char="•"/>
              <a:tabLst/>
              <a:defRPr/>
            </a:pPr>
            <a:endParaRPr kumimoji="0" lang="en-US" sz="2000" b="0" i="0" u="none" strike="noStrike" kern="1200" cap="none" spc="0" normalizeH="0" baseline="0" noProof="0" dirty="0">
              <a:ln>
                <a:noFill/>
              </a:ln>
              <a:solidFill>
                <a:srgbClr val="000000">
                  <a:lumMod val="75000"/>
                  <a:lumOff val="25000"/>
                </a:srgbClr>
              </a:solidFill>
              <a:effectLst/>
              <a:uLnTx/>
              <a:uFillTx/>
              <a:latin typeface="+mn-lt"/>
              <a:ea typeface="+mn-ea"/>
              <a:cs typeface="+mn-cs"/>
            </a:endParaRPr>
          </a:p>
          <a:p>
            <a:pPr marL="171450" marR="0" lvl="0" indent="-171450" algn="l" defTabSz="914400" rtl="0" eaLnBrk="1" fontAlgn="auto" latinLnBrk="0" hangingPunct="1">
              <a:lnSpc>
                <a:spcPct val="95000"/>
              </a:lnSpc>
              <a:spcBef>
                <a:spcPts val="1200"/>
              </a:spcBef>
              <a:spcAft>
                <a:spcPts val="0"/>
              </a:spcAft>
              <a:buClr>
                <a:srgbClr val="055C91"/>
              </a:buClr>
              <a:buSzTx/>
              <a:buFont typeface="Arial" pitchFamily="34" charset="0"/>
              <a:buChar char="•"/>
              <a:tabLst/>
              <a:defRPr/>
            </a:pPr>
            <a:r>
              <a:rPr kumimoji="0" lang="en-US" sz="2400" b="1" i="0" u="none" strike="noStrike" kern="1200" cap="none" spc="0" normalizeH="0" baseline="0" noProof="0" dirty="0">
                <a:ln>
                  <a:noFill/>
                </a:ln>
                <a:solidFill>
                  <a:srgbClr val="000000">
                    <a:lumMod val="75000"/>
                    <a:lumOff val="25000"/>
                  </a:srgbClr>
                </a:solidFill>
                <a:effectLst/>
                <a:uLnTx/>
                <a:uFillTx/>
                <a:latin typeface="+mn-lt"/>
                <a:ea typeface="+mn-ea"/>
                <a:cs typeface="+mn-cs"/>
              </a:rPr>
              <a:t>Espionage or Trespass:</a:t>
            </a:r>
          </a:p>
          <a:p>
            <a:pPr marL="628650" marR="0" lvl="1" indent="-171450" algn="l" defTabSz="914400" rtl="0" eaLnBrk="1" fontAlgn="auto" latinLnBrk="0" hangingPunct="1">
              <a:lnSpc>
                <a:spcPct val="95000"/>
              </a:lnSpc>
              <a:spcBef>
                <a:spcPts val="1200"/>
              </a:spcBef>
              <a:spcAft>
                <a:spcPts val="0"/>
              </a:spcAft>
              <a:buClr>
                <a:srgbClr val="055C91"/>
              </a:buClr>
              <a:buSzTx/>
              <a:buFont typeface="Arial" pitchFamily="34" charset="0"/>
              <a:buChar char="•"/>
              <a:tabLst/>
              <a:defRPr/>
            </a:pPr>
            <a:r>
              <a:rPr kumimoji="0" lang="en-US" sz="2400" b="0" i="0" u="none" strike="noStrike" kern="1200" cap="none" spc="0" normalizeH="0" baseline="0" noProof="0" dirty="0">
                <a:ln>
                  <a:noFill/>
                </a:ln>
                <a:solidFill>
                  <a:srgbClr val="000000">
                    <a:lumMod val="75000"/>
                    <a:lumOff val="25000"/>
                  </a:srgbClr>
                </a:solidFill>
                <a:effectLst/>
                <a:uLnTx/>
                <a:uFillTx/>
                <a:latin typeface="+mn-lt"/>
                <a:ea typeface="+mn-ea"/>
                <a:cs typeface="+mn-cs"/>
              </a:rPr>
              <a:t>When an unauthorized person gains access to information an organization is trying to protect, the act is categorized as espionage or trespass </a:t>
            </a:r>
          </a:p>
          <a:p>
            <a:pPr marL="628650" marR="0" lvl="1" indent="-171450" algn="l" defTabSz="914400" rtl="0" eaLnBrk="1" fontAlgn="auto" latinLnBrk="0" hangingPunct="1">
              <a:lnSpc>
                <a:spcPct val="95000"/>
              </a:lnSpc>
              <a:spcBef>
                <a:spcPts val="1200"/>
              </a:spcBef>
              <a:spcAft>
                <a:spcPts val="0"/>
              </a:spcAft>
              <a:buClr>
                <a:srgbClr val="055C91"/>
              </a:buClr>
              <a:buSzTx/>
              <a:buFont typeface="Arial" pitchFamily="34" charset="0"/>
              <a:buChar char="•"/>
              <a:tabLst/>
              <a:defRPr/>
            </a:pPr>
            <a:r>
              <a:rPr kumimoji="0" lang="en-US" sz="2400" b="0" i="0" u="none" strike="noStrike" kern="1200" cap="none" spc="0" normalizeH="0" baseline="0" noProof="0" dirty="0">
                <a:ln>
                  <a:noFill/>
                </a:ln>
                <a:solidFill>
                  <a:srgbClr val="000000">
                    <a:lumMod val="75000"/>
                    <a:lumOff val="25000"/>
                  </a:srgbClr>
                </a:solidFill>
                <a:effectLst/>
                <a:uLnTx/>
                <a:uFillTx/>
                <a:latin typeface="+mn-lt"/>
                <a:ea typeface="+mn-ea"/>
                <a:cs typeface="+mn-cs"/>
              </a:rPr>
              <a:t>When information gatherers employ techniques that cross a legal or ethical threshold, they are conducting industrial espionage</a:t>
            </a:r>
          </a:p>
          <a:p>
            <a:pPr marL="628650" marR="0" lvl="1" indent="-171450" algn="l" defTabSz="914400" rtl="0" eaLnBrk="1" fontAlgn="auto" latinLnBrk="0" hangingPunct="1">
              <a:lnSpc>
                <a:spcPct val="95000"/>
              </a:lnSpc>
              <a:spcBef>
                <a:spcPts val="1200"/>
              </a:spcBef>
              <a:spcAft>
                <a:spcPts val="0"/>
              </a:spcAft>
              <a:buClr>
                <a:srgbClr val="055C91"/>
              </a:buClr>
              <a:buSzTx/>
              <a:buFont typeface="Arial" pitchFamily="34" charset="0"/>
              <a:buChar char="•"/>
              <a:tabLst/>
              <a:defRPr/>
            </a:pPr>
            <a:r>
              <a:rPr kumimoji="0" lang="en-US" sz="2400" b="0" i="0" u="none" strike="noStrike" kern="1200" cap="none" spc="0" normalizeH="0" baseline="0" noProof="0" dirty="0">
                <a:ln>
                  <a:noFill/>
                </a:ln>
                <a:solidFill>
                  <a:srgbClr val="000000">
                    <a:lumMod val="75000"/>
                    <a:lumOff val="25000"/>
                  </a:srgbClr>
                </a:solidFill>
                <a:effectLst/>
                <a:uLnTx/>
                <a:uFillTx/>
                <a:latin typeface="+mn-lt"/>
                <a:ea typeface="+mn-ea"/>
                <a:cs typeface="+mn-cs"/>
              </a:rPr>
              <a:t>In the real world, a hacker frequently spends long hours examining the types and structures of targeted systems and uses skill, guile, and/or fraud to attempt to bypass controls placed on information owned by someone else</a:t>
            </a:r>
          </a:p>
          <a:p>
            <a:pPr marL="628650" marR="0" lvl="1" indent="-171450" algn="l" defTabSz="914400" rtl="0" eaLnBrk="1" fontAlgn="auto" latinLnBrk="0" hangingPunct="1">
              <a:lnSpc>
                <a:spcPct val="95000"/>
              </a:lnSpc>
              <a:spcBef>
                <a:spcPts val="1200"/>
              </a:spcBef>
              <a:spcAft>
                <a:spcPts val="0"/>
              </a:spcAft>
              <a:buClr>
                <a:srgbClr val="055C91"/>
              </a:buClr>
              <a:buSzTx/>
              <a:buFont typeface="Arial" pitchFamily="34" charset="0"/>
              <a:buChar char="•"/>
              <a:tabLst/>
              <a:defRPr/>
            </a:pPr>
            <a:r>
              <a:rPr kumimoji="0" lang="en-US" sz="2400" b="0" i="0" u="none" strike="noStrike" kern="1200" cap="none" spc="0" normalizeH="0" baseline="0" noProof="0" dirty="0">
                <a:ln>
                  <a:noFill/>
                </a:ln>
                <a:solidFill>
                  <a:srgbClr val="000000">
                    <a:lumMod val="75000"/>
                    <a:lumOff val="25000"/>
                  </a:srgbClr>
                </a:solidFill>
                <a:effectLst/>
                <a:uLnTx/>
                <a:uFillTx/>
                <a:latin typeface="+mn-lt"/>
                <a:ea typeface="+mn-ea"/>
                <a:cs typeface="+mn-cs"/>
              </a:rPr>
              <a:t>Once an attacker gains access to a system, the next step is to increase privileges (privilege escalation) to gain administrator- (or root-) level control</a:t>
            </a:r>
          </a:p>
          <a:p>
            <a:pPr marL="628650" marR="0" lvl="1" indent="-171450" algn="l" defTabSz="914400" rtl="0" eaLnBrk="1" fontAlgn="auto" latinLnBrk="0" hangingPunct="1">
              <a:lnSpc>
                <a:spcPct val="95000"/>
              </a:lnSpc>
              <a:spcBef>
                <a:spcPts val="1200"/>
              </a:spcBef>
              <a:spcAft>
                <a:spcPts val="0"/>
              </a:spcAft>
              <a:buClr>
                <a:srgbClr val="055C91"/>
              </a:buClr>
              <a:buSzTx/>
              <a:buFont typeface="Arial" pitchFamily="34" charset="0"/>
              <a:buChar char="•"/>
              <a:tabLst/>
              <a:defRPr/>
            </a:pPr>
            <a:r>
              <a:rPr kumimoji="0" lang="en-US" sz="2400" b="0" i="0" u="none" strike="noStrike" kern="1200" cap="none" spc="0" normalizeH="0" baseline="0" noProof="0" dirty="0">
                <a:ln>
                  <a:noFill/>
                </a:ln>
                <a:solidFill>
                  <a:srgbClr val="000000">
                    <a:lumMod val="75000"/>
                    <a:lumOff val="25000"/>
                  </a:srgbClr>
                </a:solidFill>
                <a:effectLst/>
                <a:uLnTx/>
                <a:uFillTx/>
                <a:latin typeface="+mn-lt"/>
                <a:ea typeface="+mn-ea"/>
                <a:cs typeface="+mn-cs"/>
              </a:rPr>
              <a:t>Password attacks fall under the category of espionage or trespass just as lock-picking falls under breaking and entering </a:t>
            </a:r>
          </a:p>
          <a:p>
            <a:pPr marL="628650" marR="0" lvl="1" indent="-171450" algn="l" defTabSz="914400" rtl="0" eaLnBrk="1" fontAlgn="auto" latinLnBrk="0" hangingPunct="1">
              <a:lnSpc>
                <a:spcPct val="95000"/>
              </a:lnSpc>
              <a:spcBef>
                <a:spcPts val="1200"/>
              </a:spcBef>
              <a:spcAft>
                <a:spcPts val="0"/>
              </a:spcAft>
              <a:buClr>
                <a:srgbClr val="055C91"/>
              </a:buClr>
              <a:buSzTx/>
              <a:buFont typeface="Arial" pitchFamily="34" charset="0"/>
              <a:buChar char="•"/>
              <a:tabLst/>
              <a:defRPr/>
            </a:pPr>
            <a:r>
              <a:rPr kumimoji="0" lang="en-US" sz="2400" b="0" i="0" u="none" strike="noStrike" kern="1200" cap="none" spc="0" normalizeH="0" baseline="0" noProof="0" dirty="0">
                <a:ln>
                  <a:noFill/>
                </a:ln>
                <a:solidFill>
                  <a:srgbClr val="000000">
                    <a:lumMod val="75000"/>
                    <a:lumOff val="25000"/>
                  </a:srgbClr>
                </a:solidFill>
                <a:effectLst/>
                <a:uLnTx/>
                <a:uFillTx/>
                <a:latin typeface="+mn-lt"/>
                <a:ea typeface="+mn-ea"/>
                <a:cs typeface="+mn-cs"/>
              </a:rPr>
              <a:t>Attempting to guess or reverse-calculate a password is often called cracking</a:t>
            </a:r>
          </a:p>
          <a:p>
            <a:pPr marL="628650" marR="0" lvl="1" indent="-171450" algn="l" defTabSz="914400" rtl="0" eaLnBrk="1" fontAlgn="auto" latinLnBrk="0" hangingPunct="1">
              <a:lnSpc>
                <a:spcPct val="95000"/>
              </a:lnSpc>
              <a:spcBef>
                <a:spcPts val="1200"/>
              </a:spcBef>
              <a:spcAft>
                <a:spcPts val="0"/>
              </a:spcAft>
              <a:buClr>
                <a:srgbClr val="055C91"/>
              </a:buClr>
              <a:buSzTx/>
              <a:buFont typeface="Arial" pitchFamily="34" charset="0"/>
              <a:buChar char="•"/>
              <a:tabLst/>
              <a:defRPr/>
            </a:pPr>
            <a:r>
              <a:rPr kumimoji="0" lang="en-US" sz="2400" b="0" i="0" u="none" strike="noStrike" kern="1200" cap="none" spc="0" normalizeH="0" baseline="0" noProof="0" dirty="0">
                <a:ln>
                  <a:noFill/>
                </a:ln>
                <a:solidFill>
                  <a:srgbClr val="000000">
                    <a:lumMod val="75000"/>
                    <a:lumOff val="25000"/>
                  </a:srgbClr>
                </a:solidFill>
                <a:effectLst/>
                <a:uLnTx/>
                <a:uFillTx/>
                <a:latin typeface="+mn-lt"/>
                <a:ea typeface="+mn-ea"/>
                <a:cs typeface="+mn-cs"/>
              </a:rPr>
              <a:t>There are alternative approaches to password cracking:</a:t>
            </a:r>
          </a:p>
          <a:p>
            <a:pPr marL="857250" marR="0" lvl="2" indent="-171450" algn="l" defTabSz="914400" rtl="0" eaLnBrk="1" fontAlgn="auto" latinLnBrk="0" hangingPunct="1">
              <a:lnSpc>
                <a:spcPct val="95000"/>
              </a:lnSpc>
              <a:spcBef>
                <a:spcPts val="600"/>
              </a:spcBef>
              <a:spcAft>
                <a:spcPts val="0"/>
              </a:spcAft>
              <a:buClr>
                <a:srgbClr val="0D3857"/>
              </a:buClr>
              <a:buSzTx/>
              <a:buFont typeface="Arial" pitchFamily="34" charset="0"/>
              <a:buChar char="•"/>
              <a:tabLst/>
              <a:defRPr/>
            </a:pPr>
            <a:r>
              <a:rPr kumimoji="0" lang="en-US" sz="2000" b="0" i="0" u="none" strike="noStrike" kern="1200" cap="none" spc="0" normalizeH="0" baseline="0" noProof="0" dirty="0">
                <a:ln>
                  <a:noFill/>
                </a:ln>
                <a:solidFill>
                  <a:srgbClr val="000000">
                    <a:lumMod val="75000"/>
                    <a:lumOff val="25000"/>
                  </a:srgbClr>
                </a:solidFill>
                <a:effectLst/>
                <a:uLnTx/>
                <a:uFillTx/>
                <a:latin typeface="+mn-lt"/>
                <a:ea typeface="+mn-ea"/>
                <a:cs typeface="+mn-cs"/>
              </a:rPr>
              <a:t>Brute force attack</a:t>
            </a:r>
          </a:p>
          <a:p>
            <a:pPr marL="857250" marR="0" lvl="2" indent="-171450" algn="l" defTabSz="914400" rtl="0" eaLnBrk="1" fontAlgn="auto" latinLnBrk="0" hangingPunct="1">
              <a:lnSpc>
                <a:spcPct val="95000"/>
              </a:lnSpc>
              <a:spcBef>
                <a:spcPts val="600"/>
              </a:spcBef>
              <a:spcAft>
                <a:spcPts val="0"/>
              </a:spcAft>
              <a:buClr>
                <a:srgbClr val="0D3857"/>
              </a:buClr>
              <a:buSzTx/>
              <a:buFont typeface="Arial" pitchFamily="34" charset="0"/>
              <a:buChar char="•"/>
              <a:tabLst/>
              <a:defRPr/>
            </a:pPr>
            <a:r>
              <a:rPr kumimoji="0" lang="en-US" sz="2000" b="0" i="0" u="none" strike="noStrike" kern="1200" cap="none" spc="0" normalizeH="0" baseline="0" noProof="0" dirty="0">
                <a:ln>
                  <a:noFill/>
                </a:ln>
                <a:solidFill>
                  <a:srgbClr val="000000">
                    <a:lumMod val="75000"/>
                    <a:lumOff val="25000"/>
                  </a:srgbClr>
                </a:solidFill>
                <a:effectLst/>
                <a:uLnTx/>
                <a:uFillTx/>
                <a:latin typeface="+mn-lt"/>
                <a:ea typeface="+mn-ea"/>
                <a:cs typeface="+mn-cs"/>
              </a:rPr>
              <a:t>Dictionary password attack </a:t>
            </a:r>
          </a:p>
          <a:p>
            <a:pPr marL="857250" marR="0" lvl="2" indent="-171450" algn="l" defTabSz="914400" rtl="0" eaLnBrk="1" fontAlgn="auto" latinLnBrk="0" hangingPunct="1">
              <a:lnSpc>
                <a:spcPct val="95000"/>
              </a:lnSpc>
              <a:spcBef>
                <a:spcPts val="600"/>
              </a:spcBef>
              <a:spcAft>
                <a:spcPts val="0"/>
              </a:spcAft>
              <a:buClr>
                <a:srgbClr val="0D3857"/>
              </a:buClr>
              <a:buSzTx/>
              <a:buFont typeface="Arial" pitchFamily="34" charset="0"/>
              <a:buChar char="•"/>
              <a:tabLst/>
              <a:defRPr/>
            </a:pPr>
            <a:r>
              <a:rPr kumimoji="0" lang="en-US" sz="2000" b="0" i="0" u="none" strike="noStrike" kern="1200" cap="none" spc="0" normalizeH="0" baseline="0" noProof="0" dirty="0">
                <a:ln>
                  <a:noFill/>
                </a:ln>
                <a:solidFill>
                  <a:srgbClr val="000000">
                    <a:lumMod val="75000"/>
                    <a:lumOff val="25000"/>
                  </a:srgbClr>
                </a:solidFill>
                <a:effectLst/>
                <a:uLnTx/>
                <a:uFillTx/>
                <a:latin typeface="+mn-lt"/>
                <a:ea typeface="+mn-ea"/>
                <a:cs typeface="+mn-cs"/>
              </a:rPr>
              <a:t>Rainbow tables</a:t>
            </a:r>
          </a:p>
          <a:p>
            <a:pPr marL="857250" marR="0" lvl="2" indent="-171450" algn="l" defTabSz="914400" rtl="0" eaLnBrk="1" fontAlgn="auto" latinLnBrk="0" hangingPunct="1">
              <a:lnSpc>
                <a:spcPct val="95000"/>
              </a:lnSpc>
              <a:spcBef>
                <a:spcPts val="600"/>
              </a:spcBef>
              <a:spcAft>
                <a:spcPts val="0"/>
              </a:spcAft>
              <a:buClr>
                <a:srgbClr val="0D3857"/>
              </a:buClr>
              <a:buSzTx/>
              <a:buFont typeface="Arial" pitchFamily="34" charset="0"/>
              <a:buChar char="•"/>
              <a:tabLst/>
              <a:defRPr/>
            </a:pPr>
            <a:r>
              <a:rPr kumimoji="0" lang="en-US" sz="2000" b="0" i="0" u="none" strike="noStrike" kern="1200" cap="none" spc="0" normalizeH="0" baseline="0" noProof="0" dirty="0">
                <a:ln>
                  <a:noFill/>
                </a:ln>
                <a:solidFill>
                  <a:srgbClr val="000000">
                    <a:lumMod val="75000"/>
                    <a:lumOff val="25000"/>
                  </a:srgbClr>
                </a:solidFill>
                <a:effectLst/>
                <a:uLnTx/>
                <a:uFillTx/>
                <a:latin typeface="+mn-lt"/>
                <a:ea typeface="+mn-ea"/>
                <a:cs typeface="+mn-cs"/>
              </a:rPr>
              <a:t>Social engineering password attack</a:t>
            </a:r>
          </a:p>
          <a:p>
            <a:pPr marL="628650" marR="0" lvl="1" indent="-171450" algn="l" defTabSz="914400" rtl="0" eaLnBrk="1" fontAlgn="auto" latinLnBrk="0" hangingPunct="1">
              <a:lnSpc>
                <a:spcPct val="95000"/>
              </a:lnSpc>
              <a:spcBef>
                <a:spcPts val="1200"/>
              </a:spcBef>
              <a:spcAft>
                <a:spcPts val="0"/>
              </a:spcAft>
              <a:buClr>
                <a:srgbClr val="055C91"/>
              </a:buClr>
              <a:buSzTx/>
              <a:buFont typeface="Arial" pitchFamily="34" charset="0"/>
              <a:buChar char="•"/>
              <a:tabLst/>
              <a:defRPr/>
            </a:pPr>
            <a:endParaRPr kumimoji="0" lang="en-US" sz="2000" b="0" i="0" u="none" strike="noStrike" kern="1200" cap="none" spc="0" normalizeH="0" baseline="0" noProof="0" dirty="0">
              <a:ln>
                <a:noFill/>
              </a:ln>
              <a:solidFill>
                <a:srgbClr val="000000">
                  <a:lumMod val="75000"/>
                  <a:lumOff val="25000"/>
                </a:srgbClr>
              </a:solidFill>
              <a:effectLst/>
              <a:uLnTx/>
              <a:uFillTx/>
              <a:latin typeface="+mn-lt"/>
              <a:ea typeface="+mn-ea"/>
              <a:cs typeface="+mn-cs"/>
            </a:endParaRPr>
          </a:p>
          <a:p>
            <a:pPr marL="171450" marR="0" lvl="0" indent="-171450" algn="l" defTabSz="914400" rtl="0" eaLnBrk="1" fontAlgn="auto" latinLnBrk="0" hangingPunct="1">
              <a:lnSpc>
                <a:spcPct val="95000"/>
              </a:lnSpc>
              <a:spcBef>
                <a:spcPts val="1200"/>
              </a:spcBef>
              <a:spcAft>
                <a:spcPts val="0"/>
              </a:spcAft>
              <a:buClr>
                <a:srgbClr val="055C91"/>
              </a:buClr>
              <a:buSzTx/>
              <a:buFont typeface="Arial" pitchFamily="34" charset="0"/>
              <a:buChar char="•"/>
              <a:tabLst/>
              <a:defRPr/>
            </a:pPr>
            <a:r>
              <a:rPr kumimoji="0" lang="en-US" sz="2000" b="1" i="0" u="none" strike="noStrike" kern="1200" cap="none" spc="0" normalizeH="0" baseline="0" noProof="0" dirty="0">
                <a:ln>
                  <a:noFill/>
                </a:ln>
                <a:solidFill>
                  <a:srgbClr val="000000">
                    <a:lumMod val="75000"/>
                    <a:lumOff val="25000"/>
                  </a:srgbClr>
                </a:solidFill>
                <a:effectLst/>
                <a:uLnTx/>
                <a:uFillTx/>
                <a:latin typeface="+mn-lt"/>
                <a:ea typeface="+mn-ea"/>
                <a:cs typeface="+mn-cs"/>
              </a:rPr>
              <a:t>Forces of Nature:</a:t>
            </a:r>
          </a:p>
          <a:p>
            <a:pPr marL="628650" marR="0" lvl="1" indent="-171450" algn="l" defTabSz="914400" rtl="0" eaLnBrk="1" fontAlgn="auto" latinLnBrk="0" hangingPunct="1">
              <a:lnSpc>
                <a:spcPct val="95000"/>
              </a:lnSpc>
              <a:spcBef>
                <a:spcPts val="1200"/>
              </a:spcBef>
              <a:spcAft>
                <a:spcPts val="0"/>
              </a:spcAft>
              <a:buClr>
                <a:srgbClr val="055C91"/>
              </a:buClr>
              <a:buSzTx/>
              <a:buFont typeface="Arial" pitchFamily="34" charset="0"/>
              <a:buChar char="•"/>
              <a:tabLst/>
              <a:defRPr/>
            </a:pPr>
            <a:r>
              <a:rPr kumimoji="0" lang="en-US" sz="2400" b="0" i="0" u="none" strike="noStrike" kern="1200" cap="none" spc="0" normalizeH="0" baseline="0" noProof="0" dirty="0">
                <a:ln>
                  <a:noFill/>
                </a:ln>
                <a:solidFill>
                  <a:srgbClr val="000000">
                    <a:lumMod val="75000"/>
                    <a:lumOff val="25000"/>
                  </a:srgbClr>
                </a:solidFill>
                <a:effectLst/>
                <a:uLnTx/>
                <a:uFillTx/>
                <a:latin typeface="+mn-lt"/>
                <a:ea typeface="+mn-ea"/>
                <a:cs typeface="+mn-cs"/>
              </a:rPr>
              <a:t>Forces of nature can present some of the most dangerous threats because they usually occur with little warning and are beyond the control of people </a:t>
            </a:r>
          </a:p>
          <a:p>
            <a:pPr marL="628650" marR="0" lvl="1" indent="-171450" algn="l" defTabSz="914400" rtl="0" eaLnBrk="1" fontAlgn="auto" latinLnBrk="0" hangingPunct="1">
              <a:lnSpc>
                <a:spcPct val="95000"/>
              </a:lnSpc>
              <a:spcBef>
                <a:spcPts val="1200"/>
              </a:spcBef>
              <a:spcAft>
                <a:spcPts val="0"/>
              </a:spcAft>
              <a:buClr>
                <a:srgbClr val="055C91"/>
              </a:buClr>
              <a:buSzTx/>
              <a:buFont typeface="Arial" pitchFamily="34" charset="0"/>
              <a:buChar char="•"/>
              <a:tabLst/>
              <a:defRPr/>
            </a:pPr>
            <a:r>
              <a:rPr kumimoji="0" lang="en-US" sz="2400" b="0" i="0" u="none" strike="noStrike" kern="1200" cap="none" spc="0" normalizeH="0" baseline="0" noProof="0" dirty="0">
                <a:ln>
                  <a:noFill/>
                </a:ln>
                <a:solidFill>
                  <a:srgbClr val="000000">
                    <a:lumMod val="75000"/>
                    <a:lumOff val="25000"/>
                  </a:srgbClr>
                </a:solidFill>
                <a:effectLst/>
                <a:uLnTx/>
                <a:uFillTx/>
                <a:latin typeface="+mn-lt"/>
                <a:ea typeface="+mn-ea"/>
                <a:cs typeface="+mn-cs"/>
              </a:rPr>
              <a:t>Because it is not possible to avoid these threats, organizations must implement controls to limit damage and prepare contingency plans for continued operations</a:t>
            </a:r>
          </a:p>
          <a:p>
            <a:pPr marL="628650" marR="0" lvl="1" indent="-171450" algn="l" defTabSz="914400" rtl="0" eaLnBrk="1" fontAlgn="auto" latinLnBrk="0" hangingPunct="1">
              <a:lnSpc>
                <a:spcPct val="95000"/>
              </a:lnSpc>
              <a:spcBef>
                <a:spcPts val="1200"/>
              </a:spcBef>
              <a:spcAft>
                <a:spcPts val="0"/>
              </a:spcAft>
              <a:buClr>
                <a:srgbClr val="055C91"/>
              </a:buClr>
              <a:buSzTx/>
              <a:buFont typeface="Arial" pitchFamily="34" charset="0"/>
              <a:buChar char="•"/>
              <a:tabLst/>
              <a:defRPr/>
            </a:pPr>
            <a:r>
              <a:rPr kumimoji="0" lang="en-US" sz="2400" b="0" i="0" u="none" strike="noStrike" kern="1200" cap="none" spc="0" normalizeH="0" baseline="0" noProof="0" dirty="0">
                <a:ln>
                  <a:noFill/>
                </a:ln>
                <a:solidFill>
                  <a:srgbClr val="000000">
                    <a:lumMod val="75000"/>
                    <a:lumOff val="25000"/>
                  </a:srgbClr>
                </a:solidFill>
                <a:effectLst/>
                <a:uLnTx/>
                <a:uFillTx/>
                <a:latin typeface="+mn-lt"/>
                <a:ea typeface="+mn-ea"/>
                <a:cs typeface="+mn-cs"/>
              </a:rPr>
              <a:t>Force majeure, or “superior force,” includes forces of nature as well as civil disorder and acts of war </a:t>
            </a:r>
          </a:p>
          <a:p>
            <a:pPr marL="628650" marR="0" lvl="1" indent="-171450" algn="l" defTabSz="914400" rtl="0" eaLnBrk="1" fontAlgn="auto" latinLnBrk="0" hangingPunct="1">
              <a:lnSpc>
                <a:spcPct val="95000"/>
              </a:lnSpc>
              <a:spcBef>
                <a:spcPts val="1200"/>
              </a:spcBef>
              <a:spcAft>
                <a:spcPts val="0"/>
              </a:spcAft>
              <a:buClr>
                <a:srgbClr val="055C91"/>
              </a:buClr>
              <a:buSzTx/>
              <a:buFont typeface="Arial" pitchFamily="34" charset="0"/>
              <a:buChar char="•"/>
              <a:tabLst/>
              <a:defRPr/>
            </a:pPr>
            <a:r>
              <a:rPr kumimoji="0" lang="en-US" sz="2400" b="0" i="0" u="none" strike="noStrike" kern="1200" cap="none" spc="0" normalizeH="0" baseline="0" noProof="0" dirty="0">
                <a:ln>
                  <a:noFill/>
                </a:ln>
                <a:solidFill>
                  <a:srgbClr val="000000">
                    <a:lumMod val="75000"/>
                    <a:lumOff val="25000"/>
                  </a:srgbClr>
                </a:solidFill>
                <a:effectLst/>
                <a:uLnTx/>
                <a:uFillTx/>
                <a:latin typeface="+mn-lt"/>
                <a:ea typeface="+mn-ea"/>
                <a:cs typeface="+mn-cs"/>
              </a:rPr>
              <a:t>Most forces of nature can only be mitigated through insurance, although careful facilities design and placement can reduce the likelihood of damage</a:t>
            </a:r>
          </a:p>
          <a:p>
            <a:pPr marL="628650" marR="0" lvl="1" indent="-171450" algn="l" defTabSz="914400" rtl="0" eaLnBrk="1" fontAlgn="auto" latinLnBrk="0" hangingPunct="1">
              <a:lnSpc>
                <a:spcPct val="95000"/>
              </a:lnSpc>
              <a:spcBef>
                <a:spcPts val="1200"/>
              </a:spcBef>
              <a:spcAft>
                <a:spcPts val="0"/>
              </a:spcAft>
              <a:buClr>
                <a:srgbClr val="055C91"/>
              </a:buClr>
              <a:buSzTx/>
              <a:buFont typeface="Arial" pitchFamily="34" charset="0"/>
              <a:buChar char="•"/>
              <a:tabLst/>
              <a:defRPr/>
            </a:pPr>
            <a:r>
              <a:rPr kumimoji="0" lang="en-US" sz="2400" b="1" i="0" u="none" strike="noStrike" kern="1200" cap="none" spc="0" normalizeH="0" baseline="0" noProof="0" dirty="0">
                <a:ln>
                  <a:noFill/>
                </a:ln>
                <a:solidFill>
                  <a:srgbClr val="000000">
                    <a:lumMod val="75000"/>
                    <a:lumOff val="25000"/>
                  </a:srgbClr>
                </a:solidFill>
                <a:effectLst/>
                <a:uLnTx/>
                <a:uFillTx/>
                <a:latin typeface="+mn-lt"/>
                <a:ea typeface="+mn-ea"/>
                <a:cs typeface="+mn-cs"/>
              </a:rPr>
              <a:t>Some typical force of nature attacks include the following:</a:t>
            </a:r>
          </a:p>
          <a:p>
            <a:pPr marL="1085850" marR="0" lvl="2" indent="-171450" algn="l" defTabSz="914400" rtl="0" eaLnBrk="1" fontAlgn="auto" latinLnBrk="0" hangingPunct="1">
              <a:lnSpc>
                <a:spcPct val="95000"/>
              </a:lnSpc>
              <a:spcBef>
                <a:spcPts val="1200"/>
              </a:spcBef>
              <a:spcAft>
                <a:spcPts val="0"/>
              </a:spcAft>
              <a:buClr>
                <a:srgbClr val="055C91"/>
              </a:buClr>
              <a:buSzTx/>
              <a:buFont typeface="Arial" pitchFamily="34" charset="0"/>
              <a:buChar char="•"/>
              <a:tabLst/>
              <a:defRPr/>
            </a:pPr>
            <a:r>
              <a:rPr kumimoji="0" lang="en-US" sz="2400" b="0" i="0" u="none" strike="noStrike" kern="1200" cap="none" spc="0" normalizeH="0" baseline="0" noProof="0" dirty="0">
                <a:ln>
                  <a:noFill/>
                </a:ln>
                <a:solidFill>
                  <a:srgbClr val="000000">
                    <a:lumMod val="75000"/>
                    <a:lumOff val="25000"/>
                  </a:srgbClr>
                </a:solidFill>
                <a:effectLst/>
                <a:uLnTx/>
                <a:uFillTx/>
                <a:latin typeface="+mn-lt"/>
                <a:ea typeface="+mn-ea"/>
                <a:cs typeface="+mn-cs"/>
              </a:rPr>
              <a:t>Fire</a:t>
            </a:r>
          </a:p>
          <a:p>
            <a:pPr marL="1085850" marR="0" lvl="2" indent="-171450" algn="l" defTabSz="914400" rtl="0" eaLnBrk="1" fontAlgn="auto" latinLnBrk="0" hangingPunct="1">
              <a:lnSpc>
                <a:spcPct val="95000"/>
              </a:lnSpc>
              <a:spcBef>
                <a:spcPts val="1200"/>
              </a:spcBef>
              <a:spcAft>
                <a:spcPts val="0"/>
              </a:spcAft>
              <a:buClr>
                <a:srgbClr val="055C91"/>
              </a:buClr>
              <a:buSzTx/>
              <a:buFont typeface="Arial" pitchFamily="34" charset="0"/>
              <a:buChar char="•"/>
              <a:tabLst/>
              <a:defRPr/>
            </a:pPr>
            <a:r>
              <a:rPr kumimoji="0" lang="en-US" sz="2400" b="0" i="0" u="none" strike="noStrike" kern="1200" cap="none" spc="0" normalizeH="0" baseline="0" noProof="0" dirty="0">
                <a:ln>
                  <a:noFill/>
                </a:ln>
                <a:solidFill>
                  <a:srgbClr val="000000">
                    <a:lumMod val="75000"/>
                    <a:lumOff val="25000"/>
                  </a:srgbClr>
                </a:solidFill>
                <a:effectLst/>
                <a:uLnTx/>
                <a:uFillTx/>
                <a:latin typeface="+mn-lt"/>
                <a:ea typeface="+mn-ea"/>
                <a:cs typeface="+mn-cs"/>
              </a:rPr>
              <a:t>Flood</a:t>
            </a:r>
          </a:p>
          <a:p>
            <a:pPr marL="1085850" marR="0" lvl="2" indent="-171450" algn="l" defTabSz="914400" rtl="0" eaLnBrk="1" fontAlgn="auto" latinLnBrk="0" hangingPunct="1">
              <a:lnSpc>
                <a:spcPct val="95000"/>
              </a:lnSpc>
              <a:spcBef>
                <a:spcPts val="1200"/>
              </a:spcBef>
              <a:spcAft>
                <a:spcPts val="0"/>
              </a:spcAft>
              <a:buClr>
                <a:srgbClr val="055C91"/>
              </a:buClr>
              <a:buSzTx/>
              <a:buFont typeface="Arial" pitchFamily="34" charset="0"/>
              <a:buChar char="•"/>
              <a:tabLst/>
              <a:defRPr/>
            </a:pPr>
            <a:r>
              <a:rPr kumimoji="0" lang="en-US" sz="2400" b="0" i="0" u="none" strike="noStrike" kern="1200" cap="none" spc="0" normalizeH="0" baseline="0" noProof="0" dirty="0">
                <a:ln>
                  <a:noFill/>
                </a:ln>
                <a:solidFill>
                  <a:srgbClr val="000000">
                    <a:lumMod val="75000"/>
                    <a:lumOff val="25000"/>
                  </a:srgbClr>
                </a:solidFill>
                <a:effectLst/>
                <a:uLnTx/>
                <a:uFillTx/>
                <a:latin typeface="+mn-lt"/>
                <a:ea typeface="+mn-ea"/>
                <a:cs typeface="+mn-cs"/>
              </a:rPr>
              <a:t>Earthquake</a:t>
            </a:r>
          </a:p>
          <a:p>
            <a:pPr marL="1085850" marR="0" lvl="2" indent="-171450" algn="l" defTabSz="914400" rtl="0" eaLnBrk="1" fontAlgn="auto" latinLnBrk="0" hangingPunct="1">
              <a:lnSpc>
                <a:spcPct val="95000"/>
              </a:lnSpc>
              <a:spcBef>
                <a:spcPts val="1200"/>
              </a:spcBef>
              <a:spcAft>
                <a:spcPts val="0"/>
              </a:spcAft>
              <a:buClr>
                <a:srgbClr val="055C91"/>
              </a:buClr>
              <a:buSzTx/>
              <a:buFont typeface="Arial" pitchFamily="34" charset="0"/>
              <a:buChar char="•"/>
              <a:tabLst/>
              <a:defRPr/>
            </a:pPr>
            <a:r>
              <a:rPr kumimoji="0" lang="en-US" sz="2400" b="0" i="0" u="none" strike="noStrike" kern="1200" cap="none" spc="0" normalizeH="0" baseline="0" noProof="0" dirty="0">
                <a:ln>
                  <a:noFill/>
                </a:ln>
                <a:solidFill>
                  <a:srgbClr val="000000">
                    <a:lumMod val="75000"/>
                    <a:lumOff val="25000"/>
                  </a:srgbClr>
                </a:solidFill>
                <a:effectLst/>
                <a:uLnTx/>
                <a:uFillTx/>
                <a:latin typeface="+mn-lt"/>
                <a:ea typeface="+mn-ea"/>
                <a:cs typeface="+mn-cs"/>
              </a:rPr>
              <a:t>Lightning</a:t>
            </a:r>
          </a:p>
          <a:p>
            <a:pPr marL="1085850" marR="0" lvl="2" indent="-171450" algn="l" defTabSz="914400" rtl="0" eaLnBrk="1" fontAlgn="auto" latinLnBrk="0" hangingPunct="1">
              <a:lnSpc>
                <a:spcPct val="95000"/>
              </a:lnSpc>
              <a:spcBef>
                <a:spcPts val="1200"/>
              </a:spcBef>
              <a:spcAft>
                <a:spcPts val="0"/>
              </a:spcAft>
              <a:buClr>
                <a:srgbClr val="055C91"/>
              </a:buClr>
              <a:buSzTx/>
              <a:buFont typeface="Arial" pitchFamily="34" charset="0"/>
              <a:buChar char="•"/>
              <a:tabLst/>
              <a:defRPr/>
            </a:pPr>
            <a:r>
              <a:rPr kumimoji="0" lang="en-US" sz="2400" b="0" i="0" u="none" strike="noStrike" kern="1200" cap="none" spc="0" normalizeH="0" baseline="0" noProof="0" dirty="0">
                <a:ln>
                  <a:noFill/>
                </a:ln>
                <a:solidFill>
                  <a:srgbClr val="000000">
                    <a:lumMod val="75000"/>
                    <a:lumOff val="25000"/>
                  </a:srgbClr>
                </a:solidFill>
                <a:effectLst/>
                <a:uLnTx/>
                <a:uFillTx/>
                <a:latin typeface="+mn-lt"/>
                <a:ea typeface="+mn-ea"/>
                <a:cs typeface="+mn-cs"/>
              </a:rPr>
              <a:t>Landslide or mudslide</a:t>
            </a:r>
          </a:p>
          <a:p>
            <a:pPr marL="1085850" marR="0" lvl="2" indent="-171450" algn="l" defTabSz="914400" rtl="0" eaLnBrk="1" fontAlgn="auto" latinLnBrk="0" hangingPunct="1">
              <a:lnSpc>
                <a:spcPct val="95000"/>
              </a:lnSpc>
              <a:spcBef>
                <a:spcPts val="1200"/>
              </a:spcBef>
              <a:spcAft>
                <a:spcPts val="0"/>
              </a:spcAft>
              <a:buClr>
                <a:srgbClr val="055C91"/>
              </a:buClr>
              <a:buSzTx/>
              <a:buFont typeface="Arial" pitchFamily="34" charset="0"/>
              <a:buChar char="•"/>
              <a:tabLst/>
              <a:defRPr/>
            </a:pPr>
            <a:r>
              <a:rPr kumimoji="0" lang="en-US" sz="2400" b="0" i="0" u="none" strike="noStrike" kern="1200" cap="none" spc="0" normalizeH="0" baseline="0" noProof="0" dirty="0">
                <a:ln>
                  <a:noFill/>
                </a:ln>
                <a:solidFill>
                  <a:srgbClr val="000000">
                    <a:lumMod val="75000"/>
                    <a:lumOff val="25000"/>
                  </a:srgbClr>
                </a:solidFill>
                <a:effectLst/>
                <a:uLnTx/>
                <a:uFillTx/>
                <a:latin typeface="+mn-lt"/>
                <a:ea typeface="+mn-ea"/>
                <a:cs typeface="+mn-cs"/>
              </a:rPr>
              <a:t>Tornados or severe windstorms</a:t>
            </a:r>
          </a:p>
          <a:p>
            <a:pPr marL="1085850" marR="0" lvl="2" indent="-171450" algn="l" defTabSz="914400" rtl="0" eaLnBrk="1" fontAlgn="auto" latinLnBrk="0" hangingPunct="1">
              <a:lnSpc>
                <a:spcPct val="95000"/>
              </a:lnSpc>
              <a:spcBef>
                <a:spcPts val="1200"/>
              </a:spcBef>
              <a:spcAft>
                <a:spcPts val="0"/>
              </a:spcAft>
              <a:buClr>
                <a:srgbClr val="055C91"/>
              </a:buClr>
              <a:buSzTx/>
              <a:buFont typeface="Arial" pitchFamily="34" charset="0"/>
              <a:buChar char="•"/>
              <a:tabLst/>
              <a:defRPr/>
            </a:pPr>
            <a:r>
              <a:rPr kumimoji="0" lang="en-US" sz="2400" b="0" i="0" u="none" strike="noStrike" kern="1200" cap="none" spc="0" normalizeH="0" baseline="0" noProof="0" dirty="0">
                <a:ln>
                  <a:noFill/>
                </a:ln>
                <a:solidFill>
                  <a:srgbClr val="000000">
                    <a:lumMod val="75000"/>
                    <a:lumOff val="25000"/>
                  </a:srgbClr>
                </a:solidFill>
                <a:effectLst/>
                <a:uLnTx/>
                <a:uFillTx/>
                <a:latin typeface="+mn-lt"/>
                <a:ea typeface="+mn-ea"/>
                <a:cs typeface="+mn-cs"/>
              </a:rPr>
              <a:t>Hurricanes, typhoons, and tropical depressions</a:t>
            </a:r>
          </a:p>
          <a:p>
            <a:pPr marL="1085850" marR="0" lvl="2" indent="-171450" algn="l" defTabSz="914400" rtl="0" eaLnBrk="1" fontAlgn="auto" latinLnBrk="0" hangingPunct="1">
              <a:lnSpc>
                <a:spcPct val="95000"/>
              </a:lnSpc>
              <a:spcBef>
                <a:spcPts val="1200"/>
              </a:spcBef>
              <a:spcAft>
                <a:spcPts val="0"/>
              </a:spcAft>
              <a:buClr>
                <a:srgbClr val="055C91"/>
              </a:buClr>
              <a:buSzTx/>
              <a:buFont typeface="Arial" pitchFamily="34" charset="0"/>
              <a:buChar char="•"/>
              <a:tabLst/>
              <a:defRPr/>
            </a:pPr>
            <a:r>
              <a:rPr kumimoji="0" lang="en-US" sz="2400" b="0" i="0" u="none" strike="noStrike" kern="1200" cap="none" spc="0" normalizeH="0" baseline="0" noProof="0" dirty="0">
                <a:ln>
                  <a:noFill/>
                </a:ln>
                <a:solidFill>
                  <a:srgbClr val="000000">
                    <a:lumMod val="75000"/>
                    <a:lumOff val="25000"/>
                  </a:srgbClr>
                </a:solidFill>
                <a:effectLst/>
                <a:uLnTx/>
                <a:uFillTx/>
                <a:latin typeface="+mn-lt"/>
                <a:ea typeface="+mn-ea"/>
                <a:cs typeface="+mn-cs"/>
              </a:rPr>
              <a:t>Tsunami</a:t>
            </a:r>
          </a:p>
          <a:p>
            <a:pPr marL="1085850" marR="0" lvl="2" indent="-171450" algn="l" defTabSz="914400" rtl="0" eaLnBrk="1" fontAlgn="auto" latinLnBrk="0" hangingPunct="1">
              <a:lnSpc>
                <a:spcPct val="95000"/>
              </a:lnSpc>
              <a:spcBef>
                <a:spcPts val="1200"/>
              </a:spcBef>
              <a:spcAft>
                <a:spcPts val="0"/>
              </a:spcAft>
              <a:buClr>
                <a:srgbClr val="055C91"/>
              </a:buClr>
              <a:buSzTx/>
              <a:buFont typeface="Arial" pitchFamily="34" charset="0"/>
              <a:buChar char="•"/>
              <a:tabLst/>
              <a:defRPr/>
            </a:pPr>
            <a:r>
              <a:rPr kumimoji="0" lang="en-US" sz="2400" b="0" i="0" u="none" strike="noStrike" kern="1200" cap="none" spc="0" normalizeH="0" baseline="0" noProof="0" dirty="0">
                <a:ln>
                  <a:noFill/>
                </a:ln>
                <a:solidFill>
                  <a:srgbClr val="000000">
                    <a:lumMod val="75000"/>
                    <a:lumOff val="25000"/>
                  </a:srgbClr>
                </a:solidFill>
                <a:effectLst/>
                <a:uLnTx/>
                <a:uFillTx/>
                <a:latin typeface="+mn-lt"/>
                <a:ea typeface="+mn-ea"/>
                <a:cs typeface="+mn-cs"/>
              </a:rPr>
              <a:t>Electrostatic discharge (ESD)</a:t>
            </a:r>
          </a:p>
          <a:p>
            <a:pPr marL="1085850" marR="0" lvl="2" indent="-171450" algn="l" defTabSz="914400" rtl="0" eaLnBrk="1" fontAlgn="auto" latinLnBrk="0" hangingPunct="1">
              <a:lnSpc>
                <a:spcPct val="95000"/>
              </a:lnSpc>
              <a:spcBef>
                <a:spcPts val="1200"/>
              </a:spcBef>
              <a:spcAft>
                <a:spcPts val="0"/>
              </a:spcAft>
              <a:buClr>
                <a:srgbClr val="055C91"/>
              </a:buClr>
              <a:buSzTx/>
              <a:buFont typeface="Arial" pitchFamily="34" charset="0"/>
              <a:buChar char="•"/>
              <a:tabLst/>
              <a:defRPr/>
            </a:pPr>
            <a:r>
              <a:rPr kumimoji="0" lang="en-US" sz="2400" b="0" i="0" u="none" strike="noStrike" kern="1200" cap="none" spc="0" normalizeH="0" baseline="0" noProof="0" dirty="0">
                <a:ln>
                  <a:noFill/>
                </a:ln>
                <a:solidFill>
                  <a:srgbClr val="000000">
                    <a:lumMod val="75000"/>
                    <a:lumOff val="25000"/>
                  </a:srgbClr>
                </a:solidFill>
                <a:effectLst/>
                <a:uLnTx/>
                <a:uFillTx/>
                <a:latin typeface="+mn-lt"/>
                <a:ea typeface="+mn-ea"/>
                <a:cs typeface="+mn-cs"/>
              </a:rPr>
              <a:t>Dust contamination</a:t>
            </a:r>
          </a:p>
          <a:p>
            <a:pPr marL="1085850" marR="0" lvl="2" indent="-171450" algn="l" defTabSz="914400" rtl="0" eaLnBrk="1" fontAlgn="auto" latinLnBrk="0" hangingPunct="1">
              <a:lnSpc>
                <a:spcPct val="95000"/>
              </a:lnSpc>
              <a:spcBef>
                <a:spcPts val="1200"/>
              </a:spcBef>
              <a:spcAft>
                <a:spcPts val="0"/>
              </a:spcAft>
              <a:buClr>
                <a:srgbClr val="055C91"/>
              </a:buClr>
              <a:buSzTx/>
              <a:buFont typeface="Arial" pitchFamily="34" charset="0"/>
              <a:buChar char="•"/>
              <a:tabLst/>
              <a:defRPr/>
            </a:pPr>
            <a:endParaRPr kumimoji="0" lang="en-US" sz="2400" b="0" i="0" u="none" strike="noStrike" kern="1200" cap="none" spc="0" normalizeH="0" baseline="0" noProof="0" dirty="0">
              <a:ln>
                <a:noFill/>
              </a:ln>
              <a:solidFill>
                <a:srgbClr val="000000">
                  <a:lumMod val="75000"/>
                  <a:lumOff val="25000"/>
                </a:srgbClr>
              </a:solidFill>
              <a:effectLst/>
              <a:uLnTx/>
              <a:uFillTx/>
              <a:latin typeface="+mn-lt"/>
              <a:ea typeface="+mn-ea"/>
              <a:cs typeface="+mn-cs"/>
            </a:endParaRPr>
          </a:p>
          <a:p>
            <a:pPr marL="171450" marR="0" lvl="0" indent="-171450" algn="l" defTabSz="914400" rtl="0" eaLnBrk="1" fontAlgn="auto" latinLnBrk="0" hangingPunct="1">
              <a:lnSpc>
                <a:spcPct val="95000"/>
              </a:lnSpc>
              <a:spcBef>
                <a:spcPts val="1200"/>
              </a:spcBef>
              <a:spcAft>
                <a:spcPts val="0"/>
              </a:spcAft>
              <a:buClr>
                <a:srgbClr val="055C91"/>
              </a:buClr>
              <a:buSzTx/>
              <a:buFont typeface="Arial" pitchFamily="34" charset="0"/>
              <a:buChar char="•"/>
              <a:tabLst/>
              <a:defRPr/>
            </a:pPr>
            <a:r>
              <a:rPr kumimoji="0" lang="en-US" sz="2400" b="1" i="0" u="none" strike="noStrike" kern="1200" cap="none" spc="0" normalizeH="0" baseline="0" noProof="0" dirty="0">
                <a:ln>
                  <a:noFill/>
                </a:ln>
                <a:solidFill>
                  <a:srgbClr val="000000">
                    <a:lumMod val="75000"/>
                    <a:lumOff val="25000"/>
                  </a:srgbClr>
                </a:solidFill>
                <a:effectLst/>
                <a:uLnTx/>
                <a:uFillTx/>
                <a:latin typeface="+mn-lt"/>
                <a:ea typeface="+mn-ea"/>
                <a:cs typeface="+mn-cs"/>
              </a:rPr>
              <a:t>Human Error or Failure:</a:t>
            </a:r>
          </a:p>
          <a:p>
            <a:pPr marL="628650" marR="0" lvl="1" indent="-171450" algn="l" defTabSz="914400" rtl="0" eaLnBrk="1" fontAlgn="auto" latinLnBrk="0" hangingPunct="1">
              <a:lnSpc>
                <a:spcPct val="95000"/>
              </a:lnSpc>
              <a:spcBef>
                <a:spcPts val="1200"/>
              </a:spcBef>
              <a:spcAft>
                <a:spcPts val="0"/>
              </a:spcAft>
              <a:buClr>
                <a:srgbClr val="055C91"/>
              </a:buClr>
              <a:buSzTx/>
              <a:buFont typeface="Arial" pitchFamily="34" charset="0"/>
              <a:buChar char="•"/>
              <a:tabLst/>
              <a:defRPr/>
            </a:pPr>
            <a:r>
              <a:rPr kumimoji="0" lang="en-US" sz="2400" b="0" i="0" u="none" strike="noStrike" kern="1200" cap="none" spc="0" normalizeH="0" baseline="0" noProof="0" dirty="0">
                <a:ln>
                  <a:noFill/>
                </a:ln>
                <a:solidFill>
                  <a:srgbClr val="000000">
                    <a:lumMod val="75000"/>
                    <a:lumOff val="25000"/>
                  </a:srgbClr>
                </a:solidFill>
                <a:effectLst/>
                <a:uLnTx/>
                <a:uFillTx/>
                <a:latin typeface="+mn-lt"/>
                <a:ea typeface="+mn-ea"/>
                <a:cs typeface="+mn-cs"/>
              </a:rPr>
              <a:t>This category includes acts performed without intent or malicious purpose or in ignorance by an authorized user </a:t>
            </a:r>
          </a:p>
          <a:p>
            <a:pPr marL="628650" marR="0" lvl="1" indent="-171450" algn="l" defTabSz="914400" rtl="0" eaLnBrk="1" fontAlgn="auto" latinLnBrk="0" hangingPunct="1">
              <a:lnSpc>
                <a:spcPct val="95000"/>
              </a:lnSpc>
              <a:spcBef>
                <a:spcPts val="1200"/>
              </a:spcBef>
              <a:spcAft>
                <a:spcPts val="0"/>
              </a:spcAft>
              <a:buClr>
                <a:srgbClr val="055C91"/>
              </a:buClr>
              <a:buSzTx/>
              <a:buFont typeface="Arial" pitchFamily="34" charset="0"/>
              <a:buChar char="•"/>
              <a:tabLst/>
              <a:defRPr/>
            </a:pPr>
            <a:r>
              <a:rPr kumimoji="0" lang="en-US" sz="2400" b="0" i="0" u="none" strike="noStrike" kern="1200" cap="none" spc="0" normalizeH="0" baseline="0" noProof="0" dirty="0">
                <a:ln>
                  <a:noFill/>
                </a:ln>
                <a:solidFill>
                  <a:srgbClr val="000000">
                    <a:lumMod val="75000"/>
                    <a:lumOff val="25000"/>
                  </a:srgbClr>
                </a:solidFill>
                <a:effectLst/>
                <a:uLnTx/>
                <a:uFillTx/>
                <a:latin typeface="+mn-lt"/>
                <a:ea typeface="+mn-ea"/>
                <a:cs typeface="+mn-cs"/>
              </a:rPr>
              <a:t>When people use information systems, mistakes happen; similar errors happen when people fail to follow established policy</a:t>
            </a:r>
          </a:p>
          <a:p>
            <a:pPr marL="628650" marR="0" lvl="1" indent="-171450" algn="l" defTabSz="914400" rtl="0" eaLnBrk="1" fontAlgn="auto" latinLnBrk="0" hangingPunct="1">
              <a:lnSpc>
                <a:spcPct val="95000"/>
              </a:lnSpc>
              <a:spcBef>
                <a:spcPts val="1200"/>
              </a:spcBef>
              <a:spcAft>
                <a:spcPts val="0"/>
              </a:spcAft>
              <a:buClr>
                <a:srgbClr val="055C91"/>
              </a:buClr>
              <a:buSzTx/>
              <a:buFont typeface="Arial" pitchFamily="34" charset="0"/>
              <a:buChar char="•"/>
              <a:tabLst/>
              <a:defRPr/>
            </a:pPr>
            <a:r>
              <a:rPr kumimoji="0" lang="en-US" sz="2400" b="0" i="0" u="none" strike="noStrike" kern="1200" cap="none" spc="0" normalizeH="0" baseline="0" noProof="0" dirty="0">
                <a:ln>
                  <a:noFill/>
                </a:ln>
                <a:solidFill>
                  <a:srgbClr val="000000">
                    <a:lumMod val="75000"/>
                    <a:lumOff val="25000"/>
                  </a:srgbClr>
                </a:solidFill>
                <a:effectLst/>
                <a:uLnTx/>
                <a:uFillTx/>
                <a:latin typeface="+mn-lt"/>
                <a:ea typeface="+mn-ea"/>
                <a:cs typeface="+mn-cs"/>
              </a:rPr>
              <a:t>Inexperience, improper training, and incorrect assumptions are just a few things that can cause human error or failure </a:t>
            </a:r>
          </a:p>
          <a:p>
            <a:pPr marL="628650" marR="0" lvl="1" indent="-171450" algn="l" defTabSz="914400" rtl="0" eaLnBrk="1" fontAlgn="auto" latinLnBrk="0" hangingPunct="1">
              <a:lnSpc>
                <a:spcPct val="95000"/>
              </a:lnSpc>
              <a:spcBef>
                <a:spcPts val="1200"/>
              </a:spcBef>
              <a:spcAft>
                <a:spcPts val="0"/>
              </a:spcAft>
              <a:buClr>
                <a:srgbClr val="055C91"/>
              </a:buClr>
              <a:buSzTx/>
              <a:buFont typeface="Arial" pitchFamily="34" charset="0"/>
              <a:buChar char="•"/>
              <a:tabLst/>
              <a:defRPr/>
            </a:pPr>
            <a:r>
              <a:rPr kumimoji="0" lang="en-US" sz="2400" b="0" i="0" u="none" strike="noStrike" kern="1200" cap="none" spc="0" normalizeH="0" baseline="0" noProof="0" dirty="0">
                <a:ln>
                  <a:noFill/>
                </a:ln>
                <a:solidFill>
                  <a:srgbClr val="000000">
                    <a:lumMod val="75000"/>
                    <a:lumOff val="25000"/>
                  </a:srgbClr>
                </a:solidFill>
                <a:effectLst/>
                <a:uLnTx/>
                <a:uFillTx/>
                <a:latin typeface="+mn-lt"/>
                <a:ea typeface="+mn-ea"/>
                <a:cs typeface="+mn-cs"/>
              </a:rPr>
              <a:t>One of the greatest threats to an organization’s information security is its own employees, as they are the threat agents closest to the information</a:t>
            </a:r>
          </a:p>
          <a:p>
            <a:pPr marL="628650" marR="0" lvl="1" indent="-171450" algn="l" defTabSz="914400" rtl="0" eaLnBrk="1" fontAlgn="auto" latinLnBrk="0" hangingPunct="1">
              <a:lnSpc>
                <a:spcPct val="95000"/>
              </a:lnSpc>
              <a:spcBef>
                <a:spcPts val="1200"/>
              </a:spcBef>
              <a:spcAft>
                <a:spcPts val="0"/>
              </a:spcAft>
              <a:buClr>
                <a:srgbClr val="055C91"/>
              </a:buClr>
              <a:buSzTx/>
              <a:buFont typeface="Arial" pitchFamily="34" charset="0"/>
              <a:buChar char="•"/>
              <a:tabLst/>
              <a:defRPr/>
            </a:pPr>
            <a:r>
              <a:rPr kumimoji="0" lang="en-US" sz="2400" b="0" i="0" u="none" strike="noStrike" kern="1200" cap="none" spc="0" normalizeH="0" baseline="0" noProof="0" dirty="0">
                <a:ln>
                  <a:noFill/>
                </a:ln>
                <a:solidFill>
                  <a:srgbClr val="000000">
                    <a:lumMod val="75000"/>
                    <a:lumOff val="25000"/>
                  </a:srgbClr>
                </a:solidFill>
                <a:effectLst/>
                <a:uLnTx/>
                <a:uFillTx/>
                <a:latin typeface="+mn-lt"/>
                <a:ea typeface="+mn-ea"/>
                <a:cs typeface="+mn-cs"/>
              </a:rPr>
              <a:t>Human error or failure often can be prevented with training, ongoing awareness activities, and controls</a:t>
            </a:r>
          </a:p>
          <a:p>
            <a:pPr marL="171450" marR="0" lvl="0" indent="-171450" algn="l" defTabSz="914400" rtl="0" eaLnBrk="1" fontAlgn="auto" latinLnBrk="0" hangingPunct="1">
              <a:lnSpc>
                <a:spcPct val="95000"/>
              </a:lnSpc>
              <a:spcBef>
                <a:spcPts val="1200"/>
              </a:spcBef>
              <a:spcAft>
                <a:spcPts val="0"/>
              </a:spcAft>
              <a:buClr>
                <a:srgbClr val="055C91"/>
              </a:buClr>
              <a:buSzTx/>
              <a:buFont typeface="Arial" pitchFamily="34" charset="0"/>
              <a:buChar char="•"/>
              <a:tabLst/>
              <a:defRPr/>
            </a:pPr>
            <a:endParaRPr kumimoji="0" lang="en-US" sz="2400" b="1" i="0" u="none" strike="noStrike" kern="1200" cap="none" spc="0" normalizeH="0" baseline="0" noProof="0" dirty="0">
              <a:ln>
                <a:noFill/>
              </a:ln>
              <a:solidFill>
                <a:srgbClr val="000000">
                  <a:lumMod val="75000"/>
                  <a:lumOff val="25000"/>
                </a:srgbClr>
              </a:solidFill>
              <a:effectLst/>
              <a:uLnTx/>
              <a:uFillTx/>
              <a:latin typeface="+mn-lt"/>
              <a:ea typeface="+mn-ea"/>
              <a:cs typeface="+mn-cs"/>
            </a:endParaRPr>
          </a:p>
          <a:p>
            <a:pPr marL="628650" marR="0" lvl="1" indent="-171450" algn="l" defTabSz="914400" rtl="0" eaLnBrk="1" fontAlgn="auto" latinLnBrk="0" hangingPunct="1">
              <a:lnSpc>
                <a:spcPct val="95000"/>
              </a:lnSpc>
              <a:spcBef>
                <a:spcPts val="1200"/>
              </a:spcBef>
              <a:spcAft>
                <a:spcPts val="0"/>
              </a:spcAft>
              <a:buClr>
                <a:srgbClr val="055C91"/>
              </a:buClr>
              <a:buSzTx/>
              <a:buFont typeface="Arial" pitchFamily="34" charset="0"/>
              <a:buChar char="•"/>
              <a:tabLst/>
              <a:defRPr/>
            </a:pPr>
            <a:r>
              <a:rPr kumimoji="0" lang="en-US" sz="2400" b="0" i="0" u="none" strike="noStrike" kern="1200" cap="none" spc="0" normalizeH="0" baseline="0" noProof="0" dirty="0">
                <a:ln>
                  <a:noFill/>
                </a:ln>
                <a:solidFill>
                  <a:srgbClr val="000000">
                    <a:lumMod val="75000"/>
                    <a:lumOff val="25000"/>
                  </a:srgbClr>
                </a:solidFill>
                <a:effectLst/>
                <a:uLnTx/>
                <a:uFillTx/>
                <a:latin typeface="+mn-lt"/>
                <a:ea typeface="+mn-ea"/>
                <a:cs typeface="+mn-cs"/>
              </a:rPr>
              <a:t>Some typical human error or failure attacks include the following:</a:t>
            </a:r>
          </a:p>
          <a:p>
            <a:pPr marL="857250" marR="0" lvl="2" indent="-171450" algn="l" defTabSz="914400" rtl="0" eaLnBrk="1" fontAlgn="auto" latinLnBrk="0" hangingPunct="1">
              <a:lnSpc>
                <a:spcPct val="95000"/>
              </a:lnSpc>
              <a:spcBef>
                <a:spcPts val="600"/>
              </a:spcBef>
              <a:spcAft>
                <a:spcPts val="0"/>
              </a:spcAft>
              <a:buClr>
                <a:srgbClr val="0D3857"/>
              </a:buClr>
              <a:buSzTx/>
              <a:buFont typeface="Arial" pitchFamily="34" charset="0"/>
              <a:buChar char="•"/>
              <a:tabLst/>
              <a:defRPr/>
            </a:pPr>
            <a:r>
              <a:rPr kumimoji="0" lang="en-US" sz="2000" b="0" i="0" u="none" strike="noStrike" kern="1200" cap="none" spc="0" normalizeH="0" baseline="0" noProof="0" dirty="0">
                <a:ln>
                  <a:noFill/>
                </a:ln>
                <a:solidFill>
                  <a:srgbClr val="000000">
                    <a:lumMod val="75000"/>
                    <a:lumOff val="25000"/>
                  </a:srgbClr>
                </a:solidFill>
                <a:effectLst/>
                <a:uLnTx/>
                <a:uFillTx/>
                <a:latin typeface="+mn-lt"/>
                <a:ea typeface="+mn-ea"/>
                <a:cs typeface="+mn-cs"/>
              </a:rPr>
              <a:t>Social engineering</a:t>
            </a:r>
          </a:p>
          <a:p>
            <a:pPr marL="857250" marR="0" lvl="2" indent="-171450" algn="l" defTabSz="914400" rtl="0" eaLnBrk="1" fontAlgn="auto" latinLnBrk="0" hangingPunct="1">
              <a:lnSpc>
                <a:spcPct val="95000"/>
              </a:lnSpc>
              <a:spcBef>
                <a:spcPts val="600"/>
              </a:spcBef>
              <a:spcAft>
                <a:spcPts val="0"/>
              </a:spcAft>
              <a:buClr>
                <a:srgbClr val="0D3857"/>
              </a:buClr>
              <a:buSzTx/>
              <a:buFont typeface="Arial" pitchFamily="34" charset="0"/>
              <a:buChar char="•"/>
              <a:tabLst/>
              <a:defRPr/>
            </a:pPr>
            <a:r>
              <a:rPr kumimoji="0" lang="en-US" sz="2000" b="0" i="0" u="none" strike="noStrike" kern="1200" cap="none" spc="0" normalizeH="0" baseline="0" noProof="0" dirty="0">
                <a:ln>
                  <a:noFill/>
                </a:ln>
                <a:solidFill>
                  <a:srgbClr val="000000">
                    <a:lumMod val="75000"/>
                    <a:lumOff val="25000"/>
                  </a:srgbClr>
                </a:solidFill>
                <a:effectLst/>
                <a:uLnTx/>
                <a:uFillTx/>
                <a:latin typeface="+mn-lt"/>
                <a:ea typeface="+mn-ea"/>
                <a:cs typeface="+mn-cs"/>
              </a:rPr>
              <a:t>Advance-fee fraud</a:t>
            </a:r>
          </a:p>
          <a:p>
            <a:pPr marL="857250" marR="0" lvl="2" indent="-171450" algn="l" defTabSz="914400" rtl="0" eaLnBrk="1" fontAlgn="auto" latinLnBrk="0" hangingPunct="1">
              <a:lnSpc>
                <a:spcPct val="95000"/>
              </a:lnSpc>
              <a:spcBef>
                <a:spcPts val="600"/>
              </a:spcBef>
              <a:spcAft>
                <a:spcPts val="0"/>
              </a:spcAft>
              <a:buClr>
                <a:srgbClr val="0D3857"/>
              </a:buClr>
              <a:buSzTx/>
              <a:buFont typeface="Arial" pitchFamily="34" charset="0"/>
              <a:buChar char="•"/>
              <a:tabLst/>
              <a:defRPr/>
            </a:pPr>
            <a:r>
              <a:rPr kumimoji="0" lang="en-US" sz="2000" b="0" i="0" u="none" strike="noStrike" kern="1200" cap="none" spc="0" normalizeH="0" baseline="0" noProof="0" dirty="0">
                <a:ln>
                  <a:noFill/>
                </a:ln>
                <a:solidFill>
                  <a:srgbClr val="000000">
                    <a:lumMod val="75000"/>
                    <a:lumOff val="25000"/>
                  </a:srgbClr>
                </a:solidFill>
                <a:effectLst/>
                <a:uLnTx/>
                <a:uFillTx/>
                <a:latin typeface="+mn-lt"/>
                <a:ea typeface="+mn-ea"/>
                <a:cs typeface="+mn-cs"/>
              </a:rPr>
              <a:t>Phishing</a:t>
            </a:r>
          </a:p>
          <a:p>
            <a:pPr marL="1028700" marR="0" lvl="3" indent="-114300" algn="l" defTabSz="914400" rtl="0" eaLnBrk="1" fontAlgn="auto" latinLnBrk="0" hangingPunct="1">
              <a:lnSpc>
                <a:spcPct val="95000"/>
              </a:lnSpc>
              <a:spcBef>
                <a:spcPct val="20000"/>
              </a:spcBef>
              <a:spcAft>
                <a:spcPts val="0"/>
              </a:spcAft>
              <a:buClr>
                <a:srgbClr val="000000">
                  <a:lumMod val="75000"/>
                  <a:lumOff val="25000"/>
                </a:srgbClr>
              </a:buClr>
              <a:buSzTx/>
              <a:buFont typeface="Arial" pitchFamily="34" charset="0"/>
              <a:buChar char="-"/>
              <a:tabLst/>
              <a:defRPr/>
            </a:pPr>
            <a:r>
              <a:rPr kumimoji="0" lang="en-US" sz="1800" b="0" i="0" u="none" strike="noStrike" kern="1200" cap="none" spc="0" normalizeH="0" baseline="0" noProof="0" dirty="0">
                <a:ln>
                  <a:noFill/>
                </a:ln>
                <a:solidFill>
                  <a:srgbClr val="000000">
                    <a:lumMod val="75000"/>
                    <a:lumOff val="25000"/>
                  </a:srgbClr>
                </a:solidFill>
                <a:effectLst/>
                <a:uLnTx/>
                <a:uFillTx/>
                <a:latin typeface="+mn-lt"/>
                <a:ea typeface="+mn-ea"/>
                <a:cs typeface="+mn-cs"/>
              </a:rPr>
              <a:t>URL manipulation</a:t>
            </a:r>
          </a:p>
          <a:p>
            <a:pPr marL="1028700" marR="0" lvl="3" indent="-114300" algn="l" defTabSz="914400" rtl="0" eaLnBrk="1" fontAlgn="auto" latinLnBrk="0" hangingPunct="1">
              <a:lnSpc>
                <a:spcPct val="95000"/>
              </a:lnSpc>
              <a:spcBef>
                <a:spcPct val="20000"/>
              </a:spcBef>
              <a:spcAft>
                <a:spcPts val="0"/>
              </a:spcAft>
              <a:buClr>
                <a:srgbClr val="000000">
                  <a:lumMod val="75000"/>
                  <a:lumOff val="25000"/>
                </a:srgbClr>
              </a:buClr>
              <a:buSzTx/>
              <a:buFont typeface="Arial" pitchFamily="34" charset="0"/>
              <a:buChar char="-"/>
              <a:tabLst/>
              <a:defRPr/>
            </a:pPr>
            <a:r>
              <a:rPr kumimoji="0" lang="en-US" sz="1800" b="0" i="0" u="none" strike="noStrike" kern="1200" cap="none" spc="0" normalizeH="0" baseline="0" noProof="0" dirty="0">
                <a:ln>
                  <a:noFill/>
                </a:ln>
                <a:solidFill>
                  <a:srgbClr val="000000">
                    <a:lumMod val="75000"/>
                    <a:lumOff val="25000"/>
                  </a:srgbClr>
                </a:solidFill>
                <a:effectLst/>
                <a:uLnTx/>
                <a:uFillTx/>
                <a:latin typeface="+mn-lt"/>
                <a:ea typeface="+mn-ea"/>
                <a:cs typeface="+mn-cs"/>
              </a:rPr>
              <a:t>Web site forgery</a:t>
            </a:r>
          </a:p>
          <a:p>
            <a:pPr marL="857250" marR="0" lvl="2" indent="-171450" algn="l" defTabSz="914400" rtl="0" eaLnBrk="1" fontAlgn="auto" latinLnBrk="0" hangingPunct="1">
              <a:lnSpc>
                <a:spcPct val="95000"/>
              </a:lnSpc>
              <a:spcBef>
                <a:spcPts val="600"/>
              </a:spcBef>
              <a:spcAft>
                <a:spcPts val="0"/>
              </a:spcAft>
              <a:buClr>
                <a:srgbClr val="0D3857"/>
              </a:buClr>
              <a:buSzTx/>
              <a:buFont typeface="Arial" pitchFamily="34" charset="0"/>
              <a:buChar char="•"/>
              <a:tabLst/>
              <a:defRPr/>
            </a:pPr>
            <a:r>
              <a:rPr kumimoji="0" lang="en-US" sz="2000" b="0" i="0" u="none" strike="noStrike" kern="1200" cap="none" spc="0" normalizeH="0" baseline="0" noProof="0" dirty="0">
                <a:ln>
                  <a:noFill/>
                </a:ln>
                <a:solidFill>
                  <a:srgbClr val="000000">
                    <a:lumMod val="75000"/>
                    <a:lumOff val="25000"/>
                  </a:srgbClr>
                </a:solidFill>
                <a:effectLst/>
                <a:uLnTx/>
                <a:uFillTx/>
                <a:latin typeface="+mn-lt"/>
                <a:ea typeface="+mn-ea"/>
                <a:cs typeface="+mn-cs"/>
              </a:rPr>
              <a:t>Spear phishing</a:t>
            </a:r>
          </a:p>
          <a:p>
            <a:pPr marL="857250" marR="0" lvl="2" indent="-171450" algn="l" defTabSz="914400" rtl="0" eaLnBrk="1" fontAlgn="auto" latinLnBrk="0" hangingPunct="1">
              <a:lnSpc>
                <a:spcPct val="95000"/>
              </a:lnSpc>
              <a:spcBef>
                <a:spcPts val="600"/>
              </a:spcBef>
              <a:spcAft>
                <a:spcPts val="0"/>
              </a:spcAft>
              <a:buClr>
                <a:srgbClr val="0D3857"/>
              </a:buClr>
              <a:buSzTx/>
              <a:buFont typeface="Arial" pitchFamily="34" charset="0"/>
              <a:buChar char="•"/>
              <a:tabLst/>
              <a:defRPr/>
            </a:pPr>
            <a:r>
              <a:rPr kumimoji="0" lang="en-US" sz="2000" b="0" i="0" u="none" strike="noStrike" kern="1200" cap="none" spc="0" normalizeH="0" baseline="0" noProof="0" dirty="0">
                <a:ln>
                  <a:noFill/>
                </a:ln>
                <a:solidFill>
                  <a:srgbClr val="000000">
                    <a:lumMod val="75000"/>
                    <a:lumOff val="25000"/>
                  </a:srgbClr>
                </a:solidFill>
                <a:effectLst/>
                <a:uLnTx/>
                <a:uFillTx/>
                <a:latin typeface="+mn-lt"/>
                <a:ea typeface="+mn-ea"/>
                <a:cs typeface="+mn-cs"/>
              </a:rPr>
              <a:t>Pretexting</a:t>
            </a:r>
          </a:p>
          <a:p>
            <a:pPr marL="171450" marR="0" lvl="0" indent="-171450" algn="l" defTabSz="914400" rtl="0" eaLnBrk="1" fontAlgn="auto" latinLnBrk="0" hangingPunct="1">
              <a:lnSpc>
                <a:spcPct val="95000"/>
              </a:lnSpc>
              <a:spcBef>
                <a:spcPts val="1200"/>
              </a:spcBef>
              <a:spcAft>
                <a:spcPts val="0"/>
              </a:spcAft>
              <a:buClr>
                <a:srgbClr val="055C91"/>
              </a:buClr>
              <a:buSzTx/>
              <a:buFont typeface="Arial" pitchFamily="34" charset="0"/>
              <a:buChar char="•"/>
              <a:tabLst/>
              <a:defRPr/>
            </a:pPr>
            <a:endParaRPr kumimoji="0" lang="en-US" sz="2400" b="0" i="0" u="none" strike="noStrike" kern="1200" cap="none" spc="0" normalizeH="0" baseline="0" noProof="0" dirty="0">
              <a:ln>
                <a:noFill/>
              </a:ln>
              <a:solidFill>
                <a:srgbClr val="000000">
                  <a:lumMod val="75000"/>
                  <a:lumOff val="25000"/>
                </a:srgbClr>
              </a:solidFill>
              <a:effectLst/>
              <a:uLnTx/>
              <a:uFillTx/>
              <a:latin typeface="+mn-lt"/>
              <a:ea typeface="+mn-ea"/>
              <a:cs typeface="+mn-cs"/>
            </a:endParaRPr>
          </a:p>
          <a:p>
            <a:pPr marL="628650" marR="0" lvl="1" indent="-171450" algn="l" defTabSz="914400" rtl="0" eaLnBrk="1" fontAlgn="auto" latinLnBrk="0" hangingPunct="1">
              <a:lnSpc>
                <a:spcPct val="95000"/>
              </a:lnSpc>
              <a:spcBef>
                <a:spcPts val="1200"/>
              </a:spcBef>
              <a:spcAft>
                <a:spcPts val="0"/>
              </a:spcAft>
              <a:buClr>
                <a:srgbClr val="055C91"/>
              </a:buClr>
              <a:buSzTx/>
              <a:buFont typeface="Arial" pitchFamily="34" charset="0"/>
              <a:buChar char="•"/>
              <a:tabLst/>
              <a:defRPr/>
            </a:pPr>
            <a:endParaRPr kumimoji="0" lang="en-US" sz="2000" b="0" i="0" u="none" strike="noStrike" kern="1200" cap="none" spc="0" normalizeH="0" baseline="0" noProof="0" dirty="0">
              <a:ln>
                <a:noFill/>
              </a:ln>
              <a:solidFill>
                <a:srgbClr val="000000">
                  <a:lumMod val="75000"/>
                  <a:lumOff val="25000"/>
                </a:srgbClr>
              </a:solidFill>
              <a:effectLst/>
              <a:uLnTx/>
              <a:uFillTx/>
              <a:latin typeface="+mn-lt"/>
              <a:ea typeface="+mn-ea"/>
              <a:cs typeface="+mn-cs"/>
            </a:endParaRPr>
          </a:p>
          <a:p>
            <a:pPr marL="171450" marR="0" lvl="0" indent="-171450" algn="l" defTabSz="914400" rtl="0" eaLnBrk="1" fontAlgn="auto" latinLnBrk="0" hangingPunct="1">
              <a:lnSpc>
                <a:spcPct val="95000"/>
              </a:lnSpc>
              <a:spcBef>
                <a:spcPts val="1200"/>
              </a:spcBef>
              <a:spcAft>
                <a:spcPts val="0"/>
              </a:spcAft>
              <a:buClr>
                <a:srgbClr val="055C91"/>
              </a:buClr>
              <a:buSzTx/>
              <a:buFont typeface="Arial" pitchFamily="34" charset="0"/>
              <a:buChar char="•"/>
              <a:tabLst/>
              <a:defRPr/>
            </a:pPr>
            <a:endParaRPr kumimoji="0" lang="en-US" sz="2000" b="0" i="0" u="none" strike="noStrike" kern="1200" cap="none" spc="0" normalizeH="0" baseline="0" noProof="0" dirty="0">
              <a:ln>
                <a:noFill/>
              </a:ln>
              <a:solidFill>
                <a:srgbClr val="000000">
                  <a:lumMod val="75000"/>
                  <a:lumOff val="25000"/>
                </a:srgbClr>
              </a:solidFill>
              <a:effectLst/>
              <a:uLnTx/>
              <a:uFillTx/>
              <a:latin typeface="+mn-lt"/>
              <a:ea typeface="+mn-ea"/>
              <a:cs typeface="+mn-cs"/>
            </a:endParaRPr>
          </a:p>
          <a:p>
            <a:pPr marL="171450" marR="0" lvl="0" indent="-171450" algn="l" defTabSz="914400" rtl="0" eaLnBrk="1" fontAlgn="auto" latinLnBrk="0" hangingPunct="1">
              <a:lnSpc>
                <a:spcPct val="95000"/>
              </a:lnSpc>
              <a:spcBef>
                <a:spcPts val="1200"/>
              </a:spcBef>
              <a:spcAft>
                <a:spcPts val="0"/>
              </a:spcAft>
              <a:buClr>
                <a:srgbClr val="055C91"/>
              </a:buClr>
              <a:buSzTx/>
              <a:buFont typeface="Arial" pitchFamily="34" charset="0"/>
              <a:buChar char="•"/>
              <a:tabLst/>
              <a:defRPr/>
            </a:pPr>
            <a:endParaRPr kumimoji="0" lang="en-US" sz="2000" b="0" i="0" u="none" strike="noStrike" kern="1200" cap="none" spc="0" normalizeH="0" baseline="0" noProof="0" dirty="0">
              <a:ln>
                <a:noFill/>
              </a:ln>
              <a:solidFill>
                <a:srgbClr val="000000">
                  <a:lumMod val="75000"/>
                  <a:lumOff val="25000"/>
                </a:srgbClr>
              </a:solidFill>
              <a:effectLst/>
              <a:uLnTx/>
              <a:uFillTx/>
              <a:latin typeface="+mn-lt"/>
              <a:ea typeface="+mn-ea"/>
              <a:cs typeface="+mn-cs"/>
            </a:endParaRPr>
          </a:p>
        </p:txBody>
      </p:sp>
      <p:sp>
        <p:nvSpPr>
          <p:cNvPr id="4" name="Slide Number Placeholder 3"/>
          <p:cNvSpPr>
            <a:spLocks noGrp="1"/>
          </p:cNvSpPr>
          <p:nvPr>
            <p:ph type="sldNum" sz="quarter" idx="10"/>
          </p:nvPr>
        </p:nvSpPr>
        <p:spPr/>
        <p:txBody>
          <a:bodyPr/>
          <a:lstStyle/>
          <a:p>
            <a:fld id="{97970ACC-877F-4D3B-8A93-B8BA4EA78D53}" type="slidenum">
              <a:rPr lang="en-GB" smtClean="0"/>
              <a:pPr/>
              <a:t>15</a:t>
            </a:fld>
            <a:endParaRPr lang="en-GB"/>
          </a:p>
        </p:txBody>
      </p:sp>
    </p:spTree>
    <p:extLst>
      <p:ext uri="{BB962C8B-B14F-4D97-AF65-F5344CB8AC3E}">
        <p14:creationId xmlns:p14="http://schemas.microsoft.com/office/powerpoint/2010/main" val="258969975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fontScale="25000" lnSpcReduction="20000"/>
          </a:bodyPr>
          <a:lstStyle/>
          <a:p>
            <a:r>
              <a:rPr kumimoji="0" lang="en-US" sz="2800" b="1" i="0" u="none" strike="noStrike" kern="1200" cap="none" spc="0" normalizeH="0" baseline="0" noProof="0" dirty="0">
                <a:ln>
                  <a:noFill/>
                </a:ln>
                <a:solidFill>
                  <a:srgbClr val="055C91"/>
                </a:solidFill>
                <a:effectLst/>
                <a:uLnTx/>
                <a:uFillTx/>
                <a:latin typeface="Calibri Light"/>
                <a:ea typeface="+mj-ea"/>
                <a:cs typeface="+mj-cs"/>
              </a:rPr>
              <a:t>Sabotage or Vandalism</a:t>
            </a:r>
          </a:p>
          <a:p>
            <a:pPr marL="171450" marR="0" lvl="0" indent="-171450" algn="l" defTabSz="914400" rtl="0" eaLnBrk="1" fontAlgn="auto" latinLnBrk="0" hangingPunct="1">
              <a:lnSpc>
                <a:spcPct val="95000"/>
              </a:lnSpc>
              <a:spcBef>
                <a:spcPts val="1200"/>
              </a:spcBef>
              <a:spcAft>
                <a:spcPts val="0"/>
              </a:spcAft>
              <a:buClr>
                <a:srgbClr val="055C91"/>
              </a:buClr>
              <a:buSzTx/>
              <a:buFont typeface="Arial" pitchFamily="34" charset="0"/>
              <a:buChar char="•"/>
              <a:tabLst/>
              <a:defRPr/>
            </a:pPr>
            <a:r>
              <a:rPr kumimoji="0" lang="en-US" sz="2400" b="0" i="0" u="none" strike="noStrike" kern="1200" cap="none" spc="0" normalizeH="0" baseline="0" noProof="0" dirty="0">
                <a:ln>
                  <a:noFill/>
                </a:ln>
                <a:solidFill>
                  <a:srgbClr val="000000">
                    <a:lumMod val="75000"/>
                    <a:lumOff val="25000"/>
                  </a:srgbClr>
                </a:solidFill>
                <a:effectLst/>
                <a:uLnTx/>
                <a:uFillTx/>
                <a:latin typeface="+mn-lt"/>
                <a:ea typeface="+mn-ea"/>
                <a:cs typeface="+mn-cs"/>
              </a:rPr>
              <a:t>This category of threat involves the deliberate sabotage of a computer system or business, or acts of vandalism to destroy an asset or damage the image of an organization </a:t>
            </a:r>
          </a:p>
          <a:p>
            <a:pPr marL="171450" marR="0" lvl="0" indent="-171450" algn="l" defTabSz="914400" rtl="0" eaLnBrk="1" fontAlgn="auto" latinLnBrk="0" hangingPunct="1">
              <a:lnSpc>
                <a:spcPct val="95000"/>
              </a:lnSpc>
              <a:spcBef>
                <a:spcPts val="1200"/>
              </a:spcBef>
              <a:spcAft>
                <a:spcPts val="0"/>
              </a:spcAft>
              <a:buClr>
                <a:srgbClr val="055C91"/>
              </a:buClr>
              <a:buSzTx/>
              <a:buFont typeface="Arial" pitchFamily="34" charset="0"/>
              <a:buChar char="•"/>
              <a:tabLst/>
              <a:defRPr/>
            </a:pPr>
            <a:r>
              <a:rPr kumimoji="0" lang="en-US" sz="2400" b="0" i="0" u="none" strike="noStrike" kern="1200" cap="none" spc="0" normalizeH="0" baseline="0" noProof="0" dirty="0">
                <a:ln>
                  <a:noFill/>
                </a:ln>
                <a:solidFill>
                  <a:srgbClr val="000000">
                    <a:lumMod val="75000"/>
                    <a:lumOff val="25000"/>
                  </a:srgbClr>
                </a:solidFill>
                <a:effectLst/>
                <a:uLnTx/>
                <a:uFillTx/>
                <a:latin typeface="+mn-lt"/>
                <a:ea typeface="+mn-ea"/>
                <a:cs typeface="+mn-cs"/>
              </a:rPr>
              <a:t>These acts can range from petty vandalism by employees to organized sabotage against an organization</a:t>
            </a:r>
          </a:p>
          <a:p>
            <a:pPr marL="171450" marR="0" lvl="0" indent="-171450" algn="l" defTabSz="914400" rtl="0" eaLnBrk="1" fontAlgn="auto" latinLnBrk="0" hangingPunct="1">
              <a:lnSpc>
                <a:spcPct val="95000"/>
              </a:lnSpc>
              <a:spcBef>
                <a:spcPts val="1200"/>
              </a:spcBef>
              <a:spcAft>
                <a:spcPts val="0"/>
              </a:spcAft>
              <a:buClr>
                <a:srgbClr val="055C91"/>
              </a:buClr>
              <a:buSzTx/>
              <a:buFont typeface="Arial" pitchFamily="34" charset="0"/>
              <a:buChar char="•"/>
              <a:tabLst/>
              <a:defRPr/>
            </a:pPr>
            <a:r>
              <a:rPr kumimoji="0" lang="en-US" sz="2400" b="0" i="0" u="none" strike="noStrike" kern="1200" cap="none" spc="0" normalizeH="0" baseline="0" noProof="0" dirty="0">
                <a:ln>
                  <a:noFill/>
                </a:ln>
                <a:solidFill>
                  <a:srgbClr val="000000">
                    <a:lumMod val="75000"/>
                    <a:lumOff val="25000"/>
                  </a:srgbClr>
                </a:solidFill>
                <a:effectLst/>
                <a:uLnTx/>
                <a:uFillTx/>
                <a:latin typeface="+mn-lt"/>
                <a:ea typeface="+mn-ea"/>
                <a:cs typeface="+mn-cs"/>
              </a:rPr>
              <a:t>Vandalism to a Web site can erode consumer confidence, diminishing an organization’s sales, net worth, and reputation</a:t>
            </a:r>
          </a:p>
          <a:p>
            <a:pPr marL="171450" marR="0" lvl="0" indent="-171450" algn="l" defTabSz="914400" rtl="0" eaLnBrk="1" fontAlgn="auto" latinLnBrk="0" hangingPunct="1">
              <a:lnSpc>
                <a:spcPct val="95000"/>
              </a:lnSpc>
              <a:spcBef>
                <a:spcPts val="1200"/>
              </a:spcBef>
              <a:spcAft>
                <a:spcPts val="0"/>
              </a:spcAft>
              <a:buClr>
                <a:srgbClr val="055C91"/>
              </a:buClr>
              <a:buSzTx/>
              <a:buFont typeface="Arial" pitchFamily="34" charset="0"/>
              <a:buChar char="•"/>
              <a:tabLst/>
              <a:defRPr/>
            </a:pPr>
            <a:r>
              <a:rPr kumimoji="0" lang="en-US" sz="2400" b="0" i="0" u="none" strike="noStrike" kern="1200" cap="none" spc="0" normalizeH="0" baseline="0" noProof="0" dirty="0">
                <a:ln>
                  <a:noFill/>
                </a:ln>
                <a:solidFill>
                  <a:srgbClr val="000000">
                    <a:lumMod val="75000"/>
                    <a:lumOff val="25000"/>
                  </a:srgbClr>
                </a:solidFill>
                <a:effectLst/>
                <a:uLnTx/>
                <a:uFillTx/>
                <a:latin typeface="+mn-lt"/>
                <a:ea typeface="+mn-ea"/>
                <a:cs typeface="+mn-cs"/>
              </a:rPr>
              <a:t>Activism in the digital age:</a:t>
            </a:r>
          </a:p>
          <a:p>
            <a:pPr marL="400050" marR="0" lvl="1" indent="-171450" algn="l" defTabSz="914400" rtl="0" eaLnBrk="1" fontAlgn="auto" latinLnBrk="0" hangingPunct="1">
              <a:lnSpc>
                <a:spcPct val="95000"/>
              </a:lnSpc>
              <a:spcBef>
                <a:spcPts val="600"/>
              </a:spcBef>
              <a:spcAft>
                <a:spcPts val="0"/>
              </a:spcAft>
              <a:buClr>
                <a:srgbClr val="0D3857"/>
              </a:buClr>
              <a:buSzTx/>
              <a:buFont typeface="Arial" pitchFamily="34" charset="0"/>
              <a:buChar char="•"/>
              <a:tabLst/>
              <a:defRPr/>
            </a:pPr>
            <a:r>
              <a:rPr kumimoji="0" lang="en-US" sz="2000" b="0" i="0" u="none" strike="noStrike" kern="1200" cap="none" spc="0" normalizeH="0" baseline="0" noProof="0" dirty="0">
                <a:ln>
                  <a:noFill/>
                </a:ln>
                <a:solidFill>
                  <a:srgbClr val="000000">
                    <a:lumMod val="75000"/>
                    <a:lumOff val="25000"/>
                  </a:srgbClr>
                </a:solidFill>
                <a:effectLst/>
                <a:uLnTx/>
                <a:uFillTx/>
                <a:latin typeface="+mn-lt"/>
                <a:ea typeface="+mn-ea"/>
                <a:cs typeface="+mn-cs"/>
              </a:rPr>
              <a:t>Online activism</a:t>
            </a:r>
          </a:p>
          <a:p>
            <a:pPr marL="400050" marR="0" lvl="1" indent="-171450" algn="l" defTabSz="914400" rtl="0" eaLnBrk="1" fontAlgn="auto" latinLnBrk="0" hangingPunct="1">
              <a:lnSpc>
                <a:spcPct val="95000"/>
              </a:lnSpc>
              <a:spcBef>
                <a:spcPts val="600"/>
              </a:spcBef>
              <a:spcAft>
                <a:spcPts val="0"/>
              </a:spcAft>
              <a:buClr>
                <a:srgbClr val="0D3857"/>
              </a:buClr>
              <a:buSzTx/>
              <a:buFont typeface="Arial" pitchFamily="34" charset="0"/>
              <a:buChar char="•"/>
              <a:tabLst/>
              <a:defRPr/>
            </a:pPr>
            <a:r>
              <a:rPr kumimoji="0" lang="en-US" sz="2000" b="0" i="0" u="none" strike="noStrike" kern="1200" cap="none" spc="0" normalizeH="0" baseline="0" noProof="0" dirty="0">
                <a:ln>
                  <a:noFill/>
                </a:ln>
                <a:solidFill>
                  <a:srgbClr val="000000">
                    <a:lumMod val="75000"/>
                    <a:lumOff val="25000"/>
                  </a:srgbClr>
                </a:solidFill>
                <a:effectLst/>
                <a:uLnTx/>
                <a:uFillTx/>
                <a:latin typeface="+mn-lt"/>
                <a:ea typeface="+mn-ea"/>
                <a:cs typeface="+mn-cs"/>
              </a:rPr>
              <a:t>Cyberterrorism and cyberwarfare</a:t>
            </a:r>
          </a:p>
          <a:p>
            <a:pPr marL="400050" marR="0" lvl="1" indent="-171450" algn="l" defTabSz="914400" rtl="0" eaLnBrk="1" fontAlgn="auto" latinLnBrk="0" hangingPunct="1">
              <a:lnSpc>
                <a:spcPct val="95000"/>
              </a:lnSpc>
              <a:spcBef>
                <a:spcPts val="600"/>
              </a:spcBef>
              <a:spcAft>
                <a:spcPts val="0"/>
              </a:spcAft>
              <a:buClr>
                <a:srgbClr val="0D3857"/>
              </a:buClr>
              <a:buSzTx/>
              <a:buFont typeface="Arial" pitchFamily="34" charset="0"/>
              <a:buChar char="•"/>
              <a:tabLst/>
              <a:defRPr/>
            </a:pPr>
            <a:r>
              <a:rPr kumimoji="0" lang="en-US" sz="2000" b="0" i="0" u="none" strike="noStrike" kern="1200" cap="none" spc="0" normalizeH="0" baseline="0" noProof="0" dirty="0">
                <a:ln>
                  <a:noFill/>
                </a:ln>
                <a:solidFill>
                  <a:srgbClr val="000000">
                    <a:lumMod val="75000"/>
                    <a:lumOff val="25000"/>
                  </a:srgbClr>
                </a:solidFill>
                <a:effectLst/>
                <a:uLnTx/>
                <a:uFillTx/>
                <a:latin typeface="+mn-lt"/>
                <a:ea typeface="+mn-ea"/>
                <a:cs typeface="+mn-cs"/>
              </a:rPr>
              <a:t>Positive online activism</a:t>
            </a:r>
          </a:p>
          <a:p>
            <a:endParaRPr lang="en-GB" dirty="0"/>
          </a:p>
          <a:p>
            <a:r>
              <a:rPr kumimoji="0" lang="en-US" sz="2800" b="1" i="0" u="none" strike="noStrike" kern="1200" cap="none" spc="0" normalizeH="0" baseline="0" noProof="0" dirty="0">
                <a:ln>
                  <a:noFill/>
                </a:ln>
                <a:solidFill>
                  <a:srgbClr val="055C91"/>
                </a:solidFill>
                <a:effectLst/>
                <a:uLnTx/>
                <a:uFillTx/>
                <a:latin typeface="Calibri Light"/>
                <a:ea typeface="+mj-ea"/>
                <a:cs typeface="+mj-cs"/>
              </a:rPr>
              <a:t>Software Attacks</a:t>
            </a:r>
          </a:p>
          <a:p>
            <a:pPr marL="171450" marR="0" lvl="0" indent="-171450" algn="l" defTabSz="914400" rtl="0" eaLnBrk="1" fontAlgn="auto" latinLnBrk="0" hangingPunct="1">
              <a:lnSpc>
                <a:spcPct val="95000"/>
              </a:lnSpc>
              <a:spcBef>
                <a:spcPts val="1200"/>
              </a:spcBef>
              <a:spcAft>
                <a:spcPts val="0"/>
              </a:spcAft>
              <a:buClr>
                <a:srgbClr val="055C91"/>
              </a:buClr>
              <a:buSzTx/>
              <a:buFont typeface="Arial" pitchFamily="34" charset="0"/>
              <a:buChar char="•"/>
              <a:tabLst/>
              <a:defRPr/>
            </a:pPr>
            <a:r>
              <a:rPr kumimoji="0" lang="en-US" sz="2400" b="0" i="0" u="none" strike="noStrike" kern="1200" cap="none" spc="0" normalizeH="0" baseline="0" noProof="0" dirty="0">
                <a:ln>
                  <a:noFill/>
                </a:ln>
                <a:solidFill>
                  <a:srgbClr val="000000">
                    <a:lumMod val="75000"/>
                    <a:lumOff val="25000"/>
                  </a:srgbClr>
                </a:solidFill>
                <a:effectLst/>
                <a:uLnTx/>
                <a:uFillTx/>
                <a:latin typeface="+mn-lt"/>
                <a:ea typeface="+mn-ea"/>
                <a:cs typeface="+mn-cs"/>
              </a:rPr>
              <a:t>Deliberate software attacks occur when an individual or a group designs and deploys software to attack a system </a:t>
            </a:r>
          </a:p>
          <a:p>
            <a:pPr marL="171450" marR="0" lvl="0" indent="-171450" algn="l" defTabSz="914400" rtl="0" eaLnBrk="1" fontAlgn="auto" latinLnBrk="0" hangingPunct="1">
              <a:lnSpc>
                <a:spcPct val="95000"/>
              </a:lnSpc>
              <a:spcBef>
                <a:spcPts val="1200"/>
              </a:spcBef>
              <a:spcAft>
                <a:spcPts val="0"/>
              </a:spcAft>
              <a:buClr>
                <a:srgbClr val="055C91"/>
              </a:buClr>
              <a:buSzTx/>
              <a:buFont typeface="Arial" pitchFamily="34" charset="0"/>
              <a:buChar char="•"/>
              <a:tabLst/>
              <a:defRPr/>
            </a:pPr>
            <a:r>
              <a:rPr kumimoji="0" lang="en-US" sz="2400" b="0" i="0" u="none" strike="noStrike" kern="1200" cap="none" spc="0" normalizeH="0" baseline="0" noProof="0" dirty="0">
                <a:ln>
                  <a:noFill/>
                </a:ln>
                <a:solidFill>
                  <a:srgbClr val="000000">
                    <a:lumMod val="75000"/>
                    <a:lumOff val="25000"/>
                  </a:srgbClr>
                </a:solidFill>
                <a:effectLst/>
                <a:uLnTx/>
                <a:uFillTx/>
                <a:latin typeface="+mn-lt"/>
                <a:ea typeface="+mn-ea"/>
                <a:cs typeface="+mn-cs"/>
              </a:rPr>
              <a:t>This software can be used to overwhelm the processing capabilities of online systems or to gain access to protected systems by hidden means</a:t>
            </a:r>
          </a:p>
          <a:p>
            <a:pPr marL="400050" marR="0" lvl="1" indent="-171450" algn="l" defTabSz="914400" rtl="0" eaLnBrk="1" fontAlgn="auto" latinLnBrk="0" hangingPunct="1">
              <a:lnSpc>
                <a:spcPct val="95000"/>
              </a:lnSpc>
              <a:spcBef>
                <a:spcPts val="600"/>
              </a:spcBef>
              <a:spcAft>
                <a:spcPts val="0"/>
              </a:spcAft>
              <a:buClr>
                <a:srgbClr val="0D3857"/>
              </a:buClr>
              <a:buSzTx/>
              <a:buFont typeface="Arial" pitchFamily="34" charset="0"/>
              <a:buChar char="•"/>
              <a:tabLst/>
              <a:defRPr/>
            </a:pPr>
            <a:r>
              <a:rPr kumimoji="0" lang="en-US" sz="2200" b="0" i="0" u="none" strike="noStrike" kern="1200" cap="none" spc="0" normalizeH="0" baseline="0" noProof="0" dirty="0">
                <a:ln>
                  <a:noFill/>
                </a:ln>
                <a:solidFill>
                  <a:srgbClr val="000000">
                    <a:lumMod val="75000"/>
                    <a:lumOff val="25000"/>
                  </a:srgbClr>
                </a:solidFill>
                <a:effectLst/>
                <a:uLnTx/>
                <a:uFillTx/>
                <a:latin typeface="+mn-lt"/>
                <a:ea typeface="+mn-ea"/>
                <a:cs typeface="+mn-cs"/>
              </a:rPr>
              <a:t>Malware—viruses, worms, Trojan horses, polymorphic threats and hoaxes </a:t>
            </a:r>
          </a:p>
          <a:p>
            <a:pPr marL="400050" marR="0" lvl="1" indent="-171450" algn="l" defTabSz="914400" rtl="0" eaLnBrk="1" fontAlgn="auto" latinLnBrk="0" hangingPunct="1">
              <a:lnSpc>
                <a:spcPct val="95000"/>
              </a:lnSpc>
              <a:spcBef>
                <a:spcPts val="600"/>
              </a:spcBef>
              <a:spcAft>
                <a:spcPts val="0"/>
              </a:spcAft>
              <a:buClr>
                <a:srgbClr val="0D3857"/>
              </a:buClr>
              <a:buSzTx/>
              <a:buFont typeface="Arial" pitchFamily="34" charset="0"/>
              <a:buChar char="•"/>
              <a:tabLst/>
              <a:defRPr/>
            </a:pPr>
            <a:r>
              <a:rPr kumimoji="0" lang="en-US" sz="2200" b="0" i="0" u="none" strike="noStrike" kern="1200" cap="none" spc="0" normalizeH="0" baseline="0" noProof="0" dirty="0">
                <a:ln>
                  <a:noFill/>
                </a:ln>
                <a:solidFill>
                  <a:srgbClr val="000000">
                    <a:lumMod val="75000"/>
                    <a:lumOff val="25000"/>
                  </a:srgbClr>
                </a:solidFill>
                <a:effectLst/>
                <a:uLnTx/>
                <a:uFillTx/>
                <a:latin typeface="+mn-lt"/>
                <a:ea typeface="+mn-ea"/>
                <a:cs typeface="+mn-cs"/>
              </a:rPr>
              <a:t>Back doors, trap doors, and maintenance hooks</a:t>
            </a:r>
          </a:p>
          <a:p>
            <a:pPr marL="400050" marR="0" lvl="1" indent="-171450" algn="l" defTabSz="914400" rtl="0" eaLnBrk="1" fontAlgn="auto" latinLnBrk="0" hangingPunct="1">
              <a:lnSpc>
                <a:spcPct val="95000"/>
              </a:lnSpc>
              <a:spcBef>
                <a:spcPts val="600"/>
              </a:spcBef>
              <a:spcAft>
                <a:spcPts val="0"/>
              </a:spcAft>
              <a:buClr>
                <a:srgbClr val="0D3857"/>
              </a:buClr>
              <a:buSzTx/>
              <a:buFont typeface="Arial" pitchFamily="34" charset="0"/>
              <a:buChar char="•"/>
              <a:tabLst/>
              <a:defRPr/>
            </a:pPr>
            <a:r>
              <a:rPr kumimoji="0" lang="en-US" sz="2200" b="0" i="0" u="none" strike="noStrike" kern="1200" cap="none" spc="0" normalizeH="0" baseline="0" noProof="0" dirty="0">
                <a:ln>
                  <a:noFill/>
                </a:ln>
                <a:solidFill>
                  <a:srgbClr val="000000">
                    <a:lumMod val="75000"/>
                    <a:lumOff val="25000"/>
                  </a:srgbClr>
                </a:solidFill>
                <a:effectLst/>
                <a:uLnTx/>
                <a:uFillTx/>
                <a:latin typeface="+mn-lt"/>
                <a:ea typeface="+mn-ea"/>
                <a:cs typeface="+mn-cs"/>
              </a:rPr>
              <a:t>Denial-of-service (</a:t>
            </a:r>
            <a:r>
              <a:rPr kumimoji="0" lang="en-US" sz="2200" b="0" i="0" u="none" strike="noStrike" kern="1200" cap="none" spc="0" normalizeH="0" baseline="0" noProof="0" dirty="0" err="1">
                <a:ln>
                  <a:noFill/>
                </a:ln>
                <a:solidFill>
                  <a:srgbClr val="000000">
                    <a:lumMod val="75000"/>
                    <a:lumOff val="25000"/>
                  </a:srgbClr>
                </a:solidFill>
                <a:effectLst/>
                <a:uLnTx/>
                <a:uFillTx/>
                <a:latin typeface="+mn-lt"/>
                <a:ea typeface="+mn-ea"/>
                <a:cs typeface="+mn-cs"/>
              </a:rPr>
              <a:t>DoS</a:t>
            </a:r>
            <a:r>
              <a:rPr kumimoji="0" lang="en-US" sz="2200" b="0" i="0" u="none" strike="noStrike" kern="1200" cap="none" spc="0" normalizeH="0" baseline="0" noProof="0" dirty="0">
                <a:ln>
                  <a:noFill/>
                </a:ln>
                <a:solidFill>
                  <a:srgbClr val="000000">
                    <a:lumMod val="75000"/>
                    <a:lumOff val="25000"/>
                  </a:srgbClr>
                </a:solidFill>
                <a:effectLst/>
                <a:uLnTx/>
                <a:uFillTx/>
                <a:latin typeface="+mn-lt"/>
                <a:ea typeface="+mn-ea"/>
                <a:cs typeface="+mn-cs"/>
              </a:rPr>
              <a:t>) and distributed denial-of-service attacks (</a:t>
            </a:r>
            <a:r>
              <a:rPr kumimoji="0" lang="en-US" sz="2200" b="0" i="0" u="none" strike="noStrike" kern="1200" cap="none" spc="0" normalizeH="0" baseline="0" noProof="0" dirty="0" err="1">
                <a:ln>
                  <a:noFill/>
                </a:ln>
                <a:solidFill>
                  <a:srgbClr val="000000">
                    <a:lumMod val="75000"/>
                    <a:lumOff val="25000"/>
                  </a:srgbClr>
                </a:solidFill>
                <a:effectLst/>
                <a:uLnTx/>
                <a:uFillTx/>
                <a:latin typeface="+mn-lt"/>
                <a:ea typeface="+mn-ea"/>
                <a:cs typeface="+mn-cs"/>
              </a:rPr>
              <a:t>DDoS</a:t>
            </a:r>
            <a:r>
              <a:rPr kumimoji="0" lang="en-US" sz="2200" b="0" i="0" u="none" strike="noStrike" kern="1200" cap="none" spc="0" normalizeH="0" baseline="0" noProof="0" dirty="0">
                <a:ln>
                  <a:noFill/>
                </a:ln>
                <a:solidFill>
                  <a:srgbClr val="000000">
                    <a:lumMod val="75000"/>
                    <a:lumOff val="25000"/>
                  </a:srgbClr>
                </a:solidFill>
                <a:effectLst/>
                <a:uLnTx/>
                <a:uFillTx/>
                <a:latin typeface="+mn-lt"/>
                <a:ea typeface="+mn-ea"/>
                <a:cs typeface="+mn-cs"/>
              </a:rPr>
              <a:t>)</a:t>
            </a:r>
          </a:p>
          <a:p>
            <a:pPr marL="400050" marR="0" lvl="1" indent="-171450" algn="l" defTabSz="914400" rtl="0" eaLnBrk="1" fontAlgn="auto" latinLnBrk="0" hangingPunct="1">
              <a:lnSpc>
                <a:spcPct val="95000"/>
              </a:lnSpc>
              <a:spcBef>
                <a:spcPts val="600"/>
              </a:spcBef>
              <a:spcAft>
                <a:spcPts val="0"/>
              </a:spcAft>
              <a:buClr>
                <a:srgbClr val="0D3857"/>
              </a:buClr>
              <a:buSzTx/>
              <a:buFont typeface="Arial" pitchFamily="34" charset="0"/>
              <a:buChar char="•"/>
              <a:tabLst/>
              <a:defRPr/>
            </a:pPr>
            <a:r>
              <a:rPr kumimoji="0" lang="en-US" sz="2200" b="0" i="0" u="none" strike="noStrike" kern="1200" cap="none" spc="0" normalizeH="0" baseline="0" noProof="0" dirty="0">
                <a:ln>
                  <a:noFill/>
                </a:ln>
                <a:solidFill>
                  <a:srgbClr val="000000">
                    <a:lumMod val="75000"/>
                    <a:lumOff val="25000"/>
                  </a:srgbClr>
                </a:solidFill>
                <a:effectLst/>
                <a:uLnTx/>
                <a:uFillTx/>
                <a:latin typeface="+mn-lt"/>
                <a:ea typeface="+mn-ea"/>
                <a:cs typeface="+mn-cs"/>
              </a:rPr>
              <a:t>E-mail attacks—spam, mail bombs, and social engineering attacks</a:t>
            </a:r>
          </a:p>
          <a:p>
            <a:pPr marL="400050" marR="0" lvl="1" indent="-171450" algn="l" defTabSz="914400" rtl="0" eaLnBrk="1" fontAlgn="auto" latinLnBrk="0" hangingPunct="1">
              <a:lnSpc>
                <a:spcPct val="95000"/>
              </a:lnSpc>
              <a:spcBef>
                <a:spcPts val="600"/>
              </a:spcBef>
              <a:spcAft>
                <a:spcPts val="0"/>
              </a:spcAft>
              <a:buClr>
                <a:srgbClr val="0D3857"/>
              </a:buClr>
              <a:buSzTx/>
              <a:buFont typeface="Arial" pitchFamily="34" charset="0"/>
              <a:buChar char="•"/>
              <a:tabLst/>
              <a:defRPr/>
            </a:pPr>
            <a:r>
              <a:rPr kumimoji="0" lang="en-US" sz="2200" b="0" i="0" u="none" strike="noStrike" kern="1200" cap="none" spc="0" normalizeH="0" baseline="0" noProof="0" dirty="0">
                <a:ln>
                  <a:noFill/>
                </a:ln>
                <a:solidFill>
                  <a:srgbClr val="000000">
                    <a:lumMod val="75000"/>
                    <a:lumOff val="25000"/>
                  </a:srgbClr>
                </a:solidFill>
                <a:effectLst/>
                <a:uLnTx/>
                <a:uFillTx/>
                <a:latin typeface="+mn-lt"/>
                <a:ea typeface="+mn-ea"/>
                <a:cs typeface="+mn-cs"/>
              </a:rPr>
              <a:t>Communications interception attacks—packet sniffers, spoofing, pharming, and man-in-the-middle attacks</a:t>
            </a:r>
          </a:p>
          <a:p>
            <a:pPr marL="400050" marR="0" lvl="1" indent="-171450" algn="l" defTabSz="914400" rtl="0" eaLnBrk="1" fontAlgn="auto" latinLnBrk="0" hangingPunct="1">
              <a:lnSpc>
                <a:spcPct val="95000"/>
              </a:lnSpc>
              <a:spcBef>
                <a:spcPts val="600"/>
              </a:spcBef>
              <a:spcAft>
                <a:spcPts val="0"/>
              </a:spcAft>
              <a:buClr>
                <a:srgbClr val="0D3857"/>
              </a:buClr>
              <a:buSzTx/>
              <a:buFont typeface="Arial" pitchFamily="34" charset="0"/>
              <a:buChar char="•"/>
              <a:tabLst/>
              <a:defRPr/>
            </a:pPr>
            <a:endParaRPr kumimoji="0" lang="en-US" sz="2200" b="0" i="0" u="none" strike="noStrike" kern="1200" cap="none" spc="0" normalizeH="0" baseline="0" noProof="0" dirty="0">
              <a:ln>
                <a:noFill/>
              </a:ln>
              <a:solidFill>
                <a:srgbClr val="000000">
                  <a:lumMod val="75000"/>
                  <a:lumOff val="25000"/>
                </a:srgbClr>
              </a:solidFill>
              <a:effectLst/>
              <a:uLnTx/>
              <a:uFillTx/>
              <a:latin typeface="+mn-lt"/>
              <a:ea typeface="+mn-ea"/>
              <a:cs typeface="+mn-cs"/>
            </a:endParaRPr>
          </a:p>
          <a:p>
            <a:pPr marL="0" marR="0" lvl="0" indent="0" algn="l" defTabSz="914400" rtl="0" eaLnBrk="1" fontAlgn="auto" latinLnBrk="0" hangingPunct="1">
              <a:lnSpc>
                <a:spcPct val="95000"/>
              </a:lnSpc>
              <a:spcBef>
                <a:spcPts val="600"/>
              </a:spcBef>
              <a:spcAft>
                <a:spcPts val="0"/>
              </a:spcAft>
              <a:buClr>
                <a:srgbClr val="0D3857"/>
              </a:buClr>
              <a:buSzTx/>
              <a:buFont typeface="Arial" pitchFamily="34" charset="0"/>
              <a:buNone/>
              <a:tabLst/>
              <a:defRPr/>
            </a:pPr>
            <a:r>
              <a:rPr kumimoji="0" lang="en-US" sz="2800" b="1" i="0" u="none" strike="noStrike" kern="1200" cap="none" spc="0" normalizeH="0" baseline="0" noProof="0" dirty="0">
                <a:ln>
                  <a:noFill/>
                </a:ln>
                <a:solidFill>
                  <a:srgbClr val="055C91"/>
                </a:solidFill>
                <a:effectLst/>
                <a:uLnTx/>
                <a:uFillTx/>
                <a:latin typeface="Calibri Light"/>
                <a:ea typeface="+mj-ea"/>
                <a:cs typeface="+mj-cs"/>
              </a:rPr>
              <a:t>Technical Hardware Failures</a:t>
            </a:r>
          </a:p>
          <a:p>
            <a:pPr marL="171450" marR="0" lvl="0" indent="-171450" algn="l" defTabSz="914400" rtl="0" eaLnBrk="1" fontAlgn="auto" latinLnBrk="0" hangingPunct="1">
              <a:lnSpc>
                <a:spcPct val="95000"/>
              </a:lnSpc>
              <a:spcBef>
                <a:spcPts val="1200"/>
              </a:spcBef>
              <a:spcAft>
                <a:spcPts val="0"/>
              </a:spcAft>
              <a:buClr>
                <a:srgbClr val="055C91"/>
              </a:buClr>
              <a:buSzTx/>
              <a:buFont typeface="Arial" pitchFamily="34" charset="0"/>
              <a:buChar char="•"/>
              <a:tabLst/>
              <a:defRPr/>
            </a:pPr>
            <a:r>
              <a:rPr kumimoji="0" lang="en-US" sz="2400" b="0" i="0" u="none" strike="noStrike" kern="1200" cap="none" spc="0" normalizeH="0" baseline="0" noProof="0" dirty="0">
                <a:ln>
                  <a:noFill/>
                </a:ln>
                <a:solidFill>
                  <a:srgbClr val="000000">
                    <a:lumMod val="75000"/>
                    <a:lumOff val="25000"/>
                  </a:srgbClr>
                </a:solidFill>
                <a:effectLst/>
                <a:uLnTx/>
                <a:uFillTx/>
                <a:latin typeface="+mn-lt"/>
                <a:ea typeface="+mn-ea"/>
                <a:cs typeface="+mn-cs"/>
              </a:rPr>
              <a:t>Technical hardware failures or errors occur when a manufacturer distributes equipment containing a known or an unknown flaw, which can cause the system to perform outside of expected parameters, resulting in unreliable service or lack of availability </a:t>
            </a:r>
          </a:p>
          <a:p>
            <a:pPr marL="171450" marR="0" lvl="0" indent="-171450" algn="l" defTabSz="914400" rtl="0" eaLnBrk="1" fontAlgn="auto" latinLnBrk="0" hangingPunct="1">
              <a:lnSpc>
                <a:spcPct val="95000"/>
              </a:lnSpc>
              <a:spcBef>
                <a:spcPts val="1200"/>
              </a:spcBef>
              <a:spcAft>
                <a:spcPts val="0"/>
              </a:spcAft>
              <a:buClr>
                <a:srgbClr val="055C91"/>
              </a:buClr>
              <a:buSzTx/>
              <a:buFont typeface="Arial" pitchFamily="34" charset="0"/>
              <a:buChar char="•"/>
              <a:tabLst/>
              <a:defRPr/>
            </a:pPr>
            <a:r>
              <a:rPr kumimoji="0" lang="en-US" sz="2400" b="0" i="0" u="none" strike="noStrike" kern="1200" cap="none" spc="0" normalizeH="0" baseline="0" noProof="0" dirty="0">
                <a:ln>
                  <a:noFill/>
                </a:ln>
                <a:solidFill>
                  <a:srgbClr val="000000">
                    <a:lumMod val="75000"/>
                    <a:lumOff val="25000"/>
                  </a:srgbClr>
                </a:solidFill>
                <a:effectLst/>
                <a:uLnTx/>
                <a:uFillTx/>
                <a:latin typeface="+mn-lt"/>
                <a:ea typeface="+mn-ea"/>
                <a:cs typeface="+mn-cs"/>
              </a:rPr>
              <a:t>In hardware terms, failures are measured in mean time between failure (MTBF) and mean time to failure (MTTF) </a:t>
            </a:r>
          </a:p>
          <a:p>
            <a:pPr marL="400050" marR="0" lvl="1" indent="-171450" algn="l" defTabSz="914400" rtl="0" eaLnBrk="1" fontAlgn="auto" latinLnBrk="0" hangingPunct="1">
              <a:lnSpc>
                <a:spcPct val="95000"/>
              </a:lnSpc>
              <a:spcBef>
                <a:spcPts val="600"/>
              </a:spcBef>
              <a:spcAft>
                <a:spcPts val="0"/>
              </a:spcAft>
              <a:buClr>
                <a:srgbClr val="0D3857"/>
              </a:buClr>
              <a:buSzTx/>
              <a:buFont typeface="Arial" pitchFamily="34" charset="0"/>
              <a:buChar char="•"/>
              <a:tabLst/>
              <a:defRPr/>
            </a:pPr>
            <a:r>
              <a:rPr kumimoji="0" lang="en-US" sz="2000" b="0" i="0" u="none" strike="noStrike" kern="1200" cap="none" spc="0" normalizeH="0" baseline="0" noProof="0" dirty="0">
                <a:ln>
                  <a:noFill/>
                </a:ln>
                <a:solidFill>
                  <a:srgbClr val="000000">
                    <a:lumMod val="75000"/>
                    <a:lumOff val="25000"/>
                  </a:srgbClr>
                </a:solidFill>
                <a:effectLst/>
                <a:uLnTx/>
                <a:uFillTx/>
                <a:latin typeface="+mn-lt"/>
                <a:ea typeface="+mn-ea"/>
                <a:cs typeface="+mn-cs"/>
              </a:rPr>
              <a:t>MTBF presumes that the item can be repaired or returned to service, MTTF presumes the item must be replaced</a:t>
            </a:r>
          </a:p>
          <a:p>
            <a:pPr marL="400050" marR="0" lvl="1" indent="-171450" algn="l" defTabSz="914400" rtl="0" eaLnBrk="1" fontAlgn="auto" latinLnBrk="0" hangingPunct="1">
              <a:lnSpc>
                <a:spcPct val="95000"/>
              </a:lnSpc>
              <a:spcBef>
                <a:spcPts val="600"/>
              </a:spcBef>
              <a:spcAft>
                <a:spcPts val="0"/>
              </a:spcAft>
              <a:buClr>
                <a:srgbClr val="0D3857"/>
              </a:buClr>
              <a:buSzTx/>
              <a:buFont typeface="Arial" pitchFamily="34" charset="0"/>
              <a:buChar char="•"/>
              <a:tabLst/>
              <a:defRPr/>
            </a:pPr>
            <a:r>
              <a:rPr kumimoji="0" lang="en-US" sz="2000" b="0" i="0" u="none" strike="noStrike" kern="1200" cap="none" spc="0" normalizeH="0" baseline="0" noProof="0" dirty="0">
                <a:ln>
                  <a:noFill/>
                </a:ln>
                <a:solidFill>
                  <a:srgbClr val="000000">
                    <a:lumMod val="75000"/>
                    <a:lumOff val="25000"/>
                  </a:srgbClr>
                </a:solidFill>
                <a:effectLst/>
                <a:uLnTx/>
                <a:uFillTx/>
                <a:latin typeface="+mn-lt"/>
                <a:ea typeface="+mn-ea"/>
                <a:cs typeface="+mn-cs"/>
              </a:rPr>
              <a:t>From a repair standpoint, MTBF = MTTF + MTTD + MTTR, where mean time to diagnose (MTTD) examines diagnosis time and mean time to repair (MTTR) calculates repair time</a:t>
            </a:r>
          </a:p>
          <a:p>
            <a:pPr marL="0" marR="0" lvl="0" indent="0" algn="l" defTabSz="914400" rtl="0" eaLnBrk="1" fontAlgn="auto" latinLnBrk="0" hangingPunct="1">
              <a:lnSpc>
                <a:spcPct val="95000"/>
              </a:lnSpc>
              <a:spcBef>
                <a:spcPts val="600"/>
              </a:spcBef>
              <a:spcAft>
                <a:spcPts val="0"/>
              </a:spcAft>
              <a:buClr>
                <a:srgbClr val="0D3857"/>
              </a:buClr>
              <a:buSzTx/>
              <a:buFont typeface="Arial" pitchFamily="34" charset="0"/>
              <a:buNone/>
              <a:tabLst/>
              <a:defRPr/>
            </a:pPr>
            <a:endParaRPr kumimoji="0" lang="en-US" sz="2200" b="0" i="0" u="none" strike="noStrike" kern="1200" cap="none" spc="0" normalizeH="0" baseline="0" noProof="0" dirty="0">
              <a:ln>
                <a:noFill/>
              </a:ln>
              <a:solidFill>
                <a:srgbClr val="000000">
                  <a:lumMod val="75000"/>
                  <a:lumOff val="25000"/>
                </a:srgbClr>
              </a:solidFill>
              <a:effectLst/>
              <a:uLnTx/>
              <a:uFillTx/>
              <a:latin typeface="+mn-lt"/>
              <a:ea typeface="+mn-ea"/>
              <a:cs typeface="+mn-cs"/>
            </a:endParaRPr>
          </a:p>
          <a:p>
            <a:pPr marL="0" marR="0" lvl="0" indent="0" algn="l" defTabSz="914400" rtl="0" eaLnBrk="1" fontAlgn="auto" latinLnBrk="0" hangingPunct="1">
              <a:lnSpc>
                <a:spcPct val="95000"/>
              </a:lnSpc>
              <a:spcBef>
                <a:spcPts val="600"/>
              </a:spcBef>
              <a:spcAft>
                <a:spcPts val="0"/>
              </a:spcAft>
              <a:buClr>
                <a:srgbClr val="0D3857"/>
              </a:buClr>
              <a:buSzTx/>
              <a:buFont typeface="Arial" pitchFamily="34" charset="0"/>
              <a:buNone/>
              <a:tabLst/>
              <a:defRPr/>
            </a:pPr>
            <a:r>
              <a:rPr kumimoji="0" lang="en-US" sz="2800" b="1" i="0" u="none" strike="noStrike" kern="1200" cap="none" spc="0" normalizeH="0" baseline="0" noProof="0" dirty="0">
                <a:ln>
                  <a:noFill/>
                </a:ln>
                <a:solidFill>
                  <a:srgbClr val="055C91"/>
                </a:solidFill>
                <a:effectLst/>
                <a:uLnTx/>
                <a:uFillTx/>
                <a:latin typeface="Calibri Light"/>
                <a:ea typeface="+mj-ea"/>
                <a:cs typeface="+mj-cs"/>
              </a:rPr>
              <a:t>Technical Software Failures</a:t>
            </a:r>
          </a:p>
          <a:p>
            <a:pPr marL="171450" marR="0" lvl="0" indent="-171450" algn="l" defTabSz="914400" rtl="0" eaLnBrk="1" fontAlgn="auto" latinLnBrk="0" hangingPunct="1">
              <a:lnSpc>
                <a:spcPct val="95000"/>
              </a:lnSpc>
              <a:spcBef>
                <a:spcPts val="1200"/>
              </a:spcBef>
              <a:spcAft>
                <a:spcPts val="0"/>
              </a:spcAft>
              <a:buClr>
                <a:srgbClr val="055C91"/>
              </a:buClr>
              <a:buSzTx/>
              <a:buFont typeface="Arial" pitchFamily="34" charset="0"/>
              <a:buChar char="•"/>
              <a:tabLst/>
              <a:defRPr/>
            </a:pPr>
            <a:r>
              <a:rPr kumimoji="0" lang="en-US" sz="2400" b="0" i="0" u="none" strike="noStrike" kern="1200" cap="none" spc="0" normalizeH="0" baseline="0" noProof="0" dirty="0">
                <a:ln>
                  <a:noFill/>
                </a:ln>
                <a:solidFill>
                  <a:srgbClr val="000000">
                    <a:lumMod val="75000"/>
                    <a:lumOff val="25000"/>
                  </a:srgbClr>
                </a:solidFill>
                <a:effectLst/>
                <a:uLnTx/>
                <a:uFillTx/>
                <a:latin typeface="+mn-lt"/>
                <a:ea typeface="+mn-ea"/>
                <a:cs typeface="+mn-cs"/>
              </a:rPr>
              <a:t>Large quantities of computer code are written, debugged, published, and sold before all their bugs are detected and resolved </a:t>
            </a:r>
          </a:p>
          <a:p>
            <a:pPr marL="171450" marR="0" lvl="0" indent="-171450" algn="l" defTabSz="914400" rtl="0" eaLnBrk="1" fontAlgn="auto" latinLnBrk="0" hangingPunct="1">
              <a:lnSpc>
                <a:spcPct val="95000"/>
              </a:lnSpc>
              <a:spcBef>
                <a:spcPts val="1200"/>
              </a:spcBef>
              <a:spcAft>
                <a:spcPts val="0"/>
              </a:spcAft>
              <a:buClr>
                <a:srgbClr val="055C91"/>
              </a:buClr>
              <a:buSzTx/>
              <a:buFont typeface="Arial" pitchFamily="34" charset="0"/>
              <a:buChar char="•"/>
              <a:tabLst/>
              <a:defRPr/>
            </a:pPr>
            <a:r>
              <a:rPr kumimoji="0" lang="en-US" sz="2400" b="0" i="0" u="none" strike="noStrike" kern="1200" cap="none" spc="0" normalizeH="0" baseline="0" noProof="0" dirty="0">
                <a:ln>
                  <a:noFill/>
                </a:ln>
                <a:solidFill>
                  <a:srgbClr val="000000">
                    <a:lumMod val="75000"/>
                    <a:lumOff val="25000"/>
                  </a:srgbClr>
                </a:solidFill>
                <a:effectLst/>
                <a:uLnTx/>
                <a:uFillTx/>
                <a:latin typeface="+mn-lt"/>
                <a:ea typeface="+mn-ea"/>
                <a:cs typeface="+mn-cs"/>
              </a:rPr>
              <a:t>Sometimes, combinations of certain software and hardware reveal new failures that range from bugs to untested failure conditions </a:t>
            </a:r>
          </a:p>
          <a:p>
            <a:pPr marL="171450" marR="0" lvl="0" indent="-171450" algn="l" defTabSz="914400" rtl="0" eaLnBrk="1" fontAlgn="auto" latinLnBrk="0" hangingPunct="1">
              <a:lnSpc>
                <a:spcPct val="95000"/>
              </a:lnSpc>
              <a:spcBef>
                <a:spcPts val="1200"/>
              </a:spcBef>
              <a:spcAft>
                <a:spcPts val="0"/>
              </a:spcAft>
              <a:buClr>
                <a:srgbClr val="055C91"/>
              </a:buClr>
              <a:buSzTx/>
              <a:buFont typeface="Arial" pitchFamily="34" charset="0"/>
              <a:buChar char="•"/>
              <a:tabLst/>
              <a:defRPr/>
            </a:pPr>
            <a:r>
              <a:rPr kumimoji="0" lang="en-US" sz="2400" b="0" i="0" u="none" strike="noStrike" kern="1200" cap="none" spc="0" normalizeH="0" baseline="0" noProof="0" dirty="0">
                <a:ln>
                  <a:noFill/>
                </a:ln>
                <a:solidFill>
                  <a:srgbClr val="000000">
                    <a:lumMod val="75000"/>
                    <a:lumOff val="25000"/>
                  </a:srgbClr>
                </a:solidFill>
                <a:effectLst/>
                <a:uLnTx/>
                <a:uFillTx/>
                <a:latin typeface="+mn-lt"/>
                <a:ea typeface="+mn-ea"/>
                <a:cs typeface="+mn-cs"/>
              </a:rPr>
              <a:t>Sometimes these bugs are not errors, but purposeful shortcuts left by programmers for benign or malign reasons, bypassing security checks to speed up software testing—known as trap doors</a:t>
            </a:r>
          </a:p>
          <a:p>
            <a:pPr marL="171450" marR="0" lvl="0" indent="-171450" algn="l" defTabSz="914400" rtl="0" eaLnBrk="1" fontAlgn="auto" latinLnBrk="0" hangingPunct="1">
              <a:lnSpc>
                <a:spcPct val="95000"/>
              </a:lnSpc>
              <a:spcBef>
                <a:spcPts val="1200"/>
              </a:spcBef>
              <a:spcAft>
                <a:spcPts val="0"/>
              </a:spcAft>
              <a:buClr>
                <a:srgbClr val="055C91"/>
              </a:buClr>
              <a:buSzTx/>
              <a:buFont typeface="Arial" pitchFamily="34" charset="0"/>
              <a:buChar char="•"/>
              <a:tabLst/>
              <a:defRPr/>
            </a:pPr>
            <a:r>
              <a:rPr kumimoji="0" lang="en-US" sz="2400" b="0" i="0" u="none" strike="noStrike" kern="1200" cap="none" spc="0" normalizeH="0" baseline="0" noProof="0" dirty="0">
                <a:ln>
                  <a:noFill/>
                </a:ln>
                <a:solidFill>
                  <a:srgbClr val="000000">
                    <a:lumMod val="75000"/>
                    <a:lumOff val="25000"/>
                  </a:srgbClr>
                </a:solidFill>
                <a:effectLst/>
                <a:uLnTx/>
                <a:uFillTx/>
                <a:latin typeface="+mn-lt"/>
                <a:ea typeface="+mn-ea"/>
                <a:cs typeface="+mn-cs"/>
              </a:rPr>
              <a:t>Among the most popular bug documentation Web site is </a:t>
            </a:r>
            <a:r>
              <a:rPr kumimoji="0" lang="en-US" sz="2400" b="0" i="0" u="none" strike="noStrike" kern="1200" cap="none" spc="0" normalizeH="0" baseline="0" noProof="0" dirty="0" err="1">
                <a:ln>
                  <a:noFill/>
                </a:ln>
                <a:solidFill>
                  <a:srgbClr val="000000">
                    <a:lumMod val="75000"/>
                    <a:lumOff val="25000"/>
                  </a:srgbClr>
                </a:solidFill>
                <a:effectLst/>
                <a:uLnTx/>
                <a:uFillTx/>
                <a:latin typeface="+mn-lt"/>
                <a:ea typeface="+mn-ea"/>
                <a:cs typeface="+mn-cs"/>
              </a:rPr>
              <a:t>Bugtraq</a:t>
            </a:r>
            <a:r>
              <a:rPr kumimoji="0" lang="en-US" sz="2400" b="0" i="0" u="none" strike="noStrike" kern="1200" cap="none" spc="0" normalizeH="0" baseline="0" noProof="0" dirty="0">
                <a:ln>
                  <a:noFill/>
                </a:ln>
                <a:solidFill>
                  <a:srgbClr val="000000">
                    <a:lumMod val="75000"/>
                    <a:lumOff val="25000"/>
                  </a:srgbClr>
                </a:solidFill>
                <a:effectLst/>
                <a:uLnTx/>
                <a:uFillTx/>
                <a:latin typeface="+mn-lt"/>
                <a:ea typeface="+mn-ea"/>
                <a:cs typeface="+mn-cs"/>
              </a:rPr>
              <a:t>, hosted by Security Focus, which provides up-to-the-minute information on the latest security vulnerabilities as well as a thorough archive of past bugs</a:t>
            </a:r>
          </a:p>
          <a:p>
            <a:pPr marL="171450" marR="0" lvl="0" indent="-171450" algn="l" defTabSz="914400" rtl="0" eaLnBrk="1" fontAlgn="auto" latinLnBrk="0" hangingPunct="1">
              <a:lnSpc>
                <a:spcPct val="95000"/>
              </a:lnSpc>
              <a:spcBef>
                <a:spcPts val="1200"/>
              </a:spcBef>
              <a:spcAft>
                <a:spcPts val="0"/>
              </a:spcAft>
              <a:buClr>
                <a:srgbClr val="055C91"/>
              </a:buClr>
              <a:buSzTx/>
              <a:buFont typeface="Arial" pitchFamily="34" charset="0"/>
              <a:buChar char="•"/>
              <a:tabLst/>
              <a:defRPr/>
            </a:pPr>
            <a:r>
              <a:rPr kumimoji="0" lang="en-US" sz="2400" b="0" i="0" u="none" strike="noStrike" kern="1200" cap="none" spc="0" normalizeH="0" baseline="0" noProof="0" dirty="0">
                <a:ln>
                  <a:noFill/>
                </a:ln>
                <a:solidFill>
                  <a:srgbClr val="000000">
                    <a:lumMod val="75000"/>
                    <a:lumOff val="25000"/>
                  </a:srgbClr>
                </a:solidFill>
                <a:effectLst/>
                <a:uLnTx/>
                <a:uFillTx/>
                <a:latin typeface="+mn-lt"/>
                <a:ea typeface="+mn-ea"/>
                <a:cs typeface="+mn-cs"/>
              </a:rPr>
              <a:t>The Open Web Application Security Project (OWASP) list of “The Ten Most Critical Web Application Security Risks” for 2017:</a:t>
            </a:r>
          </a:p>
          <a:p>
            <a:pPr marL="400050" marR="0" lvl="1" indent="-171450" algn="l" defTabSz="914400" rtl="0" eaLnBrk="1" fontAlgn="auto" latinLnBrk="0" hangingPunct="1">
              <a:lnSpc>
                <a:spcPct val="95000"/>
              </a:lnSpc>
              <a:spcBef>
                <a:spcPts val="600"/>
              </a:spcBef>
              <a:spcAft>
                <a:spcPts val="0"/>
              </a:spcAft>
              <a:buClr>
                <a:srgbClr val="0D3857"/>
              </a:buClr>
              <a:buSzTx/>
              <a:buFont typeface="Arial" pitchFamily="34" charset="0"/>
              <a:buChar char="•"/>
              <a:tabLst/>
              <a:defRPr/>
            </a:pPr>
            <a:r>
              <a:rPr kumimoji="0" lang="en-US" sz="2000" b="0" i="0" u="none" strike="noStrike" kern="1200" cap="none" spc="0" normalizeH="0" baseline="0" noProof="0" dirty="0">
                <a:ln>
                  <a:noFill/>
                </a:ln>
                <a:solidFill>
                  <a:srgbClr val="000000">
                    <a:lumMod val="75000"/>
                    <a:lumOff val="25000"/>
                  </a:srgbClr>
                </a:solidFill>
                <a:effectLst/>
                <a:uLnTx/>
                <a:uFillTx/>
                <a:latin typeface="+mn-lt"/>
                <a:ea typeface="+mn-ea"/>
                <a:cs typeface="+mn-cs"/>
              </a:rPr>
              <a:t>Injection</a:t>
            </a:r>
          </a:p>
          <a:p>
            <a:pPr marL="400050" marR="0" lvl="1" indent="-171450" algn="l" defTabSz="914400" rtl="0" eaLnBrk="1" fontAlgn="auto" latinLnBrk="0" hangingPunct="1">
              <a:lnSpc>
                <a:spcPct val="95000"/>
              </a:lnSpc>
              <a:spcBef>
                <a:spcPts val="600"/>
              </a:spcBef>
              <a:spcAft>
                <a:spcPts val="0"/>
              </a:spcAft>
              <a:buClr>
                <a:srgbClr val="0D3857"/>
              </a:buClr>
              <a:buSzTx/>
              <a:buFont typeface="Arial" pitchFamily="34" charset="0"/>
              <a:buChar char="•"/>
              <a:tabLst/>
              <a:defRPr/>
            </a:pPr>
            <a:r>
              <a:rPr kumimoji="0" lang="en-US" sz="2000" b="0" i="0" u="none" strike="noStrike" kern="1200" cap="none" spc="0" normalizeH="0" baseline="0" noProof="0" dirty="0">
                <a:ln>
                  <a:noFill/>
                </a:ln>
                <a:solidFill>
                  <a:srgbClr val="000000">
                    <a:lumMod val="75000"/>
                    <a:lumOff val="25000"/>
                  </a:srgbClr>
                </a:solidFill>
                <a:effectLst/>
                <a:uLnTx/>
                <a:uFillTx/>
                <a:latin typeface="+mn-lt"/>
                <a:ea typeface="+mn-ea"/>
                <a:cs typeface="+mn-cs"/>
              </a:rPr>
              <a:t>Broken authentication and session management</a:t>
            </a:r>
          </a:p>
          <a:p>
            <a:pPr marL="400050" marR="0" lvl="1" indent="-171450" algn="l" defTabSz="914400" rtl="0" eaLnBrk="1" fontAlgn="auto" latinLnBrk="0" hangingPunct="1">
              <a:lnSpc>
                <a:spcPct val="95000"/>
              </a:lnSpc>
              <a:spcBef>
                <a:spcPts val="600"/>
              </a:spcBef>
              <a:spcAft>
                <a:spcPts val="0"/>
              </a:spcAft>
              <a:buClr>
                <a:srgbClr val="0D3857"/>
              </a:buClr>
              <a:buSzTx/>
              <a:buFont typeface="Arial" pitchFamily="34" charset="0"/>
              <a:buChar char="•"/>
              <a:tabLst/>
              <a:defRPr/>
            </a:pPr>
            <a:r>
              <a:rPr kumimoji="0" lang="en-US" sz="2000" b="0" i="0" u="none" strike="noStrike" kern="1200" cap="none" spc="0" normalizeH="0" baseline="0" noProof="0" dirty="0">
                <a:ln>
                  <a:noFill/>
                </a:ln>
                <a:solidFill>
                  <a:srgbClr val="000000">
                    <a:lumMod val="75000"/>
                    <a:lumOff val="25000"/>
                  </a:srgbClr>
                </a:solidFill>
                <a:effectLst/>
                <a:uLnTx/>
                <a:uFillTx/>
                <a:latin typeface="+mn-lt"/>
                <a:ea typeface="+mn-ea"/>
                <a:cs typeface="+mn-cs"/>
              </a:rPr>
              <a:t>Cross-site scripting (XSS)</a:t>
            </a:r>
          </a:p>
          <a:p>
            <a:pPr marL="400050" marR="0" lvl="1" indent="-171450" algn="l" defTabSz="914400" rtl="0" eaLnBrk="1" fontAlgn="auto" latinLnBrk="0" hangingPunct="1">
              <a:lnSpc>
                <a:spcPct val="95000"/>
              </a:lnSpc>
              <a:spcBef>
                <a:spcPts val="600"/>
              </a:spcBef>
              <a:spcAft>
                <a:spcPts val="0"/>
              </a:spcAft>
              <a:buClr>
                <a:srgbClr val="0D3857"/>
              </a:buClr>
              <a:buSzTx/>
              <a:buFont typeface="Arial" pitchFamily="34" charset="0"/>
              <a:buChar char="•"/>
              <a:tabLst/>
              <a:defRPr/>
            </a:pPr>
            <a:r>
              <a:rPr kumimoji="0" lang="en-US" sz="2000" b="0" i="0" u="none" strike="noStrike" kern="1200" cap="none" spc="0" normalizeH="0" baseline="0" noProof="0" dirty="0">
                <a:ln>
                  <a:noFill/>
                </a:ln>
                <a:solidFill>
                  <a:srgbClr val="000000">
                    <a:lumMod val="75000"/>
                    <a:lumOff val="25000"/>
                  </a:srgbClr>
                </a:solidFill>
                <a:effectLst/>
                <a:uLnTx/>
                <a:uFillTx/>
                <a:latin typeface="+mn-lt"/>
                <a:ea typeface="+mn-ea"/>
                <a:cs typeface="+mn-cs"/>
              </a:rPr>
              <a:t>Broken access control</a:t>
            </a:r>
          </a:p>
          <a:p>
            <a:pPr marL="400050" marR="0" lvl="1" indent="-171450" algn="l" defTabSz="914400" rtl="0" eaLnBrk="1" fontAlgn="auto" latinLnBrk="0" hangingPunct="1">
              <a:lnSpc>
                <a:spcPct val="95000"/>
              </a:lnSpc>
              <a:spcBef>
                <a:spcPts val="600"/>
              </a:spcBef>
              <a:spcAft>
                <a:spcPts val="0"/>
              </a:spcAft>
              <a:buClr>
                <a:srgbClr val="0D3857"/>
              </a:buClr>
              <a:buSzTx/>
              <a:buFont typeface="Arial" pitchFamily="34" charset="0"/>
              <a:buChar char="•"/>
              <a:tabLst/>
              <a:defRPr/>
            </a:pPr>
            <a:r>
              <a:rPr kumimoji="0" lang="en-US" sz="2000" b="0" i="0" u="none" strike="noStrike" kern="1200" cap="none" spc="0" normalizeH="0" baseline="0" noProof="0" dirty="0">
                <a:ln>
                  <a:noFill/>
                </a:ln>
                <a:solidFill>
                  <a:srgbClr val="000000">
                    <a:lumMod val="75000"/>
                    <a:lumOff val="25000"/>
                  </a:srgbClr>
                </a:solidFill>
                <a:effectLst/>
                <a:uLnTx/>
                <a:uFillTx/>
                <a:latin typeface="+mn-lt"/>
                <a:ea typeface="+mn-ea"/>
                <a:cs typeface="+mn-cs"/>
              </a:rPr>
              <a:t>Security misconfiguration</a:t>
            </a:r>
          </a:p>
          <a:p>
            <a:pPr marL="400050" marR="0" lvl="1" indent="-171450" algn="l" defTabSz="914400" rtl="0" eaLnBrk="1" fontAlgn="auto" latinLnBrk="0" hangingPunct="1">
              <a:lnSpc>
                <a:spcPct val="95000"/>
              </a:lnSpc>
              <a:spcBef>
                <a:spcPts val="600"/>
              </a:spcBef>
              <a:spcAft>
                <a:spcPts val="0"/>
              </a:spcAft>
              <a:buClr>
                <a:srgbClr val="0D3857"/>
              </a:buClr>
              <a:buSzTx/>
              <a:buFont typeface="Arial" pitchFamily="34" charset="0"/>
              <a:buChar char="•"/>
              <a:tabLst/>
              <a:defRPr/>
            </a:pPr>
            <a:r>
              <a:rPr kumimoji="0" lang="en-US" sz="2000" b="0" i="0" u="none" strike="noStrike" kern="1200" cap="none" spc="0" normalizeH="0" baseline="0" noProof="0" dirty="0">
                <a:ln>
                  <a:noFill/>
                </a:ln>
                <a:solidFill>
                  <a:srgbClr val="000000">
                    <a:lumMod val="75000"/>
                    <a:lumOff val="25000"/>
                  </a:srgbClr>
                </a:solidFill>
                <a:effectLst/>
                <a:uLnTx/>
                <a:uFillTx/>
                <a:latin typeface="+mn-lt"/>
                <a:ea typeface="+mn-ea"/>
                <a:cs typeface="+mn-cs"/>
              </a:rPr>
              <a:t>Sensitive data exposure</a:t>
            </a:r>
          </a:p>
          <a:p>
            <a:pPr marL="400050" marR="0" lvl="1" indent="-171450" algn="l" defTabSz="914400" rtl="0" eaLnBrk="1" fontAlgn="auto" latinLnBrk="0" hangingPunct="1">
              <a:lnSpc>
                <a:spcPct val="95000"/>
              </a:lnSpc>
              <a:spcBef>
                <a:spcPts val="600"/>
              </a:spcBef>
              <a:spcAft>
                <a:spcPts val="0"/>
              </a:spcAft>
              <a:buClr>
                <a:srgbClr val="0D3857"/>
              </a:buClr>
              <a:buSzTx/>
              <a:buFont typeface="Arial" pitchFamily="34" charset="0"/>
              <a:buChar char="•"/>
              <a:tabLst/>
              <a:defRPr/>
            </a:pPr>
            <a:r>
              <a:rPr kumimoji="0" lang="en-US" sz="2000" b="0" i="0" u="none" strike="noStrike" kern="1200" cap="none" spc="0" normalizeH="0" baseline="0" noProof="0" dirty="0">
                <a:ln>
                  <a:noFill/>
                </a:ln>
                <a:solidFill>
                  <a:srgbClr val="000000">
                    <a:lumMod val="75000"/>
                    <a:lumOff val="25000"/>
                  </a:srgbClr>
                </a:solidFill>
                <a:effectLst/>
                <a:uLnTx/>
                <a:uFillTx/>
                <a:latin typeface="+mn-lt"/>
                <a:ea typeface="+mn-ea"/>
                <a:cs typeface="+mn-cs"/>
              </a:rPr>
              <a:t>Insufficient attack protection</a:t>
            </a:r>
          </a:p>
          <a:p>
            <a:pPr marL="400050" marR="0" lvl="1" indent="-171450" algn="l" defTabSz="914400" rtl="0" eaLnBrk="1" fontAlgn="auto" latinLnBrk="0" hangingPunct="1">
              <a:lnSpc>
                <a:spcPct val="95000"/>
              </a:lnSpc>
              <a:spcBef>
                <a:spcPts val="600"/>
              </a:spcBef>
              <a:spcAft>
                <a:spcPts val="0"/>
              </a:spcAft>
              <a:buClr>
                <a:srgbClr val="0D3857"/>
              </a:buClr>
              <a:buSzTx/>
              <a:buFont typeface="Arial" pitchFamily="34" charset="0"/>
              <a:buChar char="•"/>
              <a:tabLst/>
              <a:defRPr/>
            </a:pPr>
            <a:r>
              <a:rPr kumimoji="0" lang="en-US" sz="2000" b="0" i="0" u="none" strike="noStrike" kern="1200" cap="none" spc="0" normalizeH="0" baseline="0" noProof="0" dirty="0">
                <a:ln>
                  <a:noFill/>
                </a:ln>
                <a:solidFill>
                  <a:srgbClr val="000000">
                    <a:lumMod val="75000"/>
                    <a:lumOff val="25000"/>
                  </a:srgbClr>
                </a:solidFill>
                <a:effectLst/>
                <a:uLnTx/>
                <a:uFillTx/>
                <a:latin typeface="+mn-lt"/>
                <a:ea typeface="+mn-ea"/>
                <a:cs typeface="+mn-cs"/>
              </a:rPr>
              <a:t>Cross-site request forgery (CSRF)</a:t>
            </a:r>
          </a:p>
          <a:p>
            <a:pPr marL="400050" marR="0" lvl="1" indent="-171450" algn="l" defTabSz="914400" rtl="0" eaLnBrk="1" fontAlgn="auto" latinLnBrk="0" hangingPunct="1">
              <a:lnSpc>
                <a:spcPct val="95000"/>
              </a:lnSpc>
              <a:spcBef>
                <a:spcPts val="600"/>
              </a:spcBef>
              <a:spcAft>
                <a:spcPts val="0"/>
              </a:spcAft>
              <a:buClr>
                <a:srgbClr val="0D3857"/>
              </a:buClr>
              <a:buSzTx/>
              <a:buFont typeface="Arial" pitchFamily="34" charset="0"/>
              <a:buChar char="•"/>
              <a:tabLst/>
              <a:defRPr/>
            </a:pPr>
            <a:r>
              <a:rPr kumimoji="0" lang="en-US" sz="2000" b="0" i="0" u="none" strike="noStrike" kern="1200" cap="none" spc="0" normalizeH="0" baseline="0" noProof="0" dirty="0">
                <a:ln>
                  <a:noFill/>
                </a:ln>
                <a:solidFill>
                  <a:srgbClr val="000000">
                    <a:lumMod val="75000"/>
                    <a:lumOff val="25000"/>
                  </a:srgbClr>
                </a:solidFill>
                <a:effectLst/>
                <a:uLnTx/>
                <a:uFillTx/>
                <a:latin typeface="+mn-lt"/>
                <a:ea typeface="+mn-ea"/>
                <a:cs typeface="+mn-cs"/>
              </a:rPr>
              <a:t>Using components with known vulnerabilities</a:t>
            </a:r>
          </a:p>
          <a:p>
            <a:pPr marL="400050" marR="0" lvl="1" indent="-171450" algn="l" defTabSz="914400" rtl="0" eaLnBrk="1" fontAlgn="auto" latinLnBrk="0" hangingPunct="1">
              <a:lnSpc>
                <a:spcPct val="95000"/>
              </a:lnSpc>
              <a:spcBef>
                <a:spcPts val="600"/>
              </a:spcBef>
              <a:spcAft>
                <a:spcPts val="0"/>
              </a:spcAft>
              <a:buClr>
                <a:srgbClr val="0D3857"/>
              </a:buClr>
              <a:buSzTx/>
              <a:buFont typeface="Arial" pitchFamily="34" charset="0"/>
              <a:buChar char="•"/>
              <a:tabLst/>
              <a:defRPr/>
            </a:pPr>
            <a:r>
              <a:rPr kumimoji="0" lang="en-US" sz="2000" b="0" i="0" u="none" strike="noStrike" kern="1200" cap="none" spc="0" normalizeH="0" baseline="0" noProof="0" dirty="0" err="1">
                <a:ln>
                  <a:noFill/>
                </a:ln>
                <a:solidFill>
                  <a:srgbClr val="000000">
                    <a:lumMod val="75000"/>
                    <a:lumOff val="25000"/>
                  </a:srgbClr>
                </a:solidFill>
                <a:effectLst/>
                <a:uLnTx/>
                <a:uFillTx/>
                <a:latin typeface="+mn-lt"/>
                <a:ea typeface="+mn-ea"/>
                <a:cs typeface="+mn-cs"/>
              </a:rPr>
              <a:t>Underprotected</a:t>
            </a:r>
            <a:r>
              <a:rPr kumimoji="0" lang="en-US" sz="2000" b="0" i="0" u="none" strike="noStrike" kern="1200" cap="none" spc="0" normalizeH="0" baseline="0" noProof="0" dirty="0">
                <a:ln>
                  <a:noFill/>
                </a:ln>
                <a:solidFill>
                  <a:srgbClr val="000000">
                    <a:lumMod val="75000"/>
                    <a:lumOff val="25000"/>
                  </a:srgbClr>
                </a:solidFill>
                <a:effectLst/>
                <a:uLnTx/>
                <a:uFillTx/>
                <a:latin typeface="+mn-lt"/>
                <a:ea typeface="+mn-ea"/>
                <a:cs typeface="+mn-cs"/>
              </a:rPr>
              <a:t> APIs</a:t>
            </a:r>
          </a:p>
          <a:p>
            <a:pPr marL="0" marR="0" lvl="0" indent="0" algn="l" defTabSz="914400" rtl="0" eaLnBrk="1" fontAlgn="auto" latinLnBrk="0" hangingPunct="1">
              <a:lnSpc>
                <a:spcPct val="95000"/>
              </a:lnSpc>
              <a:spcBef>
                <a:spcPts val="600"/>
              </a:spcBef>
              <a:spcAft>
                <a:spcPts val="0"/>
              </a:spcAft>
              <a:buClr>
                <a:srgbClr val="0D3857"/>
              </a:buClr>
              <a:buSzTx/>
              <a:buFont typeface="Arial" pitchFamily="34" charset="0"/>
              <a:buNone/>
              <a:tabLst/>
              <a:defRPr/>
            </a:pPr>
            <a:endParaRPr kumimoji="0" lang="en-US" sz="2200" b="0" i="0" u="none" strike="noStrike" kern="1200" cap="none" spc="0" normalizeH="0" baseline="0" noProof="0" dirty="0">
              <a:ln>
                <a:noFill/>
              </a:ln>
              <a:solidFill>
                <a:srgbClr val="000000">
                  <a:lumMod val="75000"/>
                  <a:lumOff val="25000"/>
                </a:srgbClr>
              </a:solidFill>
              <a:effectLst/>
              <a:uLnTx/>
              <a:uFillTx/>
              <a:latin typeface="+mn-lt"/>
              <a:ea typeface="+mn-ea"/>
              <a:cs typeface="+mn-cs"/>
            </a:endParaRPr>
          </a:p>
          <a:p>
            <a:pPr marL="0" marR="0" lvl="0" indent="0" algn="l" defTabSz="914400" rtl="0" eaLnBrk="1" fontAlgn="auto" latinLnBrk="0" hangingPunct="1">
              <a:lnSpc>
                <a:spcPct val="95000"/>
              </a:lnSpc>
              <a:spcBef>
                <a:spcPts val="600"/>
              </a:spcBef>
              <a:spcAft>
                <a:spcPts val="0"/>
              </a:spcAft>
              <a:buClr>
                <a:srgbClr val="0D3857"/>
              </a:buClr>
              <a:buSzTx/>
              <a:buFont typeface="Arial" pitchFamily="34" charset="0"/>
              <a:buNone/>
              <a:tabLst/>
              <a:defRPr/>
            </a:pPr>
            <a:r>
              <a:rPr kumimoji="0" lang="en-US" sz="2800" b="1" i="0" u="none" strike="noStrike" kern="1200" cap="none" spc="0" normalizeH="0" baseline="0" noProof="0" dirty="0">
                <a:ln>
                  <a:noFill/>
                </a:ln>
                <a:solidFill>
                  <a:srgbClr val="055C91"/>
                </a:solidFill>
                <a:effectLst/>
                <a:uLnTx/>
                <a:uFillTx/>
                <a:latin typeface="Calibri Light"/>
                <a:ea typeface="+mj-ea"/>
                <a:cs typeface="+mj-cs"/>
              </a:rPr>
              <a:t>Deadly Sins of Software Security</a:t>
            </a:r>
          </a:p>
          <a:p>
            <a:pPr marL="342900" marR="0" lvl="0" indent="-342900" algn="l" defTabSz="914400" rtl="0" eaLnBrk="1" fontAlgn="auto" latinLnBrk="0" hangingPunct="1">
              <a:lnSpc>
                <a:spcPct val="95000"/>
              </a:lnSpc>
              <a:spcBef>
                <a:spcPts val="1200"/>
              </a:spcBef>
              <a:spcAft>
                <a:spcPts val="0"/>
              </a:spcAft>
              <a:buClr>
                <a:srgbClr val="055C91"/>
              </a:buClr>
              <a:buSzTx/>
              <a:buFont typeface="Arial" panose="020B0604020202020204" pitchFamily="34" charset="0"/>
              <a:buChar char="•"/>
              <a:tabLst/>
              <a:defRPr/>
            </a:pPr>
            <a:r>
              <a:rPr kumimoji="0" lang="en-US" sz="2400" b="1" i="0" u="none" strike="noStrike" kern="1200" cap="none" spc="0" normalizeH="0" baseline="0" noProof="0" dirty="0">
                <a:ln>
                  <a:noFill/>
                </a:ln>
                <a:solidFill>
                  <a:srgbClr val="000000">
                    <a:lumMod val="75000"/>
                    <a:lumOff val="25000"/>
                  </a:srgbClr>
                </a:solidFill>
                <a:effectLst/>
                <a:uLnTx/>
                <a:uFillTx/>
                <a:latin typeface="+mn-lt"/>
                <a:ea typeface="+mn-ea"/>
                <a:cs typeface="+mn-cs"/>
              </a:rPr>
              <a:t>Web Application Sins</a:t>
            </a:r>
          </a:p>
          <a:p>
            <a:pPr marL="628650" marR="0" lvl="1" indent="-171450" algn="l" defTabSz="914400" rtl="0" eaLnBrk="1" fontAlgn="auto" latinLnBrk="0" hangingPunct="1">
              <a:lnSpc>
                <a:spcPct val="95000"/>
              </a:lnSpc>
              <a:spcBef>
                <a:spcPts val="1200"/>
              </a:spcBef>
              <a:spcAft>
                <a:spcPts val="0"/>
              </a:spcAft>
              <a:buClr>
                <a:srgbClr val="055C91"/>
              </a:buClr>
              <a:buSzTx/>
              <a:buFont typeface="Arial" pitchFamily="34" charset="0"/>
              <a:buChar char="•"/>
              <a:tabLst/>
              <a:defRPr/>
            </a:pPr>
            <a:r>
              <a:rPr kumimoji="0" lang="en-US" sz="2000" b="0" i="0" u="none" strike="noStrike" kern="1200" cap="none" spc="0" normalizeH="0" baseline="0" noProof="0" dirty="0">
                <a:ln>
                  <a:noFill/>
                </a:ln>
                <a:solidFill>
                  <a:srgbClr val="000000">
                    <a:lumMod val="75000"/>
                    <a:lumOff val="25000"/>
                  </a:srgbClr>
                </a:solidFill>
                <a:effectLst/>
                <a:uLnTx/>
                <a:uFillTx/>
                <a:latin typeface="+mn-lt"/>
                <a:ea typeface="+mn-ea"/>
                <a:cs typeface="+mn-cs"/>
              </a:rPr>
              <a:t>SQL injection</a:t>
            </a:r>
          </a:p>
          <a:p>
            <a:pPr marL="628650" marR="0" lvl="1" indent="-171450" algn="l" defTabSz="914400" rtl="0" eaLnBrk="1" fontAlgn="auto" latinLnBrk="0" hangingPunct="1">
              <a:lnSpc>
                <a:spcPct val="95000"/>
              </a:lnSpc>
              <a:spcBef>
                <a:spcPts val="1200"/>
              </a:spcBef>
              <a:spcAft>
                <a:spcPts val="0"/>
              </a:spcAft>
              <a:buClr>
                <a:srgbClr val="055C91"/>
              </a:buClr>
              <a:buSzTx/>
              <a:buFont typeface="Arial" pitchFamily="34" charset="0"/>
              <a:buChar char="•"/>
              <a:tabLst/>
              <a:defRPr/>
            </a:pPr>
            <a:r>
              <a:rPr kumimoji="0" lang="en-US" sz="2000" b="0" i="0" u="none" strike="noStrike" kern="1200" cap="none" spc="0" normalizeH="0" baseline="0" noProof="0" dirty="0">
                <a:ln>
                  <a:noFill/>
                </a:ln>
                <a:solidFill>
                  <a:srgbClr val="000000">
                    <a:lumMod val="75000"/>
                    <a:lumOff val="25000"/>
                  </a:srgbClr>
                </a:solidFill>
                <a:effectLst/>
                <a:uLnTx/>
                <a:uFillTx/>
                <a:latin typeface="+mn-lt"/>
                <a:ea typeface="+mn-ea"/>
                <a:cs typeface="+mn-cs"/>
              </a:rPr>
              <a:t>Web server-related vulnerabilities</a:t>
            </a:r>
          </a:p>
          <a:p>
            <a:pPr marL="628650" marR="0" lvl="1" indent="-171450" algn="l" defTabSz="914400" rtl="0" eaLnBrk="1" fontAlgn="auto" latinLnBrk="0" hangingPunct="1">
              <a:lnSpc>
                <a:spcPct val="95000"/>
              </a:lnSpc>
              <a:spcBef>
                <a:spcPts val="1200"/>
              </a:spcBef>
              <a:spcAft>
                <a:spcPts val="0"/>
              </a:spcAft>
              <a:buClr>
                <a:srgbClr val="055C91"/>
              </a:buClr>
              <a:buSzTx/>
              <a:buFont typeface="Arial" pitchFamily="34" charset="0"/>
              <a:buChar char="•"/>
              <a:tabLst/>
              <a:defRPr/>
            </a:pPr>
            <a:r>
              <a:rPr kumimoji="0" lang="en-US" sz="2000" b="0" i="0" u="none" strike="noStrike" kern="1200" cap="none" spc="0" normalizeH="0" baseline="0" noProof="0" dirty="0">
                <a:ln>
                  <a:noFill/>
                </a:ln>
                <a:solidFill>
                  <a:srgbClr val="000000">
                    <a:lumMod val="75000"/>
                    <a:lumOff val="25000"/>
                  </a:srgbClr>
                </a:solidFill>
                <a:effectLst/>
                <a:uLnTx/>
                <a:uFillTx/>
                <a:latin typeface="+mn-lt"/>
                <a:ea typeface="+mn-ea"/>
                <a:cs typeface="+mn-cs"/>
              </a:rPr>
              <a:t>Web client-related vulnerabilities (XSS)</a:t>
            </a:r>
          </a:p>
          <a:p>
            <a:pPr marL="628650" marR="0" lvl="1" indent="-171450" algn="l" defTabSz="914400" rtl="0" eaLnBrk="1" fontAlgn="auto" latinLnBrk="0" hangingPunct="1">
              <a:lnSpc>
                <a:spcPct val="95000"/>
              </a:lnSpc>
              <a:spcBef>
                <a:spcPts val="1200"/>
              </a:spcBef>
              <a:spcAft>
                <a:spcPts val="0"/>
              </a:spcAft>
              <a:buClr>
                <a:srgbClr val="055C91"/>
              </a:buClr>
              <a:buSzTx/>
              <a:buFont typeface="Arial" pitchFamily="34" charset="0"/>
              <a:buChar char="•"/>
              <a:tabLst/>
              <a:defRPr/>
            </a:pPr>
            <a:r>
              <a:rPr kumimoji="0" lang="en-US" sz="2000" b="0" i="0" u="none" strike="noStrike" kern="1200" cap="none" spc="0" normalizeH="0" baseline="0" noProof="0" dirty="0">
                <a:ln>
                  <a:noFill/>
                </a:ln>
                <a:solidFill>
                  <a:srgbClr val="000000">
                    <a:lumMod val="75000"/>
                    <a:lumOff val="25000"/>
                  </a:srgbClr>
                </a:solidFill>
                <a:effectLst/>
                <a:uLnTx/>
                <a:uFillTx/>
                <a:latin typeface="+mn-lt"/>
                <a:ea typeface="+mn-ea"/>
                <a:cs typeface="+mn-cs"/>
              </a:rPr>
              <a:t>Use of magic URLs, predictable cookies, and hidden form fields</a:t>
            </a:r>
          </a:p>
          <a:p>
            <a:pPr marL="0" marR="0" lvl="0" indent="0" algn="l" defTabSz="914400" rtl="0" eaLnBrk="1" fontAlgn="auto" latinLnBrk="0" hangingPunct="1">
              <a:lnSpc>
                <a:spcPct val="95000"/>
              </a:lnSpc>
              <a:spcBef>
                <a:spcPts val="1200"/>
              </a:spcBef>
              <a:spcAft>
                <a:spcPts val="0"/>
              </a:spcAft>
              <a:buClr>
                <a:srgbClr val="055C91"/>
              </a:buClr>
              <a:buSzTx/>
              <a:buFont typeface="Arial" pitchFamily="34" charset="0"/>
              <a:buNone/>
              <a:tabLst/>
              <a:defRPr/>
            </a:pPr>
            <a:r>
              <a:rPr kumimoji="0" lang="en-US" sz="2400" b="1" i="0" u="none" strike="noStrike" kern="1200" cap="none" spc="0" normalizeH="0" baseline="0" noProof="0" dirty="0">
                <a:ln>
                  <a:noFill/>
                </a:ln>
                <a:solidFill>
                  <a:srgbClr val="000000">
                    <a:lumMod val="75000"/>
                    <a:lumOff val="25000"/>
                  </a:srgbClr>
                </a:solidFill>
                <a:effectLst/>
                <a:uLnTx/>
                <a:uFillTx/>
                <a:latin typeface="+mn-lt"/>
                <a:ea typeface="+mn-ea"/>
                <a:cs typeface="+mn-cs"/>
              </a:rPr>
              <a:t>Implementation Sins</a:t>
            </a:r>
          </a:p>
          <a:p>
            <a:pPr marL="628650" marR="0" lvl="1" indent="-171450" algn="l" defTabSz="914400" rtl="0" eaLnBrk="1" fontAlgn="auto" latinLnBrk="0" hangingPunct="1">
              <a:lnSpc>
                <a:spcPct val="100000"/>
              </a:lnSpc>
              <a:spcBef>
                <a:spcPts val="0"/>
              </a:spcBef>
              <a:spcAft>
                <a:spcPts val="0"/>
              </a:spcAft>
              <a:buClr>
                <a:srgbClr val="055C91"/>
              </a:buClr>
              <a:buSzTx/>
              <a:buFont typeface="Arial" pitchFamily="34" charset="0"/>
              <a:buChar char="•"/>
              <a:tabLst/>
              <a:defRPr/>
            </a:pPr>
            <a:r>
              <a:rPr kumimoji="0" lang="en-US" sz="2000" b="0" i="0" u="none" strike="noStrike" kern="1200" cap="none" spc="0" normalizeH="0" baseline="0" noProof="0" dirty="0">
                <a:ln>
                  <a:noFill/>
                </a:ln>
                <a:solidFill>
                  <a:srgbClr val="000000">
                    <a:lumMod val="75000"/>
                    <a:lumOff val="25000"/>
                  </a:srgbClr>
                </a:solidFill>
                <a:effectLst/>
                <a:uLnTx/>
                <a:uFillTx/>
                <a:latin typeface="+mn-lt"/>
                <a:ea typeface="+mn-ea"/>
                <a:cs typeface="+mn-cs"/>
              </a:rPr>
              <a:t>Buffer overflow</a:t>
            </a:r>
          </a:p>
          <a:p>
            <a:pPr marL="628650" marR="0" lvl="1" indent="-171450" algn="l" defTabSz="914400" rtl="0" eaLnBrk="1" fontAlgn="auto" latinLnBrk="0" hangingPunct="1">
              <a:lnSpc>
                <a:spcPct val="100000"/>
              </a:lnSpc>
              <a:spcBef>
                <a:spcPts val="0"/>
              </a:spcBef>
              <a:spcAft>
                <a:spcPts val="0"/>
              </a:spcAft>
              <a:buClr>
                <a:srgbClr val="055C91"/>
              </a:buClr>
              <a:buSzTx/>
              <a:buFont typeface="Arial" pitchFamily="34" charset="0"/>
              <a:buChar char="•"/>
              <a:tabLst/>
              <a:defRPr/>
            </a:pPr>
            <a:r>
              <a:rPr kumimoji="0" lang="en-US" sz="2000" b="0" i="0" u="none" strike="noStrike" kern="1200" cap="none" spc="0" normalizeH="0" baseline="0" noProof="0" dirty="0">
                <a:ln>
                  <a:noFill/>
                </a:ln>
                <a:solidFill>
                  <a:srgbClr val="000000">
                    <a:lumMod val="75000"/>
                    <a:lumOff val="25000"/>
                  </a:srgbClr>
                </a:solidFill>
                <a:effectLst/>
                <a:uLnTx/>
                <a:uFillTx/>
                <a:latin typeface="+mn-lt"/>
                <a:ea typeface="+mn-ea"/>
                <a:cs typeface="+mn-cs"/>
              </a:rPr>
              <a:t>Format string problems</a:t>
            </a:r>
          </a:p>
          <a:p>
            <a:pPr marL="628650" marR="0" lvl="1" indent="-171450" algn="l" defTabSz="914400" rtl="0" eaLnBrk="1" fontAlgn="auto" latinLnBrk="0" hangingPunct="1">
              <a:lnSpc>
                <a:spcPct val="100000"/>
              </a:lnSpc>
              <a:spcBef>
                <a:spcPts val="0"/>
              </a:spcBef>
              <a:spcAft>
                <a:spcPts val="0"/>
              </a:spcAft>
              <a:buClr>
                <a:srgbClr val="055C91"/>
              </a:buClr>
              <a:buSzTx/>
              <a:buFont typeface="Arial" pitchFamily="34" charset="0"/>
              <a:buChar char="•"/>
              <a:tabLst/>
              <a:defRPr/>
            </a:pPr>
            <a:r>
              <a:rPr kumimoji="0" lang="en-US" sz="2000" b="0" i="0" u="none" strike="noStrike" kern="1200" cap="none" spc="0" normalizeH="0" baseline="0" noProof="0" dirty="0">
                <a:ln>
                  <a:noFill/>
                </a:ln>
                <a:solidFill>
                  <a:srgbClr val="000000">
                    <a:lumMod val="75000"/>
                    <a:lumOff val="25000"/>
                  </a:srgbClr>
                </a:solidFill>
                <a:effectLst/>
                <a:uLnTx/>
                <a:uFillTx/>
                <a:latin typeface="+mn-lt"/>
                <a:ea typeface="+mn-ea"/>
                <a:cs typeface="+mn-cs"/>
              </a:rPr>
              <a:t>Integer overflows</a:t>
            </a:r>
          </a:p>
          <a:p>
            <a:pPr marL="628650" marR="0" lvl="1" indent="-171450" algn="l" defTabSz="914400" rtl="0" eaLnBrk="1" fontAlgn="auto" latinLnBrk="0" hangingPunct="1">
              <a:lnSpc>
                <a:spcPct val="100000"/>
              </a:lnSpc>
              <a:spcBef>
                <a:spcPts val="0"/>
              </a:spcBef>
              <a:spcAft>
                <a:spcPts val="0"/>
              </a:spcAft>
              <a:buClr>
                <a:srgbClr val="055C91"/>
              </a:buClr>
              <a:buSzTx/>
              <a:buFont typeface="Arial" pitchFamily="34" charset="0"/>
              <a:buChar char="•"/>
              <a:tabLst/>
              <a:defRPr/>
            </a:pPr>
            <a:r>
              <a:rPr kumimoji="0" lang="en-US" sz="2000" b="0" i="0" u="none" strike="noStrike" kern="1200" cap="none" spc="0" normalizeH="0" baseline="0" noProof="0" dirty="0">
                <a:ln>
                  <a:noFill/>
                </a:ln>
                <a:solidFill>
                  <a:srgbClr val="000000">
                    <a:lumMod val="75000"/>
                    <a:lumOff val="25000"/>
                  </a:srgbClr>
                </a:solidFill>
                <a:effectLst/>
                <a:uLnTx/>
                <a:uFillTx/>
                <a:latin typeface="+mn-lt"/>
                <a:ea typeface="+mn-ea"/>
                <a:cs typeface="+mn-cs"/>
              </a:rPr>
              <a:t>C++ catastrophes</a:t>
            </a:r>
          </a:p>
          <a:p>
            <a:pPr marL="628650" marR="0" lvl="1" indent="-171450" algn="l" defTabSz="914400" rtl="0" eaLnBrk="1" fontAlgn="auto" latinLnBrk="0" hangingPunct="1">
              <a:lnSpc>
                <a:spcPct val="100000"/>
              </a:lnSpc>
              <a:spcBef>
                <a:spcPts val="0"/>
              </a:spcBef>
              <a:spcAft>
                <a:spcPts val="0"/>
              </a:spcAft>
              <a:buClr>
                <a:srgbClr val="055C91"/>
              </a:buClr>
              <a:buSzTx/>
              <a:buFont typeface="Arial" pitchFamily="34" charset="0"/>
              <a:buChar char="•"/>
              <a:tabLst/>
              <a:defRPr/>
            </a:pPr>
            <a:r>
              <a:rPr kumimoji="0" lang="en-US" sz="2000" b="0" i="0" u="none" strike="noStrike" kern="1200" cap="none" spc="0" normalizeH="0" baseline="0" noProof="0" dirty="0">
                <a:ln>
                  <a:noFill/>
                </a:ln>
                <a:solidFill>
                  <a:srgbClr val="000000">
                    <a:lumMod val="75000"/>
                    <a:lumOff val="25000"/>
                  </a:srgbClr>
                </a:solidFill>
                <a:effectLst/>
                <a:uLnTx/>
                <a:uFillTx/>
                <a:latin typeface="+mn-lt"/>
                <a:ea typeface="+mn-ea"/>
                <a:cs typeface="+mn-cs"/>
              </a:rPr>
              <a:t>Catching exceptions</a:t>
            </a:r>
          </a:p>
          <a:p>
            <a:pPr marL="628650" marR="0" lvl="1" indent="-171450" algn="l" defTabSz="914400" rtl="0" eaLnBrk="1" fontAlgn="auto" latinLnBrk="0" hangingPunct="1">
              <a:lnSpc>
                <a:spcPct val="100000"/>
              </a:lnSpc>
              <a:spcBef>
                <a:spcPts val="0"/>
              </a:spcBef>
              <a:spcAft>
                <a:spcPts val="0"/>
              </a:spcAft>
              <a:buClr>
                <a:srgbClr val="055C91"/>
              </a:buClr>
              <a:buSzTx/>
              <a:buFont typeface="Arial" pitchFamily="34" charset="0"/>
              <a:buChar char="•"/>
              <a:tabLst/>
              <a:defRPr/>
            </a:pPr>
            <a:r>
              <a:rPr kumimoji="0" lang="en-US" sz="2000" b="0" i="0" u="none" strike="noStrike" kern="1200" cap="none" spc="0" normalizeH="0" baseline="0" noProof="0" dirty="0">
                <a:ln>
                  <a:noFill/>
                </a:ln>
                <a:solidFill>
                  <a:srgbClr val="000000">
                    <a:lumMod val="75000"/>
                    <a:lumOff val="25000"/>
                  </a:srgbClr>
                </a:solidFill>
                <a:effectLst/>
                <a:uLnTx/>
                <a:uFillTx/>
                <a:latin typeface="+mn-lt"/>
                <a:ea typeface="+mn-ea"/>
                <a:cs typeface="+mn-cs"/>
              </a:rPr>
              <a:t>Command injection</a:t>
            </a:r>
          </a:p>
          <a:p>
            <a:pPr marL="628650" marR="0" lvl="1" indent="-171450" algn="l" defTabSz="914400" rtl="0" eaLnBrk="1" fontAlgn="auto" latinLnBrk="0" hangingPunct="1">
              <a:lnSpc>
                <a:spcPct val="100000"/>
              </a:lnSpc>
              <a:spcBef>
                <a:spcPts val="0"/>
              </a:spcBef>
              <a:spcAft>
                <a:spcPts val="0"/>
              </a:spcAft>
              <a:buClr>
                <a:srgbClr val="055C91"/>
              </a:buClr>
              <a:buSzTx/>
              <a:buFont typeface="Arial" pitchFamily="34" charset="0"/>
              <a:buChar char="•"/>
              <a:tabLst/>
              <a:defRPr/>
            </a:pPr>
            <a:r>
              <a:rPr kumimoji="0" lang="en-US" sz="2000" b="0" i="0" u="none" strike="noStrike" kern="1200" cap="none" spc="0" normalizeH="0" baseline="0" noProof="0" dirty="0">
                <a:ln>
                  <a:noFill/>
                </a:ln>
                <a:solidFill>
                  <a:srgbClr val="000000">
                    <a:lumMod val="75000"/>
                    <a:lumOff val="25000"/>
                  </a:srgbClr>
                </a:solidFill>
                <a:effectLst/>
                <a:uLnTx/>
                <a:uFillTx/>
                <a:latin typeface="+mn-lt"/>
                <a:ea typeface="+mn-ea"/>
                <a:cs typeface="+mn-cs"/>
              </a:rPr>
              <a:t>Failure to handle errors correctly</a:t>
            </a:r>
          </a:p>
          <a:p>
            <a:pPr marL="628650" marR="0" lvl="1" indent="-171450" algn="l" defTabSz="914400" rtl="0" eaLnBrk="1" fontAlgn="auto" latinLnBrk="0" hangingPunct="1">
              <a:lnSpc>
                <a:spcPct val="100000"/>
              </a:lnSpc>
              <a:spcBef>
                <a:spcPts val="0"/>
              </a:spcBef>
              <a:spcAft>
                <a:spcPts val="0"/>
              </a:spcAft>
              <a:buClr>
                <a:srgbClr val="055C91"/>
              </a:buClr>
              <a:buSzTx/>
              <a:buFont typeface="Arial" pitchFamily="34" charset="0"/>
              <a:buChar char="•"/>
              <a:tabLst/>
              <a:defRPr/>
            </a:pPr>
            <a:r>
              <a:rPr kumimoji="0" lang="en-US" sz="2000" b="0" i="0" u="none" strike="noStrike" kern="1200" cap="none" spc="0" normalizeH="0" baseline="0" noProof="0" dirty="0">
                <a:ln>
                  <a:noFill/>
                </a:ln>
                <a:solidFill>
                  <a:srgbClr val="000000">
                    <a:lumMod val="75000"/>
                    <a:lumOff val="25000"/>
                  </a:srgbClr>
                </a:solidFill>
                <a:effectLst/>
                <a:uLnTx/>
                <a:uFillTx/>
                <a:latin typeface="+mn-lt"/>
                <a:ea typeface="+mn-ea"/>
                <a:cs typeface="+mn-cs"/>
              </a:rPr>
              <a:t>Information leakage</a:t>
            </a:r>
          </a:p>
          <a:p>
            <a:pPr marL="628650" marR="0" lvl="1" indent="-171450" algn="l" defTabSz="914400" rtl="0" eaLnBrk="1" fontAlgn="auto" latinLnBrk="0" hangingPunct="1">
              <a:lnSpc>
                <a:spcPct val="100000"/>
              </a:lnSpc>
              <a:spcBef>
                <a:spcPts val="0"/>
              </a:spcBef>
              <a:spcAft>
                <a:spcPts val="0"/>
              </a:spcAft>
              <a:buClr>
                <a:srgbClr val="055C91"/>
              </a:buClr>
              <a:buSzTx/>
              <a:buFont typeface="Arial" pitchFamily="34" charset="0"/>
              <a:buChar char="•"/>
              <a:tabLst/>
              <a:defRPr/>
            </a:pPr>
            <a:r>
              <a:rPr kumimoji="0" lang="en-US" sz="2000" b="0" i="0" u="none" strike="noStrike" kern="1200" cap="none" spc="0" normalizeH="0" baseline="0" noProof="0" dirty="0">
                <a:ln>
                  <a:noFill/>
                </a:ln>
                <a:solidFill>
                  <a:srgbClr val="000000">
                    <a:lumMod val="75000"/>
                    <a:lumOff val="25000"/>
                  </a:srgbClr>
                </a:solidFill>
                <a:effectLst/>
                <a:uLnTx/>
                <a:uFillTx/>
                <a:latin typeface="+mn-lt"/>
                <a:ea typeface="+mn-ea"/>
                <a:cs typeface="+mn-cs"/>
              </a:rPr>
              <a:t>Race conditions</a:t>
            </a:r>
          </a:p>
          <a:p>
            <a:pPr marL="628650" marR="0" lvl="1" indent="-171450" algn="l" defTabSz="914400" rtl="0" eaLnBrk="1" fontAlgn="auto" latinLnBrk="0" hangingPunct="1">
              <a:lnSpc>
                <a:spcPct val="100000"/>
              </a:lnSpc>
              <a:spcBef>
                <a:spcPts val="0"/>
              </a:spcBef>
              <a:spcAft>
                <a:spcPts val="0"/>
              </a:spcAft>
              <a:buClr>
                <a:srgbClr val="055C91"/>
              </a:buClr>
              <a:buSzTx/>
              <a:buFont typeface="Arial" pitchFamily="34" charset="0"/>
              <a:buChar char="•"/>
              <a:tabLst/>
              <a:defRPr/>
            </a:pPr>
            <a:r>
              <a:rPr kumimoji="0" lang="en-US" sz="2000" b="0" i="0" u="none" strike="noStrike" kern="1200" cap="none" spc="0" normalizeH="0" baseline="0" noProof="0" dirty="0">
                <a:ln>
                  <a:noFill/>
                </a:ln>
                <a:solidFill>
                  <a:srgbClr val="000000">
                    <a:lumMod val="75000"/>
                    <a:lumOff val="25000"/>
                  </a:srgbClr>
                </a:solidFill>
                <a:effectLst/>
                <a:uLnTx/>
                <a:uFillTx/>
                <a:latin typeface="+mn-lt"/>
                <a:ea typeface="+mn-ea"/>
                <a:cs typeface="+mn-cs"/>
              </a:rPr>
              <a:t>Poor usability</a:t>
            </a:r>
          </a:p>
          <a:p>
            <a:pPr marL="628650" marR="0" lvl="1" indent="-171450" algn="l" defTabSz="914400" rtl="0" eaLnBrk="1" fontAlgn="auto" latinLnBrk="0" hangingPunct="1">
              <a:lnSpc>
                <a:spcPct val="100000"/>
              </a:lnSpc>
              <a:spcBef>
                <a:spcPts val="0"/>
              </a:spcBef>
              <a:spcAft>
                <a:spcPts val="0"/>
              </a:spcAft>
              <a:buClr>
                <a:srgbClr val="055C91"/>
              </a:buClr>
              <a:buSzTx/>
              <a:buFont typeface="Arial" pitchFamily="34" charset="0"/>
              <a:buChar char="•"/>
              <a:tabLst/>
              <a:defRPr/>
            </a:pPr>
            <a:r>
              <a:rPr kumimoji="0" lang="en-US" sz="2000" b="0" i="0" u="none" strike="noStrike" kern="1200" cap="none" spc="0" normalizeH="0" baseline="0" noProof="0" dirty="0">
                <a:ln>
                  <a:noFill/>
                </a:ln>
                <a:solidFill>
                  <a:srgbClr val="000000">
                    <a:lumMod val="75000"/>
                    <a:lumOff val="25000"/>
                  </a:srgbClr>
                </a:solidFill>
                <a:effectLst/>
                <a:uLnTx/>
                <a:uFillTx/>
                <a:latin typeface="+mn-lt"/>
                <a:ea typeface="+mn-ea"/>
                <a:cs typeface="+mn-cs"/>
              </a:rPr>
              <a:t>Not updating easily</a:t>
            </a:r>
          </a:p>
          <a:p>
            <a:pPr marL="628650" marR="0" lvl="1" indent="-171450" algn="l" defTabSz="914400" rtl="0" eaLnBrk="1" fontAlgn="auto" latinLnBrk="0" hangingPunct="1">
              <a:lnSpc>
                <a:spcPct val="100000"/>
              </a:lnSpc>
              <a:spcBef>
                <a:spcPts val="0"/>
              </a:spcBef>
              <a:spcAft>
                <a:spcPts val="0"/>
              </a:spcAft>
              <a:buClr>
                <a:srgbClr val="055C91"/>
              </a:buClr>
              <a:buSzTx/>
              <a:buFont typeface="Arial" pitchFamily="34" charset="0"/>
              <a:buChar char="•"/>
              <a:tabLst/>
              <a:defRPr/>
            </a:pPr>
            <a:r>
              <a:rPr kumimoji="0" lang="en-US" sz="2000" b="0" i="0" u="none" strike="noStrike" kern="1200" cap="none" spc="0" normalizeH="0" baseline="0" noProof="0" dirty="0">
                <a:ln>
                  <a:noFill/>
                </a:ln>
                <a:solidFill>
                  <a:srgbClr val="000000">
                    <a:lumMod val="75000"/>
                    <a:lumOff val="25000"/>
                  </a:srgbClr>
                </a:solidFill>
                <a:effectLst/>
                <a:uLnTx/>
                <a:uFillTx/>
                <a:latin typeface="+mn-lt"/>
                <a:ea typeface="+mn-ea"/>
                <a:cs typeface="+mn-cs"/>
              </a:rPr>
              <a:t>Executing code with too much privilege</a:t>
            </a:r>
          </a:p>
          <a:p>
            <a:pPr marL="628650" marR="0" lvl="1" indent="-171450" algn="l" defTabSz="914400" rtl="0" eaLnBrk="1" fontAlgn="auto" latinLnBrk="0" hangingPunct="1">
              <a:lnSpc>
                <a:spcPct val="100000"/>
              </a:lnSpc>
              <a:spcBef>
                <a:spcPts val="0"/>
              </a:spcBef>
              <a:spcAft>
                <a:spcPts val="0"/>
              </a:spcAft>
              <a:buClr>
                <a:srgbClr val="055C91"/>
              </a:buClr>
              <a:buSzTx/>
              <a:buFont typeface="Arial" pitchFamily="34" charset="0"/>
              <a:buChar char="•"/>
              <a:tabLst/>
              <a:defRPr/>
            </a:pPr>
            <a:r>
              <a:rPr kumimoji="0" lang="en-US" sz="2000" b="0" i="0" u="none" strike="noStrike" kern="1200" cap="none" spc="0" normalizeH="0" baseline="0" noProof="0" dirty="0">
                <a:ln>
                  <a:noFill/>
                </a:ln>
                <a:solidFill>
                  <a:srgbClr val="000000">
                    <a:lumMod val="75000"/>
                    <a:lumOff val="25000"/>
                  </a:srgbClr>
                </a:solidFill>
                <a:effectLst/>
                <a:uLnTx/>
                <a:uFillTx/>
                <a:latin typeface="+mn-lt"/>
                <a:ea typeface="+mn-ea"/>
                <a:cs typeface="+mn-cs"/>
              </a:rPr>
              <a:t>Failure to protect stored data</a:t>
            </a:r>
          </a:p>
          <a:p>
            <a:pPr marL="628650" marR="0" lvl="1" indent="-171450" algn="l" defTabSz="914400" rtl="0" eaLnBrk="1" fontAlgn="auto" latinLnBrk="0" hangingPunct="1">
              <a:lnSpc>
                <a:spcPct val="100000"/>
              </a:lnSpc>
              <a:spcBef>
                <a:spcPts val="0"/>
              </a:spcBef>
              <a:spcAft>
                <a:spcPts val="0"/>
              </a:spcAft>
              <a:buClr>
                <a:srgbClr val="055C91"/>
              </a:buClr>
              <a:buSzTx/>
              <a:buFont typeface="Arial" pitchFamily="34" charset="0"/>
              <a:buChar char="•"/>
              <a:tabLst/>
              <a:defRPr/>
            </a:pPr>
            <a:r>
              <a:rPr kumimoji="0" lang="en-US" sz="2000" b="0" i="0" u="none" strike="noStrike" kern="1200" cap="none" spc="0" normalizeH="0" baseline="0" noProof="0" dirty="0">
                <a:ln>
                  <a:noFill/>
                </a:ln>
                <a:solidFill>
                  <a:srgbClr val="000000">
                    <a:lumMod val="75000"/>
                    <a:lumOff val="25000"/>
                  </a:srgbClr>
                </a:solidFill>
                <a:effectLst/>
                <a:uLnTx/>
                <a:uFillTx/>
                <a:latin typeface="+mn-lt"/>
                <a:ea typeface="+mn-ea"/>
                <a:cs typeface="+mn-cs"/>
              </a:rPr>
              <a:t>The sins of mobile code</a:t>
            </a:r>
          </a:p>
          <a:p>
            <a:pPr marL="342900" marR="0" lvl="0" indent="-342900" algn="l" defTabSz="914400" rtl="0" eaLnBrk="1" fontAlgn="auto" latinLnBrk="0" hangingPunct="1">
              <a:lnSpc>
                <a:spcPct val="95000"/>
              </a:lnSpc>
              <a:spcBef>
                <a:spcPts val="1200"/>
              </a:spcBef>
              <a:spcAft>
                <a:spcPts val="0"/>
              </a:spcAft>
              <a:buClr>
                <a:srgbClr val="055C91"/>
              </a:buClr>
              <a:buSzTx/>
              <a:buFont typeface="Arial" panose="020B0604020202020204" pitchFamily="34" charset="0"/>
              <a:buChar char="•"/>
              <a:tabLst/>
              <a:defRPr/>
            </a:pPr>
            <a:r>
              <a:rPr kumimoji="0" lang="en-US" sz="2400" b="1" i="0" u="none" strike="noStrike" kern="1200" cap="none" spc="0" normalizeH="0" baseline="0" noProof="0" dirty="0">
                <a:ln>
                  <a:noFill/>
                </a:ln>
                <a:solidFill>
                  <a:srgbClr val="000000">
                    <a:lumMod val="75000"/>
                    <a:lumOff val="25000"/>
                  </a:srgbClr>
                </a:solidFill>
                <a:effectLst/>
                <a:uLnTx/>
                <a:uFillTx/>
                <a:latin typeface="+mn-lt"/>
                <a:ea typeface="+mn-ea"/>
                <a:cs typeface="+mn-cs"/>
              </a:rPr>
              <a:t>Cryptographic Sins</a:t>
            </a:r>
          </a:p>
          <a:p>
            <a:pPr marL="628650" marR="0" lvl="1" indent="-171450" algn="l" defTabSz="914400" rtl="0" eaLnBrk="1" fontAlgn="auto" latinLnBrk="0" hangingPunct="1">
              <a:lnSpc>
                <a:spcPct val="95000"/>
              </a:lnSpc>
              <a:spcBef>
                <a:spcPts val="1200"/>
              </a:spcBef>
              <a:spcAft>
                <a:spcPts val="0"/>
              </a:spcAft>
              <a:buClr>
                <a:srgbClr val="055C91"/>
              </a:buClr>
              <a:buSzTx/>
              <a:buFont typeface="Arial" pitchFamily="34" charset="0"/>
              <a:buChar char="•"/>
              <a:tabLst/>
              <a:defRPr/>
            </a:pPr>
            <a:r>
              <a:rPr kumimoji="0" lang="en-US" sz="2400" b="0" i="0" u="none" strike="noStrike" kern="1200" cap="none" spc="0" normalizeH="0" baseline="0" noProof="0" dirty="0">
                <a:ln>
                  <a:noFill/>
                </a:ln>
                <a:solidFill>
                  <a:srgbClr val="000000">
                    <a:lumMod val="75000"/>
                    <a:lumOff val="25000"/>
                  </a:srgbClr>
                </a:solidFill>
                <a:effectLst/>
                <a:uLnTx/>
                <a:uFillTx/>
                <a:latin typeface="+mn-lt"/>
                <a:ea typeface="+mn-ea"/>
                <a:cs typeface="+mn-cs"/>
              </a:rPr>
              <a:t>Use of weak password-based systems</a:t>
            </a:r>
          </a:p>
          <a:p>
            <a:pPr marL="628650" marR="0" lvl="1" indent="-171450" algn="l" defTabSz="914400" rtl="0" eaLnBrk="1" fontAlgn="auto" latinLnBrk="0" hangingPunct="1">
              <a:lnSpc>
                <a:spcPct val="95000"/>
              </a:lnSpc>
              <a:spcBef>
                <a:spcPts val="1200"/>
              </a:spcBef>
              <a:spcAft>
                <a:spcPts val="0"/>
              </a:spcAft>
              <a:buClr>
                <a:srgbClr val="055C91"/>
              </a:buClr>
              <a:buSzTx/>
              <a:buFont typeface="Arial" pitchFamily="34" charset="0"/>
              <a:buChar char="•"/>
              <a:tabLst/>
              <a:defRPr/>
            </a:pPr>
            <a:r>
              <a:rPr kumimoji="0" lang="en-US" sz="2400" b="0" i="0" u="none" strike="noStrike" kern="1200" cap="none" spc="0" normalizeH="0" baseline="0" noProof="0" dirty="0">
                <a:ln>
                  <a:noFill/>
                </a:ln>
                <a:solidFill>
                  <a:srgbClr val="000000">
                    <a:lumMod val="75000"/>
                    <a:lumOff val="25000"/>
                  </a:srgbClr>
                </a:solidFill>
                <a:effectLst/>
                <a:uLnTx/>
                <a:uFillTx/>
                <a:latin typeface="+mn-lt"/>
                <a:ea typeface="+mn-ea"/>
                <a:cs typeface="+mn-cs"/>
              </a:rPr>
              <a:t>Weak random numbers</a:t>
            </a:r>
          </a:p>
          <a:p>
            <a:pPr marL="628650" marR="0" lvl="1" indent="-171450" algn="l" defTabSz="914400" rtl="0" eaLnBrk="1" fontAlgn="auto" latinLnBrk="0" hangingPunct="1">
              <a:lnSpc>
                <a:spcPct val="95000"/>
              </a:lnSpc>
              <a:spcBef>
                <a:spcPts val="1200"/>
              </a:spcBef>
              <a:spcAft>
                <a:spcPts val="0"/>
              </a:spcAft>
              <a:buClr>
                <a:srgbClr val="055C91"/>
              </a:buClr>
              <a:buSzTx/>
              <a:buFont typeface="Arial" pitchFamily="34" charset="0"/>
              <a:buChar char="•"/>
              <a:tabLst/>
              <a:defRPr/>
            </a:pPr>
            <a:r>
              <a:rPr kumimoji="0" lang="en-US" sz="2400" b="0" i="0" u="none" strike="noStrike" kern="1200" cap="none" spc="0" normalizeH="0" baseline="0" noProof="0" dirty="0">
                <a:ln>
                  <a:noFill/>
                </a:ln>
                <a:solidFill>
                  <a:srgbClr val="000000">
                    <a:lumMod val="75000"/>
                    <a:lumOff val="25000"/>
                  </a:srgbClr>
                </a:solidFill>
                <a:effectLst/>
                <a:uLnTx/>
                <a:uFillTx/>
                <a:latin typeface="+mn-lt"/>
                <a:ea typeface="+mn-ea"/>
                <a:cs typeface="+mn-cs"/>
              </a:rPr>
              <a:t>Using the wrong cryptography</a:t>
            </a:r>
          </a:p>
          <a:p>
            <a:pPr marL="342900" marR="0" lvl="0" indent="-342900" algn="l" defTabSz="914400" rtl="0" eaLnBrk="1" fontAlgn="auto" latinLnBrk="0" hangingPunct="1">
              <a:lnSpc>
                <a:spcPct val="95000"/>
              </a:lnSpc>
              <a:spcBef>
                <a:spcPts val="1200"/>
              </a:spcBef>
              <a:spcAft>
                <a:spcPts val="0"/>
              </a:spcAft>
              <a:buClr>
                <a:srgbClr val="055C91"/>
              </a:buClr>
              <a:buSzTx/>
              <a:buFont typeface="Arial" panose="020B0604020202020204" pitchFamily="34" charset="0"/>
              <a:buChar char="•"/>
              <a:tabLst/>
              <a:defRPr/>
            </a:pPr>
            <a:r>
              <a:rPr kumimoji="0" lang="en-US" sz="2400" b="1" i="0" u="none" strike="noStrike" kern="1200" cap="none" spc="0" normalizeH="0" baseline="0" noProof="0" dirty="0">
                <a:ln>
                  <a:noFill/>
                </a:ln>
                <a:solidFill>
                  <a:srgbClr val="000000">
                    <a:lumMod val="75000"/>
                    <a:lumOff val="25000"/>
                  </a:srgbClr>
                </a:solidFill>
                <a:effectLst/>
                <a:uLnTx/>
                <a:uFillTx/>
                <a:latin typeface="+mn-lt"/>
                <a:ea typeface="+mn-ea"/>
                <a:cs typeface="+mn-cs"/>
              </a:rPr>
              <a:t>Networking Sins</a:t>
            </a:r>
          </a:p>
          <a:p>
            <a:pPr marL="628650" marR="0" lvl="1" indent="-171450" algn="l" defTabSz="914400" rtl="0" eaLnBrk="1" fontAlgn="auto" latinLnBrk="0" hangingPunct="1">
              <a:lnSpc>
                <a:spcPct val="95000"/>
              </a:lnSpc>
              <a:spcBef>
                <a:spcPts val="1200"/>
              </a:spcBef>
              <a:spcAft>
                <a:spcPts val="0"/>
              </a:spcAft>
              <a:buClr>
                <a:srgbClr val="055C91"/>
              </a:buClr>
              <a:buSzTx/>
              <a:buFont typeface="Arial" pitchFamily="34" charset="0"/>
              <a:buChar char="•"/>
              <a:tabLst/>
              <a:defRPr/>
            </a:pPr>
            <a:r>
              <a:rPr kumimoji="0" lang="en-US" sz="2400" b="0" i="0" u="none" strike="noStrike" kern="1200" cap="none" spc="0" normalizeH="0" baseline="0" noProof="0" dirty="0">
                <a:ln>
                  <a:noFill/>
                </a:ln>
                <a:solidFill>
                  <a:srgbClr val="000000">
                    <a:lumMod val="75000"/>
                    <a:lumOff val="25000"/>
                  </a:srgbClr>
                </a:solidFill>
                <a:effectLst/>
                <a:uLnTx/>
                <a:uFillTx/>
                <a:latin typeface="+mn-lt"/>
                <a:ea typeface="+mn-ea"/>
                <a:cs typeface="+mn-cs"/>
              </a:rPr>
              <a:t>Failure to protect network traffic</a:t>
            </a:r>
          </a:p>
          <a:p>
            <a:pPr marL="628650" marR="0" lvl="1" indent="-171450" algn="l" defTabSz="914400" rtl="0" eaLnBrk="1" fontAlgn="auto" latinLnBrk="0" hangingPunct="1">
              <a:lnSpc>
                <a:spcPct val="95000"/>
              </a:lnSpc>
              <a:spcBef>
                <a:spcPts val="1200"/>
              </a:spcBef>
              <a:spcAft>
                <a:spcPts val="0"/>
              </a:spcAft>
              <a:buClr>
                <a:srgbClr val="055C91"/>
              </a:buClr>
              <a:buSzTx/>
              <a:buFont typeface="Arial" pitchFamily="34" charset="0"/>
              <a:buChar char="•"/>
              <a:tabLst/>
              <a:defRPr/>
            </a:pPr>
            <a:r>
              <a:rPr kumimoji="0" lang="en-US" sz="2400" b="0" i="0" u="none" strike="noStrike" kern="1200" cap="none" spc="0" normalizeH="0" baseline="0" noProof="0" dirty="0">
                <a:ln>
                  <a:noFill/>
                </a:ln>
                <a:solidFill>
                  <a:srgbClr val="000000">
                    <a:lumMod val="75000"/>
                    <a:lumOff val="25000"/>
                  </a:srgbClr>
                </a:solidFill>
                <a:effectLst/>
                <a:uLnTx/>
                <a:uFillTx/>
                <a:latin typeface="+mn-lt"/>
                <a:ea typeface="+mn-ea"/>
                <a:cs typeface="+mn-cs"/>
              </a:rPr>
              <a:t>Improper use of PKI, especially SSL</a:t>
            </a:r>
          </a:p>
          <a:p>
            <a:pPr marL="628650" marR="0" lvl="1" indent="-171450" algn="l" defTabSz="914400" rtl="0" eaLnBrk="1" fontAlgn="auto" latinLnBrk="0" hangingPunct="1">
              <a:lnSpc>
                <a:spcPct val="95000"/>
              </a:lnSpc>
              <a:spcBef>
                <a:spcPts val="1200"/>
              </a:spcBef>
              <a:spcAft>
                <a:spcPts val="0"/>
              </a:spcAft>
              <a:buClr>
                <a:srgbClr val="055C91"/>
              </a:buClr>
              <a:buSzTx/>
              <a:buFont typeface="Arial" pitchFamily="34" charset="0"/>
              <a:buChar char="•"/>
              <a:tabLst/>
              <a:defRPr/>
            </a:pPr>
            <a:r>
              <a:rPr kumimoji="0" lang="en-US" sz="2400" b="0" i="0" u="none" strike="noStrike" kern="1200" cap="none" spc="0" normalizeH="0" baseline="0" noProof="0" dirty="0">
                <a:ln>
                  <a:noFill/>
                </a:ln>
                <a:solidFill>
                  <a:srgbClr val="000000">
                    <a:lumMod val="75000"/>
                    <a:lumOff val="25000"/>
                  </a:srgbClr>
                </a:solidFill>
                <a:effectLst/>
                <a:uLnTx/>
                <a:uFillTx/>
                <a:latin typeface="+mn-lt"/>
                <a:ea typeface="+mn-ea"/>
                <a:cs typeface="+mn-cs"/>
              </a:rPr>
              <a:t>Trusting network name resolution</a:t>
            </a:r>
          </a:p>
          <a:p>
            <a:pPr marL="342900" marR="0" lvl="0" indent="-342900" algn="l" defTabSz="914400" rtl="0" eaLnBrk="1" fontAlgn="auto" latinLnBrk="0" hangingPunct="1">
              <a:lnSpc>
                <a:spcPct val="95000"/>
              </a:lnSpc>
              <a:spcBef>
                <a:spcPts val="1200"/>
              </a:spcBef>
              <a:spcAft>
                <a:spcPts val="0"/>
              </a:spcAft>
              <a:buClr>
                <a:srgbClr val="055C91"/>
              </a:buClr>
              <a:buSzTx/>
              <a:buFont typeface="Arial" panose="020B0604020202020204" pitchFamily="34" charset="0"/>
              <a:buChar char="•"/>
              <a:tabLst/>
              <a:defRPr/>
            </a:pPr>
            <a:endParaRPr kumimoji="0" lang="en-US" sz="2400" b="1" i="0" u="none" strike="noStrike" kern="1200" cap="none" spc="0" normalizeH="0" baseline="0" noProof="0" dirty="0">
              <a:ln>
                <a:noFill/>
              </a:ln>
              <a:solidFill>
                <a:srgbClr val="000000">
                  <a:lumMod val="75000"/>
                  <a:lumOff val="25000"/>
                </a:srgbClr>
              </a:solidFill>
              <a:effectLst/>
              <a:uLnTx/>
              <a:uFillTx/>
              <a:latin typeface="+mn-lt"/>
              <a:ea typeface="+mn-ea"/>
              <a:cs typeface="+mn-cs"/>
            </a:endParaRPr>
          </a:p>
          <a:p>
            <a:pPr marL="342900" marR="0" lvl="0" indent="-342900" algn="l" defTabSz="914400" rtl="0" eaLnBrk="1" fontAlgn="auto" latinLnBrk="0" hangingPunct="1">
              <a:lnSpc>
                <a:spcPct val="95000"/>
              </a:lnSpc>
              <a:spcBef>
                <a:spcPts val="1200"/>
              </a:spcBef>
              <a:spcAft>
                <a:spcPts val="0"/>
              </a:spcAft>
              <a:buClr>
                <a:srgbClr val="055C91"/>
              </a:buClr>
              <a:buSzTx/>
              <a:buFont typeface="Arial" panose="020B0604020202020204" pitchFamily="34" charset="0"/>
              <a:buChar char="•"/>
              <a:tabLst/>
              <a:defRPr/>
            </a:pPr>
            <a:endParaRPr kumimoji="0" lang="en-US" sz="2400" b="1" i="0" u="none" strike="noStrike" kern="1200" cap="none" spc="0" normalizeH="0" baseline="0" noProof="0" dirty="0">
              <a:ln>
                <a:noFill/>
              </a:ln>
              <a:solidFill>
                <a:srgbClr val="000000">
                  <a:lumMod val="75000"/>
                  <a:lumOff val="25000"/>
                </a:srgbClr>
              </a:solidFill>
              <a:effectLst/>
              <a:uLnTx/>
              <a:uFillTx/>
              <a:latin typeface="+mn-lt"/>
              <a:ea typeface="+mn-ea"/>
              <a:cs typeface="+mn-cs"/>
            </a:endParaRPr>
          </a:p>
          <a:p>
            <a:pPr marL="342900" marR="0" lvl="0" indent="-342900" algn="l" defTabSz="914400" rtl="0" eaLnBrk="1" fontAlgn="auto" latinLnBrk="0" hangingPunct="1">
              <a:lnSpc>
                <a:spcPct val="95000"/>
              </a:lnSpc>
              <a:spcBef>
                <a:spcPts val="600"/>
              </a:spcBef>
              <a:spcAft>
                <a:spcPts val="0"/>
              </a:spcAft>
              <a:buClr>
                <a:srgbClr val="0D3857"/>
              </a:buClr>
              <a:buSzTx/>
              <a:buFont typeface="Arial" panose="020B0604020202020204" pitchFamily="34" charset="0"/>
              <a:buChar char="•"/>
              <a:tabLst/>
              <a:defRPr/>
            </a:pPr>
            <a:endParaRPr kumimoji="0" lang="en-US" sz="2200" b="0" i="0" u="none" strike="noStrike" kern="1200" cap="none" spc="0" normalizeH="0" baseline="0" noProof="0" dirty="0">
              <a:ln>
                <a:noFill/>
              </a:ln>
              <a:solidFill>
                <a:srgbClr val="000000">
                  <a:lumMod val="75000"/>
                  <a:lumOff val="25000"/>
                </a:srgbClr>
              </a:solidFill>
              <a:effectLst/>
              <a:uLnTx/>
              <a:uFillTx/>
              <a:latin typeface="+mn-lt"/>
              <a:ea typeface="+mn-ea"/>
              <a:cs typeface="+mn-cs"/>
            </a:endParaRPr>
          </a:p>
          <a:p>
            <a:pPr marL="0" marR="0" lvl="0" indent="0" algn="l" defTabSz="914400" rtl="0" eaLnBrk="1" fontAlgn="auto" latinLnBrk="0" hangingPunct="1">
              <a:lnSpc>
                <a:spcPct val="95000"/>
              </a:lnSpc>
              <a:spcBef>
                <a:spcPts val="600"/>
              </a:spcBef>
              <a:spcAft>
                <a:spcPts val="0"/>
              </a:spcAft>
              <a:buClr>
                <a:srgbClr val="0D3857"/>
              </a:buClr>
              <a:buSzTx/>
              <a:buFont typeface="Arial" pitchFamily="34" charset="0"/>
              <a:buNone/>
              <a:tabLst/>
              <a:defRPr/>
            </a:pPr>
            <a:endParaRPr kumimoji="0" lang="en-US" sz="2200" b="0" i="0" u="none" strike="noStrike" kern="1200" cap="none" spc="0" normalizeH="0" baseline="0" noProof="0" dirty="0">
              <a:ln>
                <a:noFill/>
              </a:ln>
              <a:solidFill>
                <a:srgbClr val="000000">
                  <a:lumMod val="75000"/>
                  <a:lumOff val="25000"/>
                </a:srgbClr>
              </a:solidFill>
              <a:effectLst/>
              <a:uLnTx/>
              <a:uFillTx/>
              <a:latin typeface="+mn-lt"/>
              <a:ea typeface="+mn-ea"/>
              <a:cs typeface="+mn-cs"/>
            </a:endParaRPr>
          </a:p>
          <a:p>
            <a:endParaRPr lang="en-GB" dirty="0"/>
          </a:p>
        </p:txBody>
      </p:sp>
      <p:sp>
        <p:nvSpPr>
          <p:cNvPr id="4" name="Slide Number Placeholder 3"/>
          <p:cNvSpPr>
            <a:spLocks noGrp="1"/>
          </p:cNvSpPr>
          <p:nvPr>
            <p:ph type="sldNum" sz="quarter" idx="10"/>
          </p:nvPr>
        </p:nvSpPr>
        <p:spPr/>
        <p:txBody>
          <a:bodyPr/>
          <a:lstStyle/>
          <a:p>
            <a:fld id="{97970ACC-877F-4D3B-8A93-B8BA4EA78D53}" type="slidenum">
              <a:rPr lang="en-GB" smtClean="0"/>
              <a:pPr/>
              <a:t>16</a:t>
            </a:fld>
            <a:endParaRPr lang="en-GB"/>
          </a:p>
        </p:txBody>
      </p:sp>
    </p:spTree>
    <p:extLst>
      <p:ext uri="{BB962C8B-B14F-4D97-AF65-F5344CB8AC3E}">
        <p14:creationId xmlns:p14="http://schemas.microsoft.com/office/powerpoint/2010/main" val="375111948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unsupported cloud systems </a:t>
            </a:r>
          </a:p>
          <a:p>
            <a:r>
              <a:rPr lang="en-US" dirty="0"/>
              <a:t>outdated IoT devices </a:t>
            </a:r>
          </a:p>
          <a:p>
            <a:r>
              <a:rPr lang="en-US" dirty="0"/>
              <a:t>legacy infrastructure </a:t>
            </a:r>
          </a:p>
          <a:p>
            <a:r>
              <a:rPr lang="en-US" dirty="0"/>
              <a:t>unsupported software </a:t>
            </a:r>
          </a:p>
          <a:p>
            <a:r>
              <a:rPr lang="en-US" dirty="0"/>
              <a:t>Windows 10 end-of-support discussion</a:t>
            </a:r>
          </a:p>
          <a:p>
            <a:endParaRPr lang="en-US" dirty="0"/>
          </a:p>
          <a:p>
            <a:r>
              <a:rPr lang="en-US" dirty="0"/>
              <a:t>Why do </a:t>
            </a:r>
            <a:r>
              <a:rPr lang="en-US" dirty="0" err="1"/>
              <a:t>organisations</a:t>
            </a:r>
            <a:r>
              <a:rPr lang="en-US" dirty="0"/>
              <a:t> continue using unsupported systems?</a:t>
            </a:r>
          </a:p>
          <a:p>
            <a:pPr marL="171450" indent="-171450">
              <a:buFont typeface="Arial" panose="020B0604020202020204" pitchFamily="34" charset="0"/>
              <a:buChar char="•"/>
            </a:pPr>
            <a:r>
              <a:rPr lang="en-US" dirty="0"/>
              <a:t>cost </a:t>
            </a:r>
          </a:p>
          <a:p>
            <a:pPr marL="171450" indent="-171450">
              <a:buFont typeface="Arial" panose="020B0604020202020204" pitchFamily="34" charset="0"/>
              <a:buChar char="•"/>
            </a:pPr>
            <a:r>
              <a:rPr lang="en-US" dirty="0"/>
              <a:t>operational dependency</a:t>
            </a:r>
          </a:p>
          <a:p>
            <a:pPr marL="171450" indent="-171450">
              <a:buFont typeface="Arial" panose="020B0604020202020204" pitchFamily="34" charset="0"/>
              <a:buChar char="•"/>
            </a:pPr>
            <a:r>
              <a:rPr lang="en-US" dirty="0"/>
              <a:t>legacy applications </a:t>
            </a:r>
          </a:p>
          <a:p>
            <a:pPr marL="171450" indent="-171450">
              <a:buFont typeface="Arial" panose="020B0604020202020204" pitchFamily="34" charset="0"/>
              <a:buChar char="•"/>
            </a:pPr>
            <a:r>
              <a:rPr lang="en-US" dirty="0"/>
              <a:t>migration complexity</a:t>
            </a:r>
          </a:p>
          <a:p>
            <a:pPr marL="171450" indent="-171450">
              <a:buFont typeface="Arial" panose="020B0604020202020204" pitchFamily="34" charset="0"/>
              <a:buChar char="•"/>
            </a:pPr>
            <a:endParaRPr lang="en-US" dirty="0"/>
          </a:p>
          <a:p>
            <a:pPr marL="0" indent="0">
              <a:buFont typeface="Arial" panose="020B0604020202020204" pitchFamily="34" charset="0"/>
              <a:buNone/>
            </a:pPr>
            <a:r>
              <a:rPr lang="en-US" dirty="0"/>
              <a:t>recent phishing/credential breach headline.</a:t>
            </a:r>
            <a:endParaRPr lang="en-GB" dirty="0"/>
          </a:p>
        </p:txBody>
      </p:sp>
      <p:sp>
        <p:nvSpPr>
          <p:cNvPr id="4" name="Slide Number Placeholder 3"/>
          <p:cNvSpPr>
            <a:spLocks noGrp="1"/>
          </p:cNvSpPr>
          <p:nvPr>
            <p:ph type="sldNum" sz="quarter" idx="5"/>
          </p:nvPr>
        </p:nvSpPr>
        <p:spPr/>
        <p:txBody>
          <a:bodyPr/>
          <a:lstStyle/>
          <a:p>
            <a:fld id="{97970ACC-877F-4D3B-8A93-B8BA4EA78D53}" type="slidenum">
              <a:rPr lang="en-GB" smtClean="0"/>
              <a:pPr/>
              <a:t>17</a:t>
            </a:fld>
            <a:endParaRPr lang="en-GB"/>
          </a:p>
        </p:txBody>
      </p:sp>
    </p:spTree>
    <p:extLst>
      <p:ext uri="{BB962C8B-B14F-4D97-AF65-F5344CB8AC3E}">
        <p14:creationId xmlns:p14="http://schemas.microsoft.com/office/powerpoint/2010/main" val="1022896124"/>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5474"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4400">
                <a:solidFill>
                  <a:schemeClr val="tx1"/>
                </a:solidFill>
                <a:latin typeface="Times New Roman" pitchFamily="18" charset="0"/>
              </a:defRPr>
            </a:lvl1pPr>
            <a:lvl2pPr marL="742950" indent="-285750" eaLnBrk="0" hangingPunct="0">
              <a:defRPr sz="4400">
                <a:solidFill>
                  <a:schemeClr val="tx1"/>
                </a:solidFill>
                <a:latin typeface="Times New Roman" pitchFamily="18" charset="0"/>
              </a:defRPr>
            </a:lvl2pPr>
            <a:lvl3pPr marL="1143000" indent="-228600" eaLnBrk="0" hangingPunct="0">
              <a:defRPr sz="4400">
                <a:solidFill>
                  <a:schemeClr val="tx1"/>
                </a:solidFill>
                <a:latin typeface="Times New Roman" pitchFamily="18" charset="0"/>
              </a:defRPr>
            </a:lvl3pPr>
            <a:lvl4pPr marL="1600200" indent="-228600" eaLnBrk="0" hangingPunct="0">
              <a:defRPr sz="4400">
                <a:solidFill>
                  <a:schemeClr val="tx1"/>
                </a:solidFill>
                <a:latin typeface="Times New Roman" pitchFamily="18" charset="0"/>
              </a:defRPr>
            </a:lvl4pPr>
            <a:lvl5pPr marL="2057400" indent="-228600" eaLnBrk="0" hangingPunct="0">
              <a:defRPr sz="4400">
                <a:solidFill>
                  <a:schemeClr val="tx1"/>
                </a:solidFill>
                <a:latin typeface="Times New Roman" pitchFamily="18" charset="0"/>
              </a:defRPr>
            </a:lvl5pPr>
            <a:lvl6pPr marL="2514600" indent="-228600" eaLnBrk="0" fontAlgn="base" hangingPunct="0">
              <a:spcBef>
                <a:spcPct val="0"/>
              </a:spcBef>
              <a:spcAft>
                <a:spcPct val="0"/>
              </a:spcAft>
              <a:defRPr sz="4400">
                <a:solidFill>
                  <a:schemeClr val="tx1"/>
                </a:solidFill>
                <a:latin typeface="Times New Roman" pitchFamily="18" charset="0"/>
              </a:defRPr>
            </a:lvl6pPr>
            <a:lvl7pPr marL="2971800" indent="-228600" eaLnBrk="0" fontAlgn="base" hangingPunct="0">
              <a:spcBef>
                <a:spcPct val="0"/>
              </a:spcBef>
              <a:spcAft>
                <a:spcPct val="0"/>
              </a:spcAft>
              <a:defRPr sz="4400">
                <a:solidFill>
                  <a:schemeClr val="tx1"/>
                </a:solidFill>
                <a:latin typeface="Times New Roman" pitchFamily="18" charset="0"/>
              </a:defRPr>
            </a:lvl7pPr>
            <a:lvl8pPr marL="3429000" indent="-228600" eaLnBrk="0" fontAlgn="base" hangingPunct="0">
              <a:spcBef>
                <a:spcPct val="0"/>
              </a:spcBef>
              <a:spcAft>
                <a:spcPct val="0"/>
              </a:spcAft>
              <a:defRPr sz="4400">
                <a:solidFill>
                  <a:schemeClr val="tx1"/>
                </a:solidFill>
                <a:latin typeface="Times New Roman" pitchFamily="18" charset="0"/>
              </a:defRPr>
            </a:lvl8pPr>
            <a:lvl9pPr marL="3886200" indent="-228600" eaLnBrk="0" fontAlgn="base" hangingPunct="0">
              <a:spcBef>
                <a:spcPct val="0"/>
              </a:spcBef>
              <a:spcAft>
                <a:spcPct val="0"/>
              </a:spcAft>
              <a:defRPr sz="4400">
                <a:solidFill>
                  <a:schemeClr val="tx1"/>
                </a:solidFill>
                <a:latin typeface="Times New Roman" pitchFamily="18" charset="0"/>
              </a:defRPr>
            </a:lvl9pPr>
          </a:lstStyle>
          <a:p>
            <a:pPr eaLnBrk="1" hangingPunct="1"/>
            <a:fld id="{CF5479A0-CD71-4629-ACE5-93345D70251D}" type="slidenum">
              <a:rPr lang="en-US" altLang="en-US" sz="1200" smtClean="0"/>
              <a:pPr eaLnBrk="1" hangingPunct="1"/>
              <a:t>20</a:t>
            </a:fld>
            <a:endParaRPr lang="en-US" altLang="en-US" sz="1200" dirty="0"/>
          </a:p>
        </p:txBody>
      </p:sp>
      <p:sp>
        <p:nvSpPr>
          <p:cNvPr id="105475" name="Rectangle 2"/>
          <p:cNvSpPr>
            <a:spLocks noGrp="1" noRot="1" noChangeAspect="1" noChangeArrowheads="1" noTextEdit="1"/>
          </p:cNvSpPr>
          <p:nvPr>
            <p:ph type="sldImg"/>
          </p:nvPr>
        </p:nvSpPr>
        <p:spPr>
          <a:ln/>
        </p:spPr>
      </p:sp>
      <p:sp>
        <p:nvSpPr>
          <p:cNvPr id="105476"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US" dirty="0"/>
              <a:t>CISO role</a:t>
            </a:r>
            <a:br>
              <a:rPr lang="en-US" dirty="0"/>
            </a:br>
            <a:r>
              <a:rPr lang="en-US" dirty="0"/>
              <a:t>board responsibility</a:t>
            </a:r>
            <a:br>
              <a:rPr lang="en-US" dirty="0"/>
            </a:br>
            <a:r>
              <a:rPr lang="en-US" dirty="0"/>
              <a:t>executive accountability</a:t>
            </a:r>
          </a:p>
        </p:txBody>
      </p:sp>
    </p:spTree>
    <p:extLst>
      <p:ext uri="{BB962C8B-B14F-4D97-AF65-F5344CB8AC3E}">
        <p14:creationId xmlns:p14="http://schemas.microsoft.com/office/powerpoint/2010/main" val="1425452985"/>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7522"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4400">
                <a:solidFill>
                  <a:schemeClr val="tx1"/>
                </a:solidFill>
                <a:latin typeface="Times New Roman" pitchFamily="18" charset="0"/>
              </a:defRPr>
            </a:lvl1pPr>
            <a:lvl2pPr marL="742950" indent="-285750" eaLnBrk="0" hangingPunct="0">
              <a:defRPr sz="4400">
                <a:solidFill>
                  <a:schemeClr val="tx1"/>
                </a:solidFill>
                <a:latin typeface="Times New Roman" pitchFamily="18" charset="0"/>
              </a:defRPr>
            </a:lvl2pPr>
            <a:lvl3pPr marL="1143000" indent="-228600" eaLnBrk="0" hangingPunct="0">
              <a:defRPr sz="4400">
                <a:solidFill>
                  <a:schemeClr val="tx1"/>
                </a:solidFill>
                <a:latin typeface="Times New Roman" pitchFamily="18" charset="0"/>
              </a:defRPr>
            </a:lvl3pPr>
            <a:lvl4pPr marL="1600200" indent="-228600" eaLnBrk="0" hangingPunct="0">
              <a:defRPr sz="4400">
                <a:solidFill>
                  <a:schemeClr val="tx1"/>
                </a:solidFill>
                <a:latin typeface="Times New Roman" pitchFamily="18" charset="0"/>
              </a:defRPr>
            </a:lvl4pPr>
            <a:lvl5pPr marL="2057400" indent="-228600" eaLnBrk="0" hangingPunct="0">
              <a:defRPr sz="4400">
                <a:solidFill>
                  <a:schemeClr val="tx1"/>
                </a:solidFill>
                <a:latin typeface="Times New Roman" pitchFamily="18" charset="0"/>
              </a:defRPr>
            </a:lvl5pPr>
            <a:lvl6pPr marL="2514600" indent="-228600" eaLnBrk="0" fontAlgn="base" hangingPunct="0">
              <a:spcBef>
                <a:spcPct val="0"/>
              </a:spcBef>
              <a:spcAft>
                <a:spcPct val="0"/>
              </a:spcAft>
              <a:defRPr sz="4400">
                <a:solidFill>
                  <a:schemeClr val="tx1"/>
                </a:solidFill>
                <a:latin typeface="Times New Roman" pitchFamily="18" charset="0"/>
              </a:defRPr>
            </a:lvl6pPr>
            <a:lvl7pPr marL="2971800" indent="-228600" eaLnBrk="0" fontAlgn="base" hangingPunct="0">
              <a:spcBef>
                <a:spcPct val="0"/>
              </a:spcBef>
              <a:spcAft>
                <a:spcPct val="0"/>
              </a:spcAft>
              <a:defRPr sz="4400">
                <a:solidFill>
                  <a:schemeClr val="tx1"/>
                </a:solidFill>
                <a:latin typeface="Times New Roman" pitchFamily="18" charset="0"/>
              </a:defRPr>
            </a:lvl7pPr>
            <a:lvl8pPr marL="3429000" indent="-228600" eaLnBrk="0" fontAlgn="base" hangingPunct="0">
              <a:spcBef>
                <a:spcPct val="0"/>
              </a:spcBef>
              <a:spcAft>
                <a:spcPct val="0"/>
              </a:spcAft>
              <a:defRPr sz="4400">
                <a:solidFill>
                  <a:schemeClr val="tx1"/>
                </a:solidFill>
                <a:latin typeface="Times New Roman" pitchFamily="18" charset="0"/>
              </a:defRPr>
            </a:lvl8pPr>
            <a:lvl9pPr marL="3886200" indent="-228600" eaLnBrk="0" fontAlgn="base" hangingPunct="0">
              <a:spcBef>
                <a:spcPct val="0"/>
              </a:spcBef>
              <a:spcAft>
                <a:spcPct val="0"/>
              </a:spcAft>
              <a:defRPr sz="4400">
                <a:solidFill>
                  <a:schemeClr val="tx1"/>
                </a:solidFill>
                <a:latin typeface="Times New Roman" pitchFamily="18" charset="0"/>
              </a:defRPr>
            </a:lvl9pPr>
          </a:lstStyle>
          <a:p>
            <a:pPr eaLnBrk="1" hangingPunct="1"/>
            <a:fld id="{A728DA17-B76D-4488-A643-A8B73A7C01D6}" type="slidenum">
              <a:rPr lang="en-US" altLang="en-US" sz="1200" smtClean="0"/>
              <a:pPr eaLnBrk="1" hangingPunct="1"/>
              <a:t>21</a:t>
            </a:fld>
            <a:endParaRPr lang="en-US" altLang="en-US" sz="1200" dirty="0"/>
          </a:p>
        </p:txBody>
      </p:sp>
      <p:sp>
        <p:nvSpPr>
          <p:cNvPr id="107523" name="Rectangle 2"/>
          <p:cNvSpPr>
            <a:spLocks noGrp="1" noRot="1" noChangeAspect="1" noChangeArrowheads="1" noTextEdit="1"/>
          </p:cNvSpPr>
          <p:nvPr>
            <p:ph type="sldImg"/>
          </p:nvPr>
        </p:nvSpPr>
        <p:spPr>
          <a:ln/>
        </p:spPr>
      </p:sp>
      <p:sp>
        <p:nvSpPr>
          <p:cNvPr id="107524"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US" dirty="0"/>
              <a:t>Should CISOs be technical experts or strategic leaders?</a:t>
            </a:r>
          </a:p>
          <a:p>
            <a:pPr eaLnBrk="1" hangingPunct="1"/>
            <a:endParaRPr lang="en-US" dirty="0"/>
          </a:p>
          <a:p>
            <a:r>
              <a:rPr lang="en-US" b="1" dirty="0"/>
              <a:t>Technical perspective</a:t>
            </a:r>
          </a:p>
          <a:p>
            <a:pPr marL="171450" indent="-171450">
              <a:buFont typeface="Arial" panose="020B0604020202020204" pitchFamily="34" charset="0"/>
              <a:buChar char="•"/>
            </a:pPr>
            <a:r>
              <a:rPr lang="en-US" dirty="0"/>
              <a:t>understands threats deeply </a:t>
            </a:r>
          </a:p>
          <a:p>
            <a:pPr marL="171450" indent="-171450">
              <a:buFont typeface="Arial" panose="020B0604020202020204" pitchFamily="34" charset="0"/>
              <a:buChar char="•"/>
            </a:pPr>
            <a:r>
              <a:rPr lang="en-US" dirty="0"/>
              <a:t>operational credibility </a:t>
            </a:r>
          </a:p>
          <a:p>
            <a:endParaRPr lang="en-US" b="1" dirty="0"/>
          </a:p>
          <a:p>
            <a:r>
              <a:rPr lang="en-US" b="1" dirty="0"/>
              <a:t>Strategic perspective</a:t>
            </a:r>
          </a:p>
          <a:p>
            <a:pPr marL="171450" indent="-171450">
              <a:buFont typeface="Arial" panose="020B0604020202020204" pitchFamily="34" charset="0"/>
              <a:buChar char="•"/>
            </a:pPr>
            <a:r>
              <a:rPr lang="en-US" dirty="0"/>
              <a:t>governance </a:t>
            </a:r>
          </a:p>
          <a:p>
            <a:pPr marL="171450" indent="-171450">
              <a:buFont typeface="Arial" panose="020B0604020202020204" pitchFamily="34" charset="0"/>
              <a:buChar char="•"/>
            </a:pPr>
            <a:r>
              <a:rPr lang="en-US" dirty="0"/>
              <a:t>communication </a:t>
            </a:r>
          </a:p>
          <a:p>
            <a:pPr marL="171450" indent="-171450">
              <a:buFont typeface="Arial" panose="020B0604020202020204" pitchFamily="34" charset="0"/>
              <a:buChar char="•"/>
            </a:pPr>
            <a:r>
              <a:rPr lang="en-US" dirty="0"/>
              <a:t>board engagement </a:t>
            </a:r>
          </a:p>
          <a:p>
            <a:pPr marL="171450" indent="-171450">
              <a:buFont typeface="Arial" panose="020B0604020202020204" pitchFamily="34" charset="0"/>
              <a:buChar char="•"/>
            </a:pPr>
            <a:r>
              <a:rPr lang="en-US" dirty="0"/>
              <a:t>risk management</a:t>
            </a:r>
          </a:p>
          <a:p>
            <a:pPr eaLnBrk="1" hangingPunct="1"/>
            <a:endParaRPr lang="en-US" dirty="0"/>
          </a:p>
        </p:txBody>
      </p:sp>
    </p:spTree>
    <p:extLst>
      <p:ext uri="{BB962C8B-B14F-4D97-AF65-F5344CB8AC3E}">
        <p14:creationId xmlns:p14="http://schemas.microsoft.com/office/powerpoint/2010/main" val="2383378120"/>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9570"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4400">
                <a:solidFill>
                  <a:schemeClr val="tx1"/>
                </a:solidFill>
                <a:latin typeface="Times New Roman" pitchFamily="18" charset="0"/>
              </a:defRPr>
            </a:lvl1pPr>
            <a:lvl2pPr marL="742950" indent="-285750" eaLnBrk="0" hangingPunct="0">
              <a:defRPr sz="4400">
                <a:solidFill>
                  <a:schemeClr val="tx1"/>
                </a:solidFill>
                <a:latin typeface="Times New Roman" pitchFamily="18" charset="0"/>
              </a:defRPr>
            </a:lvl2pPr>
            <a:lvl3pPr marL="1143000" indent="-228600" eaLnBrk="0" hangingPunct="0">
              <a:defRPr sz="4400">
                <a:solidFill>
                  <a:schemeClr val="tx1"/>
                </a:solidFill>
                <a:latin typeface="Times New Roman" pitchFamily="18" charset="0"/>
              </a:defRPr>
            </a:lvl3pPr>
            <a:lvl4pPr marL="1600200" indent="-228600" eaLnBrk="0" hangingPunct="0">
              <a:defRPr sz="4400">
                <a:solidFill>
                  <a:schemeClr val="tx1"/>
                </a:solidFill>
                <a:latin typeface="Times New Roman" pitchFamily="18" charset="0"/>
              </a:defRPr>
            </a:lvl4pPr>
            <a:lvl5pPr marL="2057400" indent="-228600" eaLnBrk="0" hangingPunct="0">
              <a:defRPr sz="4400">
                <a:solidFill>
                  <a:schemeClr val="tx1"/>
                </a:solidFill>
                <a:latin typeface="Times New Roman" pitchFamily="18" charset="0"/>
              </a:defRPr>
            </a:lvl5pPr>
            <a:lvl6pPr marL="2514600" indent="-228600" eaLnBrk="0" fontAlgn="base" hangingPunct="0">
              <a:spcBef>
                <a:spcPct val="0"/>
              </a:spcBef>
              <a:spcAft>
                <a:spcPct val="0"/>
              </a:spcAft>
              <a:defRPr sz="4400">
                <a:solidFill>
                  <a:schemeClr val="tx1"/>
                </a:solidFill>
                <a:latin typeface="Times New Roman" pitchFamily="18" charset="0"/>
              </a:defRPr>
            </a:lvl6pPr>
            <a:lvl7pPr marL="2971800" indent="-228600" eaLnBrk="0" fontAlgn="base" hangingPunct="0">
              <a:spcBef>
                <a:spcPct val="0"/>
              </a:spcBef>
              <a:spcAft>
                <a:spcPct val="0"/>
              </a:spcAft>
              <a:defRPr sz="4400">
                <a:solidFill>
                  <a:schemeClr val="tx1"/>
                </a:solidFill>
                <a:latin typeface="Times New Roman" pitchFamily="18" charset="0"/>
              </a:defRPr>
            </a:lvl7pPr>
            <a:lvl8pPr marL="3429000" indent="-228600" eaLnBrk="0" fontAlgn="base" hangingPunct="0">
              <a:spcBef>
                <a:spcPct val="0"/>
              </a:spcBef>
              <a:spcAft>
                <a:spcPct val="0"/>
              </a:spcAft>
              <a:defRPr sz="4400">
                <a:solidFill>
                  <a:schemeClr val="tx1"/>
                </a:solidFill>
                <a:latin typeface="Times New Roman" pitchFamily="18" charset="0"/>
              </a:defRPr>
            </a:lvl8pPr>
            <a:lvl9pPr marL="3886200" indent="-228600" eaLnBrk="0" fontAlgn="base" hangingPunct="0">
              <a:spcBef>
                <a:spcPct val="0"/>
              </a:spcBef>
              <a:spcAft>
                <a:spcPct val="0"/>
              </a:spcAft>
              <a:defRPr sz="4400">
                <a:solidFill>
                  <a:schemeClr val="tx1"/>
                </a:solidFill>
                <a:latin typeface="Times New Roman" pitchFamily="18" charset="0"/>
              </a:defRPr>
            </a:lvl9pPr>
          </a:lstStyle>
          <a:p>
            <a:pPr eaLnBrk="1" hangingPunct="1"/>
            <a:fld id="{BAE1E66F-726C-4034-A274-0F5B4FD08D92}" type="slidenum">
              <a:rPr lang="en-US" altLang="en-US" sz="1200" smtClean="0"/>
              <a:pPr eaLnBrk="1" hangingPunct="1"/>
              <a:t>22</a:t>
            </a:fld>
            <a:endParaRPr lang="en-US" altLang="en-US" sz="1200" dirty="0"/>
          </a:p>
        </p:txBody>
      </p:sp>
      <p:sp>
        <p:nvSpPr>
          <p:cNvPr id="109571" name="Rectangle 2"/>
          <p:cNvSpPr>
            <a:spLocks noGrp="1" noRot="1" noChangeAspect="1" noChangeArrowheads="1" noTextEdit="1"/>
          </p:cNvSpPr>
          <p:nvPr>
            <p:ph type="sldImg"/>
          </p:nvPr>
        </p:nvSpPr>
        <p:spPr>
          <a:ln/>
        </p:spPr>
      </p:sp>
      <p:sp>
        <p:nvSpPr>
          <p:cNvPr id="109572"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ormAutofit fontScale="70000" lnSpcReduction="20000"/>
          </a:bodyPr>
          <a:lstStyle/>
          <a:p>
            <a:pPr marL="171450" marR="0" lvl="0" indent="-171450" algn="just" defTabSz="914400" rtl="0" eaLnBrk="1" fontAlgn="auto" latinLnBrk="0" hangingPunct="1">
              <a:lnSpc>
                <a:spcPct val="95000"/>
              </a:lnSpc>
              <a:spcBef>
                <a:spcPts val="1200"/>
              </a:spcBef>
              <a:spcAft>
                <a:spcPts val="0"/>
              </a:spcAft>
              <a:buClr>
                <a:srgbClr val="055C91"/>
              </a:buClr>
              <a:buSzTx/>
              <a:buFont typeface="Arial" pitchFamily="34" charset="0"/>
              <a:buChar char="•"/>
              <a:tabLst/>
              <a:defRPr/>
            </a:pPr>
            <a:r>
              <a:rPr kumimoji="0" lang="en-US" sz="2400" b="1" i="0" u="none" strike="noStrike" kern="1200" cap="none" spc="0" normalizeH="0" baseline="0" noProof="0" dirty="0">
                <a:ln>
                  <a:noFill/>
                </a:ln>
                <a:solidFill>
                  <a:srgbClr val="000000">
                    <a:lumMod val="75000"/>
                    <a:lumOff val="25000"/>
                  </a:srgbClr>
                </a:solidFill>
                <a:effectLst/>
                <a:uLnTx/>
                <a:uFillTx/>
                <a:latin typeface="+mn-lt"/>
                <a:ea typeface="+mn-ea"/>
                <a:cs typeface="+mn-cs"/>
              </a:rPr>
              <a:t>Planning</a:t>
            </a:r>
            <a:r>
              <a:rPr kumimoji="0" lang="en-US" sz="2400" b="0" i="0" u="none" strike="noStrike" kern="1200" cap="none" spc="0" normalizeH="0" baseline="0" noProof="0" dirty="0">
                <a:ln>
                  <a:noFill/>
                </a:ln>
                <a:solidFill>
                  <a:srgbClr val="000000">
                    <a:lumMod val="75000"/>
                    <a:lumOff val="25000"/>
                  </a:srgbClr>
                </a:solidFill>
                <a:effectLst/>
                <a:uLnTx/>
                <a:uFillTx/>
                <a:latin typeface="+mn-lt"/>
                <a:ea typeface="+mn-ea"/>
                <a:cs typeface="+mn-cs"/>
              </a:rPr>
              <a:t>: the process of developing, creating, and implementing strategies for the accomplishment of objectives. Three levels of planning are strategic, tactical, and operational</a:t>
            </a:r>
          </a:p>
          <a:p>
            <a:pPr marL="171450" marR="0" lvl="0" indent="-171450" algn="just" defTabSz="914400" rtl="0" eaLnBrk="1" fontAlgn="auto" latinLnBrk="0" hangingPunct="1">
              <a:lnSpc>
                <a:spcPct val="95000"/>
              </a:lnSpc>
              <a:spcBef>
                <a:spcPts val="1200"/>
              </a:spcBef>
              <a:spcAft>
                <a:spcPts val="0"/>
              </a:spcAft>
              <a:buClr>
                <a:srgbClr val="055C91"/>
              </a:buClr>
              <a:buSzTx/>
              <a:buFont typeface="Arial" pitchFamily="34" charset="0"/>
              <a:buChar char="•"/>
              <a:tabLst/>
              <a:defRPr/>
            </a:pPr>
            <a:r>
              <a:rPr kumimoji="0" lang="en-US" sz="2400" b="1" i="0" u="none" strike="noStrike" kern="1200" cap="none" spc="0" normalizeH="0" baseline="0" noProof="0" dirty="0">
                <a:ln>
                  <a:noFill/>
                </a:ln>
                <a:solidFill>
                  <a:srgbClr val="000000">
                    <a:lumMod val="75000"/>
                    <a:lumOff val="25000"/>
                  </a:srgbClr>
                </a:solidFill>
                <a:effectLst/>
                <a:uLnTx/>
                <a:uFillTx/>
                <a:latin typeface="+mn-lt"/>
                <a:ea typeface="+mn-ea"/>
                <a:cs typeface="+mn-cs"/>
              </a:rPr>
              <a:t>Organizing</a:t>
            </a:r>
            <a:r>
              <a:rPr kumimoji="0" lang="en-US" sz="2400" b="0" i="0" u="none" strike="noStrike" kern="1200" cap="none" spc="0" normalizeH="0" baseline="0" noProof="0" dirty="0">
                <a:ln>
                  <a:noFill/>
                </a:ln>
                <a:solidFill>
                  <a:srgbClr val="000000">
                    <a:lumMod val="75000"/>
                    <a:lumOff val="25000"/>
                  </a:srgbClr>
                </a:solidFill>
                <a:effectLst/>
                <a:uLnTx/>
                <a:uFillTx/>
                <a:latin typeface="+mn-lt"/>
                <a:ea typeface="+mn-ea"/>
                <a:cs typeface="+mn-cs"/>
              </a:rPr>
              <a:t>: the management function dedicated to the structuring of resources to support the accomplishment of objectives </a:t>
            </a:r>
          </a:p>
          <a:p>
            <a:pPr marL="171450" marR="0" lvl="0" indent="-171450" algn="just" defTabSz="914400" rtl="0" eaLnBrk="1" fontAlgn="auto" latinLnBrk="0" hangingPunct="1">
              <a:lnSpc>
                <a:spcPct val="95000"/>
              </a:lnSpc>
              <a:spcBef>
                <a:spcPts val="1200"/>
              </a:spcBef>
              <a:spcAft>
                <a:spcPts val="0"/>
              </a:spcAft>
              <a:buClr>
                <a:srgbClr val="055C91"/>
              </a:buClr>
              <a:buSzTx/>
              <a:buFont typeface="Arial" pitchFamily="34" charset="0"/>
              <a:buChar char="•"/>
              <a:tabLst/>
              <a:defRPr/>
            </a:pPr>
            <a:r>
              <a:rPr kumimoji="0" lang="en-US" sz="2400" b="1" i="0" u="none" strike="noStrike" kern="1200" cap="none" spc="0" normalizeH="0" baseline="0" noProof="0" dirty="0">
                <a:ln>
                  <a:noFill/>
                </a:ln>
                <a:solidFill>
                  <a:srgbClr val="000000">
                    <a:lumMod val="75000"/>
                    <a:lumOff val="25000"/>
                  </a:srgbClr>
                </a:solidFill>
                <a:effectLst/>
                <a:uLnTx/>
                <a:uFillTx/>
                <a:latin typeface="+mn-lt"/>
                <a:ea typeface="+mn-ea"/>
                <a:cs typeface="+mn-cs"/>
              </a:rPr>
              <a:t>Leading</a:t>
            </a:r>
            <a:r>
              <a:rPr kumimoji="0" lang="en-US" sz="2400" b="0" i="0" u="none" strike="noStrike" kern="1200" cap="none" spc="0" normalizeH="0" baseline="0" noProof="0" dirty="0">
                <a:ln>
                  <a:noFill/>
                </a:ln>
                <a:solidFill>
                  <a:srgbClr val="000000">
                    <a:lumMod val="75000"/>
                    <a:lumOff val="25000"/>
                  </a:srgbClr>
                </a:solidFill>
                <a:effectLst/>
                <a:uLnTx/>
                <a:uFillTx/>
                <a:latin typeface="+mn-lt"/>
                <a:ea typeface="+mn-ea"/>
                <a:cs typeface="+mn-cs"/>
              </a:rPr>
              <a:t>: encourages the implementation of the planning and organizing functions, and includes supervising employee behavior, performance, attendance, and attitude while ensuring completion of the assigned tasks, goals, and objectives</a:t>
            </a:r>
          </a:p>
          <a:p>
            <a:pPr marL="171450" marR="0" lvl="0" indent="-171450" algn="just" defTabSz="914400" rtl="0" eaLnBrk="1" fontAlgn="auto" latinLnBrk="0" hangingPunct="1">
              <a:lnSpc>
                <a:spcPct val="95000"/>
              </a:lnSpc>
              <a:spcBef>
                <a:spcPts val="1200"/>
              </a:spcBef>
              <a:spcAft>
                <a:spcPts val="0"/>
              </a:spcAft>
              <a:buClr>
                <a:srgbClr val="055C91"/>
              </a:buClr>
              <a:buSzTx/>
              <a:buFont typeface="Arial" pitchFamily="34" charset="0"/>
              <a:buChar char="•"/>
              <a:tabLst/>
              <a:defRPr/>
            </a:pPr>
            <a:r>
              <a:rPr kumimoji="0" lang="en-US" sz="2400" b="1" i="0" u="none" strike="noStrike" kern="1200" cap="none" spc="0" normalizeH="0" baseline="0" noProof="0" dirty="0">
                <a:ln>
                  <a:noFill/>
                </a:ln>
                <a:solidFill>
                  <a:srgbClr val="000000">
                    <a:lumMod val="75000"/>
                    <a:lumOff val="25000"/>
                  </a:srgbClr>
                </a:solidFill>
                <a:effectLst/>
                <a:uLnTx/>
                <a:uFillTx/>
                <a:latin typeface="+mn-lt"/>
                <a:ea typeface="+mn-ea"/>
                <a:cs typeface="+mn-cs"/>
              </a:rPr>
              <a:t>Controlling</a:t>
            </a:r>
            <a:r>
              <a:rPr kumimoji="0" lang="en-US" sz="2400" b="0" i="0" u="none" strike="noStrike" kern="1200" cap="none" spc="0" normalizeH="0" baseline="0" noProof="0" dirty="0">
                <a:ln>
                  <a:noFill/>
                </a:ln>
                <a:solidFill>
                  <a:srgbClr val="000000">
                    <a:lumMod val="75000"/>
                    <a:lumOff val="25000"/>
                  </a:srgbClr>
                </a:solidFill>
                <a:effectLst/>
                <a:uLnTx/>
                <a:uFillTx/>
                <a:latin typeface="+mn-lt"/>
                <a:ea typeface="+mn-ea"/>
                <a:cs typeface="+mn-cs"/>
              </a:rPr>
              <a:t>: ensures the validity of the organization’s plan—that sufficient progress is made, that impediments to the completion of the task are resolved, and that no additional resources are </a:t>
            </a:r>
            <a:endParaRPr lang="en-US" dirty="0"/>
          </a:p>
        </p:txBody>
      </p:sp>
    </p:spTree>
    <p:extLst>
      <p:ext uri="{BB962C8B-B14F-4D97-AF65-F5344CB8AC3E}">
        <p14:creationId xmlns:p14="http://schemas.microsoft.com/office/powerpoint/2010/main" val="419569312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6738"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4400">
                <a:solidFill>
                  <a:schemeClr val="tx1"/>
                </a:solidFill>
                <a:latin typeface="Times New Roman" pitchFamily="18" charset="0"/>
              </a:defRPr>
            </a:lvl1pPr>
            <a:lvl2pPr marL="742950" indent="-285750" eaLnBrk="0" hangingPunct="0">
              <a:defRPr sz="4400">
                <a:solidFill>
                  <a:schemeClr val="tx1"/>
                </a:solidFill>
                <a:latin typeface="Times New Roman" pitchFamily="18" charset="0"/>
              </a:defRPr>
            </a:lvl2pPr>
            <a:lvl3pPr marL="1143000" indent="-228600" eaLnBrk="0" hangingPunct="0">
              <a:defRPr sz="4400">
                <a:solidFill>
                  <a:schemeClr val="tx1"/>
                </a:solidFill>
                <a:latin typeface="Times New Roman" pitchFamily="18" charset="0"/>
              </a:defRPr>
            </a:lvl3pPr>
            <a:lvl4pPr marL="1600200" indent="-228600" eaLnBrk="0" hangingPunct="0">
              <a:defRPr sz="4400">
                <a:solidFill>
                  <a:schemeClr val="tx1"/>
                </a:solidFill>
                <a:latin typeface="Times New Roman" pitchFamily="18" charset="0"/>
              </a:defRPr>
            </a:lvl4pPr>
            <a:lvl5pPr marL="2057400" indent="-228600" eaLnBrk="0" hangingPunct="0">
              <a:defRPr sz="4400">
                <a:solidFill>
                  <a:schemeClr val="tx1"/>
                </a:solidFill>
                <a:latin typeface="Times New Roman" pitchFamily="18" charset="0"/>
              </a:defRPr>
            </a:lvl5pPr>
            <a:lvl6pPr marL="2514600" indent="-228600" eaLnBrk="0" fontAlgn="base" hangingPunct="0">
              <a:spcBef>
                <a:spcPct val="0"/>
              </a:spcBef>
              <a:spcAft>
                <a:spcPct val="0"/>
              </a:spcAft>
              <a:defRPr sz="4400">
                <a:solidFill>
                  <a:schemeClr val="tx1"/>
                </a:solidFill>
                <a:latin typeface="Times New Roman" pitchFamily="18" charset="0"/>
              </a:defRPr>
            </a:lvl6pPr>
            <a:lvl7pPr marL="2971800" indent="-228600" eaLnBrk="0" fontAlgn="base" hangingPunct="0">
              <a:spcBef>
                <a:spcPct val="0"/>
              </a:spcBef>
              <a:spcAft>
                <a:spcPct val="0"/>
              </a:spcAft>
              <a:defRPr sz="4400">
                <a:solidFill>
                  <a:schemeClr val="tx1"/>
                </a:solidFill>
                <a:latin typeface="Times New Roman" pitchFamily="18" charset="0"/>
              </a:defRPr>
            </a:lvl7pPr>
            <a:lvl8pPr marL="3429000" indent="-228600" eaLnBrk="0" fontAlgn="base" hangingPunct="0">
              <a:spcBef>
                <a:spcPct val="0"/>
              </a:spcBef>
              <a:spcAft>
                <a:spcPct val="0"/>
              </a:spcAft>
              <a:defRPr sz="4400">
                <a:solidFill>
                  <a:schemeClr val="tx1"/>
                </a:solidFill>
                <a:latin typeface="Times New Roman" pitchFamily="18" charset="0"/>
              </a:defRPr>
            </a:lvl8pPr>
            <a:lvl9pPr marL="3886200" indent="-228600" eaLnBrk="0" fontAlgn="base" hangingPunct="0">
              <a:spcBef>
                <a:spcPct val="0"/>
              </a:spcBef>
              <a:spcAft>
                <a:spcPct val="0"/>
              </a:spcAft>
              <a:defRPr sz="4400">
                <a:solidFill>
                  <a:schemeClr val="tx1"/>
                </a:solidFill>
                <a:latin typeface="Times New Roman" pitchFamily="18" charset="0"/>
              </a:defRPr>
            </a:lvl9pPr>
          </a:lstStyle>
          <a:p>
            <a:pPr eaLnBrk="1" hangingPunct="1"/>
            <a:fld id="{0CE21AC0-8A75-4887-A2DD-C29FBF677372}" type="slidenum">
              <a:rPr lang="en-US" altLang="en-US" sz="1200" smtClean="0"/>
              <a:pPr eaLnBrk="1" hangingPunct="1"/>
              <a:t>23</a:t>
            </a:fld>
            <a:endParaRPr lang="en-US" altLang="en-US" sz="1200" dirty="0"/>
          </a:p>
        </p:txBody>
      </p:sp>
      <p:sp>
        <p:nvSpPr>
          <p:cNvPr id="116739" name="Rectangle 2"/>
          <p:cNvSpPr>
            <a:spLocks noGrp="1" noRot="1" noChangeAspect="1" noChangeArrowheads="1" noTextEdit="1"/>
          </p:cNvSpPr>
          <p:nvPr>
            <p:ph type="sldImg"/>
          </p:nvPr>
        </p:nvSpPr>
        <p:spPr>
          <a:ln/>
        </p:spPr>
      </p:sp>
      <p:sp>
        <p:nvSpPr>
          <p:cNvPr id="116740"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dirty="0"/>
          </a:p>
        </p:txBody>
      </p:sp>
    </p:spTree>
    <p:extLst>
      <p:ext uri="{BB962C8B-B14F-4D97-AF65-F5344CB8AC3E}">
        <p14:creationId xmlns:p14="http://schemas.microsoft.com/office/powerpoint/2010/main" val="609106716"/>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pPr>
            <a:r>
              <a:rPr lang="en-US" dirty="0"/>
              <a:t>cyber governance </a:t>
            </a:r>
          </a:p>
          <a:p>
            <a:pPr marL="171450" indent="-171450">
              <a:buFont typeface="Arial" panose="020B0604020202020204" pitchFamily="34" charset="0"/>
              <a:buChar char="•"/>
            </a:pPr>
            <a:r>
              <a:rPr lang="en-US" dirty="0"/>
              <a:t>NIST CSF</a:t>
            </a:r>
          </a:p>
          <a:p>
            <a:pPr marL="171450" indent="-171450">
              <a:buFont typeface="Arial" panose="020B0604020202020204" pitchFamily="34" charset="0"/>
              <a:buChar char="•"/>
            </a:pPr>
            <a:r>
              <a:rPr lang="en-US" dirty="0"/>
              <a:t> ISO 27001 </a:t>
            </a:r>
          </a:p>
          <a:p>
            <a:pPr marL="171450" indent="-171450">
              <a:buFont typeface="Arial" panose="020B0604020202020204" pitchFamily="34" charset="0"/>
              <a:buChar char="•"/>
            </a:pPr>
            <a:r>
              <a:rPr lang="en-US" dirty="0"/>
              <a:t>board accountability </a:t>
            </a:r>
          </a:p>
          <a:p>
            <a:pPr marL="171450" indent="-171450">
              <a:buFont typeface="Arial" panose="020B0604020202020204" pitchFamily="34" charset="0"/>
              <a:buChar char="•"/>
            </a:pPr>
            <a:r>
              <a:rPr lang="en-US" dirty="0"/>
              <a:t>NIS2 </a:t>
            </a:r>
          </a:p>
          <a:p>
            <a:pPr marL="171450" indent="-171450">
              <a:buFont typeface="Arial" panose="020B0604020202020204" pitchFamily="34" charset="0"/>
              <a:buChar char="•"/>
            </a:pPr>
            <a:r>
              <a:rPr lang="en-US" dirty="0"/>
              <a:t>governance frameworks</a:t>
            </a:r>
          </a:p>
          <a:p>
            <a:pPr marL="171450" indent="-171450">
              <a:buFont typeface="Arial" panose="020B0604020202020204" pitchFamily="34" charset="0"/>
              <a:buChar char="•"/>
            </a:pPr>
            <a:endParaRPr lang="en-US" dirty="0"/>
          </a:p>
          <a:p>
            <a:pPr marL="0" indent="0">
              <a:buFont typeface="Arial" panose="020B0604020202020204" pitchFamily="34" charset="0"/>
              <a:buNone/>
            </a:pPr>
            <a:r>
              <a:rPr lang="en-US" dirty="0"/>
              <a:t>Can </a:t>
            </a:r>
            <a:r>
              <a:rPr lang="en-US" dirty="0" err="1"/>
              <a:t>organisations</a:t>
            </a:r>
            <a:r>
              <a:rPr lang="en-US" dirty="0"/>
              <a:t> delegate cyber risk entirely to the IT department?</a:t>
            </a:r>
          </a:p>
          <a:p>
            <a:r>
              <a:rPr lang="en-US" dirty="0"/>
              <a:t>NO:</a:t>
            </a:r>
            <a:br>
              <a:rPr lang="en-US" dirty="0"/>
            </a:br>
            <a:r>
              <a:rPr lang="en-US" dirty="0"/>
              <a:t>Cyber risk is:</a:t>
            </a:r>
          </a:p>
          <a:p>
            <a:pPr marL="628650" lvl="1" indent="-171450">
              <a:buFont typeface="Arial" panose="020B0604020202020204" pitchFamily="34" charset="0"/>
              <a:buChar char="•"/>
            </a:pPr>
            <a:r>
              <a:rPr lang="en-US" dirty="0" err="1"/>
              <a:t>organisational</a:t>
            </a:r>
            <a:r>
              <a:rPr lang="en-US" dirty="0"/>
              <a:t> </a:t>
            </a:r>
          </a:p>
          <a:p>
            <a:pPr marL="628650" lvl="1" indent="-171450">
              <a:buFont typeface="Arial" panose="020B0604020202020204" pitchFamily="34" charset="0"/>
              <a:buChar char="•"/>
            </a:pPr>
            <a:r>
              <a:rPr lang="en-US" dirty="0"/>
              <a:t>strategic </a:t>
            </a:r>
          </a:p>
          <a:p>
            <a:pPr marL="628650" lvl="1" indent="-171450">
              <a:buFont typeface="Arial" panose="020B0604020202020204" pitchFamily="34" charset="0"/>
              <a:buChar char="•"/>
            </a:pPr>
            <a:r>
              <a:rPr lang="en-US" dirty="0"/>
              <a:t>governance-related </a:t>
            </a:r>
          </a:p>
          <a:p>
            <a:r>
              <a:rPr lang="en-US" dirty="0"/>
              <a:t>NOT purely technical.</a:t>
            </a:r>
          </a:p>
          <a:p>
            <a:pPr marL="0" indent="0">
              <a:buFont typeface="Arial" panose="020B0604020202020204" pitchFamily="34" charset="0"/>
              <a:buNone/>
            </a:pPr>
            <a:endParaRPr lang="en-GB" dirty="0"/>
          </a:p>
        </p:txBody>
      </p:sp>
      <p:sp>
        <p:nvSpPr>
          <p:cNvPr id="4" name="Slide Number Placeholder 3"/>
          <p:cNvSpPr>
            <a:spLocks noGrp="1"/>
          </p:cNvSpPr>
          <p:nvPr>
            <p:ph type="sldNum" sz="quarter" idx="5"/>
          </p:nvPr>
        </p:nvSpPr>
        <p:spPr/>
        <p:txBody>
          <a:bodyPr/>
          <a:lstStyle/>
          <a:p>
            <a:fld id="{97970ACC-877F-4D3B-8A93-B8BA4EA78D53}" type="slidenum">
              <a:rPr lang="en-GB" smtClean="0"/>
              <a:pPr/>
              <a:t>24</a:t>
            </a:fld>
            <a:endParaRPr lang="en-GB"/>
          </a:p>
        </p:txBody>
      </p:sp>
    </p:spTree>
    <p:extLst>
      <p:ext uri="{BB962C8B-B14F-4D97-AF65-F5344CB8AC3E}">
        <p14:creationId xmlns:p14="http://schemas.microsoft.com/office/powerpoint/2010/main" val="3434028340"/>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7762"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4400">
                <a:solidFill>
                  <a:schemeClr val="tx1"/>
                </a:solidFill>
                <a:latin typeface="Times New Roman" pitchFamily="18" charset="0"/>
              </a:defRPr>
            </a:lvl1pPr>
            <a:lvl2pPr marL="742950" indent="-285750" eaLnBrk="0" hangingPunct="0">
              <a:defRPr sz="4400">
                <a:solidFill>
                  <a:schemeClr val="tx1"/>
                </a:solidFill>
                <a:latin typeface="Times New Roman" pitchFamily="18" charset="0"/>
              </a:defRPr>
            </a:lvl2pPr>
            <a:lvl3pPr marL="1143000" indent="-228600" eaLnBrk="0" hangingPunct="0">
              <a:defRPr sz="4400">
                <a:solidFill>
                  <a:schemeClr val="tx1"/>
                </a:solidFill>
                <a:latin typeface="Times New Roman" pitchFamily="18" charset="0"/>
              </a:defRPr>
            </a:lvl3pPr>
            <a:lvl4pPr marL="1600200" indent="-228600" eaLnBrk="0" hangingPunct="0">
              <a:defRPr sz="4400">
                <a:solidFill>
                  <a:schemeClr val="tx1"/>
                </a:solidFill>
                <a:latin typeface="Times New Roman" pitchFamily="18" charset="0"/>
              </a:defRPr>
            </a:lvl4pPr>
            <a:lvl5pPr marL="2057400" indent="-228600" eaLnBrk="0" hangingPunct="0">
              <a:defRPr sz="4400">
                <a:solidFill>
                  <a:schemeClr val="tx1"/>
                </a:solidFill>
                <a:latin typeface="Times New Roman" pitchFamily="18" charset="0"/>
              </a:defRPr>
            </a:lvl5pPr>
            <a:lvl6pPr marL="2514600" indent="-228600" eaLnBrk="0" fontAlgn="base" hangingPunct="0">
              <a:spcBef>
                <a:spcPct val="0"/>
              </a:spcBef>
              <a:spcAft>
                <a:spcPct val="0"/>
              </a:spcAft>
              <a:defRPr sz="4400">
                <a:solidFill>
                  <a:schemeClr val="tx1"/>
                </a:solidFill>
                <a:latin typeface="Times New Roman" pitchFamily="18" charset="0"/>
              </a:defRPr>
            </a:lvl6pPr>
            <a:lvl7pPr marL="2971800" indent="-228600" eaLnBrk="0" fontAlgn="base" hangingPunct="0">
              <a:spcBef>
                <a:spcPct val="0"/>
              </a:spcBef>
              <a:spcAft>
                <a:spcPct val="0"/>
              </a:spcAft>
              <a:defRPr sz="4400">
                <a:solidFill>
                  <a:schemeClr val="tx1"/>
                </a:solidFill>
                <a:latin typeface="Times New Roman" pitchFamily="18" charset="0"/>
              </a:defRPr>
            </a:lvl7pPr>
            <a:lvl8pPr marL="3429000" indent="-228600" eaLnBrk="0" fontAlgn="base" hangingPunct="0">
              <a:spcBef>
                <a:spcPct val="0"/>
              </a:spcBef>
              <a:spcAft>
                <a:spcPct val="0"/>
              </a:spcAft>
              <a:defRPr sz="4400">
                <a:solidFill>
                  <a:schemeClr val="tx1"/>
                </a:solidFill>
                <a:latin typeface="Times New Roman" pitchFamily="18" charset="0"/>
              </a:defRPr>
            </a:lvl8pPr>
            <a:lvl9pPr marL="3886200" indent="-228600" eaLnBrk="0" fontAlgn="base" hangingPunct="0">
              <a:spcBef>
                <a:spcPct val="0"/>
              </a:spcBef>
              <a:spcAft>
                <a:spcPct val="0"/>
              </a:spcAft>
              <a:defRPr sz="4400">
                <a:solidFill>
                  <a:schemeClr val="tx1"/>
                </a:solidFill>
                <a:latin typeface="Times New Roman" pitchFamily="18" charset="0"/>
              </a:defRPr>
            </a:lvl9pPr>
          </a:lstStyle>
          <a:p>
            <a:pPr eaLnBrk="1" hangingPunct="1"/>
            <a:fld id="{903BCBA0-F80F-46EB-B131-B956C1540C0F}" type="slidenum">
              <a:rPr lang="en-US" altLang="en-US" sz="1200" smtClean="0"/>
              <a:pPr eaLnBrk="1" hangingPunct="1"/>
              <a:t>25</a:t>
            </a:fld>
            <a:endParaRPr lang="en-US" altLang="en-US" sz="1200" dirty="0"/>
          </a:p>
        </p:txBody>
      </p:sp>
      <p:sp>
        <p:nvSpPr>
          <p:cNvPr id="117763" name="Rectangle 2"/>
          <p:cNvSpPr>
            <a:spLocks noGrp="1" noRot="1" noChangeAspect="1" noChangeArrowheads="1" noTextEdit="1"/>
          </p:cNvSpPr>
          <p:nvPr>
            <p:ph type="sldImg"/>
          </p:nvPr>
        </p:nvSpPr>
        <p:spPr>
          <a:ln/>
        </p:spPr>
      </p:sp>
      <p:sp>
        <p:nvSpPr>
          <p:cNvPr id="117764"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GB" dirty="0"/>
              <a:t>Cyber incident decision-making.</a:t>
            </a:r>
          </a:p>
          <a:p>
            <a:pPr eaLnBrk="1" hangingPunct="1"/>
            <a:endParaRPr lang="en-GB" dirty="0"/>
          </a:p>
          <a:p>
            <a:pPr eaLnBrk="1" hangingPunct="1"/>
            <a:r>
              <a:rPr lang="en-US" dirty="0"/>
              <a:t>ransomware decisions </a:t>
            </a:r>
          </a:p>
          <a:p>
            <a:pPr eaLnBrk="1" hangingPunct="1"/>
            <a:r>
              <a:rPr lang="en-US" dirty="0"/>
              <a:t>breach disclosure </a:t>
            </a:r>
          </a:p>
          <a:p>
            <a:pPr eaLnBrk="1" hangingPunct="1"/>
            <a:r>
              <a:rPr lang="en-US" dirty="0"/>
              <a:t>crisis communication </a:t>
            </a:r>
          </a:p>
          <a:p>
            <a:pPr eaLnBrk="1" hangingPunct="1"/>
            <a:r>
              <a:rPr lang="en-US" dirty="0"/>
              <a:t>business continuity</a:t>
            </a:r>
            <a:endParaRPr lang="en-GB" dirty="0"/>
          </a:p>
          <a:p>
            <a:pPr eaLnBrk="1" hangingPunct="1"/>
            <a:endParaRPr lang="en-GB" dirty="0"/>
          </a:p>
          <a:p>
            <a:pPr eaLnBrk="1" hangingPunct="1"/>
            <a:endParaRPr lang="en-US" dirty="0"/>
          </a:p>
        </p:txBody>
      </p:sp>
    </p:spTree>
    <p:extLst>
      <p:ext uri="{BB962C8B-B14F-4D97-AF65-F5344CB8AC3E}">
        <p14:creationId xmlns:p14="http://schemas.microsoft.com/office/powerpoint/2010/main" val="4171006770"/>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97970ACC-877F-4D3B-8A93-B8BA4EA78D53}" type="slidenum">
              <a:rPr lang="en-GB" smtClean="0"/>
              <a:pPr/>
              <a:t>27</a:t>
            </a:fld>
            <a:endParaRPr lang="en-GB"/>
          </a:p>
        </p:txBody>
      </p:sp>
    </p:spTree>
    <p:extLst>
      <p:ext uri="{BB962C8B-B14F-4D97-AF65-F5344CB8AC3E}">
        <p14:creationId xmlns:p14="http://schemas.microsoft.com/office/powerpoint/2010/main" val="1282637522"/>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8786"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4400">
                <a:solidFill>
                  <a:schemeClr val="tx1"/>
                </a:solidFill>
                <a:latin typeface="Times New Roman" pitchFamily="18" charset="0"/>
              </a:defRPr>
            </a:lvl1pPr>
            <a:lvl2pPr marL="742950" indent="-285750" eaLnBrk="0" hangingPunct="0">
              <a:defRPr sz="4400">
                <a:solidFill>
                  <a:schemeClr val="tx1"/>
                </a:solidFill>
                <a:latin typeface="Times New Roman" pitchFamily="18" charset="0"/>
              </a:defRPr>
            </a:lvl2pPr>
            <a:lvl3pPr marL="1143000" indent="-228600" eaLnBrk="0" hangingPunct="0">
              <a:defRPr sz="4400">
                <a:solidFill>
                  <a:schemeClr val="tx1"/>
                </a:solidFill>
                <a:latin typeface="Times New Roman" pitchFamily="18" charset="0"/>
              </a:defRPr>
            </a:lvl3pPr>
            <a:lvl4pPr marL="1600200" indent="-228600" eaLnBrk="0" hangingPunct="0">
              <a:defRPr sz="4400">
                <a:solidFill>
                  <a:schemeClr val="tx1"/>
                </a:solidFill>
                <a:latin typeface="Times New Roman" pitchFamily="18" charset="0"/>
              </a:defRPr>
            </a:lvl4pPr>
            <a:lvl5pPr marL="2057400" indent="-228600" eaLnBrk="0" hangingPunct="0">
              <a:defRPr sz="4400">
                <a:solidFill>
                  <a:schemeClr val="tx1"/>
                </a:solidFill>
                <a:latin typeface="Times New Roman" pitchFamily="18" charset="0"/>
              </a:defRPr>
            </a:lvl5pPr>
            <a:lvl6pPr marL="2514600" indent="-228600" eaLnBrk="0" fontAlgn="base" hangingPunct="0">
              <a:spcBef>
                <a:spcPct val="0"/>
              </a:spcBef>
              <a:spcAft>
                <a:spcPct val="0"/>
              </a:spcAft>
              <a:defRPr sz="4400">
                <a:solidFill>
                  <a:schemeClr val="tx1"/>
                </a:solidFill>
                <a:latin typeface="Times New Roman" pitchFamily="18" charset="0"/>
              </a:defRPr>
            </a:lvl6pPr>
            <a:lvl7pPr marL="2971800" indent="-228600" eaLnBrk="0" fontAlgn="base" hangingPunct="0">
              <a:spcBef>
                <a:spcPct val="0"/>
              </a:spcBef>
              <a:spcAft>
                <a:spcPct val="0"/>
              </a:spcAft>
              <a:defRPr sz="4400">
                <a:solidFill>
                  <a:schemeClr val="tx1"/>
                </a:solidFill>
                <a:latin typeface="Times New Roman" pitchFamily="18" charset="0"/>
              </a:defRPr>
            </a:lvl7pPr>
            <a:lvl8pPr marL="3429000" indent="-228600" eaLnBrk="0" fontAlgn="base" hangingPunct="0">
              <a:spcBef>
                <a:spcPct val="0"/>
              </a:spcBef>
              <a:spcAft>
                <a:spcPct val="0"/>
              </a:spcAft>
              <a:defRPr sz="4400">
                <a:solidFill>
                  <a:schemeClr val="tx1"/>
                </a:solidFill>
                <a:latin typeface="Times New Roman" pitchFamily="18" charset="0"/>
              </a:defRPr>
            </a:lvl8pPr>
            <a:lvl9pPr marL="3886200" indent="-228600" eaLnBrk="0" fontAlgn="base" hangingPunct="0">
              <a:spcBef>
                <a:spcPct val="0"/>
              </a:spcBef>
              <a:spcAft>
                <a:spcPct val="0"/>
              </a:spcAft>
              <a:defRPr sz="4400">
                <a:solidFill>
                  <a:schemeClr val="tx1"/>
                </a:solidFill>
                <a:latin typeface="Times New Roman" pitchFamily="18" charset="0"/>
              </a:defRPr>
            </a:lvl9pPr>
          </a:lstStyle>
          <a:p>
            <a:pPr eaLnBrk="1" hangingPunct="1"/>
            <a:fld id="{ABF944E6-BF76-4D15-9F8F-9C0B607B267F}" type="slidenum">
              <a:rPr lang="en-US" altLang="en-US" sz="1200" smtClean="0"/>
              <a:pPr eaLnBrk="1" hangingPunct="1"/>
              <a:t>28</a:t>
            </a:fld>
            <a:endParaRPr lang="en-US" altLang="en-US" sz="1200" dirty="0"/>
          </a:p>
        </p:txBody>
      </p:sp>
      <p:sp>
        <p:nvSpPr>
          <p:cNvPr id="118787" name="Rectangle 2"/>
          <p:cNvSpPr>
            <a:spLocks noGrp="1" noRot="1" noChangeAspect="1" noChangeArrowheads="1" noTextEdit="1"/>
          </p:cNvSpPr>
          <p:nvPr>
            <p:ph type="sldImg"/>
          </p:nvPr>
        </p:nvSpPr>
        <p:spPr>
          <a:ln/>
        </p:spPr>
      </p:sp>
      <p:sp>
        <p:nvSpPr>
          <p:cNvPr id="118788"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ormAutofit fontScale="62500" lnSpcReduction="20000"/>
          </a:bodyPr>
          <a:lstStyle/>
          <a:p>
            <a:pPr eaLnBrk="1" hangingPunct="1"/>
            <a:r>
              <a:rPr lang="en-US" b="1" dirty="0"/>
              <a:t>InfoSec Planning:</a:t>
            </a:r>
          </a:p>
          <a:p>
            <a:pPr marL="171450" marR="0" lvl="0" indent="-171450" algn="l" defTabSz="914400" rtl="0" eaLnBrk="1" fontAlgn="auto" latinLnBrk="0" hangingPunct="1">
              <a:lnSpc>
                <a:spcPct val="95000"/>
              </a:lnSpc>
              <a:spcBef>
                <a:spcPts val="1200"/>
              </a:spcBef>
              <a:spcAft>
                <a:spcPts val="0"/>
              </a:spcAft>
              <a:buClr>
                <a:srgbClr val="055C91"/>
              </a:buClr>
              <a:buSzTx/>
              <a:buFont typeface="Arial" pitchFamily="34" charset="0"/>
              <a:buChar char="•"/>
              <a:tabLst/>
              <a:defRPr/>
            </a:pPr>
            <a:r>
              <a:rPr kumimoji="0" lang="en-US" sz="2400" b="0" i="0" u="none" strike="noStrike" kern="1200" cap="none" spc="0" normalizeH="0" baseline="0" noProof="0" dirty="0">
                <a:ln>
                  <a:noFill/>
                </a:ln>
                <a:solidFill>
                  <a:srgbClr val="000000">
                    <a:lumMod val="75000"/>
                    <a:lumOff val="25000"/>
                  </a:srgbClr>
                </a:solidFill>
                <a:effectLst/>
                <a:uLnTx/>
                <a:uFillTx/>
                <a:latin typeface="+mn-lt"/>
                <a:ea typeface="+mn-ea"/>
                <a:cs typeface="+mn-cs"/>
              </a:rPr>
              <a:t>Planning as part of InfoSec management is an extension of the basic planning model discussed earlier in this chapter</a:t>
            </a:r>
          </a:p>
          <a:p>
            <a:pPr marL="171450" marR="0" lvl="0" indent="-171450" algn="l" defTabSz="914400" rtl="0" eaLnBrk="1" fontAlgn="auto" latinLnBrk="0" hangingPunct="1">
              <a:lnSpc>
                <a:spcPct val="95000"/>
              </a:lnSpc>
              <a:spcBef>
                <a:spcPts val="1200"/>
              </a:spcBef>
              <a:spcAft>
                <a:spcPts val="0"/>
              </a:spcAft>
              <a:buClr>
                <a:srgbClr val="055C91"/>
              </a:buClr>
              <a:buSzTx/>
              <a:buFont typeface="Arial" pitchFamily="34" charset="0"/>
              <a:buChar char="•"/>
              <a:tabLst/>
              <a:defRPr/>
            </a:pPr>
            <a:r>
              <a:rPr kumimoji="0" lang="en-US" sz="2400" b="0" i="0" u="none" strike="noStrike" kern="1200" cap="none" spc="0" normalizeH="0" baseline="0" noProof="0" dirty="0">
                <a:ln>
                  <a:noFill/>
                </a:ln>
                <a:solidFill>
                  <a:srgbClr val="000000">
                    <a:lumMod val="75000"/>
                    <a:lumOff val="25000"/>
                  </a:srgbClr>
                </a:solidFill>
                <a:effectLst/>
                <a:uLnTx/>
                <a:uFillTx/>
                <a:latin typeface="+mn-lt"/>
                <a:ea typeface="+mn-ea"/>
                <a:cs typeface="+mn-cs"/>
              </a:rPr>
              <a:t>Included in the InfoSec planning model are activities necessary to support the design, creation, and implementation of information security strategies</a:t>
            </a:r>
          </a:p>
          <a:p>
            <a:pPr marL="171450" marR="0" lvl="0" indent="-171450" algn="l" defTabSz="914400" rtl="0" eaLnBrk="1" fontAlgn="auto" latinLnBrk="0" hangingPunct="1">
              <a:lnSpc>
                <a:spcPct val="95000"/>
              </a:lnSpc>
              <a:spcBef>
                <a:spcPts val="1200"/>
              </a:spcBef>
              <a:spcAft>
                <a:spcPts val="0"/>
              </a:spcAft>
              <a:buClr>
                <a:srgbClr val="055C91"/>
              </a:buClr>
              <a:buSzTx/>
              <a:buFont typeface="Arial" pitchFamily="34" charset="0"/>
              <a:buChar char="•"/>
              <a:tabLst/>
              <a:defRPr/>
            </a:pPr>
            <a:r>
              <a:rPr kumimoji="0" lang="en-US" sz="2400" b="0" i="0" u="none" strike="noStrike" kern="1200" cap="none" spc="0" normalizeH="0" baseline="0" noProof="0" dirty="0">
                <a:ln>
                  <a:noFill/>
                </a:ln>
                <a:solidFill>
                  <a:srgbClr val="000000">
                    <a:lumMod val="75000"/>
                    <a:lumOff val="25000"/>
                  </a:srgbClr>
                </a:solidFill>
                <a:effectLst/>
                <a:uLnTx/>
                <a:uFillTx/>
                <a:latin typeface="+mn-lt"/>
                <a:ea typeface="+mn-ea"/>
                <a:cs typeface="+mn-cs"/>
              </a:rPr>
              <a:t>Because the InfoSec strategic plans must support not only the IT use and protection of information assets, but those of the entire organization, it is imperative that the CISO work closely with all senior managers in developing InfoSec strategy</a:t>
            </a:r>
          </a:p>
          <a:p>
            <a:pPr marL="171450" marR="0" lvl="0" indent="-171450" algn="l" defTabSz="914400" rtl="0" eaLnBrk="1" fontAlgn="auto" latinLnBrk="0" hangingPunct="1">
              <a:lnSpc>
                <a:spcPct val="95000"/>
              </a:lnSpc>
              <a:spcBef>
                <a:spcPts val="1200"/>
              </a:spcBef>
              <a:spcAft>
                <a:spcPts val="0"/>
              </a:spcAft>
              <a:buClr>
                <a:srgbClr val="055C91"/>
              </a:buClr>
              <a:buSzTx/>
              <a:buFont typeface="Arial" pitchFamily="34" charset="0"/>
              <a:buChar char="•"/>
              <a:tabLst/>
              <a:defRPr/>
            </a:pPr>
            <a:r>
              <a:rPr kumimoji="0" lang="en-US" sz="2400" b="0" i="0" u="none" strike="noStrike" kern="1200" cap="none" spc="0" normalizeH="0" baseline="0" noProof="0" dirty="0">
                <a:ln>
                  <a:noFill/>
                </a:ln>
                <a:solidFill>
                  <a:srgbClr val="000000">
                    <a:lumMod val="75000"/>
                    <a:lumOff val="25000"/>
                  </a:srgbClr>
                </a:solidFill>
                <a:effectLst/>
                <a:uLnTx/>
                <a:uFillTx/>
                <a:latin typeface="+mn-lt"/>
                <a:ea typeface="+mn-ea"/>
                <a:cs typeface="+mn-cs"/>
              </a:rPr>
              <a:t>Several types of InfoSec plans exist:</a:t>
            </a:r>
          </a:p>
          <a:p>
            <a:pPr marL="400050" marR="0" lvl="1" indent="-171450" algn="l" defTabSz="914400" rtl="0" eaLnBrk="1" fontAlgn="auto" latinLnBrk="0" hangingPunct="1">
              <a:lnSpc>
                <a:spcPct val="95000"/>
              </a:lnSpc>
              <a:spcBef>
                <a:spcPts val="600"/>
              </a:spcBef>
              <a:spcAft>
                <a:spcPts val="0"/>
              </a:spcAft>
              <a:buClr>
                <a:srgbClr val="0D3857"/>
              </a:buClr>
              <a:buSzTx/>
              <a:buFont typeface="Arial" pitchFamily="34" charset="0"/>
              <a:buChar char="•"/>
              <a:tabLst/>
              <a:defRPr/>
            </a:pPr>
            <a:r>
              <a:rPr kumimoji="0" lang="en-US" sz="2000" b="0" i="0" u="none" strike="noStrike" kern="1200" cap="none" spc="0" normalizeH="0" baseline="0" noProof="0" dirty="0">
                <a:ln>
                  <a:noFill/>
                </a:ln>
                <a:solidFill>
                  <a:srgbClr val="000000">
                    <a:lumMod val="75000"/>
                    <a:lumOff val="25000"/>
                  </a:srgbClr>
                </a:solidFill>
                <a:effectLst/>
                <a:uLnTx/>
                <a:uFillTx/>
                <a:latin typeface="+mn-lt"/>
                <a:ea typeface="+mn-ea"/>
                <a:cs typeface="+mn-cs"/>
              </a:rPr>
              <a:t>Incident response planning</a:t>
            </a:r>
          </a:p>
          <a:p>
            <a:pPr marL="400050" marR="0" lvl="1" indent="-171450" algn="l" defTabSz="914400" rtl="0" eaLnBrk="1" fontAlgn="auto" latinLnBrk="0" hangingPunct="1">
              <a:lnSpc>
                <a:spcPct val="95000"/>
              </a:lnSpc>
              <a:spcBef>
                <a:spcPts val="600"/>
              </a:spcBef>
              <a:spcAft>
                <a:spcPts val="0"/>
              </a:spcAft>
              <a:buClr>
                <a:srgbClr val="0D3857"/>
              </a:buClr>
              <a:buSzTx/>
              <a:buFont typeface="Arial" pitchFamily="34" charset="0"/>
              <a:buChar char="•"/>
              <a:tabLst/>
              <a:defRPr/>
            </a:pPr>
            <a:r>
              <a:rPr kumimoji="0" lang="en-US" sz="2000" b="0" i="0" u="none" strike="noStrike" kern="1200" cap="none" spc="0" normalizeH="0" baseline="0" noProof="0" dirty="0">
                <a:ln>
                  <a:noFill/>
                </a:ln>
                <a:solidFill>
                  <a:srgbClr val="000000">
                    <a:lumMod val="75000"/>
                    <a:lumOff val="25000"/>
                  </a:srgbClr>
                </a:solidFill>
                <a:effectLst/>
                <a:uLnTx/>
                <a:uFillTx/>
                <a:latin typeface="+mn-lt"/>
                <a:ea typeface="+mn-ea"/>
                <a:cs typeface="+mn-cs"/>
              </a:rPr>
              <a:t>Business continuity planning</a:t>
            </a:r>
          </a:p>
          <a:p>
            <a:pPr marL="400050" marR="0" lvl="1" indent="-171450" algn="l" defTabSz="914400" rtl="0" eaLnBrk="1" fontAlgn="auto" latinLnBrk="0" hangingPunct="1">
              <a:lnSpc>
                <a:spcPct val="95000"/>
              </a:lnSpc>
              <a:spcBef>
                <a:spcPts val="600"/>
              </a:spcBef>
              <a:spcAft>
                <a:spcPts val="0"/>
              </a:spcAft>
              <a:buClr>
                <a:srgbClr val="0D3857"/>
              </a:buClr>
              <a:buSzTx/>
              <a:buFont typeface="Arial" pitchFamily="34" charset="0"/>
              <a:buChar char="•"/>
              <a:tabLst/>
              <a:defRPr/>
            </a:pPr>
            <a:r>
              <a:rPr kumimoji="0" lang="en-US" sz="2000" b="0" i="0" u="none" strike="noStrike" kern="1200" cap="none" spc="0" normalizeH="0" baseline="0" noProof="0" dirty="0">
                <a:ln>
                  <a:noFill/>
                </a:ln>
                <a:solidFill>
                  <a:srgbClr val="000000">
                    <a:lumMod val="75000"/>
                    <a:lumOff val="25000"/>
                  </a:srgbClr>
                </a:solidFill>
                <a:effectLst/>
                <a:uLnTx/>
                <a:uFillTx/>
                <a:latin typeface="+mn-lt"/>
                <a:ea typeface="+mn-ea"/>
                <a:cs typeface="+mn-cs"/>
              </a:rPr>
              <a:t>Disaster recovery planning</a:t>
            </a:r>
          </a:p>
          <a:p>
            <a:pPr marL="400050" marR="0" lvl="1" indent="-171450" algn="l" defTabSz="914400" rtl="0" eaLnBrk="1" fontAlgn="auto" latinLnBrk="0" hangingPunct="1">
              <a:lnSpc>
                <a:spcPct val="95000"/>
              </a:lnSpc>
              <a:spcBef>
                <a:spcPts val="600"/>
              </a:spcBef>
              <a:spcAft>
                <a:spcPts val="0"/>
              </a:spcAft>
              <a:buClr>
                <a:srgbClr val="0D3857"/>
              </a:buClr>
              <a:buSzTx/>
              <a:buFont typeface="Arial" pitchFamily="34" charset="0"/>
              <a:buChar char="•"/>
              <a:tabLst/>
              <a:defRPr/>
            </a:pPr>
            <a:r>
              <a:rPr kumimoji="0" lang="en-US" sz="2000" b="0" i="0" u="none" strike="noStrike" kern="1200" cap="none" spc="0" normalizeH="0" baseline="0" noProof="0" dirty="0">
                <a:ln>
                  <a:noFill/>
                </a:ln>
                <a:solidFill>
                  <a:srgbClr val="000000">
                    <a:lumMod val="75000"/>
                    <a:lumOff val="25000"/>
                  </a:srgbClr>
                </a:solidFill>
                <a:effectLst/>
                <a:uLnTx/>
                <a:uFillTx/>
                <a:latin typeface="+mn-lt"/>
                <a:ea typeface="+mn-ea"/>
                <a:cs typeface="+mn-cs"/>
              </a:rPr>
              <a:t>Policy planning</a:t>
            </a:r>
          </a:p>
          <a:p>
            <a:pPr marL="400050" marR="0" lvl="1" indent="-171450" algn="l" defTabSz="914400" rtl="0" eaLnBrk="1" fontAlgn="auto" latinLnBrk="0" hangingPunct="1">
              <a:lnSpc>
                <a:spcPct val="95000"/>
              </a:lnSpc>
              <a:spcBef>
                <a:spcPts val="600"/>
              </a:spcBef>
              <a:spcAft>
                <a:spcPts val="0"/>
              </a:spcAft>
              <a:buClr>
                <a:srgbClr val="0D3857"/>
              </a:buClr>
              <a:buSzTx/>
              <a:buFont typeface="Arial" pitchFamily="34" charset="0"/>
              <a:buChar char="•"/>
              <a:tabLst/>
              <a:defRPr/>
            </a:pPr>
            <a:r>
              <a:rPr kumimoji="0" lang="en-US" sz="2000" b="0" i="0" u="none" strike="noStrike" kern="1200" cap="none" spc="0" normalizeH="0" baseline="0" noProof="0" dirty="0">
                <a:ln>
                  <a:noFill/>
                </a:ln>
                <a:solidFill>
                  <a:srgbClr val="000000">
                    <a:lumMod val="75000"/>
                    <a:lumOff val="25000"/>
                  </a:srgbClr>
                </a:solidFill>
                <a:effectLst/>
                <a:uLnTx/>
                <a:uFillTx/>
                <a:latin typeface="+mn-lt"/>
                <a:ea typeface="+mn-ea"/>
                <a:cs typeface="+mn-cs"/>
              </a:rPr>
              <a:t>Personnel planning</a:t>
            </a:r>
          </a:p>
          <a:p>
            <a:pPr marL="400050" marR="0" lvl="1" indent="-171450" algn="l" defTabSz="914400" rtl="0" eaLnBrk="1" fontAlgn="auto" latinLnBrk="0" hangingPunct="1">
              <a:lnSpc>
                <a:spcPct val="95000"/>
              </a:lnSpc>
              <a:spcBef>
                <a:spcPts val="600"/>
              </a:spcBef>
              <a:spcAft>
                <a:spcPts val="0"/>
              </a:spcAft>
              <a:buClr>
                <a:srgbClr val="0D3857"/>
              </a:buClr>
              <a:buSzTx/>
              <a:buFont typeface="Arial" pitchFamily="34" charset="0"/>
              <a:buChar char="•"/>
              <a:tabLst/>
              <a:defRPr/>
            </a:pPr>
            <a:r>
              <a:rPr kumimoji="0" lang="en-US" sz="2000" b="0" i="0" u="none" strike="noStrike" kern="1200" cap="none" spc="0" normalizeH="0" baseline="0" noProof="0" dirty="0">
                <a:ln>
                  <a:noFill/>
                </a:ln>
                <a:solidFill>
                  <a:srgbClr val="000000">
                    <a:lumMod val="75000"/>
                    <a:lumOff val="25000"/>
                  </a:srgbClr>
                </a:solidFill>
                <a:effectLst/>
                <a:uLnTx/>
                <a:uFillTx/>
                <a:latin typeface="+mn-lt"/>
                <a:ea typeface="+mn-ea"/>
                <a:cs typeface="+mn-cs"/>
              </a:rPr>
              <a:t>Technology rollout planning</a:t>
            </a:r>
          </a:p>
          <a:p>
            <a:pPr marL="400050" marR="0" lvl="1" indent="-171450" algn="l" defTabSz="914400" rtl="0" eaLnBrk="1" fontAlgn="auto" latinLnBrk="0" hangingPunct="1">
              <a:lnSpc>
                <a:spcPct val="95000"/>
              </a:lnSpc>
              <a:spcBef>
                <a:spcPts val="600"/>
              </a:spcBef>
              <a:spcAft>
                <a:spcPts val="0"/>
              </a:spcAft>
              <a:buClr>
                <a:srgbClr val="0D3857"/>
              </a:buClr>
              <a:buSzTx/>
              <a:buFont typeface="Arial" pitchFamily="34" charset="0"/>
              <a:buChar char="•"/>
              <a:tabLst/>
              <a:defRPr/>
            </a:pPr>
            <a:r>
              <a:rPr kumimoji="0" lang="en-US" sz="2000" b="0" i="0" u="none" strike="noStrike" kern="1200" cap="none" spc="0" normalizeH="0" baseline="0" noProof="0" dirty="0">
                <a:ln>
                  <a:noFill/>
                </a:ln>
                <a:solidFill>
                  <a:srgbClr val="000000">
                    <a:lumMod val="75000"/>
                    <a:lumOff val="25000"/>
                  </a:srgbClr>
                </a:solidFill>
                <a:effectLst/>
                <a:uLnTx/>
                <a:uFillTx/>
                <a:latin typeface="+mn-lt"/>
                <a:ea typeface="+mn-ea"/>
                <a:cs typeface="+mn-cs"/>
              </a:rPr>
              <a:t>Risk management planning</a:t>
            </a:r>
          </a:p>
          <a:p>
            <a:pPr marL="400050" marR="0" lvl="1" indent="-171450" algn="l" defTabSz="914400" rtl="0" eaLnBrk="1" fontAlgn="auto" latinLnBrk="0" hangingPunct="1">
              <a:lnSpc>
                <a:spcPct val="95000"/>
              </a:lnSpc>
              <a:spcBef>
                <a:spcPts val="600"/>
              </a:spcBef>
              <a:spcAft>
                <a:spcPts val="0"/>
              </a:spcAft>
              <a:buClr>
                <a:srgbClr val="0D3857"/>
              </a:buClr>
              <a:buSzTx/>
              <a:buFont typeface="Arial" pitchFamily="34" charset="0"/>
              <a:buChar char="•"/>
              <a:tabLst/>
              <a:defRPr/>
            </a:pPr>
            <a:r>
              <a:rPr kumimoji="0" lang="en-US" sz="2000" b="0" i="0" u="none" strike="noStrike" kern="1200" cap="none" spc="0" normalizeH="0" baseline="0" noProof="0" dirty="0">
                <a:ln>
                  <a:noFill/>
                </a:ln>
                <a:solidFill>
                  <a:srgbClr val="000000">
                    <a:lumMod val="75000"/>
                    <a:lumOff val="25000"/>
                  </a:srgbClr>
                </a:solidFill>
                <a:effectLst/>
                <a:uLnTx/>
                <a:uFillTx/>
                <a:latin typeface="+mn-lt"/>
                <a:ea typeface="+mn-ea"/>
                <a:cs typeface="+mn-cs"/>
              </a:rPr>
              <a:t>Security program planning including education, training and awareness </a:t>
            </a:r>
          </a:p>
          <a:p>
            <a:pPr eaLnBrk="1" hangingPunct="1"/>
            <a:endParaRPr lang="en-US" dirty="0"/>
          </a:p>
        </p:txBody>
      </p:sp>
    </p:spTree>
    <p:extLst>
      <p:ext uri="{BB962C8B-B14F-4D97-AF65-F5344CB8AC3E}">
        <p14:creationId xmlns:p14="http://schemas.microsoft.com/office/powerpoint/2010/main" val="4290852064"/>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1858"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4400">
                <a:solidFill>
                  <a:schemeClr val="tx1"/>
                </a:solidFill>
                <a:latin typeface="Times New Roman" pitchFamily="18" charset="0"/>
              </a:defRPr>
            </a:lvl1pPr>
            <a:lvl2pPr marL="742950" indent="-285750" eaLnBrk="0" hangingPunct="0">
              <a:defRPr sz="4400">
                <a:solidFill>
                  <a:schemeClr val="tx1"/>
                </a:solidFill>
                <a:latin typeface="Times New Roman" pitchFamily="18" charset="0"/>
              </a:defRPr>
            </a:lvl2pPr>
            <a:lvl3pPr marL="1143000" indent="-228600" eaLnBrk="0" hangingPunct="0">
              <a:defRPr sz="4400">
                <a:solidFill>
                  <a:schemeClr val="tx1"/>
                </a:solidFill>
                <a:latin typeface="Times New Roman" pitchFamily="18" charset="0"/>
              </a:defRPr>
            </a:lvl3pPr>
            <a:lvl4pPr marL="1600200" indent="-228600" eaLnBrk="0" hangingPunct="0">
              <a:defRPr sz="4400">
                <a:solidFill>
                  <a:schemeClr val="tx1"/>
                </a:solidFill>
                <a:latin typeface="Times New Roman" pitchFamily="18" charset="0"/>
              </a:defRPr>
            </a:lvl4pPr>
            <a:lvl5pPr marL="2057400" indent="-228600" eaLnBrk="0" hangingPunct="0">
              <a:defRPr sz="4400">
                <a:solidFill>
                  <a:schemeClr val="tx1"/>
                </a:solidFill>
                <a:latin typeface="Times New Roman" pitchFamily="18" charset="0"/>
              </a:defRPr>
            </a:lvl5pPr>
            <a:lvl6pPr marL="2514600" indent="-228600" eaLnBrk="0" fontAlgn="base" hangingPunct="0">
              <a:spcBef>
                <a:spcPct val="0"/>
              </a:spcBef>
              <a:spcAft>
                <a:spcPct val="0"/>
              </a:spcAft>
              <a:defRPr sz="4400">
                <a:solidFill>
                  <a:schemeClr val="tx1"/>
                </a:solidFill>
                <a:latin typeface="Times New Roman" pitchFamily="18" charset="0"/>
              </a:defRPr>
            </a:lvl6pPr>
            <a:lvl7pPr marL="2971800" indent="-228600" eaLnBrk="0" fontAlgn="base" hangingPunct="0">
              <a:spcBef>
                <a:spcPct val="0"/>
              </a:spcBef>
              <a:spcAft>
                <a:spcPct val="0"/>
              </a:spcAft>
              <a:defRPr sz="4400">
                <a:solidFill>
                  <a:schemeClr val="tx1"/>
                </a:solidFill>
                <a:latin typeface="Times New Roman" pitchFamily="18" charset="0"/>
              </a:defRPr>
            </a:lvl7pPr>
            <a:lvl8pPr marL="3429000" indent="-228600" eaLnBrk="0" fontAlgn="base" hangingPunct="0">
              <a:spcBef>
                <a:spcPct val="0"/>
              </a:spcBef>
              <a:spcAft>
                <a:spcPct val="0"/>
              </a:spcAft>
              <a:defRPr sz="4400">
                <a:solidFill>
                  <a:schemeClr val="tx1"/>
                </a:solidFill>
                <a:latin typeface="Times New Roman" pitchFamily="18" charset="0"/>
              </a:defRPr>
            </a:lvl8pPr>
            <a:lvl9pPr marL="3886200" indent="-228600" eaLnBrk="0" fontAlgn="base" hangingPunct="0">
              <a:spcBef>
                <a:spcPct val="0"/>
              </a:spcBef>
              <a:spcAft>
                <a:spcPct val="0"/>
              </a:spcAft>
              <a:defRPr sz="4400">
                <a:solidFill>
                  <a:schemeClr val="tx1"/>
                </a:solidFill>
                <a:latin typeface="Times New Roman" pitchFamily="18" charset="0"/>
              </a:defRPr>
            </a:lvl9pPr>
          </a:lstStyle>
          <a:p>
            <a:pPr eaLnBrk="1" hangingPunct="1"/>
            <a:fld id="{43A39776-236C-4906-B70B-B636E8D0163A}" type="slidenum">
              <a:rPr lang="en-US" altLang="en-US" sz="1200" smtClean="0"/>
              <a:pPr eaLnBrk="1" hangingPunct="1"/>
              <a:t>29</a:t>
            </a:fld>
            <a:endParaRPr lang="en-US" altLang="en-US" sz="1200" dirty="0"/>
          </a:p>
        </p:txBody>
      </p:sp>
      <p:sp>
        <p:nvSpPr>
          <p:cNvPr id="121859" name="Rectangle 2"/>
          <p:cNvSpPr>
            <a:spLocks noGrp="1" noRot="1" noChangeAspect="1" noChangeArrowheads="1" noTextEdit="1"/>
          </p:cNvSpPr>
          <p:nvPr>
            <p:ph type="sldImg"/>
          </p:nvPr>
        </p:nvSpPr>
        <p:spPr>
          <a:ln/>
        </p:spPr>
      </p:sp>
      <p:sp>
        <p:nvSpPr>
          <p:cNvPr id="121860"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dirty="0"/>
          </a:p>
        </p:txBody>
      </p:sp>
    </p:spTree>
    <p:extLst>
      <p:ext uri="{BB962C8B-B14F-4D97-AF65-F5344CB8AC3E}">
        <p14:creationId xmlns:p14="http://schemas.microsoft.com/office/powerpoint/2010/main" val="573148953"/>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882"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4400">
                <a:solidFill>
                  <a:schemeClr val="tx1"/>
                </a:solidFill>
                <a:latin typeface="Times New Roman" pitchFamily="18" charset="0"/>
              </a:defRPr>
            </a:lvl1pPr>
            <a:lvl2pPr marL="742950" indent="-285750" eaLnBrk="0" hangingPunct="0">
              <a:defRPr sz="4400">
                <a:solidFill>
                  <a:schemeClr val="tx1"/>
                </a:solidFill>
                <a:latin typeface="Times New Roman" pitchFamily="18" charset="0"/>
              </a:defRPr>
            </a:lvl2pPr>
            <a:lvl3pPr marL="1143000" indent="-228600" eaLnBrk="0" hangingPunct="0">
              <a:defRPr sz="4400">
                <a:solidFill>
                  <a:schemeClr val="tx1"/>
                </a:solidFill>
                <a:latin typeface="Times New Roman" pitchFamily="18" charset="0"/>
              </a:defRPr>
            </a:lvl3pPr>
            <a:lvl4pPr marL="1600200" indent="-228600" eaLnBrk="0" hangingPunct="0">
              <a:defRPr sz="4400">
                <a:solidFill>
                  <a:schemeClr val="tx1"/>
                </a:solidFill>
                <a:latin typeface="Times New Roman" pitchFamily="18" charset="0"/>
              </a:defRPr>
            </a:lvl4pPr>
            <a:lvl5pPr marL="2057400" indent="-228600" eaLnBrk="0" hangingPunct="0">
              <a:defRPr sz="4400">
                <a:solidFill>
                  <a:schemeClr val="tx1"/>
                </a:solidFill>
                <a:latin typeface="Times New Roman" pitchFamily="18" charset="0"/>
              </a:defRPr>
            </a:lvl5pPr>
            <a:lvl6pPr marL="2514600" indent="-228600" eaLnBrk="0" fontAlgn="base" hangingPunct="0">
              <a:spcBef>
                <a:spcPct val="0"/>
              </a:spcBef>
              <a:spcAft>
                <a:spcPct val="0"/>
              </a:spcAft>
              <a:defRPr sz="4400">
                <a:solidFill>
                  <a:schemeClr val="tx1"/>
                </a:solidFill>
                <a:latin typeface="Times New Roman" pitchFamily="18" charset="0"/>
              </a:defRPr>
            </a:lvl6pPr>
            <a:lvl7pPr marL="2971800" indent="-228600" eaLnBrk="0" fontAlgn="base" hangingPunct="0">
              <a:spcBef>
                <a:spcPct val="0"/>
              </a:spcBef>
              <a:spcAft>
                <a:spcPct val="0"/>
              </a:spcAft>
              <a:defRPr sz="4400">
                <a:solidFill>
                  <a:schemeClr val="tx1"/>
                </a:solidFill>
                <a:latin typeface="Times New Roman" pitchFamily="18" charset="0"/>
              </a:defRPr>
            </a:lvl7pPr>
            <a:lvl8pPr marL="3429000" indent="-228600" eaLnBrk="0" fontAlgn="base" hangingPunct="0">
              <a:spcBef>
                <a:spcPct val="0"/>
              </a:spcBef>
              <a:spcAft>
                <a:spcPct val="0"/>
              </a:spcAft>
              <a:defRPr sz="4400">
                <a:solidFill>
                  <a:schemeClr val="tx1"/>
                </a:solidFill>
                <a:latin typeface="Times New Roman" pitchFamily="18" charset="0"/>
              </a:defRPr>
            </a:lvl8pPr>
            <a:lvl9pPr marL="3886200" indent="-228600" eaLnBrk="0" fontAlgn="base" hangingPunct="0">
              <a:spcBef>
                <a:spcPct val="0"/>
              </a:spcBef>
              <a:spcAft>
                <a:spcPct val="0"/>
              </a:spcAft>
              <a:defRPr sz="4400">
                <a:solidFill>
                  <a:schemeClr val="tx1"/>
                </a:solidFill>
                <a:latin typeface="Times New Roman" pitchFamily="18" charset="0"/>
              </a:defRPr>
            </a:lvl9pPr>
          </a:lstStyle>
          <a:p>
            <a:pPr eaLnBrk="1" hangingPunct="1"/>
            <a:fld id="{A98D4919-EF16-4BE4-A457-E6071735416E}" type="slidenum">
              <a:rPr lang="en-US" altLang="en-US" sz="1200" smtClean="0"/>
              <a:pPr eaLnBrk="1" hangingPunct="1"/>
              <a:t>30</a:t>
            </a:fld>
            <a:endParaRPr lang="en-US" altLang="en-US" sz="1200" dirty="0"/>
          </a:p>
        </p:txBody>
      </p:sp>
      <p:sp>
        <p:nvSpPr>
          <p:cNvPr id="122883" name="Rectangle 2"/>
          <p:cNvSpPr>
            <a:spLocks noGrp="1" noRot="1" noChangeAspect="1" noChangeArrowheads="1" noTextEdit="1"/>
          </p:cNvSpPr>
          <p:nvPr>
            <p:ph type="sldImg"/>
          </p:nvPr>
        </p:nvSpPr>
        <p:spPr>
          <a:ln/>
        </p:spPr>
      </p:sp>
      <p:sp>
        <p:nvSpPr>
          <p:cNvPr id="122884"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dirty="0"/>
          </a:p>
        </p:txBody>
      </p:sp>
    </p:spTree>
    <p:extLst>
      <p:ext uri="{BB962C8B-B14F-4D97-AF65-F5344CB8AC3E}">
        <p14:creationId xmlns:p14="http://schemas.microsoft.com/office/powerpoint/2010/main" val="2394253243"/>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3906"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4400">
                <a:solidFill>
                  <a:schemeClr val="tx1"/>
                </a:solidFill>
                <a:latin typeface="Times New Roman" pitchFamily="18" charset="0"/>
              </a:defRPr>
            </a:lvl1pPr>
            <a:lvl2pPr marL="742950" indent="-285750" eaLnBrk="0" hangingPunct="0">
              <a:defRPr sz="4400">
                <a:solidFill>
                  <a:schemeClr val="tx1"/>
                </a:solidFill>
                <a:latin typeface="Times New Roman" pitchFamily="18" charset="0"/>
              </a:defRPr>
            </a:lvl2pPr>
            <a:lvl3pPr marL="1143000" indent="-228600" eaLnBrk="0" hangingPunct="0">
              <a:defRPr sz="4400">
                <a:solidFill>
                  <a:schemeClr val="tx1"/>
                </a:solidFill>
                <a:latin typeface="Times New Roman" pitchFamily="18" charset="0"/>
              </a:defRPr>
            </a:lvl3pPr>
            <a:lvl4pPr marL="1600200" indent="-228600" eaLnBrk="0" hangingPunct="0">
              <a:defRPr sz="4400">
                <a:solidFill>
                  <a:schemeClr val="tx1"/>
                </a:solidFill>
                <a:latin typeface="Times New Roman" pitchFamily="18" charset="0"/>
              </a:defRPr>
            </a:lvl4pPr>
            <a:lvl5pPr marL="2057400" indent="-228600" eaLnBrk="0" hangingPunct="0">
              <a:defRPr sz="4400">
                <a:solidFill>
                  <a:schemeClr val="tx1"/>
                </a:solidFill>
                <a:latin typeface="Times New Roman" pitchFamily="18" charset="0"/>
              </a:defRPr>
            </a:lvl5pPr>
            <a:lvl6pPr marL="2514600" indent="-228600" eaLnBrk="0" fontAlgn="base" hangingPunct="0">
              <a:spcBef>
                <a:spcPct val="0"/>
              </a:spcBef>
              <a:spcAft>
                <a:spcPct val="0"/>
              </a:spcAft>
              <a:defRPr sz="4400">
                <a:solidFill>
                  <a:schemeClr val="tx1"/>
                </a:solidFill>
                <a:latin typeface="Times New Roman" pitchFamily="18" charset="0"/>
              </a:defRPr>
            </a:lvl6pPr>
            <a:lvl7pPr marL="2971800" indent="-228600" eaLnBrk="0" fontAlgn="base" hangingPunct="0">
              <a:spcBef>
                <a:spcPct val="0"/>
              </a:spcBef>
              <a:spcAft>
                <a:spcPct val="0"/>
              </a:spcAft>
              <a:defRPr sz="4400">
                <a:solidFill>
                  <a:schemeClr val="tx1"/>
                </a:solidFill>
                <a:latin typeface="Times New Roman" pitchFamily="18" charset="0"/>
              </a:defRPr>
            </a:lvl7pPr>
            <a:lvl8pPr marL="3429000" indent="-228600" eaLnBrk="0" fontAlgn="base" hangingPunct="0">
              <a:spcBef>
                <a:spcPct val="0"/>
              </a:spcBef>
              <a:spcAft>
                <a:spcPct val="0"/>
              </a:spcAft>
              <a:defRPr sz="4400">
                <a:solidFill>
                  <a:schemeClr val="tx1"/>
                </a:solidFill>
                <a:latin typeface="Times New Roman" pitchFamily="18" charset="0"/>
              </a:defRPr>
            </a:lvl8pPr>
            <a:lvl9pPr marL="3886200" indent="-228600" eaLnBrk="0" fontAlgn="base" hangingPunct="0">
              <a:spcBef>
                <a:spcPct val="0"/>
              </a:spcBef>
              <a:spcAft>
                <a:spcPct val="0"/>
              </a:spcAft>
              <a:defRPr sz="4400">
                <a:solidFill>
                  <a:schemeClr val="tx1"/>
                </a:solidFill>
                <a:latin typeface="Times New Roman" pitchFamily="18" charset="0"/>
              </a:defRPr>
            </a:lvl9pPr>
          </a:lstStyle>
          <a:p>
            <a:pPr eaLnBrk="1" hangingPunct="1"/>
            <a:fld id="{4127A691-DCCA-4541-B0A9-4D714EB4AC65}" type="slidenum">
              <a:rPr lang="en-US" altLang="en-US" sz="1200" smtClean="0"/>
              <a:pPr eaLnBrk="1" hangingPunct="1"/>
              <a:t>31</a:t>
            </a:fld>
            <a:endParaRPr lang="en-US" altLang="en-US" sz="1200" dirty="0"/>
          </a:p>
        </p:txBody>
      </p:sp>
      <p:sp>
        <p:nvSpPr>
          <p:cNvPr id="123907" name="Rectangle 2"/>
          <p:cNvSpPr>
            <a:spLocks noGrp="1" noRot="1" noChangeAspect="1" noChangeArrowheads="1" noTextEdit="1"/>
          </p:cNvSpPr>
          <p:nvPr>
            <p:ph type="sldImg"/>
          </p:nvPr>
        </p:nvSpPr>
        <p:spPr>
          <a:ln/>
        </p:spPr>
      </p:sp>
      <p:sp>
        <p:nvSpPr>
          <p:cNvPr id="123908"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dirty="0"/>
          </a:p>
        </p:txBody>
      </p:sp>
    </p:spTree>
    <p:extLst>
      <p:ext uri="{BB962C8B-B14F-4D97-AF65-F5344CB8AC3E}">
        <p14:creationId xmlns:p14="http://schemas.microsoft.com/office/powerpoint/2010/main" val="787518236"/>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4930"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4400">
                <a:solidFill>
                  <a:schemeClr val="tx1"/>
                </a:solidFill>
                <a:latin typeface="Times New Roman" pitchFamily="18" charset="0"/>
              </a:defRPr>
            </a:lvl1pPr>
            <a:lvl2pPr marL="742950" indent="-285750" eaLnBrk="0" hangingPunct="0">
              <a:defRPr sz="4400">
                <a:solidFill>
                  <a:schemeClr val="tx1"/>
                </a:solidFill>
                <a:latin typeface="Times New Roman" pitchFamily="18" charset="0"/>
              </a:defRPr>
            </a:lvl2pPr>
            <a:lvl3pPr marL="1143000" indent="-228600" eaLnBrk="0" hangingPunct="0">
              <a:defRPr sz="4400">
                <a:solidFill>
                  <a:schemeClr val="tx1"/>
                </a:solidFill>
                <a:latin typeface="Times New Roman" pitchFamily="18" charset="0"/>
              </a:defRPr>
            </a:lvl3pPr>
            <a:lvl4pPr marL="1600200" indent="-228600" eaLnBrk="0" hangingPunct="0">
              <a:defRPr sz="4400">
                <a:solidFill>
                  <a:schemeClr val="tx1"/>
                </a:solidFill>
                <a:latin typeface="Times New Roman" pitchFamily="18" charset="0"/>
              </a:defRPr>
            </a:lvl4pPr>
            <a:lvl5pPr marL="2057400" indent="-228600" eaLnBrk="0" hangingPunct="0">
              <a:defRPr sz="4400">
                <a:solidFill>
                  <a:schemeClr val="tx1"/>
                </a:solidFill>
                <a:latin typeface="Times New Roman" pitchFamily="18" charset="0"/>
              </a:defRPr>
            </a:lvl5pPr>
            <a:lvl6pPr marL="2514600" indent="-228600" eaLnBrk="0" fontAlgn="base" hangingPunct="0">
              <a:spcBef>
                <a:spcPct val="0"/>
              </a:spcBef>
              <a:spcAft>
                <a:spcPct val="0"/>
              </a:spcAft>
              <a:defRPr sz="4400">
                <a:solidFill>
                  <a:schemeClr val="tx1"/>
                </a:solidFill>
                <a:latin typeface="Times New Roman" pitchFamily="18" charset="0"/>
              </a:defRPr>
            </a:lvl6pPr>
            <a:lvl7pPr marL="2971800" indent="-228600" eaLnBrk="0" fontAlgn="base" hangingPunct="0">
              <a:spcBef>
                <a:spcPct val="0"/>
              </a:spcBef>
              <a:spcAft>
                <a:spcPct val="0"/>
              </a:spcAft>
              <a:defRPr sz="4400">
                <a:solidFill>
                  <a:schemeClr val="tx1"/>
                </a:solidFill>
                <a:latin typeface="Times New Roman" pitchFamily="18" charset="0"/>
              </a:defRPr>
            </a:lvl7pPr>
            <a:lvl8pPr marL="3429000" indent="-228600" eaLnBrk="0" fontAlgn="base" hangingPunct="0">
              <a:spcBef>
                <a:spcPct val="0"/>
              </a:spcBef>
              <a:spcAft>
                <a:spcPct val="0"/>
              </a:spcAft>
              <a:defRPr sz="4400">
                <a:solidFill>
                  <a:schemeClr val="tx1"/>
                </a:solidFill>
                <a:latin typeface="Times New Roman" pitchFamily="18" charset="0"/>
              </a:defRPr>
            </a:lvl8pPr>
            <a:lvl9pPr marL="3886200" indent="-228600" eaLnBrk="0" fontAlgn="base" hangingPunct="0">
              <a:spcBef>
                <a:spcPct val="0"/>
              </a:spcBef>
              <a:spcAft>
                <a:spcPct val="0"/>
              </a:spcAft>
              <a:defRPr sz="4400">
                <a:solidFill>
                  <a:schemeClr val="tx1"/>
                </a:solidFill>
                <a:latin typeface="Times New Roman" pitchFamily="18" charset="0"/>
              </a:defRPr>
            </a:lvl9pPr>
          </a:lstStyle>
          <a:p>
            <a:pPr eaLnBrk="1" hangingPunct="1"/>
            <a:fld id="{74B5F58C-BAF5-4B53-BA9D-507C19FCADD0}" type="slidenum">
              <a:rPr lang="en-US" altLang="en-US" sz="1200" smtClean="0"/>
              <a:pPr eaLnBrk="1" hangingPunct="1"/>
              <a:t>32</a:t>
            </a:fld>
            <a:endParaRPr lang="en-US" altLang="en-US" sz="1200" dirty="0"/>
          </a:p>
        </p:txBody>
      </p:sp>
      <p:sp>
        <p:nvSpPr>
          <p:cNvPr id="124931" name="Rectangle 2"/>
          <p:cNvSpPr>
            <a:spLocks noGrp="1" noRot="1" noChangeAspect="1" noChangeArrowheads="1" noTextEdit="1"/>
          </p:cNvSpPr>
          <p:nvPr>
            <p:ph type="sldImg"/>
          </p:nvPr>
        </p:nvSpPr>
        <p:spPr>
          <a:ln/>
        </p:spPr>
      </p:sp>
      <p:sp>
        <p:nvSpPr>
          <p:cNvPr id="124932"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dirty="0"/>
          </a:p>
        </p:txBody>
      </p:sp>
    </p:spTree>
    <p:extLst>
      <p:ext uri="{BB962C8B-B14F-4D97-AF65-F5344CB8AC3E}">
        <p14:creationId xmlns:p14="http://schemas.microsoft.com/office/powerpoint/2010/main" val="3045122678"/>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5954"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4400">
                <a:solidFill>
                  <a:schemeClr val="tx1"/>
                </a:solidFill>
                <a:latin typeface="Times New Roman" pitchFamily="18" charset="0"/>
              </a:defRPr>
            </a:lvl1pPr>
            <a:lvl2pPr marL="742950" indent="-285750" eaLnBrk="0" hangingPunct="0">
              <a:defRPr sz="4400">
                <a:solidFill>
                  <a:schemeClr val="tx1"/>
                </a:solidFill>
                <a:latin typeface="Times New Roman" pitchFamily="18" charset="0"/>
              </a:defRPr>
            </a:lvl2pPr>
            <a:lvl3pPr marL="1143000" indent="-228600" eaLnBrk="0" hangingPunct="0">
              <a:defRPr sz="4400">
                <a:solidFill>
                  <a:schemeClr val="tx1"/>
                </a:solidFill>
                <a:latin typeface="Times New Roman" pitchFamily="18" charset="0"/>
              </a:defRPr>
            </a:lvl3pPr>
            <a:lvl4pPr marL="1600200" indent="-228600" eaLnBrk="0" hangingPunct="0">
              <a:defRPr sz="4400">
                <a:solidFill>
                  <a:schemeClr val="tx1"/>
                </a:solidFill>
                <a:latin typeface="Times New Roman" pitchFamily="18" charset="0"/>
              </a:defRPr>
            </a:lvl4pPr>
            <a:lvl5pPr marL="2057400" indent="-228600" eaLnBrk="0" hangingPunct="0">
              <a:defRPr sz="4400">
                <a:solidFill>
                  <a:schemeClr val="tx1"/>
                </a:solidFill>
                <a:latin typeface="Times New Roman" pitchFamily="18" charset="0"/>
              </a:defRPr>
            </a:lvl5pPr>
            <a:lvl6pPr marL="2514600" indent="-228600" eaLnBrk="0" fontAlgn="base" hangingPunct="0">
              <a:spcBef>
                <a:spcPct val="0"/>
              </a:spcBef>
              <a:spcAft>
                <a:spcPct val="0"/>
              </a:spcAft>
              <a:defRPr sz="4400">
                <a:solidFill>
                  <a:schemeClr val="tx1"/>
                </a:solidFill>
                <a:latin typeface="Times New Roman" pitchFamily="18" charset="0"/>
              </a:defRPr>
            </a:lvl6pPr>
            <a:lvl7pPr marL="2971800" indent="-228600" eaLnBrk="0" fontAlgn="base" hangingPunct="0">
              <a:spcBef>
                <a:spcPct val="0"/>
              </a:spcBef>
              <a:spcAft>
                <a:spcPct val="0"/>
              </a:spcAft>
              <a:defRPr sz="4400">
                <a:solidFill>
                  <a:schemeClr val="tx1"/>
                </a:solidFill>
                <a:latin typeface="Times New Roman" pitchFamily="18" charset="0"/>
              </a:defRPr>
            </a:lvl7pPr>
            <a:lvl8pPr marL="3429000" indent="-228600" eaLnBrk="0" fontAlgn="base" hangingPunct="0">
              <a:spcBef>
                <a:spcPct val="0"/>
              </a:spcBef>
              <a:spcAft>
                <a:spcPct val="0"/>
              </a:spcAft>
              <a:defRPr sz="4400">
                <a:solidFill>
                  <a:schemeClr val="tx1"/>
                </a:solidFill>
                <a:latin typeface="Times New Roman" pitchFamily="18" charset="0"/>
              </a:defRPr>
            </a:lvl8pPr>
            <a:lvl9pPr marL="3886200" indent="-228600" eaLnBrk="0" fontAlgn="base" hangingPunct="0">
              <a:spcBef>
                <a:spcPct val="0"/>
              </a:spcBef>
              <a:spcAft>
                <a:spcPct val="0"/>
              </a:spcAft>
              <a:defRPr sz="4400">
                <a:solidFill>
                  <a:schemeClr val="tx1"/>
                </a:solidFill>
                <a:latin typeface="Times New Roman" pitchFamily="18" charset="0"/>
              </a:defRPr>
            </a:lvl9pPr>
          </a:lstStyle>
          <a:p>
            <a:pPr eaLnBrk="1" hangingPunct="1"/>
            <a:fld id="{8F5BD233-82F1-4EBA-8089-3C6623D55CC3}" type="slidenum">
              <a:rPr lang="en-US" altLang="en-US" sz="1200" smtClean="0"/>
              <a:pPr eaLnBrk="1" hangingPunct="1"/>
              <a:t>33</a:t>
            </a:fld>
            <a:endParaRPr lang="en-US" altLang="en-US" sz="1200" dirty="0"/>
          </a:p>
        </p:txBody>
      </p:sp>
      <p:sp>
        <p:nvSpPr>
          <p:cNvPr id="125955" name="Rectangle 2"/>
          <p:cNvSpPr>
            <a:spLocks noGrp="1" noRot="1" noChangeAspect="1" noChangeArrowheads="1" noTextEdit="1"/>
          </p:cNvSpPr>
          <p:nvPr>
            <p:ph type="sldImg"/>
          </p:nvPr>
        </p:nvSpPr>
        <p:spPr>
          <a:ln/>
        </p:spPr>
      </p:sp>
      <p:sp>
        <p:nvSpPr>
          <p:cNvPr id="125956"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dirty="0"/>
          </a:p>
        </p:txBody>
      </p:sp>
    </p:spTree>
    <p:extLst>
      <p:ext uri="{BB962C8B-B14F-4D97-AF65-F5344CB8AC3E}">
        <p14:creationId xmlns:p14="http://schemas.microsoft.com/office/powerpoint/2010/main" val="2744994205"/>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6978"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4400">
                <a:solidFill>
                  <a:schemeClr val="tx1"/>
                </a:solidFill>
                <a:latin typeface="Times New Roman" pitchFamily="18" charset="0"/>
              </a:defRPr>
            </a:lvl1pPr>
            <a:lvl2pPr marL="742950" indent="-285750" eaLnBrk="0" hangingPunct="0">
              <a:defRPr sz="4400">
                <a:solidFill>
                  <a:schemeClr val="tx1"/>
                </a:solidFill>
                <a:latin typeface="Times New Roman" pitchFamily="18" charset="0"/>
              </a:defRPr>
            </a:lvl2pPr>
            <a:lvl3pPr marL="1143000" indent="-228600" eaLnBrk="0" hangingPunct="0">
              <a:defRPr sz="4400">
                <a:solidFill>
                  <a:schemeClr val="tx1"/>
                </a:solidFill>
                <a:latin typeface="Times New Roman" pitchFamily="18" charset="0"/>
              </a:defRPr>
            </a:lvl3pPr>
            <a:lvl4pPr marL="1600200" indent="-228600" eaLnBrk="0" hangingPunct="0">
              <a:defRPr sz="4400">
                <a:solidFill>
                  <a:schemeClr val="tx1"/>
                </a:solidFill>
                <a:latin typeface="Times New Roman" pitchFamily="18" charset="0"/>
              </a:defRPr>
            </a:lvl4pPr>
            <a:lvl5pPr marL="2057400" indent="-228600" eaLnBrk="0" hangingPunct="0">
              <a:defRPr sz="4400">
                <a:solidFill>
                  <a:schemeClr val="tx1"/>
                </a:solidFill>
                <a:latin typeface="Times New Roman" pitchFamily="18" charset="0"/>
              </a:defRPr>
            </a:lvl5pPr>
            <a:lvl6pPr marL="2514600" indent="-228600" eaLnBrk="0" fontAlgn="base" hangingPunct="0">
              <a:spcBef>
                <a:spcPct val="0"/>
              </a:spcBef>
              <a:spcAft>
                <a:spcPct val="0"/>
              </a:spcAft>
              <a:defRPr sz="4400">
                <a:solidFill>
                  <a:schemeClr val="tx1"/>
                </a:solidFill>
                <a:latin typeface="Times New Roman" pitchFamily="18" charset="0"/>
              </a:defRPr>
            </a:lvl6pPr>
            <a:lvl7pPr marL="2971800" indent="-228600" eaLnBrk="0" fontAlgn="base" hangingPunct="0">
              <a:spcBef>
                <a:spcPct val="0"/>
              </a:spcBef>
              <a:spcAft>
                <a:spcPct val="0"/>
              </a:spcAft>
              <a:defRPr sz="4400">
                <a:solidFill>
                  <a:schemeClr val="tx1"/>
                </a:solidFill>
                <a:latin typeface="Times New Roman" pitchFamily="18" charset="0"/>
              </a:defRPr>
            </a:lvl7pPr>
            <a:lvl8pPr marL="3429000" indent="-228600" eaLnBrk="0" fontAlgn="base" hangingPunct="0">
              <a:spcBef>
                <a:spcPct val="0"/>
              </a:spcBef>
              <a:spcAft>
                <a:spcPct val="0"/>
              </a:spcAft>
              <a:defRPr sz="4400">
                <a:solidFill>
                  <a:schemeClr val="tx1"/>
                </a:solidFill>
                <a:latin typeface="Times New Roman" pitchFamily="18" charset="0"/>
              </a:defRPr>
            </a:lvl8pPr>
            <a:lvl9pPr marL="3886200" indent="-228600" eaLnBrk="0" fontAlgn="base" hangingPunct="0">
              <a:spcBef>
                <a:spcPct val="0"/>
              </a:spcBef>
              <a:spcAft>
                <a:spcPct val="0"/>
              </a:spcAft>
              <a:defRPr sz="4400">
                <a:solidFill>
                  <a:schemeClr val="tx1"/>
                </a:solidFill>
                <a:latin typeface="Times New Roman" pitchFamily="18" charset="0"/>
              </a:defRPr>
            </a:lvl9pPr>
          </a:lstStyle>
          <a:p>
            <a:pPr eaLnBrk="1" hangingPunct="1"/>
            <a:fld id="{E2B30709-F21A-4ECE-B14B-517E9784E5DE}" type="slidenum">
              <a:rPr lang="en-US" sz="1200" smtClean="0"/>
              <a:pPr eaLnBrk="1" hangingPunct="1"/>
              <a:t>34</a:t>
            </a:fld>
            <a:endParaRPr lang="en-US" sz="1200" dirty="0"/>
          </a:p>
        </p:txBody>
      </p:sp>
      <p:sp>
        <p:nvSpPr>
          <p:cNvPr id="126979" name="Rectangle 2"/>
          <p:cNvSpPr>
            <a:spLocks noGrp="1" noRot="1" noChangeAspect="1" noChangeArrowheads="1" noTextEdit="1"/>
          </p:cNvSpPr>
          <p:nvPr>
            <p:ph type="sldImg"/>
          </p:nvPr>
        </p:nvSpPr>
        <p:spPr>
          <a:ln/>
        </p:spPr>
      </p:sp>
      <p:sp>
        <p:nvSpPr>
          <p:cNvPr id="126980"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dirty="0"/>
          </a:p>
        </p:txBody>
      </p:sp>
    </p:spTree>
    <p:extLst>
      <p:ext uri="{BB962C8B-B14F-4D97-AF65-F5344CB8AC3E}">
        <p14:creationId xmlns:p14="http://schemas.microsoft.com/office/powerpoint/2010/main" val="1530844951"/>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6914"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4400">
                <a:solidFill>
                  <a:schemeClr val="tx1"/>
                </a:solidFill>
                <a:latin typeface="Times New Roman" pitchFamily="18" charset="0"/>
              </a:defRPr>
            </a:lvl1pPr>
            <a:lvl2pPr marL="742950" indent="-285750" eaLnBrk="0" hangingPunct="0">
              <a:defRPr sz="4400">
                <a:solidFill>
                  <a:schemeClr val="tx1"/>
                </a:solidFill>
                <a:latin typeface="Times New Roman" pitchFamily="18" charset="0"/>
              </a:defRPr>
            </a:lvl2pPr>
            <a:lvl3pPr marL="1143000" indent="-228600" eaLnBrk="0" hangingPunct="0">
              <a:defRPr sz="4400">
                <a:solidFill>
                  <a:schemeClr val="tx1"/>
                </a:solidFill>
                <a:latin typeface="Times New Roman" pitchFamily="18" charset="0"/>
              </a:defRPr>
            </a:lvl3pPr>
            <a:lvl4pPr marL="1600200" indent="-228600" eaLnBrk="0" hangingPunct="0">
              <a:defRPr sz="4400">
                <a:solidFill>
                  <a:schemeClr val="tx1"/>
                </a:solidFill>
                <a:latin typeface="Times New Roman" pitchFamily="18" charset="0"/>
              </a:defRPr>
            </a:lvl4pPr>
            <a:lvl5pPr marL="2057400" indent="-228600" eaLnBrk="0" hangingPunct="0">
              <a:defRPr sz="4400">
                <a:solidFill>
                  <a:schemeClr val="tx1"/>
                </a:solidFill>
                <a:latin typeface="Times New Roman" pitchFamily="18" charset="0"/>
              </a:defRPr>
            </a:lvl5pPr>
            <a:lvl6pPr marL="2514600" indent="-228600" eaLnBrk="0" fontAlgn="base" hangingPunct="0">
              <a:spcBef>
                <a:spcPct val="0"/>
              </a:spcBef>
              <a:spcAft>
                <a:spcPct val="0"/>
              </a:spcAft>
              <a:defRPr sz="4400">
                <a:solidFill>
                  <a:schemeClr val="tx1"/>
                </a:solidFill>
                <a:latin typeface="Times New Roman" pitchFamily="18" charset="0"/>
              </a:defRPr>
            </a:lvl6pPr>
            <a:lvl7pPr marL="2971800" indent="-228600" eaLnBrk="0" fontAlgn="base" hangingPunct="0">
              <a:spcBef>
                <a:spcPct val="0"/>
              </a:spcBef>
              <a:spcAft>
                <a:spcPct val="0"/>
              </a:spcAft>
              <a:defRPr sz="4400">
                <a:solidFill>
                  <a:schemeClr val="tx1"/>
                </a:solidFill>
                <a:latin typeface="Times New Roman" pitchFamily="18" charset="0"/>
              </a:defRPr>
            </a:lvl7pPr>
            <a:lvl8pPr marL="3429000" indent="-228600" eaLnBrk="0" fontAlgn="base" hangingPunct="0">
              <a:spcBef>
                <a:spcPct val="0"/>
              </a:spcBef>
              <a:spcAft>
                <a:spcPct val="0"/>
              </a:spcAft>
              <a:defRPr sz="4400">
                <a:solidFill>
                  <a:schemeClr val="tx1"/>
                </a:solidFill>
                <a:latin typeface="Times New Roman" pitchFamily="18" charset="0"/>
              </a:defRPr>
            </a:lvl8pPr>
            <a:lvl9pPr marL="3886200" indent="-228600" eaLnBrk="0" fontAlgn="base" hangingPunct="0">
              <a:spcBef>
                <a:spcPct val="0"/>
              </a:spcBef>
              <a:spcAft>
                <a:spcPct val="0"/>
              </a:spcAft>
              <a:defRPr sz="4400">
                <a:solidFill>
                  <a:schemeClr val="tx1"/>
                </a:solidFill>
                <a:latin typeface="Times New Roman" pitchFamily="18" charset="0"/>
              </a:defRPr>
            </a:lvl9pPr>
          </a:lstStyle>
          <a:p>
            <a:pPr eaLnBrk="1" hangingPunct="1"/>
            <a:fld id="{99690BE0-0BF1-4BA5-B347-64189A02BAEE}" type="slidenum">
              <a:rPr lang="en-US" altLang="en-US" sz="1200" smtClean="0"/>
              <a:pPr eaLnBrk="1" hangingPunct="1"/>
              <a:t>35</a:t>
            </a:fld>
            <a:endParaRPr lang="en-US" altLang="en-US" sz="1200" dirty="0"/>
          </a:p>
        </p:txBody>
      </p:sp>
      <p:sp>
        <p:nvSpPr>
          <p:cNvPr id="166915" name="Rectangle 2"/>
          <p:cNvSpPr>
            <a:spLocks noGrp="1" noRot="1" noChangeAspect="1" noChangeArrowheads="1" noTextEdit="1"/>
          </p:cNvSpPr>
          <p:nvPr>
            <p:ph type="sldImg"/>
          </p:nvPr>
        </p:nvSpPr>
        <p:spPr>
          <a:ln/>
        </p:spPr>
      </p:sp>
      <p:sp>
        <p:nvSpPr>
          <p:cNvPr id="166916"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dirty="0"/>
          </a:p>
        </p:txBody>
      </p:sp>
    </p:spTree>
    <p:extLst>
      <p:ext uri="{BB962C8B-B14F-4D97-AF65-F5344CB8AC3E}">
        <p14:creationId xmlns:p14="http://schemas.microsoft.com/office/powerpoint/2010/main" val="1634692760"/>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6914"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4400">
                <a:solidFill>
                  <a:schemeClr val="tx1"/>
                </a:solidFill>
                <a:latin typeface="Times New Roman" pitchFamily="18" charset="0"/>
              </a:defRPr>
            </a:lvl1pPr>
            <a:lvl2pPr marL="742950" indent="-285750" eaLnBrk="0" hangingPunct="0">
              <a:defRPr sz="4400">
                <a:solidFill>
                  <a:schemeClr val="tx1"/>
                </a:solidFill>
                <a:latin typeface="Times New Roman" pitchFamily="18" charset="0"/>
              </a:defRPr>
            </a:lvl2pPr>
            <a:lvl3pPr marL="1143000" indent="-228600" eaLnBrk="0" hangingPunct="0">
              <a:defRPr sz="4400">
                <a:solidFill>
                  <a:schemeClr val="tx1"/>
                </a:solidFill>
                <a:latin typeface="Times New Roman" pitchFamily="18" charset="0"/>
              </a:defRPr>
            </a:lvl3pPr>
            <a:lvl4pPr marL="1600200" indent="-228600" eaLnBrk="0" hangingPunct="0">
              <a:defRPr sz="4400">
                <a:solidFill>
                  <a:schemeClr val="tx1"/>
                </a:solidFill>
                <a:latin typeface="Times New Roman" pitchFamily="18" charset="0"/>
              </a:defRPr>
            </a:lvl4pPr>
            <a:lvl5pPr marL="2057400" indent="-228600" eaLnBrk="0" hangingPunct="0">
              <a:defRPr sz="4400">
                <a:solidFill>
                  <a:schemeClr val="tx1"/>
                </a:solidFill>
                <a:latin typeface="Times New Roman" pitchFamily="18" charset="0"/>
              </a:defRPr>
            </a:lvl5pPr>
            <a:lvl6pPr marL="2514600" indent="-228600" eaLnBrk="0" fontAlgn="base" hangingPunct="0">
              <a:spcBef>
                <a:spcPct val="0"/>
              </a:spcBef>
              <a:spcAft>
                <a:spcPct val="0"/>
              </a:spcAft>
              <a:defRPr sz="4400">
                <a:solidFill>
                  <a:schemeClr val="tx1"/>
                </a:solidFill>
                <a:latin typeface="Times New Roman" pitchFamily="18" charset="0"/>
              </a:defRPr>
            </a:lvl6pPr>
            <a:lvl7pPr marL="2971800" indent="-228600" eaLnBrk="0" fontAlgn="base" hangingPunct="0">
              <a:spcBef>
                <a:spcPct val="0"/>
              </a:spcBef>
              <a:spcAft>
                <a:spcPct val="0"/>
              </a:spcAft>
              <a:defRPr sz="4400">
                <a:solidFill>
                  <a:schemeClr val="tx1"/>
                </a:solidFill>
                <a:latin typeface="Times New Roman" pitchFamily="18" charset="0"/>
              </a:defRPr>
            </a:lvl7pPr>
            <a:lvl8pPr marL="3429000" indent="-228600" eaLnBrk="0" fontAlgn="base" hangingPunct="0">
              <a:spcBef>
                <a:spcPct val="0"/>
              </a:spcBef>
              <a:spcAft>
                <a:spcPct val="0"/>
              </a:spcAft>
              <a:defRPr sz="4400">
                <a:solidFill>
                  <a:schemeClr val="tx1"/>
                </a:solidFill>
                <a:latin typeface="Times New Roman" pitchFamily="18" charset="0"/>
              </a:defRPr>
            </a:lvl8pPr>
            <a:lvl9pPr marL="3886200" indent="-228600" eaLnBrk="0" fontAlgn="base" hangingPunct="0">
              <a:spcBef>
                <a:spcPct val="0"/>
              </a:spcBef>
              <a:spcAft>
                <a:spcPct val="0"/>
              </a:spcAft>
              <a:defRPr sz="4400">
                <a:solidFill>
                  <a:schemeClr val="tx1"/>
                </a:solidFill>
                <a:latin typeface="Times New Roman" pitchFamily="18" charset="0"/>
              </a:defRPr>
            </a:lvl9pPr>
          </a:lstStyle>
          <a:p>
            <a:pPr eaLnBrk="1" hangingPunct="1"/>
            <a:fld id="{99690BE0-0BF1-4BA5-B347-64189A02BAEE}" type="slidenum">
              <a:rPr lang="en-US" altLang="en-US" sz="1200" smtClean="0"/>
              <a:pPr eaLnBrk="1" hangingPunct="1"/>
              <a:t>36</a:t>
            </a:fld>
            <a:endParaRPr lang="en-US" altLang="en-US" sz="1200" dirty="0"/>
          </a:p>
        </p:txBody>
      </p:sp>
      <p:sp>
        <p:nvSpPr>
          <p:cNvPr id="166915" name="Rectangle 2"/>
          <p:cNvSpPr>
            <a:spLocks noGrp="1" noRot="1" noChangeAspect="1" noChangeArrowheads="1" noTextEdit="1"/>
          </p:cNvSpPr>
          <p:nvPr>
            <p:ph type="sldImg"/>
          </p:nvPr>
        </p:nvSpPr>
        <p:spPr>
          <a:ln/>
        </p:spPr>
      </p:sp>
      <p:sp>
        <p:nvSpPr>
          <p:cNvPr id="166916"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dirty="0"/>
          </a:p>
        </p:txBody>
      </p:sp>
    </p:spTree>
    <p:extLst>
      <p:ext uri="{BB962C8B-B14F-4D97-AF65-F5344CB8AC3E}">
        <p14:creationId xmlns:p14="http://schemas.microsoft.com/office/powerpoint/2010/main" val="1480958924"/>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6914"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4400">
                <a:solidFill>
                  <a:schemeClr val="tx1"/>
                </a:solidFill>
                <a:latin typeface="Times New Roman" pitchFamily="18" charset="0"/>
              </a:defRPr>
            </a:lvl1pPr>
            <a:lvl2pPr marL="742950" indent="-285750" eaLnBrk="0" hangingPunct="0">
              <a:defRPr sz="4400">
                <a:solidFill>
                  <a:schemeClr val="tx1"/>
                </a:solidFill>
                <a:latin typeface="Times New Roman" pitchFamily="18" charset="0"/>
              </a:defRPr>
            </a:lvl2pPr>
            <a:lvl3pPr marL="1143000" indent="-228600" eaLnBrk="0" hangingPunct="0">
              <a:defRPr sz="4400">
                <a:solidFill>
                  <a:schemeClr val="tx1"/>
                </a:solidFill>
                <a:latin typeface="Times New Roman" pitchFamily="18" charset="0"/>
              </a:defRPr>
            </a:lvl3pPr>
            <a:lvl4pPr marL="1600200" indent="-228600" eaLnBrk="0" hangingPunct="0">
              <a:defRPr sz="4400">
                <a:solidFill>
                  <a:schemeClr val="tx1"/>
                </a:solidFill>
                <a:latin typeface="Times New Roman" pitchFamily="18" charset="0"/>
              </a:defRPr>
            </a:lvl4pPr>
            <a:lvl5pPr marL="2057400" indent="-228600" eaLnBrk="0" hangingPunct="0">
              <a:defRPr sz="4400">
                <a:solidFill>
                  <a:schemeClr val="tx1"/>
                </a:solidFill>
                <a:latin typeface="Times New Roman" pitchFamily="18" charset="0"/>
              </a:defRPr>
            </a:lvl5pPr>
            <a:lvl6pPr marL="2514600" indent="-228600" eaLnBrk="0" fontAlgn="base" hangingPunct="0">
              <a:spcBef>
                <a:spcPct val="0"/>
              </a:spcBef>
              <a:spcAft>
                <a:spcPct val="0"/>
              </a:spcAft>
              <a:defRPr sz="4400">
                <a:solidFill>
                  <a:schemeClr val="tx1"/>
                </a:solidFill>
                <a:latin typeface="Times New Roman" pitchFamily="18" charset="0"/>
              </a:defRPr>
            </a:lvl6pPr>
            <a:lvl7pPr marL="2971800" indent="-228600" eaLnBrk="0" fontAlgn="base" hangingPunct="0">
              <a:spcBef>
                <a:spcPct val="0"/>
              </a:spcBef>
              <a:spcAft>
                <a:spcPct val="0"/>
              </a:spcAft>
              <a:defRPr sz="4400">
                <a:solidFill>
                  <a:schemeClr val="tx1"/>
                </a:solidFill>
                <a:latin typeface="Times New Roman" pitchFamily="18" charset="0"/>
              </a:defRPr>
            </a:lvl7pPr>
            <a:lvl8pPr marL="3429000" indent="-228600" eaLnBrk="0" fontAlgn="base" hangingPunct="0">
              <a:spcBef>
                <a:spcPct val="0"/>
              </a:spcBef>
              <a:spcAft>
                <a:spcPct val="0"/>
              </a:spcAft>
              <a:defRPr sz="4400">
                <a:solidFill>
                  <a:schemeClr val="tx1"/>
                </a:solidFill>
                <a:latin typeface="Times New Roman" pitchFamily="18" charset="0"/>
              </a:defRPr>
            </a:lvl8pPr>
            <a:lvl9pPr marL="3886200" indent="-228600" eaLnBrk="0" fontAlgn="base" hangingPunct="0">
              <a:spcBef>
                <a:spcPct val="0"/>
              </a:spcBef>
              <a:spcAft>
                <a:spcPct val="0"/>
              </a:spcAft>
              <a:defRPr sz="4400">
                <a:solidFill>
                  <a:schemeClr val="tx1"/>
                </a:solidFill>
                <a:latin typeface="Times New Roman" pitchFamily="18" charset="0"/>
              </a:defRPr>
            </a:lvl9pPr>
          </a:lstStyle>
          <a:p>
            <a:pPr eaLnBrk="1" hangingPunct="1"/>
            <a:fld id="{99690BE0-0BF1-4BA5-B347-64189A02BAEE}" type="slidenum">
              <a:rPr lang="en-US" altLang="en-US" sz="1200" smtClean="0"/>
              <a:pPr eaLnBrk="1" hangingPunct="1"/>
              <a:t>37</a:t>
            </a:fld>
            <a:endParaRPr lang="en-US" altLang="en-US" sz="1200" dirty="0"/>
          </a:p>
        </p:txBody>
      </p:sp>
      <p:sp>
        <p:nvSpPr>
          <p:cNvPr id="166915" name="Rectangle 2"/>
          <p:cNvSpPr>
            <a:spLocks noGrp="1" noRot="1" noChangeAspect="1" noChangeArrowheads="1" noTextEdit="1"/>
          </p:cNvSpPr>
          <p:nvPr>
            <p:ph type="sldImg"/>
          </p:nvPr>
        </p:nvSpPr>
        <p:spPr>
          <a:ln/>
        </p:spPr>
      </p:sp>
      <p:sp>
        <p:nvSpPr>
          <p:cNvPr id="166916"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dirty="0"/>
          </a:p>
        </p:txBody>
      </p:sp>
    </p:spTree>
    <p:extLst>
      <p:ext uri="{BB962C8B-B14F-4D97-AF65-F5344CB8AC3E}">
        <p14:creationId xmlns:p14="http://schemas.microsoft.com/office/powerpoint/2010/main" val="1206446623"/>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6914"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4400">
                <a:solidFill>
                  <a:schemeClr val="tx1"/>
                </a:solidFill>
                <a:latin typeface="Times New Roman" pitchFamily="18" charset="0"/>
              </a:defRPr>
            </a:lvl1pPr>
            <a:lvl2pPr marL="742950" indent="-285750" eaLnBrk="0" hangingPunct="0">
              <a:defRPr sz="4400">
                <a:solidFill>
                  <a:schemeClr val="tx1"/>
                </a:solidFill>
                <a:latin typeface="Times New Roman" pitchFamily="18" charset="0"/>
              </a:defRPr>
            </a:lvl2pPr>
            <a:lvl3pPr marL="1143000" indent="-228600" eaLnBrk="0" hangingPunct="0">
              <a:defRPr sz="4400">
                <a:solidFill>
                  <a:schemeClr val="tx1"/>
                </a:solidFill>
                <a:latin typeface="Times New Roman" pitchFamily="18" charset="0"/>
              </a:defRPr>
            </a:lvl3pPr>
            <a:lvl4pPr marL="1600200" indent="-228600" eaLnBrk="0" hangingPunct="0">
              <a:defRPr sz="4400">
                <a:solidFill>
                  <a:schemeClr val="tx1"/>
                </a:solidFill>
                <a:latin typeface="Times New Roman" pitchFamily="18" charset="0"/>
              </a:defRPr>
            </a:lvl4pPr>
            <a:lvl5pPr marL="2057400" indent="-228600" eaLnBrk="0" hangingPunct="0">
              <a:defRPr sz="4400">
                <a:solidFill>
                  <a:schemeClr val="tx1"/>
                </a:solidFill>
                <a:latin typeface="Times New Roman" pitchFamily="18" charset="0"/>
              </a:defRPr>
            </a:lvl5pPr>
            <a:lvl6pPr marL="2514600" indent="-228600" eaLnBrk="0" fontAlgn="base" hangingPunct="0">
              <a:spcBef>
                <a:spcPct val="0"/>
              </a:spcBef>
              <a:spcAft>
                <a:spcPct val="0"/>
              </a:spcAft>
              <a:defRPr sz="4400">
                <a:solidFill>
                  <a:schemeClr val="tx1"/>
                </a:solidFill>
                <a:latin typeface="Times New Roman" pitchFamily="18" charset="0"/>
              </a:defRPr>
            </a:lvl6pPr>
            <a:lvl7pPr marL="2971800" indent="-228600" eaLnBrk="0" fontAlgn="base" hangingPunct="0">
              <a:spcBef>
                <a:spcPct val="0"/>
              </a:spcBef>
              <a:spcAft>
                <a:spcPct val="0"/>
              </a:spcAft>
              <a:defRPr sz="4400">
                <a:solidFill>
                  <a:schemeClr val="tx1"/>
                </a:solidFill>
                <a:latin typeface="Times New Roman" pitchFamily="18" charset="0"/>
              </a:defRPr>
            </a:lvl7pPr>
            <a:lvl8pPr marL="3429000" indent="-228600" eaLnBrk="0" fontAlgn="base" hangingPunct="0">
              <a:spcBef>
                <a:spcPct val="0"/>
              </a:spcBef>
              <a:spcAft>
                <a:spcPct val="0"/>
              </a:spcAft>
              <a:defRPr sz="4400">
                <a:solidFill>
                  <a:schemeClr val="tx1"/>
                </a:solidFill>
                <a:latin typeface="Times New Roman" pitchFamily="18" charset="0"/>
              </a:defRPr>
            </a:lvl8pPr>
            <a:lvl9pPr marL="3886200" indent="-228600" eaLnBrk="0" fontAlgn="base" hangingPunct="0">
              <a:spcBef>
                <a:spcPct val="0"/>
              </a:spcBef>
              <a:spcAft>
                <a:spcPct val="0"/>
              </a:spcAft>
              <a:defRPr sz="4400">
                <a:solidFill>
                  <a:schemeClr val="tx1"/>
                </a:solidFill>
                <a:latin typeface="Times New Roman" pitchFamily="18" charset="0"/>
              </a:defRPr>
            </a:lvl9pPr>
          </a:lstStyle>
          <a:p>
            <a:pPr eaLnBrk="1" hangingPunct="1"/>
            <a:fld id="{99690BE0-0BF1-4BA5-B347-64189A02BAEE}" type="slidenum">
              <a:rPr lang="en-US" altLang="en-US" sz="1200" smtClean="0"/>
              <a:pPr eaLnBrk="1" hangingPunct="1"/>
              <a:t>38</a:t>
            </a:fld>
            <a:endParaRPr lang="en-US" altLang="en-US" sz="1200" dirty="0"/>
          </a:p>
        </p:txBody>
      </p:sp>
      <p:sp>
        <p:nvSpPr>
          <p:cNvPr id="166915" name="Rectangle 2"/>
          <p:cNvSpPr>
            <a:spLocks noGrp="1" noRot="1" noChangeAspect="1" noChangeArrowheads="1" noTextEdit="1"/>
          </p:cNvSpPr>
          <p:nvPr>
            <p:ph type="sldImg"/>
          </p:nvPr>
        </p:nvSpPr>
        <p:spPr>
          <a:ln/>
        </p:spPr>
      </p:sp>
      <p:sp>
        <p:nvSpPr>
          <p:cNvPr id="166916"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dirty="0"/>
          </a:p>
        </p:txBody>
      </p:sp>
    </p:spTree>
    <p:extLst>
      <p:ext uri="{BB962C8B-B14F-4D97-AF65-F5344CB8AC3E}">
        <p14:creationId xmlns:p14="http://schemas.microsoft.com/office/powerpoint/2010/main" val="4046691994"/>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a:p>
        </p:txBody>
      </p:sp>
      <p:sp>
        <p:nvSpPr>
          <p:cNvPr id="4" name="Slide Number Placeholder 3"/>
          <p:cNvSpPr>
            <a:spLocks noGrp="1"/>
          </p:cNvSpPr>
          <p:nvPr>
            <p:ph type="sldNum" sz="quarter" idx="10"/>
          </p:nvPr>
        </p:nvSpPr>
        <p:spPr/>
        <p:txBody>
          <a:bodyPr/>
          <a:lstStyle/>
          <a:p>
            <a:fld id="{97970ACC-877F-4D3B-8A93-B8BA4EA78D53}" type="slidenum">
              <a:rPr lang="en-GB" smtClean="0"/>
              <a:pPr/>
              <a:t>39</a:t>
            </a:fld>
            <a:endParaRPr lang="en-GB"/>
          </a:p>
        </p:txBody>
      </p:sp>
    </p:spTree>
    <p:extLst>
      <p:ext uri="{BB962C8B-B14F-4D97-AF65-F5344CB8AC3E}">
        <p14:creationId xmlns:p14="http://schemas.microsoft.com/office/powerpoint/2010/main" val="2069071037"/>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a:p>
        </p:txBody>
      </p:sp>
      <p:sp>
        <p:nvSpPr>
          <p:cNvPr id="4" name="Slide Number Placeholder 3"/>
          <p:cNvSpPr>
            <a:spLocks noGrp="1"/>
          </p:cNvSpPr>
          <p:nvPr>
            <p:ph type="sldNum" sz="quarter" idx="10"/>
          </p:nvPr>
        </p:nvSpPr>
        <p:spPr/>
        <p:txBody>
          <a:bodyPr/>
          <a:lstStyle/>
          <a:p>
            <a:fld id="{97970ACC-877F-4D3B-8A93-B8BA4EA78D53}" type="slidenum">
              <a:rPr lang="en-GB" smtClean="0"/>
              <a:pPr/>
              <a:t>40</a:t>
            </a:fld>
            <a:endParaRPr lang="en-GB"/>
          </a:p>
        </p:txBody>
      </p:sp>
    </p:spTree>
    <p:extLst>
      <p:ext uri="{BB962C8B-B14F-4D97-AF65-F5344CB8AC3E}">
        <p14:creationId xmlns:p14="http://schemas.microsoft.com/office/powerpoint/2010/main" val="8248764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7" name="Rectangle 6"/>
          <p:cNvSpPr/>
          <p:nvPr/>
        </p:nvSpPr>
        <p:spPr>
          <a:xfrm>
            <a:off x="1328166" y="1295400"/>
            <a:ext cx="6487668" cy="3152887"/>
          </a:xfrm>
          <a:prstGeom prst="rect">
            <a:avLst/>
          </a:prstGeom>
          <a:ln w="3175">
            <a:solidFill>
              <a:schemeClr val="bg1"/>
            </a:solidFill>
          </a:ln>
          <a:effectLst>
            <a:outerShdw blurRad="63500" sx="100500" sy="100500" algn="ctr" rotWithShape="0">
              <a:prstClr val="black">
                <a:alpha val="50000"/>
              </a:prstClr>
            </a:outerShdw>
          </a:effectLst>
        </p:spPr>
        <p:txBody>
          <a:bodyPr vert="horz" lIns="91440" tIns="45720" rIns="91440" bIns="45720" rtlCol="0">
            <a:normAutofit/>
          </a:bodyPr>
          <a:lstStyle/>
          <a:p>
            <a:pPr marL="0" indent="0" algn="l" defTabSz="914400" rtl="0" eaLnBrk="1" latinLnBrk="0" hangingPunct="1">
              <a:spcBef>
                <a:spcPts val="2000"/>
              </a:spcBef>
              <a:buClr>
                <a:schemeClr val="accent1">
                  <a:lumMod val="60000"/>
                  <a:lumOff val="40000"/>
                </a:schemeClr>
              </a:buClr>
              <a:buSzPct val="110000"/>
              <a:buFont typeface="Wingdings 2" pitchFamily="18" charset="2"/>
              <a:buNone/>
            </a:pPr>
            <a:endParaRPr sz="3200" kern="1200">
              <a:solidFill>
                <a:schemeClr val="tx1">
                  <a:lumMod val="65000"/>
                  <a:lumOff val="35000"/>
                </a:schemeClr>
              </a:solidFill>
              <a:latin typeface="+mn-lt"/>
              <a:ea typeface="+mn-ea"/>
              <a:cs typeface="+mn-cs"/>
            </a:endParaRPr>
          </a:p>
        </p:txBody>
      </p:sp>
      <p:sp>
        <p:nvSpPr>
          <p:cNvPr id="2" name="Title 1"/>
          <p:cNvSpPr>
            <a:spLocks noGrp="1"/>
          </p:cNvSpPr>
          <p:nvPr>
            <p:ph type="ctrTitle"/>
          </p:nvPr>
        </p:nvSpPr>
        <p:spPr>
          <a:xfrm>
            <a:off x="1322921" y="1523999"/>
            <a:ext cx="6498158" cy="1724867"/>
          </a:xfrm>
        </p:spPr>
        <p:txBody>
          <a:bodyPr vert="horz" lIns="91440" tIns="45720" rIns="91440" bIns="45720" rtlCol="0" anchor="b" anchorCtr="0">
            <a:noAutofit/>
          </a:bodyPr>
          <a:lstStyle>
            <a:lvl1pPr marL="0" indent="0" algn="ctr" defTabSz="914400" rtl="0" eaLnBrk="1" latinLnBrk="0" hangingPunct="1">
              <a:spcBef>
                <a:spcPct val="0"/>
              </a:spcBef>
              <a:buClr>
                <a:schemeClr val="accent1">
                  <a:lumMod val="60000"/>
                  <a:lumOff val="40000"/>
                </a:schemeClr>
              </a:buClr>
              <a:buSzPct val="110000"/>
              <a:buFont typeface="Wingdings 2" pitchFamily="18" charset="2"/>
              <a:buNone/>
              <a:defRPr sz="4600" kern="1200">
                <a:solidFill>
                  <a:schemeClr val="accent1"/>
                </a:solidFill>
                <a:latin typeface="+mj-lt"/>
                <a:ea typeface="+mj-ea"/>
                <a:cs typeface="+mj-cs"/>
              </a:defRPr>
            </a:lvl1pPr>
          </a:lstStyle>
          <a:p>
            <a:r>
              <a:rPr lang="en-GB"/>
              <a:t>Click to edit Master title style</a:t>
            </a:r>
            <a:endParaRPr/>
          </a:p>
        </p:txBody>
      </p:sp>
      <p:sp>
        <p:nvSpPr>
          <p:cNvPr id="3" name="Subtitle 2"/>
          <p:cNvSpPr>
            <a:spLocks noGrp="1"/>
          </p:cNvSpPr>
          <p:nvPr>
            <p:ph type="subTitle" idx="1"/>
          </p:nvPr>
        </p:nvSpPr>
        <p:spPr>
          <a:xfrm>
            <a:off x="1322921" y="3299012"/>
            <a:ext cx="6498159" cy="916641"/>
          </a:xfrm>
        </p:spPr>
        <p:txBody>
          <a:bodyPr vert="horz" lIns="91440" tIns="45720" rIns="91440" bIns="45720" rtlCol="0">
            <a:normAutofit/>
          </a:bodyPr>
          <a:lstStyle>
            <a:lvl1pPr marL="0" indent="0" algn="ctr" defTabSz="914400" rtl="0" eaLnBrk="1" latinLnBrk="0" hangingPunct="1">
              <a:spcBef>
                <a:spcPts val="300"/>
              </a:spcBef>
              <a:buClr>
                <a:schemeClr val="accent1">
                  <a:lumMod val="60000"/>
                  <a:lumOff val="40000"/>
                </a:schemeClr>
              </a:buClr>
              <a:buSzPct val="110000"/>
              <a:buFont typeface="Wingdings 2" pitchFamily="18" charset="2"/>
              <a:buNone/>
              <a:defRPr sz="1800" kern="1200">
                <a:solidFill>
                  <a:schemeClr val="tx1">
                    <a:tint val="75000"/>
                  </a:schemeClr>
                </a:solidFill>
                <a:latin typeface="+mn-lt"/>
                <a:ea typeface="+mn-ea"/>
                <a:cs typeface="+mn-cs"/>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GB"/>
              <a:t>Click to edit Master subtitle style</a:t>
            </a:r>
            <a:endParaRPr dirty="0"/>
          </a:p>
        </p:txBody>
      </p:sp>
      <p:sp>
        <p:nvSpPr>
          <p:cNvPr id="4" name="Date Placeholder 3"/>
          <p:cNvSpPr>
            <a:spLocks noGrp="1"/>
          </p:cNvSpPr>
          <p:nvPr>
            <p:ph type="dt" sz="half" idx="10"/>
          </p:nvPr>
        </p:nvSpPr>
        <p:spPr>
          <a:xfrm>
            <a:off x="5764306" y="6458230"/>
            <a:ext cx="2133600" cy="365125"/>
          </a:xfrm>
        </p:spPr>
        <p:txBody>
          <a:bodyPr/>
          <a:lstStyle/>
          <a:p>
            <a:fld id="{2DF66AD8-BC4A-4004-9882-414398D930CA}" type="datetimeFigureOut">
              <a:rPr lang="en-US" smtClean="0"/>
              <a:pPr/>
              <a:t>5/27/2026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9D2C864-9362-43C7-A136-D9C41D93A96D}" type="slidenum">
              <a:rPr lang="en-US" smtClean="0"/>
              <a:pPr/>
              <a:t>‹#›</a:t>
            </a:fld>
            <a:endParaRPr lang="en-US" dirty="0"/>
          </a:p>
        </p:txBody>
      </p:sp>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a:p>
        </p:txBody>
      </p:sp>
      <p:sp>
        <p:nvSpPr>
          <p:cNvPr id="3" name="Content Placeholder 2"/>
          <p:cNvSpPr>
            <a:spLocks noGrp="1"/>
          </p:cNvSpPr>
          <p:nvPr>
            <p:ph idx="1"/>
          </p:nvPr>
        </p:nvSpPr>
        <p:spPr/>
        <p:txBody>
          <a:bodyPr/>
          <a:lstStyle>
            <a:lvl5pPr>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dirty="0"/>
          </a:p>
        </p:txBody>
      </p:sp>
      <p:sp>
        <p:nvSpPr>
          <p:cNvPr id="4" name="Date Placeholder 3"/>
          <p:cNvSpPr>
            <a:spLocks noGrp="1"/>
          </p:cNvSpPr>
          <p:nvPr>
            <p:ph type="dt" sz="half" idx="10"/>
          </p:nvPr>
        </p:nvSpPr>
        <p:spPr/>
        <p:txBody>
          <a:bodyPr/>
          <a:lstStyle/>
          <a:p>
            <a:fld id="{2DF66AD8-BC4A-4004-9882-414398D930CA}" type="datetimeFigureOut">
              <a:rPr lang="en-US" smtClean="0"/>
              <a:pPr/>
              <a:t>5/27/2026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9D2C864-9362-43C7-A136-D9C41D93A96D}" type="slidenum">
              <a:rPr lang="en-US" smtClean="0"/>
              <a:pPr/>
              <a:t>‹#›</a:t>
            </a:fld>
            <a:endParaRPr lang="en-US"/>
          </a:p>
        </p:txBody>
      </p:sp>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preserve="1">
  <p:cSld name="Title Slide with Picture">
    <p:spTree>
      <p:nvGrpSpPr>
        <p:cNvPr id="1" name=""/>
        <p:cNvGrpSpPr/>
        <p:nvPr/>
      </p:nvGrpSpPr>
      <p:grpSpPr>
        <a:xfrm>
          <a:off x="0" y="0"/>
          <a:ext cx="0" cy="0"/>
          <a:chOff x="0" y="0"/>
          <a:chExt cx="0" cy="0"/>
        </a:xfrm>
      </p:grpSpPr>
      <p:sp>
        <p:nvSpPr>
          <p:cNvPr id="2" name="Title 1"/>
          <p:cNvSpPr>
            <a:spLocks noGrp="1"/>
          </p:cNvSpPr>
          <p:nvPr>
            <p:ph type="ctrTitle"/>
          </p:nvPr>
        </p:nvSpPr>
        <p:spPr>
          <a:xfrm>
            <a:off x="363538" y="3352801"/>
            <a:ext cx="8416925" cy="1470025"/>
          </a:xfrm>
        </p:spPr>
        <p:txBody>
          <a:bodyPr/>
          <a:lstStyle/>
          <a:p>
            <a:r>
              <a:rPr lang="en-GB"/>
              <a:t>Click to edit Master title style</a:t>
            </a:r>
            <a:endParaRPr dirty="0"/>
          </a:p>
        </p:txBody>
      </p:sp>
      <p:sp>
        <p:nvSpPr>
          <p:cNvPr id="3" name="Subtitle 2"/>
          <p:cNvSpPr>
            <a:spLocks noGrp="1"/>
          </p:cNvSpPr>
          <p:nvPr>
            <p:ph type="subTitle" idx="1"/>
          </p:nvPr>
        </p:nvSpPr>
        <p:spPr>
          <a:xfrm>
            <a:off x="363538" y="4771029"/>
            <a:ext cx="8416925" cy="972671"/>
          </a:xfrm>
        </p:spPr>
        <p:txBody>
          <a:bodyPr>
            <a:normAutofit/>
          </a:bodyPr>
          <a:lstStyle>
            <a:lvl1pPr marL="0" indent="0" algn="ctr">
              <a:spcBef>
                <a:spcPts val="300"/>
              </a:spcBef>
              <a:buNone/>
              <a:defRPr sz="1800">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GB"/>
              <a:t>Click to edit Master subtitle style</a:t>
            </a:r>
            <a:endParaRPr dirty="0"/>
          </a:p>
        </p:txBody>
      </p:sp>
      <p:sp>
        <p:nvSpPr>
          <p:cNvPr id="4" name="Date Placeholder 3"/>
          <p:cNvSpPr>
            <a:spLocks noGrp="1"/>
          </p:cNvSpPr>
          <p:nvPr>
            <p:ph type="dt" sz="half" idx="10"/>
          </p:nvPr>
        </p:nvSpPr>
        <p:spPr/>
        <p:txBody>
          <a:bodyPr/>
          <a:lstStyle/>
          <a:p>
            <a:fld id="{2DF66AD8-BC4A-4004-9882-414398D930CA}" type="datetimeFigureOut">
              <a:rPr lang="en-US" smtClean="0"/>
              <a:pPr/>
              <a:t>5/27/2026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9D2C864-9362-43C7-A136-D9C41D93A96D}" type="slidenum">
              <a:rPr lang="en-US" smtClean="0"/>
              <a:pPr/>
              <a:t>‹#›</a:t>
            </a:fld>
            <a:endParaRPr lang="en-US"/>
          </a:p>
        </p:txBody>
      </p:sp>
      <p:sp>
        <p:nvSpPr>
          <p:cNvPr id="9" name="Picture Placeholder 2"/>
          <p:cNvSpPr>
            <a:spLocks noGrp="1"/>
          </p:cNvSpPr>
          <p:nvPr>
            <p:ph type="pic" idx="13"/>
          </p:nvPr>
        </p:nvSpPr>
        <p:spPr>
          <a:xfrm>
            <a:off x="370980" y="363538"/>
            <a:ext cx="8402040" cy="2836862"/>
          </a:xfrm>
          <a:ln w="3175">
            <a:solidFill>
              <a:schemeClr val="bg1"/>
            </a:solidFill>
          </a:ln>
          <a:effectLst>
            <a:outerShdw blurRad="63500" sx="100500" sy="100500" algn="ctr" rotWithShape="0">
              <a:prstClr val="black">
                <a:alpha val="50000"/>
              </a:prstClr>
            </a:outerShdw>
          </a:effectLst>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GB"/>
              <a:t>Drag picture to placeholder or click icon to add</a:t>
            </a:r>
            <a:endParaRPr/>
          </a:p>
        </p:txBody>
      </p:sp>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549275" y="2403144"/>
            <a:ext cx="8056563" cy="1362075"/>
          </a:xfrm>
        </p:spPr>
        <p:txBody>
          <a:bodyPr anchor="b" anchorCtr="0"/>
          <a:lstStyle>
            <a:lvl1pPr algn="ctr">
              <a:defRPr sz="4600" b="0" cap="none" baseline="0"/>
            </a:lvl1pPr>
          </a:lstStyle>
          <a:p>
            <a:r>
              <a:rPr lang="en-GB"/>
              <a:t>Click to edit Master title style</a:t>
            </a:r>
            <a:endParaRPr/>
          </a:p>
        </p:txBody>
      </p:sp>
      <p:sp>
        <p:nvSpPr>
          <p:cNvPr id="3" name="Text Placeholder 2"/>
          <p:cNvSpPr>
            <a:spLocks noGrp="1"/>
          </p:cNvSpPr>
          <p:nvPr>
            <p:ph type="body" idx="1"/>
          </p:nvPr>
        </p:nvSpPr>
        <p:spPr>
          <a:xfrm>
            <a:off x="549275" y="3736005"/>
            <a:ext cx="8056563" cy="1500187"/>
          </a:xfrm>
        </p:spPr>
        <p:txBody>
          <a:bodyPr anchor="t" anchorCtr="0">
            <a:normAutofit/>
          </a:bodyPr>
          <a:lstStyle>
            <a:lvl1pPr marL="0" indent="0" algn="ctr">
              <a:spcBef>
                <a:spcPts val="300"/>
              </a:spcBef>
              <a:buNone/>
              <a:defRPr sz="18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2DF66AD8-BC4A-4004-9882-414398D930CA}" type="datetimeFigureOut">
              <a:rPr lang="en-US" smtClean="0"/>
              <a:pPr/>
              <a:t>5/27/2026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9D2C864-9362-43C7-A136-D9C41D93A96D}" type="slidenum">
              <a:rPr lang="en-US" smtClean="0"/>
              <a:pPr/>
              <a:t>‹#›</a:t>
            </a:fld>
            <a:endParaRPr lang="en-US"/>
          </a:p>
        </p:txBody>
      </p:sp>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549275" y="107576"/>
            <a:ext cx="8042276" cy="1336956"/>
          </a:xfrm>
        </p:spPr>
        <p:txBody>
          <a:bodyPr/>
          <a:lstStyle/>
          <a:p>
            <a:r>
              <a:rPr lang="en-GB"/>
              <a:t>Click to edit Master title style</a:t>
            </a:r>
            <a:endParaRPr/>
          </a:p>
        </p:txBody>
      </p:sp>
      <p:sp>
        <p:nvSpPr>
          <p:cNvPr id="3" name="Content Placeholder 2"/>
          <p:cNvSpPr>
            <a:spLocks noGrp="1"/>
          </p:cNvSpPr>
          <p:nvPr>
            <p:ph sz="half" idx="1"/>
          </p:nvPr>
        </p:nvSpPr>
        <p:spPr>
          <a:xfrm>
            <a:off x="549275" y="1600201"/>
            <a:ext cx="3840480" cy="4343400"/>
          </a:xfrm>
        </p:spPr>
        <p:txBody>
          <a:bodyPr>
            <a:normAutofit/>
          </a:bodyPr>
          <a:lstStyle>
            <a:lvl1pPr>
              <a:spcBef>
                <a:spcPts val="1600"/>
              </a:spcBef>
              <a:defRPr sz="2000"/>
            </a:lvl1pPr>
            <a:lvl2pPr>
              <a:defRPr sz="1800"/>
            </a:lvl2pPr>
            <a:lvl3pPr>
              <a:defRPr sz="1800"/>
            </a:lvl3pPr>
            <a:lvl4pPr>
              <a:defRPr sz="1800"/>
            </a:lvl4pPr>
            <a:lvl5pPr>
              <a:defRPr sz="1800"/>
            </a:lvl5pPr>
            <a:lvl6pPr>
              <a:defRPr sz="1800"/>
            </a:lvl6pPr>
            <a:lvl7pPr>
              <a:defRPr sz="1800"/>
            </a:lvl7pPr>
            <a:lvl8pPr>
              <a:defRPr sz="1800"/>
            </a:lvl8pPr>
            <a:lvl9pPr>
              <a:defRPr sz="18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dirty="0"/>
          </a:p>
        </p:txBody>
      </p:sp>
      <p:sp>
        <p:nvSpPr>
          <p:cNvPr id="4" name="Content Placeholder 3"/>
          <p:cNvSpPr>
            <a:spLocks noGrp="1"/>
          </p:cNvSpPr>
          <p:nvPr>
            <p:ph sz="half" idx="2"/>
          </p:nvPr>
        </p:nvSpPr>
        <p:spPr>
          <a:xfrm>
            <a:off x="4751071" y="1600201"/>
            <a:ext cx="3840480" cy="4343400"/>
          </a:xfrm>
        </p:spPr>
        <p:txBody>
          <a:bodyPr>
            <a:normAutofit/>
          </a:bodyPr>
          <a:lstStyle>
            <a:lvl1pPr>
              <a:spcBef>
                <a:spcPts val="1600"/>
              </a:spcBef>
              <a:defRPr sz="2000"/>
            </a:lvl1pPr>
            <a:lvl2pPr>
              <a:defRPr sz="1800"/>
            </a:lvl2pPr>
            <a:lvl3pPr>
              <a:defRPr sz="1800"/>
            </a:lvl3pPr>
            <a:lvl4pPr>
              <a:defRPr sz="1800"/>
            </a:lvl4pPr>
            <a:lvl5pPr>
              <a:defRPr sz="1800"/>
            </a:lvl5pPr>
            <a:lvl6pPr>
              <a:defRPr sz="1800"/>
            </a:lvl6pPr>
            <a:lvl7pPr>
              <a:defRPr sz="1800"/>
            </a:lvl7pPr>
            <a:lvl8pPr>
              <a:defRPr sz="1800"/>
            </a:lvl8pPr>
            <a:lvl9pPr>
              <a:defRPr sz="18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dirty="0"/>
          </a:p>
        </p:txBody>
      </p:sp>
      <p:sp>
        <p:nvSpPr>
          <p:cNvPr id="5" name="Date Placeholder 4"/>
          <p:cNvSpPr>
            <a:spLocks noGrp="1"/>
          </p:cNvSpPr>
          <p:nvPr>
            <p:ph type="dt" sz="half" idx="10"/>
          </p:nvPr>
        </p:nvSpPr>
        <p:spPr/>
        <p:txBody>
          <a:bodyPr/>
          <a:lstStyle/>
          <a:p>
            <a:fld id="{2DF66AD8-BC4A-4004-9882-414398D930CA}" type="datetimeFigureOut">
              <a:rPr lang="en-US" smtClean="0"/>
              <a:pPr/>
              <a:t>5/27/2026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9D2C864-9362-43C7-A136-D9C41D93A96D}" type="slidenum">
              <a:rPr lang="en-US" smtClean="0"/>
              <a:pPr/>
              <a:t>‹#›</a:t>
            </a:fld>
            <a:endParaRPr lang="en-US"/>
          </a:p>
        </p:txBody>
      </p:sp>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549274" y="107576"/>
            <a:ext cx="8042276" cy="1336956"/>
          </a:xfrm>
        </p:spPr>
        <p:txBody>
          <a:bodyPr/>
          <a:lstStyle>
            <a:lvl1pPr>
              <a:defRPr/>
            </a:lvl1pPr>
          </a:lstStyle>
          <a:p>
            <a:r>
              <a:rPr lang="en-GB"/>
              <a:t>Click to edit Master title style</a:t>
            </a:r>
            <a:endParaRPr/>
          </a:p>
        </p:txBody>
      </p:sp>
      <p:sp>
        <p:nvSpPr>
          <p:cNvPr id="3" name="Text Placeholder 2"/>
          <p:cNvSpPr>
            <a:spLocks noGrp="1"/>
          </p:cNvSpPr>
          <p:nvPr>
            <p:ph type="body" idx="1"/>
          </p:nvPr>
        </p:nvSpPr>
        <p:spPr>
          <a:xfrm>
            <a:off x="549274" y="1453224"/>
            <a:ext cx="3840480" cy="750887"/>
          </a:xfrm>
        </p:spPr>
        <p:txBody>
          <a:bodyPr anchor="b">
            <a:noAutofit/>
          </a:bodyPr>
          <a:lstStyle>
            <a:lvl1pPr marL="0" indent="0" algn="ctr">
              <a:spcBef>
                <a:spcPts val="0"/>
              </a:spcBef>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p:cNvSpPr>
            <a:spLocks noGrp="1"/>
          </p:cNvSpPr>
          <p:nvPr>
            <p:ph sz="half" idx="2"/>
          </p:nvPr>
        </p:nvSpPr>
        <p:spPr>
          <a:xfrm>
            <a:off x="549274" y="2347415"/>
            <a:ext cx="3840480" cy="3596185"/>
          </a:xfrm>
        </p:spPr>
        <p:txBody>
          <a:bodyPr>
            <a:normAutofit/>
          </a:bodyPr>
          <a:lstStyle>
            <a:lvl1pPr>
              <a:spcBef>
                <a:spcPts val="1600"/>
              </a:spcBef>
              <a:defRPr sz="2000"/>
            </a:lvl1pPr>
            <a:lvl2pPr>
              <a:defRPr sz="1800"/>
            </a:lvl2pPr>
            <a:lvl3pPr>
              <a:defRPr sz="1800"/>
            </a:lvl3pPr>
            <a:lvl4pPr>
              <a:defRPr sz="1800"/>
            </a:lvl4pPr>
            <a:lvl5pPr>
              <a:defRPr sz="1800"/>
            </a:lvl5pPr>
            <a:lvl6pPr>
              <a:defRPr sz="1600"/>
            </a:lvl6pPr>
            <a:lvl7pPr>
              <a:defRPr sz="1600"/>
            </a:lvl7pPr>
            <a:lvl8pPr>
              <a:defRPr sz="1600"/>
            </a:lvl8pPr>
            <a:lvl9pPr>
              <a:defRPr sz="16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dirty="0"/>
          </a:p>
        </p:txBody>
      </p:sp>
      <p:sp>
        <p:nvSpPr>
          <p:cNvPr id="5" name="Text Placeholder 4"/>
          <p:cNvSpPr>
            <a:spLocks noGrp="1"/>
          </p:cNvSpPr>
          <p:nvPr>
            <p:ph type="body" sz="quarter" idx="3"/>
          </p:nvPr>
        </p:nvSpPr>
        <p:spPr>
          <a:xfrm>
            <a:off x="4751070" y="1453224"/>
            <a:ext cx="3840480" cy="750887"/>
          </a:xfrm>
        </p:spPr>
        <p:txBody>
          <a:bodyPr anchor="b">
            <a:noAutofit/>
          </a:bodyPr>
          <a:lstStyle>
            <a:lvl1pPr marL="0" indent="0" algn="ctr">
              <a:spcBef>
                <a:spcPts val="0"/>
              </a:spcBef>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p:cNvSpPr>
            <a:spLocks noGrp="1"/>
          </p:cNvSpPr>
          <p:nvPr>
            <p:ph sz="quarter" idx="4"/>
          </p:nvPr>
        </p:nvSpPr>
        <p:spPr>
          <a:xfrm>
            <a:off x="4751070" y="2347415"/>
            <a:ext cx="3840480" cy="3596185"/>
          </a:xfrm>
        </p:spPr>
        <p:txBody>
          <a:bodyPr>
            <a:normAutofit/>
          </a:bodyPr>
          <a:lstStyle>
            <a:lvl1pPr>
              <a:spcBef>
                <a:spcPts val="1600"/>
              </a:spcBef>
              <a:defRPr sz="2000"/>
            </a:lvl1pPr>
            <a:lvl2pPr>
              <a:defRPr sz="1800"/>
            </a:lvl2pPr>
            <a:lvl3pPr>
              <a:defRPr sz="1800"/>
            </a:lvl3pPr>
            <a:lvl4pPr>
              <a:defRPr sz="1800"/>
            </a:lvl4pPr>
            <a:lvl5pPr>
              <a:defRPr sz="1800"/>
            </a:lvl5pPr>
            <a:lvl6pPr>
              <a:defRPr sz="1600"/>
            </a:lvl6pPr>
            <a:lvl7pPr>
              <a:defRPr sz="1600"/>
            </a:lvl7pPr>
            <a:lvl8pPr>
              <a:defRPr sz="1600"/>
            </a:lvl8pPr>
            <a:lvl9pPr>
              <a:defRPr sz="16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dirty="0"/>
          </a:p>
        </p:txBody>
      </p:sp>
      <p:sp>
        <p:nvSpPr>
          <p:cNvPr id="7" name="Date Placeholder 6"/>
          <p:cNvSpPr>
            <a:spLocks noGrp="1"/>
          </p:cNvSpPr>
          <p:nvPr>
            <p:ph type="dt" sz="half" idx="10"/>
          </p:nvPr>
        </p:nvSpPr>
        <p:spPr/>
        <p:txBody>
          <a:bodyPr/>
          <a:lstStyle/>
          <a:p>
            <a:fld id="{2DF66AD8-BC4A-4004-9882-414398D930CA}" type="datetimeFigureOut">
              <a:rPr lang="en-US" smtClean="0"/>
              <a:pPr/>
              <a:t>5/27/2026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9D2C864-9362-43C7-A136-D9C41D93A96D}" type="slidenum">
              <a:rPr lang="en-US" smtClean="0"/>
              <a:pPr/>
              <a:t>‹#›</a:t>
            </a:fld>
            <a:endParaRPr lang="en-US"/>
          </a:p>
        </p:txBody>
      </p:sp>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a:p>
        </p:txBody>
      </p:sp>
      <p:sp>
        <p:nvSpPr>
          <p:cNvPr id="3" name="Date Placeholder 2"/>
          <p:cNvSpPr>
            <a:spLocks noGrp="1"/>
          </p:cNvSpPr>
          <p:nvPr>
            <p:ph type="dt" sz="half" idx="10"/>
          </p:nvPr>
        </p:nvSpPr>
        <p:spPr/>
        <p:txBody>
          <a:bodyPr/>
          <a:lstStyle/>
          <a:p>
            <a:fld id="{2DF66AD8-BC4A-4004-9882-414398D930CA}" type="datetimeFigureOut">
              <a:rPr lang="en-US" smtClean="0"/>
              <a:pPr/>
              <a:t>5/27/2026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9D2C864-9362-43C7-A136-D9C41D93A96D}" type="slidenum">
              <a:rPr lang="en-US" smtClean="0"/>
              <a:pPr/>
              <a:t>‹#›</a:t>
            </a:fld>
            <a:endParaRPr lang="en-US"/>
          </a:p>
        </p:txBody>
      </p:sp>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DF66AD8-BC4A-4004-9882-414398D930CA}" type="datetimeFigureOut">
              <a:rPr lang="en-US" smtClean="0"/>
              <a:pPr/>
              <a:t>5/27/2026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9D2C864-9362-43C7-A136-D9C41D93A96D}" type="slidenum">
              <a:rPr lang="en-US" smtClean="0"/>
              <a:pPr/>
              <a:t>‹#›</a:t>
            </a:fld>
            <a:endParaRPr lang="en-US"/>
          </a:p>
        </p:txBody>
      </p:sp>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33399" y="611872"/>
            <a:ext cx="3840480" cy="1162050"/>
          </a:xfrm>
        </p:spPr>
        <p:txBody>
          <a:bodyPr anchor="b"/>
          <a:lstStyle>
            <a:lvl1pPr algn="ctr">
              <a:defRPr sz="3600" b="0"/>
            </a:lvl1pPr>
          </a:lstStyle>
          <a:p>
            <a:r>
              <a:rPr lang="en-GB"/>
              <a:t>Click to edit Master title style</a:t>
            </a:r>
            <a:endParaRPr/>
          </a:p>
        </p:txBody>
      </p:sp>
      <p:sp>
        <p:nvSpPr>
          <p:cNvPr id="3" name="Content Placeholder 2"/>
          <p:cNvSpPr>
            <a:spLocks noGrp="1"/>
          </p:cNvSpPr>
          <p:nvPr>
            <p:ph idx="1"/>
          </p:nvPr>
        </p:nvSpPr>
        <p:spPr>
          <a:xfrm>
            <a:off x="4742824" y="368300"/>
            <a:ext cx="3840480" cy="5575300"/>
          </a:xfrm>
        </p:spPr>
        <p:txBody>
          <a:bodyPr>
            <a:normAutofit/>
          </a:bodyPr>
          <a:lstStyle>
            <a:lvl1pPr>
              <a:spcBef>
                <a:spcPts val="2000"/>
              </a:spcBef>
              <a:defRPr sz="2200"/>
            </a:lvl1pPr>
            <a:lvl2pPr>
              <a:defRPr sz="2000"/>
            </a:lvl2pPr>
            <a:lvl3pPr>
              <a:defRPr sz="1800"/>
            </a:lvl3pPr>
            <a:lvl4pPr>
              <a:defRPr sz="1800"/>
            </a:lvl4pPr>
            <a:lvl5pPr>
              <a:defRPr sz="18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dirty="0"/>
          </a:p>
        </p:txBody>
      </p:sp>
      <p:sp>
        <p:nvSpPr>
          <p:cNvPr id="4" name="Text Placeholder 3"/>
          <p:cNvSpPr>
            <a:spLocks noGrp="1"/>
          </p:cNvSpPr>
          <p:nvPr>
            <p:ph type="body" sz="half" idx="2"/>
          </p:nvPr>
        </p:nvSpPr>
        <p:spPr>
          <a:xfrm>
            <a:off x="533399" y="1787856"/>
            <a:ext cx="3840480" cy="3720152"/>
          </a:xfrm>
        </p:spPr>
        <p:txBody>
          <a:bodyPr>
            <a:normAutofit/>
          </a:bodyPr>
          <a:lstStyle>
            <a:lvl1pPr marL="0" indent="0" algn="ctr">
              <a:spcBef>
                <a:spcPts val="600"/>
              </a:spcBef>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5" name="Date Placeholder 4"/>
          <p:cNvSpPr>
            <a:spLocks noGrp="1"/>
          </p:cNvSpPr>
          <p:nvPr>
            <p:ph type="dt" sz="half" idx="10"/>
          </p:nvPr>
        </p:nvSpPr>
        <p:spPr/>
        <p:txBody>
          <a:bodyPr/>
          <a:lstStyle/>
          <a:p>
            <a:fld id="{2DF66AD8-BC4A-4004-9882-414398D930CA}" type="datetimeFigureOut">
              <a:rPr lang="en-US" smtClean="0"/>
              <a:pPr/>
              <a:t>5/27/2026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9D2C864-9362-43C7-A136-D9C41D93A96D}" type="slidenum">
              <a:rPr lang="en-US" smtClean="0"/>
              <a:pPr/>
              <a:t>‹#›</a:t>
            </a:fld>
            <a:endParaRPr lang="en-US"/>
          </a:p>
        </p:txBody>
      </p:sp>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33398" y="611872"/>
            <a:ext cx="4079545" cy="1162050"/>
          </a:xfrm>
        </p:spPr>
        <p:txBody>
          <a:bodyPr anchor="b"/>
          <a:lstStyle>
            <a:lvl1pPr algn="ctr">
              <a:defRPr sz="3600" b="0"/>
            </a:lvl1pPr>
          </a:lstStyle>
          <a:p>
            <a:r>
              <a:rPr lang="en-GB"/>
              <a:t>Click to edit Master title style</a:t>
            </a:r>
            <a:endParaRPr/>
          </a:p>
        </p:txBody>
      </p:sp>
      <p:sp>
        <p:nvSpPr>
          <p:cNvPr id="4" name="Text Placeholder 3"/>
          <p:cNvSpPr>
            <a:spLocks noGrp="1"/>
          </p:cNvSpPr>
          <p:nvPr>
            <p:ph type="body" sz="half" idx="2"/>
          </p:nvPr>
        </p:nvSpPr>
        <p:spPr>
          <a:xfrm>
            <a:off x="533398" y="1787856"/>
            <a:ext cx="4079545" cy="3720152"/>
          </a:xfrm>
        </p:spPr>
        <p:txBody>
          <a:bodyPr>
            <a:normAutofit/>
          </a:bodyPr>
          <a:lstStyle>
            <a:lvl1pPr marL="0" indent="0" algn="ctr">
              <a:spcBef>
                <a:spcPts val="600"/>
              </a:spcBef>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5" name="Date Placeholder 4"/>
          <p:cNvSpPr>
            <a:spLocks noGrp="1"/>
          </p:cNvSpPr>
          <p:nvPr>
            <p:ph type="dt" sz="half" idx="10"/>
          </p:nvPr>
        </p:nvSpPr>
        <p:spPr/>
        <p:txBody>
          <a:bodyPr/>
          <a:lstStyle/>
          <a:p>
            <a:fld id="{2DF66AD8-BC4A-4004-9882-414398D930CA}" type="datetimeFigureOut">
              <a:rPr lang="en-US" smtClean="0"/>
              <a:pPr/>
              <a:t>5/27/2026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9D2C864-9362-43C7-A136-D9C41D93A96D}" type="slidenum">
              <a:rPr lang="en-US" smtClean="0"/>
              <a:pPr/>
              <a:t>‹#›</a:t>
            </a:fld>
            <a:endParaRPr lang="en-US"/>
          </a:p>
        </p:txBody>
      </p:sp>
      <p:sp>
        <p:nvSpPr>
          <p:cNvPr id="8" name="Picture Placeholder 2"/>
          <p:cNvSpPr>
            <a:spLocks noGrp="1"/>
          </p:cNvSpPr>
          <p:nvPr>
            <p:ph type="pic" idx="1"/>
          </p:nvPr>
        </p:nvSpPr>
        <p:spPr>
          <a:xfrm>
            <a:off x="5090617" y="359392"/>
            <a:ext cx="3657600" cy="5318077"/>
          </a:xfrm>
          <a:ln w="3175">
            <a:solidFill>
              <a:schemeClr val="bg1"/>
            </a:solidFill>
          </a:ln>
          <a:effectLst>
            <a:outerShdw blurRad="63500" sx="100500" sy="100500" algn="ctr" rotWithShape="0">
              <a:prstClr val="black">
                <a:alpha val="50000"/>
              </a:prstClr>
            </a:outerShdw>
          </a:effectLst>
        </p:spPr>
        <p:txBody>
          <a:bodyPr vert="horz" lIns="91440" tIns="45720" rIns="91440" bIns="45720" rtlCol="0">
            <a:normAutofit/>
          </a:bodyPr>
          <a:lstStyle>
            <a:lvl1pPr marL="0" indent="0" algn="l" defTabSz="914400" rtl="0" eaLnBrk="1" latinLnBrk="0" hangingPunct="1">
              <a:spcBef>
                <a:spcPts val="2000"/>
              </a:spcBef>
              <a:buClr>
                <a:schemeClr val="accent1">
                  <a:lumMod val="60000"/>
                  <a:lumOff val="40000"/>
                </a:schemeClr>
              </a:buClr>
              <a:buSzPct val="110000"/>
              <a:buFont typeface="Wingdings 2" pitchFamily="18" charset="2"/>
              <a:buNone/>
              <a:defRPr sz="3200" kern="1200">
                <a:solidFill>
                  <a:schemeClr val="tx1">
                    <a:lumMod val="65000"/>
                    <a:lumOff val="35000"/>
                  </a:schemeClr>
                </a:solidFill>
                <a:latin typeface="+mn-lt"/>
                <a:ea typeface="+mn-ea"/>
                <a:cs typeface="+mn-cs"/>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GB"/>
              <a:t>Drag picture to placeholder or click icon to add</a:t>
            </a:r>
            <a:endParaRPr/>
          </a:p>
        </p:txBody>
      </p:sp>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a:p>
        </p:txBody>
      </p:sp>
      <p:sp>
        <p:nvSpPr>
          <p:cNvPr id="3" name="Vertical Text Placeholder 2"/>
          <p:cNvSpPr>
            <a:spLocks noGrp="1"/>
          </p:cNvSpPr>
          <p:nvPr>
            <p:ph type="body" orient="vert" idx="1"/>
          </p:nvPr>
        </p:nvSpPr>
        <p:spPr/>
        <p:txBody>
          <a:bodyPr vert="eaVert"/>
          <a:lstStyle>
            <a:lvl5pPr>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dirty="0"/>
          </a:p>
        </p:txBody>
      </p:sp>
      <p:sp>
        <p:nvSpPr>
          <p:cNvPr id="4" name="Date Placeholder 3"/>
          <p:cNvSpPr>
            <a:spLocks noGrp="1"/>
          </p:cNvSpPr>
          <p:nvPr>
            <p:ph type="dt" sz="half" idx="10"/>
          </p:nvPr>
        </p:nvSpPr>
        <p:spPr/>
        <p:txBody>
          <a:bodyPr/>
          <a:lstStyle/>
          <a:p>
            <a:fld id="{2DF66AD8-BC4A-4004-9882-414398D930CA}" type="datetimeFigureOut">
              <a:rPr lang="en-US" smtClean="0"/>
              <a:pPr/>
              <a:t>5/27/2026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9D2C864-9362-43C7-A136-D9C41D93A96D}" type="slidenum">
              <a:rPr lang="en-US" smtClean="0"/>
              <a:pPr/>
              <a:t>‹#›</a:t>
            </a:fld>
            <a:endParaRPr lang="en-US"/>
          </a:p>
        </p:txBody>
      </p:sp>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369792" y="368301"/>
            <a:ext cx="1524000" cy="5575300"/>
          </a:xfrm>
        </p:spPr>
        <p:txBody>
          <a:bodyPr vert="eaVert"/>
          <a:lstStyle/>
          <a:p>
            <a:r>
              <a:rPr lang="en-GB"/>
              <a:t>Click to edit Master title style</a:t>
            </a:r>
            <a:endParaRPr/>
          </a:p>
        </p:txBody>
      </p:sp>
      <p:sp>
        <p:nvSpPr>
          <p:cNvPr id="3" name="Vertical Text Placeholder 2"/>
          <p:cNvSpPr>
            <a:spLocks noGrp="1"/>
          </p:cNvSpPr>
          <p:nvPr>
            <p:ph type="body" orient="vert" idx="1"/>
          </p:nvPr>
        </p:nvSpPr>
        <p:spPr>
          <a:xfrm>
            <a:off x="549274" y="368301"/>
            <a:ext cx="6689726" cy="5575300"/>
          </a:xfrm>
        </p:spPr>
        <p:txBody>
          <a:bodyPr vert="eaVert"/>
          <a:lstStyle>
            <a:lvl5pPr>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dirty="0"/>
          </a:p>
        </p:txBody>
      </p:sp>
      <p:sp>
        <p:nvSpPr>
          <p:cNvPr id="4" name="Date Placeholder 3"/>
          <p:cNvSpPr>
            <a:spLocks noGrp="1"/>
          </p:cNvSpPr>
          <p:nvPr>
            <p:ph type="dt" sz="half" idx="10"/>
          </p:nvPr>
        </p:nvSpPr>
        <p:spPr/>
        <p:txBody>
          <a:bodyPr/>
          <a:lstStyle/>
          <a:p>
            <a:fld id="{2DF66AD8-BC4A-4004-9882-414398D930CA}" type="datetimeFigureOut">
              <a:rPr lang="en-US" smtClean="0"/>
              <a:pPr/>
              <a:t>5/27/2026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9D2C864-9362-43C7-A136-D9C41D93A96D}" type="slidenum">
              <a:rPr lang="en-US" smtClean="0"/>
              <a:pPr/>
              <a:t>‹#›</a:t>
            </a:fld>
            <a:endParaRPr lang="en-US"/>
          </a:p>
        </p:txBody>
      </p:sp>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2.jp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4">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549275" y="107576"/>
            <a:ext cx="8042276" cy="1336956"/>
          </a:xfrm>
          <a:prstGeom prst="rect">
            <a:avLst/>
          </a:prstGeom>
        </p:spPr>
        <p:txBody>
          <a:bodyPr vert="horz" lIns="91440" tIns="45720" rIns="91440" bIns="45720" rtlCol="0" anchor="b" anchorCtr="0">
            <a:noAutofit/>
          </a:bodyPr>
          <a:lstStyle/>
          <a:p>
            <a:r>
              <a:rPr lang="en-GB"/>
              <a:t>Click to edit Master title style</a:t>
            </a:r>
            <a:endParaRPr/>
          </a:p>
        </p:txBody>
      </p:sp>
      <p:sp>
        <p:nvSpPr>
          <p:cNvPr id="3" name="Text Placeholder 2"/>
          <p:cNvSpPr>
            <a:spLocks noGrp="1"/>
          </p:cNvSpPr>
          <p:nvPr>
            <p:ph type="body" idx="1"/>
          </p:nvPr>
        </p:nvSpPr>
        <p:spPr>
          <a:xfrm>
            <a:off x="549275" y="1600201"/>
            <a:ext cx="8042276" cy="4343400"/>
          </a:xfrm>
          <a:prstGeom prst="rect">
            <a:avLst/>
          </a:prstGeom>
        </p:spPr>
        <p:txBody>
          <a:bodyPr vert="horz" lIns="91440" tIns="45720" rIns="91440" bIns="45720" rtlCol="0">
            <a:normAutofit/>
          </a:bodyPr>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endParaRPr dirty="0"/>
          </a:p>
        </p:txBody>
      </p:sp>
      <p:sp>
        <p:nvSpPr>
          <p:cNvPr id="4" name="Date Placeholder 3"/>
          <p:cNvSpPr>
            <a:spLocks noGrp="1"/>
          </p:cNvSpPr>
          <p:nvPr>
            <p:ph type="dt" sz="half" idx="2"/>
          </p:nvPr>
        </p:nvSpPr>
        <p:spPr>
          <a:xfrm>
            <a:off x="5629835" y="6275668"/>
            <a:ext cx="2133600" cy="365125"/>
          </a:xfrm>
          <a:prstGeom prst="rect">
            <a:avLst/>
          </a:prstGeom>
        </p:spPr>
        <p:txBody>
          <a:bodyPr vert="horz" lIns="91440" tIns="45720" rIns="91440" bIns="45720" rtlCol="0" anchor="ctr"/>
          <a:lstStyle>
            <a:lvl1pPr algn="r">
              <a:defRPr sz="1200">
                <a:solidFill>
                  <a:schemeClr val="bg1"/>
                </a:solidFill>
              </a:defRPr>
            </a:lvl1pPr>
          </a:lstStyle>
          <a:p>
            <a:fld id="{2DF66AD8-BC4A-4004-9882-414398D930CA}" type="datetimeFigureOut">
              <a:rPr lang="en-US" smtClean="0"/>
              <a:pPr/>
              <a:t>5/27/2026</a:t>
            </a:fld>
            <a:endParaRPr lang="en-US" dirty="0"/>
          </a:p>
        </p:txBody>
      </p:sp>
      <p:sp>
        <p:nvSpPr>
          <p:cNvPr id="5" name="Footer Placeholder 4"/>
          <p:cNvSpPr>
            <a:spLocks noGrp="1"/>
          </p:cNvSpPr>
          <p:nvPr>
            <p:ph type="ftr" sz="quarter" idx="3"/>
          </p:nvPr>
        </p:nvSpPr>
        <p:spPr>
          <a:xfrm>
            <a:off x="264458" y="6275668"/>
            <a:ext cx="4840941" cy="365125"/>
          </a:xfrm>
          <a:prstGeom prst="rect">
            <a:avLst/>
          </a:prstGeom>
        </p:spPr>
        <p:txBody>
          <a:bodyPr vert="horz" lIns="91440" tIns="45720" rIns="91440" bIns="45720" rtlCol="0" anchor="ctr"/>
          <a:lstStyle>
            <a:lvl1pPr algn="l">
              <a:defRPr sz="1200">
                <a:solidFill>
                  <a:schemeClr val="bg1"/>
                </a:solidFill>
              </a:defRPr>
            </a:lvl1pPr>
          </a:lstStyle>
          <a:p>
            <a:endParaRPr lang="en-US"/>
          </a:p>
        </p:txBody>
      </p:sp>
      <p:sp>
        <p:nvSpPr>
          <p:cNvPr id="6" name="Slide Number Placeholder 5"/>
          <p:cNvSpPr>
            <a:spLocks noGrp="1"/>
          </p:cNvSpPr>
          <p:nvPr>
            <p:ph type="sldNum" sz="quarter" idx="4"/>
          </p:nvPr>
        </p:nvSpPr>
        <p:spPr>
          <a:xfrm>
            <a:off x="7897906" y="6275668"/>
            <a:ext cx="990600" cy="365125"/>
          </a:xfrm>
          <a:prstGeom prst="rect">
            <a:avLst/>
          </a:prstGeom>
        </p:spPr>
        <p:txBody>
          <a:bodyPr vert="horz" lIns="91440" tIns="45720" rIns="91440" bIns="45720" rtlCol="0" anchor="ctr"/>
          <a:lstStyle>
            <a:lvl1pPr algn="r">
              <a:defRPr sz="3600">
                <a:solidFill>
                  <a:schemeClr val="bg1"/>
                </a:solidFill>
              </a:defRPr>
            </a:lvl1pPr>
          </a:lstStyle>
          <a:p>
            <a:fld id="{B9D2C864-9362-43C7-A136-D9C41D93A96D}"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82" r:id="rId1"/>
    <p:sldLayoutId id="2147483683" r:id="rId2"/>
    <p:sldLayoutId id="2147483684" r:id="rId3"/>
    <p:sldLayoutId id="2147483685" r:id="rId4"/>
    <p:sldLayoutId id="2147483686" r:id="rId5"/>
    <p:sldLayoutId id="2147483687" r:id="rId6"/>
    <p:sldLayoutId id="2147483688" r:id="rId7"/>
    <p:sldLayoutId id="2147483689" r:id="rId8"/>
    <p:sldLayoutId id="2147483690" r:id="rId9"/>
    <p:sldLayoutId id="2147483691" r:id="rId10"/>
    <p:sldLayoutId id="2147483692" r:id="rId11"/>
    <p:sldLayoutId id="2147483693" r:id="rId12"/>
  </p:sldLayoutIdLst>
  <mc:AlternateContent xmlns:mc="http://schemas.openxmlformats.org/markup-compatibility/2006" xmlns:p14="http://schemas.microsoft.com/office/powerpoint/2010/main">
    <mc:Choice Requires="p14">
      <p:transition p14:dur="10"/>
    </mc:Choice>
    <mc:Fallback xmlns="">
      <p:transition/>
    </mc:Fallback>
  </mc:AlternateContent>
  <p:txStyles>
    <p:titleStyle>
      <a:lvl1pPr algn="ctr" defTabSz="914400" rtl="0" eaLnBrk="1" latinLnBrk="0" hangingPunct="1">
        <a:spcBef>
          <a:spcPct val="0"/>
        </a:spcBef>
        <a:buNone/>
        <a:defRPr sz="4600" kern="1200">
          <a:solidFill>
            <a:schemeClr val="accent1"/>
          </a:solidFill>
          <a:latin typeface="+mj-lt"/>
          <a:ea typeface="+mj-ea"/>
          <a:cs typeface="+mj-cs"/>
        </a:defRPr>
      </a:lvl1pPr>
    </p:titleStyle>
    <p:bodyStyle>
      <a:lvl1pPr marL="349250" indent="-349250" algn="l" defTabSz="914400" rtl="0" eaLnBrk="1" latinLnBrk="0" hangingPunct="1">
        <a:spcBef>
          <a:spcPts val="2000"/>
        </a:spcBef>
        <a:buClr>
          <a:schemeClr val="accent1">
            <a:lumMod val="60000"/>
            <a:lumOff val="40000"/>
          </a:schemeClr>
        </a:buClr>
        <a:buSzPct val="110000"/>
        <a:buFont typeface="Wingdings 2" pitchFamily="18" charset="2"/>
        <a:buChar char=""/>
        <a:defRPr sz="2400" kern="1200">
          <a:solidFill>
            <a:schemeClr val="tx1">
              <a:lumMod val="65000"/>
              <a:lumOff val="35000"/>
            </a:schemeClr>
          </a:solidFill>
          <a:latin typeface="+mn-lt"/>
          <a:ea typeface="+mn-ea"/>
          <a:cs typeface="+mn-cs"/>
        </a:defRPr>
      </a:lvl1pPr>
      <a:lvl2pPr marL="685800" indent="-336550" algn="l" defTabSz="914400" rtl="0" eaLnBrk="1" latinLnBrk="0" hangingPunct="1">
        <a:spcBef>
          <a:spcPts val="600"/>
        </a:spcBef>
        <a:buClr>
          <a:schemeClr val="accent1">
            <a:lumMod val="75000"/>
          </a:schemeClr>
        </a:buClr>
        <a:buSzPct val="110000"/>
        <a:buFont typeface="Wingdings 2" pitchFamily="18" charset="2"/>
        <a:buChar char=""/>
        <a:defRPr sz="2200" kern="1200">
          <a:solidFill>
            <a:schemeClr val="tx1">
              <a:lumMod val="65000"/>
              <a:lumOff val="35000"/>
            </a:schemeClr>
          </a:solidFill>
          <a:latin typeface="+mn-lt"/>
          <a:ea typeface="+mn-ea"/>
          <a:cs typeface="+mn-cs"/>
        </a:defRPr>
      </a:lvl2pPr>
      <a:lvl3pPr marL="968375" indent="-282575" algn="l" defTabSz="914400" rtl="0" eaLnBrk="1" latinLnBrk="0" hangingPunct="1">
        <a:spcBef>
          <a:spcPts val="600"/>
        </a:spcBef>
        <a:buClr>
          <a:schemeClr val="accent1">
            <a:lumMod val="60000"/>
            <a:lumOff val="40000"/>
          </a:schemeClr>
        </a:buClr>
        <a:buSzPct val="110000"/>
        <a:buFont typeface="Wingdings 2" pitchFamily="18" charset="2"/>
        <a:buChar char=""/>
        <a:defRPr sz="2000" kern="1200">
          <a:solidFill>
            <a:schemeClr val="tx1">
              <a:lumMod val="65000"/>
              <a:lumOff val="35000"/>
            </a:schemeClr>
          </a:solidFill>
          <a:latin typeface="+mn-lt"/>
          <a:ea typeface="+mn-ea"/>
          <a:cs typeface="+mn-cs"/>
        </a:defRPr>
      </a:lvl3pPr>
      <a:lvl4pPr marL="1263650" indent="-295275" algn="l" defTabSz="914400" rtl="0" eaLnBrk="1" latinLnBrk="0" hangingPunct="1">
        <a:spcBef>
          <a:spcPts val="600"/>
        </a:spcBef>
        <a:buClr>
          <a:schemeClr val="accent1">
            <a:lumMod val="75000"/>
          </a:schemeClr>
        </a:buClr>
        <a:buSzPct val="110000"/>
        <a:buFont typeface="Wingdings 2" pitchFamily="18" charset="2"/>
        <a:buChar char=""/>
        <a:defRPr sz="1800" kern="1200">
          <a:solidFill>
            <a:schemeClr val="tx1">
              <a:lumMod val="65000"/>
              <a:lumOff val="35000"/>
            </a:schemeClr>
          </a:solidFill>
          <a:latin typeface="+mn-lt"/>
          <a:ea typeface="+mn-ea"/>
          <a:cs typeface="+mn-cs"/>
        </a:defRPr>
      </a:lvl4pPr>
      <a:lvl5pPr marL="1546225" indent="-282575" algn="l" defTabSz="914400" rtl="0" eaLnBrk="1" latinLnBrk="0" hangingPunct="1">
        <a:spcBef>
          <a:spcPts val="600"/>
        </a:spcBef>
        <a:buClr>
          <a:schemeClr val="accent1">
            <a:lumMod val="60000"/>
            <a:lumOff val="40000"/>
          </a:schemeClr>
        </a:buClr>
        <a:buSzPct val="110000"/>
        <a:buFont typeface="Wingdings 2" pitchFamily="18" charset="2"/>
        <a:buChar char=""/>
        <a:defRPr sz="1800" kern="1200">
          <a:solidFill>
            <a:schemeClr val="tx1">
              <a:lumMod val="65000"/>
              <a:lumOff val="35000"/>
            </a:schemeClr>
          </a:solidFill>
          <a:latin typeface="+mn-lt"/>
          <a:ea typeface="+mn-ea"/>
          <a:cs typeface="+mn-cs"/>
        </a:defRPr>
      </a:lvl5pPr>
      <a:lvl6pPr marL="1828800" indent="-282575" algn="l" defTabSz="914400" rtl="0" eaLnBrk="1" latinLnBrk="0" hangingPunct="1">
        <a:spcBef>
          <a:spcPct val="20000"/>
        </a:spcBef>
        <a:buClr>
          <a:schemeClr val="accent2"/>
        </a:buClr>
        <a:buSzPct val="110000"/>
        <a:buFont typeface="Wingdings 2" pitchFamily="18" charset="2"/>
        <a:buChar char=""/>
        <a:defRPr lang="en-US" sz="1800" kern="1200" dirty="0" smtClean="0">
          <a:solidFill>
            <a:schemeClr val="tx1">
              <a:lumMod val="65000"/>
              <a:lumOff val="35000"/>
            </a:schemeClr>
          </a:solidFill>
          <a:latin typeface="+mn-lt"/>
          <a:ea typeface="+mn-ea"/>
          <a:cs typeface="+mn-cs"/>
        </a:defRPr>
      </a:lvl6pPr>
      <a:lvl7pPr marL="2117725" indent="-282575" algn="l" defTabSz="914400" rtl="0" eaLnBrk="1" latinLnBrk="0" hangingPunct="1">
        <a:spcBef>
          <a:spcPct val="20000"/>
        </a:spcBef>
        <a:buClr>
          <a:schemeClr val="accent1">
            <a:lumMod val="60000"/>
            <a:lumOff val="40000"/>
          </a:schemeClr>
        </a:buClr>
        <a:buSzPct val="110000"/>
        <a:buFont typeface="Wingdings 2" pitchFamily="18" charset="2"/>
        <a:buChar char=""/>
        <a:defRPr lang="en-US" sz="1800" kern="1200" dirty="0" smtClean="0">
          <a:solidFill>
            <a:schemeClr val="tx1">
              <a:lumMod val="65000"/>
              <a:lumOff val="35000"/>
            </a:schemeClr>
          </a:solidFill>
          <a:latin typeface="+mn-lt"/>
          <a:ea typeface="+mn-ea"/>
          <a:cs typeface="+mn-cs"/>
        </a:defRPr>
      </a:lvl7pPr>
      <a:lvl8pPr marL="2398713" indent="-282575" algn="l" defTabSz="914400" rtl="0" eaLnBrk="1" latinLnBrk="0" hangingPunct="1">
        <a:spcBef>
          <a:spcPct val="20000"/>
        </a:spcBef>
        <a:buClr>
          <a:schemeClr val="accent2"/>
        </a:buClr>
        <a:buSzPct val="110000"/>
        <a:buFont typeface="Wingdings 2" pitchFamily="18" charset="2"/>
        <a:buChar char=""/>
        <a:defRPr lang="en-US" sz="1800" kern="1200" dirty="0" smtClean="0">
          <a:solidFill>
            <a:schemeClr val="tx1">
              <a:lumMod val="65000"/>
              <a:lumOff val="35000"/>
            </a:schemeClr>
          </a:solidFill>
          <a:latin typeface="+mn-lt"/>
          <a:ea typeface="+mn-ea"/>
          <a:cs typeface="+mn-cs"/>
        </a:defRPr>
      </a:lvl8pPr>
      <a:lvl9pPr marL="2689225" indent="-282575" algn="l" defTabSz="914400" rtl="0" eaLnBrk="1" latinLnBrk="0" hangingPunct="1">
        <a:spcBef>
          <a:spcPct val="20000"/>
        </a:spcBef>
        <a:buClr>
          <a:schemeClr val="accent1">
            <a:lumMod val="60000"/>
            <a:lumOff val="40000"/>
          </a:schemeClr>
        </a:buClr>
        <a:buSzPct val="110000"/>
        <a:buFont typeface="Wingdings 2" pitchFamily="18" charset="2"/>
        <a:buChar char=""/>
        <a:defRPr lang="en-US" sz="1800" kern="1200" dirty="0">
          <a:solidFill>
            <a:schemeClr val="tx1">
              <a:lumMod val="65000"/>
              <a:lumOff val="35000"/>
            </a:schemeClr>
          </a:solidFill>
          <a:latin typeface="+mn-lt"/>
          <a:ea typeface="+mn-ea"/>
          <a:cs typeface="+mn-cs"/>
        </a:defRPr>
      </a:lvl9pPr>
    </p:bodyStyle>
    <p:otherStyle>
      <a:defPPr>
        <a:defRP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mailto:carlene.campbell@uwtsd.ac.uk" TargetMode="External"/><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3.png"/><Relationship Id="rId4" Type="http://schemas.openxmlformats.org/officeDocument/2006/relationships/hyperlink" Target="https://www.knowledgewithprofit.com/" TargetMode="Externa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6.xml"/><Relationship Id="rId1" Type="http://schemas.openxmlformats.org/officeDocument/2006/relationships/slideLayout" Target="../slideLayouts/slideLayout8.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8.xml"/><Relationship Id="rId1" Type="http://schemas.openxmlformats.org/officeDocument/2006/relationships/slideLayout" Target="../slideLayouts/slideLayout8.xml"/><Relationship Id="rId4" Type="http://schemas.openxmlformats.org/officeDocument/2006/relationships/comments" Target="../comments/comment1.xml"/></Relationships>
</file>

<file path=ppt/slides/_rels/slide9.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hyperlink" Target="https://www.youtube.com/watch?v=lc7scxvKQOo" TargetMode="External"/><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3.xml"/><Relationship Id="rId1" Type="http://schemas.openxmlformats.org/officeDocument/2006/relationships/slideLayout" Target="../slideLayouts/slideLayout8.xml"/></Relationships>
</file>

<file path=ppt/slides/_rels/slide15.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14.xml"/><Relationship Id="rId1" Type="http://schemas.openxmlformats.org/officeDocument/2006/relationships/slideLayout" Target="../slideLayouts/slideLayout8.xml"/></Relationships>
</file>

<file path=ppt/slides/_rels/slide16.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20.xml"/><Relationship Id="rId1" Type="http://schemas.openxmlformats.org/officeDocument/2006/relationships/slideLayout" Target="../slideLayouts/slideLayout8.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4.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3" Type="http://schemas.openxmlformats.org/officeDocument/2006/relationships/hyperlink" Target="https://www.nist.gov/cyberframework?utm_source=chatgpt.com" TargetMode="External"/><Relationship Id="rId2" Type="http://schemas.openxmlformats.org/officeDocument/2006/relationships/notesSlide" Target="../notesSlides/notesSlide36.xml"/><Relationship Id="rId1" Type="http://schemas.openxmlformats.org/officeDocument/2006/relationships/slideLayout" Target="../slideLayouts/slideLayout2.xml"/><Relationship Id="rId4" Type="http://schemas.openxmlformats.org/officeDocument/2006/relationships/hyperlink" Target="https://csrc.nist.gov/pubs/sp/800/207/final?utm_source=chatgpt.com"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46895" y="287867"/>
            <a:ext cx="8810342" cy="1989666"/>
          </a:xfrm>
        </p:spPr>
        <p:txBody>
          <a:bodyPr/>
          <a:lstStyle/>
          <a:p>
            <a:br>
              <a:rPr lang="en-US" sz="4400" dirty="0">
                <a:solidFill>
                  <a:srgbClr val="0F3661"/>
                </a:solidFill>
                <a:latin typeface="Times New Roman"/>
                <a:cs typeface="Times New Roman"/>
              </a:rPr>
            </a:br>
            <a:r>
              <a:rPr lang="en-US" sz="4400" dirty="0">
                <a:solidFill>
                  <a:srgbClr val="0F3661"/>
                </a:solidFill>
                <a:latin typeface="Times New Roman"/>
                <a:cs typeface="Times New Roman"/>
              </a:rPr>
              <a:t>Introduction </a:t>
            </a:r>
            <a:br>
              <a:rPr lang="en-US" sz="4400" dirty="0">
                <a:solidFill>
                  <a:srgbClr val="0F3661"/>
                </a:solidFill>
                <a:latin typeface="Times New Roman"/>
                <a:cs typeface="Times New Roman"/>
              </a:rPr>
            </a:br>
            <a:br>
              <a:rPr lang="en-US" sz="4400" dirty="0">
                <a:solidFill>
                  <a:srgbClr val="0F3661"/>
                </a:solidFill>
                <a:latin typeface="Times New Roman"/>
                <a:cs typeface="Times New Roman"/>
              </a:rPr>
            </a:br>
            <a:r>
              <a:rPr lang="en-US" sz="4000" dirty="0">
                <a:solidFill>
                  <a:srgbClr val="0F3661"/>
                </a:solidFill>
                <a:latin typeface="Times New Roman"/>
                <a:cs typeface="Times New Roman"/>
              </a:rPr>
              <a:t>Data Security Governance &amp; Compliance</a:t>
            </a:r>
            <a:endParaRPr lang="en-US" sz="4400" dirty="0">
              <a:solidFill>
                <a:srgbClr val="0F3661"/>
              </a:solidFill>
              <a:latin typeface="Times New Roman"/>
              <a:cs typeface="Times New Roman"/>
            </a:endParaRPr>
          </a:p>
        </p:txBody>
      </p:sp>
      <p:sp>
        <p:nvSpPr>
          <p:cNvPr id="3" name="TextBox 2"/>
          <p:cNvSpPr txBox="1"/>
          <p:nvPr/>
        </p:nvSpPr>
        <p:spPr>
          <a:xfrm>
            <a:off x="3797589" y="3167390"/>
            <a:ext cx="2508320" cy="523220"/>
          </a:xfrm>
          <a:prstGeom prst="rect">
            <a:avLst/>
          </a:prstGeom>
          <a:noFill/>
        </p:spPr>
        <p:txBody>
          <a:bodyPr wrap="square" rtlCol="0">
            <a:spAutoFit/>
          </a:bodyPr>
          <a:lstStyle/>
          <a:p>
            <a:r>
              <a:rPr lang="en-US" sz="2800" b="1" dirty="0">
                <a:latin typeface="Times New Roman"/>
                <a:cs typeface="Times New Roman"/>
              </a:rPr>
              <a:t>Lecture 1</a:t>
            </a:r>
          </a:p>
        </p:txBody>
      </p:sp>
      <p:sp>
        <p:nvSpPr>
          <p:cNvPr id="7" name="Text Placeholder 1">
            <a:extLst>
              <a:ext uri="{FF2B5EF4-FFF2-40B4-BE49-F238E27FC236}">
                <a16:creationId xmlns:a16="http://schemas.microsoft.com/office/drawing/2014/main" id="{6F918811-4C6F-5BE9-9D52-B8CD228844D1}"/>
              </a:ext>
            </a:extLst>
          </p:cNvPr>
          <p:cNvSpPr txBox="1">
            <a:spLocks/>
          </p:cNvSpPr>
          <p:nvPr/>
        </p:nvSpPr>
        <p:spPr>
          <a:xfrm>
            <a:off x="2880986" y="4181313"/>
            <a:ext cx="5408999" cy="1114057"/>
          </a:xfrm>
          <a:prstGeom prst="rect">
            <a:avLst/>
          </a:prstGeom>
        </p:spPr>
        <p:txBody>
          <a:bodyPr/>
          <a:lstStyle>
            <a:lvl1pPr marL="349250" indent="-349250" algn="l" defTabSz="914400" rtl="0" eaLnBrk="1" latinLnBrk="0" hangingPunct="1">
              <a:spcBef>
                <a:spcPts val="2000"/>
              </a:spcBef>
              <a:buClr>
                <a:schemeClr val="accent1">
                  <a:lumMod val="60000"/>
                  <a:lumOff val="40000"/>
                </a:schemeClr>
              </a:buClr>
              <a:buSzPct val="110000"/>
              <a:buFont typeface="Wingdings 2" pitchFamily="18" charset="2"/>
              <a:buChar char=""/>
              <a:defRPr sz="2400" kern="1200">
                <a:solidFill>
                  <a:schemeClr val="tx1">
                    <a:lumMod val="65000"/>
                    <a:lumOff val="35000"/>
                  </a:schemeClr>
                </a:solidFill>
                <a:latin typeface="+mn-lt"/>
                <a:ea typeface="+mn-ea"/>
                <a:cs typeface="+mn-cs"/>
              </a:defRPr>
            </a:lvl1pPr>
            <a:lvl2pPr marL="685800" indent="-336550" algn="l" defTabSz="914400" rtl="0" eaLnBrk="1" latinLnBrk="0" hangingPunct="1">
              <a:spcBef>
                <a:spcPts val="600"/>
              </a:spcBef>
              <a:buClr>
                <a:schemeClr val="accent1">
                  <a:lumMod val="75000"/>
                </a:schemeClr>
              </a:buClr>
              <a:buSzPct val="110000"/>
              <a:buFont typeface="Wingdings 2" pitchFamily="18" charset="2"/>
              <a:buChar char=""/>
              <a:defRPr sz="2200" kern="1200">
                <a:solidFill>
                  <a:schemeClr val="tx1">
                    <a:lumMod val="65000"/>
                    <a:lumOff val="35000"/>
                  </a:schemeClr>
                </a:solidFill>
                <a:latin typeface="+mn-lt"/>
                <a:ea typeface="+mn-ea"/>
                <a:cs typeface="+mn-cs"/>
              </a:defRPr>
            </a:lvl2pPr>
            <a:lvl3pPr marL="968375" indent="-282575" algn="l" defTabSz="914400" rtl="0" eaLnBrk="1" latinLnBrk="0" hangingPunct="1">
              <a:spcBef>
                <a:spcPts val="600"/>
              </a:spcBef>
              <a:buClr>
                <a:schemeClr val="accent1">
                  <a:lumMod val="60000"/>
                  <a:lumOff val="40000"/>
                </a:schemeClr>
              </a:buClr>
              <a:buSzPct val="110000"/>
              <a:buFont typeface="Wingdings 2" pitchFamily="18" charset="2"/>
              <a:buChar char=""/>
              <a:defRPr sz="2000" kern="1200">
                <a:solidFill>
                  <a:schemeClr val="tx1">
                    <a:lumMod val="65000"/>
                    <a:lumOff val="35000"/>
                  </a:schemeClr>
                </a:solidFill>
                <a:latin typeface="+mn-lt"/>
                <a:ea typeface="+mn-ea"/>
                <a:cs typeface="+mn-cs"/>
              </a:defRPr>
            </a:lvl3pPr>
            <a:lvl4pPr marL="1263650" indent="-295275" algn="l" defTabSz="914400" rtl="0" eaLnBrk="1" latinLnBrk="0" hangingPunct="1">
              <a:spcBef>
                <a:spcPts val="600"/>
              </a:spcBef>
              <a:buClr>
                <a:schemeClr val="accent1">
                  <a:lumMod val="75000"/>
                </a:schemeClr>
              </a:buClr>
              <a:buSzPct val="110000"/>
              <a:buFont typeface="Wingdings 2" pitchFamily="18" charset="2"/>
              <a:buChar char=""/>
              <a:defRPr sz="1800" kern="1200">
                <a:solidFill>
                  <a:schemeClr val="tx1">
                    <a:lumMod val="65000"/>
                    <a:lumOff val="35000"/>
                  </a:schemeClr>
                </a:solidFill>
                <a:latin typeface="+mn-lt"/>
                <a:ea typeface="+mn-ea"/>
                <a:cs typeface="+mn-cs"/>
              </a:defRPr>
            </a:lvl4pPr>
            <a:lvl5pPr marL="1546225" indent="-282575" algn="l" defTabSz="914400" rtl="0" eaLnBrk="1" latinLnBrk="0" hangingPunct="1">
              <a:spcBef>
                <a:spcPts val="600"/>
              </a:spcBef>
              <a:buClr>
                <a:schemeClr val="accent1">
                  <a:lumMod val="60000"/>
                  <a:lumOff val="40000"/>
                </a:schemeClr>
              </a:buClr>
              <a:buSzPct val="110000"/>
              <a:buFont typeface="Wingdings 2" pitchFamily="18" charset="2"/>
              <a:buChar char=""/>
              <a:defRPr sz="1800" kern="1200">
                <a:solidFill>
                  <a:schemeClr val="tx1">
                    <a:lumMod val="65000"/>
                    <a:lumOff val="35000"/>
                  </a:schemeClr>
                </a:solidFill>
                <a:latin typeface="+mn-lt"/>
                <a:ea typeface="+mn-ea"/>
                <a:cs typeface="+mn-cs"/>
              </a:defRPr>
            </a:lvl5pPr>
            <a:lvl6pPr marL="1828800" indent="-282575" algn="l" defTabSz="914400" rtl="0" eaLnBrk="1" latinLnBrk="0" hangingPunct="1">
              <a:spcBef>
                <a:spcPct val="20000"/>
              </a:spcBef>
              <a:buClr>
                <a:schemeClr val="accent2"/>
              </a:buClr>
              <a:buSzPct val="110000"/>
              <a:buFont typeface="Wingdings 2" pitchFamily="18" charset="2"/>
              <a:buChar char=""/>
              <a:defRPr lang="en-US" sz="1800" kern="1200" dirty="0" smtClean="0">
                <a:solidFill>
                  <a:schemeClr val="tx1">
                    <a:lumMod val="65000"/>
                    <a:lumOff val="35000"/>
                  </a:schemeClr>
                </a:solidFill>
                <a:latin typeface="+mn-lt"/>
                <a:ea typeface="+mn-ea"/>
                <a:cs typeface="+mn-cs"/>
              </a:defRPr>
            </a:lvl6pPr>
            <a:lvl7pPr marL="2117725" indent="-282575" algn="l" defTabSz="914400" rtl="0" eaLnBrk="1" latinLnBrk="0" hangingPunct="1">
              <a:spcBef>
                <a:spcPct val="20000"/>
              </a:spcBef>
              <a:buClr>
                <a:schemeClr val="accent1">
                  <a:lumMod val="60000"/>
                  <a:lumOff val="40000"/>
                </a:schemeClr>
              </a:buClr>
              <a:buSzPct val="110000"/>
              <a:buFont typeface="Wingdings 2" pitchFamily="18" charset="2"/>
              <a:buChar char=""/>
              <a:defRPr lang="en-US" sz="1800" kern="1200" dirty="0" smtClean="0">
                <a:solidFill>
                  <a:schemeClr val="tx1">
                    <a:lumMod val="65000"/>
                    <a:lumOff val="35000"/>
                  </a:schemeClr>
                </a:solidFill>
                <a:latin typeface="+mn-lt"/>
                <a:ea typeface="+mn-ea"/>
                <a:cs typeface="+mn-cs"/>
              </a:defRPr>
            </a:lvl7pPr>
            <a:lvl8pPr marL="2398713" indent="-282575" algn="l" defTabSz="914400" rtl="0" eaLnBrk="1" latinLnBrk="0" hangingPunct="1">
              <a:spcBef>
                <a:spcPct val="20000"/>
              </a:spcBef>
              <a:buClr>
                <a:schemeClr val="accent2"/>
              </a:buClr>
              <a:buSzPct val="110000"/>
              <a:buFont typeface="Wingdings 2" pitchFamily="18" charset="2"/>
              <a:buChar char=""/>
              <a:defRPr lang="en-US" sz="1800" kern="1200" dirty="0" smtClean="0">
                <a:solidFill>
                  <a:schemeClr val="tx1">
                    <a:lumMod val="65000"/>
                    <a:lumOff val="35000"/>
                  </a:schemeClr>
                </a:solidFill>
                <a:latin typeface="+mn-lt"/>
                <a:ea typeface="+mn-ea"/>
                <a:cs typeface="+mn-cs"/>
              </a:defRPr>
            </a:lvl8pPr>
            <a:lvl9pPr marL="2689225" indent="-282575" algn="l" defTabSz="914400" rtl="0" eaLnBrk="1" latinLnBrk="0" hangingPunct="1">
              <a:spcBef>
                <a:spcPct val="20000"/>
              </a:spcBef>
              <a:buClr>
                <a:schemeClr val="accent1">
                  <a:lumMod val="60000"/>
                  <a:lumOff val="40000"/>
                </a:schemeClr>
              </a:buClr>
              <a:buSzPct val="110000"/>
              <a:buFont typeface="Wingdings 2" pitchFamily="18" charset="2"/>
              <a:buChar char=""/>
              <a:defRPr lang="en-US" sz="1800" kern="1200" dirty="0">
                <a:solidFill>
                  <a:schemeClr val="tx1">
                    <a:lumMod val="65000"/>
                    <a:lumOff val="35000"/>
                  </a:schemeClr>
                </a:solidFill>
                <a:latin typeface="+mn-lt"/>
                <a:ea typeface="+mn-ea"/>
                <a:cs typeface="+mn-cs"/>
              </a:defRPr>
            </a:lvl9pPr>
          </a:lstStyle>
          <a:p>
            <a:pPr marL="0" indent="0">
              <a:spcBef>
                <a:spcPts val="0"/>
              </a:spcBef>
              <a:spcAft>
                <a:spcPts val="600"/>
              </a:spcAft>
              <a:buNone/>
            </a:pPr>
            <a:r>
              <a:rPr lang="en-GB" sz="1600" dirty="0">
                <a:solidFill>
                  <a:schemeClr val="tx1"/>
                </a:solidFill>
              </a:rPr>
              <a:t>Lecturer: Assoc. Prof. Carlene Campbell</a:t>
            </a:r>
          </a:p>
          <a:p>
            <a:pPr marL="0" indent="0">
              <a:spcBef>
                <a:spcPts val="0"/>
              </a:spcBef>
              <a:spcAft>
                <a:spcPts val="600"/>
              </a:spcAft>
              <a:buNone/>
            </a:pPr>
            <a:r>
              <a:rPr lang="en-GB" sz="1600" dirty="0">
                <a:solidFill>
                  <a:schemeClr val="tx1"/>
                </a:solidFill>
              </a:rPr>
              <a:t>Email: </a:t>
            </a:r>
            <a:r>
              <a:rPr lang="en-GB" sz="1600" dirty="0">
                <a:solidFill>
                  <a:schemeClr val="tx1"/>
                </a:solidFill>
                <a:hlinkClick r:id="rId3">
                  <a:extLst>
                    <a:ext uri="{A12FA001-AC4F-418D-AE19-62706E023703}">
                      <ahyp:hlinkClr xmlns:ahyp="http://schemas.microsoft.com/office/drawing/2018/hyperlinkcolor" val="tx"/>
                    </a:ext>
                  </a:extLst>
                </a:hlinkClick>
              </a:rPr>
              <a:t>carlene.campbell@uwtsd.ac.uk</a:t>
            </a:r>
            <a:r>
              <a:rPr lang="en-GB" sz="1600" dirty="0">
                <a:solidFill>
                  <a:schemeClr val="tx1"/>
                </a:solidFill>
              </a:rPr>
              <a:t> </a:t>
            </a:r>
          </a:p>
          <a:p>
            <a:pPr marL="0" indent="0">
              <a:spcBef>
                <a:spcPts val="0"/>
              </a:spcBef>
              <a:spcAft>
                <a:spcPts val="600"/>
              </a:spcAft>
              <a:buNone/>
            </a:pPr>
            <a:r>
              <a:rPr lang="en-GB" sz="1600" dirty="0">
                <a:solidFill>
                  <a:schemeClr val="tx1"/>
                </a:solidFill>
              </a:rPr>
              <a:t>Website: </a:t>
            </a:r>
            <a:r>
              <a:rPr lang="en-GB" sz="1600" dirty="0">
                <a:solidFill>
                  <a:schemeClr val="tx1"/>
                </a:solidFill>
                <a:hlinkClick r:id="rId4">
                  <a:extLst>
                    <a:ext uri="{A12FA001-AC4F-418D-AE19-62706E023703}">
                      <ahyp:hlinkClr xmlns:ahyp="http://schemas.microsoft.com/office/drawing/2018/hyperlinkcolor" val="tx"/>
                    </a:ext>
                  </a:extLst>
                </a:hlinkClick>
              </a:rPr>
              <a:t>https://www.knowledgewithprofit.com/</a:t>
            </a:r>
            <a:r>
              <a:rPr lang="en-GB" sz="1600" dirty="0">
                <a:solidFill>
                  <a:schemeClr val="tx1"/>
                </a:solidFill>
              </a:rPr>
              <a:t> </a:t>
            </a:r>
          </a:p>
        </p:txBody>
      </p:sp>
      <p:grpSp>
        <p:nvGrpSpPr>
          <p:cNvPr id="10" name="Group 9">
            <a:extLst>
              <a:ext uri="{FF2B5EF4-FFF2-40B4-BE49-F238E27FC236}">
                <a16:creationId xmlns:a16="http://schemas.microsoft.com/office/drawing/2014/main" id="{3FF7675E-7F24-D5A7-66CB-317A687F458C}"/>
              </a:ext>
            </a:extLst>
          </p:cNvPr>
          <p:cNvGrpSpPr/>
          <p:nvPr/>
        </p:nvGrpSpPr>
        <p:grpSpPr>
          <a:xfrm>
            <a:off x="130834" y="2780503"/>
            <a:ext cx="2025770" cy="2686959"/>
            <a:chOff x="130834" y="2780503"/>
            <a:chExt cx="2025770" cy="2686959"/>
          </a:xfrm>
        </p:grpSpPr>
        <p:pic>
          <p:nvPicPr>
            <p:cNvPr id="6" name="Picture 5">
              <a:extLst>
                <a:ext uri="{FF2B5EF4-FFF2-40B4-BE49-F238E27FC236}">
                  <a16:creationId xmlns:a16="http://schemas.microsoft.com/office/drawing/2014/main" id="{FE22090F-6F21-0E06-C24F-D071FBB65AB3}"/>
                </a:ext>
              </a:extLst>
            </p:cNvPr>
            <p:cNvPicPr>
              <a:picLocks noChangeAspect="1"/>
            </p:cNvPicPr>
            <p:nvPr/>
          </p:nvPicPr>
          <p:blipFill>
            <a:blip r:embed="rId5"/>
            <a:stretch>
              <a:fillRect/>
            </a:stretch>
          </p:blipFill>
          <p:spPr>
            <a:xfrm>
              <a:off x="221515" y="2780503"/>
              <a:ext cx="1935089" cy="2481610"/>
            </a:xfrm>
            <a:prstGeom prst="rect">
              <a:avLst/>
            </a:prstGeom>
          </p:spPr>
        </p:pic>
        <p:sp>
          <p:nvSpPr>
            <p:cNvPr id="9" name="TextBox 8">
              <a:extLst>
                <a:ext uri="{FF2B5EF4-FFF2-40B4-BE49-F238E27FC236}">
                  <a16:creationId xmlns:a16="http://schemas.microsoft.com/office/drawing/2014/main" id="{F8723EE5-A7B2-CA51-5E5B-ABE11C7BA171}"/>
                </a:ext>
              </a:extLst>
            </p:cNvPr>
            <p:cNvSpPr txBox="1"/>
            <p:nvPr/>
          </p:nvSpPr>
          <p:spPr>
            <a:xfrm>
              <a:off x="130834" y="5056763"/>
              <a:ext cx="1828800" cy="410699"/>
            </a:xfrm>
            <a:prstGeom prst="rect">
              <a:avLst/>
            </a:prstGeom>
            <a:noFill/>
          </p:spPr>
          <p:txBody>
            <a:bodyPr wrap="square" rtlCol="0">
              <a:spAutoFit/>
            </a:bodyPr>
            <a:lstStyle/>
            <a:p>
              <a:r>
                <a:rPr lang="en-GB" sz="1800" dirty="0"/>
                <a:t>Adapted Text</a:t>
              </a:r>
            </a:p>
          </p:txBody>
        </p:sp>
      </p:grpSp>
    </p:spTree>
    <p:extLst>
      <p:ext uri="{BB962C8B-B14F-4D97-AF65-F5344CB8AC3E}">
        <p14:creationId xmlns:p14="http://schemas.microsoft.com/office/powerpoint/2010/main" val="66044921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49275" y="107576"/>
            <a:ext cx="5514641" cy="713306"/>
          </a:xfrm>
        </p:spPr>
        <p:txBody>
          <a:bodyPr/>
          <a:lstStyle/>
          <a:p>
            <a:br>
              <a:rPr lang="en-US" dirty="0"/>
            </a:br>
            <a:r>
              <a:rPr lang="en-US" sz="3600" b="1" dirty="0"/>
              <a:t>Learning Outcome</a:t>
            </a:r>
            <a:endParaRPr lang="en-GB" b="1" dirty="0"/>
          </a:p>
        </p:txBody>
      </p:sp>
      <p:sp>
        <p:nvSpPr>
          <p:cNvPr id="3" name="Content Placeholder 2"/>
          <p:cNvSpPr>
            <a:spLocks noGrp="1"/>
          </p:cNvSpPr>
          <p:nvPr>
            <p:ph idx="1"/>
          </p:nvPr>
        </p:nvSpPr>
        <p:spPr>
          <a:xfrm>
            <a:off x="549274" y="1039092"/>
            <a:ext cx="8302625" cy="4343400"/>
          </a:xfrm>
        </p:spPr>
        <p:txBody>
          <a:bodyPr>
            <a:normAutofit fontScale="92500" lnSpcReduction="10000"/>
          </a:bodyPr>
          <a:lstStyle/>
          <a:p>
            <a:pPr algn="just"/>
            <a:r>
              <a:rPr lang="en-US" dirty="0"/>
              <a:t>Upon completion of this material, you should be able to:</a:t>
            </a:r>
          </a:p>
          <a:p>
            <a:pPr lvl="1" algn="just">
              <a:buFont typeface="Wingdings" pitchFamily="2" charset="2"/>
              <a:buChar char="§"/>
            </a:pPr>
            <a:r>
              <a:rPr lang="en-GB" altLang="zh-TW" sz="2400" dirty="0">
                <a:ea typeface="新細明體" pitchFamily="18" charset="-120"/>
              </a:rPr>
              <a:t>Upon completion of this material, you should be able to:</a:t>
            </a:r>
          </a:p>
          <a:p>
            <a:pPr lvl="1" algn="just">
              <a:buFont typeface="Wingdings" pitchFamily="2" charset="2"/>
              <a:buChar char="§"/>
            </a:pPr>
            <a:r>
              <a:rPr lang="en-GB" altLang="zh-TW" sz="2400" dirty="0">
                <a:ea typeface="新細明體" pitchFamily="18" charset="-120"/>
              </a:rPr>
              <a:t>List and discuss the key characteristics of information security</a:t>
            </a:r>
          </a:p>
          <a:p>
            <a:pPr lvl="1" algn="just">
              <a:buFont typeface="Wingdings" pitchFamily="2" charset="2"/>
              <a:buChar char="§"/>
            </a:pPr>
            <a:r>
              <a:rPr lang="en-GB" altLang="zh-TW" sz="2400" dirty="0">
                <a:ea typeface="新細明體" pitchFamily="18" charset="-120"/>
              </a:rPr>
              <a:t>List and describe the dominant categories of threats to information security</a:t>
            </a:r>
          </a:p>
          <a:p>
            <a:pPr lvl="1" algn="just">
              <a:buFont typeface="Wingdings" pitchFamily="2" charset="2"/>
              <a:buChar char="§"/>
            </a:pPr>
            <a:r>
              <a:rPr lang="en-GB" altLang="zh-TW" sz="2400" dirty="0">
                <a:ea typeface="新細明體" pitchFamily="18" charset="-120"/>
              </a:rPr>
              <a:t>Discuss the key characteristics of leadership and management</a:t>
            </a:r>
          </a:p>
          <a:p>
            <a:pPr lvl="1" algn="just">
              <a:buFont typeface="Wingdings" pitchFamily="2" charset="2"/>
              <a:buChar char="§"/>
            </a:pPr>
            <a:r>
              <a:rPr lang="en-GB" altLang="zh-TW" sz="2400" dirty="0">
                <a:ea typeface="新細明體" pitchFamily="18" charset="-120"/>
              </a:rPr>
              <a:t>Describe the importance of the manager’s role in securing an organization’s information assets</a:t>
            </a:r>
          </a:p>
          <a:p>
            <a:pPr lvl="1" algn="just">
              <a:buFont typeface="Wingdings" pitchFamily="2" charset="2"/>
              <a:buChar char="§"/>
            </a:pPr>
            <a:r>
              <a:rPr lang="en-GB" altLang="zh-TW" sz="2400" dirty="0">
                <a:ea typeface="新細明體" pitchFamily="18" charset="-120"/>
              </a:rPr>
              <a:t>Differentiate information security management from general business management</a:t>
            </a:r>
          </a:p>
          <a:p>
            <a:endParaRPr lang="en-GB" dirty="0"/>
          </a:p>
          <a:p>
            <a:endParaRPr lang="en-GB" dirty="0"/>
          </a:p>
        </p:txBody>
      </p:sp>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2"/>
          <p:cNvSpPr>
            <a:spLocks noGrp="1" noChangeArrowheads="1"/>
          </p:cNvSpPr>
          <p:nvPr>
            <p:ph type="title"/>
          </p:nvPr>
        </p:nvSpPr>
        <p:spPr>
          <a:xfrm>
            <a:off x="550862" y="0"/>
            <a:ext cx="8042276" cy="574068"/>
          </a:xfrm>
        </p:spPr>
        <p:txBody>
          <a:bodyPr/>
          <a:lstStyle/>
          <a:p>
            <a:r>
              <a:rPr lang="en-US" sz="3600" dirty="0"/>
              <a:t>What Is Security?</a:t>
            </a:r>
          </a:p>
        </p:txBody>
      </p:sp>
      <p:sp>
        <p:nvSpPr>
          <p:cNvPr id="8195" name="Rectangle 3"/>
          <p:cNvSpPr>
            <a:spLocks noGrp="1" noChangeArrowheads="1"/>
          </p:cNvSpPr>
          <p:nvPr>
            <p:ph idx="1"/>
          </p:nvPr>
        </p:nvSpPr>
        <p:spPr>
          <a:xfrm>
            <a:off x="118872" y="462390"/>
            <a:ext cx="8906256" cy="4705002"/>
          </a:xfrm>
        </p:spPr>
        <p:txBody>
          <a:bodyPr>
            <a:normAutofit fontScale="77500" lnSpcReduction="20000"/>
          </a:bodyPr>
          <a:lstStyle/>
          <a:p>
            <a:pPr algn="just"/>
            <a:r>
              <a:rPr lang="en-US" sz="2400" dirty="0"/>
              <a:t>In general, security means being free from danger. To be secure is to be protected from the risk of loss, damage, unwanted modification, or other hazards</a:t>
            </a:r>
          </a:p>
          <a:p>
            <a:pPr algn="just"/>
            <a:r>
              <a:rPr lang="en-US" sz="2400" dirty="0"/>
              <a:t>Achieving an appropriate level of security for an organization also depends on the implementation of a multilayered system</a:t>
            </a:r>
          </a:p>
          <a:p>
            <a:pPr algn="just"/>
            <a:r>
              <a:rPr lang="en-US" sz="2400" dirty="0"/>
              <a:t>Security is often achieved by means of several strategies undertaken simultaneously or used in combination with one another</a:t>
            </a:r>
          </a:p>
          <a:p>
            <a:pPr algn="just"/>
            <a:r>
              <a:rPr lang="en-US" sz="2400" dirty="0"/>
              <a:t>It is the role of management to ensure that each strategy is properly planned, organized, staffed, directed, and controlled</a:t>
            </a:r>
          </a:p>
          <a:p>
            <a:r>
              <a:rPr lang="en-US" dirty="0"/>
              <a:t>Modern organizational dependencies:</a:t>
            </a:r>
          </a:p>
          <a:p>
            <a:pPr lvl="1"/>
            <a:r>
              <a:rPr lang="en-US" dirty="0"/>
              <a:t>cloud computing </a:t>
            </a:r>
          </a:p>
          <a:p>
            <a:pPr lvl="1"/>
            <a:r>
              <a:rPr lang="en-US" dirty="0"/>
              <a:t>remote work </a:t>
            </a:r>
          </a:p>
          <a:p>
            <a:pPr lvl="1"/>
            <a:r>
              <a:rPr lang="en-US" dirty="0"/>
              <a:t>AI systems </a:t>
            </a:r>
          </a:p>
          <a:p>
            <a:pPr lvl="1"/>
            <a:r>
              <a:rPr lang="en-US" dirty="0"/>
              <a:t>digital transformation</a:t>
            </a:r>
          </a:p>
          <a:p>
            <a:pPr algn="just"/>
            <a:endParaRPr lang="en-US" sz="2400" dirty="0"/>
          </a:p>
        </p:txBody>
      </p:sp>
      <p:sp>
        <p:nvSpPr>
          <p:cNvPr id="3" name="TextBox 2">
            <a:extLst>
              <a:ext uri="{FF2B5EF4-FFF2-40B4-BE49-F238E27FC236}">
                <a16:creationId xmlns:a16="http://schemas.microsoft.com/office/drawing/2014/main" id="{54563E78-DFA6-1002-5E76-B8B56E8CF654}"/>
              </a:ext>
            </a:extLst>
          </p:cNvPr>
          <p:cNvSpPr txBox="1"/>
          <p:nvPr/>
        </p:nvSpPr>
        <p:spPr>
          <a:xfrm>
            <a:off x="1213658" y="5233892"/>
            <a:ext cx="7082444" cy="369332"/>
          </a:xfrm>
          <a:prstGeom prst="rect">
            <a:avLst/>
          </a:prstGeom>
          <a:noFill/>
          <a:ln>
            <a:solidFill>
              <a:schemeClr val="accent1"/>
            </a:solidFill>
          </a:ln>
        </p:spPr>
        <p:txBody>
          <a:bodyPr wrap="square">
            <a:spAutoFit/>
          </a:bodyPr>
          <a:lstStyle/>
          <a:p>
            <a:r>
              <a:rPr lang="en-US" b="1" dirty="0"/>
              <a:t>Can organizations still rely on traditional perimeter security?</a:t>
            </a:r>
            <a:endParaRPr lang="en-GB" b="1" dirty="0"/>
          </a:p>
        </p:txBody>
      </p:sp>
    </p:spTree>
    <p:extLst>
      <p:ext uri="{BB962C8B-B14F-4D97-AF65-F5344CB8AC3E}">
        <p14:creationId xmlns:p14="http://schemas.microsoft.com/office/powerpoint/2010/main" val="42079238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8195">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8195">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8195">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8195">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8195">
                                            <p:txEl>
                                              <p:pRg st="4" end="4"/>
                                            </p:txEl>
                                          </p:spTgt>
                                        </p:tgtEl>
                                        <p:attrNameLst>
                                          <p:attrName>style.visibility</p:attrName>
                                        </p:attrNameLst>
                                      </p:cBhvr>
                                      <p:to>
                                        <p:strVal val="visible"/>
                                      </p:to>
                                    </p:set>
                                  </p:childTnLst>
                                </p:cTn>
                              </p:par>
                              <p:par>
                                <p:cTn id="23" presetID="1" presetClass="entr" presetSubtype="0" fill="hold" grpId="0" nodeType="withEffect">
                                  <p:stCondLst>
                                    <p:cond delay="0"/>
                                  </p:stCondLst>
                                  <p:childTnLst>
                                    <p:set>
                                      <p:cBhvr>
                                        <p:cTn id="24" dur="1" fill="hold">
                                          <p:stCondLst>
                                            <p:cond delay="0"/>
                                          </p:stCondLst>
                                        </p:cTn>
                                        <p:tgtEl>
                                          <p:spTgt spid="8195">
                                            <p:txEl>
                                              <p:pRg st="5" end="5"/>
                                            </p:txEl>
                                          </p:spTgt>
                                        </p:tgtEl>
                                        <p:attrNameLst>
                                          <p:attrName>style.visibility</p:attrName>
                                        </p:attrNameLst>
                                      </p:cBhvr>
                                      <p:to>
                                        <p:strVal val="visible"/>
                                      </p:to>
                                    </p:set>
                                  </p:childTnLst>
                                </p:cTn>
                              </p:par>
                              <p:par>
                                <p:cTn id="25" presetID="1" presetClass="entr" presetSubtype="0" fill="hold" grpId="0" nodeType="withEffect">
                                  <p:stCondLst>
                                    <p:cond delay="0"/>
                                  </p:stCondLst>
                                  <p:childTnLst>
                                    <p:set>
                                      <p:cBhvr>
                                        <p:cTn id="26" dur="1" fill="hold">
                                          <p:stCondLst>
                                            <p:cond delay="0"/>
                                          </p:stCondLst>
                                        </p:cTn>
                                        <p:tgtEl>
                                          <p:spTgt spid="8195">
                                            <p:txEl>
                                              <p:pRg st="6" end="6"/>
                                            </p:txEl>
                                          </p:spTgt>
                                        </p:tgtEl>
                                        <p:attrNameLst>
                                          <p:attrName>style.visibility</p:attrName>
                                        </p:attrNameLst>
                                      </p:cBhvr>
                                      <p:to>
                                        <p:strVal val="visible"/>
                                      </p:to>
                                    </p:set>
                                  </p:childTnLst>
                                </p:cTn>
                              </p:par>
                              <p:par>
                                <p:cTn id="27" presetID="1" presetClass="entr" presetSubtype="0" fill="hold" grpId="0" nodeType="withEffect">
                                  <p:stCondLst>
                                    <p:cond delay="0"/>
                                  </p:stCondLst>
                                  <p:childTnLst>
                                    <p:set>
                                      <p:cBhvr>
                                        <p:cTn id="28" dur="1" fill="hold">
                                          <p:stCondLst>
                                            <p:cond delay="0"/>
                                          </p:stCondLst>
                                        </p:cTn>
                                        <p:tgtEl>
                                          <p:spTgt spid="8195">
                                            <p:txEl>
                                              <p:pRg st="7" end="7"/>
                                            </p:txEl>
                                          </p:spTgt>
                                        </p:tgtEl>
                                        <p:attrNameLst>
                                          <p:attrName>style.visibility</p:attrName>
                                        </p:attrNameLst>
                                      </p:cBhvr>
                                      <p:to>
                                        <p:strVal val="visible"/>
                                      </p:to>
                                    </p:set>
                                  </p:childTnLst>
                                </p:cTn>
                              </p:par>
                              <p:par>
                                <p:cTn id="29" presetID="1" presetClass="entr" presetSubtype="0" fill="hold" grpId="0" nodeType="withEffect">
                                  <p:stCondLst>
                                    <p:cond delay="0"/>
                                  </p:stCondLst>
                                  <p:childTnLst>
                                    <p:set>
                                      <p:cBhvr>
                                        <p:cTn id="30" dur="1" fill="hold">
                                          <p:stCondLst>
                                            <p:cond delay="0"/>
                                          </p:stCondLst>
                                        </p:cTn>
                                        <p:tgtEl>
                                          <p:spTgt spid="8195">
                                            <p:txEl>
                                              <p:pRg st="8" end="8"/>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195" grpId="0" build="p"/>
      <p:bldP spid="3"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p:cNvSpPr>
            <a:spLocks noGrp="1" noChangeArrowheads="1"/>
          </p:cNvSpPr>
          <p:nvPr>
            <p:ph type="title"/>
          </p:nvPr>
        </p:nvSpPr>
        <p:spPr>
          <a:xfrm>
            <a:off x="118872" y="354465"/>
            <a:ext cx="9025127" cy="715384"/>
          </a:xfrm>
        </p:spPr>
        <p:txBody>
          <a:bodyPr/>
          <a:lstStyle/>
          <a:p>
            <a:r>
              <a:rPr lang="en-US" dirty="0"/>
              <a:t>Specialized Areas of Security</a:t>
            </a:r>
          </a:p>
        </p:txBody>
      </p:sp>
      <p:sp>
        <p:nvSpPr>
          <p:cNvPr id="9219" name="Rectangle 3"/>
          <p:cNvSpPr>
            <a:spLocks noGrp="1" noChangeArrowheads="1"/>
          </p:cNvSpPr>
          <p:nvPr>
            <p:ph idx="1"/>
          </p:nvPr>
        </p:nvSpPr>
        <p:spPr>
          <a:xfrm>
            <a:off x="658989" y="1417108"/>
            <a:ext cx="7944891" cy="4023783"/>
          </a:xfrm>
        </p:spPr>
        <p:txBody>
          <a:bodyPr>
            <a:normAutofit fontScale="92500" lnSpcReduction="10000"/>
          </a:bodyPr>
          <a:lstStyle/>
          <a:p>
            <a:pPr algn="just"/>
            <a:r>
              <a:rPr lang="en-US" sz="2800" dirty="0"/>
              <a:t>Specialized areas of security include:</a:t>
            </a:r>
          </a:p>
          <a:p>
            <a:pPr lvl="1" algn="just"/>
            <a:r>
              <a:rPr lang="en-GB" sz="2400" dirty="0"/>
              <a:t>IoT </a:t>
            </a:r>
          </a:p>
          <a:p>
            <a:pPr lvl="1" algn="just"/>
            <a:r>
              <a:rPr lang="en-GB" sz="2400" dirty="0"/>
              <a:t>cloud security </a:t>
            </a:r>
          </a:p>
          <a:p>
            <a:pPr lvl="1" algn="just"/>
            <a:r>
              <a:rPr lang="en-GB" sz="2400" dirty="0"/>
              <a:t>AI governance </a:t>
            </a:r>
          </a:p>
          <a:p>
            <a:pPr lvl="1" algn="just"/>
            <a:r>
              <a:rPr lang="en-GB" sz="2400" dirty="0"/>
              <a:t>Zero Trust</a:t>
            </a:r>
            <a:endParaRPr lang="en-US" sz="2400" dirty="0"/>
          </a:p>
          <a:p>
            <a:pPr lvl="1" algn="just"/>
            <a:r>
              <a:rPr lang="en-US" sz="2400" dirty="0"/>
              <a:t>Physical security</a:t>
            </a:r>
          </a:p>
          <a:p>
            <a:pPr lvl="1" algn="just"/>
            <a:r>
              <a:rPr lang="en-US" sz="2400" dirty="0"/>
              <a:t>Operations security</a:t>
            </a:r>
          </a:p>
          <a:p>
            <a:pPr lvl="1" algn="just"/>
            <a:r>
              <a:rPr lang="en-US" sz="2400" dirty="0"/>
              <a:t>Communications security</a:t>
            </a:r>
          </a:p>
          <a:p>
            <a:pPr lvl="1" algn="just"/>
            <a:r>
              <a:rPr lang="en-US" sz="2400" dirty="0"/>
              <a:t>Cyber (or computer) security</a:t>
            </a:r>
          </a:p>
          <a:p>
            <a:pPr lvl="1" algn="just"/>
            <a:r>
              <a:rPr lang="en-US" sz="2400" dirty="0"/>
              <a:t>Network security</a:t>
            </a:r>
          </a:p>
        </p:txBody>
      </p:sp>
    </p:spTree>
    <p:extLst>
      <p:ext uri="{BB962C8B-B14F-4D97-AF65-F5344CB8AC3E}">
        <p14:creationId xmlns:p14="http://schemas.microsoft.com/office/powerpoint/2010/main" val="295647164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9219">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9219">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9219">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9219">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9219">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9219">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9219">
                                            <p:txEl>
                                              <p:pRg st="6" end="6"/>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nodeType="clickEffect">
                                  <p:stCondLst>
                                    <p:cond delay="0"/>
                                  </p:stCondLst>
                                  <p:childTnLst>
                                    <p:set>
                                      <p:cBhvr>
                                        <p:cTn id="34" dur="1" fill="hold">
                                          <p:stCondLst>
                                            <p:cond delay="0"/>
                                          </p:stCondLst>
                                        </p:cTn>
                                        <p:tgtEl>
                                          <p:spTgt spid="9219">
                                            <p:txEl>
                                              <p:pRg st="7" end="7"/>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nodeType="clickEffect">
                                  <p:stCondLst>
                                    <p:cond delay="0"/>
                                  </p:stCondLst>
                                  <p:childTnLst>
                                    <p:set>
                                      <p:cBhvr>
                                        <p:cTn id="38" dur="1" fill="hold">
                                          <p:stCondLst>
                                            <p:cond delay="0"/>
                                          </p:stCondLst>
                                        </p:cTn>
                                        <p:tgtEl>
                                          <p:spTgt spid="9219">
                                            <p:txEl>
                                              <p:pRg st="8" end="8"/>
                                            </p:txEl>
                                          </p:spTgt>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nodeType="clickEffect">
                                  <p:stCondLst>
                                    <p:cond delay="0"/>
                                  </p:stCondLst>
                                  <p:childTnLst>
                                    <p:set>
                                      <p:cBhvr>
                                        <p:cTn id="42" dur="1" fill="hold">
                                          <p:stCondLst>
                                            <p:cond delay="0"/>
                                          </p:stCondLst>
                                        </p:cTn>
                                        <p:tgtEl>
                                          <p:spTgt spid="9219">
                                            <p:txEl>
                                              <p:pRg st="9" end="9"/>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2"/>
          <p:cNvSpPr>
            <a:spLocks noGrp="1" noChangeArrowheads="1"/>
          </p:cNvSpPr>
          <p:nvPr>
            <p:ph type="title"/>
          </p:nvPr>
        </p:nvSpPr>
        <p:spPr>
          <a:xfrm>
            <a:off x="549275" y="107576"/>
            <a:ext cx="8042276" cy="712231"/>
          </a:xfrm>
        </p:spPr>
        <p:txBody>
          <a:bodyPr/>
          <a:lstStyle/>
          <a:p>
            <a:r>
              <a:rPr lang="en-US" dirty="0"/>
              <a:t>Information Security</a:t>
            </a:r>
          </a:p>
        </p:txBody>
      </p:sp>
      <p:sp>
        <p:nvSpPr>
          <p:cNvPr id="10243" name="Rectangle 3"/>
          <p:cNvSpPr>
            <a:spLocks noGrp="1" noChangeArrowheads="1"/>
          </p:cNvSpPr>
          <p:nvPr>
            <p:ph idx="1"/>
          </p:nvPr>
        </p:nvSpPr>
        <p:spPr>
          <a:xfrm>
            <a:off x="84083" y="766779"/>
            <a:ext cx="8944303" cy="2597318"/>
          </a:xfrm>
        </p:spPr>
        <p:txBody>
          <a:bodyPr>
            <a:normAutofit fontScale="77500" lnSpcReduction="20000"/>
          </a:bodyPr>
          <a:lstStyle/>
          <a:p>
            <a:pPr algn="just"/>
            <a:r>
              <a:rPr lang="en-US" sz="2800" dirty="0"/>
              <a:t>Information security (InfoSec) focuses on the protection of information and the characteristics that give it value, such as: </a:t>
            </a:r>
          </a:p>
          <a:p>
            <a:pPr lvl="1" algn="just"/>
            <a:r>
              <a:rPr lang="en-US" sz="2600" b="1" dirty="0"/>
              <a:t>confidentiality</a:t>
            </a:r>
            <a:r>
              <a:rPr lang="en-US" sz="2600" dirty="0"/>
              <a:t>, </a:t>
            </a:r>
            <a:r>
              <a:rPr lang="en-US" sz="2600" b="1" dirty="0"/>
              <a:t>integrity</a:t>
            </a:r>
            <a:r>
              <a:rPr lang="en-US" sz="2600" dirty="0"/>
              <a:t>, and </a:t>
            </a:r>
            <a:r>
              <a:rPr lang="en-US" sz="2600" b="1" dirty="0"/>
              <a:t>availability</a:t>
            </a:r>
            <a:r>
              <a:rPr lang="en-US" sz="2600" dirty="0"/>
              <a:t>, </a:t>
            </a:r>
          </a:p>
          <a:p>
            <a:pPr lvl="1" algn="just"/>
            <a:r>
              <a:rPr lang="en-US" sz="2600" dirty="0"/>
              <a:t> includes the technology that houses and transfers that information through a variety of protection mechanisms such as: </a:t>
            </a:r>
          </a:p>
          <a:p>
            <a:pPr lvl="2" algn="just"/>
            <a:r>
              <a:rPr lang="en-US" sz="2400" b="1" dirty="0"/>
              <a:t>policy</a:t>
            </a:r>
            <a:r>
              <a:rPr lang="en-US" sz="2400" dirty="0"/>
              <a:t>, </a:t>
            </a:r>
          </a:p>
          <a:p>
            <a:pPr lvl="2" algn="just"/>
            <a:r>
              <a:rPr lang="en-US" sz="2400" b="1" dirty="0"/>
              <a:t>training and </a:t>
            </a:r>
          </a:p>
          <a:p>
            <a:pPr lvl="2" algn="just"/>
            <a:r>
              <a:rPr lang="en-US" sz="2400" b="1" dirty="0"/>
              <a:t>awareness </a:t>
            </a:r>
            <a:r>
              <a:rPr lang="en-US" sz="2400" dirty="0"/>
              <a:t>programs, and </a:t>
            </a:r>
            <a:r>
              <a:rPr lang="en-US" sz="2400" b="1" dirty="0"/>
              <a:t>technology</a:t>
            </a:r>
          </a:p>
        </p:txBody>
      </p:sp>
      <p:sp>
        <p:nvSpPr>
          <p:cNvPr id="3" name="TextBox 2">
            <a:extLst>
              <a:ext uri="{FF2B5EF4-FFF2-40B4-BE49-F238E27FC236}">
                <a16:creationId xmlns:a16="http://schemas.microsoft.com/office/drawing/2014/main" id="{8654E70F-55EA-90E7-46F4-5136F4FCC0A4}"/>
              </a:ext>
            </a:extLst>
          </p:cNvPr>
          <p:cNvSpPr txBox="1"/>
          <p:nvPr/>
        </p:nvSpPr>
        <p:spPr>
          <a:xfrm>
            <a:off x="234120" y="5248229"/>
            <a:ext cx="8458091" cy="369332"/>
          </a:xfrm>
          <a:prstGeom prst="rect">
            <a:avLst/>
          </a:prstGeom>
          <a:noFill/>
          <a:ln>
            <a:solidFill>
              <a:schemeClr val="accent1"/>
            </a:solidFill>
          </a:ln>
        </p:spPr>
        <p:txBody>
          <a:bodyPr wrap="square">
            <a:spAutoFit/>
          </a:bodyPr>
          <a:lstStyle/>
          <a:p>
            <a:r>
              <a:rPr lang="en-US" dirty="0"/>
              <a:t>Is cybersecurity now more about organizational resilience than prevention?</a:t>
            </a:r>
            <a:endParaRPr lang="en-GB" dirty="0"/>
          </a:p>
        </p:txBody>
      </p:sp>
      <p:sp>
        <p:nvSpPr>
          <p:cNvPr id="7" name="TextBox 6">
            <a:extLst>
              <a:ext uri="{FF2B5EF4-FFF2-40B4-BE49-F238E27FC236}">
                <a16:creationId xmlns:a16="http://schemas.microsoft.com/office/drawing/2014/main" id="{B97EFF09-AB80-F549-118C-78B70539947F}"/>
              </a:ext>
            </a:extLst>
          </p:cNvPr>
          <p:cNvSpPr txBox="1"/>
          <p:nvPr/>
        </p:nvSpPr>
        <p:spPr>
          <a:xfrm>
            <a:off x="234120" y="3493903"/>
            <a:ext cx="4572000" cy="1754326"/>
          </a:xfrm>
          <a:prstGeom prst="rect">
            <a:avLst/>
          </a:prstGeom>
          <a:noFill/>
        </p:spPr>
        <p:txBody>
          <a:bodyPr wrap="square">
            <a:spAutoFit/>
          </a:bodyPr>
          <a:lstStyle/>
          <a:p>
            <a:r>
              <a:rPr lang="en-US" dirty="0"/>
              <a:t>Modern InfoSec is broader than CIA alone:</a:t>
            </a:r>
          </a:p>
          <a:p>
            <a:pPr marL="171450" indent="-171450">
              <a:buFont typeface="Arial" panose="020B0604020202020204" pitchFamily="34" charset="0"/>
              <a:buChar char="•"/>
            </a:pPr>
            <a:r>
              <a:rPr lang="en-GB" dirty="0"/>
              <a:t>resilience </a:t>
            </a:r>
          </a:p>
          <a:p>
            <a:pPr marL="171450" indent="-171450">
              <a:buFont typeface="Arial" panose="020B0604020202020204" pitchFamily="34" charset="0"/>
              <a:buChar char="•"/>
            </a:pPr>
            <a:r>
              <a:rPr lang="en-GB" dirty="0"/>
              <a:t>governance </a:t>
            </a:r>
          </a:p>
          <a:p>
            <a:pPr marL="171450" indent="-171450">
              <a:buFont typeface="Arial" panose="020B0604020202020204" pitchFamily="34" charset="0"/>
              <a:buChar char="•"/>
            </a:pPr>
            <a:r>
              <a:rPr lang="en-GB" dirty="0"/>
              <a:t>Privacy</a:t>
            </a:r>
          </a:p>
          <a:p>
            <a:pPr marL="171450" indent="-171450">
              <a:buFont typeface="Arial" panose="020B0604020202020204" pitchFamily="34" charset="0"/>
              <a:buChar char="•"/>
            </a:pPr>
            <a:r>
              <a:rPr lang="en-GB" dirty="0"/>
              <a:t> trust</a:t>
            </a:r>
            <a:endParaRPr lang="en-GB" sz="1800" b="0" i="0" kern="1200" dirty="0">
              <a:solidFill>
                <a:schemeClr val="tx1"/>
              </a:solidFill>
              <a:effectLst/>
              <a:latin typeface="+mn-lt"/>
              <a:ea typeface="+mn-ea"/>
              <a:cs typeface="+mn-cs"/>
            </a:endParaRPr>
          </a:p>
        </p:txBody>
      </p:sp>
      <p:sp>
        <p:nvSpPr>
          <p:cNvPr id="9" name="TextBox 8">
            <a:extLst>
              <a:ext uri="{FF2B5EF4-FFF2-40B4-BE49-F238E27FC236}">
                <a16:creationId xmlns:a16="http://schemas.microsoft.com/office/drawing/2014/main" id="{642FE033-666E-0B8D-D1A7-7321501B3CE0}"/>
              </a:ext>
            </a:extLst>
          </p:cNvPr>
          <p:cNvSpPr txBox="1"/>
          <p:nvPr/>
        </p:nvSpPr>
        <p:spPr>
          <a:xfrm>
            <a:off x="4572000" y="3493903"/>
            <a:ext cx="4572000" cy="1384995"/>
          </a:xfrm>
          <a:prstGeom prst="rect">
            <a:avLst/>
          </a:prstGeom>
          <a:noFill/>
        </p:spPr>
        <p:txBody>
          <a:bodyPr wrap="square">
            <a:spAutoFit/>
          </a:bodyPr>
          <a:lstStyle/>
          <a:p>
            <a:pPr algn="just"/>
            <a:r>
              <a:rPr lang="en-US" sz="2400" dirty="0"/>
              <a:t>modern InfoSec challenges: </a:t>
            </a:r>
          </a:p>
          <a:p>
            <a:pPr marL="800100" lvl="1" indent="-342900" algn="just">
              <a:buFont typeface="Arial" panose="020B0604020202020204" pitchFamily="34" charset="0"/>
              <a:buChar char="•"/>
            </a:pPr>
            <a:r>
              <a:rPr lang="en-US" sz="2000" dirty="0"/>
              <a:t>AI-driven attacks </a:t>
            </a:r>
          </a:p>
          <a:p>
            <a:pPr marL="800100" lvl="1" indent="-342900" algn="just">
              <a:buFont typeface="Arial" panose="020B0604020202020204" pitchFamily="34" charset="0"/>
              <a:buChar char="•"/>
            </a:pPr>
            <a:r>
              <a:rPr lang="en-US" sz="2000" dirty="0"/>
              <a:t>ransomware </a:t>
            </a:r>
          </a:p>
          <a:p>
            <a:pPr marL="800100" lvl="1" indent="-342900" algn="just">
              <a:buFont typeface="Arial" panose="020B0604020202020204" pitchFamily="34" charset="0"/>
              <a:buChar char="•"/>
            </a:pPr>
            <a:r>
              <a:rPr lang="en-US" sz="2000" dirty="0"/>
              <a:t>cloud breaches</a:t>
            </a:r>
            <a:endParaRPr lang="en-GB" sz="1400" dirty="0"/>
          </a:p>
        </p:txBody>
      </p:sp>
    </p:spTree>
    <p:extLst>
      <p:ext uri="{BB962C8B-B14F-4D97-AF65-F5344CB8AC3E}">
        <p14:creationId xmlns:p14="http://schemas.microsoft.com/office/powerpoint/2010/main" val="315947074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024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024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1024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1024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10243">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10243">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7"/>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9"/>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7" grpId="0"/>
      <p:bldP spid="9"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3"/>
          <p:cNvGrpSpPr/>
          <p:nvPr/>
        </p:nvGrpSpPr>
        <p:grpSpPr>
          <a:xfrm>
            <a:off x="2095500" y="0"/>
            <a:ext cx="4953000" cy="5461594"/>
            <a:chOff x="2095500" y="0"/>
            <a:chExt cx="4953000" cy="5461594"/>
          </a:xfrm>
        </p:grpSpPr>
        <p:pic>
          <p:nvPicPr>
            <p:cNvPr id="2" name="Picture 1" descr="An architectural drawing of a temple façade shows and identifies the components of information security. The stylobates are Confidentiality, Integrity, and Availability. The three columns are Computer Security, Data Security, and Network Security. The frieze is Policy. The pediment is Management of Information Security. The raking cornices are Information Security and Governance."/>
            <p:cNvPicPr>
              <a:picLocks noChangeAspect="1"/>
            </p:cNvPicPr>
            <p:nvPr/>
          </p:nvPicPr>
          <p:blipFill rotWithShape="1">
            <a:blip r:embed="rId3" cstate="print">
              <a:extLst>
                <a:ext uri="{28A0092B-C50C-407E-A947-70E740481C1C}">
                  <a14:useLocalDpi xmlns:a14="http://schemas.microsoft.com/office/drawing/2010/main" val="0"/>
                </a:ext>
              </a:extLst>
            </a:blip>
            <a:srcRect b="13598"/>
            <a:stretch/>
          </p:blipFill>
          <p:spPr>
            <a:xfrm>
              <a:off x="2095500" y="0"/>
              <a:ext cx="4953000" cy="5249917"/>
            </a:xfrm>
            <a:prstGeom prst="rect">
              <a:avLst/>
            </a:prstGeom>
          </p:spPr>
        </p:pic>
        <p:sp>
          <p:nvSpPr>
            <p:cNvPr id="3" name="TextBox 2"/>
            <p:cNvSpPr txBox="1"/>
            <p:nvPr/>
          </p:nvSpPr>
          <p:spPr>
            <a:xfrm>
              <a:off x="2569779" y="5092262"/>
              <a:ext cx="4321066" cy="369332"/>
            </a:xfrm>
            <a:prstGeom prst="rect">
              <a:avLst/>
            </a:prstGeom>
            <a:noFill/>
          </p:spPr>
          <p:txBody>
            <a:bodyPr wrap="square" rtlCol="0">
              <a:spAutoFit/>
            </a:bodyPr>
            <a:lstStyle/>
            <a:p>
              <a:r>
                <a:rPr lang="en-GB" b="1" dirty="0"/>
                <a:t>Components of Information Security</a:t>
              </a:r>
            </a:p>
          </p:txBody>
        </p:sp>
      </p:grpSp>
    </p:spTree>
    <p:extLst>
      <p:ext uri="{BB962C8B-B14F-4D97-AF65-F5344CB8AC3E}">
        <p14:creationId xmlns:p14="http://schemas.microsoft.com/office/powerpoint/2010/main" val="82189184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2"/>
          <p:cNvSpPr>
            <a:spLocks noGrp="1" noChangeArrowheads="1"/>
          </p:cNvSpPr>
          <p:nvPr>
            <p:ph type="title"/>
          </p:nvPr>
        </p:nvSpPr>
        <p:spPr>
          <a:xfrm>
            <a:off x="8512" y="107576"/>
            <a:ext cx="9007471" cy="779392"/>
          </a:xfrm>
        </p:spPr>
        <p:txBody>
          <a:bodyPr>
            <a:normAutofit fontScale="90000"/>
          </a:bodyPr>
          <a:lstStyle/>
          <a:p>
            <a:r>
              <a:rPr lang="en-US" dirty="0"/>
              <a:t>The CIA Triad and the CNSS Model</a:t>
            </a:r>
          </a:p>
        </p:txBody>
      </p:sp>
      <p:sp>
        <p:nvSpPr>
          <p:cNvPr id="12291" name="Rectangle 3"/>
          <p:cNvSpPr>
            <a:spLocks noGrp="1" noChangeArrowheads="1"/>
          </p:cNvSpPr>
          <p:nvPr>
            <p:ph idx="1"/>
          </p:nvPr>
        </p:nvSpPr>
        <p:spPr>
          <a:xfrm>
            <a:off x="110559" y="1052544"/>
            <a:ext cx="8583038" cy="4343400"/>
          </a:xfrm>
        </p:spPr>
        <p:txBody>
          <a:bodyPr>
            <a:normAutofit/>
          </a:bodyPr>
          <a:lstStyle/>
          <a:p>
            <a:pPr algn="just"/>
            <a:r>
              <a:rPr lang="en-US" sz="2400" dirty="0"/>
              <a:t>The NSTISSI (or CNSS) Security Model (also known as the McCumber Cube) provides a more detailed perspective on security</a:t>
            </a:r>
          </a:p>
          <a:p>
            <a:pPr algn="just"/>
            <a:r>
              <a:rPr lang="en-US" sz="2400" dirty="0"/>
              <a:t>While the NSTISSC model covers the three dimensions of information security, it omits discussion of detailed guidelines and policies that direct the implementation of controls</a:t>
            </a:r>
          </a:p>
          <a:p>
            <a:pPr algn="just"/>
            <a:r>
              <a:rPr lang="en-US" sz="2400" dirty="0"/>
              <a:t>Another weakness of using this model with too limited an approach is to view it from a single perspective</a:t>
            </a:r>
          </a:p>
        </p:txBody>
      </p:sp>
      <p:sp>
        <p:nvSpPr>
          <p:cNvPr id="3" name="TextBox 2">
            <a:extLst>
              <a:ext uri="{FF2B5EF4-FFF2-40B4-BE49-F238E27FC236}">
                <a16:creationId xmlns:a16="http://schemas.microsoft.com/office/drawing/2014/main" id="{ECCF45DB-8E18-A209-AF79-AA95F41BAD3A}"/>
              </a:ext>
            </a:extLst>
          </p:cNvPr>
          <p:cNvSpPr txBox="1"/>
          <p:nvPr/>
        </p:nvSpPr>
        <p:spPr>
          <a:xfrm>
            <a:off x="714703" y="5133986"/>
            <a:ext cx="7252137" cy="369332"/>
          </a:xfrm>
          <a:prstGeom prst="rect">
            <a:avLst/>
          </a:prstGeom>
          <a:noFill/>
          <a:ln>
            <a:solidFill>
              <a:schemeClr val="accent1"/>
            </a:solidFill>
          </a:ln>
        </p:spPr>
        <p:txBody>
          <a:bodyPr wrap="square">
            <a:spAutoFit/>
          </a:bodyPr>
          <a:lstStyle/>
          <a:p>
            <a:r>
              <a:rPr lang="en-US" b="1" dirty="0"/>
              <a:t>Does the CIA Triad fully address modern cyber threats?</a:t>
            </a:r>
            <a:endParaRPr lang="en-GB" b="1" dirty="0"/>
          </a:p>
        </p:txBody>
      </p:sp>
    </p:spTree>
    <p:extLst>
      <p:ext uri="{BB962C8B-B14F-4D97-AF65-F5344CB8AC3E}">
        <p14:creationId xmlns:p14="http://schemas.microsoft.com/office/powerpoint/2010/main" val="133975948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2291">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2291">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2291">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291" grpId="0" build="p"/>
      <p:bldP spid="3"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3"/>
          <p:cNvGrpSpPr/>
          <p:nvPr/>
        </p:nvGrpSpPr>
        <p:grpSpPr>
          <a:xfrm>
            <a:off x="232747" y="735310"/>
            <a:ext cx="8678506" cy="4056522"/>
            <a:chOff x="232747" y="735310"/>
            <a:chExt cx="8678506" cy="3457830"/>
          </a:xfrm>
        </p:grpSpPr>
        <p:pic>
          <p:nvPicPr>
            <p:cNvPr id="2" name="Picture 1" descr="A graph and a cube identify the components of the C N S S security model. Graph: The horizontal axis represents Storage, Processing, and Transmission. The vertical axis represents Availability, Integrity, and Confidentiality. An upward sloping line from the origin represents Policy, Education, and Technology. Cube: The 27-cell cube identifies the same components along each of its three dimensions."/>
            <p:cNvPicPr>
              <a:picLocks noChangeAspect="1"/>
            </p:cNvPicPr>
            <p:nvPr/>
          </p:nvPicPr>
          <p:blipFill rotWithShape="1">
            <a:blip r:embed="rId3" cstate="email">
              <a:extLst>
                <a:ext uri="{28A0092B-C50C-407E-A947-70E740481C1C}">
                  <a14:useLocalDpi xmlns:a14="http://schemas.microsoft.com/office/drawing/2010/main" val="0"/>
                </a:ext>
              </a:extLst>
            </a:blip>
            <a:srcRect b="12350"/>
            <a:stretch/>
          </p:blipFill>
          <p:spPr>
            <a:xfrm>
              <a:off x="232747" y="735310"/>
              <a:ext cx="8678506" cy="3284898"/>
            </a:xfrm>
            <a:prstGeom prst="rect">
              <a:avLst/>
            </a:prstGeom>
          </p:spPr>
        </p:pic>
        <p:sp>
          <p:nvSpPr>
            <p:cNvPr id="3" name="TextBox 2"/>
            <p:cNvSpPr txBox="1"/>
            <p:nvPr/>
          </p:nvSpPr>
          <p:spPr>
            <a:xfrm>
              <a:off x="1280161" y="3878317"/>
              <a:ext cx="6571068" cy="314823"/>
            </a:xfrm>
            <a:prstGeom prst="rect">
              <a:avLst/>
            </a:prstGeom>
            <a:noFill/>
          </p:spPr>
          <p:txBody>
            <a:bodyPr wrap="square" rtlCol="0">
              <a:spAutoFit/>
            </a:bodyPr>
            <a:lstStyle/>
            <a:p>
              <a:r>
                <a:rPr lang="en-GB" b="1" dirty="0"/>
                <a:t>Committee on National Security Systems (CNSS) model</a:t>
              </a:r>
            </a:p>
          </p:txBody>
        </p:sp>
      </p:grpSp>
    </p:spTree>
    <p:extLst>
      <p:ext uri="{BB962C8B-B14F-4D97-AF65-F5344CB8AC3E}">
        <p14:creationId xmlns:p14="http://schemas.microsoft.com/office/powerpoint/2010/main" val="30258665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49275" y="107576"/>
            <a:ext cx="8042276" cy="696465"/>
          </a:xfrm>
        </p:spPr>
        <p:txBody>
          <a:bodyPr/>
          <a:lstStyle/>
          <a:p>
            <a:r>
              <a:rPr lang="en-US" dirty="0"/>
              <a:t>The C.I.A. Triad</a:t>
            </a:r>
          </a:p>
        </p:txBody>
      </p:sp>
      <p:sp>
        <p:nvSpPr>
          <p:cNvPr id="3" name="Content Placeholder 2"/>
          <p:cNvSpPr>
            <a:spLocks noGrp="1"/>
          </p:cNvSpPr>
          <p:nvPr>
            <p:ph idx="1"/>
          </p:nvPr>
        </p:nvSpPr>
        <p:spPr>
          <a:xfrm>
            <a:off x="549275" y="804041"/>
            <a:ext cx="8415338" cy="1557349"/>
          </a:xfrm>
        </p:spPr>
        <p:txBody>
          <a:bodyPr/>
          <a:lstStyle/>
          <a:p>
            <a:pPr algn="just"/>
            <a:r>
              <a:rPr lang="en-US" sz="2400" dirty="0"/>
              <a:t>The C.I.A. triad—confidentiality, integrity, and availability—has expanded into a more comprehensive list of critical characteristics of information</a:t>
            </a:r>
          </a:p>
          <a:p>
            <a:pPr algn="just"/>
            <a:endParaRPr lang="en-US" sz="2400" dirty="0"/>
          </a:p>
        </p:txBody>
      </p:sp>
      <p:grpSp>
        <p:nvGrpSpPr>
          <p:cNvPr id="6" name="Group 5"/>
          <p:cNvGrpSpPr/>
          <p:nvPr/>
        </p:nvGrpSpPr>
        <p:grpSpPr>
          <a:xfrm>
            <a:off x="2397882" y="1982566"/>
            <a:ext cx="4718123" cy="3668214"/>
            <a:chOff x="2397882" y="1982566"/>
            <a:chExt cx="4718123" cy="3668214"/>
          </a:xfrm>
        </p:grpSpPr>
        <p:pic>
          <p:nvPicPr>
            <p:cNvPr id="4" name="Picture 3" descr="A triangle identifies the C I A triad of Data and Services: Confidentiality, Integrity, and Availability."/>
            <p:cNvPicPr>
              <a:picLocks noChangeAspect="1"/>
            </p:cNvPicPr>
            <p:nvPr/>
          </p:nvPicPr>
          <p:blipFill rotWithShape="1">
            <a:blip r:embed="rId3" cstate="email">
              <a:extLst>
                <a:ext uri="{28A0092B-C50C-407E-A947-70E740481C1C}">
                  <a14:useLocalDpi xmlns:a14="http://schemas.microsoft.com/office/drawing/2010/main" val="0"/>
                </a:ext>
              </a:extLst>
            </a:blip>
            <a:srcRect b="15312"/>
            <a:stretch/>
          </p:blipFill>
          <p:spPr>
            <a:xfrm>
              <a:off x="2397882" y="1982566"/>
              <a:ext cx="4718123" cy="3298882"/>
            </a:xfrm>
            <a:prstGeom prst="rect">
              <a:avLst/>
            </a:prstGeom>
          </p:spPr>
        </p:pic>
        <p:sp>
          <p:nvSpPr>
            <p:cNvPr id="5" name="TextBox 4"/>
            <p:cNvSpPr txBox="1"/>
            <p:nvPr/>
          </p:nvSpPr>
          <p:spPr>
            <a:xfrm>
              <a:off x="3011214" y="5281448"/>
              <a:ext cx="3121572" cy="369332"/>
            </a:xfrm>
            <a:prstGeom prst="rect">
              <a:avLst/>
            </a:prstGeom>
            <a:noFill/>
          </p:spPr>
          <p:txBody>
            <a:bodyPr wrap="square" rtlCol="0">
              <a:spAutoFit/>
            </a:bodyPr>
            <a:lstStyle/>
            <a:p>
              <a:pPr algn="ctr"/>
              <a:r>
                <a:rPr lang="en-GB" b="1" dirty="0"/>
                <a:t>The C.I.A. triad</a:t>
              </a:r>
            </a:p>
          </p:txBody>
        </p:sp>
      </p:grpSp>
    </p:spTree>
    <p:extLst>
      <p:ext uri="{BB962C8B-B14F-4D97-AF65-F5344CB8AC3E}">
        <p14:creationId xmlns:p14="http://schemas.microsoft.com/office/powerpoint/2010/main" val="354975838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39700" y="1054100"/>
            <a:ext cx="8670735" cy="3619500"/>
          </a:xfrm>
        </p:spPr>
        <p:txBody>
          <a:bodyPr>
            <a:normAutofit/>
          </a:bodyPr>
          <a:lstStyle/>
          <a:p>
            <a:pPr algn="just"/>
            <a:r>
              <a:rPr lang="en-US" dirty="0"/>
              <a:t>MFA</a:t>
            </a:r>
          </a:p>
          <a:p>
            <a:pPr algn="just"/>
            <a:r>
              <a:rPr lang="en-US" dirty="0"/>
              <a:t>Biometrics</a:t>
            </a:r>
          </a:p>
          <a:p>
            <a:pPr algn="just"/>
            <a:r>
              <a:rPr lang="en-US" dirty="0" err="1"/>
              <a:t>Passwordless</a:t>
            </a:r>
            <a:r>
              <a:rPr lang="en-US" dirty="0"/>
              <a:t> authentication</a:t>
            </a:r>
          </a:p>
          <a:p>
            <a:pPr algn="just"/>
            <a:r>
              <a:rPr lang="en-US" dirty="0" err="1"/>
              <a:t>behavioural</a:t>
            </a:r>
            <a:r>
              <a:rPr lang="en-US" dirty="0"/>
              <a:t> authentication</a:t>
            </a:r>
          </a:p>
          <a:p>
            <a:pPr algn="just"/>
            <a:r>
              <a:rPr lang="en-US" dirty="0"/>
              <a:t>Zero Trust</a:t>
            </a:r>
          </a:p>
          <a:p>
            <a:pPr algn="just"/>
            <a:r>
              <a:rPr lang="en-US" dirty="0"/>
              <a:t>Adaptive access control</a:t>
            </a:r>
          </a:p>
        </p:txBody>
      </p:sp>
      <p:sp>
        <p:nvSpPr>
          <p:cNvPr id="2" name="Title 1"/>
          <p:cNvSpPr>
            <a:spLocks noGrp="1"/>
          </p:cNvSpPr>
          <p:nvPr>
            <p:ph type="title"/>
          </p:nvPr>
        </p:nvSpPr>
        <p:spPr>
          <a:xfrm>
            <a:off x="549275" y="107576"/>
            <a:ext cx="8042276" cy="838355"/>
          </a:xfrm>
        </p:spPr>
        <p:txBody>
          <a:bodyPr/>
          <a:lstStyle/>
          <a:p>
            <a:r>
              <a:rPr lang="en-GB" sz="4000" dirty="0"/>
              <a:t>Authentication &amp; Accountability</a:t>
            </a:r>
            <a:endParaRPr lang="en-US" sz="4000" dirty="0"/>
          </a:p>
        </p:txBody>
      </p:sp>
      <p:sp>
        <p:nvSpPr>
          <p:cNvPr id="7" name="TextBox 6">
            <a:extLst>
              <a:ext uri="{FF2B5EF4-FFF2-40B4-BE49-F238E27FC236}">
                <a16:creationId xmlns:a16="http://schemas.microsoft.com/office/drawing/2014/main" id="{10FDA48B-A65E-432A-0328-AF94CC6931D1}"/>
              </a:ext>
            </a:extLst>
          </p:cNvPr>
          <p:cNvSpPr txBox="1"/>
          <p:nvPr/>
        </p:nvSpPr>
        <p:spPr>
          <a:xfrm>
            <a:off x="431800" y="5062945"/>
            <a:ext cx="6667500" cy="523220"/>
          </a:xfrm>
          <a:prstGeom prst="rect">
            <a:avLst/>
          </a:prstGeom>
          <a:noFill/>
          <a:ln>
            <a:solidFill>
              <a:schemeClr val="accent1"/>
            </a:solidFill>
          </a:ln>
        </p:spPr>
        <p:txBody>
          <a:bodyPr wrap="square">
            <a:spAutoFit/>
          </a:bodyPr>
          <a:lstStyle/>
          <a:p>
            <a:r>
              <a:rPr lang="en-GB" sz="2800" b="1" dirty="0"/>
              <a:t>Are passwords becoming obsolete?</a:t>
            </a:r>
            <a:endParaRPr lang="en-GB" b="1" dirty="0"/>
          </a:p>
        </p:txBody>
      </p:sp>
    </p:spTree>
    <p:extLst>
      <p:ext uri="{BB962C8B-B14F-4D97-AF65-F5344CB8AC3E}">
        <p14:creationId xmlns:p14="http://schemas.microsoft.com/office/powerpoint/2010/main" val="150526930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7"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5F791B1-71AC-434F-0963-354B4187CC47}"/>
              </a:ext>
            </a:extLst>
          </p:cNvPr>
          <p:cNvSpPr>
            <a:spLocks noGrp="1"/>
          </p:cNvSpPr>
          <p:nvPr>
            <p:ph type="title"/>
          </p:nvPr>
        </p:nvSpPr>
        <p:spPr>
          <a:xfrm>
            <a:off x="101600" y="107576"/>
            <a:ext cx="9004299" cy="629024"/>
          </a:xfrm>
        </p:spPr>
        <p:txBody>
          <a:bodyPr/>
          <a:lstStyle/>
          <a:p>
            <a:r>
              <a:rPr lang="en-GB" sz="3600" dirty="0"/>
              <a:t>Modern Cybersecurity Threat Landscape</a:t>
            </a:r>
          </a:p>
        </p:txBody>
      </p:sp>
      <p:sp>
        <p:nvSpPr>
          <p:cNvPr id="3" name="Content Placeholder 2">
            <a:extLst>
              <a:ext uri="{FF2B5EF4-FFF2-40B4-BE49-F238E27FC236}">
                <a16:creationId xmlns:a16="http://schemas.microsoft.com/office/drawing/2014/main" id="{6D452AC7-3625-9D69-8FE3-DCDF79FDEE2E}"/>
              </a:ext>
            </a:extLst>
          </p:cNvPr>
          <p:cNvSpPr>
            <a:spLocks noGrp="1"/>
          </p:cNvSpPr>
          <p:nvPr>
            <p:ph idx="1"/>
          </p:nvPr>
        </p:nvSpPr>
        <p:spPr>
          <a:xfrm>
            <a:off x="460375" y="949232"/>
            <a:ext cx="8042276" cy="3203668"/>
          </a:xfrm>
        </p:spPr>
        <p:txBody>
          <a:bodyPr/>
          <a:lstStyle/>
          <a:p>
            <a:r>
              <a:rPr lang="en-US" dirty="0"/>
              <a:t>Include:</a:t>
            </a:r>
          </a:p>
          <a:p>
            <a:pPr lvl="1"/>
            <a:r>
              <a:rPr lang="en-US" dirty="0"/>
              <a:t>ransomware-as-a-service </a:t>
            </a:r>
          </a:p>
          <a:p>
            <a:pPr lvl="1"/>
            <a:r>
              <a:rPr lang="en-US" dirty="0"/>
              <a:t>AI-driven attacks </a:t>
            </a:r>
          </a:p>
          <a:p>
            <a:pPr lvl="1"/>
            <a:r>
              <a:rPr lang="en-US" dirty="0"/>
              <a:t>deepfake phishing </a:t>
            </a:r>
          </a:p>
          <a:p>
            <a:pPr lvl="1"/>
            <a:r>
              <a:rPr lang="en-US" dirty="0"/>
              <a:t>cloud breaches </a:t>
            </a:r>
          </a:p>
          <a:p>
            <a:pPr lvl="1"/>
            <a:r>
              <a:rPr lang="en-US" dirty="0"/>
              <a:t>insider threats </a:t>
            </a:r>
          </a:p>
          <a:p>
            <a:pPr lvl="1"/>
            <a:r>
              <a:rPr lang="en-US" dirty="0"/>
              <a:t>supply-chain attacks</a:t>
            </a:r>
          </a:p>
          <a:p>
            <a:endParaRPr lang="en-GB" dirty="0"/>
          </a:p>
        </p:txBody>
      </p:sp>
      <p:sp>
        <p:nvSpPr>
          <p:cNvPr id="5" name="TextBox 4">
            <a:extLst>
              <a:ext uri="{FF2B5EF4-FFF2-40B4-BE49-F238E27FC236}">
                <a16:creationId xmlns:a16="http://schemas.microsoft.com/office/drawing/2014/main" id="{816D8290-1227-ECCC-4A41-7048CF58F215}"/>
              </a:ext>
            </a:extLst>
          </p:cNvPr>
          <p:cNvSpPr txBox="1"/>
          <p:nvPr/>
        </p:nvSpPr>
        <p:spPr>
          <a:xfrm>
            <a:off x="641349" y="4013033"/>
            <a:ext cx="7423151" cy="369332"/>
          </a:xfrm>
          <a:prstGeom prst="rect">
            <a:avLst/>
          </a:prstGeom>
          <a:noFill/>
          <a:ln>
            <a:solidFill>
              <a:schemeClr val="accent1"/>
            </a:solidFill>
          </a:ln>
        </p:spPr>
        <p:txBody>
          <a:bodyPr wrap="square">
            <a:spAutoFit/>
          </a:bodyPr>
          <a:lstStyle/>
          <a:p>
            <a:r>
              <a:rPr lang="en-US" dirty="0"/>
              <a:t>Why are attacks increasing despite cybersecurity investment?</a:t>
            </a:r>
            <a:endParaRPr lang="en-GB" dirty="0"/>
          </a:p>
        </p:txBody>
      </p:sp>
      <p:sp>
        <p:nvSpPr>
          <p:cNvPr id="7" name="TextBox 6">
            <a:extLst>
              <a:ext uri="{FF2B5EF4-FFF2-40B4-BE49-F238E27FC236}">
                <a16:creationId xmlns:a16="http://schemas.microsoft.com/office/drawing/2014/main" id="{2CFFB9D0-301E-C83A-6C66-BBF5FCCFCDEE}"/>
              </a:ext>
            </a:extLst>
          </p:cNvPr>
          <p:cNvSpPr txBox="1"/>
          <p:nvPr/>
        </p:nvSpPr>
        <p:spPr>
          <a:xfrm>
            <a:off x="641349" y="4639992"/>
            <a:ext cx="6657975" cy="369332"/>
          </a:xfrm>
          <a:prstGeom prst="rect">
            <a:avLst/>
          </a:prstGeom>
          <a:noFill/>
        </p:spPr>
        <p:txBody>
          <a:bodyPr wrap="square">
            <a:spAutoFit/>
          </a:bodyPr>
          <a:lstStyle/>
          <a:p>
            <a:r>
              <a:rPr lang="en-GB">
                <a:hlinkClick r:id="rId3"/>
              </a:rPr>
              <a:t>https://www.youtube.com/watch?v=lc7scxvKQOo</a:t>
            </a:r>
            <a:endParaRPr lang="en-GB" dirty="0"/>
          </a:p>
        </p:txBody>
      </p:sp>
      <p:sp>
        <p:nvSpPr>
          <p:cNvPr id="9" name="TextBox 8">
            <a:extLst>
              <a:ext uri="{FF2B5EF4-FFF2-40B4-BE49-F238E27FC236}">
                <a16:creationId xmlns:a16="http://schemas.microsoft.com/office/drawing/2014/main" id="{FA76CE57-F384-3A87-2C83-E69F0BB9E4D2}"/>
              </a:ext>
            </a:extLst>
          </p:cNvPr>
          <p:cNvSpPr txBox="1"/>
          <p:nvPr/>
        </p:nvSpPr>
        <p:spPr>
          <a:xfrm>
            <a:off x="641349" y="5266951"/>
            <a:ext cx="7140575" cy="369332"/>
          </a:xfrm>
          <a:prstGeom prst="rect">
            <a:avLst/>
          </a:prstGeom>
          <a:noFill/>
          <a:ln>
            <a:solidFill>
              <a:schemeClr val="accent1"/>
            </a:solidFill>
          </a:ln>
        </p:spPr>
        <p:txBody>
          <a:bodyPr wrap="square">
            <a:spAutoFit/>
          </a:bodyPr>
          <a:lstStyle/>
          <a:p>
            <a:r>
              <a:rPr lang="en-US" dirty="0"/>
              <a:t>Which threat do you believe organizations underestimate most?</a:t>
            </a:r>
            <a:endParaRPr lang="en-GB" dirty="0"/>
          </a:p>
        </p:txBody>
      </p:sp>
    </p:spTree>
    <p:extLst>
      <p:ext uri="{BB962C8B-B14F-4D97-AF65-F5344CB8AC3E}">
        <p14:creationId xmlns:p14="http://schemas.microsoft.com/office/powerpoint/2010/main" val="268362046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3">
                                            <p:txEl>
                                              <p:pRg st="1" end="1"/>
                                            </p:txEl>
                                          </p:spTgt>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3">
                                            <p:txEl>
                                              <p:pRg st="3" end="3"/>
                                            </p:txEl>
                                          </p:spTgt>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3">
                                            <p:txEl>
                                              <p:pRg st="5" end="5"/>
                                            </p:txEl>
                                          </p:spTgt>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5"/>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7"/>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5" grpId="0" animBg="1"/>
      <p:bldP spid="7" grpId="0"/>
      <p:bldP spid="9"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title"/>
          </p:nvPr>
        </p:nvSpPr>
        <p:spPr>
          <a:xfrm>
            <a:off x="549275" y="2119364"/>
            <a:ext cx="8056563" cy="1362075"/>
          </a:xfrm>
        </p:spPr>
        <p:txBody>
          <a:bodyPr>
            <a:normAutofit fontScale="90000"/>
          </a:bodyPr>
          <a:lstStyle/>
          <a:p>
            <a:r>
              <a:rPr lang="en-US" dirty="0"/>
              <a:t>Key Concepts of Information Security: Threats and Attacks </a:t>
            </a:r>
          </a:p>
        </p:txBody>
      </p:sp>
      <p:sp>
        <p:nvSpPr>
          <p:cNvPr id="7" name="Text Placeholder 6"/>
          <p:cNvSpPr>
            <a:spLocks noGrp="1"/>
          </p:cNvSpPr>
          <p:nvPr>
            <p:ph type="body" idx="1"/>
          </p:nvPr>
        </p:nvSpPr>
        <p:spPr/>
        <p:txBody>
          <a:bodyPr/>
          <a:lstStyle/>
          <a:p>
            <a:endParaRPr lang="en-US" dirty="0"/>
          </a:p>
        </p:txBody>
      </p:sp>
    </p:spTree>
    <p:extLst>
      <p:ext uri="{BB962C8B-B14F-4D97-AF65-F5344CB8AC3E}">
        <p14:creationId xmlns:p14="http://schemas.microsoft.com/office/powerpoint/2010/main" val="353593374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title"/>
          </p:nvPr>
        </p:nvSpPr>
        <p:spPr>
          <a:xfrm>
            <a:off x="549275" y="107576"/>
            <a:ext cx="8042276" cy="569080"/>
          </a:xfrm>
        </p:spPr>
        <p:txBody>
          <a:bodyPr/>
          <a:lstStyle/>
          <a:p>
            <a:r>
              <a:rPr lang="en-US" sz="4400" dirty="0"/>
              <a:t>Sun Tzu Wu’s The Art of War</a:t>
            </a:r>
          </a:p>
        </p:txBody>
      </p:sp>
      <p:sp>
        <p:nvSpPr>
          <p:cNvPr id="7" name="Content Placeholder 6"/>
          <p:cNvSpPr>
            <a:spLocks noGrp="1"/>
          </p:cNvSpPr>
          <p:nvPr>
            <p:ph idx="1"/>
          </p:nvPr>
        </p:nvSpPr>
        <p:spPr>
          <a:xfrm>
            <a:off x="118872" y="590576"/>
            <a:ext cx="8851392" cy="4376279"/>
          </a:xfrm>
        </p:spPr>
        <p:txBody>
          <a:bodyPr>
            <a:normAutofit lnSpcReduction="10000"/>
          </a:bodyPr>
          <a:lstStyle/>
          <a:p>
            <a:pPr marL="0" indent="0" algn="just">
              <a:buNone/>
            </a:pPr>
            <a:r>
              <a:rPr lang="en-US" i="1" dirty="0"/>
              <a:t>Therefore I say: One who knows the enemy and knows himself will not be in danger in a hundred battles</a:t>
            </a:r>
          </a:p>
          <a:p>
            <a:pPr marL="0" indent="0" algn="just">
              <a:buNone/>
            </a:pPr>
            <a:r>
              <a:rPr lang="en-US" i="1" dirty="0"/>
              <a:t>One who does not know the enemy but knows himself will sometimes win, sometimes lose. One who does not know the enemy and does not know himself will be in danger in every battle (Sun Tzu, 500 BC) </a:t>
            </a:r>
          </a:p>
          <a:p>
            <a:pPr algn="just"/>
            <a:r>
              <a:rPr lang="en-US" sz="2400" dirty="0"/>
              <a:t>To protect your organization’s information, you must: </a:t>
            </a:r>
          </a:p>
          <a:p>
            <a:pPr lvl="1" algn="just"/>
            <a:r>
              <a:rPr lang="en-US" sz="2000" dirty="0"/>
              <a:t>know yourself; that is, be familiar with the information assets to be protected and the systems, mechanisms, and methods used to store, transport, process, and protect them; and </a:t>
            </a:r>
          </a:p>
          <a:p>
            <a:pPr lvl="1" algn="just"/>
            <a:r>
              <a:rPr lang="en-US" sz="2000" dirty="0"/>
              <a:t>know your enemy; that is the threats your organization faces</a:t>
            </a:r>
            <a:endParaRPr lang="en-US" sz="2000" i="1" dirty="0"/>
          </a:p>
        </p:txBody>
      </p:sp>
      <p:sp>
        <p:nvSpPr>
          <p:cNvPr id="3" name="TextBox 2">
            <a:extLst>
              <a:ext uri="{FF2B5EF4-FFF2-40B4-BE49-F238E27FC236}">
                <a16:creationId xmlns:a16="http://schemas.microsoft.com/office/drawing/2014/main" id="{2773B898-8C52-14C5-381C-63EA28BD98CA}"/>
              </a:ext>
            </a:extLst>
          </p:cNvPr>
          <p:cNvSpPr txBox="1"/>
          <p:nvPr/>
        </p:nvSpPr>
        <p:spPr>
          <a:xfrm>
            <a:off x="118872" y="4966855"/>
            <a:ext cx="8906255" cy="646331"/>
          </a:xfrm>
          <a:prstGeom prst="rect">
            <a:avLst/>
          </a:prstGeom>
          <a:noFill/>
          <a:ln>
            <a:solidFill>
              <a:schemeClr val="accent1"/>
            </a:solidFill>
          </a:ln>
        </p:spPr>
        <p:txBody>
          <a:bodyPr wrap="square">
            <a:spAutoFit/>
          </a:bodyPr>
          <a:lstStyle/>
          <a:p>
            <a:r>
              <a:rPr lang="en-US" dirty="0"/>
              <a:t>Are cybercriminal organizations becoming more sophisticated than some legitimate organizations?</a:t>
            </a:r>
            <a:endParaRPr lang="en-GB" dirty="0"/>
          </a:p>
        </p:txBody>
      </p:sp>
    </p:spTree>
    <p:extLst>
      <p:ext uri="{BB962C8B-B14F-4D97-AF65-F5344CB8AC3E}">
        <p14:creationId xmlns:p14="http://schemas.microsoft.com/office/powerpoint/2010/main" val="252339810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7">
                                            <p:txEl>
                                              <p:pRg st="1" end="1"/>
                                            </p:txEl>
                                          </p:spTgt>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7">
                                            <p:txEl>
                                              <p:pRg st="2" end="2"/>
                                            </p:txEl>
                                          </p:spTgt>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nodeType="clickEffect">
                                  <p:stCondLst>
                                    <p:cond delay="0"/>
                                  </p:stCondLst>
                                  <p:childTnLst>
                                    <p:set>
                                      <p:cBhvr>
                                        <p:cTn id="16" dur="1" fill="hold">
                                          <p:stCondLst>
                                            <p:cond delay="0"/>
                                          </p:stCondLst>
                                        </p:cTn>
                                        <p:tgtEl>
                                          <p:spTgt spid="7">
                                            <p:txEl>
                                              <p:pRg st="3" end="3"/>
                                            </p:txEl>
                                          </p:spTgt>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nodeType="clickEffect">
                                  <p:stCondLst>
                                    <p:cond delay="0"/>
                                  </p:stCondLst>
                                  <p:childTnLst>
                                    <p:set>
                                      <p:cBhvr>
                                        <p:cTn id="20" dur="1" fill="hold">
                                          <p:stCondLst>
                                            <p:cond delay="0"/>
                                          </p:stCondLst>
                                        </p:cTn>
                                        <p:tgtEl>
                                          <p:spTgt spid="7">
                                            <p:txEl>
                                              <p:pRg st="4" end="4"/>
                                            </p:txEl>
                                          </p:spTgt>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grpId="0" nodeType="clickEffect">
                                  <p:stCondLst>
                                    <p:cond delay="0"/>
                                  </p:stCondLst>
                                  <p:childTnLst>
                                    <p:set>
                                      <p:cBhvr>
                                        <p:cTn id="24"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 name="Group 6"/>
          <p:cNvGrpSpPr/>
          <p:nvPr/>
        </p:nvGrpSpPr>
        <p:grpSpPr>
          <a:xfrm>
            <a:off x="157655" y="141889"/>
            <a:ext cx="8576442" cy="6835854"/>
            <a:chOff x="1066800" y="141889"/>
            <a:chExt cx="7239000" cy="5896303"/>
          </a:xfrm>
        </p:grpSpPr>
        <p:pic>
          <p:nvPicPr>
            <p:cNvPr id="2" name="Picture 1" descr="A five-part illustration identifies the key concepts in information security. Part 1: A photo shows a young man sitting at his desk and working with two monitors. Text below this photo reads, Threat: Theft. Threat agent: Ima Hacker. Part 2: A screenshot shows a script page on the MadHackz website. Text below the screenshot reads, Exploit: Script from MadHackz website. Part 3: A screenshot shows a live page on the MadHackz website. Text below the screenshot reads, Vulnerability: SQL injection in online database web interface. Part 4: A photo shows server systems behind closed doors. Text below the photo reads, Attack: Ima Hacker downloads exploit from MadHackz website, then accesses HAL Inc.'s website and applies script, resulting in Loss: download of customer of data. Part 5: A screenshot shows a spreadsheet. Text below the screenshot reads, Asset: HAL Inc.'s customer database."/>
            <p:cNvPicPr>
              <a:picLocks noChangeAspect="1"/>
            </p:cNvPicPr>
            <p:nvPr/>
          </p:nvPicPr>
          <p:blipFill rotWithShape="1">
            <a:blip r:embed="rId3" cstate="email">
              <a:extLst>
                <a:ext uri="{28A0092B-C50C-407E-A947-70E740481C1C}">
                  <a14:useLocalDpi xmlns:a14="http://schemas.microsoft.com/office/drawing/2010/main" val="0"/>
                </a:ext>
              </a:extLst>
            </a:blip>
            <a:srcRect b="-1014"/>
            <a:stretch/>
          </p:blipFill>
          <p:spPr>
            <a:xfrm>
              <a:off x="1066800" y="141889"/>
              <a:ext cx="7239000" cy="5896303"/>
            </a:xfrm>
            <a:prstGeom prst="rect">
              <a:avLst/>
            </a:prstGeom>
          </p:spPr>
        </p:pic>
        <p:sp>
          <p:nvSpPr>
            <p:cNvPr id="6" name="TextBox 5"/>
            <p:cNvSpPr txBox="1"/>
            <p:nvPr/>
          </p:nvSpPr>
          <p:spPr>
            <a:xfrm>
              <a:off x="1066800" y="5344510"/>
              <a:ext cx="1077310" cy="369332"/>
            </a:xfrm>
            <a:prstGeom prst="rect">
              <a:avLst/>
            </a:prstGeom>
            <a:solidFill>
              <a:schemeClr val="bg1"/>
            </a:solidFill>
          </p:spPr>
          <p:txBody>
            <a:bodyPr wrap="square" rtlCol="0">
              <a:spAutoFit/>
            </a:bodyPr>
            <a:lstStyle/>
            <a:p>
              <a:endParaRPr lang="en-GB" dirty="0"/>
            </a:p>
          </p:txBody>
        </p:sp>
      </p:grpSp>
    </p:spTree>
    <p:extLst>
      <p:ext uri="{BB962C8B-B14F-4D97-AF65-F5344CB8AC3E}">
        <p14:creationId xmlns:p14="http://schemas.microsoft.com/office/powerpoint/2010/main" val="171510817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3"/>
          <p:cNvGrpSpPr/>
          <p:nvPr/>
        </p:nvGrpSpPr>
        <p:grpSpPr>
          <a:xfrm>
            <a:off x="175004" y="174465"/>
            <a:ext cx="8842872" cy="5027112"/>
            <a:chOff x="301128" y="379416"/>
            <a:chExt cx="8842872" cy="5027112"/>
          </a:xfrm>
        </p:grpSpPr>
        <p:pic>
          <p:nvPicPr>
            <p:cNvPr id="2" name="Picture 1" descr="The table provides the 12 Categories of Threats to Information Security. The table has 2 columns and 12 rows. The column headings are as follows from left to right: Category of Threat and Attack Examples. The row entries are as follows. Row 1. Category of Threat, Compromises to intellectual property. Attack Examples, Piracy, copyright infringement. Row 2. Category of Threat, Deviations in quality of service. Attack Examples, Internet service provider I S P, power, or W A N service problems. Row 3. Category of Threat, Espionage or trespass. Attack Examples, Unauthorized access and or data collection. Row 4. Category of Threat, Forces of nature. Attack Examples, Fire, floods, earthquakes, lightning. Row 5. Category of Threat, Human error or failure. Attack Examples, Accidents, employee mistakes. Row 6. Category of Threat, Information extortion. Attack Examples, Blackmail, information disclosure. Row 7. Category of Threat, Sabotage or vandalism. Attack Examples, Destruction of systems or information. Row 8. Category of Threat, Software attacks. Attack Examples, Viruses, worms, macros, denial of service. Row 9. Category of Threat, Technical hardware failures or errors. Attack Examples, Equipment failure. Row 10. Category of Threat, Technical software failures or errors. Attack Examples, Bugs, code problems, unknown loopholes. Row 11. Category of Threat, Technological obsolescence. Attack Examples, Antiquated or outdated technologies. Row 12. Category of Threat, Theft. Attack Examples, Illegal confiscation of equipment or information. "/>
            <p:cNvPicPr>
              <a:picLocks noChangeAspect="1"/>
            </p:cNvPicPr>
            <p:nvPr/>
          </p:nvPicPr>
          <p:blipFill>
            <a:blip r:embed="rId3" cstate="email">
              <a:extLst>
                <a:ext uri="{28A0092B-C50C-407E-A947-70E740481C1C}">
                  <a14:useLocalDpi xmlns:a14="http://schemas.microsoft.com/office/drawing/2010/main" val="0"/>
                </a:ext>
              </a:extLst>
            </a:blip>
            <a:stretch>
              <a:fillRect/>
            </a:stretch>
          </p:blipFill>
          <p:spPr>
            <a:xfrm>
              <a:off x="301128" y="379416"/>
              <a:ext cx="8842872" cy="5027112"/>
            </a:xfrm>
            <a:prstGeom prst="rect">
              <a:avLst/>
            </a:prstGeom>
          </p:spPr>
        </p:pic>
        <p:sp>
          <p:nvSpPr>
            <p:cNvPr id="3" name="TextBox 2"/>
            <p:cNvSpPr txBox="1"/>
            <p:nvPr/>
          </p:nvSpPr>
          <p:spPr>
            <a:xfrm>
              <a:off x="301128" y="520262"/>
              <a:ext cx="1496141" cy="409904"/>
            </a:xfrm>
            <a:prstGeom prst="rect">
              <a:avLst/>
            </a:prstGeom>
            <a:solidFill>
              <a:schemeClr val="accent1"/>
            </a:solidFill>
          </p:spPr>
          <p:txBody>
            <a:bodyPr wrap="square" rtlCol="0">
              <a:spAutoFit/>
            </a:bodyPr>
            <a:lstStyle/>
            <a:p>
              <a:endParaRPr lang="en-GB"/>
            </a:p>
          </p:txBody>
        </p:sp>
      </p:grpSp>
    </p:spTree>
    <p:extLst>
      <p:ext uri="{BB962C8B-B14F-4D97-AF65-F5344CB8AC3E}">
        <p14:creationId xmlns:p14="http://schemas.microsoft.com/office/powerpoint/2010/main" val="347034148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49275" y="837391"/>
            <a:ext cx="8415338" cy="701731"/>
          </a:xfrm>
        </p:spPr>
        <p:txBody>
          <a:bodyPr>
            <a:normAutofit fontScale="92500" lnSpcReduction="10000"/>
          </a:bodyPr>
          <a:lstStyle/>
          <a:p>
            <a:r>
              <a:rPr lang="en-US" sz="2400" dirty="0"/>
              <a:t>Information extortion, also known as cyberextortion, is common in the theft of credit card numbers</a:t>
            </a:r>
          </a:p>
        </p:txBody>
      </p:sp>
      <p:sp>
        <p:nvSpPr>
          <p:cNvPr id="2" name="Title 1"/>
          <p:cNvSpPr>
            <a:spLocks noGrp="1"/>
          </p:cNvSpPr>
          <p:nvPr>
            <p:ph type="title"/>
          </p:nvPr>
        </p:nvSpPr>
        <p:spPr>
          <a:xfrm>
            <a:off x="549275" y="107577"/>
            <a:ext cx="8042276" cy="634008"/>
          </a:xfrm>
        </p:spPr>
        <p:txBody>
          <a:bodyPr/>
          <a:lstStyle/>
          <a:p>
            <a:r>
              <a:rPr lang="en-US" dirty="0"/>
              <a:t>Information Extortion</a:t>
            </a:r>
          </a:p>
        </p:txBody>
      </p:sp>
      <p:sp>
        <p:nvSpPr>
          <p:cNvPr id="12" name="Content Placeholder 2"/>
          <p:cNvSpPr txBox="1">
            <a:spLocks/>
          </p:cNvSpPr>
          <p:nvPr/>
        </p:nvSpPr>
        <p:spPr>
          <a:xfrm>
            <a:off x="29803" y="1981163"/>
            <a:ext cx="3765579" cy="3157788"/>
          </a:xfrm>
          <a:prstGeom prst="rect">
            <a:avLst/>
          </a:prstGeom>
        </p:spPr>
        <p:txBody>
          <a:bodyPr vert="horz" wrap="square" lIns="0" tIns="0" rIns="0" bIns="0" rtlCol="0">
            <a:spAutoFit/>
          </a:bodyPr>
          <a:lstStyle>
            <a:lvl1pPr marL="171450" indent="-171450" algn="l" defTabSz="914400" rtl="0" eaLnBrk="1" latinLnBrk="0" hangingPunct="1">
              <a:lnSpc>
                <a:spcPct val="95000"/>
              </a:lnSpc>
              <a:spcBef>
                <a:spcPts val="1200"/>
              </a:spcBef>
              <a:buClr>
                <a:schemeClr val="accent2"/>
              </a:buClr>
              <a:buFont typeface="Arial" pitchFamily="34" charset="0"/>
              <a:buChar char="•"/>
              <a:defRPr sz="2000" kern="1200">
                <a:solidFill>
                  <a:schemeClr val="tx1">
                    <a:lumMod val="75000"/>
                    <a:lumOff val="25000"/>
                  </a:schemeClr>
                </a:solidFill>
                <a:latin typeface="+mn-lt"/>
                <a:ea typeface="+mn-ea"/>
                <a:cs typeface="+mn-cs"/>
              </a:defRPr>
            </a:lvl1pPr>
            <a:lvl2pPr marL="400050" indent="-171450" algn="l" defTabSz="914400" rtl="0" eaLnBrk="1" latinLnBrk="0" hangingPunct="1">
              <a:lnSpc>
                <a:spcPct val="95000"/>
              </a:lnSpc>
              <a:spcBef>
                <a:spcPts val="600"/>
              </a:spcBef>
              <a:buClr>
                <a:schemeClr val="accent1"/>
              </a:buClr>
              <a:buFont typeface="Arial" pitchFamily="34" charset="0"/>
              <a:buChar char="•"/>
              <a:defRPr sz="1800" kern="1200">
                <a:solidFill>
                  <a:schemeClr val="tx1">
                    <a:lumMod val="75000"/>
                    <a:lumOff val="25000"/>
                  </a:schemeClr>
                </a:solidFill>
                <a:latin typeface="+mn-lt"/>
                <a:ea typeface="+mn-ea"/>
                <a:cs typeface="+mn-cs"/>
              </a:defRPr>
            </a:lvl2pPr>
            <a:lvl3pPr marL="571500" indent="-114300" algn="l" defTabSz="914400" rtl="0" eaLnBrk="1" latinLnBrk="0" hangingPunct="1">
              <a:lnSpc>
                <a:spcPct val="95000"/>
              </a:lnSpc>
              <a:spcBef>
                <a:spcPct val="20000"/>
              </a:spcBef>
              <a:buClr>
                <a:schemeClr val="tx1">
                  <a:lumMod val="75000"/>
                  <a:lumOff val="25000"/>
                </a:schemeClr>
              </a:buClr>
              <a:buFont typeface="Arial" pitchFamily="34" charset="0"/>
              <a:buChar char="-"/>
              <a:defRPr sz="1600" kern="1200">
                <a:solidFill>
                  <a:schemeClr val="tx1">
                    <a:lumMod val="75000"/>
                    <a:lumOff val="25000"/>
                  </a:schemeClr>
                </a:solidFill>
                <a:latin typeface="+mn-lt"/>
                <a:ea typeface="+mn-ea"/>
                <a:cs typeface="+mn-cs"/>
              </a:defRPr>
            </a:lvl3pPr>
            <a:lvl4pPr marL="742950" indent="-114300" algn="l" defTabSz="914400" rtl="0" eaLnBrk="1" latinLnBrk="0" hangingPunct="1">
              <a:lnSpc>
                <a:spcPct val="95000"/>
              </a:lnSpc>
              <a:spcBef>
                <a:spcPct val="20000"/>
              </a:spcBef>
              <a:buFont typeface="Arial" pitchFamily="34" charset="0"/>
              <a:buChar char="•"/>
              <a:defRPr sz="1400" kern="1200">
                <a:solidFill>
                  <a:schemeClr val="tx1">
                    <a:lumMod val="75000"/>
                    <a:lumOff val="25000"/>
                  </a:schemeClr>
                </a:solidFill>
                <a:latin typeface="+mn-lt"/>
                <a:ea typeface="+mn-ea"/>
                <a:cs typeface="+mn-cs"/>
              </a:defRPr>
            </a:lvl4pPr>
            <a:lvl5pPr marL="914400" indent="-114300" algn="l" defTabSz="914400" rtl="0" eaLnBrk="1" latinLnBrk="0" hangingPunct="1">
              <a:lnSpc>
                <a:spcPct val="95000"/>
              </a:lnSpc>
              <a:spcBef>
                <a:spcPct val="20000"/>
              </a:spcBef>
              <a:buFont typeface="Arial" pitchFamily="34" charset="0"/>
              <a:buChar char="-"/>
              <a:defRPr sz="1400" kern="1200">
                <a:solidFill>
                  <a:schemeClr val="tx1">
                    <a:lumMod val="75000"/>
                    <a:lumOff val="2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lgn="just" fontAlgn="auto">
              <a:spcAft>
                <a:spcPts val="0"/>
              </a:spcAft>
            </a:pPr>
            <a:r>
              <a:rPr lang="en-US" sz="2400" dirty="0"/>
              <a:t>Recent information extortion attacks have involved specialized forms of malware known as </a:t>
            </a:r>
            <a:r>
              <a:rPr lang="en-US" sz="2400" b="1" dirty="0"/>
              <a:t>ransomware</a:t>
            </a:r>
            <a:r>
              <a:rPr lang="en-US" sz="2400" dirty="0"/>
              <a:t> that encrypt the user’s data and offer to unlock it if the user pays the attacker</a:t>
            </a:r>
          </a:p>
        </p:txBody>
      </p:sp>
      <p:grpSp>
        <p:nvGrpSpPr>
          <p:cNvPr id="6" name="Group 5"/>
          <p:cNvGrpSpPr/>
          <p:nvPr/>
        </p:nvGrpSpPr>
        <p:grpSpPr>
          <a:xfrm>
            <a:off x="4113240" y="1736191"/>
            <a:ext cx="5000957" cy="4238940"/>
            <a:chOff x="4113240" y="2130329"/>
            <a:chExt cx="5000957" cy="4238940"/>
          </a:xfrm>
        </p:grpSpPr>
        <p:pic>
          <p:nvPicPr>
            <p:cNvPr id="4" name="Picture 3" descr="A screenshot shows the encryption notification screen from WannaCry. The title reads, Wana Decrypt0r 2.0. The head reads, Ooops, your files have been encrypted. and shows answers to a few F A Qs: What Happened to My Computer? Can I Recover My Files? and How Do I Pay? On the left are panels for Payment will be raised on and Your files will be lost on followed by hyperlinks: About bitcoin, how to buy bitcoins, and Contact us. At the bottom of the notification screen are buttons: Check Payment and Decrypt."/>
            <p:cNvPicPr>
              <a:picLocks noChangeAspect="1"/>
            </p:cNvPicPr>
            <p:nvPr/>
          </p:nvPicPr>
          <p:blipFill>
            <a:blip r:embed="rId3" cstate="email">
              <a:extLst>
                <a:ext uri="{28A0092B-C50C-407E-A947-70E740481C1C}">
                  <a14:useLocalDpi xmlns:a14="http://schemas.microsoft.com/office/drawing/2010/main" val="0"/>
                </a:ext>
              </a:extLst>
            </a:blip>
            <a:stretch>
              <a:fillRect/>
            </a:stretch>
          </p:blipFill>
          <p:spPr>
            <a:xfrm>
              <a:off x="4113240" y="2130329"/>
              <a:ext cx="5000957" cy="4238940"/>
            </a:xfrm>
            <a:prstGeom prst="rect">
              <a:avLst/>
            </a:prstGeom>
          </p:spPr>
        </p:pic>
        <p:sp>
          <p:nvSpPr>
            <p:cNvPr id="5" name="TextBox 4"/>
            <p:cNvSpPr txBox="1"/>
            <p:nvPr/>
          </p:nvSpPr>
          <p:spPr>
            <a:xfrm>
              <a:off x="4113240" y="5975131"/>
              <a:ext cx="837132" cy="369332"/>
            </a:xfrm>
            <a:prstGeom prst="rect">
              <a:avLst/>
            </a:prstGeom>
            <a:solidFill>
              <a:schemeClr val="bg1"/>
            </a:solidFill>
          </p:spPr>
          <p:txBody>
            <a:bodyPr wrap="square" rtlCol="0">
              <a:spAutoFit/>
            </a:bodyPr>
            <a:lstStyle/>
            <a:p>
              <a:endParaRPr lang="en-GB" dirty="0"/>
            </a:p>
          </p:txBody>
        </p:sp>
      </p:grpSp>
    </p:spTree>
    <p:extLst>
      <p:ext uri="{BB962C8B-B14F-4D97-AF65-F5344CB8AC3E}">
        <p14:creationId xmlns:p14="http://schemas.microsoft.com/office/powerpoint/2010/main" val="1017206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2">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Content Placeholder 9"/>
          <p:cNvSpPr>
            <a:spLocks noGrp="1"/>
          </p:cNvSpPr>
          <p:nvPr>
            <p:ph idx="1"/>
          </p:nvPr>
        </p:nvSpPr>
        <p:spPr>
          <a:xfrm>
            <a:off x="266473" y="631372"/>
            <a:ext cx="8877527" cy="4114800"/>
          </a:xfrm>
        </p:spPr>
        <p:txBody>
          <a:bodyPr>
            <a:normAutofit fontScale="92500"/>
          </a:bodyPr>
          <a:lstStyle/>
          <a:p>
            <a:pPr algn="just"/>
            <a:r>
              <a:rPr lang="en-US" sz="2400" dirty="0"/>
              <a:t>Antiquated or outdated infrastructure can lead to unreliable and untrustworthy systems </a:t>
            </a:r>
          </a:p>
          <a:p>
            <a:pPr algn="just"/>
            <a:r>
              <a:rPr lang="en-US" sz="2400" dirty="0"/>
              <a:t>Management must recognize that when technology becomes outdated, there is a risk of losing data integrity from attacks </a:t>
            </a:r>
          </a:p>
          <a:p>
            <a:pPr algn="just"/>
            <a:r>
              <a:rPr lang="en-US" sz="2400" dirty="0"/>
              <a:t>Ideally, proper planning by management should prevent technology from becoming obsolete, but when obsolescence is clear, management must take immediate action </a:t>
            </a:r>
          </a:p>
          <a:p>
            <a:pPr algn="just"/>
            <a:r>
              <a:rPr lang="en-US" sz="2400" dirty="0"/>
              <a:t>Perhaps the most significant case of technology obsolescence in recent years is Microsoft’s Windows XP</a:t>
            </a:r>
          </a:p>
        </p:txBody>
      </p:sp>
      <p:sp>
        <p:nvSpPr>
          <p:cNvPr id="9" name="Title 8"/>
          <p:cNvSpPr>
            <a:spLocks noGrp="1"/>
          </p:cNvSpPr>
          <p:nvPr>
            <p:ph type="title"/>
          </p:nvPr>
        </p:nvSpPr>
        <p:spPr>
          <a:xfrm>
            <a:off x="549275" y="107576"/>
            <a:ext cx="8042276" cy="523795"/>
          </a:xfrm>
        </p:spPr>
        <p:txBody>
          <a:bodyPr/>
          <a:lstStyle/>
          <a:p>
            <a:r>
              <a:rPr lang="en-US" sz="3600" dirty="0"/>
              <a:t>Technological Obsolescence</a:t>
            </a:r>
          </a:p>
        </p:txBody>
      </p:sp>
      <p:sp>
        <p:nvSpPr>
          <p:cNvPr id="3" name="TextBox 2">
            <a:extLst>
              <a:ext uri="{FF2B5EF4-FFF2-40B4-BE49-F238E27FC236}">
                <a16:creationId xmlns:a16="http://schemas.microsoft.com/office/drawing/2014/main" id="{E80E9E0E-1488-DE77-B425-B657993738B1}"/>
              </a:ext>
            </a:extLst>
          </p:cNvPr>
          <p:cNvSpPr txBox="1"/>
          <p:nvPr/>
        </p:nvSpPr>
        <p:spPr>
          <a:xfrm>
            <a:off x="835252" y="4880207"/>
            <a:ext cx="7470321" cy="369332"/>
          </a:xfrm>
          <a:prstGeom prst="rect">
            <a:avLst/>
          </a:prstGeom>
          <a:noFill/>
          <a:ln>
            <a:solidFill>
              <a:schemeClr val="accent1"/>
            </a:solidFill>
          </a:ln>
        </p:spPr>
        <p:txBody>
          <a:bodyPr wrap="square">
            <a:spAutoFit/>
          </a:bodyPr>
          <a:lstStyle/>
          <a:p>
            <a:r>
              <a:rPr lang="en-US" b="1" dirty="0"/>
              <a:t>Why do organizations continue using unsupported systems?</a:t>
            </a:r>
            <a:endParaRPr lang="en-GB" b="1" dirty="0"/>
          </a:p>
        </p:txBody>
      </p:sp>
    </p:spTree>
    <p:extLst>
      <p:ext uri="{BB962C8B-B14F-4D97-AF65-F5344CB8AC3E}">
        <p14:creationId xmlns:p14="http://schemas.microsoft.com/office/powerpoint/2010/main" val="305893914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0">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0">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0">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0">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build="p"/>
      <p:bldP spid="3"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13211" y="1223508"/>
            <a:ext cx="8851402" cy="4402229"/>
          </a:xfrm>
        </p:spPr>
        <p:txBody>
          <a:bodyPr>
            <a:normAutofit/>
          </a:bodyPr>
          <a:lstStyle/>
          <a:p>
            <a:pPr algn="just"/>
            <a:r>
              <a:rPr lang="en-US" sz="2400" dirty="0"/>
              <a:t>The value of information is diminished when it is </a:t>
            </a:r>
            <a:r>
              <a:rPr lang="en-US" sz="2200" dirty="0"/>
              <a:t>copied without the owner’s knowledge </a:t>
            </a:r>
          </a:p>
          <a:p>
            <a:pPr algn="just"/>
            <a:r>
              <a:rPr lang="en-US" sz="2200" dirty="0"/>
              <a:t>Physical theft can be controlled easily using a wide variety of measures, from locked doors to trained security personnel and the installation of alarm systems </a:t>
            </a:r>
          </a:p>
          <a:p>
            <a:pPr algn="just"/>
            <a:r>
              <a:rPr lang="en-US" sz="2200" dirty="0"/>
              <a:t>Electronic theft, however, is a more complex problem to manage and control</a:t>
            </a:r>
          </a:p>
          <a:p>
            <a:pPr algn="just"/>
            <a:r>
              <a:rPr lang="en-US" sz="2200" dirty="0"/>
              <a:t>Theft is often an overlapping category with software attacks, espionage or trespass, information extortion, and compromises to intellectual property</a:t>
            </a:r>
          </a:p>
        </p:txBody>
      </p:sp>
      <p:sp>
        <p:nvSpPr>
          <p:cNvPr id="2" name="Title 1"/>
          <p:cNvSpPr>
            <a:spLocks noGrp="1"/>
          </p:cNvSpPr>
          <p:nvPr>
            <p:ph type="title"/>
          </p:nvPr>
        </p:nvSpPr>
        <p:spPr>
          <a:xfrm>
            <a:off x="549275" y="107576"/>
            <a:ext cx="8042276" cy="727996"/>
          </a:xfrm>
        </p:spPr>
        <p:txBody>
          <a:bodyPr/>
          <a:lstStyle/>
          <a:p>
            <a:r>
              <a:rPr lang="en-US" dirty="0"/>
              <a:t>Theft</a:t>
            </a:r>
          </a:p>
        </p:txBody>
      </p:sp>
    </p:spTree>
    <p:extLst>
      <p:ext uri="{BB962C8B-B14F-4D97-AF65-F5344CB8AC3E}">
        <p14:creationId xmlns:p14="http://schemas.microsoft.com/office/powerpoint/2010/main" val="247460027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title"/>
          </p:nvPr>
        </p:nvSpPr>
        <p:spPr>
          <a:xfrm>
            <a:off x="549275" y="2403144"/>
            <a:ext cx="8056563" cy="970677"/>
          </a:xfrm>
        </p:spPr>
        <p:txBody>
          <a:bodyPr/>
          <a:lstStyle/>
          <a:p>
            <a:r>
              <a:rPr lang="en-US" dirty="0"/>
              <a:t>Management and Leadership</a:t>
            </a:r>
          </a:p>
        </p:txBody>
      </p:sp>
      <p:sp>
        <p:nvSpPr>
          <p:cNvPr id="7" name="Text Placeholder 6"/>
          <p:cNvSpPr>
            <a:spLocks noGrp="1"/>
          </p:cNvSpPr>
          <p:nvPr>
            <p:ph type="body" idx="1"/>
          </p:nvPr>
        </p:nvSpPr>
        <p:spPr/>
        <p:txBody>
          <a:bodyPr/>
          <a:lstStyle/>
          <a:p>
            <a:endParaRPr lang="en-US" dirty="0"/>
          </a:p>
        </p:txBody>
      </p:sp>
    </p:spTree>
    <p:extLst>
      <p:ext uri="{BB962C8B-B14F-4D97-AF65-F5344CB8AC3E}">
        <p14:creationId xmlns:p14="http://schemas.microsoft.com/office/powerpoint/2010/main" val="178954479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1" name="Rectangle 3"/>
          <p:cNvSpPr>
            <a:spLocks noGrp="1" noChangeArrowheads="1"/>
          </p:cNvSpPr>
          <p:nvPr>
            <p:ph idx="1"/>
          </p:nvPr>
        </p:nvSpPr>
        <p:spPr>
          <a:xfrm>
            <a:off x="148046" y="1136319"/>
            <a:ext cx="8816567" cy="4506835"/>
          </a:xfrm>
        </p:spPr>
        <p:txBody>
          <a:bodyPr>
            <a:normAutofit/>
          </a:bodyPr>
          <a:lstStyle/>
          <a:p>
            <a:pPr algn="just"/>
            <a:r>
              <a:rPr lang="en-US" sz="2400" dirty="0"/>
              <a:t>Management is the process of achieving objectives using a given set of resources </a:t>
            </a:r>
          </a:p>
          <a:p>
            <a:pPr algn="just"/>
            <a:r>
              <a:rPr lang="en-US" sz="2400" dirty="0"/>
              <a:t>A manager is a member of the organization assigned to marshal and administer resources, coordinate the completion of tasks, and handle the many roles necessary to complete the desired objectives</a:t>
            </a:r>
          </a:p>
          <a:p>
            <a:pPr algn="just"/>
            <a:r>
              <a:rPr lang="en-US" sz="2400" dirty="0"/>
              <a:t>Management roles:</a:t>
            </a:r>
          </a:p>
          <a:p>
            <a:pPr lvl="1" algn="just"/>
            <a:r>
              <a:rPr lang="en-US" sz="2200" dirty="0"/>
              <a:t>Informational</a:t>
            </a:r>
          </a:p>
          <a:p>
            <a:pPr lvl="1" algn="just"/>
            <a:r>
              <a:rPr lang="en-US" sz="2200" dirty="0"/>
              <a:t>Interpersonal</a:t>
            </a:r>
          </a:p>
          <a:p>
            <a:pPr lvl="1" algn="just"/>
            <a:r>
              <a:rPr lang="en-US" sz="2200" dirty="0"/>
              <a:t>Decisional</a:t>
            </a:r>
          </a:p>
        </p:txBody>
      </p:sp>
      <p:sp>
        <p:nvSpPr>
          <p:cNvPr id="22530" name="Rectangle 2"/>
          <p:cNvSpPr>
            <a:spLocks noGrp="1" noChangeArrowheads="1"/>
          </p:cNvSpPr>
          <p:nvPr>
            <p:ph type="title"/>
          </p:nvPr>
        </p:nvSpPr>
        <p:spPr>
          <a:xfrm>
            <a:off x="78378" y="107576"/>
            <a:ext cx="8969828" cy="932948"/>
          </a:xfrm>
        </p:spPr>
        <p:txBody>
          <a:bodyPr/>
          <a:lstStyle/>
          <a:p>
            <a:r>
              <a:rPr lang="en-US" dirty="0"/>
              <a:t>Management and Leadership</a:t>
            </a:r>
          </a:p>
        </p:txBody>
      </p:sp>
    </p:spTree>
    <p:extLst>
      <p:ext uri="{BB962C8B-B14F-4D97-AF65-F5344CB8AC3E}">
        <p14:creationId xmlns:p14="http://schemas.microsoft.com/office/powerpoint/2010/main" val="396666753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2531">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2531">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22531">
                                            <p:txEl>
                                              <p:pRg st="2" end="2"/>
                                            </p:txEl>
                                          </p:spTgt>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22531">
                                            <p:txEl>
                                              <p:pRg st="3" end="3"/>
                                            </p:txEl>
                                          </p:spTgt>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22531">
                                            <p:txEl>
                                              <p:pRg st="4" end="4"/>
                                            </p:txEl>
                                          </p:spTgt>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22531">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531" grpId="0" build="p"/>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9" name="Rectangle 3"/>
          <p:cNvSpPr>
            <a:spLocks noGrp="1" noChangeArrowheads="1"/>
          </p:cNvSpPr>
          <p:nvPr>
            <p:ph idx="1"/>
          </p:nvPr>
        </p:nvSpPr>
        <p:spPr>
          <a:xfrm>
            <a:off x="87086" y="1271691"/>
            <a:ext cx="8865325" cy="3768396"/>
          </a:xfrm>
        </p:spPr>
        <p:txBody>
          <a:bodyPr>
            <a:normAutofit fontScale="92500" lnSpcReduction="20000"/>
          </a:bodyPr>
          <a:lstStyle/>
          <a:p>
            <a:pPr algn="just"/>
            <a:r>
              <a:rPr lang="en-US" sz="2400" dirty="0"/>
              <a:t>A leader influences employees so that they are willing to accomplish objectives, and is expected to </a:t>
            </a:r>
            <a:r>
              <a:rPr lang="en-US" sz="2200" dirty="0"/>
              <a:t>lead by example and demonstrate personal traits that instill a desire in others to follow </a:t>
            </a:r>
          </a:p>
          <a:p>
            <a:pPr algn="just"/>
            <a:r>
              <a:rPr lang="en-US" sz="2400" dirty="0"/>
              <a:t>By comparison, a manager administers the resources of the organization—creates budgets, authorizes expenditures, and recruits, hires, evaluates, and terminates employees</a:t>
            </a:r>
          </a:p>
          <a:p>
            <a:pPr algn="just"/>
            <a:r>
              <a:rPr lang="en-US" sz="2400" dirty="0"/>
              <a:t>Leaders do not always perform a managerial function, and managers are often assigned roles in which they are not responsible for personnel</a:t>
            </a:r>
          </a:p>
          <a:p>
            <a:pPr algn="just"/>
            <a:r>
              <a:rPr lang="en-US" sz="2400" i="1" dirty="0"/>
              <a:t>Effective</a:t>
            </a:r>
            <a:r>
              <a:rPr lang="en-US" sz="2400" dirty="0"/>
              <a:t> managers can be effective leaders</a:t>
            </a:r>
          </a:p>
        </p:txBody>
      </p:sp>
      <p:sp>
        <p:nvSpPr>
          <p:cNvPr id="24578" name="Rectangle 2"/>
          <p:cNvSpPr>
            <a:spLocks noGrp="1" noChangeArrowheads="1"/>
          </p:cNvSpPr>
          <p:nvPr>
            <p:ph type="title"/>
          </p:nvPr>
        </p:nvSpPr>
        <p:spPr>
          <a:xfrm>
            <a:off x="87086" y="107576"/>
            <a:ext cx="9056913" cy="1116639"/>
          </a:xfrm>
        </p:spPr>
        <p:txBody>
          <a:bodyPr/>
          <a:lstStyle/>
          <a:p>
            <a:r>
              <a:rPr lang="en-US" sz="4000" dirty="0"/>
              <a:t>The Difference Between Leadership and Management</a:t>
            </a:r>
          </a:p>
        </p:txBody>
      </p:sp>
      <p:sp>
        <p:nvSpPr>
          <p:cNvPr id="3" name="TextBox 2">
            <a:extLst>
              <a:ext uri="{FF2B5EF4-FFF2-40B4-BE49-F238E27FC236}">
                <a16:creationId xmlns:a16="http://schemas.microsoft.com/office/drawing/2014/main" id="{825A9995-62C7-ECFE-E246-6F72947BC609}"/>
              </a:ext>
            </a:extLst>
          </p:cNvPr>
          <p:cNvSpPr txBox="1"/>
          <p:nvPr/>
        </p:nvSpPr>
        <p:spPr>
          <a:xfrm>
            <a:off x="278675" y="5087563"/>
            <a:ext cx="6611982" cy="369332"/>
          </a:xfrm>
          <a:prstGeom prst="rect">
            <a:avLst/>
          </a:prstGeom>
          <a:noFill/>
          <a:ln>
            <a:solidFill>
              <a:schemeClr val="accent1"/>
            </a:solidFill>
          </a:ln>
        </p:spPr>
        <p:txBody>
          <a:bodyPr wrap="square">
            <a:spAutoFit/>
          </a:bodyPr>
          <a:lstStyle/>
          <a:p>
            <a:r>
              <a:rPr lang="en-US" b="1" dirty="0"/>
              <a:t>Should CISOs be technical experts or strategic leaders?</a:t>
            </a:r>
            <a:endParaRPr lang="en-GB" b="1" dirty="0"/>
          </a:p>
        </p:txBody>
      </p:sp>
    </p:spTree>
    <p:extLst>
      <p:ext uri="{BB962C8B-B14F-4D97-AF65-F5344CB8AC3E}">
        <p14:creationId xmlns:p14="http://schemas.microsoft.com/office/powerpoint/2010/main" val="5454952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4579">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4579">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24579">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24579">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579" grpId="0" build="p"/>
      <p:bldP spid="3"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2"/>
          <p:cNvSpPr>
            <a:spLocks noGrp="1" noChangeArrowheads="1"/>
          </p:cNvSpPr>
          <p:nvPr>
            <p:ph type="title"/>
          </p:nvPr>
        </p:nvSpPr>
        <p:spPr>
          <a:xfrm>
            <a:off x="104504" y="107576"/>
            <a:ext cx="8887096" cy="854121"/>
          </a:xfrm>
        </p:spPr>
        <p:txBody>
          <a:bodyPr/>
          <a:lstStyle/>
          <a:p>
            <a:r>
              <a:rPr lang="en-US" dirty="0"/>
              <a:t>Management Characteristics </a:t>
            </a:r>
          </a:p>
        </p:txBody>
      </p:sp>
      <p:sp>
        <p:nvSpPr>
          <p:cNvPr id="10" name="Rectangle 3"/>
          <p:cNvSpPr txBox="1">
            <a:spLocks noChangeArrowheads="1"/>
          </p:cNvSpPr>
          <p:nvPr/>
        </p:nvSpPr>
        <p:spPr>
          <a:xfrm>
            <a:off x="563562" y="1029043"/>
            <a:ext cx="8423275" cy="350865"/>
          </a:xfrm>
          <a:prstGeom prst="rect">
            <a:avLst/>
          </a:prstGeom>
        </p:spPr>
        <p:txBody>
          <a:bodyPr vert="horz" wrap="square" lIns="0" tIns="0" rIns="0" bIns="0" rtlCol="0">
            <a:spAutoFit/>
          </a:bodyPr>
          <a:lstStyle>
            <a:lvl1pPr marL="171450" indent="-171450" algn="l" defTabSz="914400" rtl="0" eaLnBrk="1" latinLnBrk="0" hangingPunct="1">
              <a:lnSpc>
                <a:spcPct val="95000"/>
              </a:lnSpc>
              <a:spcBef>
                <a:spcPts val="1200"/>
              </a:spcBef>
              <a:buClr>
                <a:schemeClr val="accent2"/>
              </a:buClr>
              <a:buFont typeface="Arial" pitchFamily="34" charset="0"/>
              <a:buChar char="•"/>
              <a:defRPr sz="2000" kern="1200">
                <a:solidFill>
                  <a:schemeClr val="tx1">
                    <a:lumMod val="75000"/>
                    <a:lumOff val="25000"/>
                  </a:schemeClr>
                </a:solidFill>
                <a:latin typeface="+mn-lt"/>
                <a:ea typeface="+mn-ea"/>
                <a:cs typeface="+mn-cs"/>
              </a:defRPr>
            </a:lvl1pPr>
            <a:lvl2pPr marL="400050" indent="-171450" algn="l" defTabSz="914400" rtl="0" eaLnBrk="1" latinLnBrk="0" hangingPunct="1">
              <a:lnSpc>
                <a:spcPct val="95000"/>
              </a:lnSpc>
              <a:spcBef>
                <a:spcPts val="600"/>
              </a:spcBef>
              <a:buClr>
                <a:schemeClr val="accent1"/>
              </a:buClr>
              <a:buFont typeface="Arial" pitchFamily="34" charset="0"/>
              <a:buChar char="•"/>
              <a:defRPr sz="1800" kern="1200">
                <a:solidFill>
                  <a:schemeClr val="tx1">
                    <a:lumMod val="75000"/>
                    <a:lumOff val="25000"/>
                  </a:schemeClr>
                </a:solidFill>
                <a:latin typeface="+mn-lt"/>
                <a:ea typeface="+mn-ea"/>
                <a:cs typeface="+mn-cs"/>
              </a:defRPr>
            </a:lvl2pPr>
            <a:lvl3pPr marL="571500" indent="-114300" algn="l" defTabSz="914400" rtl="0" eaLnBrk="1" latinLnBrk="0" hangingPunct="1">
              <a:lnSpc>
                <a:spcPct val="95000"/>
              </a:lnSpc>
              <a:spcBef>
                <a:spcPct val="20000"/>
              </a:spcBef>
              <a:buClr>
                <a:schemeClr val="tx1">
                  <a:lumMod val="75000"/>
                  <a:lumOff val="25000"/>
                </a:schemeClr>
              </a:buClr>
              <a:buFont typeface="Arial" pitchFamily="34" charset="0"/>
              <a:buChar char="-"/>
              <a:defRPr sz="1600" kern="1200">
                <a:solidFill>
                  <a:schemeClr val="tx1">
                    <a:lumMod val="75000"/>
                    <a:lumOff val="25000"/>
                  </a:schemeClr>
                </a:solidFill>
                <a:latin typeface="+mn-lt"/>
                <a:ea typeface="+mn-ea"/>
                <a:cs typeface="+mn-cs"/>
              </a:defRPr>
            </a:lvl3pPr>
            <a:lvl4pPr marL="742950" indent="-114300" algn="l" defTabSz="914400" rtl="0" eaLnBrk="1" latinLnBrk="0" hangingPunct="1">
              <a:lnSpc>
                <a:spcPct val="95000"/>
              </a:lnSpc>
              <a:spcBef>
                <a:spcPct val="20000"/>
              </a:spcBef>
              <a:buFont typeface="Arial" pitchFamily="34" charset="0"/>
              <a:buChar char="•"/>
              <a:defRPr sz="1400" kern="1200">
                <a:solidFill>
                  <a:schemeClr val="tx1">
                    <a:lumMod val="75000"/>
                    <a:lumOff val="25000"/>
                  </a:schemeClr>
                </a:solidFill>
                <a:latin typeface="+mn-lt"/>
                <a:ea typeface="+mn-ea"/>
                <a:cs typeface="+mn-cs"/>
              </a:defRPr>
            </a:lvl4pPr>
            <a:lvl5pPr marL="914400" indent="-114300" algn="l" defTabSz="914400" rtl="0" eaLnBrk="1" latinLnBrk="0" hangingPunct="1">
              <a:lnSpc>
                <a:spcPct val="95000"/>
              </a:lnSpc>
              <a:spcBef>
                <a:spcPct val="20000"/>
              </a:spcBef>
              <a:buFont typeface="Arial" pitchFamily="34" charset="0"/>
              <a:buChar char="-"/>
              <a:defRPr sz="1400" kern="1200">
                <a:solidFill>
                  <a:schemeClr val="tx1">
                    <a:lumMod val="75000"/>
                    <a:lumOff val="2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fontAlgn="auto">
              <a:spcAft>
                <a:spcPts val="0"/>
              </a:spcAft>
            </a:pPr>
            <a:r>
              <a:rPr lang="en-US" sz="2400" dirty="0"/>
              <a:t>Two basic approaches to management are: </a:t>
            </a:r>
          </a:p>
        </p:txBody>
      </p:sp>
      <p:sp>
        <p:nvSpPr>
          <p:cNvPr id="11" name="Rectangle 3"/>
          <p:cNvSpPr txBox="1">
            <a:spLocks noChangeArrowheads="1"/>
          </p:cNvSpPr>
          <p:nvPr/>
        </p:nvSpPr>
        <p:spPr>
          <a:xfrm>
            <a:off x="104504" y="1782395"/>
            <a:ext cx="4548776" cy="3293209"/>
          </a:xfrm>
          <a:prstGeom prst="rect">
            <a:avLst/>
          </a:prstGeom>
        </p:spPr>
        <p:txBody>
          <a:bodyPr vert="horz" wrap="square" lIns="0" tIns="0" rIns="0" bIns="0" rtlCol="0">
            <a:spAutoFit/>
          </a:bodyPr>
          <a:lstStyle>
            <a:lvl1pPr marL="171450" indent="-171450" algn="l" defTabSz="914400" rtl="0" eaLnBrk="1" latinLnBrk="0" hangingPunct="1">
              <a:lnSpc>
                <a:spcPct val="95000"/>
              </a:lnSpc>
              <a:spcBef>
                <a:spcPts val="1200"/>
              </a:spcBef>
              <a:buClr>
                <a:schemeClr val="accent2"/>
              </a:buClr>
              <a:buFont typeface="Arial" pitchFamily="34" charset="0"/>
              <a:buChar char="•"/>
              <a:defRPr sz="2000" kern="1200">
                <a:solidFill>
                  <a:schemeClr val="tx1">
                    <a:lumMod val="75000"/>
                    <a:lumOff val="25000"/>
                  </a:schemeClr>
                </a:solidFill>
                <a:latin typeface="+mn-lt"/>
                <a:ea typeface="+mn-ea"/>
                <a:cs typeface="+mn-cs"/>
              </a:defRPr>
            </a:lvl1pPr>
            <a:lvl2pPr marL="400050" indent="-171450" algn="l" defTabSz="914400" rtl="0" eaLnBrk="1" latinLnBrk="0" hangingPunct="1">
              <a:lnSpc>
                <a:spcPct val="95000"/>
              </a:lnSpc>
              <a:spcBef>
                <a:spcPts val="600"/>
              </a:spcBef>
              <a:buClr>
                <a:schemeClr val="accent1"/>
              </a:buClr>
              <a:buFont typeface="Arial" pitchFamily="34" charset="0"/>
              <a:buChar char="•"/>
              <a:defRPr sz="1800" kern="1200">
                <a:solidFill>
                  <a:schemeClr val="tx1">
                    <a:lumMod val="75000"/>
                    <a:lumOff val="25000"/>
                  </a:schemeClr>
                </a:solidFill>
                <a:latin typeface="+mn-lt"/>
                <a:ea typeface="+mn-ea"/>
                <a:cs typeface="+mn-cs"/>
              </a:defRPr>
            </a:lvl2pPr>
            <a:lvl3pPr marL="571500" indent="-114300" algn="l" defTabSz="914400" rtl="0" eaLnBrk="1" latinLnBrk="0" hangingPunct="1">
              <a:lnSpc>
                <a:spcPct val="95000"/>
              </a:lnSpc>
              <a:spcBef>
                <a:spcPct val="20000"/>
              </a:spcBef>
              <a:buClr>
                <a:schemeClr val="tx1">
                  <a:lumMod val="75000"/>
                  <a:lumOff val="25000"/>
                </a:schemeClr>
              </a:buClr>
              <a:buFont typeface="Arial" pitchFamily="34" charset="0"/>
              <a:buChar char="-"/>
              <a:defRPr sz="1600" kern="1200">
                <a:solidFill>
                  <a:schemeClr val="tx1">
                    <a:lumMod val="75000"/>
                    <a:lumOff val="25000"/>
                  </a:schemeClr>
                </a:solidFill>
                <a:latin typeface="+mn-lt"/>
                <a:ea typeface="+mn-ea"/>
                <a:cs typeface="+mn-cs"/>
              </a:defRPr>
            </a:lvl3pPr>
            <a:lvl4pPr marL="742950" indent="-114300" algn="l" defTabSz="914400" rtl="0" eaLnBrk="1" latinLnBrk="0" hangingPunct="1">
              <a:lnSpc>
                <a:spcPct val="95000"/>
              </a:lnSpc>
              <a:spcBef>
                <a:spcPct val="20000"/>
              </a:spcBef>
              <a:buFont typeface="Arial" pitchFamily="34" charset="0"/>
              <a:buChar char="•"/>
              <a:defRPr sz="1400" kern="1200">
                <a:solidFill>
                  <a:schemeClr val="tx1">
                    <a:lumMod val="75000"/>
                    <a:lumOff val="25000"/>
                  </a:schemeClr>
                </a:solidFill>
                <a:latin typeface="+mn-lt"/>
                <a:ea typeface="+mn-ea"/>
                <a:cs typeface="+mn-cs"/>
              </a:defRPr>
            </a:lvl4pPr>
            <a:lvl5pPr marL="914400" indent="-114300" algn="l" defTabSz="914400" rtl="0" eaLnBrk="1" latinLnBrk="0" hangingPunct="1">
              <a:lnSpc>
                <a:spcPct val="95000"/>
              </a:lnSpc>
              <a:spcBef>
                <a:spcPct val="20000"/>
              </a:spcBef>
              <a:buFont typeface="Arial" pitchFamily="34" charset="0"/>
              <a:buChar char="-"/>
              <a:defRPr sz="1400" kern="1200">
                <a:solidFill>
                  <a:schemeClr val="tx1">
                    <a:lumMod val="75000"/>
                    <a:lumOff val="2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lvl="1" algn="just" fontAlgn="auto">
              <a:spcAft>
                <a:spcPts val="0"/>
              </a:spcAft>
            </a:pPr>
            <a:r>
              <a:rPr lang="en-US" sz="2000" dirty="0"/>
              <a:t>Traditional management theory uses the core principles of planning, organizing, staffing, directing, and controlling (POSDC) </a:t>
            </a:r>
            <a:br>
              <a:rPr lang="en-US" sz="2000" dirty="0"/>
            </a:br>
            <a:endParaRPr lang="en-US" sz="2000" dirty="0"/>
          </a:p>
          <a:p>
            <a:pPr lvl="1" fontAlgn="auto">
              <a:spcAft>
                <a:spcPts val="0"/>
              </a:spcAft>
            </a:pPr>
            <a:r>
              <a:rPr lang="en-US" sz="2000" dirty="0"/>
              <a:t>Popular management theory categorizes the principles of management into planning, organizing, leading, and controlling (POLC) </a:t>
            </a:r>
          </a:p>
        </p:txBody>
      </p:sp>
      <p:grpSp>
        <p:nvGrpSpPr>
          <p:cNvPr id="4" name="Group 3"/>
          <p:cNvGrpSpPr/>
          <p:nvPr/>
        </p:nvGrpSpPr>
        <p:grpSpPr>
          <a:xfrm>
            <a:off x="4844868" y="1447254"/>
            <a:ext cx="4216400" cy="4265515"/>
            <a:chOff x="4775200" y="1669045"/>
            <a:chExt cx="4216400" cy="4265515"/>
          </a:xfrm>
        </p:grpSpPr>
        <p:pic>
          <p:nvPicPr>
            <p:cNvPr id="2" name="Picture 1" descr="A diagram shows the components of the planning-controlling link. The components are as follow: Planning: Goals, Objectives, Strategies, Plans. Organizing: Structure, Human Resources, Human Management. Leading: Motivation, Leadership, Communication, Individual and Group Behavior. Controlling: Standards, Measurements, Comparisons, Action."/>
            <p:cNvPicPr>
              <a:picLocks noChangeAspect="1"/>
            </p:cNvPicPr>
            <p:nvPr/>
          </p:nvPicPr>
          <p:blipFill>
            <a:blip r:embed="rId3" cstate="email">
              <a:extLst>
                <a:ext uri="{28A0092B-C50C-407E-A947-70E740481C1C}">
                  <a14:useLocalDpi xmlns:a14="http://schemas.microsoft.com/office/drawing/2010/main" val="0"/>
                </a:ext>
              </a:extLst>
            </a:blip>
            <a:stretch>
              <a:fillRect/>
            </a:stretch>
          </p:blipFill>
          <p:spPr>
            <a:xfrm>
              <a:off x="4775200" y="1669045"/>
              <a:ext cx="4216400" cy="4159912"/>
            </a:xfrm>
            <a:prstGeom prst="rect">
              <a:avLst/>
            </a:prstGeom>
          </p:spPr>
        </p:pic>
        <p:sp>
          <p:nvSpPr>
            <p:cNvPr id="3" name="TextBox 2"/>
            <p:cNvSpPr txBox="1"/>
            <p:nvPr/>
          </p:nvSpPr>
          <p:spPr>
            <a:xfrm>
              <a:off x="4775200" y="5565228"/>
              <a:ext cx="916152" cy="369332"/>
            </a:xfrm>
            <a:prstGeom prst="rect">
              <a:avLst/>
            </a:prstGeom>
            <a:solidFill>
              <a:schemeClr val="bg1"/>
            </a:solidFill>
          </p:spPr>
          <p:txBody>
            <a:bodyPr wrap="square" rtlCol="0">
              <a:spAutoFit/>
            </a:bodyPr>
            <a:lstStyle/>
            <a:p>
              <a:endParaRPr lang="en-GB" dirty="0"/>
            </a:p>
          </p:txBody>
        </p:sp>
      </p:grpSp>
    </p:spTree>
    <p:extLst>
      <p:ext uri="{BB962C8B-B14F-4D97-AF65-F5344CB8AC3E}">
        <p14:creationId xmlns:p14="http://schemas.microsoft.com/office/powerpoint/2010/main" val="134241106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1">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11">
                                            <p:txEl>
                                              <p:pRg st="1" end="1"/>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Group 4"/>
          <p:cNvGrpSpPr/>
          <p:nvPr/>
        </p:nvGrpSpPr>
        <p:grpSpPr>
          <a:xfrm>
            <a:off x="204951" y="307021"/>
            <a:ext cx="8655269" cy="6400049"/>
            <a:chOff x="204951" y="307021"/>
            <a:chExt cx="8655269" cy="6400049"/>
          </a:xfrm>
        </p:grpSpPr>
        <p:pic>
          <p:nvPicPr>
            <p:cNvPr id="2" name="Picture 1" descr="A flowchart shows the different stages in the control process. 1. Compare actual performance with standard. 2. Is standard being attained? 3. if Yes, continue process and measure actual performance. 4. If No, Is variance acceptable? 4 a. If Yes: continue process and measure actual performance. 4 b. If No, Is standard acceptable? 4 c. If Yes, identify cause of variation; Correct performance and measure actual performance. 4 d. If No: Revise standard. 5. Standard of performance. Measure actual performance and standard of performance lead back to compare actual performance with standard. "/>
            <p:cNvPicPr>
              <a:picLocks noChangeAspect="1"/>
            </p:cNvPicPr>
            <p:nvPr/>
          </p:nvPicPr>
          <p:blipFill>
            <a:blip r:embed="rId3" cstate="email">
              <a:extLst>
                <a:ext uri="{28A0092B-C50C-407E-A947-70E740481C1C}">
                  <a14:useLocalDpi xmlns:a14="http://schemas.microsoft.com/office/drawing/2010/main" val="0"/>
                </a:ext>
              </a:extLst>
            </a:blip>
            <a:stretch>
              <a:fillRect/>
            </a:stretch>
          </p:blipFill>
          <p:spPr>
            <a:xfrm>
              <a:off x="204951" y="307021"/>
              <a:ext cx="8655269" cy="6337328"/>
            </a:xfrm>
            <a:prstGeom prst="rect">
              <a:avLst/>
            </a:prstGeom>
          </p:spPr>
        </p:pic>
        <p:sp>
          <p:nvSpPr>
            <p:cNvPr id="4" name="TextBox 3"/>
            <p:cNvSpPr txBox="1"/>
            <p:nvPr/>
          </p:nvSpPr>
          <p:spPr>
            <a:xfrm>
              <a:off x="204951" y="6337738"/>
              <a:ext cx="1481959" cy="369332"/>
            </a:xfrm>
            <a:prstGeom prst="rect">
              <a:avLst/>
            </a:prstGeom>
            <a:solidFill>
              <a:schemeClr val="bg1"/>
            </a:solidFill>
          </p:spPr>
          <p:txBody>
            <a:bodyPr wrap="square" rtlCol="0">
              <a:spAutoFit/>
            </a:bodyPr>
            <a:lstStyle/>
            <a:p>
              <a:endParaRPr lang="en-GB" dirty="0"/>
            </a:p>
          </p:txBody>
        </p:sp>
      </p:grpSp>
    </p:spTree>
    <p:extLst>
      <p:ext uri="{BB962C8B-B14F-4D97-AF65-F5344CB8AC3E}">
        <p14:creationId xmlns:p14="http://schemas.microsoft.com/office/powerpoint/2010/main" val="129359030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p:cNvSpPr>
            <a:spLocks noGrp="1"/>
          </p:cNvSpPr>
          <p:nvPr>
            <p:ph idx="1"/>
          </p:nvPr>
        </p:nvSpPr>
        <p:spPr>
          <a:xfrm>
            <a:off x="129041" y="914400"/>
            <a:ext cx="8882743" cy="4175910"/>
          </a:xfrm>
        </p:spPr>
        <p:txBody>
          <a:bodyPr>
            <a:normAutofit/>
          </a:bodyPr>
          <a:lstStyle/>
          <a:p>
            <a:pPr algn="just"/>
            <a:r>
              <a:rPr lang="en-US" sz="2400" dirty="0"/>
              <a:t>Governance is “the set of responsibilities and practices exercised by the board and executive management with the goal of providing strategic direction, ensuring that objectives are achieved, ascertaining that risks are managed appropriately, and verifying that the enterprise’s resources are used responsibly”</a:t>
            </a:r>
          </a:p>
          <a:p>
            <a:pPr algn="just"/>
            <a:r>
              <a:rPr lang="en-US" sz="2400" dirty="0"/>
              <a:t>Governance emphasizes escalating the importance of InfoSec to the uppermost levels of the organization and providing it with an appropriate level of management</a:t>
            </a:r>
          </a:p>
        </p:txBody>
      </p:sp>
      <p:sp>
        <p:nvSpPr>
          <p:cNvPr id="2" name="Title 1"/>
          <p:cNvSpPr>
            <a:spLocks noGrp="1"/>
          </p:cNvSpPr>
          <p:nvPr>
            <p:ph type="title"/>
          </p:nvPr>
        </p:nvSpPr>
        <p:spPr>
          <a:xfrm>
            <a:off x="549275" y="107576"/>
            <a:ext cx="8042276" cy="806824"/>
          </a:xfrm>
        </p:spPr>
        <p:txBody>
          <a:bodyPr/>
          <a:lstStyle/>
          <a:p>
            <a:r>
              <a:rPr lang="en-US" dirty="0"/>
              <a:t>Governance</a:t>
            </a:r>
          </a:p>
        </p:txBody>
      </p:sp>
      <p:sp>
        <p:nvSpPr>
          <p:cNvPr id="4" name="TextBox 3">
            <a:extLst>
              <a:ext uri="{FF2B5EF4-FFF2-40B4-BE49-F238E27FC236}">
                <a16:creationId xmlns:a16="http://schemas.microsoft.com/office/drawing/2014/main" id="{B3EA67C6-E12E-13B9-B7AB-AF2BE47F0D53}"/>
              </a:ext>
            </a:extLst>
          </p:cNvPr>
          <p:cNvSpPr txBox="1"/>
          <p:nvPr/>
        </p:nvSpPr>
        <p:spPr>
          <a:xfrm>
            <a:off x="381000" y="5075611"/>
            <a:ext cx="8131629" cy="369332"/>
          </a:xfrm>
          <a:prstGeom prst="rect">
            <a:avLst/>
          </a:prstGeom>
          <a:noFill/>
          <a:ln>
            <a:solidFill>
              <a:schemeClr val="accent1"/>
            </a:solidFill>
          </a:ln>
        </p:spPr>
        <p:txBody>
          <a:bodyPr wrap="square">
            <a:spAutoFit/>
          </a:bodyPr>
          <a:lstStyle/>
          <a:p>
            <a:r>
              <a:rPr lang="en-US" b="1" dirty="0"/>
              <a:t>Can organizations delegate cyber risk entirely to the IT department?</a:t>
            </a:r>
            <a:endParaRPr lang="en-GB" b="1" dirty="0"/>
          </a:p>
        </p:txBody>
      </p:sp>
    </p:spTree>
    <p:extLst>
      <p:ext uri="{BB962C8B-B14F-4D97-AF65-F5344CB8AC3E}">
        <p14:creationId xmlns:p14="http://schemas.microsoft.com/office/powerpoint/2010/main" val="70121055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5">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p"/>
      <p:bldP spid="4"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9" name="Rectangle 3"/>
          <p:cNvSpPr>
            <a:spLocks noGrp="1" noChangeArrowheads="1"/>
          </p:cNvSpPr>
          <p:nvPr>
            <p:ph idx="1"/>
          </p:nvPr>
        </p:nvSpPr>
        <p:spPr>
          <a:xfrm>
            <a:off x="215612" y="1229709"/>
            <a:ext cx="8797759" cy="4265400"/>
          </a:xfrm>
        </p:spPr>
        <p:txBody>
          <a:bodyPr>
            <a:normAutofit/>
          </a:bodyPr>
          <a:lstStyle/>
          <a:p>
            <a:pPr marL="0" indent="0">
              <a:buNone/>
            </a:pPr>
            <a:r>
              <a:rPr lang="en-US" sz="2400" dirty="0"/>
              <a:t>Step 1: Recognize and Define the Problem</a:t>
            </a:r>
          </a:p>
          <a:p>
            <a:pPr marL="0" indent="0">
              <a:buNone/>
            </a:pPr>
            <a:r>
              <a:rPr lang="en-US" sz="2400" dirty="0"/>
              <a:t>Step 2: Gather Facts and Make Assumptions</a:t>
            </a:r>
          </a:p>
          <a:p>
            <a:pPr marL="0" indent="0">
              <a:buNone/>
            </a:pPr>
            <a:r>
              <a:rPr lang="en-US" sz="2400" dirty="0"/>
              <a:t>Step 3: Develop Possible Solutions</a:t>
            </a:r>
          </a:p>
          <a:p>
            <a:pPr marL="0" indent="0">
              <a:buNone/>
            </a:pPr>
            <a:r>
              <a:rPr lang="en-US" sz="2400" dirty="0"/>
              <a:t>Step 4: Analyze and Compare Possible Solutions (Feasibility Analyses)</a:t>
            </a:r>
          </a:p>
          <a:p>
            <a:pPr marL="0" indent="0">
              <a:buNone/>
            </a:pPr>
            <a:r>
              <a:rPr lang="en-US" sz="2400" dirty="0"/>
              <a:t>Step 5: Select, Implement, and Evaluate a Solution </a:t>
            </a:r>
          </a:p>
        </p:txBody>
      </p:sp>
      <p:sp>
        <p:nvSpPr>
          <p:cNvPr id="34818" name="Rectangle 2"/>
          <p:cNvSpPr>
            <a:spLocks noGrp="1" noChangeArrowheads="1"/>
          </p:cNvSpPr>
          <p:nvPr>
            <p:ph type="title"/>
          </p:nvPr>
        </p:nvSpPr>
        <p:spPr>
          <a:xfrm>
            <a:off x="549275" y="107576"/>
            <a:ext cx="8042276" cy="822590"/>
          </a:xfrm>
        </p:spPr>
        <p:txBody>
          <a:bodyPr/>
          <a:lstStyle/>
          <a:p>
            <a:r>
              <a:rPr lang="en-US" dirty="0"/>
              <a:t>Solving Problems</a:t>
            </a:r>
          </a:p>
        </p:txBody>
      </p:sp>
    </p:spTree>
    <p:extLst>
      <p:ext uri="{BB962C8B-B14F-4D97-AF65-F5344CB8AC3E}">
        <p14:creationId xmlns:p14="http://schemas.microsoft.com/office/powerpoint/2010/main" val="360768454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4819">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4819">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4819">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4819">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4819">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819" grpId="0" build="p"/>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408F08A-7568-B5A0-1949-C260A9F33B23}"/>
              </a:ext>
            </a:extLst>
          </p:cNvPr>
          <p:cNvSpPr>
            <a:spLocks noGrp="1"/>
          </p:cNvSpPr>
          <p:nvPr>
            <p:ph type="title"/>
          </p:nvPr>
        </p:nvSpPr>
        <p:spPr>
          <a:xfrm>
            <a:off x="549275" y="107576"/>
            <a:ext cx="8485868" cy="697967"/>
          </a:xfrm>
        </p:spPr>
        <p:txBody>
          <a:bodyPr/>
          <a:lstStyle/>
          <a:p>
            <a:r>
              <a:rPr lang="en-GB" sz="3600" dirty="0"/>
              <a:t>Modern Cyber Governance Challenges</a:t>
            </a:r>
          </a:p>
        </p:txBody>
      </p:sp>
      <p:sp>
        <p:nvSpPr>
          <p:cNvPr id="3" name="Content Placeholder 2">
            <a:extLst>
              <a:ext uri="{FF2B5EF4-FFF2-40B4-BE49-F238E27FC236}">
                <a16:creationId xmlns:a16="http://schemas.microsoft.com/office/drawing/2014/main" id="{68165757-6A1B-9264-4F37-B3B7CBFCD369}"/>
              </a:ext>
            </a:extLst>
          </p:cNvPr>
          <p:cNvSpPr>
            <a:spLocks noGrp="1"/>
          </p:cNvSpPr>
          <p:nvPr>
            <p:ph idx="1"/>
          </p:nvPr>
        </p:nvSpPr>
        <p:spPr>
          <a:xfrm>
            <a:off x="658132" y="1034144"/>
            <a:ext cx="8042276" cy="3733799"/>
          </a:xfrm>
        </p:spPr>
        <p:txBody>
          <a:bodyPr/>
          <a:lstStyle/>
          <a:p>
            <a:r>
              <a:rPr lang="en-US" dirty="0"/>
              <a:t>AI governance</a:t>
            </a:r>
          </a:p>
          <a:p>
            <a:r>
              <a:rPr lang="en-US" dirty="0"/>
              <a:t>cloud governance</a:t>
            </a:r>
          </a:p>
          <a:p>
            <a:r>
              <a:rPr lang="en-US" dirty="0"/>
              <a:t>remote workforce</a:t>
            </a:r>
          </a:p>
          <a:p>
            <a:r>
              <a:rPr lang="en-US" dirty="0"/>
              <a:t>third-party risk</a:t>
            </a:r>
          </a:p>
          <a:p>
            <a:r>
              <a:rPr lang="en-US" dirty="0"/>
              <a:t>supply-chain attacks</a:t>
            </a:r>
          </a:p>
          <a:p>
            <a:r>
              <a:rPr lang="en-US" dirty="0"/>
              <a:t>regulatory pressure</a:t>
            </a:r>
            <a:endParaRPr lang="en-GB" dirty="0"/>
          </a:p>
        </p:txBody>
      </p:sp>
      <p:sp>
        <p:nvSpPr>
          <p:cNvPr id="6" name="TextBox 5">
            <a:extLst>
              <a:ext uri="{FF2B5EF4-FFF2-40B4-BE49-F238E27FC236}">
                <a16:creationId xmlns:a16="http://schemas.microsoft.com/office/drawing/2014/main" id="{414EE61C-5B90-6EE5-849D-4C5DF4336F61}"/>
              </a:ext>
            </a:extLst>
          </p:cNvPr>
          <p:cNvSpPr txBox="1"/>
          <p:nvPr/>
        </p:nvSpPr>
        <p:spPr>
          <a:xfrm>
            <a:off x="549275" y="4858044"/>
            <a:ext cx="7827736" cy="369332"/>
          </a:xfrm>
          <a:prstGeom prst="rect">
            <a:avLst/>
          </a:prstGeom>
          <a:noFill/>
          <a:ln>
            <a:solidFill>
              <a:schemeClr val="accent1"/>
            </a:solidFill>
          </a:ln>
        </p:spPr>
        <p:txBody>
          <a:bodyPr wrap="square">
            <a:spAutoFit/>
          </a:bodyPr>
          <a:lstStyle/>
          <a:p>
            <a:r>
              <a:rPr lang="en-US" b="1" dirty="0"/>
              <a:t>What is the biggest governance challenge organizations face today?</a:t>
            </a:r>
            <a:endParaRPr lang="en-GB" b="1" dirty="0"/>
          </a:p>
        </p:txBody>
      </p:sp>
    </p:spTree>
    <p:extLst>
      <p:ext uri="{BB962C8B-B14F-4D97-AF65-F5344CB8AC3E}">
        <p14:creationId xmlns:p14="http://schemas.microsoft.com/office/powerpoint/2010/main" val="15615016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6"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title"/>
          </p:nvPr>
        </p:nvSpPr>
        <p:spPr>
          <a:xfrm>
            <a:off x="549275" y="2050447"/>
            <a:ext cx="8264525" cy="732508"/>
          </a:xfrm>
        </p:spPr>
        <p:txBody>
          <a:bodyPr/>
          <a:lstStyle/>
          <a:p>
            <a:r>
              <a:rPr lang="en-US" dirty="0"/>
              <a:t>Principles of Information Security Management</a:t>
            </a:r>
          </a:p>
        </p:txBody>
      </p:sp>
      <p:sp>
        <p:nvSpPr>
          <p:cNvPr id="7" name="Text Placeholder 6"/>
          <p:cNvSpPr>
            <a:spLocks noGrp="1"/>
          </p:cNvSpPr>
          <p:nvPr>
            <p:ph type="body" idx="1"/>
          </p:nvPr>
        </p:nvSpPr>
        <p:spPr/>
        <p:txBody>
          <a:bodyPr/>
          <a:lstStyle/>
          <a:p>
            <a:endParaRPr lang="en-US" dirty="0"/>
          </a:p>
        </p:txBody>
      </p:sp>
    </p:spTree>
    <p:extLst>
      <p:ext uri="{BB962C8B-B14F-4D97-AF65-F5344CB8AC3E}">
        <p14:creationId xmlns:p14="http://schemas.microsoft.com/office/powerpoint/2010/main" val="15870733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3" name="Rectangle 3"/>
          <p:cNvSpPr>
            <a:spLocks noGrp="1" noChangeArrowheads="1"/>
          </p:cNvSpPr>
          <p:nvPr>
            <p:ph idx="1"/>
          </p:nvPr>
        </p:nvSpPr>
        <p:spPr>
          <a:xfrm>
            <a:off x="165463" y="1538817"/>
            <a:ext cx="8615000" cy="3726865"/>
          </a:xfrm>
        </p:spPr>
        <p:txBody>
          <a:bodyPr>
            <a:normAutofit/>
          </a:bodyPr>
          <a:lstStyle/>
          <a:p>
            <a:r>
              <a:rPr lang="en-US" sz="2400" dirty="0"/>
              <a:t>The unique functions of information security management are known as the six Ps:</a:t>
            </a:r>
          </a:p>
          <a:p>
            <a:pPr lvl="1"/>
            <a:r>
              <a:rPr lang="en-US" sz="2000" dirty="0"/>
              <a:t>Planning</a:t>
            </a:r>
          </a:p>
          <a:p>
            <a:pPr lvl="1"/>
            <a:r>
              <a:rPr lang="en-US" sz="2000" dirty="0"/>
              <a:t>Policy</a:t>
            </a:r>
          </a:p>
          <a:p>
            <a:pPr lvl="1"/>
            <a:r>
              <a:rPr lang="en-US" sz="2000" dirty="0"/>
              <a:t>Programs</a:t>
            </a:r>
          </a:p>
          <a:p>
            <a:pPr lvl="1"/>
            <a:r>
              <a:rPr lang="en-US" sz="2000" dirty="0"/>
              <a:t>Protection</a:t>
            </a:r>
          </a:p>
          <a:p>
            <a:pPr lvl="1"/>
            <a:r>
              <a:rPr lang="en-US" sz="2000" dirty="0"/>
              <a:t>People</a:t>
            </a:r>
          </a:p>
          <a:p>
            <a:pPr lvl="1"/>
            <a:r>
              <a:rPr lang="en-US" sz="2000" dirty="0"/>
              <a:t>Project management</a:t>
            </a:r>
          </a:p>
        </p:txBody>
      </p:sp>
      <p:sp>
        <p:nvSpPr>
          <p:cNvPr id="35842" name="Rectangle 2"/>
          <p:cNvSpPr>
            <a:spLocks noGrp="1" noChangeArrowheads="1"/>
          </p:cNvSpPr>
          <p:nvPr>
            <p:ph type="title"/>
          </p:nvPr>
        </p:nvSpPr>
        <p:spPr/>
        <p:txBody>
          <a:bodyPr/>
          <a:lstStyle/>
          <a:p>
            <a:r>
              <a:rPr lang="en-US" dirty="0"/>
              <a:t>Principles of Information Security Management</a:t>
            </a:r>
          </a:p>
        </p:txBody>
      </p:sp>
    </p:spTree>
    <p:extLst>
      <p:ext uri="{BB962C8B-B14F-4D97-AF65-F5344CB8AC3E}">
        <p14:creationId xmlns:p14="http://schemas.microsoft.com/office/powerpoint/2010/main" val="12548158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584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584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584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584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5843">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35843">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35843">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5" name="Rectangle 3"/>
          <p:cNvSpPr>
            <a:spLocks noGrp="1" noChangeArrowheads="1"/>
          </p:cNvSpPr>
          <p:nvPr>
            <p:ph idx="1"/>
          </p:nvPr>
        </p:nvSpPr>
        <p:spPr>
          <a:xfrm>
            <a:off x="130629" y="1538817"/>
            <a:ext cx="8649834" cy="3390233"/>
          </a:xfrm>
        </p:spPr>
        <p:txBody>
          <a:bodyPr>
            <a:normAutofit/>
          </a:bodyPr>
          <a:lstStyle/>
          <a:p>
            <a:pPr algn="just"/>
            <a:r>
              <a:rPr lang="en-US" sz="2400" dirty="0"/>
              <a:t>Policy is “a set of organizational guidelines that dictate certain behavior within the organization” </a:t>
            </a:r>
          </a:p>
          <a:p>
            <a:pPr algn="just"/>
            <a:r>
              <a:rPr lang="en-US" sz="2400" dirty="0"/>
              <a:t>In InfoSec, there are three general categories of policy: </a:t>
            </a:r>
          </a:p>
          <a:p>
            <a:pPr lvl="1" algn="just"/>
            <a:r>
              <a:rPr lang="en-US" sz="2000" dirty="0"/>
              <a:t>Enterprise information security policy (EISP)</a:t>
            </a:r>
          </a:p>
          <a:p>
            <a:pPr lvl="1" algn="just"/>
            <a:r>
              <a:rPr lang="en-US" sz="2000" dirty="0"/>
              <a:t>Issue-specific security policy (ISSP) </a:t>
            </a:r>
          </a:p>
          <a:p>
            <a:pPr lvl="1" algn="just"/>
            <a:r>
              <a:rPr lang="en-US" sz="2000" dirty="0"/>
              <a:t>System-specific policies (SysSPs) </a:t>
            </a:r>
          </a:p>
        </p:txBody>
      </p:sp>
      <p:sp>
        <p:nvSpPr>
          <p:cNvPr id="38914" name="Rectangle 2"/>
          <p:cNvSpPr>
            <a:spLocks noGrp="1" noChangeArrowheads="1"/>
          </p:cNvSpPr>
          <p:nvPr>
            <p:ph type="title"/>
          </p:nvPr>
        </p:nvSpPr>
        <p:spPr>
          <a:xfrm>
            <a:off x="549275" y="107576"/>
            <a:ext cx="8042276" cy="759527"/>
          </a:xfrm>
        </p:spPr>
        <p:txBody>
          <a:bodyPr/>
          <a:lstStyle/>
          <a:p>
            <a:r>
              <a:rPr lang="en-US" dirty="0"/>
              <a:t>Policy</a:t>
            </a:r>
          </a:p>
        </p:txBody>
      </p:sp>
    </p:spTree>
    <p:extLst>
      <p:ext uri="{BB962C8B-B14F-4D97-AF65-F5344CB8AC3E}">
        <p14:creationId xmlns:p14="http://schemas.microsoft.com/office/powerpoint/2010/main" val="256996486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8915">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8915">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8915">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8915">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8915">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9" name="Rectangle 3"/>
          <p:cNvSpPr>
            <a:spLocks noGrp="1" noChangeArrowheads="1"/>
          </p:cNvSpPr>
          <p:nvPr>
            <p:ph idx="1"/>
          </p:nvPr>
        </p:nvSpPr>
        <p:spPr>
          <a:xfrm>
            <a:off x="130628" y="1538817"/>
            <a:ext cx="8804365" cy="3269665"/>
          </a:xfrm>
        </p:spPr>
        <p:txBody>
          <a:bodyPr>
            <a:normAutofit/>
          </a:bodyPr>
          <a:lstStyle/>
          <a:p>
            <a:pPr algn="just"/>
            <a:r>
              <a:rPr lang="en-US" sz="2400" dirty="0"/>
              <a:t>InfoSec operations are specifically managed as separate entities</a:t>
            </a:r>
          </a:p>
          <a:p>
            <a:pPr algn="just"/>
            <a:r>
              <a:rPr lang="en-US" sz="2400" dirty="0"/>
              <a:t>A security education training and awareness (SETA) program is one such entity </a:t>
            </a:r>
          </a:p>
          <a:p>
            <a:pPr algn="just"/>
            <a:r>
              <a:rPr lang="en-US" sz="2400" dirty="0"/>
              <a:t>Other programs that may emerge include a physical security program, complete with fire, physical access, gates, guards, and so on </a:t>
            </a:r>
          </a:p>
        </p:txBody>
      </p:sp>
      <p:sp>
        <p:nvSpPr>
          <p:cNvPr id="39938" name="Rectangle 2"/>
          <p:cNvSpPr>
            <a:spLocks noGrp="1" noChangeArrowheads="1"/>
          </p:cNvSpPr>
          <p:nvPr>
            <p:ph type="title"/>
          </p:nvPr>
        </p:nvSpPr>
        <p:spPr/>
        <p:txBody>
          <a:bodyPr/>
          <a:lstStyle/>
          <a:p>
            <a:r>
              <a:rPr lang="en-US" dirty="0"/>
              <a:t>Programs</a:t>
            </a:r>
          </a:p>
        </p:txBody>
      </p:sp>
    </p:spTree>
    <p:extLst>
      <p:ext uri="{BB962C8B-B14F-4D97-AF65-F5344CB8AC3E}">
        <p14:creationId xmlns:p14="http://schemas.microsoft.com/office/powerpoint/2010/main" val="135006604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9939">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9939">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9939">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9939" grpId="0" build="p"/>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3" name="Rectangle 3"/>
          <p:cNvSpPr>
            <a:spLocks noGrp="1" noChangeArrowheads="1"/>
          </p:cNvSpPr>
          <p:nvPr>
            <p:ph idx="1"/>
          </p:nvPr>
        </p:nvSpPr>
        <p:spPr>
          <a:xfrm>
            <a:off x="165462" y="1538817"/>
            <a:ext cx="8821783" cy="3555697"/>
          </a:xfrm>
        </p:spPr>
        <p:txBody>
          <a:bodyPr>
            <a:normAutofit/>
          </a:bodyPr>
          <a:lstStyle/>
          <a:p>
            <a:pPr algn="just"/>
            <a:r>
              <a:rPr lang="en-US" sz="2400" dirty="0"/>
              <a:t>The protection function is executed via a set of risk management activities, including risk assessment and control, as well as protection mechanisms, technologies, and tools </a:t>
            </a:r>
          </a:p>
          <a:p>
            <a:pPr algn="just"/>
            <a:r>
              <a:rPr lang="en-US" sz="2400" dirty="0"/>
              <a:t>Each of these mechanisms represents some aspect of the management of specific controls in the overall information security plan</a:t>
            </a:r>
          </a:p>
        </p:txBody>
      </p:sp>
      <p:sp>
        <p:nvSpPr>
          <p:cNvPr id="40962" name="Rectangle 2"/>
          <p:cNvSpPr>
            <a:spLocks noGrp="1" noChangeArrowheads="1"/>
          </p:cNvSpPr>
          <p:nvPr>
            <p:ph type="title"/>
          </p:nvPr>
        </p:nvSpPr>
        <p:spPr/>
        <p:txBody>
          <a:bodyPr/>
          <a:lstStyle/>
          <a:p>
            <a:r>
              <a:rPr lang="en-US" dirty="0"/>
              <a:t>Protection</a:t>
            </a:r>
          </a:p>
        </p:txBody>
      </p:sp>
    </p:spTree>
    <p:extLst>
      <p:ext uri="{BB962C8B-B14F-4D97-AF65-F5344CB8AC3E}">
        <p14:creationId xmlns:p14="http://schemas.microsoft.com/office/powerpoint/2010/main" val="152830219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096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40963">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963" grpId="0" build="p"/>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7" name="Rectangle 3"/>
          <p:cNvSpPr>
            <a:spLocks noGrp="1" noChangeArrowheads="1"/>
          </p:cNvSpPr>
          <p:nvPr>
            <p:ph idx="1"/>
          </p:nvPr>
        </p:nvSpPr>
        <p:spPr>
          <a:xfrm>
            <a:off x="130629" y="1538818"/>
            <a:ext cx="8649834" cy="2985885"/>
          </a:xfrm>
        </p:spPr>
        <p:txBody>
          <a:bodyPr>
            <a:normAutofit/>
          </a:bodyPr>
          <a:lstStyle/>
          <a:p>
            <a:pPr algn="just"/>
            <a:r>
              <a:rPr lang="en-US" sz="2400" dirty="0"/>
              <a:t>People are the most critical link in the information security program </a:t>
            </a:r>
          </a:p>
          <a:p>
            <a:pPr algn="just"/>
            <a:r>
              <a:rPr lang="en-US" sz="2400" dirty="0"/>
              <a:t>This area of InfoSec includes security personnel and the security of personnel, as well as aspects of the SETA program mentioned earlier</a:t>
            </a:r>
          </a:p>
        </p:txBody>
      </p:sp>
      <p:sp>
        <p:nvSpPr>
          <p:cNvPr id="41986" name="Rectangle 2"/>
          <p:cNvSpPr>
            <a:spLocks noGrp="1" noChangeArrowheads="1"/>
          </p:cNvSpPr>
          <p:nvPr>
            <p:ph type="title"/>
          </p:nvPr>
        </p:nvSpPr>
        <p:spPr/>
        <p:txBody>
          <a:bodyPr/>
          <a:lstStyle/>
          <a:p>
            <a:r>
              <a:rPr lang="en-US" dirty="0"/>
              <a:t>People</a:t>
            </a:r>
          </a:p>
        </p:txBody>
      </p:sp>
    </p:spTree>
    <p:extLst>
      <p:ext uri="{BB962C8B-B14F-4D97-AF65-F5344CB8AC3E}">
        <p14:creationId xmlns:p14="http://schemas.microsoft.com/office/powerpoint/2010/main" val="101276007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1987">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41987">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987" grpId="0" build="p"/>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1" name="Rectangle 3"/>
          <p:cNvSpPr>
            <a:spLocks noGrp="1" noChangeArrowheads="1"/>
          </p:cNvSpPr>
          <p:nvPr>
            <p:ph idx="1"/>
          </p:nvPr>
        </p:nvSpPr>
        <p:spPr>
          <a:xfrm>
            <a:off x="130629" y="1198180"/>
            <a:ext cx="8649834" cy="4067504"/>
          </a:xfrm>
        </p:spPr>
        <p:txBody>
          <a:bodyPr/>
          <a:lstStyle/>
          <a:p>
            <a:pPr algn="just"/>
            <a:r>
              <a:rPr lang="en-US" dirty="0"/>
              <a:t>The final component is the application of thorough project management discipline to all elements of the information security program </a:t>
            </a:r>
          </a:p>
          <a:p>
            <a:pPr algn="just"/>
            <a:r>
              <a:rPr lang="en-US" dirty="0"/>
              <a:t>Project management involves identifying and controlling the resources applied to the project, as well as measuring progress and adjusting the process as progress is made toward the goal</a:t>
            </a:r>
            <a:br>
              <a:rPr lang="en-US" dirty="0"/>
            </a:br>
            <a:endParaRPr lang="en-US" dirty="0"/>
          </a:p>
        </p:txBody>
      </p:sp>
      <p:sp>
        <p:nvSpPr>
          <p:cNvPr id="43010" name="Rectangle 2"/>
          <p:cNvSpPr>
            <a:spLocks noGrp="1" noChangeArrowheads="1"/>
          </p:cNvSpPr>
          <p:nvPr>
            <p:ph type="title"/>
          </p:nvPr>
        </p:nvSpPr>
        <p:spPr>
          <a:xfrm>
            <a:off x="549275" y="107576"/>
            <a:ext cx="8042276" cy="869886"/>
          </a:xfrm>
        </p:spPr>
        <p:txBody>
          <a:bodyPr/>
          <a:lstStyle/>
          <a:p>
            <a:r>
              <a:rPr lang="en-US" dirty="0"/>
              <a:t>Projects</a:t>
            </a:r>
          </a:p>
        </p:txBody>
      </p:sp>
    </p:spTree>
    <p:extLst>
      <p:ext uri="{BB962C8B-B14F-4D97-AF65-F5344CB8AC3E}">
        <p14:creationId xmlns:p14="http://schemas.microsoft.com/office/powerpoint/2010/main" val="348784068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3011">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43011">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3011" grpId="0" build="p"/>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5" name="Rectangle 5"/>
          <p:cNvSpPr>
            <a:spLocks noGrp="1" noChangeArrowheads="1"/>
          </p:cNvSpPr>
          <p:nvPr>
            <p:ph idx="1"/>
          </p:nvPr>
        </p:nvSpPr>
        <p:spPr>
          <a:xfrm>
            <a:off x="104503" y="1079939"/>
            <a:ext cx="8487048" cy="4343400"/>
          </a:xfrm>
        </p:spPr>
        <p:txBody>
          <a:bodyPr/>
          <a:lstStyle/>
          <a:p>
            <a:pPr algn="just"/>
            <a:r>
              <a:rPr lang="en-US" dirty="0"/>
              <a:t>Information security is a process, not a project, however, each element of an information security program must be managed as a project, even if the overall program is perpetually ongoing</a:t>
            </a:r>
          </a:p>
          <a:p>
            <a:pPr algn="just"/>
            <a:r>
              <a:rPr lang="en-US" dirty="0"/>
              <a:t>How can information security be both a process and a project? It is, in fact, a continuous series, or chain, of projects</a:t>
            </a:r>
          </a:p>
          <a:p>
            <a:pPr algn="just"/>
            <a:r>
              <a:rPr lang="en-US" dirty="0"/>
              <a:t>Some aspects of information security are not project based; rather, they are managed processes (operations) and are ongoing</a:t>
            </a:r>
          </a:p>
        </p:txBody>
      </p:sp>
      <p:sp>
        <p:nvSpPr>
          <p:cNvPr id="44034" name="Rectangle 4"/>
          <p:cNvSpPr>
            <a:spLocks noGrp="1" noChangeArrowheads="1"/>
          </p:cNvSpPr>
          <p:nvPr>
            <p:ph type="title"/>
          </p:nvPr>
        </p:nvSpPr>
        <p:spPr>
          <a:xfrm>
            <a:off x="549275" y="107576"/>
            <a:ext cx="8042276" cy="838355"/>
          </a:xfrm>
        </p:spPr>
        <p:txBody>
          <a:bodyPr/>
          <a:lstStyle/>
          <a:p>
            <a:r>
              <a:rPr lang="en-US" dirty="0"/>
              <a:t>Project Management</a:t>
            </a:r>
          </a:p>
        </p:txBody>
      </p:sp>
    </p:spTree>
    <p:extLst>
      <p:ext uri="{BB962C8B-B14F-4D97-AF65-F5344CB8AC3E}">
        <p14:creationId xmlns:p14="http://schemas.microsoft.com/office/powerpoint/2010/main" val="124148877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4035">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44035">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44035">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4035" grpId="0" build="p"/>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3971" name="Rectangle 3"/>
          <p:cNvSpPr>
            <a:spLocks noGrp="1" noChangeArrowheads="1"/>
          </p:cNvSpPr>
          <p:nvPr>
            <p:ph idx="1"/>
          </p:nvPr>
        </p:nvSpPr>
        <p:spPr>
          <a:xfrm>
            <a:off x="104503" y="860900"/>
            <a:ext cx="8860110" cy="4672048"/>
          </a:xfrm>
        </p:spPr>
        <p:txBody>
          <a:bodyPr>
            <a:normAutofit fontScale="92500" lnSpcReduction="10000"/>
          </a:bodyPr>
          <a:lstStyle/>
          <a:p>
            <a:pPr algn="just"/>
            <a:r>
              <a:rPr lang="en-US" sz="2400" dirty="0"/>
              <a:t>Because businesses and technology have become more fluid, the narrower concept of computer security has been replaced by the broader concept of InfoSec</a:t>
            </a:r>
          </a:p>
          <a:p>
            <a:pPr algn="just"/>
            <a:r>
              <a:rPr lang="en-US" sz="2400" dirty="0"/>
              <a:t>From an InfoSec perspective, organizations often have three communities of interest: InfoSec managers and professionals, IT managers and professionals, and nontechnical managers and professionals</a:t>
            </a:r>
          </a:p>
          <a:p>
            <a:pPr algn="just"/>
            <a:r>
              <a:rPr lang="en-US" sz="2400" dirty="0"/>
              <a:t>The C.I.A. triad is based on three desirable characteristics of information: confidentiality, integrity, and availability</a:t>
            </a:r>
          </a:p>
          <a:p>
            <a:pPr algn="just"/>
            <a:r>
              <a:rPr lang="en-US" sz="2400" dirty="0"/>
              <a:t>To make sound decisions about information security, management must be informed about threats to its people, applications, data, and information systems</a:t>
            </a:r>
          </a:p>
        </p:txBody>
      </p:sp>
      <p:sp>
        <p:nvSpPr>
          <p:cNvPr id="83970" name="Rectangle 2"/>
          <p:cNvSpPr>
            <a:spLocks noGrp="1" noChangeArrowheads="1"/>
          </p:cNvSpPr>
          <p:nvPr>
            <p:ph type="title"/>
          </p:nvPr>
        </p:nvSpPr>
        <p:spPr>
          <a:xfrm>
            <a:off x="549275" y="107577"/>
            <a:ext cx="8042276" cy="753324"/>
          </a:xfrm>
        </p:spPr>
        <p:txBody>
          <a:bodyPr/>
          <a:lstStyle/>
          <a:p>
            <a:r>
              <a:rPr lang="en-US" dirty="0"/>
              <a:t>Summary</a:t>
            </a:r>
          </a:p>
        </p:txBody>
      </p:sp>
    </p:spTree>
    <p:extLst>
      <p:ext uri="{BB962C8B-B14F-4D97-AF65-F5344CB8AC3E}">
        <p14:creationId xmlns:p14="http://schemas.microsoft.com/office/powerpoint/2010/main" val="254404999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3971" name="Rectangle 3"/>
          <p:cNvSpPr>
            <a:spLocks noGrp="1" noChangeArrowheads="1"/>
          </p:cNvSpPr>
          <p:nvPr>
            <p:ph idx="1"/>
          </p:nvPr>
        </p:nvSpPr>
        <p:spPr>
          <a:xfrm>
            <a:off x="156754" y="725215"/>
            <a:ext cx="8987246" cy="4903075"/>
          </a:xfrm>
        </p:spPr>
        <p:txBody>
          <a:bodyPr>
            <a:normAutofit fontScale="92500" lnSpcReduction="20000"/>
          </a:bodyPr>
          <a:lstStyle/>
          <a:p>
            <a:pPr algn="just"/>
            <a:r>
              <a:rPr lang="en-US" sz="2400" dirty="0"/>
              <a:t>Threats or dangers facing an organization’s people, information, and systems fall into the following general categories:</a:t>
            </a:r>
          </a:p>
          <a:p>
            <a:pPr lvl="1" algn="just"/>
            <a:r>
              <a:rPr lang="en-US" sz="2000" dirty="0"/>
              <a:t>Compromises to intellectual property</a:t>
            </a:r>
          </a:p>
          <a:p>
            <a:pPr lvl="1" algn="just"/>
            <a:r>
              <a:rPr lang="en-US" sz="2000" dirty="0"/>
              <a:t>Deviations in quality of service</a:t>
            </a:r>
          </a:p>
          <a:p>
            <a:pPr lvl="1" algn="just"/>
            <a:r>
              <a:rPr lang="en-US" sz="2000" dirty="0"/>
              <a:t>Espionage or trespass</a:t>
            </a:r>
          </a:p>
          <a:p>
            <a:pPr lvl="1" algn="just"/>
            <a:r>
              <a:rPr lang="en-US" sz="2000" dirty="0"/>
              <a:t>Forces of nature</a:t>
            </a:r>
          </a:p>
          <a:p>
            <a:pPr lvl="1" algn="just"/>
            <a:r>
              <a:rPr lang="en-US" sz="2000" dirty="0"/>
              <a:t>Human error or failure</a:t>
            </a:r>
          </a:p>
          <a:p>
            <a:pPr lvl="1" algn="just"/>
            <a:r>
              <a:rPr lang="en-US" sz="2000" dirty="0"/>
              <a:t>Information extortion</a:t>
            </a:r>
          </a:p>
          <a:p>
            <a:pPr lvl="1" algn="just"/>
            <a:r>
              <a:rPr lang="en-US" sz="2000" dirty="0"/>
              <a:t>Sabotage or vandalism</a:t>
            </a:r>
          </a:p>
          <a:p>
            <a:pPr lvl="1" algn="just"/>
            <a:r>
              <a:rPr lang="en-US" sz="2000" dirty="0"/>
              <a:t>Software attacks</a:t>
            </a:r>
          </a:p>
          <a:p>
            <a:pPr lvl="1" algn="just"/>
            <a:r>
              <a:rPr lang="en-US" sz="2000" dirty="0"/>
              <a:t>Technical hardware failures or errors</a:t>
            </a:r>
          </a:p>
          <a:p>
            <a:pPr lvl="1" algn="just"/>
            <a:r>
              <a:rPr lang="en-US" sz="2000" dirty="0"/>
              <a:t>Technical software failures or errors</a:t>
            </a:r>
          </a:p>
          <a:p>
            <a:pPr lvl="1" algn="just"/>
            <a:r>
              <a:rPr lang="en-US" sz="2000" dirty="0"/>
              <a:t>Technological obsolescence</a:t>
            </a:r>
          </a:p>
          <a:p>
            <a:pPr lvl="1" algn="just"/>
            <a:r>
              <a:rPr lang="en-US" sz="2000" dirty="0"/>
              <a:t>Theft</a:t>
            </a:r>
          </a:p>
        </p:txBody>
      </p:sp>
      <p:sp>
        <p:nvSpPr>
          <p:cNvPr id="83970" name="Rectangle 2"/>
          <p:cNvSpPr>
            <a:spLocks noGrp="1" noChangeArrowheads="1"/>
          </p:cNvSpPr>
          <p:nvPr>
            <p:ph type="title"/>
          </p:nvPr>
        </p:nvSpPr>
        <p:spPr>
          <a:xfrm>
            <a:off x="549275" y="107577"/>
            <a:ext cx="8042276" cy="617638"/>
          </a:xfrm>
        </p:spPr>
        <p:txBody>
          <a:bodyPr/>
          <a:lstStyle/>
          <a:p>
            <a:r>
              <a:rPr lang="en-US" dirty="0"/>
              <a:t>Summary (Continued)</a:t>
            </a:r>
          </a:p>
        </p:txBody>
      </p:sp>
    </p:spTree>
    <p:extLst>
      <p:ext uri="{BB962C8B-B14F-4D97-AF65-F5344CB8AC3E}">
        <p14:creationId xmlns:p14="http://schemas.microsoft.com/office/powerpoint/2010/main" val="296152525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3971" name="Rectangle 3"/>
          <p:cNvSpPr>
            <a:spLocks noGrp="1" noChangeArrowheads="1"/>
          </p:cNvSpPr>
          <p:nvPr>
            <p:ph idx="1"/>
          </p:nvPr>
        </p:nvSpPr>
        <p:spPr>
          <a:xfrm>
            <a:off x="87086" y="1081618"/>
            <a:ext cx="8877527" cy="4555093"/>
          </a:xfrm>
        </p:spPr>
        <p:txBody>
          <a:bodyPr>
            <a:normAutofit fontScale="92500" lnSpcReduction="20000"/>
          </a:bodyPr>
          <a:lstStyle/>
          <a:p>
            <a:pPr algn="just"/>
            <a:r>
              <a:rPr lang="en-US" sz="2000" dirty="0"/>
              <a:t>An attack is a deliberate act that takes advantage of a vulnerability to compromise a controlled system. It is accomplished by a threat agent that damages or steals an organization’s information or physical assets. A vulnerability is an identified weakness in a controlled system, where controls are not present or are no longer effective</a:t>
            </a:r>
          </a:p>
          <a:p>
            <a:pPr algn="just"/>
            <a:r>
              <a:rPr lang="en-US" sz="2000" dirty="0"/>
              <a:t>Poor software development practices can introduce significant risk, but by developing sound development practices, change control, and quality assurance into the process, overall software quality and the security performance of software can be greatly enhanced</a:t>
            </a:r>
          </a:p>
          <a:p>
            <a:pPr algn="just"/>
            <a:r>
              <a:rPr lang="en-US" sz="2000" dirty="0"/>
              <a:t>In its simplest form, management is the process of achieving objectives by using resources</a:t>
            </a:r>
          </a:p>
          <a:p>
            <a:pPr algn="just"/>
            <a:r>
              <a:rPr lang="en-US" sz="2000" dirty="0"/>
              <a:t>The important distinction between a leader and a manager is that a leader influences employees so that they are willing to accomplish objectives, whereas a manager creates budgets, authorizes expenditures, and hires employees</a:t>
            </a:r>
          </a:p>
        </p:txBody>
      </p:sp>
      <p:sp>
        <p:nvSpPr>
          <p:cNvPr id="83970" name="Rectangle 2"/>
          <p:cNvSpPr>
            <a:spLocks noGrp="1" noChangeArrowheads="1"/>
          </p:cNvSpPr>
          <p:nvPr>
            <p:ph type="title"/>
          </p:nvPr>
        </p:nvSpPr>
        <p:spPr>
          <a:xfrm>
            <a:off x="549275" y="107576"/>
            <a:ext cx="8042276" cy="791058"/>
          </a:xfrm>
        </p:spPr>
        <p:txBody>
          <a:bodyPr/>
          <a:lstStyle/>
          <a:p>
            <a:r>
              <a:rPr lang="en-US" dirty="0"/>
              <a:t>Summary (Continued)</a:t>
            </a:r>
          </a:p>
        </p:txBody>
      </p:sp>
    </p:spTree>
    <p:extLst>
      <p:ext uri="{BB962C8B-B14F-4D97-AF65-F5344CB8AC3E}">
        <p14:creationId xmlns:p14="http://schemas.microsoft.com/office/powerpoint/2010/main" val="180779889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3971" name="Rectangle 3"/>
          <p:cNvSpPr>
            <a:spLocks noGrp="1" noChangeArrowheads="1"/>
          </p:cNvSpPr>
          <p:nvPr>
            <p:ph idx="1"/>
          </p:nvPr>
        </p:nvSpPr>
        <p:spPr>
          <a:xfrm>
            <a:off x="549275" y="1097384"/>
            <a:ext cx="8415338" cy="4518160"/>
          </a:xfrm>
        </p:spPr>
        <p:txBody>
          <a:bodyPr>
            <a:normAutofit fontScale="92500" lnSpcReduction="20000"/>
          </a:bodyPr>
          <a:lstStyle/>
          <a:p>
            <a:pPr algn="just"/>
            <a:r>
              <a:rPr lang="en-US" sz="2400" dirty="0"/>
              <a:t>The traditional approach to management theory uses the core principles of planning, organizing, staffing, directing, and controlling (POSDC). Another approach to management theory categorizes the principles of management into planning, organizing, leading, and controlling (POLC)</a:t>
            </a:r>
          </a:p>
          <a:p>
            <a:pPr algn="just"/>
            <a:r>
              <a:rPr lang="en-US" sz="2400" dirty="0"/>
              <a:t> The process that develops, creates, and implements strategies for the accomplishment of objectives is called “planning.” There are three levels of planning: strategic, tactical, and operational</a:t>
            </a:r>
          </a:p>
          <a:p>
            <a:pPr algn="just"/>
            <a:r>
              <a:rPr lang="en-US" sz="2400" dirty="0"/>
              <a:t>InfoSec management operates like all other management units, but the goals and objectives of the InfoSec management team are different in that they focus on the secure operation of the organization</a:t>
            </a:r>
          </a:p>
        </p:txBody>
      </p:sp>
      <p:sp>
        <p:nvSpPr>
          <p:cNvPr id="83970" name="Rectangle 2"/>
          <p:cNvSpPr>
            <a:spLocks noGrp="1" noChangeArrowheads="1"/>
          </p:cNvSpPr>
          <p:nvPr>
            <p:ph type="title"/>
          </p:nvPr>
        </p:nvSpPr>
        <p:spPr>
          <a:xfrm>
            <a:off x="549275" y="107576"/>
            <a:ext cx="8042276" cy="838355"/>
          </a:xfrm>
        </p:spPr>
        <p:txBody>
          <a:bodyPr/>
          <a:lstStyle/>
          <a:p>
            <a:r>
              <a:rPr lang="en-US" dirty="0"/>
              <a:t>Summary (Continued)</a:t>
            </a:r>
          </a:p>
        </p:txBody>
      </p:sp>
    </p:spTree>
    <p:extLst>
      <p:ext uri="{BB962C8B-B14F-4D97-AF65-F5344CB8AC3E}">
        <p14:creationId xmlns:p14="http://schemas.microsoft.com/office/powerpoint/2010/main" val="287644990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12792" y="2909832"/>
            <a:ext cx="8042276" cy="1527067"/>
          </a:xfrm>
        </p:spPr>
        <p:txBody>
          <a:bodyPr/>
          <a:lstStyle/>
          <a:p>
            <a:pPr algn="ctr">
              <a:buNone/>
            </a:pPr>
            <a:r>
              <a:rPr lang="en-GB" sz="6000" b="1" dirty="0"/>
              <a:t>Questions</a:t>
            </a:r>
          </a:p>
          <a:p>
            <a:endParaRPr lang="en-GB" dirty="0"/>
          </a:p>
        </p:txBody>
      </p:sp>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49275" y="107576"/>
            <a:ext cx="5584825" cy="556453"/>
          </a:xfrm>
        </p:spPr>
        <p:txBody>
          <a:bodyPr/>
          <a:lstStyle/>
          <a:p>
            <a:r>
              <a:rPr lang="en-GB" sz="3600" b="1" dirty="0"/>
              <a:t>References</a:t>
            </a:r>
          </a:p>
        </p:txBody>
      </p:sp>
      <p:sp>
        <p:nvSpPr>
          <p:cNvPr id="3" name="Content Placeholder 2"/>
          <p:cNvSpPr>
            <a:spLocks noGrp="1"/>
          </p:cNvSpPr>
          <p:nvPr>
            <p:ph idx="1"/>
          </p:nvPr>
        </p:nvSpPr>
        <p:spPr>
          <a:xfrm>
            <a:off x="364218" y="1147156"/>
            <a:ext cx="8638268" cy="3225272"/>
          </a:xfrm>
        </p:spPr>
        <p:txBody>
          <a:bodyPr>
            <a:normAutofit fontScale="55000" lnSpcReduction="20000"/>
          </a:bodyPr>
          <a:lstStyle/>
          <a:p>
            <a:r>
              <a:rPr lang="en-GB" dirty="0"/>
              <a:t>M. E Whitman, H. J. </a:t>
            </a:r>
            <a:r>
              <a:rPr lang="en-GB" dirty="0" err="1"/>
              <a:t>Mattford</a:t>
            </a:r>
            <a:r>
              <a:rPr lang="en-GB" dirty="0"/>
              <a:t>, Management of Information Security, Cengage Learning, 6</a:t>
            </a:r>
            <a:r>
              <a:rPr lang="en-GB" baseline="30000" dirty="0"/>
              <a:t>th</a:t>
            </a:r>
            <a:r>
              <a:rPr lang="en-GB" dirty="0"/>
              <a:t> ed 2019.</a:t>
            </a:r>
          </a:p>
          <a:p>
            <a:pPr lvl="0"/>
            <a:r>
              <a:rPr lang="en-GB" b="1" dirty="0"/>
              <a:t>NIST Cybersecurity Framework 2.0</a:t>
            </a:r>
            <a:endParaRPr lang="en-GB" dirty="0"/>
          </a:p>
          <a:p>
            <a:pPr lvl="1"/>
            <a:r>
              <a:rPr lang="en-GB" dirty="0"/>
              <a:t>National Institute of Standards and Technology (NIST). </a:t>
            </a:r>
            <a:r>
              <a:rPr lang="en-GB" i="1" dirty="0"/>
              <a:t>Cybersecurity Framework (CSF) 2.0</a:t>
            </a:r>
            <a:r>
              <a:rPr lang="en-GB" dirty="0"/>
              <a:t>. Gaithersburg, MD: NIST, 2024. Available:</a:t>
            </a:r>
            <a:br>
              <a:rPr lang="en-GB" dirty="0"/>
            </a:br>
            <a:r>
              <a:rPr lang="en-GB" u="sng" dirty="0">
                <a:hlinkClick r:id="rId3"/>
              </a:rPr>
              <a:t>NIST Cybersecurity Framework 2.0</a:t>
            </a:r>
            <a:r>
              <a:rPr lang="en-GB" dirty="0"/>
              <a:t> </a:t>
            </a:r>
          </a:p>
          <a:p>
            <a:r>
              <a:rPr lang="en-GB" b="1" dirty="0"/>
              <a:t>NIST Zero Trust Architecture</a:t>
            </a:r>
            <a:endParaRPr lang="en-GB" dirty="0"/>
          </a:p>
          <a:p>
            <a:pPr lvl="1"/>
            <a:r>
              <a:rPr lang="en-GB" dirty="0"/>
              <a:t>National Institute of Standards and Technology (NIST). </a:t>
            </a:r>
            <a:r>
              <a:rPr lang="en-GB" i="1" dirty="0"/>
              <a:t>Zero Trust Architecture (SP 800-207)</a:t>
            </a:r>
            <a:r>
              <a:rPr lang="en-GB" dirty="0"/>
              <a:t>, 2020. Available:</a:t>
            </a:r>
            <a:br>
              <a:rPr lang="en-GB" dirty="0"/>
            </a:br>
            <a:r>
              <a:rPr lang="en-GB" u="sng" dirty="0">
                <a:hlinkClick r:id="rId4"/>
              </a:rPr>
              <a:t>NIST SP 800-207 Zero Trust Architecture</a:t>
            </a:r>
            <a:endParaRPr lang="en-GB" dirty="0"/>
          </a:p>
          <a:p>
            <a:r>
              <a:rPr lang="en-GB" b="1" dirty="0"/>
              <a:t>ISO/IEC 27001:2022</a:t>
            </a:r>
            <a:endParaRPr lang="en-GB" dirty="0"/>
          </a:p>
          <a:p>
            <a:pPr lvl="1"/>
            <a:r>
              <a:rPr lang="en-GB" dirty="0"/>
              <a:t>International Organization for Standardization (ISO). </a:t>
            </a:r>
            <a:r>
              <a:rPr lang="en-GB" i="1" dirty="0"/>
              <a:t>ISO/IEC 27001:2022 Information Security Management Systems</a:t>
            </a:r>
            <a:r>
              <a:rPr lang="en-GB" dirty="0"/>
              <a:t>. Available:</a:t>
            </a:r>
            <a:br>
              <a:rPr lang="en-GB" dirty="0"/>
            </a:br>
            <a:r>
              <a:rPr lang="en-GB" dirty="0"/>
              <a:t>ISO 27001 Information Security Management </a:t>
            </a:r>
          </a:p>
          <a:p>
            <a:endParaRPr lang="en-GB" dirty="0"/>
          </a:p>
          <a:p>
            <a:endParaRPr lang="en-GB" dirty="0"/>
          </a:p>
          <a:p>
            <a:endParaRPr lang="en-GB" dirty="0"/>
          </a:p>
          <a:p>
            <a:endParaRPr lang="en-GB" dirty="0"/>
          </a:p>
        </p:txBody>
      </p:sp>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Breeze">
  <a:themeElements>
    <a:clrScheme name="Breeze">
      <a:dk1>
        <a:sysClr val="windowText" lastClr="000000"/>
      </a:dk1>
      <a:lt1>
        <a:sysClr val="window" lastClr="FFFFFF"/>
      </a:lt1>
      <a:dk2>
        <a:srgbClr val="09213B"/>
      </a:dk2>
      <a:lt2>
        <a:srgbClr val="D5EDF4"/>
      </a:lt2>
      <a:accent1>
        <a:srgbClr val="2C7C9F"/>
      </a:accent1>
      <a:accent2>
        <a:srgbClr val="244A58"/>
      </a:accent2>
      <a:accent3>
        <a:srgbClr val="E2751D"/>
      </a:accent3>
      <a:accent4>
        <a:srgbClr val="FFB400"/>
      </a:accent4>
      <a:accent5>
        <a:srgbClr val="7EB606"/>
      </a:accent5>
      <a:accent6>
        <a:srgbClr val="C00000"/>
      </a:accent6>
      <a:hlink>
        <a:srgbClr val="7030A0"/>
      </a:hlink>
      <a:folHlink>
        <a:srgbClr val="00B0F0"/>
      </a:folHlink>
    </a:clrScheme>
    <a:fontScheme name="Breeze">
      <a:majorFont>
        <a:latin typeface="News Gothic MT"/>
        <a:ea typeface=""/>
        <a:cs typeface=""/>
        <a:font script="Jpan" typeface="ＭＳ Ｐゴシック"/>
        <a:font script="Hans" typeface="宋体"/>
        <a:font script="Hant" typeface="新細明體"/>
      </a:majorFont>
      <a:minorFont>
        <a:latin typeface="News Gothic MT"/>
        <a:ea typeface=""/>
        <a:cs typeface=""/>
        <a:font script="Jpan" typeface="ＭＳ Ｐゴシック"/>
        <a:font script="Hans" typeface="宋体"/>
        <a:font script="Hant" typeface="新細明體"/>
      </a:minorFont>
    </a:fontScheme>
    <a:fmtScheme name="Breeze">
      <a:fillStyleLst>
        <a:solidFill>
          <a:schemeClr val="phClr"/>
        </a:solidFill>
        <a:gradFill rotWithShape="1">
          <a:gsLst>
            <a:gs pos="31000">
              <a:schemeClr val="phClr">
                <a:tint val="100000"/>
                <a:shade val="100000"/>
                <a:satMod val="120000"/>
              </a:schemeClr>
            </a:gs>
            <a:gs pos="100000">
              <a:schemeClr val="phClr">
                <a:tint val="50000"/>
                <a:satMod val="150000"/>
              </a:schemeClr>
            </a:gs>
          </a:gsLst>
          <a:lin ang="5400000" scaled="1"/>
        </a:gradFill>
        <a:gradFill rotWithShape="1">
          <a:gsLst>
            <a:gs pos="0">
              <a:schemeClr val="phClr">
                <a:shade val="100000"/>
                <a:satMod val="120000"/>
              </a:schemeClr>
            </a:gs>
            <a:gs pos="69000">
              <a:schemeClr val="phClr">
                <a:tint val="80000"/>
                <a:shade val="100000"/>
                <a:satMod val="150000"/>
              </a:schemeClr>
            </a:gs>
            <a:gs pos="100000">
              <a:schemeClr val="phClr">
                <a:tint val="50000"/>
                <a:shade val="100000"/>
                <a:satMod val="150000"/>
              </a:schemeClr>
            </a:gs>
          </a:gsLst>
          <a:path path="circle">
            <a:fillToRect l="100000" t="100000" r="100000" b="100000"/>
          </a:path>
        </a:gradFill>
      </a:fillStyleLst>
      <a:lnStyleLst>
        <a:ln w="12700" cap="flat" cmpd="sng" algn="ctr">
          <a:solidFill>
            <a:schemeClr val="phClr">
              <a:shade val="95000"/>
              <a:satMod val="105000"/>
            </a:schemeClr>
          </a:solidFill>
          <a:prstDash val="solid"/>
        </a:ln>
        <a:ln w="25400" cap="flat" cmpd="dbl" algn="ctr">
          <a:solidFill>
            <a:schemeClr val="phClr"/>
          </a:solidFill>
          <a:prstDash val="solid"/>
        </a:ln>
        <a:ln w="31750" cap="flat" cmpd="dbl" algn="ctr">
          <a:solidFill>
            <a:schemeClr val="phClr"/>
          </a:solidFill>
          <a:prstDash val="solid"/>
        </a:ln>
      </a:lnStyleLst>
      <a:effectStyleLst>
        <a:effectStyle>
          <a:effectLst/>
        </a:effectStyle>
        <a:effectStyle>
          <a:effectLst>
            <a:outerShdw blurRad="63500" dist="25400" dir="5400000" sx="101000" sy="101000" rotWithShape="0">
              <a:srgbClr val="000000">
                <a:alpha val="40000"/>
              </a:srgbClr>
            </a:outerShdw>
          </a:effectLst>
        </a:effectStyle>
        <a:effectStyle>
          <a:effectLst>
            <a:innerShdw blurRad="127000" dist="25400" dir="13500000">
              <a:srgbClr val="C0C0C0">
                <a:alpha val="75000"/>
              </a:srgbClr>
            </a:innerShdw>
            <a:outerShdw blurRad="88900" dist="25400" dir="5400000" sx="102000" sy="102000" algn="ctr" rotWithShape="0">
              <a:srgbClr val="C0C0C0">
                <a:alpha val="40000"/>
              </a:srgbClr>
            </a:outerShdw>
          </a:effectLst>
          <a:scene3d>
            <a:camera prst="perspectiveLeft" fov="300000"/>
            <a:lightRig rig="soft" dir="l">
              <a:rot lat="0" lon="0" rev="4200000"/>
            </a:lightRig>
          </a:scene3d>
          <a:sp3d extrusionH="38100" prstMaterial="powder">
            <a:bevelT w="50800" h="88900" prst="convex"/>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blipFill rotWithShape="1">
          <a:blip xmlns:r="http://schemas.openxmlformats.org/officeDocument/2006/relationships" r:embed="rId1">
            <a:duotone>
              <a:schemeClr val="phClr">
                <a:shade val="40000"/>
                <a:satMod val="400000"/>
              </a:schemeClr>
              <a:schemeClr val="phClr">
                <a:tint val="10000"/>
                <a:satMod val="200000"/>
              </a:schemeClr>
            </a:duotone>
          </a:blip>
          <a:stretch/>
        </a:blipFill>
      </a:bgFillStyleLst>
    </a:fmtScheme>
  </a:themeElements>
  <a:objectDefaults>
    <a:spDef>
      <a:spPr/>
      <a:bodyPr rtlCol="0" anchor="ctr"/>
      <a:lstStyle>
        <a:defPPr algn="ctr">
          <a:defRPr/>
        </a:defP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Breeze.thmx</Template>
  <TotalTime>7453</TotalTime>
  <Words>6474</Words>
  <Application>Microsoft Office PowerPoint</Application>
  <PresentationFormat>On-screen Show (4:3)</PresentationFormat>
  <Paragraphs>630</Paragraphs>
  <Slides>40</Slides>
  <Notes>36</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40</vt:i4>
      </vt:variant>
    </vt:vector>
  </HeadingPairs>
  <TitlesOfParts>
    <vt:vector size="48" baseType="lpstr">
      <vt:lpstr>Arial</vt:lpstr>
      <vt:lpstr>Calibri</vt:lpstr>
      <vt:lpstr>Calibri Light</vt:lpstr>
      <vt:lpstr>News Gothic MT</vt:lpstr>
      <vt:lpstr>Times New Roman</vt:lpstr>
      <vt:lpstr>Wingdings</vt:lpstr>
      <vt:lpstr>Wingdings 2</vt:lpstr>
      <vt:lpstr>Breeze</vt:lpstr>
      <vt:lpstr> Introduction   Data Security Governance &amp; Compliance</vt:lpstr>
      <vt:lpstr> Learning Outcome</vt:lpstr>
      <vt:lpstr>What Is Security?</vt:lpstr>
      <vt:lpstr>Specialized Areas of Security</vt:lpstr>
      <vt:lpstr>Information Security</vt:lpstr>
      <vt:lpstr>PowerPoint Presentation</vt:lpstr>
      <vt:lpstr>The CIA Triad and the CNSS Model</vt:lpstr>
      <vt:lpstr>PowerPoint Presentation</vt:lpstr>
      <vt:lpstr>The C.I.A. Triad</vt:lpstr>
      <vt:lpstr>Authentication &amp; Accountability</vt:lpstr>
      <vt:lpstr>Modern Cybersecurity Threat Landscape</vt:lpstr>
      <vt:lpstr>Key Concepts of Information Security: Threats and Attacks </vt:lpstr>
      <vt:lpstr>Sun Tzu Wu’s The Art of War</vt:lpstr>
      <vt:lpstr>PowerPoint Presentation</vt:lpstr>
      <vt:lpstr>PowerPoint Presentation</vt:lpstr>
      <vt:lpstr>Information Extortion</vt:lpstr>
      <vt:lpstr>Technological Obsolescence</vt:lpstr>
      <vt:lpstr>Theft</vt:lpstr>
      <vt:lpstr>Management and Leadership</vt:lpstr>
      <vt:lpstr>Management and Leadership</vt:lpstr>
      <vt:lpstr>The Difference Between Leadership and Management</vt:lpstr>
      <vt:lpstr>Management Characteristics </vt:lpstr>
      <vt:lpstr>PowerPoint Presentation</vt:lpstr>
      <vt:lpstr>Governance</vt:lpstr>
      <vt:lpstr>Solving Problems</vt:lpstr>
      <vt:lpstr>Modern Cyber Governance Challenges</vt:lpstr>
      <vt:lpstr>Principles of Information Security Management</vt:lpstr>
      <vt:lpstr>Principles of Information Security Management</vt:lpstr>
      <vt:lpstr>Policy</vt:lpstr>
      <vt:lpstr>Programs</vt:lpstr>
      <vt:lpstr>Protection</vt:lpstr>
      <vt:lpstr>People</vt:lpstr>
      <vt:lpstr>Projects</vt:lpstr>
      <vt:lpstr>Project Management</vt:lpstr>
      <vt:lpstr>Summary</vt:lpstr>
      <vt:lpstr>Summary (Continued)</vt:lpstr>
      <vt:lpstr>Summary (Continued)</vt:lpstr>
      <vt:lpstr>Summary (Continued)</vt:lpstr>
      <vt:lpstr>PowerPoint Presentation</vt:lpstr>
      <vt:lpstr>References</vt:lpstr>
    </vt:vector>
  </TitlesOfParts>
  <Company>Swansea Metropolitan University</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Dr Carlene Campbell</dc:creator>
  <cp:lastModifiedBy>Carlene Campbell</cp:lastModifiedBy>
  <cp:revision>541</cp:revision>
  <dcterms:created xsi:type="dcterms:W3CDTF">2011-10-03T10:20:59Z</dcterms:created>
  <dcterms:modified xsi:type="dcterms:W3CDTF">2026-05-27T16:23:18Z</dcterms:modified>
</cp:coreProperties>
</file>