
<file path=[Content_Types].xml><?xml version="1.0" encoding="utf-8"?>
<Types xmlns="http://schemas.openxmlformats.org/package/2006/content-types">
  <Default Extension="jpeg" ContentType="image/jpeg"/>
  <Default Extension="jpg" ContentType="image/jpeg"/>
  <Default Extension="mp3" ContentType="audio/m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70" r:id="rId3"/>
    <p:sldId id="274" r:id="rId4"/>
    <p:sldId id="273" r:id="rId5"/>
    <p:sldId id="260" r:id="rId6"/>
    <p:sldId id="258" r:id="rId7"/>
    <p:sldId id="267" r:id="rId8"/>
    <p:sldId id="259" r:id="rId9"/>
    <p:sldId id="263" r:id="rId10"/>
    <p:sldId id="257" r:id="rId11"/>
    <p:sldId id="264" r:id="rId12"/>
    <p:sldId id="266"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475F09C0-A2D2-C940-6F8D-2FDDD3EF0C7E}" name="Neil Cunningham" initials="NC" userId="S::n.cunningham@uwtsd.ac.uk::3ffe5fe6-b159-4cfb-86c1-e366663e571a"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p:scale>
          <a:sx n="100" d="100"/>
          <a:sy n="100" d="100"/>
        </p:scale>
        <p:origin x="378" y="2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8/10/relationships/authors" Targe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971DBD1-123B-4D32-8408-8948BD81692A}" type="datetimeFigureOut">
              <a:rPr lang="en-GB" smtClean="0"/>
              <a:t>08/11/2022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C51D5A-17F6-42B2-88FB-A4CE71517130}" type="slidenum">
              <a:rPr lang="en-GB" smtClean="0"/>
              <a:t>‹#›</a:t>
            </a:fld>
            <a:endParaRPr lang="en-GB"/>
          </a:p>
        </p:txBody>
      </p:sp>
    </p:spTree>
    <p:extLst>
      <p:ext uri="{BB962C8B-B14F-4D97-AF65-F5344CB8AC3E}">
        <p14:creationId xmlns:p14="http://schemas.microsoft.com/office/powerpoint/2010/main" val="4104417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tulsaworld.com/app/willrogers/about.html"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song-bar.com/song-of-the-day/arcade-fire-keep-the-car-running"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dirty="0">
                <a:solidFill>
                  <a:srgbClr val="333333"/>
                </a:solidFill>
                <a:effectLst/>
                <a:ea typeface="Aktiv Grotesk Light" panose="020B0404020202020204" pitchFamily="34" charset="0"/>
                <a:cs typeface="Aktiv Grotesk Light" panose="020B0404020202020204" pitchFamily="34" charset="0"/>
              </a:rPr>
              <a:t>Background Image - Elena. (2022) </a:t>
            </a:r>
            <a:endParaRPr lang="en-GB" dirty="0"/>
          </a:p>
        </p:txBody>
      </p:sp>
      <p:sp>
        <p:nvSpPr>
          <p:cNvPr id="4" name="Slide Number Placeholder 3"/>
          <p:cNvSpPr>
            <a:spLocks noGrp="1"/>
          </p:cNvSpPr>
          <p:nvPr>
            <p:ph type="sldNum" sz="quarter" idx="5"/>
          </p:nvPr>
        </p:nvSpPr>
        <p:spPr/>
        <p:txBody>
          <a:bodyPr/>
          <a:lstStyle/>
          <a:p>
            <a:fld id="{39C51D5A-17F6-42B2-88FB-A4CE71517130}" type="slidenum">
              <a:rPr lang="en-GB" smtClean="0"/>
              <a:t>1</a:t>
            </a:fld>
            <a:endParaRPr lang="en-GB"/>
          </a:p>
        </p:txBody>
      </p:sp>
    </p:spTree>
    <p:extLst>
      <p:ext uri="{BB962C8B-B14F-4D97-AF65-F5344CB8AC3E}">
        <p14:creationId xmlns:p14="http://schemas.microsoft.com/office/powerpoint/2010/main" val="7037041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9C51D5A-17F6-42B2-88FB-A4CE71517130}" type="slidenum">
              <a:rPr lang="en-GB" smtClean="0"/>
              <a:t>2</a:t>
            </a:fld>
            <a:endParaRPr lang="en-GB"/>
          </a:p>
        </p:txBody>
      </p:sp>
    </p:spTree>
    <p:extLst>
      <p:ext uri="{BB962C8B-B14F-4D97-AF65-F5344CB8AC3E}">
        <p14:creationId xmlns:p14="http://schemas.microsoft.com/office/powerpoint/2010/main" val="21891792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Background Image – My journal (2022)</a:t>
            </a:r>
          </a:p>
        </p:txBody>
      </p:sp>
      <p:sp>
        <p:nvSpPr>
          <p:cNvPr id="4" name="Slide Number Placeholder 3"/>
          <p:cNvSpPr>
            <a:spLocks noGrp="1"/>
          </p:cNvSpPr>
          <p:nvPr>
            <p:ph type="sldNum" sz="quarter" idx="5"/>
          </p:nvPr>
        </p:nvSpPr>
        <p:spPr/>
        <p:txBody>
          <a:bodyPr/>
          <a:lstStyle/>
          <a:p>
            <a:fld id="{39C51D5A-17F6-42B2-88FB-A4CE71517130}" type="slidenum">
              <a:rPr lang="en-GB" smtClean="0"/>
              <a:t>3</a:t>
            </a:fld>
            <a:endParaRPr lang="en-GB"/>
          </a:p>
        </p:txBody>
      </p:sp>
    </p:spTree>
    <p:extLst>
      <p:ext uri="{BB962C8B-B14F-4D97-AF65-F5344CB8AC3E}">
        <p14:creationId xmlns:p14="http://schemas.microsoft.com/office/powerpoint/2010/main" val="10821980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solidFill>
                  <a:srgbClr val="333333"/>
                </a:solidFill>
                <a:effectLst/>
                <a:ea typeface="Aktiv Grotesk Light" panose="020B0404020202020204" pitchFamily="34" charset="0"/>
                <a:cs typeface="Aktiv Grotesk Light" panose="020B0404020202020204" pitchFamily="34" charset="0"/>
              </a:rPr>
              <a:t>Skyline Graphics (2022) </a:t>
            </a:r>
            <a:endParaRPr lang="en-GB" dirty="0"/>
          </a:p>
        </p:txBody>
      </p:sp>
      <p:sp>
        <p:nvSpPr>
          <p:cNvPr id="4" name="Slide Number Placeholder 3"/>
          <p:cNvSpPr>
            <a:spLocks noGrp="1"/>
          </p:cNvSpPr>
          <p:nvPr>
            <p:ph type="sldNum" sz="quarter" idx="5"/>
          </p:nvPr>
        </p:nvSpPr>
        <p:spPr/>
        <p:txBody>
          <a:bodyPr/>
          <a:lstStyle/>
          <a:p>
            <a:fld id="{39C51D5A-17F6-42B2-88FB-A4CE71517130}" type="slidenum">
              <a:rPr lang="en-GB" smtClean="0"/>
              <a:t>4</a:t>
            </a:fld>
            <a:endParaRPr lang="en-GB"/>
          </a:p>
        </p:txBody>
      </p:sp>
    </p:spTree>
    <p:extLst>
      <p:ext uri="{BB962C8B-B14F-4D97-AF65-F5344CB8AC3E}">
        <p14:creationId xmlns:p14="http://schemas.microsoft.com/office/powerpoint/2010/main" val="37759575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dirty="0">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9C51D5A-17F6-42B2-88FB-A4CE71517130}" type="slidenum">
              <a:rPr lang="en-GB" smtClean="0"/>
              <a:t>5</a:t>
            </a:fld>
            <a:endParaRPr lang="en-GB"/>
          </a:p>
        </p:txBody>
      </p:sp>
    </p:spTree>
    <p:extLst>
      <p:ext uri="{BB962C8B-B14F-4D97-AF65-F5344CB8AC3E}">
        <p14:creationId xmlns:p14="http://schemas.microsoft.com/office/powerpoint/2010/main" val="35002547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39C51D5A-17F6-42B2-88FB-A4CE71517130}" type="slidenum">
              <a:rPr lang="en-GB" smtClean="0"/>
              <a:t>6</a:t>
            </a:fld>
            <a:endParaRPr lang="en-GB"/>
          </a:p>
        </p:txBody>
      </p:sp>
    </p:spTree>
    <p:extLst>
      <p:ext uri="{BB962C8B-B14F-4D97-AF65-F5344CB8AC3E}">
        <p14:creationId xmlns:p14="http://schemas.microsoft.com/office/powerpoint/2010/main" val="20978430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dirty="0">
                <a:solidFill>
                  <a:srgbClr val="333333"/>
                </a:solidFill>
                <a:effectLst/>
                <a:ea typeface="Aktiv Grotesk Light" panose="020B0404020202020204" pitchFamily="34" charset="0"/>
                <a:cs typeface="Aktiv Grotesk Light" panose="020B0404020202020204" pitchFamily="34" charset="0"/>
              </a:rPr>
              <a:t>Background Image - </a:t>
            </a:r>
            <a:r>
              <a:rPr lang="en-GB" sz="1200" b="0" i="0" dirty="0" err="1">
                <a:solidFill>
                  <a:srgbClr val="333333"/>
                </a:solidFill>
                <a:effectLst/>
                <a:ea typeface="Aktiv Grotesk Light" panose="020B0404020202020204" pitchFamily="34" charset="0"/>
                <a:cs typeface="Aktiv Grotesk Light" panose="020B0404020202020204" pitchFamily="34" charset="0"/>
              </a:rPr>
              <a:t>Mimadeo</a:t>
            </a:r>
            <a:r>
              <a:rPr lang="en-GB" sz="1200" b="0" i="0" dirty="0">
                <a:solidFill>
                  <a:srgbClr val="333333"/>
                </a:solidFill>
                <a:effectLst/>
                <a:ea typeface="Aktiv Grotesk Light" panose="020B0404020202020204" pitchFamily="34" charset="0"/>
                <a:cs typeface="Aktiv Grotesk Light" panose="020B0404020202020204" pitchFamily="34" charset="0"/>
              </a:rPr>
              <a:t>. (2022) </a:t>
            </a:r>
            <a:endParaRPr lang="en-GB" dirty="0"/>
          </a:p>
        </p:txBody>
      </p:sp>
      <p:sp>
        <p:nvSpPr>
          <p:cNvPr id="4" name="Slide Number Placeholder 3"/>
          <p:cNvSpPr>
            <a:spLocks noGrp="1"/>
          </p:cNvSpPr>
          <p:nvPr>
            <p:ph type="sldNum" sz="quarter" idx="5"/>
          </p:nvPr>
        </p:nvSpPr>
        <p:spPr/>
        <p:txBody>
          <a:bodyPr/>
          <a:lstStyle/>
          <a:p>
            <a:fld id="{39C51D5A-17F6-42B2-88FB-A4CE71517130}" type="slidenum">
              <a:rPr lang="en-GB" smtClean="0"/>
              <a:t>7</a:t>
            </a:fld>
            <a:endParaRPr lang="en-GB"/>
          </a:p>
        </p:txBody>
      </p:sp>
    </p:spTree>
    <p:extLst>
      <p:ext uri="{BB962C8B-B14F-4D97-AF65-F5344CB8AC3E}">
        <p14:creationId xmlns:p14="http://schemas.microsoft.com/office/powerpoint/2010/main" val="30424560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solidFill>
                  <a:srgbClr val="333333"/>
                </a:solidFill>
                <a:effectLst/>
                <a:ea typeface="Aktiv Grotesk Light" panose="020B0404020202020204" pitchFamily="34" charset="0"/>
                <a:cs typeface="Aktiv Grotesk Light" panose="020B0404020202020204" pitchFamily="34" charset="0"/>
              </a:rPr>
              <a:t>Background Image - </a:t>
            </a:r>
            <a:r>
              <a:rPr lang="en-GB" sz="1200" b="0" i="0" dirty="0" err="1">
                <a:solidFill>
                  <a:srgbClr val="333333"/>
                </a:solidFill>
                <a:effectLst/>
                <a:ea typeface="Aktiv Grotesk Light" panose="020B0404020202020204" pitchFamily="34" charset="0"/>
                <a:cs typeface="Aktiv Grotesk Light" panose="020B0404020202020204" pitchFamily="34" charset="0"/>
              </a:rPr>
              <a:t>Pranskaitis</a:t>
            </a:r>
            <a:r>
              <a:rPr lang="en-GB" sz="1200" b="0" i="0" dirty="0">
                <a:solidFill>
                  <a:srgbClr val="333333"/>
                </a:solidFill>
                <a:effectLst/>
                <a:ea typeface="Aktiv Grotesk Light" panose="020B0404020202020204" pitchFamily="34" charset="0"/>
                <a:cs typeface="Aktiv Grotesk Light" panose="020B0404020202020204" pitchFamily="34" charset="0"/>
              </a:rPr>
              <a:t>, J. (2022) </a:t>
            </a:r>
            <a:endParaRPr lang="en-GB" sz="1200" dirty="0">
              <a:solidFill>
                <a:srgbClr val="FFFFFF"/>
              </a:solidFill>
              <a:effectLst/>
              <a:latin typeface="Calibri" panose="020F0502020204030204" pitchFamily="34" charset="0"/>
              <a:ea typeface="DengXian" panose="02010600030101010101" pitchFamily="2" charset="-122"/>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rgbClr val="FFFFFF"/>
              </a:solidFill>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9C51D5A-17F6-42B2-88FB-A4CE71517130}" type="slidenum">
              <a:rPr lang="en-GB" smtClean="0"/>
              <a:t>8</a:t>
            </a:fld>
            <a:endParaRPr lang="en-GB"/>
          </a:p>
        </p:txBody>
      </p:sp>
    </p:spTree>
    <p:extLst>
      <p:ext uri="{BB962C8B-B14F-4D97-AF65-F5344CB8AC3E}">
        <p14:creationId xmlns:p14="http://schemas.microsoft.com/office/powerpoint/2010/main" val="38662402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9C51D5A-17F6-42B2-88FB-A4CE71517130}" type="slidenum">
              <a:rPr lang="en-GB" smtClean="0"/>
              <a:t>9</a:t>
            </a:fld>
            <a:endParaRPr lang="en-GB"/>
          </a:p>
        </p:txBody>
      </p:sp>
    </p:spTree>
    <p:extLst>
      <p:ext uri="{BB962C8B-B14F-4D97-AF65-F5344CB8AC3E}">
        <p14:creationId xmlns:p14="http://schemas.microsoft.com/office/powerpoint/2010/main" val="20474937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solidFill>
                  <a:srgbClr val="333333"/>
                </a:solidFill>
                <a:effectLst/>
                <a:ea typeface="DengXian" panose="02010600030101010101" pitchFamily="2" charset="-122"/>
                <a:cs typeface="Times New Roman" panose="02020603050405020304" pitchFamily="18" charset="0"/>
              </a:rPr>
              <a:t>Background Image available at: </a:t>
            </a:r>
            <a:r>
              <a:rPr lang="en-GB" sz="1200" b="0" dirty="0">
                <a:solidFill>
                  <a:srgbClr val="333333"/>
                </a:solidFill>
                <a:effectLst/>
                <a:ea typeface="DengXian" panose="02010600030101010101" pitchFamily="2" charset="-122"/>
                <a:cs typeface="Times New Roman" panose="02020603050405020304" pitchFamily="18" charset="0"/>
                <a:hlinkClick r:id="rId3"/>
              </a:rPr>
              <a:t>http://tulsaworld.com/app/willrogers/about.html</a:t>
            </a:r>
            <a:endParaRPr lang="en-GB" sz="1200" b="0" dirty="0">
              <a:solidFill>
                <a:srgbClr val="333333"/>
              </a:solidFill>
              <a:effectLst/>
              <a:ea typeface="DengXian" panose="02010600030101010101" pitchFamily="2" charset="-122"/>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solidFill>
                  <a:srgbClr val="333333"/>
                </a:solidFill>
                <a:effectLst/>
                <a:ea typeface="DengXian" panose="02010600030101010101" pitchFamily="2" charset="-122"/>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39C51D5A-17F6-42B2-88FB-A4CE71517130}" type="slidenum">
              <a:rPr lang="en-GB" smtClean="0"/>
              <a:t>10</a:t>
            </a:fld>
            <a:endParaRPr lang="en-GB"/>
          </a:p>
        </p:txBody>
      </p:sp>
    </p:spTree>
    <p:extLst>
      <p:ext uri="{BB962C8B-B14F-4D97-AF65-F5344CB8AC3E}">
        <p14:creationId xmlns:p14="http://schemas.microsoft.com/office/powerpoint/2010/main" val="12095879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Background Image – Monster </a:t>
            </a:r>
            <a:r>
              <a:rPr lang="en-GB" dirty="0" err="1"/>
              <a:t>Ztudio</a:t>
            </a:r>
            <a:r>
              <a:rPr lang="en-GB" dirty="0"/>
              <a:t> (2022)</a:t>
            </a:r>
          </a:p>
        </p:txBody>
      </p:sp>
      <p:sp>
        <p:nvSpPr>
          <p:cNvPr id="4" name="Slide Number Placeholder 3"/>
          <p:cNvSpPr>
            <a:spLocks noGrp="1"/>
          </p:cNvSpPr>
          <p:nvPr>
            <p:ph type="sldNum" sz="quarter" idx="5"/>
          </p:nvPr>
        </p:nvSpPr>
        <p:spPr/>
        <p:txBody>
          <a:bodyPr/>
          <a:lstStyle/>
          <a:p>
            <a:fld id="{39C51D5A-17F6-42B2-88FB-A4CE71517130}" type="slidenum">
              <a:rPr lang="en-GB" smtClean="0"/>
              <a:t>11</a:t>
            </a:fld>
            <a:endParaRPr lang="en-GB"/>
          </a:p>
        </p:txBody>
      </p:sp>
    </p:spTree>
    <p:extLst>
      <p:ext uri="{BB962C8B-B14F-4D97-AF65-F5344CB8AC3E}">
        <p14:creationId xmlns:p14="http://schemas.microsoft.com/office/powerpoint/2010/main" val="31318342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Background Image – </a:t>
            </a:r>
            <a:r>
              <a:rPr lang="en-GB" sz="1800" dirty="0">
                <a:effectLst/>
                <a:latin typeface="Calibri" panose="020F0502020204030204" pitchFamily="34" charset="0"/>
                <a:ea typeface="DengXian" panose="02010600030101010101" pitchFamily="2" charset="-122"/>
                <a:cs typeface="Times New Roman" panose="02020603050405020304" pitchFamily="18" charset="0"/>
              </a:rPr>
              <a:t>Available at </a:t>
            </a:r>
            <a:r>
              <a:rPr lang="en-GB" sz="18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3"/>
              </a:rPr>
              <a:t>https://www.song-bar.com/song-of-the-day/arcade-fire-keep-the-car-running</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9C51D5A-17F6-42B2-88FB-A4CE71517130}" type="slidenum">
              <a:rPr lang="en-GB" smtClean="0"/>
              <a:t>12</a:t>
            </a:fld>
            <a:endParaRPr lang="en-GB"/>
          </a:p>
        </p:txBody>
      </p:sp>
    </p:spTree>
    <p:extLst>
      <p:ext uri="{BB962C8B-B14F-4D97-AF65-F5344CB8AC3E}">
        <p14:creationId xmlns:p14="http://schemas.microsoft.com/office/powerpoint/2010/main" val="41332209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06444-A212-A2A1-8B5E-014D8A8DB26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E6A6985-37E9-926A-DE07-D9C5F916C82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8E5508-31BB-7841-2EDD-55DE7631A966}"/>
              </a:ext>
            </a:extLst>
          </p:cNvPr>
          <p:cNvSpPr>
            <a:spLocks noGrp="1"/>
          </p:cNvSpPr>
          <p:nvPr>
            <p:ph type="dt" sz="half" idx="10"/>
          </p:nvPr>
        </p:nvSpPr>
        <p:spPr/>
        <p:txBody>
          <a:bodyPr/>
          <a:lstStyle/>
          <a:p>
            <a:fld id="{E3227AE6-C9A9-49C1-B7B2-79336253CBED}" type="datetimeFigureOut">
              <a:rPr lang="en-GB" smtClean="0"/>
              <a:t>08/11/2022</a:t>
            </a:fld>
            <a:endParaRPr lang="en-GB"/>
          </a:p>
        </p:txBody>
      </p:sp>
      <p:sp>
        <p:nvSpPr>
          <p:cNvPr id="5" name="Footer Placeholder 4">
            <a:extLst>
              <a:ext uri="{FF2B5EF4-FFF2-40B4-BE49-F238E27FC236}">
                <a16:creationId xmlns:a16="http://schemas.microsoft.com/office/drawing/2014/main" id="{E5B40F9D-9CF1-D6B4-A163-F40C3B5F6F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E33631-CF5A-7FEC-4137-03C6E83ACF75}"/>
              </a:ext>
            </a:extLst>
          </p:cNvPr>
          <p:cNvSpPr>
            <a:spLocks noGrp="1"/>
          </p:cNvSpPr>
          <p:nvPr>
            <p:ph type="sldNum" sz="quarter" idx="12"/>
          </p:nvPr>
        </p:nvSpPr>
        <p:spPr/>
        <p:txBody>
          <a:bodyPr/>
          <a:lstStyle/>
          <a:p>
            <a:fld id="{EEF1DAAD-385C-421C-94CE-ECF48285641C}" type="slidenum">
              <a:rPr lang="en-GB" smtClean="0"/>
              <a:t>‹#›</a:t>
            </a:fld>
            <a:endParaRPr lang="en-GB"/>
          </a:p>
        </p:txBody>
      </p:sp>
    </p:spTree>
    <p:extLst>
      <p:ext uri="{BB962C8B-B14F-4D97-AF65-F5344CB8AC3E}">
        <p14:creationId xmlns:p14="http://schemas.microsoft.com/office/powerpoint/2010/main" val="36355231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204D9A-0CE6-1BE8-8A86-24B5247240D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0ADB2CA-412F-3CD9-9BD0-E53E7007902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F840287-C640-7228-3B64-31D17690A30A}"/>
              </a:ext>
            </a:extLst>
          </p:cNvPr>
          <p:cNvSpPr>
            <a:spLocks noGrp="1"/>
          </p:cNvSpPr>
          <p:nvPr>
            <p:ph type="dt" sz="half" idx="10"/>
          </p:nvPr>
        </p:nvSpPr>
        <p:spPr/>
        <p:txBody>
          <a:bodyPr/>
          <a:lstStyle/>
          <a:p>
            <a:fld id="{E3227AE6-C9A9-49C1-B7B2-79336253CBED}" type="datetimeFigureOut">
              <a:rPr lang="en-GB" smtClean="0"/>
              <a:t>08/11/2022</a:t>
            </a:fld>
            <a:endParaRPr lang="en-GB"/>
          </a:p>
        </p:txBody>
      </p:sp>
      <p:sp>
        <p:nvSpPr>
          <p:cNvPr id="5" name="Footer Placeholder 4">
            <a:extLst>
              <a:ext uri="{FF2B5EF4-FFF2-40B4-BE49-F238E27FC236}">
                <a16:creationId xmlns:a16="http://schemas.microsoft.com/office/drawing/2014/main" id="{38101DB3-1867-8337-3C43-2B8C500794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411F54-7765-B249-4B3D-558783B2A190}"/>
              </a:ext>
            </a:extLst>
          </p:cNvPr>
          <p:cNvSpPr>
            <a:spLocks noGrp="1"/>
          </p:cNvSpPr>
          <p:nvPr>
            <p:ph type="sldNum" sz="quarter" idx="12"/>
          </p:nvPr>
        </p:nvSpPr>
        <p:spPr/>
        <p:txBody>
          <a:bodyPr/>
          <a:lstStyle/>
          <a:p>
            <a:fld id="{EEF1DAAD-385C-421C-94CE-ECF48285641C}" type="slidenum">
              <a:rPr lang="en-GB" smtClean="0"/>
              <a:t>‹#›</a:t>
            </a:fld>
            <a:endParaRPr lang="en-GB"/>
          </a:p>
        </p:txBody>
      </p:sp>
    </p:spTree>
    <p:extLst>
      <p:ext uri="{BB962C8B-B14F-4D97-AF65-F5344CB8AC3E}">
        <p14:creationId xmlns:p14="http://schemas.microsoft.com/office/powerpoint/2010/main" val="8529843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F6214-6B09-2FB6-C754-ABFE4F8032E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8961604-C0FA-0C81-3408-DCDCECEE10B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EFD5DC-29E5-9DA4-1F5B-79E4D9DDF057}"/>
              </a:ext>
            </a:extLst>
          </p:cNvPr>
          <p:cNvSpPr>
            <a:spLocks noGrp="1"/>
          </p:cNvSpPr>
          <p:nvPr>
            <p:ph type="dt" sz="half" idx="10"/>
          </p:nvPr>
        </p:nvSpPr>
        <p:spPr/>
        <p:txBody>
          <a:bodyPr/>
          <a:lstStyle/>
          <a:p>
            <a:fld id="{E3227AE6-C9A9-49C1-B7B2-79336253CBED}" type="datetimeFigureOut">
              <a:rPr lang="en-GB" smtClean="0"/>
              <a:t>08/11/2022</a:t>
            </a:fld>
            <a:endParaRPr lang="en-GB"/>
          </a:p>
        </p:txBody>
      </p:sp>
      <p:sp>
        <p:nvSpPr>
          <p:cNvPr id="5" name="Footer Placeholder 4">
            <a:extLst>
              <a:ext uri="{FF2B5EF4-FFF2-40B4-BE49-F238E27FC236}">
                <a16:creationId xmlns:a16="http://schemas.microsoft.com/office/drawing/2014/main" id="{00825209-0138-DC2F-1A44-739BF08B61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AA8EF7-A2DD-08FE-F5A5-2CB6FAE40847}"/>
              </a:ext>
            </a:extLst>
          </p:cNvPr>
          <p:cNvSpPr>
            <a:spLocks noGrp="1"/>
          </p:cNvSpPr>
          <p:nvPr>
            <p:ph type="sldNum" sz="quarter" idx="12"/>
          </p:nvPr>
        </p:nvSpPr>
        <p:spPr/>
        <p:txBody>
          <a:bodyPr/>
          <a:lstStyle/>
          <a:p>
            <a:fld id="{EEF1DAAD-385C-421C-94CE-ECF48285641C}" type="slidenum">
              <a:rPr lang="en-GB" smtClean="0"/>
              <a:t>‹#›</a:t>
            </a:fld>
            <a:endParaRPr lang="en-GB"/>
          </a:p>
        </p:txBody>
      </p:sp>
    </p:spTree>
    <p:extLst>
      <p:ext uri="{BB962C8B-B14F-4D97-AF65-F5344CB8AC3E}">
        <p14:creationId xmlns:p14="http://schemas.microsoft.com/office/powerpoint/2010/main" val="285049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44DC71-9E0C-54C4-C03D-34A70A55E9E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425E118-569F-0A60-09B3-7C338CA0B0D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21AE152-DD4C-BE30-795C-401BD278BE2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025FA71-6067-24F0-9BC8-DD3C2A8318F9}"/>
              </a:ext>
            </a:extLst>
          </p:cNvPr>
          <p:cNvSpPr>
            <a:spLocks noGrp="1"/>
          </p:cNvSpPr>
          <p:nvPr>
            <p:ph type="dt" sz="half" idx="10"/>
          </p:nvPr>
        </p:nvSpPr>
        <p:spPr/>
        <p:txBody>
          <a:bodyPr/>
          <a:lstStyle/>
          <a:p>
            <a:fld id="{E3227AE6-C9A9-49C1-B7B2-79336253CBED}" type="datetimeFigureOut">
              <a:rPr lang="en-GB" smtClean="0"/>
              <a:t>08/11/2022</a:t>
            </a:fld>
            <a:endParaRPr lang="en-GB"/>
          </a:p>
        </p:txBody>
      </p:sp>
      <p:sp>
        <p:nvSpPr>
          <p:cNvPr id="6" name="Footer Placeholder 5">
            <a:extLst>
              <a:ext uri="{FF2B5EF4-FFF2-40B4-BE49-F238E27FC236}">
                <a16:creationId xmlns:a16="http://schemas.microsoft.com/office/drawing/2014/main" id="{901BDF9B-D9EE-A564-DAE6-4F6A16F5F10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63281FC-50C6-8D26-4D83-FCD15AF714CB}"/>
              </a:ext>
            </a:extLst>
          </p:cNvPr>
          <p:cNvSpPr>
            <a:spLocks noGrp="1"/>
          </p:cNvSpPr>
          <p:nvPr>
            <p:ph type="sldNum" sz="quarter" idx="12"/>
          </p:nvPr>
        </p:nvSpPr>
        <p:spPr/>
        <p:txBody>
          <a:bodyPr/>
          <a:lstStyle/>
          <a:p>
            <a:fld id="{EEF1DAAD-385C-421C-94CE-ECF48285641C}" type="slidenum">
              <a:rPr lang="en-GB" smtClean="0"/>
              <a:t>‹#›</a:t>
            </a:fld>
            <a:endParaRPr lang="en-GB"/>
          </a:p>
        </p:txBody>
      </p:sp>
    </p:spTree>
    <p:extLst>
      <p:ext uri="{BB962C8B-B14F-4D97-AF65-F5344CB8AC3E}">
        <p14:creationId xmlns:p14="http://schemas.microsoft.com/office/powerpoint/2010/main" val="40292851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765F58-967E-D581-A04C-457055C3975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8B7E164-9963-C81D-B813-7C4E7495EC5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3DA349D-1692-AF05-D5FF-4EFD7836204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E50BB1C-3852-9631-6260-1BD8D5C104E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9C90E2-4F69-3B59-D80F-E3E7F05D5E3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B06008-A45F-1025-3E34-7737E8AF08A3}"/>
              </a:ext>
            </a:extLst>
          </p:cNvPr>
          <p:cNvSpPr>
            <a:spLocks noGrp="1"/>
          </p:cNvSpPr>
          <p:nvPr>
            <p:ph type="dt" sz="half" idx="10"/>
          </p:nvPr>
        </p:nvSpPr>
        <p:spPr/>
        <p:txBody>
          <a:bodyPr/>
          <a:lstStyle/>
          <a:p>
            <a:fld id="{E3227AE6-C9A9-49C1-B7B2-79336253CBED}" type="datetimeFigureOut">
              <a:rPr lang="en-GB" smtClean="0"/>
              <a:t>08/11/2022</a:t>
            </a:fld>
            <a:endParaRPr lang="en-GB"/>
          </a:p>
        </p:txBody>
      </p:sp>
      <p:sp>
        <p:nvSpPr>
          <p:cNvPr id="8" name="Footer Placeholder 7">
            <a:extLst>
              <a:ext uri="{FF2B5EF4-FFF2-40B4-BE49-F238E27FC236}">
                <a16:creationId xmlns:a16="http://schemas.microsoft.com/office/drawing/2014/main" id="{DF1FFC1E-C866-94EF-647D-3D8A16119CB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B3DE81C-1D6D-CE97-6A9C-C647575E6334}"/>
              </a:ext>
            </a:extLst>
          </p:cNvPr>
          <p:cNvSpPr>
            <a:spLocks noGrp="1"/>
          </p:cNvSpPr>
          <p:nvPr>
            <p:ph type="sldNum" sz="quarter" idx="12"/>
          </p:nvPr>
        </p:nvSpPr>
        <p:spPr/>
        <p:txBody>
          <a:bodyPr/>
          <a:lstStyle/>
          <a:p>
            <a:fld id="{EEF1DAAD-385C-421C-94CE-ECF48285641C}" type="slidenum">
              <a:rPr lang="en-GB" smtClean="0"/>
              <a:t>‹#›</a:t>
            </a:fld>
            <a:endParaRPr lang="en-GB"/>
          </a:p>
        </p:txBody>
      </p:sp>
    </p:spTree>
    <p:extLst>
      <p:ext uri="{BB962C8B-B14F-4D97-AF65-F5344CB8AC3E}">
        <p14:creationId xmlns:p14="http://schemas.microsoft.com/office/powerpoint/2010/main" val="818339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CB446-5276-CAA4-D8B0-A2FCC128394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72F4A77-7DE9-96C3-EBB3-267CA528B3F4}"/>
              </a:ext>
            </a:extLst>
          </p:cNvPr>
          <p:cNvSpPr>
            <a:spLocks noGrp="1"/>
          </p:cNvSpPr>
          <p:nvPr>
            <p:ph type="dt" sz="half" idx="10"/>
          </p:nvPr>
        </p:nvSpPr>
        <p:spPr/>
        <p:txBody>
          <a:bodyPr/>
          <a:lstStyle/>
          <a:p>
            <a:fld id="{E3227AE6-C9A9-49C1-B7B2-79336253CBED}" type="datetimeFigureOut">
              <a:rPr lang="en-GB" smtClean="0"/>
              <a:t>08/11/2022</a:t>
            </a:fld>
            <a:endParaRPr lang="en-GB"/>
          </a:p>
        </p:txBody>
      </p:sp>
      <p:sp>
        <p:nvSpPr>
          <p:cNvPr id="4" name="Footer Placeholder 3">
            <a:extLst>
              <a:ext uri="{FF2B5EF4-FFF2-40B4-BE49-F238E27FC236}">
                <a16:creationId xmlns:a16="http://schemas.microsoft.com/office/drawing/2014/main" id="{C6E85900-E6D9-1CFD-A4FE-F8CA6C417F6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1C56831-0AA9-E484-2F6B-9D35AA53A7E9}"/>
              </a:ext>
            </a:extLst>
          </p:cNvPr>
          <p:cNvSpPr>
            <a:spLocks noGrp="1"/>
          </p:cNvSpPr>
          <p:nvPr>
            <p:ph type="sldNum" sz="quarter" idx="12"/>
          </p:nvPr>
        </p:nvSpPr>
        <p:spPr/>
        <p:txBody>
          <a:bodyPr/>
          <a:lstStyle/>
          <a:p>
            <a:fld id="{EEF1DAAD-385C-421C-94CE-ECF48285641C}" type="slidenum">
              <a:rPr lang="en-GB" smtClean="0"/>
              <a:t>‹#›</a:t>
            </a:fld>
            <a:endParaRPr lang="en-GB"/>
          </a:p>
        </p:txBody>
      </p:sp>
    </p:spTree>
    <p:extLst>
      <p:ext uri="{BB962C8B-B14F-4D97-AF65-F5344CB8AC3E}">
        <p14:creationId xmlns:p14="http://schemas.microsoft.com/office/powerpoint/2010/main" val="479999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9A76B44-8E19-5824-D4FC-769D5FE70FE4}"/>
              </a:ext>
            </a:extLst>
          </p:cNvPr>
          <p:cNvSpPr>
            <a:spLocks noGrp="1"/>
          </p:cNvSpPr>
          <p:nvPr>
            <p:ph type="dt" sz="half" idx="10"/>
          </p:nvPr>
        </p:nvSpPr>
        <p:spPr/>
        <p:txBody>
          <a:bodyPr/>
          <a:lstStyle/>
          <a:p>
            <a:fld id="{E3227AE6-C9A9-49C1-B7B2-79336253CBED}" type="datetimeFigureOut">
              <a:rPr lang="en-GB" smtClean="0"/>
              <a:t>08/11/2022</a:t>
            </a:fld>
            <a:endParaRPr lang="en-GB"/>
          </a:p>
        </p:txBody>
      </p:sp>
      <p:sp>
        <p:nvSpPr>
          <p:cNvPr id="3" name="Footer Placeholder 2">
            <a:extLst>
              <a:ext uri="{FF2B5EF4-FFF2-40B4-BE49-F238E27FC236}">
                <a16:creationId xmlns:a16="http://schemas.microsoft.com/office/drawing/2014/main" id="{22780471-086A-FC04-21F5-6268738FE0A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52EE319-BF0A-35B1-180E-136516C499CE}"/>
              </a:ext>
            </a:extLst>
          </p:cNvPr>
          <p:cNvSpPr>
            <a:spLocks noGrp="1"/>
          </p:cNvSpPr>
          <p:nvPr>
            <p:ph type="sldNum" sz="quarter" idx="12"/>
          </p:nvPr>
        </p:nvSpPr>
        <p:spPr/>
        <p:txBody>
          <a:bodyPr/>
          <a:lstStyle/>
          <a:p>
            <a:fld id="{EEF1DAAD-385C-421C-94CE-ECF48285641C}" type="slidenum">
              <a:rPr lang="en-GB" smtClean="0"/>
              <a:t>‹#›</a:t>
            </a:fld>
            <a:endParaRPr lang="en-GB"/>
          </a:p>
        </p:txBody>
      </p:sp>
    </p:spTree>
    <p:extLst>
      <p:ext uri="{BB962C8B-B14F-4D97-AF65-F5344CB8AC3E}">
        <p14:creationId xmlns:p14="http://schemas.microsoft.com/office/powerpoint/2010/main" val="10462318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A0D459-4BCD-9A04-A4FE-90D81607095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0095589-338C-5F98-E0DD-38EC5BC405B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75FCFDA-7BDF-931E-82A2-28A350686AB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0393442-7B3B-A14D-7888-85728189CE59}"/>
              </a:ext>
            </a:extLst>
          </p:cNvPr>
          <p:cNvSpPr>
            <a:spLocks noGrp="1"/>
          </p:cNvSpPr>
          <p:nvPr>
            <p:ph type="dt" sz="half" idx="10"/>
          </p:nvPr>
        </p:nvSpPr>
        <p:spPr/>
        <p:txBody>
          <a:bodyPr/>
          <a:lstStyle/>
          <a:p>
            <a:fld id="{E3227AE6-C9A9-49C1-B7B2-79336253CBED}" type="datetimeFigureOut">
              <a:rPr lang="en-GB" smtClean="0"/>
              <a:t>08/11/2022</a:t>
            </a:fld>
            <a:endParaRPr lang="en-GB"/>
          </a:p>
        </p:txBody>
      </p:sp>
      <p:sp>
        <p:nvSpPr>
          <p:cNvPr id="6" name="Footer Placeholder 5">
            <a:extLst>
              <a:ext uri="{FF2B5EF4-FFF2-40B4-BE49-F238E27FC236}">
                <a16:creationId xmlns:a16="http://schemas.microsoft.com/office/drawing/2014/main" id="{993006AF-67D2-E772-90E7-F6F1207A24D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F1DD722-6F95-D013-0541-986ACBCE0F13}"/>
              </a:ext>
            </a:extLst>
          </p:cNvPr>
          <p:cNvSpPr>
            <a:spLocks noGrp="1"/>
          </p:cNvSpPr>
          <p:nvPr>
            <p:ph type="sldNum" sz="quarter" idx="12"/>
          </p:nvPr>
        </p:nvSpPr>
        <p:spPr/>
        <p:txBody>
          <a:bodyPr/>
          <a:lstStyle/>
          <a:p>
            <a:fld id="{EEF1DAAD-385C-421C-94CE-ECF48285641C}" type="slidenum">
              <a:rPr lang="en-GB" smtClean="0"/>
              <a:t>‹#›</a:t>
            </a:fld>
            <a:endParaRPr lang="en-GB"/>
          </a:p>
        </p:txBody>
      </p:sp>
    </p:spTree>
    <p:extLst>
      <p:ext uri="{BB962C8B-B14F-4D97-AF65-F5344CB8AC3E}">
        <p14:creationId xmlns:p14="http://schemas.microsoft.com/office/powerpoint/2010/main" val="2207174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DD6B61-C6F2-6624-68C7-866EFC2261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A14FD01-2CB1-3DF0-3D3E-676D2B51D99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63144AC-FF32-7CF0-EFB8-938937D0218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523C0A9-ED5A-180E-E442-C8F13800984A}"/>
              </a:ext>
            </a:extLst>
          </p:cNvPr>
          <p:cNvSpPr>
            <a:spLocks noGrp="1"/>
          </p:cNvSpPr>
          <p:nvPr>
            <p:ph type="dt" sz="half" idx="10"/>
          </p:nvPr>
        </p:nvSpPr>
        <p:spPr/>
        <p:txBody>
          <a:bodyPr/>
          <a:lstStyle/>
          <a:p>
            <a:fld id="{E3227AE6-C9A9-49C1-B7B2-79336253CBED}" type="datetimeFigureOut">
              <a:rPr lang="en-GB" smtClean="0"/>
              <a:t>08/11/2022</a:t>
            </a:fld>
            <a:endParaRPr lang="en-GB"/>
          </a:p>
        </p:txBody>
      </p:sp>
      <p:sp>
        <p:nvSpPr>
          <p:cNvPr id="6" name="Footer Placeholder 5">
            <a:extLst>
              <a:ext uri="{FF2B5EF4-FFF2-40B4-BE49-F238E27FC236}">
                <a16:creationId xmlns:a16="http://schemas.microsoft.com/office/drawing/2014/main" id="{E70E88DE-E716-52E4-50D1-7F7C49D98E6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B7D0B8-954B-EA7F-7E82-B085793110CE}"/>
              </a:ext>
            </a:extLst>
          </p:cNvPr>
          <p:cNvSpPr>
            <a:spLocks noGrp="1"/>
          </p:cNvSpPr>
          <p:nvPr>
            <p:ph type="sldNum" sz="quarter" idx="12"/>
          </p:nvPr>
        </p:nvSpPr>
        <p:spPr/>
        <p:txBody>
          <a:bodyPr/>
          <a:lstStyle/>
          <a:p>
            <a:fld id="{EEF1DAAD-385C-421C-94CE-ECF48285641C}" type="slidenum">
              <a:rPr lang="en-GB" smtClean="0"/>
              <a:t>‹#›</a:t>
            </a:fld>
            <a:endParaRPr lang="en-GB"/>
          </a:p>
        </p:txBody>
      </p:sp>
    </p:spTree>
    <p:extLst>
      <p:ext uri="{BB962C8B-B14F-4D97-AF65-F5344CB8AC3E}">
        <p14:creationId xmlns:p14="http://schemas.microsoft.com/office/powerpoint/2010/main" val="29532545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72313-B463-427D-E4DE-5BE9B12D557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6C18F18-AB5E-697D-B1F9-76CFEBE3E56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14BD3D-EF12-C9AB-76F3-C004147EED94}"/>
              </a:ext>
            </a:extLst>
          </p:cNvPr>
          <p:cNvSpPr>
            <a:spLocks noGrp="1"/>
          </p:cNvSpPr>
          <p:nvPr>
            <p:ph type="dt" sz="half" idx="10"/>
          </p:nvPr>
        </p:nvSpPr>
        <p:spPr/>
        <p:txBody>
          <a:bodyPr/>
          <a:lstStyle/>
          <a:p>
            <a:fld id="{E3227AE6-C9A9-49C1-B7B2-79336253CBED}" type="datetimeFigureOut">
              <a:rPr lang="en-GB" smtClean="0"/>
              <a:t>08/11/2022</a:t>
            </a:fld>
            <a:endParaRPr lang="en-GB"/>
          </a:p>
        </p:txBody>
      </p:sp>
      <p:sp>
        <p:nvSpPr>
          <p:cNvPr id="5" name="Footer Placeholder 4">
            <a:extLst>
              <a:ext uri="{FF2B5EF4-FFF2-40B4-BE49-F238E27FC236}">
                <a16:creationId xmlns:a16="http://schemas.microsoft.com/office/drawing/2014/main" id="{660FD5E4-C16A-F988-F8B4-D77F53A366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B3115A-EF52-F26D-6857-328F2A41684D}"/>
              </a:ext>
            </a:extLst>
          </p:cNvPr>
          <p:cNvSpPr>
            <a:spLocks noGrp="1"/>
          </p:cNvSpPr>
          <p:nvPr>
            <p:ph type="sldNum" sz="quarter" idx="12"/>
          </p:nvPr>
        </p:nvSpPr>
        <p:spPr/>
        <p:txBody>
          <a:bodyPr/>
          <a:lstStyle/>
          <a:p>
            <a:fld id="{EEF1DAAD-385C-421C-94CE-ECF48285641C}" type="slidenum">
              <a:rPr lang="en-GB" smtClean="0"/>
              <a:t>‹#›</a:t>
            </a:fld>
            <a:endParaRPr lang="en-GB"/>
          </a:p>
        </p:txBody>
      </p:sp>
    </p:spTree>
    <p:extLst>
      <p:ext uri="{BB962C8B-B14F-4D97-AF65-F5344CB8AC3E}">
        <p14:creationId xmlns:p14="http://schemas.microsoft.com/office/powerpoint/2010/main" val="32628303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0313BB-D4D1-FB3A-740B-F2A955355E2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B806B8B-6D80-1110-91B7-0E88B7C2064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5A8542-C498-8F49-5580-E1B815393F7A}"/>
              </a:ext>
            </a:extLst>
          </p:cNvPr>
          <p:cNvSpPr>
            <a:spLocks noGrp="1"/>
          </p:cNvSpPr>
          <p:nvPr>
            <p:ph type="dt" sz="half" idx="10"/>
          </p:nvPr>
        </p:nvSpPr>
        <p:spPr/>
        <p:txBody>
          <a:bodyPr/>
          <a:lstStyle/>
          <a:p>
            <a:fld id="{E3227AE6-C9A9-49C1-B7B2-79336253CBED}" type="datetimeFigureOut">
              <a:rPr lang="en-GB" smtClean="0"/>
              <a:t>08/11/2022</a:t>
            </a:fld>
            <a:endParaRPr lang="en-GB"/>
          </a:p>
        </p:txBody>
      </p:sp>
      <p:sp>
        <p:nvSpPr>
          <p:cNvPr id="5" name="Footer Placeholder 4">
            <a:extLst>
              <a:ext uri="{FF2B5EF4-FFF2-40B4-BE49-F238E27FC236}">
                <a16:creationId xmlns:a16="http://schemas.microsoft.com/office/drawing/2014/main" id="{3C291C21-9E6D-07F0-DCC8-7D70D8F9C6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22C0D0-BC08-B571-E54D-F7F6EE406C08}"/>
              </a:ext>
            </a:extLst>
          </p:cNvPr>
          <p:cNvSpPr>
            <a:spLocks noGrp="1"/>
          </p:cNvSpPr>
          <p:nvPr>
            <p:ph type="sldNum" sz="quarter" idx="12"/>
          </p:nvPr>
        </p:nvSpPr>
        <p:spPr/>
        <p:txBody>
          <a:bodyPr/>
          <a:lstStyle/>
          <a:p>
            <a:fld id="{EEF1DAAD-385C-421C-94CE-ECF48285641C}" type="slidenum">
              <a:rPr lang="en-GB" smtClean="0"/>
              <a:t>‹#›</a:t>
            </a:fld>
            <a:endParaRPr lang="en-GB"/>
          </a:p>
        </p:txBody>
      </p:sp>
    </p:spTree>
    <p:extLst>
      <p:ext uri="{BB962C8B-B14F-4D97-AF65-F5344CB8AC3E}">
        <p14:creationId xmlns:p14="http://schemas.microsoft.com/office/powerpoint/2010/main" val="9034053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2A635D0-7057-E7B2-5D0D-2691DC8F042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ECF5BA7-C643-B2B4-F723-37B76445064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0104DB-2DAF-698E-5254-E8095EF193D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3227AE6-C9A9-49C1-B7B2-79336253CBED}" type="datetimeFigureOut">
              <a:rPr lang="en-GB" smtClean="0"/>
              <a:t>08/11/2022</a:t>
            </a:fld>
            <a:endParaRPr lang="en-GB"/>
          </a:p>
        </p:txBody>
      </p:sp>
      <p:sp>
        <p:nvSpPr>
          <p:cNvPr id="5" name="Footer Placeholder 4">
            <a:extLst>
              <a:ext uri="{FF2B5EF4-FFF2-40B4-BE49-F238E27FC236}">
                <a16:creationId xmlns:a16="http://schemas.microsoft.com/office/drawing/2014/main" id="{0550C413-2526-C81E-6EBE-1E569079B07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639F857-133D-FC23-DD43-F78F303E692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F1DAAD-385C-421C-94CE-ECF48285641C}" type="slidenum">
              <a:rPr lang="en-GB" smtClean="0"/>
              <a:t>‹#›</a:t>
            </a:fld>
            <a:endParaRPr lang="en-GB"/>
          </a:p>
        </p:txBody>
      </p:sp>
    </p:spTree>
    <p:extLst>
      <p:ext uri="{BB962C8B-B14F-4D97-AF65-F5344CB8AC3E}">
        <p14:creationId xmlns:p14="http://schemas.microsoft.com/office/powerpoint/2010/main" val="34929645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microsoft.com/office/2007/relationships/media" Target="../media/media1.mp3"/><Relationship Id="rId1" Type="http://schemas.openxmlformats.org/officeDocument/2006/relationships/audio" Target="NULL" TargetMode="External"/><Relationship Id="rId6" Type="http://schemas.openxmlformats.org/officeDocument/2006/relationships/image" Target="../media/image10.jpeg"/><Relationship Id="rId5" Type="http://schemas.openxmlformats.org/officeDocument/2006/relationships/image" Target="../media/image9.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hyperlink" Target="https://stock.adobe.com/uk/images/storm-with-dramatic-clouds-over-the-sea/444919653?prev_url=detail" TargetMode="External"/><Relationship Id="rId2" Type="http://schemas.openxmlformats.org/officeDocument/2006/relationships/hyperlink" Target="https://stock.adobe.com/uk/images/silhouette-of-a-person-reflecting-in-a-puddle-after-the-rain/223990789?prev_url=detail" TargetMode="External"/><Relationship Id="rId1" Type="http://schemas.openxmlformats.org/officeDocument/2006/relationships/slideLayout" Target="../slideLayouts/slideLayout2.xml"/><Relationship Id="rId6" Type="http://schemas.openxmlformats.org/officeDocument/2006/relationships/hyperlink" Target="https://stock.adobe.com/uk/images/gibbs-reflective-cycle-with-icons-in-an-infographic-template/505189632?prev_url=detail" TargetMode="External"/><Relationship Id="rId5" Type="http://schemas.openxmlformats.org/officeDocument/2006/relationships/hyperlink" Target="https://stock.adobe.com/uk/images/man-walking-on-mountain-against-sky/319148479?prev_url=detail" TargetMode="External"/><Relationship Id="rId4" Type="http://schemas.openxmlformats.org/officeDocument/2006/relationships/hyperlink" Target="https://stock.adobe.com/uk/images/black-colour-pencil-with-outline-to-end-point-on-white-paper-background-creativity-inspiration-ideas-concept/267510969?prev_url=detai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BGRectangle">
            <a:extLst>
              <a:ext uri="{FF2B5EF4-FFF2-40B4-BE49-F238E27FC236}">
                <a16:creationId xmlns:a16="http://schemas.microsoft.com/office/drawing/2014/main" id="{F1611BA9-268A-49A6-84F8-FC91536686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E20EB187-900F-4AF5-813B-101456D9F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icture containing outdoor, ground&#10;&#10;Description automatically generated">
            <a:extLst>
              <a:ext uri="{FF2B5EF4-FFF2-40B4-BE49-F238E27FC236}">
                <a16:creationId xmlns:a16="http://schemas.microsoft.com/office/drawing/2014/main" id="{03F582C9-BFE8-AE26-A607-18B74B4E827E}"/>
              </a:ext>
            </a:extLst>
          </p:cNvPr>
          <p:cNvPicPr>
            <a:picLocks noChangeAspect="1"/>
          </p:cNvPicPr>
          <p:nvPr/>
        </p:nvPicPr>
        <p:blipFill rotWithShape="1">
          <a:blip r:embed="rId3">
            <a:alphaModFix amt="50000"/>
            <a:extLst>
              <a:ext uri="{28A0092B-C50C-407E-A947-70E740481C1C}">
                <a14:useLocalDpi xmlns:a14="http://schemas.microsoft.com/office/drawing/2010/main" val="0"/>
              </a:ext>
            </a:extLst>
          </a:blip>
          <a:srcRect t="5716" b="10014"/>
          <a:stretch/>
        </p:blipFill>
        <p:spPr>
          <a:xfrm>
            <a:off x="20" y="1"/>
            <a:ext cx="12191980" cy="6857999"/>
          </a:xfrm>
          <a:prstGeom prst="rect">
            <a:avLst/>
          </a:prstGeom>
        </p:spPr>
      </p:pic>
      <p:sp>
        <p:nvSpPr>
          <p:cNvPr id="2" name="Title 1">
            <a:extLst>
              <a:ext uri="{FF2B5EF4-FFF2-40B4-BE49-F238E27FC236}">
                <a16:creationId xmlns:a16="http://schemas.microsoft.com/office/drawing/2014/main" id="{133325EB-1135-0F5A-B674-FEC6396DB9F5}"/>
              </a:ext>
            </a:extLst>
          </p:cNvPr>
          <p:cNvSpPr>
            <a:spLocks noGrp="1"/>
          </p:cNvSpPr>
          <p:nvPr>
            <p:ph type="ctrTitle"/>
          </p:nvPr>
        </p:nvSpPr>
        <p:spPr>
          <a:xfrm>
            <a:off x="4387349" y="1200152"/>
            <a:ext cx="6897171" cy="4457696"/>
          </a:xfrm>
        </p:spPr>
        <p:txBody>
          <a:bodyPr anchor="ctr">
            <a:normAutofit/>
          </a:bodyPr>
          <a:lstStyle/>
          <a:p>
            <a:pPr algn="l"/>
            <a:r>
              <a:rPr lang="en-GB" sz="8000" b="1" dirty="0">
                <a:solidFill>
                  <a:srgbClr val="FFFFFF"/>
                </a:solidFill>
                <a:latin typeface="Calibri" panose="020F0502020204030204" pitchFamily="34" charset="0"/>
                <a:ea typeface="Aktiv Grotesk Medium" panose="020B0504020202020204" pitchFamily="34" charset="0"/>
                <a:cs typeface="Calibri" panose="020F0502020204030204" pitchFamily="34" charset="0"/>
              </a:rPr>
              <a:t>Reflective Practice in Counselling</a:t>
            </a:r>
          </a:p>
        </p:txBody>
      </p:sp>
      <p:sp>
        <p:nvSpPr>
          <p:cNvPr id="3" name="Subtitle 2">
            <a:extLst>
              <a:ext uri="{FF2B5EF4-FFF2-40B4-BE49-F238E27FC236}">
                <a16:creationId xmlns:a16="http://schemas.microsoft.com/office/drawing/2014/main" id="{A20B1E0F-95FC-002A-512F-B25407781209}"/>
              </a:ext>
            </a:extLst>
          </p:cNvPr>
          <p:cNvSpPr>
            <a:spLocks noGrp="1"/>
          </p:cNvSpPr>
          <p:nvPr>
            <p:ph type="subTitle" idx="1"/>
          </p:nvPr>
        </p:nvSpPr>
        <p:spPr>
          <a:xfrm>
            <a:off x="849963" y="1200152"/>
            <a:ext cx="2816535" cy="4457696"/>
          </a:xfrm>
        </p:spPr>
        <p:txBody>
          <a:bodyPr anchor="ctr">
            <a:normAutofit/>
          </a:bodyPr>
          <a:lstStyle/>
          <a:p>
            <a:pPr algn="r"/>
            <a:r>
              <a:rPr lang="en-GB" sz="2000" b="1" dirty="0">
                <a:solidFill>
                  <a:srgbClr val="FFFFFF"/>
                </a:solidFill>
                <a:ea typeface="Aktiv Grotesk SemiBold" panose="020B0704020202020204" pitchFamily="34" charset="0"/>
                <a:cs typeface="Aktiv Grotesk SemiBold" panose="020B0704020202020204" pitchFamily="34" charset="0"/>
              </a:rPr>
              <a:t>Neil Cunningham</a:t>
            </a:r>
          </a:p>
          <a:p>
            <a:pPr algn="r"/>
            <a:r>
              <a:rPr lang="en-GB" sz="2000" dirty="0">
                <a:solidFill>
                  <a:srgbClr val="FFFFFF"/>
                </a:solidFill>
                <a:ea typeface="Aktiv Grotesk Light" panose="020B0404020202020204" pitchFamily="34" charset="0"/>
                <a:cs typeface="Aktiv Grotesk Light" panose="020B0404020202020204" pitchFamily="34" charset="0"/>
              </a:rPr>
              <a:t>Student ID number: 0150410</a:t>
            </a:r>
          </a:p>
          <a:p>
            <a:pPr algn="r"/>
            <a:r>
              <a:rPr lang="en-GB" sz="2000" dirty="0">
                <a:solidFill>
                  <a:srgbClr val="FFFFFF"/>
                </a:solidFill>
                <a:ea typeface="Aktiv Grotesk Light" panose="020B0404020202020204" pitchFamily="34" charset="0"/>
                <a:cs typeface="Aktiv Grotesk Light" panose="020B0404020202020204" pitchFamily="34" charset="0"/>
              </a:rPr>
              <a:t>Module Code: ECCS6002</a:t>
            </a:r>
          </a:p>
        </p:txBody>
      </p:sp>
      <p:sp>
        <p:nvSpPr>
          <p:cNvPr id="81" name="!!Line">
            <a:extLst>
              <a:ext uri="{FF2B5EF4-FFF2-40B4-BE49-F238E27FC236}">
                <a16:creationId xmlns:a16="http://schemas.microsoft.com/office/drawing/2014/main" id="{1825D5AF-D278-4D9A-A4F5-A1A1D35076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6" y="2286000"/>
            <a:ext cx="27432" cy="2286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2995615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50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1000"/>
                                        <p:tgtEl>
                                          <p:spTgt spid="3">
                                            <p:txEl>
                                              <p:pRg st="2" end="2"/>
                                            </p:txEl>
                                          </p:spTgt>
                                        </p:tgtEl>
                                      </p:cBhvr>
                                    </p:animEffect>
                                    <p:anim calcmode="lin" valueType="num">
                                      <p:cBhvr>
                                        <p:cTn id="2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1" name="Picture 20" descr="Text, letter&#10;&#10;Description automatically generated">
            <a:extLst>
              <a:ext uri="{FF2B5EF4-FFF2-40B4-BE49-F238E27FC236}">
                <a16:creationId xmlns:a16="http://schemas.microsoft.com/office/drawing/2014/main" id="{925E8ED0-AF77-2CD9-8B89-BD65E7462EA3}"/>
              </a:ext>
            </a:extLst>
          </p:cNvPr>
          <p:cNvPicPr>
            <a:picLocks noChangeAspect="1"/>
          </p:cNvPicPr>
          <p:nvPr/>
        </p:nvPicPr>
        <p:blipFill rotWithShape="1">
          <a:blip r:embed="rId3">
            <a:duotone>
              <a:prstClr val="black"/>
              <a:prstClr val="white"/>
            </a:duotone>
            <a:alphaModFix amt="35000"/>
            <a:extLst>
              <a:ext uri="{28A0092B-C50C-407E-A947-70E740481C1C}">
                <a14:useLocalDpi xmlns:a14="http://schemas.microsoft.com/office/drawing/2010/main" val="0"/>
              </a:ext>
            </a:extLst>
          </a:blip>
          <a:srcRect t="8821" b="6910"/>
          <a:stretch/>
        </p:blipFill>
        <p:spPr>
          <a:xfrm>
            <a:off x="20" y="10"/>
            <a:ext cx="12191980" cy="6857990"/>
          </a:xfrm>
          <a:prstGeom prst="rect">
            <a:avLst/>
          </a:prstGeom>
        </p:spPr>
      </p:pic>
      <p:sp>
        <p:nvSpPr>
          <p:cNvPr id="33" name="Rectangle 32">
            <a:extLst>
              <a:ext uri="{FF2B5EF4-FFF2-40B4-BE49-F238E27FC236}">
                <a16:creationId xmlns:a16="http://schemas.microsoft.com/office/drawing/2014/main" id="{FCEC2294-5A7B-45E5-9251-C1AA89F4A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bg2">
              <a:alpha val="6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3B4AFA1-7ADD-548D-FF8C-B4D2B106D984}"/>
              </a:ext>
            </a:extLst>
          </p:cNvPr>
          <p:cNvSpPr>
            <a:spLocks noGrp="1"/>
          </p:cNvSpPr>
          <p:nvPr>
            <p:ph type="title"/>
          </p:nvPr>
        </p:nvSpPr>
        <p:spPr>
          <a:xfrm>
            <a:off x="-542925" y="1638300"/>
            <a:ext cx="4838699" cy="2134538"/>
          </a:xfrm>
        </p:spPr>
        <p:txBody>
          <a:bodyPr>
            <a:normAutofit/>
          </a:bodyPr>
          <a:lstStyle/>
          <a:p>
            <a:pPr algn="r"/>
            <a:r>
              <a:rPr lang="en-GB" sz="7200" b="1" dirty="0">
                <a:latin typeface="+mn-lt"/>
                <a:ea typeface="Aktiv Grotesk SemiBold" panose="020B0704020202020204" pitchFamily="34" charset="0"/>
                <a:cs typeface="Aktiv Grotesk SemiBold" panose="020B0704020202020204" pitchFamily="34" charset="0"/>
              </a:rPr>
              <a:t>Content</a:t>
            </a:r>
          </a:p>
        </p:txBody>
      </p:sp>
      <p:cxnSp>
        <p:nvCxnSpPr>
          <p:cNvPr id="35" name="Straight Connector 34">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80ABC86-2EBF-7FA0-CA6F-DB788EA104CB}"/>
              </a:ext>
            </a:extLst>
          </p:cNvPr>
          <p:cNvSpPr>
            <a:spLocks noGrp="1"/>
          </p:cNvSpPr>
          <p:nvPr>
            <p:ph idx="1"/>
          </p:nvPr>
        </p:nvSpPr>
        <p:spPr>
          <a:xfrm>
            <a:off x="5041079" y="1665937"/>
            <a:ext cx="6192319" cy="4726276"/>
          </a:xfrm>
        </p:spPr>
        <p:txBody>
          <a:bodyPr anchor="ctr">
            <a:normAutofit/>
          </a:bodyPr>
          <a:lstStyle/>
          <a:p>
            <a:pPr>
              <a:buClr>
                <a:schemeClr val="accent2"/>
              </a:buClr>
              <a:buFont typeface="Wingdings" panose="05000000000000000000" pitchFamily="2" charset="2"/>
              <a:buChar char="§"/>
            </a:pPr>
            <a:r>
              <a:rPr lang="en-GB" dirty="0">
                <a:ea typeface="Aktiv Grotesk SemiBold" panose="020B0704020202020204" pitchFamily="34" charset="0"/>
                <a:cs typeface="Aktiv Grotesk SemiBold" panose="020B0704020202020204" pitchFamily="34" charset="0"/>
              </a:rPr>
              <a:t>Introduction</a:t>
            </a:r>
          </a:p>
          <a:p>
            <a:pPr>
              <a:buClr>
                <a:schemeClr val="accent2"/>
              </a:buClr>
              <a:buFont typeface="Wingdings" panose="05000000000000000000" pitchFamily="2" charset="2"/>
              <a:buChar char="§"/>
            </a:pPr>
            <a:r>
              <a:rPr lang="en-GB" dirty="0">
                <a:ea typeface="Aktiv Grotesk SemiBold" panose="020B0704020202020204" pitchFamily="34" charset="0"/>
                <a:cs typeface="Aktiv Grotesk SemiBold" panose="020B0704020202020204" pitchFamily="34" charset="0"/>
              </a:rPr>
              <a:t>What is Reflective Practice?</a:t>
            </a:r>
          </a:p>
          <a:p>
            <a:pPr>
              <a:buClr>
                <a:schemeClr val="accent2"/>
              </a:buClr>
              <a:buFont typeface="Wingdings" panose="05000000000000000000" pitchFamily="2" charset="2"/>
              <a:buChar char="§"/>
            </a:pPr>
            <a:r>
              <a:rPr lang="en-GB" dirty="0">
                <a:ea typeface="Aktiv Grotesk SemiBold" panose="020B0704020202020204" pitchFamily="34" charset="0"/>
                <a:cs typeface="Aktiv Grotesk SemiBold" panose="020B0704020202020204" pitchFamily="34" charset="0"/>
              </a:rPr>
              <a:t>My Personal Journey</a:t>
            </a:r>
          </a:p>
          <a:p>
            <a:pPr>
              <a:buClr>
                <a:schemeClr val="accent2"/>
              </a:buClr>
              <a:buFont typeface="Wingdings" panose="05000000000000000000" pitchFamily="2" charset="2"/>
              <a:buChar char="§"/>
            </a:pPr>
            <a:r>
              <a:rPr lang="en-GB" dirty="0">
                <a:ea typeface="Aktiv Grotesk SemiBold" panose="020B0704020202020204" pitchFamily="34" charset="0"/>
                <a:cs typeface="Aktiv Grotesk SemiBold" panose="020B0704020202020204" pitchFamily="34" charset="0"/>
              </a:rPr>
              <a:t>Transition and the Growing Edge</a:t>
            </a:r>
          </a:p>
          <a:p>
            <a:pPr>
              <a:buClr>
                <a:schemeClr val="accent2"/>
              </a:buClr>
              <a:buFont typeface="Wingdings" panose="05000000000000000000" pitchFamily="2" charset="2"/>
              <a:buChar char="§"/>
            </a:pPr>
            <a:r>
              <a:rPr lang="en-GB" dirty="0">
                <a:ea typeface="Aktiv Grotesk SemiBold" panose="020B0704020202020204" pitchFamily="34" charset="0"/>
                <a:cs typeface="Aktiv Grotesk SemiBold" panose="020B0704020202020204" pitchFamily="34" charset="0"/>
              </a:rPr>
              <a:t>Drawing on my Experience</a:t>
            </a:r>
          </a:p>
          <a:p>
            <a:pPr>
              <a:buClr>
                <a:schemeClr val="accent2"/>
              </a:buClr>
              <a:buFont typeface="Wingdings" panose="05000000000000000000" pitchFamily="2" charset="2"/>
              <a:buChar char="§"/>
            </a:pPr>
            <a:r>
              <a:rPr lang="en-GB" dirty="0">
                <a:ea typeface="Aktiv Grotesk SemiBold" panose="020B0704020202020204" pitchFamily="34" charset="0"/>
                <a:cs typeface="Aktiv Grotesk SemiBold" panose="020B0704020202020204" pitchFamily="34" charset="0"/>
              </a:rPr>
              <a:t>Discussion</a:t>
            </a:r>
          </a:p>
          <a:p>
            <a:pPr>
              <a:buClr>
                <a:schemeClr val="accent2"/>
              </a:buClr>
              <a:buFont typeface="Wingdings" panose="05000000000000000000" pitchFamily="2" charset="2"/>
              <a:buChar char="§"/>
            </a:pPr>
            <a:r>
              <a:rPr lang="en-GB" dirty="0">
                <a:ea typeface="Aktiv Grotesk SemiBold" panose="020B0704020202020204" pitchFamily="34" charset="0"/>
                <a:cs typeface="Aktiv Grotesk SemiBold" panose="020B0704020202020204" pitchFamily="34" charset="0"/>
              </a:rPr>
              <a:t>Conclusion</a:t>
            </a:r>
          </a:p>
          <a:p>
            <a:endParaRPr lang="en-GB" sz="2000" dirty="0"/>
          </a:p>
          <a:p>
            <a:endParaRPr lang="en-GB" sz="2000" dirty="0"/>
          </a:p>
          <a:p>
            <a:endParaRPr lang="en-GB" sz="2000" dirty="0"/>
          </a:p>
        </p:txBody>
      </p:sp>
    </p:spTree>
    <p:extLst>
      <p:ext uri="{BB962C8B-B14F-4D97-AF65-F5344CB8AC3E}">
        <p14:creationId xmlns:p14="http://schemas.microsoft.com/office/powerpoint/2010/main" val="926349185"/>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Text, letter&#10;&#10;Description automatically generated">
            <a:extLst>
              <a:ext uri="{FF2B5EF4-FFF2-40B4-BE49-F238E27FC236}">
                <a16:creationId xmlns:a16="http://schemas.microsoft.com/office/drawing/2014/main" id="{B1DC6C72-B03B-9C57-498C-EB22C88198FC}"/>
              </a:ext>
            </a:extLst>
          </p:cNvPr>
          <p:cNvPicPr>
            <a:picLocks noChangeAspect="1"/>
          </p:cNvPicPr>
          <p:nvPr/>
        </p:nvPicPr>
        <p:blipFill rotWithShape="1">
          <a:blip r:embed="rId3">
            <a:alphaModFix amt="40000"/>
            <a:extLst>
              <a:ext uri="{28A0092B-C50C-407E-A947-70E740481C1C}">
                <a14:useLocalDpi xmlns:a14="http://schemas.microsoft.com/office/drawing/2010/main" val="0"/>
              </a:ext>
            </a:extLst>
          </a:blip>
          <a:srcRect t="8821" b="6910"/>
          <a:stretch/>
        </p:blipFill>
        <p:spPr>
          <a:xfrm>
            <a:off x="20" y="10"/>
            <a:ext cx="12191979" cy="6857990"/>
          </a:xfrm>
          <a:prstGeom prst="rect">
            <a:avLst/>
          </a:prstGeom>
        </p:spPr>
      </p:pic>
      <p:sp>
        <p:nvSpPr>
          <p:cNvPr id="2" name="Title 1">
            <a:extLst>
              <a:ext uri="{FF2B5EF4-FFF2-40B4-BE49-F238E27FC236}">
                <a16:creationId xmlns:a16="http://schemas.microsoft.com/office/drawing/2014/main" id="{B4E106A1-6021-F769-4D3D-F278E78EDABD}"/>
              </a:ext>
            </a:extLst>
          </p:cNvPr>
          <p:cNvSpPr>
            <a:spLocks noGrp="1"/>
          </p:cNvSpPr>
          <p:nvPr>
            <p:ph type="title"/>
          </p:nvPr>
        </p:nvSpPr>
        <p:spPr>
          <a:xfrm>
            <a:off x="717424" y="1951100"/>
            <a:ext cx="6483476" cy="1200532"/>
          </a:xfrm>
        </p:spPr>
        <p:txBody>
          <a:bodyPr anchor="b">
            <a:normAutofit/>
          </a:bodyPr>
          <a:lstStyle/>
          <a:p>
            <a:r>
              <a:rPr lang="en-GB" sz="8000" b="1" dirty="0">
                <a:latin typeface="+mn-lt"/>
                <a:ea typeface="Aktiv Grotesk SemiBold" panose="020B0704020202020204" pitchFamily="34" charset="0"/>
                <a:cs typeface="Aktiv Grotesk SemiBold" panose="020B0704020202020204" pitchFamily="34" charset="0"/>
              </a:rPr>
              <a:t>Introduction</a:t>
            </a:r>
          </a:p>
        </p:txBody>
      </p:sp>
      <p:sp>
        <p:nvSpPr>
          <p:cNvPr id="21"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2"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29110154"/>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1">
            <a:extLst>
              <a:ext uri="{FF2B5EF4-FFF2-40B4-BE49-F238E27FC236}">
                <a16:creationId xmlns:a16="http://schemas.microsoft.com/office/drawing/2014/main" id="{59F81F08-B3D2-4FCD-AA95-9A7D77BA25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3">
            <a:extLst>
              <a:ext uri="{FF2B5EF4-FFF2-40B4-BE49-F238E27FC236}">
                <a16:creationId xmlns:a16="http://schemas.microsoft.com/office/drawing/2014/main" id="{66537C28-7D02-447F-9F0C-36DE2D1BF6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7518"/>
            <a:ext cx="128016" cy="532180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6" name="Rectangle 35">
            <a:extLst>
              <a:ext uri="{FF2B5EF4-FFF2-40B4-BE49-F238E27FC236}">
                <a16:creationId xmlns:a16="http://schemas.microsoft.com/office/drawing/2014/main" id="{4EA3CC4C-B1A0-4F1A-9CF7-5A51A4EDEE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945" y="6197504"/>
            <a:ext cx="109270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3" name="Picture 12" descr="Diagram&#10;&#10;Description automatically generated">
            <a:extLst>
              <a:ext uri="{FF2B5EF4-FFF2-40B4-BE49-F238E27FC236}">
                <a16:creationId xmlns:a16="http://schemas.microsoft.com/office/drawing/2014/main" id="{0C00170E-FB15-CAA8-D4BD-6D5630123C4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43324" y="239879"/>
            <a:ext cx="8110351" cy="5917085"/>
          </a:xfrm>
          <a:prstGeom prst="rect">
            <a:avLst/>
          </a:prstGeom>
        </p:spPr>
      </p:pic>
    </p:spTree>
    <p:extLst>
      <p:ext uri="{BB962C8B-B14F-4D97-AF65-F5344CB8AC3E}">
        <p14:creationId xmlns:p14="http://schemas.microsoft.com/office/powerpoint/2010/main" val="12190392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FF41957-CB66-48E8-B537-EBB53B6785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F163DF-AB22-A6F9-EB7C-E65B4F95B3D4}"/>
              </a:ext>
            </a:extLst>
          </p:cNvPr>
          <p:cNvSpPr>
            <a:spLocks noGrp="1"/>
          </p:cNvSpPr>
          <p:nvPr>
            <p:ph type="title"/>
          </p:nvPr>
        </p:nvSpPr>
        <p:spPr>
          <a:xfrm>
            <a:off x="841248" y="1156986"/>
            <a:ext cx="10506456" cy="1901952"/>
          </a:xfrm>
        </p:spPr>
        <p:txBody>
          <a:bodyPr anchor="ctr">
            <a:normAutofit/>
          </a:bodyPr>
          <a:lstStyle/>
          <a:p>
            <a:r>
              <a:rPr lang="en-GB" sz="4200" b="1" dirty="0">
                <a:latin typeface="+mn-lt"/>
                <a:ea typeface="Aktiv Grotesk SemiBold" panose="020B0704020202020204" pitchFamily="34" charset="0"/>
                <a:cs typeface="Aktiv Grotesk SemiBold" panose="020B0704020202020204" pitchFamily="34" charset="0"/>
              </a:rPr>
              <a:t>What is Reflective Practice </a:t>
            </a:r>
            <a:br>
              <a:rPr lang="en-GB" sz="4200" b="1" dirty="0">
                <a:latin typeface="+mn-lt"/>
                <a:ea typeface="Aktiv Grotesk SemiBold" panose="020B0704020202020204" pitchFamily="34" charset="0"/>
                <a:cs typeface="Aktiv Grotesk SemiBold" panose="020B0704020202020204" pitchFamily="34" charset="0"/>
              </a:rPr>
            </a:br>
            <a:r>
              <a:rPr lang="en-GB" sz="4200" b="1" dirty="0">
                <a:latin typeface="+mn-lt"/>
                <a:ea typeface="Aktiv Grotesk SemiBold" panose="020B0704020202020204" pitchFamily="34" charset="0"/>
                <a:cs typeface="Aktiv Grotesk SemiBold" panose="020B0704020202020204" pitchFamily="34" charset="0"/>
              </a:rPr>
              <a:t>and why it is important?</a:t>
            </a:r>
            <a:br>
              <a:rPr lang="en-GB" sz="4200" b="1" dirty="0">
                <a:latin typeface="Calibri" panose="020F0502020204030204" pitchFamily="34" charset="0"/>
                <a:ea typeface="DengXian" panose="02010600030101010101" pitchFamily="2" charset="-122"/>
                <a:cs typeface="Times New Roman" panose="02020603050405020304" pitchFamily="18" charset="0"/>
              </a:rPr>
            </a:br>
            <a:endParaRPr lang="en-GB" sz="4200" dirty="0"/>
          </a:p>
        </p:txBody>
      </p:sp>
      <p:sp>
        <p:nvSpPr>
          <p:cNvPr id="10" name="Rectangle 9">
            <a:extLst>
              <a:ext uri="{FF2B5EF4-FFF2-40B4-BE49-F238E27FC236}">
                <a16:creationId xmlns:a16="http://schemas.microsoft.com/office/drawing/2014/main" id="{801E4ADA-0EA9-4930-846E-3C11E8BED6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206922"/>
            <a:ext cx="128016" cy="11887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146509"/>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3F8A2165-3C5D-D524-5C00-5D22B0559B9B}"/>
              </a:ext>
            </a:extLst>
          </p:cNvPr>
          <p:cNvSpPr>
            <a:spLocks noGrp="1"/>
          </p:cNvSpPr>
          <p:nvPr>
            <p:ph idx="1"/>
          </p:nvPr>
        </p:nvSpPr>
        <p:spPr>
          <a:xfrm>
            <a:off x="841248" y="3544865"/>
            <a:ext cx="10169652" cy="2503510"/>
          </a:xfrm>
        </p:spPr>
        <p:txBody>
          <a:bodyPr>
            <a:normAutofit/>
          </a:bodyPr>
          <a:lstStyle/>
          <a:p>
            <a:pPr>
              <a:buClr>
                <a:schemeClr val="accent2"/>
              </a:buClr>
              <a:buFont typeface="Wingdings" panose="05000000000000000000" pitchFamily="2" charset="2"/>
              <a:buChar char="§"/>
            </a:pPr>
            <a:r>
              <a:rPr lang="en-GB" sz="2000" dirty="0">
                <a:ea typeface="Aktiv Grotesk Light" panose="020B0404020202020204" pitchFamily="34" charset="0"/>
                <a:cs typeface="Aktiv Grotesk Light" panose="020B0404020202020204" pitchFamily="34" charset="0"/>
              </a:rPr>
              <a:t>Promotes growth and personal development</a:t>
            </a:r>
          </a:p>
          <a:p>
            <a:pPr>
              <a:buClr>
                <a:schemeClr val="accent2"/>
              </a:buClr>
              <a:buFont typeface="Wingdings" panose="05000000000000000000" pitchFamily="2" charset="2"/>
              <a:buChar char="§"/>
            </a:pPr>
            <a:r>
              <a:rPr lang="en-GB" sz="2000" dirty="0">
                <a:ea typeface="Aktiv Grotesk Light" panose="020B0404020202020204" pitchFamily="34" charset="0"/>
                <a:cs typeface="Aktiv Grotesk Light" panose="020B0404020202020204" pitchFamily="34" charset="0"/>
              </a:rPr>
              <a:t>Can be a helpful starting point for a problem or issue</a:t>
            </a:r>
          </a:p>
          <a:p>
            <a:pPr>
              <a:buClr>
                <a:schemeClr val="accent2"/>
              </a:buClr>
              <a:buFont typeface="Wingdings" panose="05000000000000000000" pitchFamily="2" charset="2"/>
              <a:buChar char="§"/>
            </a:pPr>
            <a:r>
              <a:rPr lang="en-GB" sz="2000" dirty="0">
                <a:ea typeface="Aktiv Grotesk Light" panose="020B0404020202020204" pitchFamily="34" charset="0"/>
                <a:cs typeface="Aktiv Grotesk Light" panose="020B0404020202020204" pitchFamily="34" charset="0"/>
              </a:rPr>
              <a:t>Enables us to learn from life experiences</a:t>
            </a:r>
          </a:p>
          <a:p>
            <a:pPr>
              <a:buClr>
                <a:schemeClr val="accent2"/>
              </a:buClr>
              <a:buFont typeface="Wingdings" panose="05000000000000000000" pitchFamily="2" charset="2"/>
              <a:buChar char="§"/>
            </a:pPr>
            <a:r>
              <a:rPr lang="en-GB" sz="2000" dirty="0">
                <a:ea typeface="Aktiv Grotesk Light" panose="020B0404020202020204" pitchFamily="34" charset="0"/>
                <a:cs typeface="Aktiv Grotesk Light" panose="020B0404020202020204" pitchFamily="34" charset="0"/>
              </a:rPr>
              <a:t>Can help us look at the ‘bigger picture’</a:t>
            </a:r>
          </a:p>
          <a:p>
            <a:pPr>
              <a:buClr>
                <a:schemeClr val="accent2"/>
              </a:buClr>
              <a:buFont typeface="Wingdings" panose="05000000000000000000" pitchFamily="2" charset="2"/>
              <a:buChar char="§"/>
            </a:pPr>
            <a:r>
              <a:rPr lang="en-GB" sz="2000" dirty="0">
                <a:ea typeface="Aktiv Grotesk Light" panose="020B0404020202020204" pitchFamily="34" charset="0"/>
                <a:cs typeface="Aktiv Grotesk Light" panose="020B0404020202020204" pitchFamily="34" charset="0"/>
              </a:rPr>
              <a:t>Can aid creativity in the way we problem solve</a:t>
            </a:r>
          </a:p>
          <a:p>
            <a:pPr>
              <a:buFont typeface="Wingdings" panose="05000000000000000000" pitchFamily="2" charset="2"/>
              <a:buChar char="§"/>
            </a:pPr>
            <a:endParaRPr lang="en-GB" sz="2000" dirty="0"/>
          </a:p>
          <a:p>
            <a:pPr>
              <a:buFont typeface="Wingdings" panose="05000000000000000000" pitchFamily="2" charset="2"/>
              <a:buChar char="§"/>
            </a:pPr>
            <a:endParaRPr lang="en-GB" sz="2000" dirty="0"/>
          </a:p>
        </p:txBody>
      </p:sp>
    </p:spTree>
    <p:extLst>
      <p:ext uri="{BB962C8B-B14F-4D97-AF65-F5344CB8AC3E}">
        <p14:creationId xmlns:p14="http://schemas.microsoft.com/office/powerpoint/2010/main" val="4948357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6">
            <a:extLst>
              <a:ext uri="{FF2B5EF4-FFF2-40B4-BE49-F238E27FC236}">
                <a16:creationId xmlns:a16="http://schemas.microsoft.com/office/drawing/2014/main" id="{5463EB0A-3D7C-4AA5-BFA5-8EE5B4BA56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C48A58-10C3-685B-C2D2-3D6BD678EBFE}"/>
              </a:ext>
            </a:extLst>
          </p:cNvPr>
          <p:cNvSpPr>
            <a:spLocks noGrp="1"/>
          </p:cNvSpPr>
          <p:nvPr>
            <p:ph type="title"/>
          </p:nvPr>
        </p:nvSpPr>
        <p:spPr>
          <a:xfrm>
            <a:off x="480036" y="1513307"/>
            <a:ext cx="10116243" cy="4538745"/>
          </a:xfrm>
        </p:spPr>
        <p:txBody>
          <a:bodyPr vert="horz" lIns="91440" tIns="45720" rIns="91440" bIns="45720" rtlCol="0" anchor="b">
            <a:normAutofit/>
          </a:bodyPr>
          <a:lstStyle/>
          <a:p>
            <a:pPr algn="l"/>
            <a:r>
              <a:rPr lang="en-GB" sz="2400" dirty="0">
                <a:latin typeface="+mn-lt"/>
                <a:ea typeface="Aktiv Grotesk Light" panose="020B0404020202020204" pitchFamily="34" charset="0"/>
                <a:cs typeface="Aktiv Grotesk Light" panose="020B0404020202020204" pitchFamily="34" charset="0"/>
              </a:rPr>
              <a:t>Modern counsellors and psychotherapists know that reflection </a:t>
            </a:r>
            <a:br>
              <a:rPr lang="en-GB" sz="2400" dirty="0">
                <a:latin typeface="+mn-lt"/>
                <a:ea typeface="Aktiv Grotesk Light" panose="020B0404020202020204" pitchFamily="34" charset="0"/>
                <a:cs typeface="Aktiv Grotesk Light" panose="020B0404020202020204" pitchFamily="34" charset="0"/>
              </a:rPr>
            </a:br>
            <a:r>
              <a:rPr lang="en-GB" sz="2400" dirty="0">
                <a:latin typeface="+mn-lt"/>
                <a:ea typeface="Aktiv Grotesk Light" panose="020B0404020202020204" pitchFamily="34" charset="0"/>
                <a:cs typeface="Aktiv Grotesk Light" panose="020B0404020202020204" pitchFamily="34" charset="0"/>
              </a:rPr>
              <a:t>is an integral part of everyday therapeutic practice and that </a:t>
            </a:r>
            <a:br>
              <a:rPr lang="en-GB" sz="2400" dirty="0">
                <a:latin typeface="+mn-lt"/>
                <a:ea typeface="Aktiv Grotesk Light" panose="020B0404020202020204" pitchFamily="34" charset="0"/>
                <a:cs typeface="Aktiv Grotesk Light" panose="020B0404020202020204" pitchFamily="34" charset="0"/>
              </a:rPr>
            </a:br>
            <a:r>
              <a:rPr lang="en-GB" sz="2400" dirty="0">
                <a:latin typeface="+mn-lt"/>
                <a:ea typeface="Aktiv Grotesk Light" panose="020B0404020202020204" pitchFamily="34" charset="0"/>
                <a:cs typeface="Aktiv Grotesk Light" panose="020B0404020202020204" pitchFamily="34" charset="0"/>
              </a:rPr>
              <a:t>an understanding of reflective practice is vital. After all, the </a:t>
            </a:r>
            <a:br>
              <a:rPr lang="en-GB" sz="2400" dirty="0">
                <a:latin typeface="+mn-lt"/>
                <a:ea typeface="Aktiv Grotesk Light" panose="020B0404020202020204" pitchFamily="34" charset="0"/>
                <a:cs typeface="Aktiv Grotesk Light" panose="020B0404020202020204" pitchFamily="34" charset="0"/>
              </a:rPr>
            </a:br>
            <a:r>
              <a:rPr lang="en-GB" sz="2400" dirty="0">
                <a:latin typeface="+mn-lt"/>
                <a:ea typeface="Aktiv Grotesk Light" panose="020B0404020202020204" pitchFamily="34" charset="0"/>
                <a:cs typeface="Aktiv Grotesk Light" panose="020B0404020202020204" pitchFamily="34" charset="0"/>
              </a:rPr>
              <a:t>talking therapies are essentially self-transforming processes </a:t>
            </a:r>
            <a:br>
              <a:rPr lang="en-GB" sz="2400" dirty="0">
                <a:latin typeface="+mn-lt"/>
                <a:ea typeface="Aktiv Grotesk Light" panose="020B0404020202020204" pitchFamily="34" charset="0"/>
                <a:cs typeface="Aktiv Grotesk Light" panose="020B0404020202020204" pitchFamily="34" charset="0"/>
              </a:rPr>
            </a:br>
            <a:r>
              <a:rPr lang="en-GB" sz="2400" dirty="0">
                <a:latin typeface="+mn-lt"/>
                <a:ea typeface="Aktiv Grotesk Light" panose="020B0404020202020204" pitchFamily="34" charset="0"/>
                <a:cs typeface="Aktiv Grotesk Light" panose="020B0404020202020204" pitchFamily="34" charset="0"/>
              </a:rPr>
              <a:t>and, therefore, therapists (and their clients) must learn how </a:t>
            </a:r>
            <a:br>
              <a:rPr lang="en-GB" sz="2400" dirty="0">
                <a:latin typeface="+mn-lt"/>
                <a:ea typeface="Aktiv Grotesk Light" panose="020B0404020202020204" pitchFamily="34" charset="0"/>
                <a:cs typeface="Aktiv Grotesk Light" panose="020B0404020202020204" pitchFamily="34" charset="0"/>
              </a:rPr>
            </a:br>
            <a:r>
              <a:rPr lang="en-GB" sz="2400" dirty="0">
                <a:latin typeface="+mn-lt"/>
                <a:ea typeface="Aktiv Grotesk Light" panose="020B0404020202020204" pitchFamily="34" charset="0"/>
                <a:cs typeface="Aktiv Grotesk Light" panose="020B0404020202020204" pitchFamily="34" charset="0"/>
              </a:rPr>
              <a:t>to critically examine themselves. </a:t>
            </a:r>
            <a:br>
              <a:rPr lang="en-GB" sz="3200" dirty="0">
                <a:latin typeface="Aktiv Grotesk Light" panose="020B0404020202020204" pitchFamily="34" charset="0"/>
                <a:ea typeface="Aktiv Grotesk Light" panose="020B0404020202020204" pitchFamily="34" charset="0"/>
                <a:cs typeface="Aktiv Grotesk Light" panose="020B0404020202020204" pitchFamily="34" charset="0"/>
              </a:rPr>
            </a:br>
            <a:r>
              <a:rPr lang="en-GB" sz="2400" b="1" dirty="0" err="1">
                <a:latin typeface="+mn-lt"/>
                <a:ea typeface="Aktiv Grotesk Medium" panose="020B0504020202020204" pitchFamily="34" charset="0"/>
                <a:cs typeface="Aktiv Grotesk Medium" panose="020B0504020202020204" pitchFamily="34" charset="0"/>
              </a:rPr>
              <a:t>Claringbull</a:t>
            </a:r>
            <a:r>
              <a:rPr lang="en-GB" sz="2400" b="1" dirty="0">
                <a:latin typeface="+mn-lt"/>
                <a:ea typeface="Aktiv Grotesk Medium" panose="020B0504020202020204" pitchFamily="34" charset="0"/>
                <a:cs typeface="Aktiv Grotesk Medium" panose="020B0504020202020204" pitchFamily="34" charset="0"/>
              </a:rPr>
              <a:t> (2010, Foreword).  </a:t>
            </a:r>
            <a:br>
              <a:rPr lang="en-GB" sz="2400" b="1" dirty="0">
                <a:latin typeface="+mn-lt"/>
                <a:ea typeface="Aktiv Grotesk Medium" panose="020B0504020202020204" pitchFamily="34" charset="0"/>
                <a:cs typeface="Aktiv Grotesk Medium" panose="020B0504020202020204" pitchFamily="34" charset="0"/>
              </a:rPr>
            </a:br>
            <a:br>
              <a:rPr lang="en-GB" sz="2400" b="1" dirty="0">
                <a:latin typeface="+mn-lt"/>
                <a:ea typeface="Aktiv Grotesk Medium" panose="020B0504020202020204" pitchFamily="34" charset="0"/>
                <a:cs typeface="Aktiv Grotesk Medium" panose="020B0504020202020204" pitchFamily="34" charset="0"/>
              </a:rPr>
            </a:br>
            <a:br>
              <a:rPr lang="en-GB" sz="1200" b="0" i="0" dirty="0">
                <a:solidFill>
                  <a:srgbClr val="4A4A4A"/>
                </a:solidFill>
                <a:effectLst/>
                <a:latin typeface="freight-sans-pro"/>
              </a:rPr>
            </a:br>
            <a:br>
              <a:rPr lang="en-GB" sz="3200" dirty="0">
                <a:latin typeface="Aktiv Grotesk Medium" panose="020B0504020202020204" pitchFamily="34" charset="0"/>
                <a:ea typeface="Aktiv Grotesk Medium" panose="020B0504020202020204" pitchFamily="34" charset="0"/>
                <a:cs typeface="Aktiv Grotesk Medium" panose="020B0504020202020204" pitchFamily="34" charset="0"/>
              </a:rPr>
            </a:br>
            <a:br>
              <a:rPr lang="en-US" sz="3200" kern="1200" dirty="0">
                <a:solidFill>
                  <a:schemeClr val="tx1"/>
                </a:solidFill>
                <a:latin typeface="+mj-lt"/>
                <a:ea typeface="+mj-ea"/>
                <a:cs typeface="+mj-cs"/>
              </a:rPr>
            </a:br>
            <a:endParaRPr lang="en-US" sz="3200" kern="1200" dirty="0">
              <a:solidFill>
                <a:schemeClr val="tx1"/>
              </a:solidFill>
              <a:latin typeface="+mj-lt"/>
              <a:ea typeface="+mj-ea"/>
              <a:cs typeface="+mj-cs"/>
            </a:endParaRPr>
          </a:p>
        </p:txBody>
      </p:sp>
      <p:sp>
        <p:nvSpPr>
          <p:cNvPr id="9" name="Rectangle 8">
            <a:extLst>
              <a:ext uri="{FF2B5EF4-FFF2-40B4-BE49-F238E27FC236}">
                <a16:creationId xmlns:a16="http://schemas.microsoft.com/office/drawing/2014/main" id="{7945AD00-F967-454D-A4B2-39ABA5C88C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E9BC5B79-B912-427C-8219-E3E50943F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Tree>
    <p:extLst>
      <p:ext uri="{BB962C8B-B14F-4D97-AF65-F5344CB8AC3E}">
        <p14:creationId xmlns:p14="http://schemas.microsoft.com/office/powerpoint/2010/main" val="32210585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icture containing nature, sky, cloud&#10;&#10;Description automatically generated">
            <a:extLst>
              <a:ext uri="{FF2B5EF4-FFF2-40B4-BE49-F238E27FC236}">
                <a16:creationId xmlns:a16="http://schemas.microsoft.com/office/drawing/2014/main" id="{65AA5C66-6D08-BEDD-4127-DE630130FD66}"/>
              </a:ext>
            </a:extLst>
          </p:cNvPr>
          <p:cNvPicPr>
            <a:picLocks noChangeAspect="1"/>
          </p:cNvPicPr>
          <p:nvPr/>
        </p:nvPicPr>
        <p:blipFill rotWithShape="1">
          <a:blip r:embed="rId3">
            <a:extLst>
              <a:ext uri="{28A0092B-C50C-407E-A947-70E740481C1C}">
                <a14:useLocalDpi xmlns:a14="http://schemas.microsoft.com/office/drawing/2010/main" val="0"/>
              </a:ext>
            </a:extLst>
          </a:blip>
          <a:srcRect l="13520" r="13512" b="9091"/>
          <a:stretch/>
        </p:blipFill>
        <p:spPr>
          <a:xfrm>
            <a:off x="3523488" y="10"/>
            <a:ext cx="8668512" cy="6857990"/>
          </a:xfrm>
          <a:prstGeom prst="rect">
            <a:avLst/>
          </a:prstGeom>
        </p:spPr>
      </p:pic>
      <p:sp>
        <p:nvSpPr>
          <p:cNvPr id="23" name="Rectangle 22">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E4C248D-3DA4-6968-EA75-A19167A5C47D}"/>
              </a:ext>
            </a:extLst>
          </p:cNvPr>
          <p:cNvSpPr>
            <a:spLocks noGrp="1"/>
          </p:cNvSpPr>
          <p:nvPr>
            <p:ph type="ctrTitle"/>
          </p:nvPr>
        </p:nvSpPr>
        <p:spPr>
          <a:xfrm>
            <a:off x="335106" y="3086480"/>
            <a:ext cx="6065694" cy="1344792"/>
          </a:xfrm>
        </p:spPr>
        <p:txBody>
          <a:bodyPr anchor="b">
            <a:normAutofit fontScale="90000"/>
          </a:bodyPr>
          <a:lstStyle/>
          <a:p>
            <a:pPr algn="l"/>
            <a:r>
              <a:rPr lang="en-GB" sz="5100" dirty="0">
                <a:latin typeface="+mn-lt"/>
                <a:ea typeface="Aktiv Grotesk SemiBold" panose="020B0704020202020204" pitchFamily="34" charset="0"/>
                <a:cs typeface="Aktiv Grotesk SemiBold" panose="020B0704020202020204" pitchFamily="34" charset="0"/>
              </a:rPr>
              <a:t>My Personal Journey</a:t>
            </a:r>
            <a:br>
              <a:rPr lang="en-GB" sz="8000" b="1" dirty="0">
                <a:latin typeface="+mn-lt"/>
                <a:ea typeface="Aktiv Grotesk SemiBold" panose="020B0704020202020204" pitchFamily="34" charset="0"/>
                <a:cs typeface="Aktiv Grotesk SemiBold" panose="020B0704020202020204" pitchFamily="34" charset="0"/>
              </a:rPr>
            </a:br>
            <a:r>
              <a:rPr lang="en-GB" sz="8900" b="1" dirty="0">
                <a:latin typeface="+mn-lt"/>
                <a:ea typeface="Aktiv Grotesk SemiBold" panose="020B0704020202020204" pitchFamily="34" charset="0"/>
                <a:cs typeface="Aktiv Grotesk SemiBold" panose="020B0704020202020204" pitchFamily="34" charset="0"/>
              </a:rPr>
              <a:t>01/03/2007</a:t>
            </a:r>
          </a:p>
        </p:txBody>
      </p:sp>
      <p:sp>
        <p:nvSpPr>
          <p:cNvPr id="3" name="Subtitle 2">
            <a:extLst>
              <a:ext uri="{FF2B5EF4-FFF2-40B4-BE49-F238E27FC236}">
                <a16:creationId xmlns:a16="http://schemas.microsoft.com/office/drawing/2014/main" id="{274E8512-A2ED-5D03-91B0-2F7EA5522B25}"/>
              </a:ext>
            </a:extLst>
          </p:cNvPr>
          <p:cNvSpPr>
            <a:spLocks noGrp="1"/>
          </p:cNvSpPr>
          <p:nvPr>
            <p:ph type="subTitle" idx="1"/>
          </p:nvPr>
        </p:nvSpPr>
        <p:spPr>
          <a:xfrm>
            <a:off x="382730" y="4739572"/>
            <a:ext cx="4023359" cy="1208141"/>
          </a:xfrm>
        </p:spPr>
        <p:txBody>
          <a:bodyPr>
            <a:normAutofit/>
          </a:bodyPr>
          <a:lstStyle/>
          <a:p>
            <a:pPr algn="l"/>
            <a:r>
              <a:rPr lang="en-GB" sz="2000" dirty="0">
                <a:solidFill>
                  <a:schemeClr val="accent2"/>
                </a:solidFill>
                <a:latin typeface="+mj-lt"/>
                <a:ea typeface="Aktiv Grotesk Light" panose="020B0404020202020204" pitchFamily="34" charset="0"/>
                <a:cs typeface="Aktiv Grotesk Light" panose="020B0404020202020204" pitchFamily="34" charset="0"/>
              </a:rPr>
              <a:t>Saint David’s Day</a:t>
            </a:r>
          </a:p>
        </p:txBody>
      </p:sp>
      <p:sp>
        <p:nvSpPr>
          <p:cNvPr id="25" name="Rectangle 2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7" name="Rectangle 2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3139612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8F90786E-B72D-4C32-BDCE-A170B0078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9" name="Rectangle 138">
            <a:extLst>
              <a:ext uri="{FF2B5EF4-FFF2-40B4-BE49-F238E27FC236}">
                <a16:creationId xmlns:a16="http://schemas.microsoft.com/office/drawing/2014/main" id="{5E46F2E7-848F-4A6C-A098-4764FDEA77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Picture 4" descr="A person standing on a cliff&#10;&#10;Description automatically generated with medium confidence">
            <a:extLst>
              <a:ext uri="{FF2B5EF4-FFF2-40B4-BE49-F238E27FC236}">
                <a16:creationId xmlns:a16="http://schemas.microsoft.com/office/drawing/2014/main" id="{190ED0FD-65C9-C096-D469-DED162554FEF}"/>
              </a:ext>
            </a:extLst>
          </p:cNvPr>
          <p:cNvPicPr>
            <a:picLocks noChangeAspect="1"/>
          </p:cNvPicPr>
          <p:nvPr/>
        </p:nvPicPr>
        <p:blipFill rotWithShape="1">
          <a:blip r:embed="rId3">
            <a:alphaModFix amt="60000"/>
            <a:extLst>
              <a:ext uri="{28A0092B-C50C-407E-A947-70E740481C1C}">
                <a14:useLocalDpi xmlns:a14="http://schemas.microsoft.com/office/drawing/2010/main" val="0"/>
              </a:ext>
            </a:extLst>
          </a:blip>
          <a:srcRect l="35556" r="-1" b="-1"/>
          <a:stretch/>
        </p:blipFill>
        <p:spPr>
          <a:xfrm>
            <a:off x="20" y="10"/>
            <a:ext cx="12191979" cy="6857990"/>
          </a:xfrm>
          <a:prstGeom prst="rect">
            <a:avLst/>
          </a:prstGeom>
        </p:spPr>
      </p:pic>
      <p:sp>
        <p:nvSpPr>
          <p:cNvPr id="2" name="Title 1">
            <a:extLst>
              <a:ext uri="{FF2B5EF4-FFF2-40B4-BE49-F238E27FC236}">
                <a16:creationId xmlns:a16="http://schemas.microsoft.com/office/drawing/2014/main" id="{D5BB9ECE-982F-2D66-894B-347FCD247521}"/>
              </a:ext>
            </a:extLst>
          </p:cNvPr>
          <p:cNvSpPr>
            <a:spLocks noGrp="1"/>
          </p:cNvSpPr>
          <p:nvPr>
            <p:ph type="title"/>
          </p:nvPr>
        </p:nvSpPr>
        <p:spPr>
          <a:xfrm>
            <a:off x="397730" y="5280905"/>
            <a:ext cx="10480709" cy="4072044"/>
          </a:xfrm>
        </p:spPr>
        <p:txBody>
          <a:bodyPr anchor="t">
            <a:normAutofit/>
          </a:bodyPr>
          <a:lstStyle/>
          <a:p>
            <a:r>
              <a:rPr lang="en-GB" sz="6600" dirty="0">
                <a:ln w="22225">
                  <a:solidFill>
                    <a:srgbClr val="FFFFFF"/>
                  </a:solidFill>
                </a:ln>
                <a:solidFill>
                  <a:srgbClr val="FFFFFF"/>
                </a:solidFill>
                <a:latin typeface="+mn-lt"/>
                <a:ea typeface="Aktiv Grotesk SemiBold" panose="020B0704020202020204" pitchFamily="34" charset="0"/>
                <a:cs typeface="Aktiv Grotesk SemiBold" panose="020B0704020202020204" pitchFamily="34" charset="0"/>
              </a:rPr>
              <a:t>Transition</a:t>
            </a:r>
            <a:r>
              <a:rPr lang="en-GB" sz="6600" b="1" dirty="0">
                <a:ln w="22225">
                  <a:solidFill>
                    <a:srgbClr val="FFFFFF"/>
                  </a:solidFill>
                </a:ln>
                <a:solidFill>
                  <a:srgbClr val="FFFFFF"/>
                </a:solidFill>
                <a:latin typeface="+mn-lt"/>
                <a:ea typeface="Aktiv Grotesk SemiBold" panose="020B0704020202020204" pitchFamily="34" charset="0"/>
                <a:cs typeface="Aktiv Grotesk SemiBold" panose="020B0704020202020204" pitchFamily="34" charset="0"/>
              </a:rPr>
              <a:t> </a:t>
            </a:r>
            <a:r>
              <a:rPr lang="en-GB" sz="6600" i="1" dirty="0">
                <a:ln w="22225">
                  <a:solidFill>
                    <a:srgbClr val="FFFFFF"/>
                  </a:solidFill>
                </a:ln>
                <a:solidFill>
                  <a:srgbClr val="FFFFFF"/>
                </a:solidFill>
                <a:ea typeface="Aktiv Grotesk SemiBold" panose="020B0704020202020204" pitchFamily="34" charset="0"/>
                <a:cs typeface="Aktiv Grotesk SemiBold" panose="020B0704020202020204" pitchFamily="34" charset="0"/>
              </a:rPr>
              <a:t>and</a:t>
            </a:r>
            <a:r>
              <a:rPr lang="en-GB" sz="6600" b="1" dirty="0">
                <a:ln w="22225">
                  <a:solidFill>
                    <a:srgbClr val="FFFFFF"/>
                  </a:solidFill>
                </a:ln>
                <a:solidFill>
                  <a:srgbClr val="FFFFFF"/>
                </a:solidFill>
                <a:latin typeface="+mn-lt"/>
                <a:ea typeface="Aktiv Grotesk SemiBold" panose="020B0704020202020204" pitchFamily="34" charset="0"/>
                <a:cs typeface="Aktiv Grotesk SemiBold" panose="020B0704020202020204" pitchFamily="34" charset="0"/>
              </a:rPr>
              <a:t> </a:t>
            </a:r>
            <a:r>
              <a:rPr lang="en-GB" sz="6600" dirty="0">
                <a:ln w="22225">
                  <a:solidFill>
                    <a:srgbClr val="FFFFFF"/>
                  </a:solidFill>
                </a:ln>
                <a:solidFill>
                  <a:srgbClr val="FFFFFF"/>
                </a:solidFill>
                <a:latin typeface="+mn-lt"/>
                <a:ea typeface="Aktiv Grotesk SemiBold" panose="020B0704020202020204" pitchFamily="34" charset="0"/>
                <a:cs typeface="Aktiv Grotesk SemiBold" panose="020B0704020202020204" pitchFamily="34" charset="0"/>
              </a:rPr>
              <a:t>Growing Edge</a:t>
            </a:r>
          </a:p>
        </p:txBody>
      </p:sp>
      <p:sp>
        <p:nvSpPr>
          <p:cNvPr id="3" name="Content Placeholder 2">
            <a:extLst>
              <a:ext uri="{FF2B5EF4-FFF2-40B4-BE49-F238E27FC236}">
                <a16:creationId xmlns:a16="http://schemas.microsoft.com/office/drawing/2014/main" id="{33D3805A-1DAF-75E2-F029-6EC10877415F}"/>
              </a:ext>
            </a:extLst>
          </p:cNvPr>
          <p:cNvSpPr>
            <a:spLocks noGrp="1"/>
          </p:cNvSpPr>
          <p:nvPr>
            <p:ph idx="1"/>
          </p:nvPr>
        </p:nvSpPr>
        <p:spPr>
          <a:xfrm>
            <a:off x="6185986" y="2947916"/>
            <a:ext cx="5170861" cy="4072043"/>
          </a:xfrm>
        </p:spPr>
        <p:txBody>
          <a:bodyPr>
            <a:normAutofit/>
          </a:bodyPr>
          <a:lstStyle/>
          <a:p>
            <a:endParaRPr lang="en-GB" sz="2000" dirty="0">
              <a:solidFill>
                <a:srgbClr val="FFFFFF"/>
              </a:solidFill>
              <a:effectLst/>
              <a:latin typeface="Calibri" panose="020F0502020204030204" pitchFamily="34" charset="0"/>
              <a:ea typeface="DengXian" panose="02010600030101010101" pitchFamily="2" charset="-122"/>
              <a:cs typeface="Times New Roman" panose="02020603050405020304" pitchFamily="18" charset="0"/>
            </a:endParaRPr>
          </a:p>
          <a:p>
            <a:endParaRPr lang="en-GB" sz="2000" dirty="0">
              <a:solidFill>
                <a:srgbClr val="FFFFFF"/>
              </a:solidFill>
            </a:endParaRPr>
          </a:p>
        </p:txBody>
      </p:sp>
    </p:spTree>
    <p:extLst>
      <p:ext uri="{BB962C8B-B14F-4D97-AF65-F5344CB8AC3E}">
        <p14:creationId xmlns:p14="http://schemas.microsoft.com/office/powerpoint/2010/main" val="40537774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0" name="Rectangle 79">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C2A2E198-0455-EA82-D251-CB3597CF7067}"/>
              </a:ext>
            </a:extLst>
          </p:cNvPr>
          <p:cNvSpPr>
            <a:spLocks noGrp="1"/>
          </p:cNvSpPr>
          <p:nvPr>
            <p:ph type="title"/>
          </p:nvPr>
        </p:nvSpPr>
        <p:spPr>
          <a:xfrm>
            <a:off x="1020467" y="1397120"/>
            <a:ext cx="4707671" cy="1225650"/>
          </a:xfrm>
        </p:spPr>
        <p:txBody>
          <a:bodyPr vert="horz" lIns="91440" tIns="45720" rIns="91440" bIns="45720" rtlCol="0" anchor="b">
            <a:noAutofit/>
          </a:bodyPr>
          <a:lstStyle/>
          <a:p>
            <a:r>
              <a:rPr lang="en-US" sz="4800" b="1" dirty="0">
                <a:solidFill>
                  <a:schemeClr val="bg1"/>
                </a:solidFill>
                <a:latin typeface="+mn-lt"/>
                <a:ea typeface="Aktiv Grotesk SemiBold" panose="020B0704020202020204" pitchFamily="34" charset="0"/>
                <a:cs typeface="Aktiv Grotesk SemiBold" panose="020B0704020202020204" pitchFamily="34" charset="0"/>
              </a:rPr>
              <a:t>Drawing On My </a:t>
            </a:r>
            <a:br>
              <a:rPr lang="en-US" sz="4800" b="1" dirty="0">
                <a:solidFill>
                  <a:schemeClr val="bg1"/>
                </a:solidFill>
                <a:latin typeface="+mn-lt"/>
                <a:ea typeface="Aktiv Grotesk SemiBold" panose="020B0704020202020204" pitchFamily="34" charset="0"/>
                <a:cs typeface="Aktiv Grotesk SemiBold" panose="020B0704020202020204" pitchFamily="34" charset="0"/>
              </a:rPr>
            </a:br>
            <a:r>
              <a:rPr lang="en-US" sz="4800" b="1" dirty="0">
                <a:solidFill>
                  <a:schemeClr val="bg1"/>
                </a:solidFill>
                <a:latin typeface="+mn-lt"/>
                <a:ea typeface="Aktiv Grotesk SemiBold" panose="020B0704020202020204" pitchFamily="34" charset="0"/>
                <a:cs typeface="Aktiv Grotesk SemiBold" panose="020B0704020202020204" pitchFamily="34" charset="0"/>
              </a:rPr>
              <a:t>Own Experience</a:t>
            </a:r>
          </a:p>
        </p:txBody>
      </p:sp>
      <p:sp>
        <p:nvSpPr>
          <p:cNvPr id="41" name="Content Placeholder 40">
            <a:extLst>
              <a:ext uri="{FF2B5EF4-FFF2-40B4-BE49-F238E27FC236}">
                <a16:creationId xmlns:a16="http://schemas.microsoft.com/office/drawing/2014/main" id="{FA3CE830-B8C4-E922-8184-95FA10D8DE1B}"/>
              </a:ext>
            </a:extLst>
          </p:cNvPr>
          <p:cNvSpPr>
            <a:spLocks noGrp="1"/>
          </p:cNvSpPr>
          <p:nvPr>
            <p:ph idx="1"/>
          </p:nvPr>
        </p:nvSpPr>
        <p:spPr>
          <a:xfrm>
            <a:off x="852517" y="3162344"/>
            <a:ext cx="4707671" cy="2334517"/>
          </a:xfrm>
        </p:spPr>
        <p:txBody>
          <a:bodyPr>
            <a:normAutofit/>
          </a:bodyPr>
          <a:lstStyle/>
          <a:p>
            <a:pPr>
              <a:buClr>
                <a:schemeClr val="accent2"/>
              </a:buClr>
              <a:buFont typeface="Wingdings" panose="05000000000000000000" pitchFamily="2" charset="2"/>
              <a:buChar char="§"/>
            </a:pPr>
            <a:r>
              <a:rPr lang="en-US" sz="3200" b="1" dirty="0">
                <a:solidFill>
                  <a:schemeClr val="bg1"/>
                </a:solidFill>
                <a:ea typeface="Aktiv Grotesk Light" panose="020B0404020202020204" pitchFamily="34" charset="0"/>
                <a:cs typeface="Aktiv Grotesk Light" panose="020B0404020202020204" pitchFamily="34" charset="0"/>
              </a:rPr>
              <a:t>Action Plan</a:t>
            </a:r>
          </a:p>
          <a:p>
            <a:pPr>
              <a:buClr>
                <a:schemeClr val="accent2"/>
              </a:buClr>
              <a:buFont typeface="Wingdings" panose="05000000000000000000" pitchFamily="2" charset="2"/>
              <a:buChar char="§"/>
            </a:pPr>
            <a:r>
              <a:rPr lang="en-US" sz="3200" b="1" dirty="0">
                <a:solidFill>
                  <a:schemeClr val="bg1"/>
                </a:solidFill>
                <a:ea typeface="Aktiv Grotesk Light" panose="020B0404020202020204" pitchFamily="34" charset="0"/>
                <a:cs typeface="Aktiv Grotesk Light" panose="020B0404020202020204" pitchFamily="34" charset="0"/>
              </a:rPr>
              <a:t>Old Habits Die Hard</a:t>
            </a:r>
          </a:p>
          <a:p>
            <a:pPr>
              <a:buClr>
                <a:schemeClr val="accent2"/>
              </a:buClr>
              <a:buFont typeface="Wingdings" panose="05000000000000000000" pitchFamily="2" charset="2"/>
              <a:buChar char="§"/>
            </a:pPr>
            <a:r>
              <a:rPr lang="en-US" sz="3200" b="1" dirty="0">
                <a:solidFill>
                  <a:schemeClr val="bg1"/>
                </a:solidFill>
                <a:ea typeface="Aktiv Grotesk Light" panose="020B0404020202020204" pitchFamily="34" charset="0"/>
                <a:cs typeface="Aktiv Grotesk Light" panose="020B0404020202020204" pitchFamily="34" charset="0"/>
              </a:rPr>
              <a:t>Finding Balance</a:t>
            </a:r>
          </a:p>
        </p:txBody>
      </p:sp>
      <p:pic>
        <p:nvPicPr>
          <p:cNvPr id="5" name="Content Placeholder 4" descr="A group of people running&#10;&#10;Description automatically generated with medium confidence">
            <a:extLst>
              <a:ext uri="{FF2B5EF4-FFF2-40B4-BE49-F238E27FC236}">
                <a16:creationId xmlns:a16="http://schemas.microsoft.com/office/drawing/2014/main" id="{DB234FEA-31FB-25A0-05AE-A21E4DC64624}"/>
              </a:ext>
            </a:extLst>
          </p:cNvPr>
          <p:cNvPicPr>
            <a:picLocks noChangeAspect="1"/>
          </p:cNvPicPr>
          <p:nvPr/>
        </p:nvPicPr>
        <p:blipFill rotWithShape="1">
          <a:blip r:embed="rId3">
            <a:extLst>
              <a:ext uri="{28A0092B-C50C-407E-A947-70E740481C1C}">
                <a14:useLocalDpi xmlns:a14="http://schemas.microsoft.com/office/drawing/2010/main" val="0"/>
              </a:ext>
            </a:extLst>
          </a:blip>
          <a:srcRect l="17635" r="4081" b="2"/>
          <a:stretch/>
        </p:blipFill>
        <p:spPr>
          <a:xfrm>
            <a:off x="6735467" y="977900"/>
            <a:ext cx="5037433" cy="4826000"/>
          </a:xfrm>
          <a:prstGeom prst="rect">
            <a:avLst/>
          </a:prstGeom>
        </p:spPr>
      </p:pic>
      <p:sp>
        <p:nvSpPr>
          <p:cNvPr id="82" name="Rectangle 81">
            <a:extLst>
              <a:ext uri="{FF2B5EF4-FFF2-40B4-BE49-F238E27FC236}">
                <a16:creationId xmlns:a16="http://schemas.microsoft.com/office/drawing/2014/main" id="{C61F2F60-14E3-4196-B7CE-175E46F04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2461" y="1159669"/>
            <a:ext cx="10987078" cy="4462463"/>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934645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0" name="p!!Rectangle">
            <a:extLst>
              <a:ext uri="{FF2B5EF4-FFF2-40B4-BE49-F238E27FC236}">
                <a16:creationId xmlns:a16="http://schemas.microsoft.com/office/drawing/2014/main" id="{155D7866-985D-4D23-BF0E-72CA30F5C7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outdoor, person&#10;&#10;Description automatically generated">
            <a:extLst>
              <a:ext uri="{FF2B5EF4-FFF2-40B4-BE49-F238E27FC236}">
                <a16:creationId xmlns:a16="http://schemas.microsoft.com/office/drawing/2014/main" id="{90934A0C-372E-7651-92D4-F10A3C0E1981}"/>
              </a:ext>
            </a:extLst>
          </p:cNvPr>
          <p:cNvPicPr>
            <a:picLocks noChangeAspect="1"/>
          </p:cNvPicPr>
          <p:nvPr/>
        </p:nvPicPr>
        <p:blipFill rotWithShape="1">
          <a:blip r:embed="rId3">
            <a:extLst>
              <a:ext uri="{28A0092B-C50C-407E-A947-70E740481C1C}">
                <a14:useLocalDpi xmlns:a14="http://schemas.microsoft.com/office/drawing/2010/main" val="0"/>
              </a:ext>
            </a:extLst>
          </a:blip>
          <a:srcRect t="7826" b="2533"/>
          <a:stretch/>
        </p:blipFill>
        <p:spPr>
          <a:xfrm>
            <a:off x="20" y="10"/>
            <a:ext cx="12191980" cy="6857990"/>
          </a:xfrm>
          <a:prstGeom prst="rect">
            <a:avLst/>
          </a:prstGeom>
        </p:spPr>
      </p:pic>
      <p:sp>
        <p:nvSpPr>
          <p:cNvPr id="92" name="!!text rectangle">
            <a:extLst>
              <a:ext uri="{FF2B5EF4-FFF2-40B4-BE49-F238E27FC236}">
                <a16:creationId xmlns:a16="http://schemas.microsoft.com/office/drawing/2014/main" id="{0ADDB668-2CA4-4D2B-9C34-3487CA33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731" y="4716089"/>
            <a:ext cx="6288261" cy="1573149"/>
          </a:xfrm>
          <a:prstGeom prst="rect">
            <a:avLst/>
          </a:prstGeom>
          <a:solidFill>
            <a:schemeClr val="bg1">
              <a:alpha val="95000"/>
            </a:schemeClr>
          </a:solidFill>
          <a:ln w="12700">
            <a:solidFill>
              <a:srgbClr val="EFEFEF"/>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3F37DE5-F40D-22C9-3477-14ED475CF8BC}"/>
              </a:ext>
            </a:extLst>
          </p:cNvPr>
          <p:cNvSpPr>
            <a:spLocks noGrp="1"/>
          </p:cNvSpPr>
          <p:nvPr>
            <p:ph type="ctrTitle"/>
          </p:nvPr>
        </p:nvSpPr>
        <p:spPr>
          <a:xfrm>
            <a:off x="5849388" y="4907629"/>
            <a:ext cx="3212386" cy="1185353"/>
          </a:xfrm>
        </p:spPr>
        <p:txBody>
          <a:bodyPr vert="horz" lIns="91440" tIns="45720" rIns="91440" bIns="45720" rtlCol="0" anchor="ctr">
            <a:normAutofit fontScale="90000"/>
          </a:bodyPr>
          <a:lstStyle/>
          <a:p>
            <a:pPr algn="l"/>
            <a:r>
              <a:rPr lang="en-US" sz="2000" dirty="0">
                <a:effectLst/>
                <a:latin typeface="+mn-lt"/>
                <a:ea typeface="Aktiv Grotesk SemiBold" panose="020B0704020202020204" pitchFamily="34" charset="0"/>
                <a:cs typeface="Aktiv Grotesk SemiBold" panose="020B0704020202020204" pitchFamily="34" charset="0"/>
              </a:rPr>
              <a:t>Even if you’re on the right track, you’ll get run over if </a:t>
            </a:r>
            <a:br>
              <a:rPr lang="en-US" sz="2000" dirty="0">
                <a:effectLst/>
                <a:latin typeface="+mn-lt"/>
                <a:ea typeface="Aktiv Grotesk SemiBold" panose="020B0704020202020204" pitchFamily="34" charset="0"/>
                <a:cs typeface="Aktiv Grotesk SemiBold" panose="020B0704020202020204" pitchFamily="34" charset="0"/>
              </a:rPr>
            </a:br>
            <a:r>
              <a:rPr lang="en-US" sz="2000" dirty="0">
                <a:effectLst/>
                <a:latin typeface="+mn-lt"/>
                <a:ea typeface="Aktiv Grotesk SemiBold" panose="020B0704020202020204" pitchFamily="34" charset="0"/>
                <a:cs typeface="Aktiv Grotesk SemiBold" panose="020B0704020202020204" pitchFamily="34" charset="0"/>
              </a:rPr>
              <a:t>you just sit there.</a:t>
            </a:r>
            <a:br>
              <a:rPr lang="en-US" sz="1400" dirty="0">
                <a:effectLst/>
              </a:rPr>
            </a:br>
            <a:r>
              <a:rPr lang="en-US" sz="1400" b="1" dirty="0">
                <a:effectLst/>
                <a:latin typeface="+mn-lt"/>
                <a:ea typeface="Aktiv Grotesk Light" panose="020B0404020202020204" pitchFamily="34" charset="0"/>
                <a:cs typeface="Aktiv Grotesk Light" panose="020B0404020202020204" pitchFamily="34" charset="0"/>
              </a:rPr>
              <a:t>― Will Rogers</a:t>
            </a:r>
            <a:br>
              <a:rPr lang="en-US" sz="1400" dirty="0">
                <a:effectLst/>
              </a:rPr>
            </a:br>
            <a:endParaRPr lang="en-US" sz="1400" dirty="0"/>
          </a:p>
        </p:txBody>
      </p:sp>
      <p:sp>
        <p:nvSpPr>
          <p:cNvPr id="94" name="m!!accent">
            <a:extLst>
              <a:ext uri="{FF2B5EF4-FFF2-40B4-BE49-F238E27FC236}">
                <a16:creationId xmlns:a16="http://schemas.microsoft.com/office/drawing/2014/main" id="{2568BC19-F052-4108-93E1-6A3D1DEC0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7962" y="5175711"/>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1" name="Rectangle 95">
            <a:extLst>
              <a:ext uri="{FF2B5EF4-FFF2-40B4-BE49-F238E27FC236}">
                <a16:creationId xmlns:a16="http://schemas.microsoft.com/office/drawing/2014/main" id="{D5FD337D-4D6B-4C8B-B6F5-121097E098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722114" y="5495733"/>
            <a:ext cx="1021458"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130193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diagram&#10;&#10;Description automatically generated">
            <a:extLst>
              <a:ext uri="{FF2B5EF4-FFF2-40B4-BE49-F238E27FC236}">
                <a16:creationId xmlns:a16="http://schemas.microsoft.com/office/drawing/2014/main" id="{74938BC9-9D37-8C7E-CC9B-E7E47F3AE50B}"/>
              </a:ext>
            </a:extLst>
          </p:cNvPr>
          <p:cNvPicPr>
            <a:picLocks noChangeAspect="1"/>
          </p:cNvPicPr>
          <p:nvPr/>
        </p:nvPicPr>
        <p:blipFill rotWithShape="1">
          <a:blip r:embed="rId3">
            <a:extLst>
              <a:ext uri="{28A0092B-C50C-407E-A947-70E740481C1C}">
                <a14:useLocalDpi xmlns:a14="http://schemas.microsoft.com/office/drawing/2010/main" val="0"/>
              </a:ext>
            </a:extLst>
          </a:blip>
          <a:srcRect l="38524" r="-1" b="9090"/>
          <a:stretch/>
        </p:blipFill>
        <p:spPr>
          <a:xfrm>
            <a:off x="3522468" y="10"/>
            <a:ext cx="8669532" cy="6857990"/>
          </a:xfrm>
          <a:prstGeom prst="rect">
            <a:avLst/>
          </a:prstGeom>
        </p:spPr>
      </p:pic>
      <p:sp>
        <p:nvSpPr>
          <p:cNvPr id="23" name="Rectangle 22">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0EE53BB-AB8A-77C7-61E2-1E5FEB811347}"/>
              </a:ext>
            </a:extLst>
          </p:cNvPr>
          <p:cNvSpPr>
            <a:spLocks noGrp="1"/>
          </p:cNvSpPr>
          <p:nvPr>
            <p:ph type="title"/>
          </p:nvPr>
        </p:nvSpPr>
        <p:spPr>
          <a:xfrm>
            <a:off x="305779" y="2341793"/>
            <a:ext cx="8669531" cy="2500791"/>
          </a:xfrm>
        </p:spPr>
        <p:txBody>
          <a:bodyPr anchor="b">
            <a:noAutofit/>
          </a:bodyPr>
          <a:lstStyle/>
          <a:p>
            <a:r>
              <a:rPr lang="en-GB" sz="6000" b="1" dirty="0">
                <a:latin typeface="+mn-lt"/>
              </a:rPr>
              <a:t>Conclusion: </a:t>
            </a:r>
            <a:br>
              <a:rPr lang="en-GB" sz="6000" b="1" dirty="0">
                <a:latin typeface="+mn-lt"/>
              </a:rPr>
            </a:br>
            <a:r>
              <a:rPr lang="en-GB" sz="4800" dirty="0"/>
              <a:t>The end, or </a:t>
            </a:r>
            <a:br>
              <a:rPr lang="en-GB" sz="4800" dirty="0"/>
            </a:br>
            <a:r>
              <a:rPr lang="en-GB" sz="4800" dirty="0"/>
              <a:t>the way forward?</a:t>
            </a:r>
          </a:p>
        </p:txBody>
      </p:sp>
      <p:sp>
        <p:nvSpPr>
          <p:cNvPr id="25" name="Rectangle 2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7" name="Rectangle 2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82080942"/>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YT2mp3.info] - Arcade Fire - Keep the Car Running (Official Audio) (320kbps)">
            <a:hlinkClick r:id="" action="ppaction://media"/>
            <a:extLst>
              <a:ext uri="{FF2B5EF4-FFF2-40B4-BE49-F238E27FC236}">
                <a16:creationId xmlns:a16="http://schemas.microsoft.com/office/drawing/2014/main" id="{A367A718-F3C9-BB2A-FD50-C87E937A144F}"/>
              </a:ext>
            </a:extLst>
          </p:cNvPr>
          <p:cNvPicPr>
            <a:picLocks noChangeAspect="1"/>
          </p:cNvPicPr>
          <p:nvPr>
            <a:audioFile r:link="rId1"/>
            <p:extLst>
              <p:ext uri="{DAA4B4D4-6D71-4841-9C94-3DE7FCFB9230}">
                <p14:media xmlns:p14="http://schemas.microsoft.com/office/powerpoint/2010/main" r:embed="rId2">
                  <p14:trim end="160077.55"/>
                  <p14:fade out="10000"/>
                </p14:media>
              </p:ext>
            </p:extLst>
          </p:nvPr>
        </p:nvPicPr>
        <p:blipFill>
          <a:blip r:embed="rId5"/>
          <a:stretch>
            <a:fillRect/>
          </a:stretch>
        </p:blipFill>
        <p:spPr>
          <a:xfrm>
            <a:off x="11350752" y="5938155"/>
            <a:ext cx="609600" cy="609600"/>
          </a:xfrm>
          <a:prstGeom prst="rect">
            <a:avLst/>
          </a:prstGeom>
        </p:spPr>
      </p:pic>
      <p:sp useBgFill="1">
        <p:nvSpPr>
          <p:cNvPr id="46" name="Rectangle 45">
            <a:extLst>
              <a:ext uri="{FF2B5EF4-FFF2-40B4-BE49-F238E27FC236}">
                <a16:creationId xmlns:a16="http://schemas.microsoft.com/office/drawing/2014/main" id="{675FFAD0-2409-47F2-980A-2CF4FFC69B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descr="A group of people holding drums&#10;&#10;Description automatically generated with low confidence">
            <a:extLst>
              <a:ext uri="{FF2B5EF4-FFF2-40B4-BE49-F238E27FC236}">
                <a16:creationId xmlns:a16="http://schemas.microsoft.com/office/drawing/2014/main" id="{F0138AEB-85E3-E10B-5EDD-87BEC25ABDCF}"/>
              </a:ext>
            </a:extLst>
          </p:cNvPr>
          <p:cNvPicPr>
            <a:picLocks noChangeAspect="1"/>
          </p:cNvPicPr>
          <p:nvPr/>
        </p:nvPicPr>
        <p:blipFill rotWithShape="1">
          <a:blip r:embed="rId6">
            <a:alphaModFix amt="35000"/>
            <a:extLst>
              <a:ext uri="{28A0092B-C50C-407E-A947-70E740481C1C}">
                <a14:useLocalDpi xmlns:a14="http://schemas.microsoft.com/office/drawing/2010/main" val="0"/>
              </a:ext>
            </a:extLst>
          </a:blip>
          <a:srcRect t="2174"/>
          <a:stretch/>
        </p:blipFill>
        <p:spPr>
          <a:xfrm>
            <a:off x="20" y="10"/>
            <a:ext cx="12191979" cy="6857990"/>
          </a:xfrm>
          <a:prstGeom prst="rect">
            <a:avLst/>
          </a:prstGeom>
        </p:spPr>
      </p:pic>
      <p:sp>
        <p:nvSpPr>
          <p:cNvPr id="50" name="Rectangle 49">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2899927"/>
            <a:ext cx="10451592" cy="18288"/>
          </a:xfrm>
          <a:prstGeom prst="rect">
            <a:avLst/>
          </a:prstGeom>
          <a:solidFill>
            <a:srgbClr val="FFFFFF"/>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2" name="Rectangle 51">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76031"/>
            <a:ext cx="1873457" cy="1371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7FADBB0D-7B80-3A6A-A09D-3ADBFCE14101}"/>
              </a:ext>
            </a:extLst>
          </p:cNvPr>
          <p:cNvSpPr txBox="1"/>
          <p:nvPr/>
        </p:nvSpPr>
        <p:spPr>
          <a:xfrm>
            <a:off x="895038" y="2799385"/>
            <a:ext cx="10509504" cy="2905686"/>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sz="2200" dirty="0">
              <a:solidFill>
                <a:srgbClr val="FFFFFF"/>
              </a:solidFill>
            </a:endParaRPr>
          </a:p>
          <a:p>
            <a:pPr>
              <a:lnSpc>
                <a:spcPct val="90000"/>
              </a:lnSpc>
              <a:spcAft>
                <a:spcPts val="800"/>
              </a:spcAft>
            </a:pPr>
            <a:r>
              <a:rPr lang="en-US" sz="7200" dirty="0">
                <a:solidFill>
                  <a:srgbClr val="FFFFFF"/>
                </a:solidFill>
                <a:effectLst/>
                <a:latin typeface="Aktiv Grotesk SemiBold" panose="020B0704020202020204" pitchFamily="34" charset="0"/>
                <a:ea typeface="Aktiv Grotesk SemiBold" panose="020B0704020202020204" pitchFamily="34" charset="0"/>
                <a:cs typeface="Aktiv Grotesk SemiBold" panose="020B0704020202020204" pitchFamily="34" charset="0"/>
              </a:rPr>
              <a:t>Keep the Car Running…</a:t>
            </a:r>
            <a:endParaRPr lang="en-US" sz="7200" dirty="0">
              <a:solidFill>
                <a:srgbClr val="FFFFFF"/>
              </a:solidFill>
              <a:latin typeface="Aktiv Grotesk SemiBold" panose="020B0704020202020204" pitchFamily="34" charset="0"/>
              <a:ea typeface="Aktiv Grotesk SemiBold" panose="020B0704020202020204" pitchFamily="34" charset="0"/>
              <a:cs typeface="Aktiv Grotesk SemiBold" panose="020B0704020202020204" pitchFamily="34" charset="0"/>
            </a:endParaRPr>
          </a:p>
          <a:p>
            <a:pPr indent="-228600">
              <a:lnSpc>
                <a:spcPct val="90000"/>
              </a:lnSpc>
              <a:spcAft>
                <a:spcPts val="800"/>
              </a:spcAft>
              <a:buFont typeface="Arial" panose="020B0604020202020204" pitchFamily="34" charset="0"/>
              <a:buChar char="•"/>
            </a:pPr>
            <a:endParaRPr lang="en-US" sz="2200" dirty="0">
              <a:solidFill>
                <a:srgbClr val="FFFFFF"/>
              </a:solidFill>
              <a:effectLst/>
            </a:endParaRPr>
          </a:p>
          <a:p>
            <a:pPr indent="-228600">
              <a:lnSpc>
                <a:spcPct val="90000"/>
              </a:lnSpc>
              <a:spcAft>
                <a:spcPts val="600"/>
              </a:spcAft>
              <a:buFont typeface="Arial" panose="020B0604020202020204" pitchFamily="34" charset="0"/>
              <a:buChar char="•"/>
            </a:pPr>
            <a:endParaRPr lang="en-US" sz="2200" dirty="0">
              <a:solidFill>
                <a:srgbClr val="FFFFFF"/>
              </a:solidFill>
            </a:endParaRPr>
          </a:p>
          <a:p>
            <a:pPr indent="-228600">
              <a:lnSpc>
                <a:spcPct val="90000"/>
              </a:lnSpc>
              <a:spcAft>
                <a:spcPts val="600"/>
              </a:spcAft>
              <a:buFont typeface="Arial" panose="020B0604020202020204" pitchFamily="34" charset="0"/>
              <a:buChar char="•"/>
            </a:pPr>
            <a:endParaRPr lang="en-US" sz="2200" dirty="0">
              <a:solidFill>
                <a:srgbClr val="FFFFFF"/>
              </a:solidFill>
            </a:endParaRPr>
          </a:p>
          <a:p>
            <a:pPr indent="-228600">
              <a:lnSpc>
                <a:spcPct val="90000"/>
              </a:lnSpc>
              <a:spcAft>
                <a:spcPts val="600"/>
              </a:spcAft>
              <a:buFont typeface="Arial" panose="020B0604020202020204" pitchFamily="34" charset="0"/>
              <a:buChar char="•"/>
            </a:pPr>
            <a:endParaRPr lang="en-US" sz="2200" dirty="0">
              <a:solidFill>
                <a:srgbClr val="FFFFFF"/>
              </a:solidFill>
            </a:endParaRPr>
          </a:p>
        </p:txBody>
      </p:sp>
    </p:spTree>
    <p:extLst>
      <p:ext uri="{BB962C8B-B14F-4D97-AF65-F5344CB8AC3E}">
        <p14:creationId xmlns:p14="http://schemas.microsoft.com/office/powerpoint/2010/main" val="1744605939"/>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8BC729-DBE5-9C7A-9C6D-1140D2061FFE}"/>
              </a:ext>
            </a:extLst>
          </p:cNvPr>
          <p:cNvSpPr>
            <a:spLocks noGrp="1"/>
          </p:cNvSpPr>
          <p:nvPr>
            <p:ph type="title"/>
          </p:nvPr>
        </p:nvSpPr>
        <p:spPr>
          <a:xfrm>
            <a:off x="864834" y="533803"/>
            <a:ext cx="10515600" cy="682440"/>
          </a:xfrm>
        </p:spPr>
        <p:txBody>
          <a:bodyPr>
            <a:normAutofit fontScale="90000"/>
          </a:bodyPr>
          <a:lstStyle/>
          <a:p>
            <a:r>
              <a:rPr lang="en-GB" b="1" dirty="0">
                <a:latin typeface="+mn-lt"/>
              </a:rPr>
              <a:t>References</a:t>
            </a:r>
          </a:p>
        </p:txBody>
      </p:sp>
      <p:sp>
        <p:nvSpPr>
          <p:cNvPr id="3" name="Content Placeholder 2">
            <a:extLst>
              <a:ext uri="{FF2B5EF4-FFF2-40B4-BE49-F238E27FC236}">
                <a16:creationId xmlns:a16="http://schemas.microsoft.com/office/drawing/2014/main" id="{986908DE-0E54-B1F1-B17F-884AFF81A654}"/>
              </a:ext>
            </a:extLst>
          </p:cNvPr>
          <p:cNvSpPr>
            <a:spLocks noGrp="1"/>
          </p:cNvSpPr>
          <p:nvPr>
            <p:ph idx="1"/>
          </p:nvPr>
        </p:nvSpPr>
        <p:spPr>
          <a:xfrm>
            <a:off x="891468" y="1038689"/>
            <a:ext cx="10019188" cy="6360850"/>
          </a:xfrm>
        </p:spPr>
        <p:txBody>
          <a:bodyPr>
            <a:normAutofit/>
          </a:bodyPr>
          <a:lstStyle/>
          <a:p>
            <a:pPr marL="0" indent="0">
              <a:buNone/>
            </a:pPr>
            <a:endParaRPr lang="en-GB" sz="1200" b="0" i="0" dirty="0">
              <a:solidFill>
                <a:srgbClr val="333333"/>
              </a:solidFill>
              <a:effectLst/>
              <a:ea typeface="Aktiv Grotesk Light" panose="020B0404020202020204" pitchFamily="34" charset="0"/>
              <a:cs typeface="Aktiv Grotesk Light" panose="020B0404020202020204" pitchFamily="34" charset="0"/>
            </a:endParaRPr>
          </a:p>
          <a:p>
            <a:pPr marL="0" indent="0">
              <a:buNone/>
            </a:pPr>
            <a:r>
              <a:rPr lang="en-GB" sz="1200" b="0" i="0" dirty="0">
                <a:solidFill>
                  <a:srgbClr val="333333"/>
                </a:solidFill>
                <a:effectLst/>
                <a:ea typeface="Aktiv Grotesk Light" panose="020B0404020202020204" pitchFamily="34" charset="0"/>
                <a:cs typeface="Aktiv Grotesk Light" panose="020B0404020202020204" pitchFamily="34" charset="0"/>
              </a:rPr>
              <a:t>Arcade Fire (2007) 'Keep the Car Running', </a:t>
            </a:r>
            <a:r>
              <a:rPr lang="en-GB" sz="1200" b="0" i="1" dirty="0">
                <a:solidFill>
                  <a:srgbClr val="333333"/>
                </a:solidFill>
                <a:effectLst/>
                <a:ea typeface="Aktiv Grotesk Light" panose="020B0404020202020204" pitchFamily="34" charset="0"/>
                <a:cs typeface="Aktiv Grotesk Light" panose="020B0404020202020204" pitchFamily="34" charset="0"/>
              </a:rPr>
              <a:t>Neon Bible</a:t>
            </a:r>
            <a:r>
              <a:rPr lang="en-GB" sz="1200" b="0" i="0" dirty="0">
                <a:solidFill>
                  <a:srgbClr val="333333"/>
                </a:solidFill>
                <a:effectLst/>
                <a:ea typeface="Aktiv Grotesk Light" panose="020B0404020202020204" pitchFamily="34" charset="0"/>
                <a:cs typeface="Aktiv Grotesk Light" panose="020B0404020202020204" pitchFamily="34" charset="0"/>
              </a:rPr>
              <a:t>. Available at: Apple Music (Accessed: 3 November 2022).</a:t>
            </a:r>
          </a:p>
          <a:p>
            <a:pPr marL="0" indent="0">
              <a:buNone/>
            </a:pPr>
            <a:r>
              <a:rPr lang="en-GB" sz="1200" dirty="0" err="1">
                <a:latin typeface="+mn-lt"/>
                <a:ea typeface="Aktiv Grotesk Medium" panose="020B0504020202020204" pitchFamily="34" charset="0"/>
                <a:cs typeface="Aktiv Grotesk Medium" panose="020B0504020202020204" pitchFamily="34" charset="0"/>
              </a:rPr>
              <a:t>Claringbull</a:t>
            </a:r>
            <a:r>
              <a:rPr lang="en-GB" sz="1200" dirty="0">
                <a:latin typeface="+mn-lt"/>
                <a:ea typeface="Aktiv Grotesk Medium" panose="020B0504020202020204" pitchFamily="34" charset="0"/>
                <a:cs typeface="Aktiv Grotesk Medium" panose="020B0504020202020204" pitchFamily="34" charset="0"/>
              </a:rPr>
              <a:t>, N. Foreword. In: </a:t>
            </a:r>
            <a:r>
              <a:rPr lang="en-GB" sz="1200" dirty="0" err="1">
                <a:latin typeface="+mn-lt"/>
                <a:ea typeface="Aktiv Grotesk Medium" panose="020B0504020202020204" pitchFamily="34" charset="0"/>
                <a:cs typeface="Aktiv Grotesk Medium" panose="020B0504020202020204" pitchFamily="34" charset="0"/>
              </a:rPr>
              <a:t>Bager-Charleson</a:t>
            </a:r>
            <a:r>
              <a:rPr lang="en-GB" sz="1200" dirty="0">
                <a:latin typeface="+mn-lt"/>
                <a:ea typeface="Aktiv Grotesk Medium" panose="020B0504020202020204" pitchFamily="34" charset="0"/>
                <a:cs typeface="Aktiv Grotesk Medium" panose="020B0504020202020204" pitchFamily="34" charset="0"/>
              </a:rPr>
              <a:t>, S. (2010) </a:t>
            </a:r>
            <a:r>
              <a:rPr lang="en-GB" sz="1200" i="1" dirty="0">
                <a:latin typeface="+mn-lt"/>
                <a:ea typeface="Aktiv Grotesk Medium" panose="020B0504020202020204" pitchFamily="34" charset="0"/>
                <a:cs typeface="Aktiv Grotesk Medium" panose="020B0504020202020204" pitchFamily="34" charset="0"/>
              </a:rPr>
              <a:t>Reflective Practice in Counselling and Psychotherapy</a:t>
            </a:r>
            <a:r>
              <a:rPr lang="en-GB" sz="1200" dirty="0">
                <a:latin typeface="+mn-lt"/>
                <a:ea typeface="Aktiv Grotesk Medium" panose="020B0504020202020204" pitchFamily="34" charset="0"/>
                <a:cs typeface="Aktiv Grotesk Medium" panose="020B0504020202020204" pitchFamily="34" charset="0"/>
              </a:rPr>
              <a:t>. </a:t>
            </a:r>
            <a:r>
              <a:rPr lang="en-GB" sz="1200" dirty="0" err="1">
                <a:latin typeface="+mn-lt"/>
                <a:ea typeface="Aktiv Grotesk Medium" panose="020B0504020202020204" pitchFamily="34" charset="0"/>
                <a:cs typeface="Aktiv Grotesk Medium" panose="020B0504020202020204" pitchFamily="34" charset="0"/>
              </a:rPr>
              <a:t>Claringbull</a:t>
            </a:r>
            <a:r>
              <a:rPr lang="en-GB" sz="1200" dirty="0">
                <a:latin typeface="+mn-lt"/>
                <a:ea typeface="Aktiv Grotesk Medium" panose="020B0504020202020204" pitchFamily="34" charset="0"/>
                <a:cs typeface="Aktiv Grotesk Medium" panose="020B0504020202020204" pitchFamily="34" charset="0"/>
              </a:rPr>
              <a:t>, N. ed. Exeter: Learning Matters </a:t>
            </a:r>
            <a:r>
              <a:rPr lang="en-GB" sz="1200" b="0" i="0" dirty="0">
                <a:solidFill>
                  <a:srgbClr val="262626"/>
                </a:solidFill>
                <a:effectLst/>
                <a:ea typeface="Aktiv Grotesk Light" panose="020B0404020202020204" pitchFamily="34" charset="0"/>
                <a:cs typeface="Aktiv Grotesk Light" panose="020B0404020202020204" pitchFamily="34" charset="0"/>
              </a:rPr>
              <a:t>Counselling and Psychotherapy Practice</a:t>
            </a:r>
            <a:r>
              <a:rPr lang="en-GB" sz="1200" dirty="0">
                <a:latin typeface="+mn-lt"/>
                <a:ea typeface="Aktiv Grotesk Medium" panose="020B0504020202020204" pitchFamily="34" charset="0"/>
                <a:cs typeface="Aktiv Grotesk Medium" panose="020B0504020202020204" pitchFamily="34" charset="0"/>
              </a:rPr>
              <a:t>. </a:t>
            </a:r>
            <a:endParaRPr lang="en-GB" sz="1200" dirty="0">
              <a:effectLst/>
              <a:ea typeface="DengXian" panose="02010600030101010101" pitchFamily="2" charset="-122"/>
              <a:cs typeface="Times New Roman" panose="02020603050405020304" pitchFamily="18" charset="0"/>
            </a:endParaRPr>
          </a:p>
          <a:p>
            <a:pPr marL="0" indent="0">
              <a:buNone/>
            </a:pPr>
            <a:r>
              <a:rPr lang="en-GB" sz="1200" dirty="0">
                <a:solidFill>
                  <a:srgbClr val="333333"/>
                </a:solidFill>
                <a:effectLst/>
                <a:latin typeface="Calibri" panose="020F0502020204030204" pitchFamily="34" charset="0"/>
                <a:ea typeface="Times New Roman" panose="02020603050405020304" pitchFamily="18" charset="0"/>
              </a:rPr>
              <a:t>Driscoll, J. (ed.) (2007</a:t>
            </a:r>
            <a:r>
              <a:rPr lang="en-GB" sz="1200" i="1" dirty="0">
                <a:solidFill>
                  <a:srgbClr val="333333"/>
                </a:solidFill>
                <a:effectLst/>
                <a:latin typeface="Calibri" panose="020F0502020204030204" pitchFamily="34" charset="0"/>
                <a:ea typeface="Times New Roman" panose="02020603050405020304" pitchFamily="18" charset="0"/>
              </a:rPr>
              <a:t>) Practicing Clinical Supervision: A Reflective Approach for Healthcare Professionals. </a:t>
            </a:r>
            <a:r>
              <a:rPr lang="en-GB" sz="1200" dirty="0">
                <a:solidFill>
                  <a:srgbClr val="333333"/>
                </a:solidFill>
                <a:effectLst/>
                <a:latin typeface="Calibri" panose="020F0502020204030204" pitchFamily="34" charset="0"/>
                <a:ea typeface="Times New Roman" panose="02020603050405020304" pitchFamily="18" charset="0"/>
              </a:rPr>
              <a:t>Edinburgh: Elsevier.</a:t>
            </a:r>
            <a:endParaRPr lang="en-GB" sz="1200" dirty="0">
              <a:effectLst/>
              <a:latin typeface="Times New Roman" panose="02020603050405020304" pitchFamily="18" charset="0"/>
              <a:ea typeface="Times New Roman" panose="02020603050405020304" pitchFamily="18" charset="0"/>
            </a:endParaRPr>
          </a:p>
          <a:p>
            <a:pPr marL="0" indent="0">
              <a:buNone/>
            </a:pPr>
            <a:r>
              <a:rPr lang="en-GB" sz="1200" b="0" i="0" dirty="0">
                <a:solidFill>
                  <a:srgbClr val="333333"/>
                </a:solidFill>
                <a:effectLst/>
                <a:ea typeface="Aktiv Grotesk Light" panose="020B0404020202020204" pitchFamily="34" charset="0"/>
                <a:cs typeface="Aktiv Grotesk Light" panose="020B0404020202020204" pitchFamily="34" charset="0"/>
              </a:rPr>
              <a:t>Elena. (2022) </a:t>
            </a:r>
            <a:r>
              <a:rPr lang="en-GB" sz="1200" b="0" i="1" dirty="0">
                <a:solidFill>
                  <a:srgbClr val="333333"/>
                </a:solidFill>
                <a:effectLst/>
                <a:ea typeface="Aktiv Grotesk Light" panose="020B0404020202020204" pitchFamily="34" charset="0"/>
                <a:cs typeface="Aktiv Grotesk Light" panose="020B0404020202020204" pitchFamily="34" charset="0"/>
              </a:rPr>
              <a:t>Silhouette of a person reflecting in a puddle after the rain.</a:t>
            </a:r>
            <a:r>
              <a:rPr lang="en-GB" sz="1200" b="0" i="0" dirty="0">
                <a:solidFill>
                  <a:srgbClr val="333333"/>
                </a:solidFill>
                <a:effectLst/>
                <a:ea typeface="Aktiv Grotesk Light" panose="020B0404020202020204" pitchFamily="34" charset="0"/>
                <a:cs typeface="Aktiv Grotesk Light" panose="020B0404020202020204" pitchFamily="34" charset="0"/>
              </a:rPr>
              <a:t> Available at: </a:t>
            </a:r>
            <a:r>
              <a:rPr lang="en-GB" sz="1200" b="0" i="0" dirty="0">
                <a:solidFill>
                  <a:srgbClr val="333333"/>
                </a:solidFill>
                <a:effectLst/>
                <a:ea typeface="Aktiv Grotesk Light" panose="020B0404020202020204" pitchFamily="34" charset="0"/>
                <a:cs typeface="Aktiv Grotesk Light" panose="020B0404020202020204" pitchFamily="34" charset="0"/>
                <a:hlinkClick r:id="rId2"/>
              </a:rPr>
              <a:t>https://stock.adobe.com/uk/images/silhouette-of-a-person-reflecting-in-a-puddle-after-the-rain/223990789?prev_url=detail</a:t>
            </a:r>
            <a:r>
              <a:rPr lang="en-GB" sz="1200" dirty="0">
                <a:solidFill>
                  <a:srgbClr val="333333"/>
                </a:solidFill>
                <a:ea typeface="Aktiv Grotesk Light" panose="020B0404020202020204" pitchFamily="34" charset="0"/>
                <a:cs typeface="Aktiv Grotesk Light" panose="020B0404020202020204" pitchFamily="34" charset="0"/>
              </a:rPr>
              <a:t> </a:t>
            </a:r>
            <a:r>
              <a:rPr lang="en-GB" sz="1200" b="0" i="0" dirty="0">
                <a:solidFill>
                  <a:srgbClr val="333333"/>
                </a:solidFill>
                <a:effectLst/>
                <a:ea typeface="Aktiv Grotesk Light" panose="020B0404020202020204" pitchFamily="34" charset="0"/>
                <a:cs typeface="Aktiv Grotesk Light" panose="020B0404020202020204" pitchFamily="34" charset="0"/>
              </a:rPr>
              <a:t>(Accessed: 5 November 2022).</a:t>
            </a:r>
          </a:p>
          <a:p>
            <a:pPr marL="0" indent="0">
              <a:buNone/>
            </a:pPr>
            <a:r>
              <a:rPr lang="en-GB" sz="1200" dirty="0">
                <a:solidFill>
                  <a:srgbClr val="333333"/>
                </a:solidFill>
                <a:effectLst/>
                <a:latin typeface="Calibri" panose="020F0502020204030204" pitchFamily="34" charset="0"/>
                <a:ea typeface="DengXian" panose="02010600030101010101" pitchFamily="2" charset="-122"/>
                <a:cs typeface="Calibri" panose="020F0502020204030204" pitchFamily="34" charset="0"/>
              </a:rPr>
              <a:t>Jasper, M. (2013) </a:t>
            </a:r>
            <a:r>
              <a:rPr lang="en-GB" sz="1200" i="1" dirty="0">
                <a:solidFill>
                  <a:srgbClr val="333333"/>
                </a:solidFill>
                <a:effectLst/>
                <a:latin typeface="Calibri" panose="020F0502020204030204" pitchFamily="34" charset="0"/>
                <a:ea typeface="DengXian" panose="02010600030101010101" pitchFamily="2" charset="-122"/>
                <a:cs typeface="Calibri" panose="020F0502020204030204" pitchFamily="34" charset="0"/>
              </a:rPr>
              <a:t>Beginning Reflective Practice</a:t>
            </a:r>
            <a:r>
              <a:rPr lang="en-GB" sz="1200" dirty="0">
                <a:solidFill>
                  <a:srgbClr val="333333"/>
                </a:solidFill>
                <a:effectLst/>
                <a:latin typeface="Calibri" panose="020F0502020204030204" pitchFamily="34" charset="0"/>
                <a:ea typeface="DengXian" panose="02010600030101010101" pitchFamily="2" charset="-122"/>
                <a:cs typeface="Calibri" panose="020F0502020204030204" pitchFamily="34" charset="0"/>
              </a:rPr>
              <a:t>. Andover: Cengage Learning.</a:t>
            </a:r>
            <a:endParaRPr lang="en-GB" sz="12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r>
              <a:rPr lang="en-GB" sz="1200" dirty="0">
                <a:solidFill>
                  <a:srgbClr val="333333"/>
                </a:solidFill>
                <a:effectLst/>
                <a:latin typeface="Calibri" panose="020F0502020204030204" pitchFamily="34" charset="0"/>
                <a:ea typeface="DengXian" panose="02010600030101010101" pitchFamily="2" charset="-122"/>
                <a:cs typeface="Calibri" panose="020F0502020204030204" pitchFamily="34" charset="0"/>
              </a:rPr>
              <a:t>Kolb, D. (1984) </a:t>
            </a:r>
            <a:r>
              <a:rPr lang="en-GB" sz="1200" i="1" dirty="0">
                <a:solidFill>
                  <a:srgbClr val="333333"/>
                </a:solidFill>
                <a:effectLst/>
                <a:latin typeface="Calibri" panose="020F0502020204030204" pitchFamily="34" charset="0"/>
                <a:ea typeface="DengXian" panose="02010600030101010101" pitchFamily="2" charset="-122"/>
                <a:cs typeface="Calibri" panose="020F0502020204030204" pitchFamily="34" charset="0"/>
              </a:rPr>
              <a:t>Experiential Learning: Experience as the Source of Learning and Development</a:t>
            </a:r>
            <a:r>
              <a:rPr lang="en-GB" sz="1200" dirty="0">
                <a:solidFill>
                  <a:srgbClr val="333333"/>
                </a:solidFill>
                <a:effectLst/>
                <a:latin typeface="Calibri" panose="020F0502020204030204" pitchFamily="34" charset="0"/>
                <a:ea typeface="DengXian" panose="02010600030101010101" pitchFamily="2" charset="-122"/>
                <a:cs typeface="Calibri" panose="020F0502020204030204" pitchFamily="34" charset="0"/>
              </a:rPr>
              <a:t>. Upper Saddle River: Prentice Hall.</a:t>
            </a:r>
            <a:r>
              <a:rPr lang="en-GB" sz="1200" dirty="0">
                <a:effectLst/>
                <a:latin typeface="Calibri" panose="020F0502020204030204" pitchFamily="34" charset="0"/>
                <a:ea typeface="DengXian" panose="02010600030101010101" pitchFamily="2" charset="-122"/>
                <a:cs typeface="Calibri" panose="020F0502020204030204" pitchFamily="34" charset="0"/>
              </a:rPr>
              <a:t> </a:t>
            </a:r>
            <a:endParaRPr lang="en-GB" sz="12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r>
              <a:rPr lang="en-GB" sz="1200" dirty="0">
                <a:effectLst/>
                <a:latin typeface="Calibri" panose="020F0502020204030204" pitchFamily="34" charset="0"/>
                <a:ea typeface="DengXian" panose="02010600030101010101" pitchFamily="2" charset="-122"/>
                <a:cs typeface="Calibri" panose="020F0502020204030204" pitchFamily="34" charset="0"/>
              </a:rPr>
              <a:t>Loughran, J.J. (1996) </a:t>
            </a:r>
            <a:r>
              <a:rPr lang="en-GB" sz="1200" i="1" dirty="0">
                <a:effectLst/>
                <a:latin typeface="Calibri" panose="020F0502020204030204" pitchFamily="34" charset="0"/>
                <a:ea typeface="DengXian" panose="02010600030101010101" pitchFamily="2" charset="-122"/>
                <a:cs typeface="Calibri" panose="020F0502020204030204" pitchFamily="34" charset="0"/>
              </a:rPr>
              <a:t>Developing reflective practice: learning about teaching and learning through modelling</a:t>
            </a:r>
            <a:r>
              <a:rPr lang="en-GB" sz="1200" dirty="0">
                <a:effectLst/>
                <a:latin typeface="Calibri" panose="020F0502020204030204" pitchFamily="34" charset="0"/>
                <a:ea typeface="DengXian" panose="02010600030101010101" pitchFamily="2" charset="-122"/>
                <a:cs typeface="Calibri" panose="020F0502020204030204" pitchFamily="34" charset="0"/>
              </a:rPr>
              <a:t>. London: The Falmer Press.</a:t>
            </a:r>
            <a:endParaRPr lang="en-GB" sz="12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r>
              <a:rPr lang="en-GB" sz="1200" b="0" i="0" dirty="0" err="1">
                <a:solidFill>
                  <a:srgbClr val="333333"/>
                </a:solidFill>
                <a:effectLst/>
                <a:ea typeface="Aktiv Grotesk Light" panose="020B0404020202020204" pitchFamily="34" charset="0"/>
                <a:cs typeface="Aktiv Grotesk Light" panose="020B0404020202020204" pitchFamily="34" charset="0"/>
              </a:rPr>
              <a:t>Mimadeo</a:t>
            </a:r>
            <a:r>
              <a:rPr lang="en-GB" sz="1200" b="0" i="0" dirty="0">
                <a:solidFill>
                  <a:srgbClr val="333333"/>
                </a:solidFill>
                <a:effectLst/>
                <a:ea typeface="Aktiv Grotesk Light" panose="020B0404020202020204" pitchFamily="34" charset="0"/>
                <a:cs typeface="Aktiv Grotesk Light" panose="020B0404020202020204" pitchFamily="34" charset="0"/>
              </a:rPr>
              <a:t>. (2022) S</a:t>
            </a:r>
            <a:r>
              <a:rPr lang="en-GB" sz="1200" b="0" i="1" dirty="0">
                <a:solidFill>
                  <a:srgbClr val="333333"/>
                </a:solidFill>
                <a:effectLst/>
                <a:ea typeface="Aktiv Grotesk Light" panose="020B0404020202020204" pitchFamily="34" charset="0"/>
                <a:cs typeface="Aktiv Grotesk Light" panose="020B0404020202020204" pitchFamily="34" charset="0"/>
              </a:rPr>
              <a:t>torm with dramatic clouds over the sea.</a:t>
            </a:r>
            <a:r>
              <a:rPr lang="en-GB" sz="1200" b="0" i="0" dirty="0">
                <a:solidFill>
                  <a:srgbClr val="333333"/>
                </a:solidFill>
                <a:effectLst/>
                <a:ea typeface="Aktiv Grotesk Light" panose="020B0404020202020204" pitchFamily="34" charset="0"/>
                <a:cs typeface="Aktiv Grotesk Light" panose="020B0404020202020204" pitchFamily="34" charset="0"/>
              </a:rPr>
              <a:t> Available at: </a:t>
            </a:r>
            <a:r>
              <a:rPr lang="en-GB" sz="1200" b="0" i="0" dirty="0">
                <a:solidFill>
                  <a:srgbClr val="333333"/>
                </a:solidFill>
                <a:effectLst/>
                <a:ea typeface="Aktiv Grotesk Light" panose="020B0404020202020204" pitchFamily="34" charset="0"/>
                <a:cs typeface="Aktiv Grotesk Light" panose="020B0404020202020204" pitchFamily="34" charset="0"/>
                <a:hlinkClick r:id="rId3"/>
              </a:rPr>
              <a:t>https://stock.adobe.com/uk/images/storm-with-dramatic-clouds-over-the-sea/444919653?prev_url=detail</a:t>
            </a:r>
            <a:r>
              <a:rPr lang="en-GB" sz="1200" dirty="0">
                <a:solidFill>
                  <a:srgbClr val="333333"/>
                </a:solidFill>
                <a:ea typeface="Aktiv Grotesk Light" panose="020B0404020202020204" pitchFamily="34" charset="0"/>
                <a:cs typeface="Aktiv Grotesk Light" panose="020B0404020202020204" pitchFamily="34" charset="0"/>
              </a:rPr>
              <a:t> </a:t>
            </a:r>
            <a:r>
              <a:rPr lang="en-GB" sz="1200" b="0" i="0" dirty="0">
                <a:solidFill>
                  <a:srgbClr val="333333"/>
                </a:solidFill>
                <a:effectLst/>
                <a:ea typeface="Aktiv Grotesk Light" panose="020B0404020202020204" pitchFamily="34" charset="0"/>
                <a:cs typeface="Aktiv Grotesk Light" panose="020B0404020202020204" pitchFamily="34" charset="0"/>
              </a:rPr>
              <a:t>(Accessed: 4 November 2022).</a:t>
            </a:r>
          </a:p>
          <a:p>
            <a:pPr marL="0" indent="0">
              <a:buNone/>
            </a:pPr>
            <a:r>
              <a:rPr lang="en-GB" sz="1200" b="0" dirty="0">
                <a:effectLst/>
              </a:rPr>
              <a:t>Monster </a:t>
            </a:r>
            <a:r>
              <a:rPr lang="en-GB" sz="1200" b="0" dirty="0" err="1">
                <a:effectLst/>
              </a:rPr>
              <a:t>Ztudio</a:t>
            </a:r>
            <a:r>
              <a:rPr lang="en-GB" sz="1200" dirty="0"/>
              <a:t>. (2022) </a:t>
            </a:r>
            <a:r>
              <a:rPr lang="en-GB" sz="1200" b="0" i="1" dirty="0">
                <a:effectLst/>
              </a:rPr>
              <a:t>Black colour pencil with outline to end point on white paper background. </a:t>
            </a:r>
            <a:r>
              <a:rPr lang="en-GB" sz="1200" b="0" dirty="0">
                <a:effectLst/>
              </a:rPr>
              <a:t>Available at: </a:t>
            </a:r>
            <a:r>
              <a:rPr lang="en-GB" sz="1200" b="0" dirty="0">
                <a:effectLst/>
                <a:hlinkClick r:id="rId4"/>
              </a:rPr>
              <a:t>https://stock.adobe.com/uk/images/black-colour-pencil-with-outline-to-end-point-on-white-paper-background-creativity-inspiration-ideas-concept/267510969?prev_url=detail</a:t>
            </a:r>
            <a:endParaRPr lang="en-GB" sz="1200" b="0" dirty="0">
              <a:effectLst/>
            </a:endParaRPr>
          </a:p>
          <a:p>
            <a:pPr marL="0" indent="0">
              <a:buNone/>
            </a:pPr>
            <a:r>
              <a:rPr lang="en-GB" sz="1200" b="0" i="0" dirty="0" err="1">
                <a:solidFill>
                  <a:srgbClr val="333333"/>
                </a:solidFill>
                <a:effectLst/>
                <a:ea typeface="Aktiv Grotesk Light" panose="020B0404020202020204" pitchFamily="34" charset="0"/>
                <a:cs typeface="Aktiv Grotesk Light" panose="020B0404020202020204" pitchFamily="34" charset="0"/>
              </a:rPr>
              <a:t>Pranskaitis</a:t>
            </a:r>
            <a:r>
              <a:rPr lang="en-GB" sz="1200" b="0" i="0" dirty="0">
                <a:solidFill>
                  <a:srgbClr val="333333"/>
                </a:solidFill>
                <a:effectLst/>
                <a:ea typeface="Aktiv Grotesk Light" panose="020B0404020202020204" pitchFamily="34" charset="0"/>
                <a:cs typeface="Aktiv Grotesk Light" panose="020B0404020202020204" pitchFamily="34" charset="0"/>
              </a:rPr>
              <a:t>, J. (2022) </a:t>
            </a:r>
            <a:r>
              <a:rPr lang="en-GB" sz="1200" b="0" i="1" dirty="0">
                <a:solidFill>
                  <a:srgbClr val="333333"/>
                </a:solidFill>
                <a:effectLst/>
                <a:ea typeface="Aktiv Grotesk Light" panose="020B0404020202020204" pitchFamily="34" charset="0"/>
                <a:cs typeface="Aktiv Grotesk Light" panose="020B0404020202020204" pitchFamily="34" charset="0"/>
              </a:rPr>
              <a:t>Man Walking On Mountain Against Sky</a:t>
            </a:r>
            <a:r>
              <a:rPr lang="en-GB" sz="1200" b="0" i="0" dirty="0">
                <a:solidFill>
                  <a:srgbClr val="333333"/>
                </a:solidFill>
                <a:effectLst/>
                <a:ea typeface="Aktiv Grotesk Light" panose="020B0404020202020204" pitchFamily="34" charset="0"/>
                <a:cs typeface="Aktiv Grotesk Light" panose="020B0404020202020204" pitchFamily="34" charset="0"/>
              </a:rPr>
              <a:t>. Available at: </a:t>
            </a:r>
            <a:r>
              <a:rPr lang="en-GB" sz="1200" b="0" i="0" dirty="0">
                <a:solidFill>
                  <a:srgbClr val="333333"/>
                </a:solidFill>
                <a:effectLst/>
                <a:ea typeface="Aktiv Grotesk Light" panose="020B0404020202020204" pitchFamily="34" charset="0"/>
                <a:cs typeface="Aktiv Grotesk Light" panose="020B0404020202020204" pitchFamily="34" charset="0"/>
                <a:hlinkClick r:id="rId5"/>
              </a:rPr>
              <a:t>https://stock.adobe.com/uk/images/man-walking-on-mountain-against-sky/319148479?prev_url=detail</a:t>
            </a:r>
            <a:r>
              <a:rPr lang="en-GB" sz="1200" dirty="0">
                <a:solidFill>
                  <a:srgbClr val="333333"/>
                </a:solidFill>
                <a:ea typeface="Aktiv Grotesk Light" panose="020B0404020202020204" pitchFamily="34" charset="0"/>
                <a:cs typeface="Aktiv Grotesk Light" panose="020B0404020202020204" pitchFamily="34" charset="0"/>
              </a:rPr>
              <a:t> </a:t>
            </a:r>
            <a:r>
              <a:rPr lang="en-GB" sz="1200" b="0" i="0" dirty="0">
                <a:solidFill>
                  <a:srgbClr val="333333"/>
                </a:solidFill>
                <a:effectLst/>
                <a:ea typeface="Aktiv Grotesk Light" panose="020B0404020202020204" pitchFamily="34" charset="0"/>
                <a:cs typeface="Aktiv Grotesk Light" panose="020B0404020202020204" pitchFamily="34" charset="0"/>
              </a:rPr>
              <a:t>(Accessed: 2 November 2022). </a:t>
            </a:r>
          </a:p>
          <a:p>
            <a:pPr marL="0" indent="0">
              <a:buNone/>
            </a:pPr>
            <a:r>
              <a:rPr lang="en-GB" sz="1200" b="0" i="0" dirty="0" err="1">
                <a:solidFill>
                  <a:srgbClr val="333333"/>
                </a:solidFill>
                <a:effectLst/>
              </a:rPr>
              <a:t>Ronson</a:t>
            </a:r>
            <a:r>
              <a:rPr lang="en-GB" sz="1200" b="0" i="0" dirty="0">
                <a:solidFill>
                  <a:srgbClr val="333333"/>
                </a:solidFill>
                <a:effectLst/>
              </a:rPr>
              <a:t>, J. (2012) </a:t>
            </a:r>
            <a:r>
              <a:rPr lang="en-GB" sz="1200" b="0" i="1" dirty="0">
                <a:solidFill>
                  <a:srgbClr val="333333"/>
                </a:solidFill>
                <a:effectLst/>
              </a:rPr>
              <a:t>The Psychopath Test</a:t>
            </a:r>
            <a:r>
              <a:rPr lang="en-GB" sz="1200" b="0" i="0" dirty="0">
                <a:solidFill>
                  <a:srgbClr val="333333"/>
                </a:solidFill>
                <a:effectLst/>
              </a:rPr>
              <a:t>. London: Pan MacMillan</a:t>
            </a:r>
          </a:p>
          <a:p>
            <a:pPr marL="0" indent="0">
              <a:buNone/>
            </a:pPr>
            <a:r>
              <a:rPr lang="en-GB" sz="1200" dirty="0">
                <a:solidFill>
                  <a:srgbClr val="3A3A3A"/>
                </a:solidFill>
                <a:effectLst/>
                <a:latin typeface="Calibri" panose="020F0502020204030204" pitchFamily="34" charset="0"/>
                <a:ea typeface="DengXian" panose="02010600030101010101" pitchFamily="2" charset="-122"/>
                <a:cs typeface="Calibri" panose="020F0502020204030204" pitchFamily="34" charset="0"/>
              </a:rPr>
              <a:t>Rose, C. (2018) </a:t>
            </a:r>
            <a:r>
              <a:rPr lang="en-GB" sz="1200" i="1" dirty="0">
                <a:solidFill>
                  <a:srgbClr val="3A3A3A"/>
                </a:solidFill>
                <a:effectLst/>
                <a:latin typeface="Calibri" panose="020F0502020204030204" pitchFamily="34" charset="0"/>
                <a:ea typeface="DengXian" panose="02010600030101010101" pitchFamily="2" charset="-122"/>
                <a:cs typeface="Calibri" panose="020F0502020204030204" pitchFamily="34" charset="0"/>
              </a:rPr>
              <a:t>The Personal Development Group: The Students’ Guide</a:t>
            </a:r>
            <a:r>
              <a:rPr lang="en-GB" sz="1200" dirty="0">
                <a:solidFill>
                  <a:srgbClr val="3A3A3A"/>
                </a:solidFill>
                <a:effectLst/>
                <a:latin typeface="Calibri" panose="020F0502020204030204" pitchFamily="34" charset="0"/>
                <a:ea typeface="DengXian" panose="02010600030101010101" pitchFamily="2" charset="-122"/>
                <a:cs typeface="Calibri" panose="020F0502020204030204" pitchFamily="34" charset="0"/>
              </a:rPr>
              <a:t> . Routledge. </a:t>
            </a:r>
          </a:p>
          <a:p>
            <a:pPr marL="0" indent="0">
              <a:buNone/>
            </a:pPr>
            <a:r>
              <a:rPr lang="en-GB" sz="1200" b="0" i="0" dirty="0">
                <a:solidFill>
                  <a:srgbClr val="333333"/>
                </a:solidFill>
                <a:effectLst/>
                <a:ea typeface="Aktiv Grotesk Light" panose="020B0404020202020204" pitchFamily="34" charset="0"/>
                <a:cs typeface="Aktiv Grotesk Light" panose="020B0404020202020204" pitchFamily="34" charset="0"/>
              </a:rPr>
              <a:t>Skyline Graphics (2022) </a:t>
            </a:r>
            <a:r>
              <a:rPr lang="en-GB" sz="1200" b="0" i="1" dirty="0">
                <a:solidFill>
                  <a:srgbClr val="333333"/>
                </a:solidFill>
                <a:effectLst/>
                <a:ea typeface="Aktiv Grotesk Light" panose="020B0404020202020204" pitchFamily="34" charset="0"/>
                <a:cs typeface="Aktiv Grotesk Light" panose="020B0404020202020204" pitchFamily="34" charset="0"/>
              </a:rPr>
              <a:t>Gibbs Reflective Cycle with Icons</a:t>
            </a:r>
            <a:r>
              <a:rPr lang="en-GB" sz="1200" b="0" i="0" dirty="0">
                <a:solidFill>
                  <a:srgbClr val="333333"/>
                </a:solidFill>
                <a:effectLst/>
                <a:ea typeface="Aktiv Grotesk Light" panose="020B0404020202020204" pitchFamily="34" charset="0"/>
                <a:cs typeface="Aktiv Grotesk Light" panose="020B0404020202020204" pitchFamily="34" charset="0"/>
              </a:rPr>
              <a:t>. Available at: </a:t>
            </a:r>
            <a:r>
              <a:rPr lang="en-GB" sz="1200" b="0" i="0" dirty="0">
                <a:solidFill>
                  <a:srgbClr val="333333"/>
                </a:solidFill>
                <a:effectLst/>
                <a:ea typeface="Aktiv Grotesk Light" panose="020B0404020202020204" pitchFamily="34" charset="0"/>
                <a:cs typeface="Aktiv Grotesk Light" panose="020B0404020202020204" pitchFamily="34" charset="0"/>
                <a:hlinkClick r:id="rId6"/>
              </a:rPr>
              <a:t>https://stock.adobe.com/uk/images/gibbs-reflective-cycle-with-icons-in-an-infographic-template/505189632?prev_url=detail</a:t>
            </a:r>
            <a:r>
              <a:rPr lang="en-GB" sz="1200" b="0" i="0" dirty="0">
                <a:solidFill>
                  <a:srgbClr val="333333"/>
                </a:solidFill>
                <a:effectLst/>
                <a:ea typeface="Aktiv Grotesk Light" panose="020B0404020202020204" pitchFamily="34" charset="0"/>
                <a:cs typeface="Aktiv Grotesk Light" panose="020B0404020202020204" pitchFamily="34" charset="0"/>
              </a:rPr>
              <a:t> (Accessed: 5 November 2022).</a:t>
            </a:r>
          </a:p>
          <a:p>
            <a:pPr marL="0" indent="0">
              <a:buNone/>
            </a:pPr>
            <a:r>
              <a:rPr lang="en-GB" sz="1200" b="0" i="0" dirty="0" err="1">
                <a:solidFill>
                  <a:srgbClr val="333333"/>
                </a:solidFill>
                <a:effectLst/>
                <a:ea typeface="Aktiv Grotesk Light" panose="020B0404020202020204" pitchFamily="34" charset="0"/>
                <a:cs typeface="Aktiv Grotesk Light" panose="020B0404020202020204" pitchFamily="34" charset="0"/>
              </a:rPr>
              <a:t>Zahariades</a:t>
            </a:r>
            <a:r>
              <a:rPr lang="en-GB" sz="1200" b="0" i="0" dirty="0">
                <a:solidFill>
                  <a:srgbClr val="333333"/>
                </a:solidFill>
                <a:effectLst/>
                <a:ea typeface="Aktiv Grotesk Light" panose="020B0404020202020204" pitchFamily="34" charset="0"/>
                <a:cs typeface="Aktiv Grotesk Light" panose="020B0404020202020204" pitchFamily="34" charset="0"/>
              </a:rPr>
              <a:t>, D (2020) </a:t>
            </a:r>
            <a:r>
              <a:rPr lang="en-GB" sz="1200" b="0" i="1" dirty="0">
                <a:solidFill>
                  <a:srgbClr val="333333"/>
                </a:solidFill>
                <a:effectLst/>
                <a:ea typeface="Aktiv Grotesk Light" panose="020B0404020202020204" pitchFamily="34" charset="0"/>
                <a:cs typeface="Aktiv Grotesk Light" panose="020B0404020202020204" pitchFamily="34" charset="0"/>
              </a:rPr>
              <a:t>The Mental Toughness Handbook</a:t>
            </a:r>
            <a:r>
              <a:rPr lang="en-GB" sz="1200" b="0" i="0" dirty="0">
                <a:solidFill>
                  <a:srgbClr val="333333"/>
                </a:solidFill>
                <a:effectLst/>
                <a:ea typeface="Aktiv Grotesk Light" panose="020B0404020202020204" pitchFamily="34" charset="0"/>
                <a:cs typeface="Aktiv Grotesk Light" panose="020B0404020202020204" pitchFamily="34" charset="0"/>
              </a:rPr>
              <a:t>. Independently Published</a:t>
            </a:r>
            <a:r>
              <a:rPr lang="en-GB" sz="1800" dirty="0">
                <a:effectLst/>
                <a:latin typeface="Calibri" panose="020F0502020204030204" pitchFamily="34" charset="0"/>
                <a:ea typeface="DengXian" panose="02010600030101010101" pitchFamily="2" charset="-122"/>
                <a:cs typeface="Calibri" panose="020F0502020204030204" pitchFamily="34" charset="0"/>
              </a:rPr>
              <a:t>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sz="1200" b="0" i="0" dirty="0">
              <a:solidFill>
                <a:srgbClr val="333333"/>
              </a:solidFill>
              <a:effectLst/>
              <a:ea typeface="Aktiv Grotesk Light" panose="020B0404020202020204" pitchFamily="34" charset="0"/>
              <a:cs typeface="Aktiv Grotesk Light" panose="020B0404020202020204" pitchFamily="34" charset="0"/>
            </a:endParaRPr>
          </a:p>
          <a:p>
            <a:pPr marL="0" indent="0">
              <a:buNone/>
            </a:pPr>
            <a:endParaRPr lang="en-GB" sz="1200" dirty="0">
              <a:latin typeface="Aktiv Grotesk Light" panose="020B0404020202020204" pitchFamily="34" charset="0"/>
              <a:ea typeface="Aktiv Grotesk Light" panose="020B0404020202020204" pitchFamily="34" charset="0"/>
              <a:cs typeface="Aktiv Grotesk Light" panose="020B0404020202020204" pitchFamily="34" charset="0"/>
            </a:endParaRPr>
          </a:p>
        </p:txBody>
      </p:sp>
    </p:spTree>
    <p:extLst>
      <p:ext uri="{BB962C8B-B14F-4D97-AF65-F5344CB8AC3E}">
        <p14:creationId xmlns:p14="http://schemas.microsoft.com/office/powerpoint/2010/main" val="35874393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4253</TotalTime>
  <Words>748</Words>
  <Application>Microsoft Office PowerPoint</Application>
  <PresentationFormat>Widescreen</PresentationFormat>
  <Paragraphs>71</Paragraphs>
  <Slides>13</Slides>
  <Notes>12</Notes>
  <HiddenSlides>0</HiddenSlides>
  <MMClips>1</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13</vt:i4>
      </vt:variant>
    </vt:vector>
  </HeadingPairs>
  <TitlesOfParts>
    <vt:vector size="23" baseType="lpstr">
      <vt:lpstr>freight-sans-pro</vt:lpstr>
      <vt:lpstr>Aktiv Grotesk Light</vt:lpstr>
      <vt:lpstr>Aktiv Grotesk Medium</vt:lpstr>
      <vt:lpstr>Aktiv Grotesk SemiBold</vt:lpstr>
      <vt:lpstr>Arial</vt:lpstr>
      <vt:lpstr>Calibri</vt:lpstr>
      <vt:lpstr>Calibri Light</vt:lpstr>
      <vt:lpstr>Times New Roman</vt:lpstr>
      <vt:lpstr>Wingdings</vt:lpstr>
      <vt:lpstr>Office Theme</vt:lpstr>
      <vt:lpstr>Reflective Practice in Counselling</vt:lpstr>
      <vt:lpstr>Content</vt:lpstr>
      <vt:lpstr>Introduction</vt:lpstr>
      <vt:lpstr>PowerPoint Presentation</vt:lpstr>
      <vt:lpstr>What is Reflective Practice  and why it is important? </vt:lpstr>
      <vt:lpstr>Modern counsellors and psychotherapists know that reflection  is an integral part of everyday therapeutic practice and that  an understanding of reflective practice is vital. After all, the  talking therapies are essentially self-transforming processes  and, therefore, therapists (and their clients) must learn how  to critically examine themselves.  Claringbull (2010, Foreword).       </vt:lpstr>
      <vt:lpstr>My Personal Journey 01/03/2007</vt:lpstr>
      <vt:lpstr>Transition and Growing Edge</vt:lpstr>
      <vt:lpstr>Drawing On My  Own Experience</vt:lpstr>
      <vt:lpstr>Even if you’re on the right track, you’ll get run over if  you just sit there. ― Will Rogers </vt:lpstr>
      <vt:lpstr>Conclusion:  The end, or  the way forward?</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Reflective Practice in Counselling</dc:title>
  <dc:creator>Neil Cunningham</dc:creator>
  <cp:lastModifiedBy>Neil Cunningham</cp:lastModifiedBy>
  <cp:revision>34</cp:revision>
  <dcterms:created xsi:type="dcterms:W3CDTF">2022-11-02T10:53:37Z</dcterms:created>
  <dcterms:modified xsi:type="dcterms:W3CDTF">2022-11-08T22:19:32Z</dcterms:modified>
</cp:coreProperties>
</file>