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1"/>
  </p:sldMasterIdLst>
  <p:notesMasterIdLst>
    <p:notesMasterId r:id="rId17"/>
  </p:notesMasterIdLst>
  <p:sldIdLst>
    <p:sldId id="267" r:id="rId2"/>
    <p:sldId id="275" r:id="rId3"/>
    <p:sldId id="276" r:id="rId4"/>
    <p:sldId id="277" r:id="rId5"/>
    <p:sldId id="269" r:id="rId6"/>
    <p:sldId id="258" r:id="rId7"/>
    <p:sldId id="260" r:id="rId8"/>
    <p:sldId id="259" r:id="rId9"/>
    <p:sldId id="270" r:id="rId10"/>
    <p:sldId id="261" r:id="rId11"/>
    <p:sldId id="262" r:id="rId12"/>
    <p:sldId id="263" r:id="rId13"/>
    <p:sldId id="264" r:id="rId14"/>
    <p:sldId id="265" r:id="rId15"/>
    <p:sldId id="26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980" autoAdjust="0"/>
    <p:restoredTop sz="75245" autoAdjust="0"/>
  </p:normalViewPr>
  <p:slideViewPr>
    <p:cSldViewPr snapToGrid="0">
      <p:cViewPr varScale="1">
        <p:scale>
          <a:sx n="77" d="100"/>
          <a:sy n="77" d="100"/>
        </p:scale>
        <p:origin x="896" y="19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749ADC-2CAC-47FC-98B0-C04F36860A73}" type="datetimeFigureOut">
              <a:rPr lang="en-GB" smtClean="0"/>
              <a:pPr/>
              <a:t>08/07/2019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542B6C-87E8-4917-BD1C-F2F9A8F09EAF}" type="slidenum">
              <a:rPr lang="en-GB" smtClean="0"/>
              <a:pPr/>
              <a:t>‹#›</a:t>
            </a:fld>
            <a:endParaRPr lang="en-GB"/>
          </a:p>
        </p:txBody>
      </p:sp>
    </p:spTree>
    <p:extLst>
      <p:ext uri="{BB962C8B-B14F-4D97-AF65-F5344CB8AC3E}">
        <p14:creationId xmlns:p14="http://schemas.microsoft.com/office/powerpoint/2010/main" val="21109382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1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0632CCE-6D4B-4B15-9B10-9EDBA81E69E6}"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261190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ADF8E8A-B492-471A-898E-C5AF3C220281}" type="datetimeFigureOut">
              <a:rPr lang="en-GB" smtClean="0"/>
              <a:pPr/>
              <a:t>08/07/2019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1601252016"/>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DF8E8A-B492-471A-898E-C5AF3C220281}" type="datetimeFigureOut">
              <a:rPr lang="en-GB" smtClean="0"/>
              <a:pPr/>
              <a:t>08/07/2019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5690695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ADF8E8A-B492-471A-898E-C5AF3C220281}" type="datetimeFigureOut">
              <a:rPr lang="en-GB" smtClean="0"/>
              <a:pPr/>
              <a:t>08/07/2019</a:t>
            </a:fld>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1305093851"/>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ADF8E8A-B492-471A-898E-C5AF3C220281}" type="datetimeFigureOut">
              <a:rPr lang="en-GB" smtClean="0"/>
              <a:pPr/>
              <a:t>08/07/2019</a:t>
            </a:fld>
            <a:endParaRPr lang="en-GB"/>
          </a:p>
        </p:txBody>
      </p:sp>
      <p:sp>
        <p:nvSpPr>
          <p:cNvPr id="7" name="Slide Number Placeholder 6"/>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7405148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ADF8E8A-B492-471A-898E-C5AF3C220281}" type="datetimeFigureOut">
              <a:rPr lang="en-GB" smtClean="0"/>
              <a:pPr/>
              <a:t>08/07/2019</a:t>
            </a:fld>
            <a:endParaRPr lang="en-GB"/>
          </a:p>
        </p:txBody>
      </p:sp>
      <p:sp>
        <p:nvSpPr>
          <p:cNvPr id="9" name="Slide Number Placeholder 8"/>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13050385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ADF8E8A-B492-471A-898E-C5AF3C220281}" type="datetimeFigureOut">
              <a:rPr lang="en-GB" smtClean="0"/>
              <a:pPr/>
              <a:t>08/07/2019</a:t>
            </a:fld>
            <a:endParaRPr lang="en-GB"/>
          </a:p>
        </p:txBody>
      </p:sp>
      <p:sp>
        <p:nvSpPr>
          <p:cNvPr id="5" name="Slide Number Placeholder 4"/>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25193150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DF8E8A-B492-471A-898E-C5AF3C220281}" type="datetimeFigureOut">
              <a:rPr lang="en-GB" smtClean="0"/>
              <a:pPr/>
              <a:t>08/07/2019</a:t>
            </a:fld>
            <a:endParaRPr lang="en-GB"/>
          </a:p>
        </p:txBody>
      </p:sp>
      <p:sp>
        <p:nvSpPr>
          <p:cNvPr id="4" name="Slide Number Placeholder 3"/>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3340065192"/>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ADF8E8A-B492-471A-898E-C5AF3C220281}" type="datetimeFigureOut">
              <a:rPr lang="en-GB" smtClean="0"/>
              <a:pPr/>
              <a:t>08/07/2019</a:t>
            </a:fld>
            <a:endParaRPr lang="en-GB"/>
          </a:p>
        </p:txBody>
      </p:sp>
      <p:sp>
        <p:nvSpPr>
          <p:cNvPr id="7" name="Slide Number Placeholder 6"/>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2028507668"/>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ADF8E8A-B492-471A-898E-C5AF3C220281}" type="datetimeFigureOut">
              <a:rPr lang="en-GB" smtClean="0"/>
              <a:pPr/>
              <a:t>08/07/2019</a:t>
            </a:fld>
            <a:endParaRPr lang="en-GB"/>
          </a:p>
        </p:txBody>
      </p:sp>
      <p:sp>
        <p:nvSpPr>
          <p:cNvPr id="7" name="Slide Number Placeholder 6"/>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3840663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DF8E8A-B492-471A-898E-C5AF3C220281}" type="datetimeFigureOut">
              <a:rPr lang="en-GB" smtClean="0"/>
              <a:pPr/>
              <a:t>08/07/2019</a:t>
            </a:fld>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827619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DF8E8A-B492-471A-898E-C5AF3C220281}" type="datetimeFigureOut">
              <a:rPr lang="en-GB" smtClean="0"/>
              <a:pPr/>
              <a:t>08/07/2019</a:t>
            </a:fld>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extLst>
      <p:ext uri="{BB962C8B-B14F-4D97-AF65-F5344CB8AC3E}">
        <p14:creationId xmlns:p14="http://schemas.microsoft.com/office/powerpoint/2010/main" val="2071312613"/>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ADF8E8A-B492-471A-898E-C5AF3C220281}" type="datetimeFigureOut">
              <a:rPr lang="en-GB" smtClean="0"/>
              <a:pPr/>
              <a:t>08/07/2019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2DF7ABF-D73F-4177-9B46-001B2C7EFAB2}" type="slidenum">
              <a:rPr lang="en-GB" smtClean="0"/>
              <a:pPr/>
              <a:t>‹#›</a:t>
            </a:fld>
            <a:endParaRPr lang="en-GB"/>
          </a:p>
        </p:txBody>
      </p:sp>
    </p:spTree>
    <p:extLst>
      <p:ext uri="{BB962C8B-B14F-4D97-AF65-F5344CB8AC3E}">
        <p14:creationId xmlns:p14="http://schemas.microsoft.com/office/powerpoint/2010/main" val="3047800796"/>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688731" y="1343527"/>
            <a:ext cx="10814538" cy="1752600"/>
          </a:xfrm>
        </p:spPr>
        <p:txBody>
          <a:bodyPr>
            <a:normAutofit/>
          </a:bodyPr>
          <a:lstStyle/>
          <a:p>
            <a:pPr>
              <a:defRPr/>
            </a:pPr>
            <a:r>
              <a:rPr lang="en-GB" altLang="en-US" sz="4000" b="1" dirty="0">
                <a:latin typeface="Arial" panose="020B0604020202020204" pitchFamily="34" charset="0"/>
                <a:cs typeface="Arial" panose="020B0604020202020204" pitchFamily="34" charset="0"/>
              </a:rPr>
              <a:t>Problem Solving Techniques:</a:t>
            </a:r>
            <a:br>
              <a:rPr lang="en-GB" altLang="en-US" sz="4000" dirty="0"/>
            </a:br>
            <a:endParaRPr lang="en-GB" altLang="en-US" sz="2800" b="1" dirty="0">
              <a:solidFill>
                <a:srgbClr val="FF0000"/>
              </a:solidFill>
            </a:endParaRPr>
          </a:p>
        </p:txBody>
      </p:sp>
      <p:pic>
        <p:nvPicPr>
          <p:cNvPr id="2" name="Picture 1"/>
          <p:cNvPicPr>
            <a:picLocks noChangeAspect="1"/>
          </p:cNvPicPr>
          <p:nvPr/>
        </p:nvPicPr>
        <p:blipFill>
          <a:blip r:embed="rId3" cstate="print"/>
          <a:stretch>
            <a:fillRect/>
          </a:stretch>
        </p:blipFill>
        <p:spPr>
          <a:xfrm>
            <a:off x="9514275" y="429239"/>
            <a:ext cx="1316850" cy="487722"/>
          </a:xfrm>
          <a:prstGeom prst="rect">
            <a:avLst/>
          </a:prstGeom>
        </p:spPr>
      </p:pic>
      <p:sp>
        <p:nvSpPr>
          <p:cNvPr id="3" name="Rectangle 2">
            <a:extLst>
              <a:ext uri="{FF2B5EF4-FFF2-40B4-BE49-F238E27FC236}">
                <a16:creationId xmlns:a16="http://schemas.microsoft.com/office/drawing/2014/main" id="{15B721A9-E139-4BCC-AF77-0E2B83C52917}"/>
              </a:ext>
            </a:extLst>
          </p:cNvPr>
          <p:cNvSpPr/>
          <p:nvPr/>
        </p:nvSpPr>
        <p:spPr>
          <a:xfrm>
            <a:off x="4189950" y="2814807"/>
            <a:ext cx="3784947" cy="707886"/>
          </a:xfrm>
          <a:prstGeom prst="rect">
            <a:avLst/>
          </a:prstGeom>
        </p:spPr>
        <p:txBody>
          <a:bodyPr wrap="none">
            <a:spAutoFit/>
          </a:bodyPr>
          <a:lstStyle/>
          <a:p>
            <a:r>
              <a:rPr lang="en-GB" sz="4000" b="1" dirty="0">
                <a:solidFill>
                  <a:prstClr val="black"/>
                </a:solidFill>
                <a:highlight>
                  <a:srgbClr val="FFFF00"/>
                </a:highlight>
                <a:ea typeface="+mj-ea"/>
                <a:cs typeface="+mj-cs"/>
              </a:rPr>
              <a:t>PESTLE ANALYSIS</a:t>
            </a:r>
            <a:endParaRPr lang="en-GB" sz="4000" dirty="0">
              <a:highlight>
                <a:srgbClr val="FFFF00"/>
              </a:highlight>
            </a:endParaRPr>
          </a:p>
        </p:txBody>
      </p:sp>
      <p:sp>
        <p:nvSpPr>
          <p:cNvPr id="4" name="TextBox 3">
            <a:extLst>
              <a:ext uri="{FF2B5EF4-FFF2-40B4-BE49-F238E27FC236}">
                <a16:creationId xmlns:a16="http://schemas.microsoft.com/office/drawing/2014/main" id="{B34D2B44-FFE7-3648-BECC-DCD5E3613C30}"/>
              </a:ext>
            </a:extLst>
          </p:cNvPr>
          <p:cNvSpPr txBox="1"/>
          <p:nvPr/>
        </p:nvSpPr>
        <p:spPr>
          <a:xfrm>
            <a:off x="4128878" y="4256116"/>
            <a:ext cx="5696766" cy="523220"/>
          </a:xfrm>
          <a:prstGeom prst="rect">
            <a:avLst/>
          </a:prstGeom>
          <a:noFill/>
        </p:spPr>
        <p:txBody>
          <a:bodyPr wrap="square" rtlCol="0">
            <a:spAutoFit/>
          </a:bodyPr>
          <a:lstStyle/>
          <a:p>
            <a:r>
              <a:rPr lang="en-US" sz="2800" b="1" dirty="0">
                <a:highlight>
                  <a:srgbClr val="FFFF00"/>
                </a:highlight>
                <a:latin typeface="Arial" panose="020B0604020202020204" pitchFamily="34" charset="0"/>
                <a:cs typeface="Arial" panose="020B0604020202020204" pitchFamily="34" charset="0"/>
              </a:rPr>
              <a:t>Dr Anupam Mazumdar</a:t>
            </a:r>
          </a:p>
        </p:txBody>
      </p:sp>
    </p:spTree>
    <p:extLst>
      <p:ext uri="{BB962C8B-B14F-4D97-AF65-F5344CB8AC3E}">
        <p14:creationId xmlns:p14="http://schemas.microsoft.com/office/powerpoint/2010/main" val="2726045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832267"/>
          </a:xfrm>
        </p:spPr>
        <p:txBody>
          <a:bodyPr>
            <a:normAutofit/>
          </a:bodyPr>
          <a:lstStyle/>
          <a:p>
            <a:r>
              <a:rPr lang="en-GB" sz="3600" b="1" dirty="0"/>
              <a:t>History of PEST</a:t>
            </a:r>
          </a:p>
        </p:txBody>
      </p:sp>
      <p:sp>
        <p:nvSpPr>
          <p:cNvPr id="3" name="Content Placeholder 2"/>
          <p:cNvSpPr>
            <a:spLocks noGrp="1"/>
          </p:cNvSpPr>
          <p:nvPr>
            <p:ph idx="1"/>
          </p:nvPr>
        </p:nvSpPr>
        <p:spPr>
          <a:xfrm>
            <a:off x="609600" y="832267"/>
            <a:ext cx="10972800" cy="4878722"/>
          </a:xfrm>
        </p:spPr>
        <p:txBody>
          <a:bodyPr>
            <a:noAutofit/>
          </a:bodyPr>
          <a:lstStyle/>
          <a:p>
            <a:pPr marL="0" indent="0">
              <a:buNone/>
            </a:pPr>
            <a:r>
              <a:rPr lang="en-GB" sz="2800" dirty="0"/>
              <a:t>So where did the term PEST or PESTLE originate? What were the origins?</a:t>
            </a:r>
          </a:p>
          <a:p>
            <a:pPr marL="0" indent="0">
              <a:buNone/>
            </a:pPr>
            <a:endParaRPr lang="en-GB" sz="2800" dirty="0"/>
          </a:p>
          <a:p>
            <a:pPr marL="0" indent="0">
              <a:buNone/>
            </a:pPr>
            <a:r>
              <a:rPr lang="en-GB" sz="2800" dirty="0"/>
              <a:t>The term PESTLE has been used regularly in the last 20+ years.</a:t>
            </a:r>
          </a:p>
          <a:p>
            <a:pPr marL="0" indent="0">
              <a:buNone/>
            </a:pPr>
            <a:endParaRPr lang="en-GB" sz="2800" dirty="0"/>
          </a:p>
          <a:p>
            <a:pPr marL="0" indent="0">
              <a:buNone/>
            </a:pPr>
            <a:r>
              <a:rPr lang="en-GB" sz="2800" dirty="0"/>
              <a:t>The earliest known reference to the tools and techniques for ‘Scanning the Business Environment’ appears to be by </a:t>
            </a:r>
            <a:r>
              <a:rPr lang="en-GB" sz="2800" b="1" dirty="0">
                <a:solidFill>
                  <a:srgbClr val="FF0000"/>
                </a:solidFill>
              </a:rPr>
              <a:t>Francis J. Aguilar (1967) </a:t>
            </a:r>
            <a:r>
              <a:rPr lang="en-GB" sz="2800" dirty="0"/>
              <a:t>who discusses ‘ETPS’ – a prompt for the four sectors of his taxonomy of the environment: Economic, Technical, Political, and Social.</a:t>
            </a:r>
          </a:p>
        </p:txBody>
      </p:sp>
    </p:spTree>
    <p:extLst>
      <p:ext uri="{BB962C8B-B14F-4D97-AF65-F5344CB8AC3E}">
        <p14:creationId xmlns:p14="http://schemas.microsoft.com/office/powerpoint/2010/main" val="4195649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FF6EE6C-33D4-3D43-927F-0F2CA97FE44B}"/>
              </a:ext>
            </a:extLst>
          </p:cNvPr>
          <p:cNvSpPr>
            <a:spLocks noGrp="1"/>
          </p:cNvSpPr>
          <p:nvPr>
            <p:ph type="title"/>
          </p:nvPr>
        </p:nvSpPr>
        <p:spPr>
          <a:xfrm>
            <a:off x="609600" y="136524"/>
            <a:ext cx="10972800" cy="719973"/>
          </a:xfrm>
        </p:spPr>
        <p:txBody>
          <a:bodyPr>
            <a:normAutofit fontScale="90000"/>
          </a:bodyPr>
          <a:lstStyle/>
          <a:p>
            <a:r>
              <a:rPr lang="cy-GB" b="1" dirty="0"/>
              <a:t>PESTLE Preview</a:t>
            </a:r>
          </a:p>
        </p:txBody>
      </p:sp>
      <p:sp>
        <p:nvSpPr>
          <p:cNvPr id="5" name="Content Placeholder 2">
            <a:extLst>
              <a:ext uri="{FF2B5EF4-FFF2-40B4-BE49-F238E27FC236}">
                <a16:creationId xmlns:a16="http://schemas.microsoft.com/office/drawing/2014/main" id="{0ABEA92F-2EA2-9E4E-8A8C-73B2D0F8F72F}"/>
              </a:ext>
            </a:extLst>
          </p:cNvPr>
          <p:cNvSpPr>
            <a:spLocks noGrp="1"/>
          </p:cNvSpPr>
          <p:nvPr>
            <p:ph idx="1"/>
          </p:nvPr>
        </p:nvSpPr>
        <p:spPr>
          <a:xfrm>
            <a:off x="0" y="856497"/>
            <a:ext cx="12192000" cy="4895910"/>
          </a:xfrm>
        </p:spPr>
        <p:txBody>
          <a:bodyPr>
            <a:noAutofit/>
          </a:bodyPr>
          <a:lstStyle/>
          <a:p>
            <a:pPr algn="just"/>
            <a:r>
              <a:rPr lang="en-GB" sz="2400" dirty="0">
                <a:latin typeface="Arial" panose="020B0604020202020204" pitchFamily="34" charset="0"/>
                <a:cs typeface="Arial" panose="020B0604020202020204" pitchFamily="34" charset="0"/>
              </a:rPr>
              <a:t>PESTLE analysis, that is usually referred as PEST analysis, may be an idea in promoting principles. Moreover, this idea is employed as a tool by corporations to trace the atmosphere they are operational in or are getting to launch a brand new project/product/service etc. </a:t>
            </a:r>
          </a:p>
          <a:p>
            <a:pPr marL="0" indent="0" algn="just">
              <a:buNone/>
            </a:pPr>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PESTLE is a problem solving and decision making method that in its expanded kind denotes P for Political, E for Economic, S for Social, T for Technological, L for Legal and E for Environmental.  </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PESTLE provides a bird’s eye read of the full surroundings from many various angles that one needs to ascertain and keep a track of whereas considering on a particular idea/plan. </a:t>
            </a:r>
            <a:endParaRPr lang="cy-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04284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E3D223D-1527-B84D-8405-DAF778EB9453}"/>
              </a:ext>
            </a:extLst>
          </p:cNvPr>
          <p:cNvSpPr>
            <a:spLocks noGrp="1"/>
          </p:cNvSpPr>
          <p:nvPr>
            <p:ph type="title"/>
          </p:nvPr>
        </p:nvSpPr>
        <p:spPr>
          <a:xfrm>
            <a:off x="609600" y="36774"/>
            <a:ext cx="10972800" cy="719973"/>
          </a:xfrm>
        </p:spPr>
        <p:txBody>
          <a:bodyPr>
            <a:normAutofit fontScale="90000"/>
          </a:bodyPr>
          <a:lstStyle/>
          <a:p>
            <a:r>
              <a:rPr lang="cy-GB" b="1" dirty="0"/>
              <a:t>PESTLE Analysis Answer 6 Key Questions</a:t>
            </a:r>
          </a:p>
        </p:txBody>
      </p:sp>
      <p:sp>
        <p:nvSpPr>
          <p:cNvPr id="5" name="Content Placeholder 2">
            <a:extLst>
              <a:ext uri="{FF2B5EF4-FFF2-40B4-BE49-F238E27FC236}">
                <a16:creationId xmlns:a16="http://schemas.microsoft.com/office/drawing/2014/main" id="{35FF1E11-DB89-DE4D-8775-11ADAD64F82C}"/>
              </a:ext>
            </a:extLst>
          </p:cNvPr>
          <p:cNvSpPr>
            <a:spLocks noGrp="1"/>
          </p:cNvSpPr>
          <p:nvPr>
            <p:ph idx="1"/>
          </p:nvPr>
        </p:nvSpPr>
        <p:spPr>
          <a:xfrm>
            <a:off x="0" y="590497"/>
            <a:ext cx="12192000" cy="5112034"/>
          </a:xfrm>
        </p:spPr>
        <p:txBody>
          <a:bodyPr>
            <a:noAutofit/>
          </a:bodyPr>
          <a:lstStyle/>
          <a:p>
            <a:pPr algn="just"/>
            <a:r>
              <a:rPr lang="en-GB" sz="2400" b="1" dirty="0">
                <a:latin typeface="Arial" panose="020B0604020202020204" pitchFamily="34" charset="0"/>
                <a:cs typeface="Arial" panose="020B0604020202020204" pitchFamily="34" charset="0"/>
              </a:rPr>
              <a:t>PESTLE: </a:t>
            </a:r>
            <a:r>
              <a:rPr lang="en-GB" sz="2400" dirty="0">
                <a:latin typeface="Arial" panose="020B0604020202020204" pitchFamily="34" charset="0"/>
                <a:cs typeface="Arial" panose="020B0604020202020204" pitchFamily="34" charset="0"/>
              </a:rPr>
              <a:t>What are the political factors that are likely to affect the business </a:t>
            </a:r>
          </a:p>
          <a:p>
            <a:pPr algn="just"/>
            <a:endParaRPr lang="en-GB" sz="2400"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Economic: </a:t>
            </a:r>
            <a:r>
              <a:rPr lang="en-GB" sz="2400" dirty="0">
                <a:latin typeface="Arial" panose="020B0604020202020204" pitchFamily="34" charset="0"/>
                <a:cs typeface="Arial" panose="020B0604020202020204" pitchFamily="34" charset="0"/>
              </a:rPr>
              <a:t>What are the economic factors that will affect the business </a:t>
            </a:r>
          </a:p>
          <a:p>
            <a:pPr algn="just"/>
            <a:endParaRPr lang="en-GB" sz="2400"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Sociological: </a:t>
            </a:r>
            <a:r>
              <a:rPr lang="en-GB" sz="2400" dirty="0">
                <a:latin typeface="Arial" panose="020B0604020202020204" pitchFamily="34" charset="0"/>
                <a:cs typeface="Arial" panose="020B0604020202020204" pitchFamily="34" charset="0"/>
              </a:rPr>
              <a:t>What cultural aspects likely to affect the business </a:t>
            </a:r>
          </a:p>
          <a:p>
            <a:pPr algn="just"/>
            <a:endParaRPr lang="en-GB" sz="2400"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Technological: </a:t>
            </a:r>
            <a:r>
              <a:rPr lang="en-GB" sz="2400" dirty="0">
                <a:latin typeface="Arial" panose="020B0604020202020204" pitchFamily="34" charset="0"/>
                <a:cs typeface="Arial" panose="020B0604020202020204" pitchFamily="34" charset="0"/>
              </a:rPr>
              <a:t>What technological changes that may affect the business</a:t>
            </a:r>
          </a:p>
          <a:p>
            <a:pPr algn="just"/>
            <a:endParaRPr lang="en-GB" sz="2400"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Legal: </a:t>
            </a:r>
            <a:r>
              <a:rPr lang="en-GB" sz="2400" dirty="0">
                <a:latin typeface="Arial" panose="020B0604020202020204" pitchFamily="34" charset="0"/>
                <a:cs typeface="Arial" panose="020B0604020202020204" pitchFamily="34" charset="0"/>
              </a:rPr>
              <a:t>What current and impending legislation that will affect the business </a:t>
            </a:r>
          </a:p>
          <a:p>
            <a:pPr algn="just"/>
            <a:endParaRPr lang="en-GB" sz="2400"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Environmental: </a:t>
            </a:r>
            <a:r>
              <a:rPr lang="en-GB" sz="2400" dirty="0">
                <a:latin typeface="Arial" panose="020B0604020202020204" pitchFamily="34" charset="0"/>
                <a:cs typeface="Arial" panose="020B0604020202020204" pitchFamily="34" charset="0"/>
              </a:rPr>
              <a:t>What are the environmental considerations that may affect the business? </a:t>
            </a:r>
            <a:endParaRPr lang="cy-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819111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36524"/>
            <a:ext cx="10972800" cy="719973"/>
          </a:xfrm>
        </p:spPr>
        <p:txBody>
          <a:bodyPr>
            <a:normAutofit fontScale="90000"/>
          </a:bodyPr>
          <a:lstStyle/>
          <a:p>
            <a:r>
              <a:rPr lang="cy-GB" b="1" dirty="0"/>
              <a:t>PESTLE Analysis</a:t>
            </a:r>
          </a:p>
        </p:txBody>
      </p:sp>
      <p:sp>
        <p:nvSpPr>
          <p:cNvPr id="3" name="Content Placeholder 2"/>
          <p:cNvSpPr>
            <a:spLocks noGrp="1"/>
          </p:cNvSpPr>
          <p:nvPr>
            <p:ph idx="1"/>
          </p:nvPr>
        </p:nvSpPr>
        <p:spPr>
          <a:xfrm>
            <a:off x="609600" y="1196999"/>
            <a:ext cx="10972800" cy="4276977"/>
          </a:xfrm>
        </p:spPr>
        <p:txBody>
          <a:bodyPr>
            <a:noAutofit/>
          </a:bodyPr>
          <a:lstStyle/>
          <a:p>
            <a:pPr marL="0" indent="0">
              <a:buNone/>
            </a:pPr>
            <a:endParaRPr lang="en-GB" sz="2400" dirty="0"/>
          </a:p>
          <a:p>
            <a:pPr algn="just"/>
            <a:r>
              <a:rPr lang="en-GB" sz="2400" dirty="0">
                <a:latin typeface="Arial" panose="020B0604020202020204" pitchFamily="34" charset="0"/>
                <a:cs typeface="Arial" panose="020B0604020202020204" pitchFamily="34" charset="0"/>
              </a:rPr>
              <a:t>The framework is useful for identifying factors that affect an organisation </a:t>
            </a:r>
            <a:r>
              <a:rPr lang="en-GB" sz="2400" u="sng" dirty="0">
                <a:latin typeface="Arial" panose="020B0604020202020204" pitchFamily="34" charset="0"/>
                <a:cs typeface="Arial" panose="020B0604020202020204" pitchFamily="34" charset="0"/>
              </a:rPr>
              <a:t>from the </a:t>
            </a:r>
            <a:r>
              <a:rPr lang="en-GB" sz="2400" u="sng" dirty="0">
                <a:solidFill>
                  <a:srgbClr val="FF0000"/>
                </a:solidFill>
                <a:latin typeface="Arial" panose="020B0604020202020204" pitchFamily="34" charset="0"/>
                <a:cs typeface="Arial" panose="020B0604020202020204" pitchFamily="34" charset="0"/>
              </a:rPr>
              <a:t>outside</a:t>
            </a:r>
            <a:r>
              <a:rPr lang="en-GB" sz="2400" dirty="0">
                <a:latin typeface="Arial" panose="020B0604020202020204" pitchFamily="34" charset="0"/>
                <a:cs typeface="Arial" panose="020B0604020202020204" pitchFamily="34" charset="0"/>
              </a:rPr>
              <a:t>.  </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Without such a structure, it would be difficult to know where to start because all organisations are affected by </a:t>
            </a:r>
            <a:r>
              <a:rPr lang="en-GB" sz="2400" dirty="0">
                <a:solidFill>
                  <a:srgbClr val="FF0000"/>
                </a:solidFill>
                <a:latin typeface="Arial" panose="020B0604020202020204" pitchFamily="34" charset="0"/>
                <a:cs typeface="Arial" panose="020B0604020202020204" pitchFamily="34" charset="0"/>
              </a:rPr>
              <a:t>multiple external factors</a:t>
            </a:r>
            <a:r>
              <a:rPr lang="en-GB" sz="2400" dirty="0">
                <a:latin typeface="Arial" panose="020B0604020202020204" pitchFamily="34" charset="0"/>
                <a:cs typeface="Arial" panose="020B0604020202020204" pitchFamily="34" charset="0"/>
              </a:rPr>
              <a:t>.  </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It is a used by </a:t>
            </a:r>
            <a:r>
              <a:rPr lang="en-GB" sz="2400" dirty="0">
                <a:solidFill>
                  <a:srgbClr val="FF0000"/>
                </a:solidFill>
                <a:latin typeface="Arial" panose="020B0604020202020204" pitchFamily="34" charset="0"/>
                <a:cs typeface="Arial" panose="020B0604020202020204" pitchFamily="34" charset="0"/>
              </a:rPr>
              <a:t>strategists</a:t>
            </a:r>
            <a:r>
              <a:rPr lang="en-GB" sz="2400" dirty="0">
                <a:latin typeface="Arial" panose="020B0604020202020204" pitchFamily="34" charset="0"/>
                <a:cs typeface="Arial" panose="020B0604020202020204" pitchFamily="34" charset="0"/>
              </a:rPr>
              <a:t> at a </a:t>
            </a:r>
            <a:r>
              <a:rPr lang="en-GB" sz="2400" u="sng" dirty="0">
                <a:solidFill>
                  <a:srgbClr val="FF0000"/>
                </a:solidFill>
                <a:latin typeface="Arial" panose="020B0604020202020204" pitchFamily="34" charset="0"/>
                <a:cs typeface="Arial" panose="020B0604020202020204" pitchFamily="34" charset="0"/>
              </a:rPr>
              <a:t>corporate</a:t>
            </a:r>
            <a:r>
              <a:rPr lang="en-GB" sz="2400" u="sng" dirty="0">
                <a:latin typeface="Arial" panose="020B0604020202020204" pitchFamily="34" charset="0"/>
                <a:cs typeface="Arial" panose="020B0604020202020204" pitchFamily="34" charset="0"/>
              </a:rPr>
              <a:t> level</a:t>
            </a:r>
            <a:r>
              <a:rPr lang="en-GB" sz="2400" dirty="0">
                <a:latin typeface="Arial" panose="020B0604020202020204" pitchFamily="34" charset="0"/>
                <a:cs typeface="Arial" panose="020B0604020202020204" pitchFamily="34" charset="0"/>
              </a:rPr>
              <a:t>.</a:t>
            </a:r>
            <a:endParaRPr lang="cy-GB" sz="2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04657A23-F046-44D7-AC1D-38111E7AC05F}" type="slidenum">
              <a:rPr lang="en-US" smtClean="0"/>
              <a:pPr/>
              <a:t>5</a:t>
            </a:fld>
            <a:endParaRPr lang="en-US" dirty="0"/>
          </a:p>
        </p:txBody>
      </p:sp>
    </p:spTree>
    <p:extLst>
      <p:ext uri="{BB962C8B-B14F-4D97-AF65-F5344CB8AC3E}">
        <p14:creationId xmlns:p14="http://schemas.microsoft.com/office/powerpoint/2010/main" val="16374977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09600" y="1470484"/>
            <a:ext cx="10972800" cy="3917032"/>
          </a:xfrm>
        </p:spPr>
        <p:txBody>
          <a:bodyPr>
            <a:normAutofit lnSpcReduction="10000"/>
          </a:bodyPr>
          <a:lstStyle/>
          <a:p>
            <a:pPr algn="just"/>
            <a:r>
              <a:rPr lang="en-GB" sz="2400" dirty="0">
                <a:effectLst/>
                <a:latin typeface="Arial" panose="020B0604020202020204" pitchFamily="34" charset="0"/>
                <a:cs typeface="Arial" panose="020B0604020202020204" pitchFamily="34" charset="0"/>
              </a:rPr>
              <a:t>This technique is used to help </a:t>
            </a:r>
            <a:r>
              <a:rPr lang="en-GB" sz="2400" dirty="0">
                <a:solidFill>
                  <a:srgbClr val="FF0000"/>
                </a:solidFill>
                <a:effectLst/>
                <a:latin typeface="Arial" panose="020B0604020202020204" pitchFamily="34" charset="0"/>
                <a:cs typeface="Arial" panose="020B0604020202020204" pitchFamily="34" charset="0"/>
              </a:rPr>
              <a:t>identify factors involved in change </a:t>
            </a:r>
            <a:r>
              <a:rPr lang="en-GB" sz="2400" dirty="0">
                <a:effectLst/>
                <a:latin typeface="Arial" panose="020B0604020202020204" pitchFamily="34" charset="0"/>
                <a:cs typeface="Arial" panose="020B0604020202020204" pitchFamily="34" charset="0"/>
              </a:rPr>
              <a:t>rather than solutions to any of the factors.</a:t>
            </a:r>
          </a:p>
          <a:p>
            <a:pPr algn="just"/>
            <a:endParaRPr lang="en-GB" sz="2400" dirty="0">
              <a:effectLst/>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PESTLE analysis is a useful tool for understanding the “</a:t>
            </a:r>
            <a:r>
              <a:rPr lang="en-GB" sz="2400" dirty="0">
                <a:solidFill>
                  <a:srgbClr val="FF0000"/>
                </a:solidFill>
                <a:latin typeface="Arial" panose="020B0604020202020204" pitchFamily="34" charset="0"/>
                <a:cs typeface="Arial" panose="020B0604020202020204" pitchFamily="34" charset="0"/>
              </a:rPr>
              <a:t>big picture</a:t>
            </a:r>
            <a:r>
              <a:rPr lang="en-GB" sz="2400" dirty="0">
                <a:latin typeface="Arial" panose="020B0604020202020204" pitchFamily="34" charset="0"/>
                <a:cs typeface="Arial" panose="020B0604020202020204" pitchFamily="34" charset="0"/>
              </a:rPr>
              <a:t>” of the environment in which you are operating, and the opportunities and threats that lie within it. </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Specifically the PEST or PESTLE analysis is a useful tool for understanding </a:t>
            </a:r>
            <a:r>
              <a:rPr lang="en-GB" sz="2400" dirty="0">
                <a:solidFill>
                  <a:srgbClr val="FF0000"/>
                </a:solidFill>
                <a:latin typeface="Arial" panose="020B0604020202020204" pitchFamily="34" charset="0"/>
                <a:cs typeface="Arial" panose="020B0604020202020204" pitchFamily="34" charset="0"/>
              </a:rPr>
              <a:t>risks</a:t>
            </a:r>
            <a:r>
              <a:rPr lang="en-GB" sz="2400" dirty="0">
                <a:latin typeface="Arial" panose="020B0604020202020204" pitchFamily="34" charset="0"/>
                <a:cs typeface="Arial" panose="020B0604020202020204" pitchFamily="34" charset="0"/>
              </a:rPr>
              <a:t> associated with </a:t>
            </a:r>
            <a:r>
              <a:rPr lang="en-GB" sz="2400" dirty="0">
                <a:solidFill>
                  <a:srgbClr val="FF0000"/>
                </a:solidFill>
                <a:latin typeface="Arial" panose="020B0604020202020204" pitchFamily="34" charset="0"/>
                <a:cs typeface="Arial" panose="020B0604020202020204" pitchFamily="34" charset="0"/>
              </a:rPr>
              <a:t>market growth or decline</a:t>
            </a:r>
            <a:r>
              <a:rPr lang="en-GB" sz="2400" dirty="0">
                <a:latin typeface="Arial" panose="020B0604020202020204" pitchFamily="34" charset="0"/>
                <a:cs typeface="Arial" panose="020B0604020202020204" pitchFamily="34" charset="0"/>
              </a:rPr>
              <a:t>, and as such the position, potential and direction for a business or organisation.</a:t>
            </a:r>
            <a:endParaRPr lang="en-GB" sz="2400" dirty="0">
              <a:effectLst/>
              <a:latin typeface="Arial" panose="020B0604020202020204" pitchFamily="34" charset="0"/>
              <a:cs typeface="Arial" panose="020B0604020202020204" pitchFamily="34" charset="0"/>
            </a:endParaRPr>
          </a:p>
        </p:txBody>
      </p:sp>
      <p:sp>
        <p:nvSpPr>
          <p:cNvPr id="6" name="Title 1">
            <a:extLst>
              <a:ext uri="{FF2B5EF4-FFF2-40B4-BE49-F238E27FC236}">
                <a16:creationId xmlns:a16="http://schemas.microsoft.com/office/drawing/2014/main" id="{93029EFF-948F-465D-824B-250B2DFF2B37}"/>
              </a:ext>
            </a:extLst>
          </p:cNvPr>
          <p:cNvSpPr>
            <a:spLocks noGrp="1"/>
          </p:cNvSpPr>
          <p:nvPr>
            <p:ph type="title"/>
          </p:nvPr>
        </p:nvSpPr>
        <p:spPr>
          <a:xfrm>
            <a:off x="609600" y="136524"/>
            <a:ext cx="10972800" cy="719973"/>
          </a:xfrm>
        </p:spPr>
        <p:txBody>
          <a:bodyPr>
            <a:normAutofit fontScale="90000"/>
          </a:bodyPr>
          <a:lstStyle/>
          <a:p>
            <a:r>
              <a:rPr lang="cy-GB" b="1" dirty="0"/>
              <a:t>PESTLE Analysis</a:t>
            </a:r>
          </a:p>
        </p:txBody>
      </p:sp>
    </p:spTree>
    <p:extLst>
      <p:ext uri="{BB962C8B-B14F-4D97-AF65-F5344CB8AC3E}">
        <p14:creationId xmlns:p14="http://schemas.microsoft.com/office/powerpoint/2010/main" val="1219210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09600" y="1458787"/>
            <a:ext cx="10972800" cy="3940425"/>
          </a:xfrm>
        </p:spPr>
        <p:txBody>
          <a:bodyPr>
            <a:noAutofit/>
          </a:bodyPr>
          <a:lstStyle/>
          <a:p>
            <a:pPr marL="0" indent="0">
              <a:buNone/>
            </a:pPr>
            <a:r>
              <a:rPr lang="en-GB" sz="2400" dirty="0">
                <a:effectLst/>
              </a:rPr>
              <a:t>There are several variations on PESTLE Analysis:</a:t>
            </a:r>
          </a:p>
          <a:p>
            <a:endParaRPr lang="en-GB" sz="2400" dirty="0">
              <a:effectLst/>
            </a:endParaRPr>
          </a:p>
          <a:p>
            <a:r>
              <a:rPr lang="en-GB" sz="2400" b="1" dirty="0">
                <a:effectLst/>
              </a:rPr>
              <a:t>PEST</a:t>
            </a:r>
            <a:r>
              <a:rPr lang="en-GB" sz="2400" dirty="0">
                <a:effectLst/>
              </a:rPr>
              <a:t>: Political, Economic, Sociological, Technological</a:t>
            </a:r>
          </a:p>
          <a:p>
            <a:endParaRPr lang="en-GB" sz="2400" dirty="0">
              <a:effectLst/>
            </a:endParaRPr>
          </a:p>
          <a:p>
            <a:r>
              <a:rPr lang="en-GB" sz="2400" b="1" dirty="0">
                <a:effectLst/>
              </a:rPr>
              <a:t>PESTLIED</a:t>
            </a:r>
            <a:r>
              <a:rPr lang="en-GB" sz="2400" dirty="0">
                <a:effectLst/>
              </a:rPr>
              <a:t>: Political, economic, sociological, technological, environmental, legal, international, environmental, demographic</a:t>
            </a:r>
          </a:p>
          <a:p>
            <a:endParaRPr lang="en-GB" sz="2400" dirty="0">
              <a:effectLst/>
            </a:endParaRPr>
          </a:p>
          <a:p>
            <a:r>
              <a:rPr lang="en-GB" sz="2400" b="1" dirty="0">
                <a:effectLst/>
              </a:rPr>
              <a:t>STEEPLE</a:t>
            </a:r>
            <a:r>
              <a:rPr lang="en-GB" sz="2400" dirty="0">
                <a:effectLst/>
              </a:rPr>
              <a:t>: Sociological, technological, environmental, economic, political, legal, ethical</a:t>
            </a:r>
          </a:p>
        </p:txBody>
      </p:sp>
      <p:sp>
        <p:nvSpPr>
          <p:cNvPr id="6" name="Title 1">
            <a:extLst>
              <a:ext uri="{FF2B5EF4-FFF2-40B4-BE49-F238E27FC236}">
                <a16:creationId xmlns:a16="http://schemas.microsoft.com/office/drawing/2014/main" id="{E6AAACAC-2CC0-43F7-B4F2-6EA28B712D14}"/>
              </a:ext>
            </a:extLst>
          </p:cNvPr>
          <p:cNvSpPr>
            <a:spLocks noGrp="1"/>
          </p:cNvSpPr>
          <p:nvPr>
            <p:ph type="title"/>
          </p:nvPr>
        </p:nvSpPr>
        <p:spPr>
          <a:xfrm>
            <a:off x="609600" y="136524"/>
            <a:ext cx="10972800" cy="719973"/>
          </a:xfrm>
        </p:spPr>
        <p:txBody>
          <a:bodyPr>
            <a:normAutofit fontScale="90000"/>
          </a:bodyPr>
          <a:lstStyle/>
          <a:p>
            <a:r>
              <a:rPr lang="cy-GB" b="1" dirty="0"/>
              <a:t>PESTLE Analysis</a:t>
            </a:r>
          </a:p>
        </p:txBody>
      </p:sp>
    </p:spTree>
    <p:extLst>
      <p:ext uri="{BB962C8B-B14F-4D97-AF65-F5344CB8AC3E}">
        <p14:creationId xmlns:p14="http://schemas.microsoft.com/office/powerpoint/2010/main" val="1508130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09600" y="1470484"/>
            <a:ext cx="10972800" cy="3917032"/>
          </a:xfrm>
        </p:spPr>
        <p:txBody>
          <a:bodyPr>
            <a:normAutofit lnSpcReduction="10000"/>
          </a:bodyPr>
          <a:lstStyle/>
          <a:p>
            <a:pPr algn="just"/>
            <a:r>
              <a:rPr lang="en-GB" sz="2800" dirty="0">
                <a:effectLst/>
                <a:latin typeface="Arial" panose="020B0604020202020204" pitchFamily="34" charset="0"/>
                <a:cs typeface="Arial" panose="020B0604020202020204" pitchFamily="34" charset="0"/>
              </a:rPr>
              <a:t>An important element to the technique is considering </a:t>
            </a:r>
            <a:r>
              <a:rPr lang="en-GB" sz="2800" b="1" dirty="0">
                <a:solidFill>
                  <a:srgbClr val="FF0000"/>
                </a:solidFill>
                <a:effectLst/>
                <a:latin typeface="Arial" panose="020B0604020202020204" pitchFamily="34" charset="0"/>
                <a:cs typeface="Arial" panose="020B0604020202020204" pitchFamily="34" charset="0"/>
              </a:rPr>
              <a:t>all the areas </a:t>
            </a:r>
            <a:r>
              <a:rPr lang="en-GB" sz="2800" dirty="0">
                <a:effectLst/>
                <a:latin typeface="Arial" panose="020B0604020202020204" pitchFamily="34" charset="0"/>
                <a:cs typeface="Arial" panose="020B0604020202020204" pitchFamily="34" charset="0"/>
              </a:rPr>
              <a:t>of the technique rather than carefully classifying a factor.</a:t>
            </a:r>
          </a:p>
          <a:p>
            <a:pPr algn="just"/>
            <a:endParaRPr lang="en-GB" sz="2800" dirty="0">
              <a:effectLst/>
              <a:latin typeface="Arial" panose="020B0604020202020204" pitchFamily="34" charset="0"/>
              <a:cs typeface="Arial" panose="020B0604020202020204" pitchFamily="34" charset="0"/>
            </a:endParaRPr>
          </a:p>
          <a:p>
            <a:pPr algn="just"/>
            <a:r>
              <a:rPr lang="en-GB" sz="2800" dirty="0">
                <a:effectLst/>
                <a:latin typeface="Arial" panose="020B0604020202020204" pitchFamily="34" charset="0"/>
                <a:cs typeface="Arial" panose="020B0604020202020204" pitchFamily="34" charset="0"/>
              </a:rPr>
              <a:t>When considering each factor you need to identify </a:t>
            </a:r>
            <a:r>
              <a:rPr lang="en-GB" sz="2800" dirty="0">
                <a:solidFill>
                  <a:srgbClr val="FF0000"/>
                </a:solidFill>
                <a:effectLst/>
                <a:latin typeface="Arial" panose="020B0604020202020204" pitchFamily="34" charset="0"/>
                <a:cs typeface="Arial" panose="020B0604020202020204" pitchFamily="34" charset="0"/>
              </a:rPr>
              <a:t>what the factor </a:t>
            </a:r>
            <a:r>
              <a:rPr lang="en-GB" sz="2800" dirty="0">
                <a:effectLst/>
                <a:latin typeface="Arial" panose="020B0604020202020204" pitchFamily="34" charset="0"/>
                <a:cs typeface="Arial" panose="020B0604020202020204" pitchFamily="34" charset="0"/>
              </a:rPr>
              <a:t>is and what the </a:t>
            </a:r>
            <a:r>
              <a:rPr lang="en-GB" sz="2800" dirty="0">
                <a:solidFill>
                  <a:srgbClr val="FF0000"/>
                </a:solidFill>
                <a:effectLst/>
                <a:latin typeface="Arial" panose="020B0604020202020204" pitchFamily="34" charset="0"/>
                <a:cs typeface="Arial" panose="020B0604020202020204" pitchFamily="34" charset="0"/>
              </a:rPr>
              <a:t>impact</a:t>
            </a:r>
            <a:r>
              <a:rPr lang="en-GB" sz="2800" dirty="0">
                <a:effectLst/>
                <a:latin typeface="Arial" panose="020B0604020202020204" pitchFamily="34" charset="0"/>
                <a:cs typeface="Arial" panose="020B0604020202020204" pitchFamily="34" charset="0"/>
              </a:rPr>
              <a:t> will be on the business/organisation. </a:t>
            </a:r>
          </a:p>
          <a:p>
            <a:pPr algn="just"/>
            <a:endParaRPr lang="en-GB" sz="2800" dirty="0">
              <a:effectLst/>
              <a:latin typeface="Arial" panose="020B0604020202020204" pitchFamily="34" charset="0"/>
              <a:cs typeface="Arial" panose="020B0604020202020204" pitchFamily="34" charset="0"/>
            </a:endParaRPr>
          </a:p>
          <a:p>
            <a:pPr algn="just"/>
            <a:r>
              <a:rPr lang="en-GB" sz="2800" dirty="0">
                <a:latin typeface="Arial" panose="020B0604020202020204" pitchFamily="34" charset="0"/>
                <a:cs typeface="Arial" panose="020B0604020202020204" pitchFamily="34" charset="0"/>
              </a:rPr>
              <a:t>PESTLE analysis is often used alongside </a:t>
            </a:r>
            <a:r>
              <a:rPr lang="en-GB" sz="2800" dirty="0">
                <a:solidFill>
                  <a:srgbClr val="FF0000"/>
                </a:solidFill>
                <a:latin typeface="Arial" panose="020B0604020202020204" pitchFamily="34" charset="0"/>
                <a:cs typeface="Arial" panose="020B0604020202020204" pitchFamily="34" charset="0"/>
              </a:rPr>
              <a:t>SWOT</a:t>
            </a:r>
            <a:r>
              <a:rPr lang="en-GB" sz="2800" dirty="0">
                <a:latin typeface="Arial" panose="020B0604020202020204" pitchFamily="34" charset="0"/>
                <a:cs typeface="Arial" panose="020B0604020202020204" pitchFamily="34" charset="0"/>
              </a:rPr>
              <a:t> analysis to help identify opportunities and threats. See the PESTLE analysis example.</a:t>
            </a:r>
          </a:p>
          <a:p>
            <a:endParaRPr lang="en-GB" sz="2800" dirty="0"/>
          </a:p>
        </p:txBody>
      </p:sp>
      <p:sp>
        <p:nvSpPr>
          <p:cNvPr id="6" name="Title 1">
            <a:extLst>
              <a:ext uri="{FF2B5EF4-FFF2-40B4-BE49-F238E27FC236}">
                <a16:creationId xmlns:a16="http://schemas.microsoft.com/office/drawing/2014/main" id="{6EA65230-6A29-44A3-A52F-85D848B2185A}"/>
              </a:ext>
            </a:extLst>
          </p:cNvPr>
          <p:cNvSpPr>
            <a:spLocks noGrp="1"/>
          </p:cNvSpPr>
          <p:nvPr>
            <p:ph type="title"/>
          </p:nvPr>
        </p:nvSpPr>
        <p:spPr>
          <a:xfrm>
            <a:off x="609600" y="136524"/>
            <a:ext cx="10972800" cy="719973"/>
          </a:xfrm>
        </p:spPr>
        <p:txBody>
          <a:bodyPr>
            <a:normAutofit fontScale="90000"/>
          </a:bodyPr>
          <a:lstStyle/>
          <a:p>
            <a:r>
              <a:rPr lang="cy-GB" b="1" dirty="0"/>
              <a:t>PESTLE Analysis</a:t>
            </a:r>
          </a:p>
        </p:txBody>
      </p:sp>
    </p:spTree>
    <p:extLst>
      <p:ext uri="{BB962C8B-B14F-4D97-AF65-F5344CB8AC3E}">
        <p14:creationId xmlns:p14="http://schemas.microsoft.com/office/powerpoint/2010/main" val="41563091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470484"/>
            <a:ext cx="10972800" cy="3917032"/>
          </a:xfrm>
        </p:spPr>
        <p:txBody>
          <a:bodyPr>
            <a:normAutofit/>
          </a:bodyPr>
          <a:lstStyle/>
          <a:p>
            <a:pPr algn="just"/>
            <a:r>
              <a:rPr lang="en-GB" sz="2400" b="1" dirty="0">
                <a:latin typeface="Arial" panose="020B0604020202020204" pitchFamily="34" charset="0"/>
                <a:cs typeface="Arial" panose="020B0604020202020204" pitchFamily="34" charset="0"/>
              </a:rPr>
              <a:t>At the outset</a:t>
            </a:r>
            <a:r>
              <a:rPr lang="en-GB" sz="2400" dirty="0">
                <a:latin typeface="Arial" panose="020B0604020202020204" pitchFamily="34" charset="0"/>
                <a:cs typeface="Arial" panose="020B0604020202020204" pitchFamily="34" charset="0"/>
              </a:rPr>
              <a:t>, it is important to establish the general nature of the organisational environment.</a:t>
            </a:r>
          </a:p>
          <a:p>
            <a:pPr algn="just">
              <a:buNone/>
            </a:pPr>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Is it simple, certain and static?</a:t>
            </a:r>
          </a:p>
          <a:p>
            <a:pPr algn="just">
              <a:buNone/>
            </a:pPr>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Or is it complex, uncertain and dynamic?</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It is terribly crucial for one to know the whole depth of every of the letters of the PESTLE. </a:t>
            </a:r>
          </a:p>
          <a:p>
            <a:endParaRPr lang="en-GB" sz="2400" dirty="0"/>
          </a:p>
          <a:p>
            <a:endParaRPr lang="en-GB" sz="2400" dirty="0"/>
          </a:p>
        </p:txBody>
      </p:sp>
      <p:sp>
        <p:nvSpPr>
          <p:cNvPr id="4" name="Slide Number Placeholder 3"/>
          <p:cNvSpPr>
            <a:spLocks noGrp="1"/>
          </p:cNvSpPr>
          <p:nvPr>
            <p:ph type="sldNum" sz="quarter" idx="12"/>
          </p:nvPr>
        </p:nvSpPr>
        <p:spPr/>
        <p:txBody>
          <a:bodyPr/>
          <a:lstStyle/>
          <a:p>
            <a:fld id="{04657A23-F046-44D7-AC1D-38111E7AC05F}" type="slidenum">
              <a:rPr lang="en-US" smtClean="0"/>
              <a:pPr/>
              <a:t>9</a:t>
            </a:fld>
            <a:endParaRPr lang="en-US" dirty="0"/>
          </a:p>
        </p:txBody>
      </p:sp>
      <p:sp>
        <p:nvSpPr>
          <p:cNvPr id="7" name="Title 1">
            <a:extLst>
              <a:ext uri="{FF2B5EF4-FFF2-40B4-BE49-F238E27FC236}">
                <a16:creationId xmlns:a16="http://schemas.microsoft.com/office/drawing/2014/main" id="{94214098-0035-4217-BB78-903A7D66131B}"/>
              </a:ext>
            </a:extLst>
          </p:cNvPr>
          <p:cNvSpPr>
            <a:spLocks noGrp="1"/>
          </p:cNvSpPr>
          <p:nvPr>
            <p:ph type="title"/>
          </p:nvPr>
        </p:nvSpPr>
        <p:spPr>
          <a:xfrm>
            <a:off x="609600" y="136524"/>
            <a:ext cx="10972800" cy="719973"/>
          </a:xfrm>
        </p:spPr>
        <p:txBody>
          <a:bodyPr>
            <a:normAutofit fontScale="90000"/>
          </a:bodyPr>
          <a:lstStyle/>
          <a:p>
            <a:r>
              <a:rPr lang="cy-GB" b="1" dirty="0"/>
              <a:t>PESTLE Analysis</a:t>
            </a:r>
          </a:p>
        </p:txBody>
      </p:sp>
    </p:spTree>
    <p:extLst>
      <p:ext uri="{BB962C8B-B14F-4D97-AF65-F5344CB8AC3E}">
        <p14:creationId xmlns:p14="http://schemas.microsoft.com/office/powerpoint/2010/main" val="1335826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solidFill>
                  <a:srgbClr val="0070C0"/>
                </a:solidFill>
                <a:effectLst/>
              </a:rPr>
              <a:t>Political</a:t>
            </a:r>
            <a:endParaRPr lang="en-GB" dirty="0">
              <a:solidFill>
                <a:srgbClr val="0070C0"/>
              </a:solidFill>
            </a:endParaRPr>
          </a:p>
        </p:txBody>
      </p:sp>
      <p:sp>
        <p:nvSpPr>
          <p:cNvPr id="2" name="Content Placeholder 1"/>
          <p:cNvSpPr>
            <a:spLocks noGrp="1"/>
          </p:cNvSpPr>
          <p:nvPr>
            <p:ph idx="1"/>
          </p:nvPr>
        </p:nvSpPr>
        <p:spPr/>
        <p:txBody>
          <a:bodyPr>
            <a:normAutofit/>
          </a:bodyPr>
          <a:lstStyle/>
          <a:p>
            <a:r>
              <a:rPr lang="en-GB" sz="2800" dirty="0"/>
              <a:t>This factor represents the way and extent to which the government influences the economy, and certain businesses.</a:t>
            </a:r>
          </a:p>
          <a:p>
            <a:endParaRPr lang="en-GB" sz="2800" dirty="0"/>
          </a:p>
          <a:p>
            <a:r>
              <a:rPr lang="en-GB" sz="2800" dirty="0"/>
              <a:t>This could be at the federal, state or local level. Current considerations in the market that may impact planning include factors, e.g. a potential change of government, unstable government due to the balance of power, tax law, changing superannuation policies, labour laws, and trade restrictions.</a:t>
            </a:r>
            <a:endParaRPr lang="en-GB" sz="2800" dirty="0">
              <a:effectLst/>
            </a:endParaRPr>
          </a:p>
        </p:txBody>
      </p:sp>
    </p:spTree>
    <p:extLst>
      <p:ext uri="{BB962C8B-B14F-4D97-AF65-F5344CB8AC3E}">
        <p14:creationId xmlns:p14="http://schemas.microsoft.com/office/powerpoint/2010/main" val="6468007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solidFill>
                  <a:srgbClr val="0070C0"/>
                </a:solidFill>
                <a:effectLst/>
              </a:rPr>
              <a:t>Economic</a:t>
            </a:r>
            <a:endParaRPr lang="en-GB" dirty="0">
              <a:solidFill>
                <a:srgbClr val="0070C0"/>
              </a:solidFill>
            </a:endParaRPr>
          </a:p>
        </p:txBody>
      </p:sp>
      <p:sp>
        <p:nvSpPr>
          <p:cNvPr id="2" name="Content Placeholder 1"/>
          <p:cNvSpPr>
            <a:spLocks noGrp="1"/>
          </p:cNvSpPr>
          <p:nvPr>
            <p:ph idx="1"/>
          </p:nvPr>
        </p:nvSpPr>
        <p:spPr>
          <a:xfrm>
            <a:off x="609600" y="1678975"/>
            <a:ext cx="10972800" cy="3500050"/>
          </a:xfrm>
        </p:spPr>
        <p:txBody>
          <a:bodyPr>
            <a:noAutofit/>
          </a:bodyPr>
          <a:lstStyle/>
          <a:p>
            <a:r>
              <a:rPr lang="en-GB" sz="2800" dirty="0"/>
              <a:t>This factor refers to the areas unique to the economy and directly influence it. Factors that may influence your business plan include inflation rates, interest rates, economic growth, exchange rates, and property prices.</a:t>
            </a:r>
          </a:p>
          <a:p>
            <a:endParaRPr lang="en-GB" sz="2800" dirty="0"/>
          </a:p>
          <a:p>
            <a:r>
              <a:rPr lang="en-GB" sz="2800" dirty="0"/>
              <a:t>Economic factors differ for each town or city and must be analysed for their impact on your business.</a:t>
            </a:r>
            <a:endParaRPr lang="en-GB" sz="2800" dirty="0">
              <a:effectLst/>
            </a:endParaRPr>
          </a:p>
        </p:txBody>
      </p:sp>
    </p:spTree>
    <p:extLst>
      <p:ext uri="{BB962C8B-B14F-4D97-AF65-F5344CB8AC3E}">
        <p14:creationId xmlns:p14="http://schemas.microsoft.com/office/powerpoint/2010/main" val="33022887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solidFill>
                  <a:srgbClr val="0070C0"/>
                </a:solidFill>
                <a:effectLst/>
              </a:rPr>
              <a:t>Sociological</a:t>
            </a:r>
            <a:endParaRPr lang="en-GB" dirty="0">
              <a:solidFill>
                <a:srgbClr val="0070C0"/>
              </a:solidFill>
            </a:endParaRPr>
          </a:p>
        </p:txBody>
      </p:sp>
      <p:sp>
        <p:nvSpPr>
          <p:cNvPr id="2" name="Content Placeholder 1"/>
          <p:cNvSpPr>
            <a:spLocks noGrp="1"/>
          </p:cNvSpPr>
          <p:nvPr>
            <p:ph idx="1"/>
          </p:nvPr>
        </p:nvSpPr>
        <p:spPr>
          <a:xfrm>
            <a:off x="609600" y="1887343"/>
            <a:ext cx="10972800" cy="3275671"/>
          </a:xfrm>
        </p:spPr>
        <p:txBody>
          <a:bodyPr>
            <a:noAutofit/>
          </a:bodyPr>
          <a:lstStyle/>
          <a:p>
            <a:r>
              <a:rPr lang="en-GB" sz="2800" dirty="0"/>
              <a:t>This factor refers to demographic factors, including population growth rates, cultural aspects, age distribution of population, and changing social behaviours; e.g. people using social media applications to discuss products and services.</a:t>
            </a:r>
          </a:p>
          <a:p>
            <a:endParaRPr lang="en-GB" sz="2800" dirty="0"/>
          </a:p>
          <a:p>
            <a:r>
              <a:rPr lang="en-GB" sz="2800" dirty="0"/>
              <a:t>Many of these factors may impact the way you do business with your clients and the methods of interaction you may have.</a:t>
            </a:r>
            <a:endParaRPr lang="en-GB" sz="2800" dirty="0">
              <a:effectLst/>
            </a:endParaRPr>
          </a:p>
        </p:txBody>
      </p:sp>
    </p:spTree>
    <p:extLst>
      <p:ext uri="{BB962C8B-B14F-4D97-AF65-F5344CB8AC3E}">
        <p14:creationId xmlns:p14="http://schemas.microsoft.com/office/powerpoint/2010/main" val="14229738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42871"/>
            <a:ext cx="10972800" cy="723403"/>
          </a:xfrm>
        </p:spPr>
        <p:txBody>
          <a:bodyPr>
            <a:normAutofit fontScale="90000"/>
          </a:bodyPr>
          <a:lstStyle/>
          <a:p>
            <a:r>
              <a:rPr lang="en-GB" b="1" dirty="0">
                <a:solidFill>
                  <a:srgbClr val="0070C0"/>
                </a:solidFill>
                <a:effectLst/>
              </a:rPr>
              <a:t>Technological</a:t>
            </a:r>
            <a:endParaRPr lang="en-GB" dirty="0">
              <a:solidFill>
                <a:srgbClr val="0070C0"/>
              </a:solidFill>
            </a:endParaRPr>
          </a:p>
        </p:txBody>
      </p:sp>
      <p:sp>
        <p:nvSpPr>
          <p:cNvPr id="2" name="Content Placeholder 1"/>
          <p:cNvSpPr>
            <a:spLocks noGrp="1"/>
          </p:cNvSpPr>
          <p:nvPr>
            <p:ph idx="1"/>
          </p:nvPr>
        </p:nvSpPr>
        <p:spPr>
          <a:xfrm>
            <a:off x="609600" y="1358687"/>
            <a:ext cx="10972800" cy="4140625"/>
          </a:xfrm>
        </p:spPr>
        <p:txBody>
          <a:bodyPr>
            <a:noAutofit/>
          </a:bodyPr>
          <a:lstStyle/>
          <a:p>
            <a:r>
              <a:rPr lang="en-GB" sz="2400" dirty="0"/>
              <a:t>This refers to the rate of technological changes and Research and Development (R &amp; D) activities, automation, and incentives. These factors influence outsourcing decisions, quality, and efficiency considerations.</a:t>
            </a:r>
          </a:p>
          <a:p>
            <a:endParaRPr lang="en-GB" sz="2400" dirty="0"/>
          </a:p>
          <a:p>
            <a:r>
              <a:rPr lang="en-GB" sz="2400" dirty="0"/>
              <a:t>Some examples include mobile internet, smart phones, Skype appointments, location based searching, emergence of Artificial Intelligence etc. </a:t>
            </a:r>
          </a:p>
          <a:p>
            <a:endParaRPr lang="en-GB" sz="2400" dirty="0"/>
          </a:p>
          <a:p>
            <a:r>
              <a:rPr lang="en-GB" sz="2400" dirty="0"/>
              <a:t>Over the last 10 years, changes in technology have massively impacted every industry and the degree and speed that this will occur in the future is only going to increase.</a:t>
            </a:r>
            <a:endParaRPr lang="en-GB" sz="2400" dirty="0">
              <a:effectLst/>
            </a:endParaRPr>
          </a:p>
        </p:txBody>
      </p:sp>
    </p:spTree>
    <p:extLst>
      <p:ext uri="{BB962C8B-B14F-4D97-AF65-F5344CB8AC3E}">
        <p14:creationId xmlns:p14="http://schemas.microsoft.com/office/powerpoint/2010/main" val="17555044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dirty="0">
                <a:solidFill>
                  <a:srgbClr val="0070C0"/>
                </a:solidFill>
                <a:effectLst/>
              </a:rPr>
              <a:t>Legal</a:t>
            </a:r>
            <a:endParaRPr lang="en-GB" dirty="0">
              <a:solidFill>
                <a:srgbClr val="0070C0"/>
              </a:solidFill>
            </a:endParaRPr>
          </a:p>
        </p:txBody>
      </p:sp>
      <p:sp>
        <p:nvSpPr>
          <p:cNvPr id="2" name="Content Placeholder 1"/>
          <p:cNvSpPr>
            <a:spLocks noGrp="1"/>
          </p:cNvSpPr>
          <p:nvPr>
            <p:ph idx="1"/>
          </p:nvPr>
        </p:nvSpPr>
        <p:spPr>
          <a:xfrm>
            <a:off x="609600" y="1622503"/>
            <a:ext cx="10972800" cy="3917032"/>
          </a:xfrm>
        </p:spPr>
        <p:txBody>
          <a:bodyPr>
            <a:normAutofit/>
          </a:bodyPr>
          <a:lstStyle/>
          <a:p>
            <a:r>
              <a:rPr lang="en-GB" sz="2800" dirty="0"/>
              <a:t>This factor refers to all the laws directly connected to a business or company and its area of activity. E.G. Health and Safety, Consumer Law, Privacy and Discrimination Law, Data Protection.</a:t>
            </a:r>
          </a:p>
          <a:p>
            <a:endParaRPr lang="en-GB" sz="2800" dirty="0"/>
          </a:p>
          <a:p>
            <a:r>
              <a:rPr lang="en-GB" sz="2800" dirty="0">
                <a:effectLst/>
              </a:rPr>
              <a:t>Legal issues often begin with examining any legislative issues in the home country and expanded to other countries depending on the business' international offerings.</a:t>
            </a:r>
          </a:p>
        </p:txBody>
      </p:sp>
    </p:spTree>
    <p:extLst>
      <p:ext uri="{BB962C8B-B14F-4D97-AF65-F5344CB8AC3E}">
        <p14:creationId xmlns:p14="http://schemas.microsoft.com/office/powerpoint/2010/main" val="32528013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146301"/>
            <a:ext cx="10972800" cy="623720"/>
          </a:xfrm>
        </p:spPr>
        <p:txBody>
          <a:bodyPr>
            <a:normAutofit fontScale="90000"/>
          </a:bodyPr>
          <a:lstStyle/>
          <a:p>
            <a:r>
              <a:rPr lang="en-GB" b="1" dirty="0">
                <a:solidFill>
                  <a:srgbClr val="0070C0"/>
                </a:solidFill>
                <a:effectLst/>
              </a:rPr>
              <a:t>Environmental</a:t>
            </a:r>
            <a:endParaRPr lang="en-GB" dirty="0">
              <a:solidFill>
                <a:srgbClr val="0070C0"/>
              </a:solidFill>
            </a:endParaRPr>
          </a:p>
        </p:txBody>
      </p:sp>
      <p:sp>
        <p:nvSpPr>
          <p:cNvPr id="2" name="Content Placeholder 1"/>
          <p:cNvSpPr>
            <a:spLocks noGrp="1"/>
          </p:cNvSpPr>
          <p:nvPr>
            <p:ph idx="1"/>
          </p:nvPr>
        </p:nvSpPr>
        <p:spPr>
          <a:xfrm>
            <a:off x="609600" y="1386272"/>
            <a:ext cx="10972800" cy="4085455"/>
          </a:xfrm>
        </p:spPr>
        <p:txBody>
          <a:bodyPr>
            <a:normAutofit fontScale="77500" lnSpcReduction="20000"/>
          </a:bodyPr>
          <a:lstStyle/>
          <a:p>
            <a:r>
              <a:rPr lang="en-GB" dirty="0"/>
              <a:t>This refers to all the factors directly related to, influenced, or determined by the surrounding environment. This could include weather and natural disasters, geographical position, climate changes, and sustainability.</a:t>
            </a:r>
          </a:p>
          <a:p>
            <a:endParaRPr lang="en-GB" dirty="0"/>
          </a:p>
          <a:p>
            <a:r>
              <a:rPr lang="en-GB" dirty="0"/>
              <a:t>Think about the apparent increased frequency of natural disasters (floods, drought etc.) and their impact on the business and future planning of many affected businesses.</a:t>
            </a:r>
          </a:p>
          <a:p>
            <a:endParaRPr lang="en-GB" dirty="0"/>
          </a:p>
          <a:p>
            <a:r>
              <a:rPr lang="en-GB" dirty="0"/>
              <a:t>Environmental factors look at the world around the organisation and any factors which may have an impact on the environment. Examples include the use of plastic bags for goods, using vehicles for transporting goods and the pollution impact of these.</a:t>
            </a:r>
            <a:endParaRPr lang="en-GB" dirty="0">
              <a:effectLst/>
            </a:endParaRPr>
          </a:p>
        </p:txBody>
      </p:sp>
    </p:spTree>
    <p:extLst>
      <p:ext uri="{BB962C8B-B14F-4D97-AF65-F5344CB8AC3E}">
        <p14:creationId xmlns:p14="http://schemas.microsoft.com/office/powerpoint/2010/main" val="235631216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309</TotalTime>
  <Words>1087</Words>
  <Application>Microsoft Macintosh PowerPoint</Application>
  <PresentationFormat>Widescreen</PresentationFormat>
  <Paragraphs>93</Paragraphs>
  <Slides>15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Myriad Pro</vt:lpstr>
      <vt:lpstr>20140311PresentationUWTSDTemplate</vt:lpstr>
      <vt:lpstr>Problem Solving Techniques: </vt:lpstr>
      <vt:lpstr>History of PEST</vt:lpstr>
      <vt:lpstr>PESTLE Preview</vt:lpstr>
      <vt:lpstr>PESTLE Analysis Answer 6 Key Questions</vt:lpstr>
      <vt:lpstr>PESTLE Analysis</vt:lpstr>
      <vt:lpstr>PESTLE Analysis</vt:lpstr>
      <vt:lpstr>PESTLE Analysis</vt:lpstr>
      <vt:lpstr>PESTLE Analysis</vt:lpstr>
      <vt:lpstr>PESTLE Analysis</vt:lpstr>
      <vt:lpstr>Political</vt:lpstr>
      <vt:lpstr>Economic</vt:lpstr>
      <vt:lpstr>Sociological</vt:lpstr>
      <vt:lpstr>Technological</vt:lpstr>
      <vt:lpstr>Legal</vt:lpstr>
      <vt:lpstr>Environmental</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PESTLE ANALYSIS</dc:title>
  <dc:creator>Marie Pitson</dc:creator>
  <cp:lastModifiedBy>Anupam Mazumdar</cp:lastModifiedBy>
  <cp:revision>23</cp:revision>
  <dcterms:created xsi:type="dcterms:W3CDTF">2018-02-07T08:30:56Z</dcterms:created>
  <dcterms:modified xsi:type="dcterms:W3CDTF">2019-07-08T00:55:22Z</dcterms:modified>
</cp:coreProperties>
</file>