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99" d="100"/>
          <a:sy n="99" d="100"/>
        </p:scale>
        <p:origin x="5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788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099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806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753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456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78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277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781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962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223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04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667D20-4205-474C-880B-3C9C1E878022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A8D5E7-FB47-453C-BF5C-26253FA66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1219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ired.com/story/capitalocen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C54514-9CB7-4153-A771-25DE7BCF1353}"/>
              </a:ext>
            </a:extLst>
          </p:cNvPr>
          <p:cNvSpPr txBox="1"/>
          <p:nvPr/>
        </p:nvSpPr>
        <p:spPr>
          <a:xfrm>
            <a:off x="804316" y="-661822"/>
            <a:ext cx="4620584" cy="456713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The Anthropocene </a:t>
            </a:r>
          </a:p>
        </p:txBody>
      </p:sp>
      <p:pic>
        <p:nvPicPr>
          <p:cNvPr id="1028" name="Picture 4" descr="Are we living in the Anthropocene epoch? Scientific body says &amp;quot;yes&amp;quot;">
            <a:extLst>
              <a:ext uri="{FF2B5EF4-FFF2-40B4-BE49-F238E27FC236}">
                <a16:creationId xmlns:a16="http://schemas.microsoft.com/office/drawing/2014/main" id="{9D5941A0-7960-4FBB-AD23-D0DE00566D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42" r="21421" b="-1"/>
          <a:stretch/>
        </p:blipFill>
        <p:spPr bwMode="auto">
          <a:xfrm>
            <a:off x="5825533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6370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4B3C1-252F-4A5D-BB67-A19E183E3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Anthropocene?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AD8E5-E50D-47C1-A1C4-786B14074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7141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age we’re living in now</a:t>
            </a:r>
          </a:p>
          <a:p>
            <a:r>
              <a:rPr lang="en-GB" dirty="0"/>
              <a:t>A time when the human impact on the environment is so apparent that it can be considered it’s own age</a:t>
            </a:r>
          </a:p>
          <a:p>
            <a:r>
              <a:rPr lang="en-GB" dirty="0"/>
              <a:t> ‘Some say that we have entered a new geological epoch of our own making, called the Anthropocene, in which the human footprint has reached levels akin to the impact of an ice age.’ – Maybeck et al 2017</a:t>
            </a:r>
          </a:p>
          <a:p>
            <a:r>
              <a:rPr lang="en-GB" dirty="0"/>
              <a:t>This is a unique age – these changes are of human design and not natural</a:t>
            </a:r>
          </a:p>
          <a:p>
            <a:r>
              <a:rPr lang="en-GB" dirty="0"/>
              <a:t>There are also lots of ways of defining/ explaining different aspects of it that I’ll be looking at</a:t>
            </a:r>
          </a:p>
        </p:txBody>
      </p:sp>
    </p:spTree>
    <p:extLst>
      <p:ext uri="{BB962C8B-B14F-4D97-AF65-F5344CB8AC3E}">
        <p14:creationId xmlns:p14="http://schemas.microsoft.com/office/powerpoint/2010/main" val="180148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CF09A2-27B9-4C0B-8781-F351DF4433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1" r="1" b="1"/>
          <a:stretch/>
        </p:blipFill>
        <p:spPr>
          <a:xfrm>
            <a:off x="2519309" y="-76771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EC6409-30B7-4094-956C-49FFD162D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656" y="-44389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The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4420F-29F0-466F-93BC-F47274954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603" y="1012122"/>
            <a:ext cx="4222992" cy="5612043"/>
          </a:xfrm>
        </p:spPr>
        <p:txBody>
          <a:bodyPr>
            <a:normAutofit/>
          </a:bodyPr>
          <a:lstStyle/>
          <a:p>
            <a:r>
              <a:rPr lang="en-GB" sz="2000" dirty="0"/>
              <a:t>The Anthropocene started to be created around 250 years ago during the industrial revolution in the late 1700s</a:t>
            </a:r>
          </a:p>
          <a:p>
            <a:r>
              <a:rPr lang="en-GB" sz="2000" dirty="0"/>
              <a:t>Before the industrial revolution, people would farm and weave in their own homes and the population density was lower</a:t>
            </a:r>
          </a:p>
          <a:p>
            <a:r>
              <a:rPr lang="en-GB" sz="2000" dirty="0"/>
              <a:t>The revolution meant that people would gather and work on a larger scale using mechanized industries</a:t>
            </a:r>
          </a:p>
          <a:p>
            <a:r>
              <a:rPr lang="en-GB" sz="2000" dirty="0"/>
              <a:t>This led to huge leaps on production but typically worse quality of life in overcrowded cities</a:t>
            </a:r>
          </a:p>
          <a:p>
            <a:r>
              <a:rPr lang="en-GB" sz="2000" dirty="0"/>
              <a:t>More and more technical innovations took place and production has become more and more mechanized ever since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43096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4B1E3F-CC2B-4ECA-BF57-2666A82F25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33" r="12455"/>
          <a:stretch/>
        </p:blipFill>
        <p:spPr>
          <a:xfrm>
            <a:off x="2648967" y="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7A432-5C3B-4BA9-B27D-57120103E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994" y="260423"/>
            <a:ext cx="4320132" cy="1899912"/>
          </a:xfrm>
        </p:spPr>
        <p:txBody>
          <a:bodyPr>
            <a:normAutofit/>
          </a:bodyPr>
          <a:lstStyle/>
          <a:p>
            <a:r>
              <a:rPr lang="en-GB" sz="4000" dirty="0"/>
              <a:t>The Consequences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DEFB4-CCFB-49B3-A484-34D98ECA0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927" y="1976716"/>
            <a:ext cx="4111310" cy="47255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This increase in mechanization has created massive levels of pollution, leading to:</a:t>
            </a:r>
          </a:p>
          <a:p>
            <a:endParaRPr lang="en-GB" dirty="0"/>
          </a:p>
          <a:p>
            <a:r>
              <a:rPr lang="en-GB" dirty="0"/>
              <a:t>Coastal flooding</a:t>
            </a:r>
          </a:p>
          <a:p>
            <a:r>
              <a:rPr lang="en-GB" dirty="0"/>
              <a:t>Migrant crisis</a:t>
            </a:r>
          </a:p>
          <a:p>
            <a:r>
              <a:rPr lang="en-GB" dirty="0"/>
              <a:t>Wildfires</a:t>
            </a:r>
          </a:p>
          <a:p>
            <a:r>
              <a:rPr lang="en-GB" dirty="0"/>
              <a:t>Increased levels of plastic in the water has polluted wildlife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19304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DC7F0-A47F-4169-A2E9-AE2A39E9D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>
            <a:normAutofit/>
          </a:bodyPr>
          <a:lstStyle/>
          <a:p>
            <a:r>
              <a:rPr lang="en-GB" sz="4100" dirty="0" err="1"/>
              <a:t>Plantationocene</a:t>
            </a:r>
            <a:endParaRPr lang="en-GB" sz="4100" dirty="0"/>
          </a:p>
        </p:txBody>
      </p: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BFE94FDA-9941-4D8F-BAD1-D03AE7A46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969" y="2105698"/>
            <a:ext cx="4332791" cy="4256465"/>
          </a:xfrm>
        </p:spPr>
        <p:txBody>
          <a:bodyPr>
            <a:normAutofit/>
          </a:bodyPr>
          <a:lstStyle/>
          <a:p>
            <a:r>
              <a:rPr lang="en-US" sz="2000" dirty="0"/>
              <a:t>Name coined by </a:t>
            </a:r>
            <a:r>
              <a:rPr lang="en-GB" sz="2000" dirty="0"/>
              <a:t>Haraway et al (2015)</a:t>
            </a:r>
          </a:p>
          <a:p>
            <a:endParaRPr lang="en-US" sz="2000" dirty="0"/>
          </a:p>
          <a:p>
            <a:r>
              <a:rPr lang="en-US" sz="2000" dirty="0"/>
              <a:t>Plantations were a very important part of the early industrial revolution</a:t>
            </a:r>
          </a:p>
          <a:p>
            <a:endParaRPr lang="en-US" sz="2000" dirty="0"/>
          </a:p>
          <a:p>
            <a:r>
              <a:rPr lang="en-US" sz="2000" dirty="0"/>
              <a:t>A very exploitative/ cruel method of resource extraction</a:t>
            </a:r>
          </a:p>
          <a:p>
            <a:endParaRPr lang="en-US" sz="2000" dirty="0"/>
          </a:p>
          <a:p>
            <a:r>
              <a:rPr lang="en-US" sz="2000" dirty="0"/>
              <a:t>An evocative analogy for how we abuse the planet to this day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06596D-773C-4B35-A53F-1E65B999B5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948" r="-1" b="10893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098" name="Picture 2" descr="The Plantation System | National Geographic Society">
            <a:extLst>
              <a:ext uri="{FF2B5EF4-FFF2-40B4-BE49-F238E27FC236}">
                <a16:creationId xmlns:a16="http://schemas.microsoft.com/office/drawing/2014/main" id="{6C877436-68C4-4FBC-AAF5-9ADBFE9502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04" b="9872"/>
          <a:stretch/>
        </p:blipFill>
        <p:spPr bwMode="auto"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4" descr="AGRI2A-00054 (Print #5878771). Photographic Prints, Premium Framing">
            <a:extLst>
              <a:ext uri="{FF2B5EF4-FFF2-40B4-BE49-F238E27FC236}">
                <a16:creationId xmlns:a16="http://schemas.microsoft.com/office/drawing/2014/main" id="{BA48C6AB-D0DE-48D3-890F-7067071F09D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527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FC5C59-F3BC-42D9-9C89-68A77B5369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0" b="3758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C934A-F744-4D7C-862C-688D10097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258" y="35116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 err="1"/>
              <a:t>Capitalocene</a:t>
            </a:r>
            <a:endParaRPr lang="en-GB" sz="40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6CBBC3-4BB2-4DA3-9F7B-B7B852064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374" y="1987716"/>
            <a:ext cx="3822189" cy="4271415"/>
          </a:xfrm>
        </p:spPr>
        <p:txBody>
          <a:bodyPr>
            <a:normAutofit/>
          </a:bodyPr>
          <a:lstStyle/>
          <a:p>
            <a:r>
              <a:rPr lang="en-GB" sz="2000" dirty="0"/>
              <a:t>Moore (2017)</a:t>
            </a:r>
          </a:p>
          <a:p>
            <a:endParaRPr lang="en-GB" sz="2000" dirty="0"/>
          </a:p>
          <a:p>
            <a:r>
              <a:rPr lang="en-GB" sz="2000" dirty="0"/>
              <a:t>It has been argued that capitalism itself is to blame as it drives companies to extract more resources than is needed to create a surplus to sell</a:t>
            </a:r>
          </a:p>
          <a:p>
            <a:endParaRPr lang="en-GB" sz="2000" dirty="0"/>
          </a:p>
          <a:p>
            <a:r>
              <a:rPr lang="en-GB" sz="2000" dirty="0"/>
              <a:t>Incentivizes increased levels of consumption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US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73463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D18C0-5821-4CEA-A5E0-A7F1DBFC2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>
            <a:normAutofit/>
          </a:bodyPr>
          <a:lstStyle/>
          <a:p>
            <a:r>
              <a:rPr lang="en-GB" sz="3700"/>
              <a:t>Misanthropocene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658984-2EAA-4E85-877C-1622B4794A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431" r="-1" b="15747"/>
          <a:stretch/>
        </p:blipFill>
        <p:spPr>
          <a:xfrm>
            <a:off x="5283976" y="179805"/>
            <a:ext cx="6915133" cy="3505513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168A98B-FEC8-4E94-90CC-5C167BD6C65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668" b="9620"/>
          <a:stretch/>
        </p:blipFill>
        <p:spPr>
          <a:xfrm>
            <a:off x="5106295" y="3823806"/>
            <a:ext cx="7082657" cy="2895706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E4080AC-0C93-478A-ADC7-4B5CF58DC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848" y="1874774"/>
            <a:ext cx="4931535" cy="4351338"/>
          </a:xfrm>
        </p:spPr>
        <p:txBody>
          <a:bodyPr/>
          <a:lstStyle/>
          <a:p>
            <a:r>
              <a:rPr lang="en-GB" dirty="0"/>
              <a:t>Clover and Spahr (2014)</a:t>
            </a:r>
          </a:p>
          <a:p>
            <a:endParaRPr lang="en-GB" dirty="0"/>
          </a:p>
          <a:p>
            <a:r>
              <a:rPr lang="en-GB" dirty="0"/>
              <a:t>Misanthrope – person who dislikes humankind and human society</a:t>
            </a:r>
          </a:p>
          <a:p>
            <a:endParaRPr lang="en-GB" dirty="0"/>
          </a:p>
          <a:p>
            <a:r>
              <a:rPr lang="en-GB" dirty="0"/>
              <a:t>Society has become so destructive that people feel isolated and reject it</a:t>
            </a:r>
          </a:p>
        </p:txBody>
      </p:sp>
    </p:spTree>
    <p:extLst>
      <p:ext uri="{BB962C8B-B14F-4D97-AF65-F5344CB8AC3E}">
        <p14:creationId xmlns:p14="http://schemas.microsoft.com/office/powerpoint/2010/main" val="3728956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AC3049B-C5A1-4C4B-B3AB-27E7A1DFEE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17" r="17384" b="-2"/>
          <a:stretch/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AAEBD3-88E2-475F-9A0D-6CB0ABFA53F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346" r="3" b="3"/>
          <a:stretch/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345ED04-C5C2-4001-B7BD-97CF69EA9DD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902" r="-1" b="-1"/>
          <a:stretch/>
        </p:blipFill>
        <p:spPr>
          <a:xfrm>
            <a:off x="5168353" y="3456432"/>
            <a:ext cx="7023646" cy="3401568"/>
          </a:xfrm>
          <a:custGeom>
            <a:avLst/>
            <a:gdLst/>
            <a:ahLst/>
            <a:cxnLst/>
            <a:rect l="l" t="t" r="r" b="b"/>
            <a:pathLst>
              <a:path w="7023646" h="3401568">
                <a:moveTo>
                  <a:pt x="749132" y="0"/>
                </a:moveTo>
                <a:lnTo>
                  <a:pt x="7023646" y="0"/>
                </a:lnTo>
                <a:lnTo>
                  <a:pt x="7023646" y="3401568"/>
                </a:lnTo>
                <a:lnTo>
                  <a:pt x="0" y="3401568"/>
                </a:lnTo>
                <a:lnTo>
                  <a:pt x="79008" y="3238906"/>
                </a:lnTo>
                <a:cubicBezTo>
                  <a:pt x="502362" y="2321466"/>
                  <a:pt x="749563" y="1215476"/>
                  <a:pt x="749563" y="24956"/>
                </a:cubicBezTo>
                <a:close/>
              </a:path>
            </a:pathLst>
          </a:custGeom>
        </p:spPr>
      </p:pic>
      <p:sp useBgFill="1">
        <p:nvSpPr>
          <p:cNvPr id="49" name="Freeform: Shape 48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1" name="Freeform: Shape 50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F13F3-13B3-4146-9A0A-8E87113C2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685800"/>
            <a:ext cx="4922338" cy="1325563"/>
          </a:xfrm>
        </p:spPr>
        <p:txBody>
          <a:bodyPr>
            <a:normAutofit/>
          </a:bodyPr>
          <a:lstStyle/>
          <a:p>
            <a:r>
              <a:rPr lang="en-GB" sz="3400" dirty="0" err="1"/>
              <a:t>Chthulucene</a:t>
            </a:r>
            <a:r>
              <a:rPr lang="en-GB" sz="3400" dirty="0"/>
              <a:t> 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C4CCA61-C8EC-421E-AA64-0C5F57EF5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014" y="2552876"/>
            <a:ext cx="4922338" cy="3666744"/>
          </a:xfrm>
        </p:spPr>
        <p:txBody>
          <a:bodyPr>
            <a:normAutofit/>
          </a:bodyPr>
          <a:lstStyle/>
          <a:p>
            <a:r>
              <a:rPr lang="en-GB" sz="2400" dirty="0"/>
              <a:t>Haraway (2015, 2016)</a:t>
            </a:r>
          </a:p>
          <a:p>
            <a:endParaRPr lang="en-GB" sz="2400" dirty="0"/>
          </a:p>
          <a:p>
            <a:r>
              <a:rPr lang="en-GB" sz="2400" dirty="0"/>
              <a:t>Inspired by the works of Lovecraft</a:t>
            </a:r>
          </a:p>
          <a:p>
            <a:endParaRPr lang="en-GB" sz="2400" dirty="0"/>
          </a:p>
          <a:p>
            <a:r>
              <a:rPr lang="en-GB" sz="2400" dirty="0"/>
              <a:t>An existential terror associated with having the very world we live in turn against us and start to fall apart 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22337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91445-D1AC-4532-9C77-6E53AC156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9395" y="1531110"/>
            <a:ext cx="3058623" cy="1017266"/>
          </a:xfrm>
        </p:spPr>
        <p:txBody>
          <a:bodyPr anchor="b">
            <a:normAutofit/>
          </a:bodyPr>
          <a:lstStyle/>
          <a:p>
            <a:r>
              <a:rPr lang="en-GB" dirty="0"/>
              <a:t>Plasticene</a:t>
            </a:r>
            <a:endParaRPr lang="en-GB" sz="8800" dirty="0"/>
          </a:p>
        </p:txBody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518649"/>
            <a:ext cx="1128382" cy="847206"/>
            <a:chOff x="8183879" y="1000124"/>
            <a:chExt cx="1562267" cy="1172973"/>
          </a:xfrm>
        </p:grpSpPr>
        <p:sp>
          <p:nvSpPr>
            <p:cNvPr id="80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8202" name="Content Placeholder 8201">
            <a:extLst>
              <a:ext uri="{FF2B5EF4-FFF2-40B4-BE49-F238E27FC236}">
                <a16:creationId xmlns:a16="http://schemas.microsoft.com/office/drawing/2014/main" id="{922C4595-1D5F-4D66-878E-A085DF311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700" y="3067026"/>
            <a:ext cx="4300824" cy="3272324"/>
          </a:xfrm>
        </p:spPr>
        <p:txBody>
          <a:bodyPr anchor="t">
            <a:normAutofit/>
          </a:bodyPr>
          <a:lstStyle/>
          <a:p>
            <a:r>
              <a:rPr lang="en-GB" sz="2000" dirty="0"/>
              <a:t>Corcoran et al (2014)</a:t>
            </a:r>
          </a:p>
          <a:p>
            <a:endParaRPr lang="en-GB" sz="2000" dirty="0"/>
          </a:p>
          <a:p>
            <a:r>
              <a:rPr lang="en-GB" sz="2000" dirty="0"/>
              <a:t>We live in an age of plastic  - its in the air we breathe and in the water we drink</a:t>
            </a:r>
          </a:p>
          <a:p>
            <a:endParaRPr lang="en-GB" sz="2000" dirty="0"/>
          </a:p>
          <a:p>
            <a:r>
              <a:rPr lang="en-GB" sz="2000" dirty="0"/>
              <a:t>Plastic is having a catastrophic effect on the planet and its wildlife </a:t>
            </a:r>
            <a:endParaRPr lang="en-US" sz="3200" dirty="0"/>
          </a:p>
        </p:txBody>
      </p:sp>
      <p:pic>
        <p:nvPicPr>
          <p:cNvPr id="8194" name="Picture 2" descr="Call for global treaty to end production of &amp;#39;virgin&amp;#39; plastic by 2040 |  Plastics | The Guardian">
            <a:extLst>
              <a:ext uri="{FF2B5EF4-FFF2-40B4-BE49-F238E27FC236}">
                <a16:creationId xmlns:a16="http://schemas.microsoft.com/office/drawing/2014/main" id="{8001A8C8-06F4-4EA0-A682-06B9C4DF93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5" r="11172" b="4"/>
          <a:stretch/>
        </p:blipFill>
        <p:spPr bwMode="auto">
          <a:xfrm>
            <a:off x="4636963" y="1"/>
            <a:ext cx="3731799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New study reveals United States a top source of plastic pollution in  coastal environments">
            <a:extLst>
              <a:ext uri="{FF2B5EF4-FFF2-40B4-BE49-F238E27FC236}">
                <a16:creationId xmlns:a16="http://schemas.microsoft.com/office/drawing/2014/main" id="{38FE439A-170F-4909-B3D1-9142817828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74" r="17146"/>
          <a:stretch/>
        </p:blipFill>
        <p:spPr bwMode="auto">
          <a:xfrm>
            <a:off x="8460201" y="10"/>
            <a:ext cx="3731799" cy="338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tudy: Plastic Pollution Flowing into Oceans to Triple by 2040">
            <a:extLst>
              <a:ext uri="{FF2B5EF4-FFF2-40B4-BE49-F238E27FC236}">
                <a16:creationId xmlns:a16="http://schemas.microsoft.com/office/drawing/2014/main" id="{3007A7DC-FE01-43C1-87A5-D42430B920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366" r="-2" b="-2"/>
          <a:stretch/>
        </p:blipFill>
        <p:spPr bwMode="auto">
          <a:xfrm>
            <a:off x="4639055" y="3474720"/>
            <a:ext cx="7552944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118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EEA89-358D-4EDD-9526-9BC10BC1D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A3305-A612-4A38-9891-97F61E93E1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Anthropocene refers to the age where humanity has had a noticeable impact on our environment</a:t>
            </a:r>
          </a:p>
          <a:p>
            <a:endParaRPr lang="en-GB" dirty="0"/>
          </a:p>
          <a:p>
            <a:r>
              <a:rPr lang="en-GB" dirty="0"/>
              <a:t>This impact has been extremely negative</a:t>
            </a:r>
          </a:p>
          <a:p>
            <a:endParaRPr lang="en-GB" dirty="0"/>
          </a:p>
          <a:p>
            <a:r>
              <a:rPr lang="en-GB" dirty="0"/>
              <a:t>There are lots of ways of defining it </a:t>
            </a:r>
          </a:p>
        </p:txBody>
      </p:sp>
    </p:spTree>
    <p:extLst>
      <p:ext uri="{BB962C8B-B14F-4D97-AF65-F5344CB8AC3E}">
        <p14:creationId xmlns:p14="http://schemas.microsoft.com/office/powerpoint/2010/main" val="22896974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AFEF19-C21F-4F75-866C-23FEA35A34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53" r="6344" b="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03582C-C94B-42E8-B0FF-78C33AF09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258" y="2389369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6661964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1369-7426-4D12-8B8A-3393822346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A01C6-A822-467C-B128-2530DD354D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/>
              <a:t>• Haraway, D. 2015. Anthropocene, </a:t>
            </a:r>
            <a:r>
              <a:rPr lang="en-GB" sz="2000" dirty="0" err="1"/>
              <a:t>Capitalocene</a:t>
            </a:r>
            <a:r>
              <a:rPr lang="en-GB" sz="2000" dirty="0"/>
              <a:t>, </a:t>
            </a:r>
            <a:r>
              <a:rPr lang="en-GB" sz="2000" dirty="0" err="1"/>
              <a:t>Plantationocene</a:t>
            </a:r>
            <a:r>
              <a:rPr lang="en-GB" sz="2000" dirty="0"/>
              <a:t>, </a:t>
            </a:r>
            <a:r>
              <a:rPr lang="en-GB" sz="2000" dirty="0" err="1"/>
              <a:t>Chthulucene</a:t>
            </a:r>
            <a:r>
              <a:rPr lang="en-GB" sz="2000" dirty="0"/>
              <a:t>: Making Kin Environmental Humanities, vol. 6, pp. 159-165</a:t>
            </a:r>
          </a:p>
          <a:p>
            <a:endParaRPr lang="en-GB" sz="2000" dirty="0"/>
          </a:p>
          <a:p>
            <a:r>
              <a:rPr lang="en-GB" sz="2000" dirty="0"/>
              <a:t>• Haraway, D, Ishikawa, N. Gilbert, S, </a:t>
            </a:r>
            <a:r>
              <a:rPr lang="en-GB" sz="2000" dirty="0" err="1"/>
              <a:t>Olwig</a:t>
            </a:r>
            <a:r>
              <a:rPr lang="en-GB" sz="2000" dirty="0"/>
              <a:t>, K, Tsing, A &amp; </a:t>
            </a:r>
            <a:r>
              <a:rPr lang="en-GB" sz="2000" dirty="0" err="1"/>
              <a:t>Bubandt</a:t>
            </a:r>
            <a:r>
              <a:rPr lang="en-GB" sz="2000" dirty="0"/>
              <a:t>, N. 201. Anthropologists Are Talking – About the Anthropocene, Ethnos, 81:3, 535-564, DOI: 10.1080/00141844.2015.1105838 </a:t>
            </a:r>
          </a:p>
          <a:p>
            <a:endParaRPr lang="en-GB" sz="2000" dirty="0"/>
          </a:p>
          <a:p>
            <a:r>
              <a:rPr lang="en-GB" sz="2000" dirty="0"/>
              <a:t>• Simon, M. 2019. ‘Capitalism Made this Mess, and this Mess will Ruin Capitalism’. Wired </a:t>
            </a:r>
            <a:r>
              <a:rPr lang="en-GB" sz="2000" dirty="0">
                <a:hlinkClick r:id="rId2"/>
              </a:rPr>
              <a:t>https://www.wired.com/story/capitalocene/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• Haraway, D, Ishikawa, N. Gilbert, S, </a:t>
            </a:r>
            <a:r>
              <a:rPr lang="en-GB" sz="2000" dirty="0" err="1"/>
              <a:t>Olwig</a:t>
            </a:r>
            <a:r>
              <a:rPr lang="en-GB" sz="2000" dirty="0"/>
              <a:t>, K, Tsing, A &amp; </a:t>
            </a:r>
            <a:r>
              <a:rPr lang="en-GB" sz="2000" dirty="0" err="1"/>
              <a:t>Bubandt</a:t>
            </a:r>
            <a:r>
              <a:rPr lang="en-GB" sz="2000" dirty="0"/>
              <a:t>, N. 201. Anthropologists Are Talking – About the Anthropocene, Ethnos, 81:3, 535-564, DOI: 10.1080/00141844.2015.1105838</a:t>
            </a:r>
          </a:p>
          <a:p>
            <a:endParaRPr lang="en-GB" sz="2000" dirty="0"/>
          </a:p>
          <a:p>
            <a:r>
              <a:rPr lang="en-GB" sz="2000" dirty="0"/>
              <a:t>• Corcoran, </a:t>
            </a:r>
            <a:r>
              <a:rPr lang="en-GB" sz="2000" dirty="0" err="1"/>
              <a:t>P.L.,Moore</a:t>
            </a:r>
            <a:r>
              <a:rPr lang="en-GB" sz="2000" dirty="0"/>
              <a:t>, C.J.,</a:t>
            </a:r>
            <a:r>
              <a:rPr lang="en-GB" sz="2000" dirty="0" err="1"/>
              <a:t>Jazvac</a:t>
            </a:r>
            <a:r>
              <a:rPr lang="en-GB" sz="2000" dirty="0"/>
              <a:t>, K.2014 An anthropogenic marker horizon in the future rock record GSA Today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969411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120</TotalTime>
  <Words>621</Words>
  <Application>Microsoft Office PowerPoint</Application>
  <PresentationFormat>Widescreen</PresentationFormat>
  <Paragraphs>74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What Is The Anthropocene?</vt:lpstr>
      <vt:lpstr>The History</vt:lpstr>
      <vt:lpstr>The Consequences </vt:lpstr>
      <vt:lpstr>Plantationocene</vt:lpstr>
      <vt:lpstr>Capitalocene</vt:lpstr>
      <vt:lpstr>Misanthropocene</vt:lpstr>
      <vt:lpstr>Chthulucene </vt:lpstr>
      <vt:lpstr>Plasticene</vt:lpstr>
      <vt:lpstr>Conclusion </vt:lpstr>
      <vt:lpstr>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Aled Evans</dc:creator>
  <cp:lastModifiedBy>Aled Evans</cp:lastModifiedBy>
  <cp:revision>1</cp:revision>
  <dcterms:created xsi:type="dcterms:W3CDTF">2021-10-06T09:14:03Z</dcterms:created>
  <dcterms:modified xsi:type="dcterms:W3CDTF">2021-10-06T11:17:45Z</dcterms:modified>
</cp:coreProperties>
</file>