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75" r:id="rId9"/>
    <p:sldId id="261" r:id="rId10"/>
    <p:sldId id="281" r:id="rId11"/>
    <p:sldId id="282" r:id="rId12"/>
    <p:sldId id="264" r:id="rId13"/>
    <p:sldId id="266" r:id="rId14"/>
    <p:sldId id="283" r:id="rId15"/>
    <p:sldId id="265" r:id="rId16"/>
    <p:sldId id="267" r:id="rId17"/>
    <p:sldId id="268" r:id="rId18"/>
    <p:sldId id="274" r:id="rId19"/>
    <p:sldId id="269" r:id="rId20"/>
    <p:sldId id="285" r:id="rId21"/>
    <p:sldId id="286" r:id="rId22"/>
    <p:sldId id="287" r:id="rId23"/>
    <p:sldId id="28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5" d="100"/>
          <a:sy n="75" d="100"/>
        </p:scale>
        <p:origin x="274"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1432F-D318-533F-9CF5-F90B9B3FB51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5AF9986-1A01-7B6D-5C9C-B74C1716C9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BB7154D-6340-9EBB-1BAE-0F918524F849}"/>
              </a:ext>
            </a:extLst>
          </p:cNvPr>
          <p:cNvSpPr>
            <a:spLocks noGrp="1"/>
          </p:cNvSpPr>
          <p:nvPr>
            <p:ph type="dt" sz="half" idx="10"/>
          </p:nvPr>
        </p:nvSpPr>
        <p:spPr/>
        <p:txBody>
          <a:bodyPr/>
          <a:lstStyle/>
          <a:p>
            <a:fld id="{D915679A-5186-4289-88E1-E18C780385AE}" type="datetimeFigureOut">
              <a:rPr lang="en-GB" smtClean="0"/>
              <a:t>02/11/2025</a:t>
            </a:fld>
            <a:endParaRPr lang="en-GB"/>
          </a:p>
        </p:txBody>
      </p:sp>
      <p:sp>
        <p:nvSpPr>
          <p:cNvPr id="5" name="Footer Placeholder 4">
            <a:extLst>
              <a:ext uri="{FF2B5EF4-FFF2-40B4-BE49-F238E27FC236}">
                <a16:creationId xmlns:a16="http://schemas.microsoft.com/office/drawing/2014/main" id="{E84BF01F-D66F-2450-4225-B3AD3BAA36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5F3D4F-C195-92E5-DFF2-E8B32BA31B44}"/>
              </a:ext>
            </a:extLst>
          </p:cNvPr>
          <p:cNvSpPr>
            <a:spLocks noGrp="1"/>
          </p:cNvSpPr>
          <p:nvPr>
            <p:ph type="sldNum" sz="quarter" idx="12"/>
          </p:nvPr>
        </p:nvSpPr>
        <p:spPr/>
        <p:txBody>
          <a:bodyPr/>
          <a:lstStyle/>
          <a:p>
            <a:fld id="{5B790FC8-A51C-429A-986A-090CD5ADD41F}" type="slidenum">
              <a:rPr lang="en-GB" smtClean="0"/>
              <a:t>‹#›</a:t>
            </a:fld>
            <a:endParaRPr lang="en-GB"/>
          </a:p>
        </p:txBody>
      </p:sp>
    </p:spTree>
    <p:extLst>
      <p:ext uri="{BB962C8B-B14F-4D97-AF65-F5344CB8AC3E}">
        <p14:creationId xmlns:p14="http://schemas.microsoft.com/office/powerpoint/2010/main" val="9442671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C6B1-13DF-0D41-CB3C-834F38ECEA6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2035FB6-2B85-9172-180F-5AEBB816EB6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13FCA64-97AD-EA10-6656-A020EA8844E7}"/>
              </a:ext>
            </a:extLst>
          </p:cNvPr>
          <p:cNvSpPr>
            <a:spLocks noGrp="1"/>
          </p:cNvSpPr>
          <p:nvPr>
            <p:ph type="dt" sz="half" idx="10"/>
          </p:nvPr>
        </p:nvSpPr>
        <p:spPr/>
        <p:txBody>
          <a:bodyPr/>
          <a:lstStyle/>
          <a:p>
            <a:fld id="{D915679A-5186-4289-88E1-E18C780385AE}" type="datetimeFigureOut">
              <a:rPr lang="en-GB" smtClean="0"/>
              <a:t>02/11/2025</a:t>
            </a:fld>
            <a:endParaRPr lang="en-GB"/>
          </a:p>
        </p:txBody>
      </p:sp>
      <p:sp>
        <p:nvSpPr>
          <p:cNvPr id="5" name="Footer Placeholder 4">
            <a:extLst>
              <a:ext uri="{FF2B5EF4-FFF2-40B4-BE49-F238E27FC236}">
                <a16:creationId xmlns:a16="http://schemas.microsoft.com/office/drawing/2014/main" id="{3A2087C3-D978-19BD-7BEB-31BE8A440F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0E122D-8E23-214C-A034-3C0301199E97}"/>
              </a:ext>
            </a:extLst>
          </p:cNvPr>
          <p:cNvSpPr>
            <a:spLocks noGrp="1"/>
          </p:cNvSpPr>
          <p:nvPr>
            <p:ph type="sldNum" sz="quarter" idx="12"/>
          </p:nvPr>
        </p:nvSpPr>
        <p:spPr/>
        <p:txBody>
          <a:bodyPr/>
          <a:lstStyle/>
          <a:p>
            <a:fld id="{5B790FC8-A51C-429A-986A-090CD5ADD41F}" type="slidenum">
              <a:rPr lang="en-GB" smtClean="0"/>
              <a:t>‹#›</a:t>
            </a:fld>
            <a:endParaRPr lang="en-GB"/>
          </a:p>
        </p:txBody>
      </p:sp>
    </p:spTree>
    <p:extLst>
      <p:ext uri="{BB962C8B-B14F-4D97-AF65-F5344CB8AC3E}">
        <p14:creationId xmlns:p14="http://schemas.microsoft.com/office/powerpoint/2010/main" val="1578823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FED38-C888-A6E8-AF1D-A84842A5332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17FB6B4-8212-53D2-A566-1AED9796D29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06F96E7-4BE3-826C-37E9-9E49B7BE2E47}"/>
              </a:ext>
            </a:extLst>
          </p:cNvPr>
          <p:cNvSpPr>
            <a:spLocks noGrp="1"/>
          </p:cNvSpPr>
          <p:nvPr>
            <p:ph type="dt" sz="half" idx="10"/>
          </p:nvPr>
        </p:nvSpPr>
        <p:spPr/>
        <p:txBody>
          <a:bodyPr/>
          <a:lstStyle/>
          <a:p>
            <a:fld id="{D915679A-5186-4289-88E1-E18C780385AE}" type="datetimeFigureOut">
              <a:rPr lang="en-GB" smtClean="0"/>
              <a:t>02/11/2025</a:t>
            </a:fld>
            <a:endParaRPr lang="en-GB"/>
          </a:p>
        </p:txBody>
      </p:sp>
      <p:sp>
        <p:nvSpPr>
          <p:cNvPr id="5" name="Footer Placeholder 4">
            <a:extLst>
              <a:ext uri="{FF2B5EF4-FFF2-40B4-BE49-F238E27FC236}">
                <a16:creationId xmlns:a16="http://schemas.microsoft.com/office/drawing/2014/main" id="{2E798C3E-A8EB-5DA2-BEEF-D03B188E1E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9B177B-B57E-AD5A-3844-B68E7401E62B}"/>
              </a:ext>
            </a:extLst>
          </p:cNvPr>
          <p:cNvSpPr>
            <a:spLocks noGrp="1"/>
          </p:cNvSpPr>
          <p:nvPr>
            <p:ph type="sldNum" sz="quarter" idx="12"/>
          </p:nvPr>
        </p:nvSpPr>
        <p:spPr/>
        <p:txBody>
          <a:bodyPr/>
          <a:lstStyle/>
          <a:p>
            <a:fld id="{5B790FC8-A51C-429A-986A-090CD5ADD41F}" type="slidenum">
              <a:rPr lang="en-GB" smtClean="0"/>
              <a:t>‹#›</a:t>
            </a:fld>
            <a:endParaRPr lang="en-GB"/>
          </a:p>
        </p:txBody>
      </p:sp>
    </p:spTree>
    <p:extLst>
      <p:ext uri="{BB962C8B-B14F-4D97-AF65-F5344CB8AC3E}">
        <p14:creationId xmlns:p14="http://schemas.microsoft.com/office/powerpoint/2010/main" val="10076991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2B7D5-8837-0BD4-8692-1BF69B00634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161D1D0-A706-611C-F19D-0176851328C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C097D4C-EE06-9996-A0D5-B27D6F5B695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3937E41-02F5-3249-C889-11A88356515B}"/>
              </a:ext>
            </a:extLst>
          </p:cNvPr>
          <p:cNvSpPr>
            <a:spLocks noGrp="1"/>
          </p:cNvSpPr>
          <p:nvPr>
            <p:ph type="dt" sz="half" idx="10"/>
          </p:nvPr>
        </p:nvSpPr>
        <p:spPr/>
        <p:txBody>
          <a:bodyPr/>
          <a:lstStyle/>
          <a:p>
            <a:fld id="{D915679A-5186-4289-88E1-E18C780385AE}" type="datetimeFigureOut">
              <a:rPr lang="en-GB" smtClean="0"/>
              <a:t>02/11/2025</a:t>
            </a:fld>
            <a:endParaRPr lang="en-GB"/>
          </a:p>
        </p:txBody>
      </p:sp>
      <p:sp>
        <p:nvSpPr>
          <p:cNvPr id="6" name="Footer Placeholder 5">
            <a:extLst>
              <a:ext uri="{FF2B5EF4-FFF2-40B4-BE49-F238E27FC236}">
                <a16:creationId xmlns:a16="http://schemas.microsoft.com/office/drawing/2014/main" id="{4498ED7E-2971-7136-8FD2-A0C8024A16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95FDF2-1620-54E3-E962-059FF8DF935C}"/>
              </a:ext>
            </a:extLst>
          </p:cNvPr>
          <p:cNvSpPr>
            <a:spLocks noGrp="1"/>
          </p:cNvSpPr>
          <p:nvPr>
            <p:ph type="sldNum" sz="quarter" idx="12"/>
          </p:nvPr>
        </p:nvSpPr>
        <p:spPr/>
        <p:txBody>
          <a:bodyPr/>
          <a:lstStyle/>
          <a:p>
            <a:fld id="{5B790FC8-A51C-429A-986A-090CD5ADD41F}" type="slidenum">
              <a:rPr lang="en-GB" smtClean="0"/>
              <a:t>‹#›</a:t>
            </a:fld>
            <a:endParaRPr lang="en-GB"/>
          </a:p>
        </p:txBody>
      </p:sp>
    </p:spTree>
    <p:extLst>
      <p:ext uri="{BB962C8B-B14F-4D97-AF65-F5344CB8AC3E}">
        <p14:creationId xmlns:p14="http://schemas.microsoft.com/office/powerpoint/2010/main" val="3133009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0EF50-0984-C5DF-B05A-ECAA98E9E53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8C75C9E-DE97-8927-7F22-691F8947BEC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AD7FCB8-B976-1E4B-DB33-DC07036022A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6FD9154-ADD5-A543-D5E2-F64C28A3AE9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C6B461B-9B34-8DFC-C770-624B47A556A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3DCB248-E74A-650A-58B3-35F05677637F}"/>
              </a:ext>
            </a:extLst>
          </p:cNvPr>
          <p:cNvSpPr>
            <a:spLocks noGrp="1"/>
          </p:cNvSpPr>
          <p:nvPr>
            <p:ph type="dt" sz="half" idx="10"/>
          </p:nvPr>
        </p:nvSpPr>
        <p:spPr/>
        <p:txBody>
          <a:bodyPr/>
          <a:lstStyle/>
          <a:p>
            <a:fld id="{D915679A-5186-4289-88E1-E18C780385AE}" type="datetimeFigureOut">
              <a:rPr lang="en-GB" smtClean="0"/>
              <a:t>02/11/2025</a:t>
            </a:fld>
            <a:endParaRPr lang="en-GB"/>
          </a:p>
        </p:txBody>
      </p:sp>
      <p:sp>
        <p:nvSpPr>
          <p:cNvPr id="8" name="Footer Placeholder 7">
            <a:extLst>
              <a:ext uri="{FF2B5EF4-FFF2-40B4-BE49-F238E27FC236}">
                <a16:creationId xmlns:a16="http://schemas.microsoft.com/office/drawing/2014/main" id="{E62A820A-F350-154C-2E0C-DB9839F0647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732AD1-A1F2-C13B-C065-16F53BACB170}"/>
              </a:ext>
            </a:extLst>
          </p:cNvPr>
          <p:cNvSpPr>
            <a:spLocks noGrp="1"/>
          </p:cNvSpPr>
          <p:nvPr>
            <p:ph type="sldNum" sz="quarter" idx="12"/>
          </p:nvPr>
        </p:nvSpPr>
        <p:spPr/>
        <p:txBody>
          <a:bodyPr/>
          <a:lstStyle/>
          <a:p>
            <a:fld id="{5B790FC8-A51C-429A-986A-090CD5ADD41F}" type="slidenum">
              <a:rPr lang="en-GB" smtClean="0"/>
              <a:t>‹#›</a:t>
            </a:fld>
            <a:endParaRPr lang="en-GB"/>
          </a:p>
        </p:txBody>
      </p:sp>
    </p:spTree>
    <p:extLst>
      <p:ext uri="{BB962C8B-B14F-4D97-AF65-F5344CB8AC3E}">
        <p14:creationId xmlns:p14="http://schemas.microsoft.com/office/powerpoint/2010/main" val="3385280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93A6D-A7CC-AFC1-6E20-42CCE689BC1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5056105-08F5-1B76-5AB1-924398D6B5B5}"/>
              </a:ext>
            </a:extLst>
          </p:cNvPr>
          <p:cNvSpPr>
            <a:spLocks noGrp="1"/>
          </p:cNvSpPr>
          <p:nvPr>
            <p:ph type="dt" sz="half" idx="10"/>
          </p:nvPr>
        </p:nvSpPr>
        <p:spPr/>
        <p:txBody>
          <a:bodyPr/>
          <a:lstStyle/>
          <a:p>
            <a:fld id="{D915679A-5186-4289-88E1-E18C780385AE}" type="datetimeFigureOut">
              <a:rPr lang="en-GB" smtClean="0"/>
              <a:t>02/11/2025</a:t>
            </a:fld>
            <a:endParaRPr lang="en-GB"/>
          </a:p>
        </p:txBody>
      </p:sp>
      <p:sp>
        <p:nvSpPr>
          <p:cNvPr id="4" name="Footer Placeholder 3">
            <a:extLst>
              <a:ext uri="{FF2B5EF4-FFF2-40B4-BE49-F238E27FC236}">
                <a16:creationId xmlns:a16="http://schemas.microsoft.com/office/drawing/2014/main" id="{D7773CB4-C0E7-34AB-7914-549C1D9D1D9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563628-C214-D290-4C37-3B72C861F411}"/>
              </a:ext>
            </a:extLst>
          </p:cNvPr>
          <p:cNvSpPr>
            <a:spLocks noGrp="1"/>
          </p:cNvSpPr>
          <p:nvPr>
            <p:ph type="sldNum" sz="quarter" idx="12"/>
          </p:nvPr>
        </p:nvSpPr>
        <p:spPr/>
        <p:txBody>
          <a:bodyPr/>
          <a:lstStyle/>
          <a:p>
            <a:fld id="{5B790FC8-A51C-429A-986A-090CD5ADD41F}" type="slidenum">
              <a:rPr lang="en-GB" smtClean="0"/>
              <a:t>‹#›</a:t>
            </a:fld>
            <a:endParaRPr lang="en-GB"/>
          </a:p>
        </p:txBody>
      </p:sp>
    </p:spTree>
    <p:extLst>
      <p:ext uri="{BB962C8B-B14F-4D97-AF65-F5344CB8AC3E}">
        <p14:creationId xmlns:p14="http://schemas.microsoft.com/office/powerpoint/2010/main" val="488711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71C680-BCF2-F633-C745-107B3F44F32B}"/>
              </a:ext>
            </a:extLst>
          </p:cNvPr>
          <p:cNvSpPr>
            <a:spLocks noGrp="1"/>
          </p:cNvSpPr>
          <p:nvPr>
            <p:ph type="dt" sz="half" idx="10"/>
          </p:nvPr>
        </p:nvSpPr>
        <p:spPr/>
        <p:txBody>
          <a:bodyPr/>
          <a:lstStyle/>
          <a:p>
            <a:fld id="{D915679A-5186-4289-88E1-E18C780385AE}" type="datetimeFigureOut">
              <a:rPr lang="en-GB" smtClean="0"/>
              <a:t>02/11/2025</a:t>
            </a:fld>
            <a:endParaRPr lang="en-GB"/>
          </a:p>
        </p:txBody>
      </p:sp>
      <p:sp>
        <p:nvSpPr>
          <p:cNvPr id="3" name="Footer Placeholder 2">
            <a:extLst>
              <a:ext uri="{FF2B5EF4-FFF2-40B4-BE49-F238E27FC236}">
                <a16:creationId xmlns:a16="http://schemas.microsoft.com/office/drawing/2014/main" id="{76A01615-10E2-E683-6E6B-B1CAFA84A31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174320-0F6C-C710-E60C-21876F31563F}"/>
              </a:ext>
            </a:extLst>
          </p:cNvPr>
          <p:cNvSpPr>
            <a:spLocks noGrp="1"/>
          </p:cNvSpPr>
          <p:nvPr>
            <p:ph type="sldNum" sz="quarter" idx="12"/>
          </p:nvPr>
        </p:nvSpPr>
        <p:spPr/>
        <p:txBody>
          <a:bodyPr/>
          <a:lstStyle/>
          <a:p>
            <a:fld id="{5B790FC8-A51C-429A-986A-090CD5ADD41F}" type="slidenum">
              <a:rPr lang="en-GB" smtClean="0"/>
              <a:t>‹#›</a:t>
            </a:fld>
            <a:endParaRPr lang="en-GB"/>
          </a:p>
        </p:txBody>
      </p:sp>
    </p:spTree>
    <p:extLst>
      <p:ext uri="{BB962C8B-B14F-4D97-AF65-F5344CB8AC3E}">
        <p14:creationId xmlns:p14="http://schemas.microsoft.com/office/powerpoint/2010/main" val="28213406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8E935-9D27-6D82-1A79-3A79784450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F7C223E-602C-9E13-996B-06CE420DC5D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4577FE63-7C53-21EE-48EC-FF264C8AFB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9BF178-13BC-06E5-2098-AD3AE450DA83}"/>
              </a:ext>
            </a:extLst>
          </p:cNvPr>
          <p:cNvSpPr>
            <a:spLocks noGrp="1"/>
          </p:cNvSpPr>
          <p:nvPr>
            <p:ph type="dt" sz="half" idx="10"/>
          </p:nvPr>
        </p:nvSpPr>
        <p:spPr/>
        <p:txBody>
          <a:bodyPr/>
          <a:lstStyle/>
          <a:p>
            <a:fld id="{D915679A-5186-4289-88E1-E18C780385AE}" type="datetimeFigureOut">
              <a:rPr lang="en-GB" smtClean="0"/>
              <a:t>02/11/2025</a:t>
            </a:fld>
            <a:endParaRPr lang="en-GB"/>
          </a:p>
        </p:txBody>
      </p:sp>
      <p:sp>
        <p:nvSpPr>
          <p:cNvPr id="6" name="Footer Placeholder 5">
            <a:extLst>
              <a:ext uri="{FF2B5EF4-FFF2-40B4-BE49-F238E27FC236}">
                <a16:creationId xmlns:a16="http://schemas.microsoft.com/office/drawing/2014/main" id="{91C77E2E-6C5D-7E48-DFFC-9A21B966A1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34AD9C-572E-7FD3-2AAB-2704FD057607}"/>
              </a:ext>
            </a:extLst>
          </p:cNvPr>
          <p:cNvSpPr>
            <a:spLocks noGrp="1"/>
          </p:cNvSpPr>
          <p:nvPr>
            <p:ph type="sldNum" sz="quarter" idx="12"/>
          </p:nvPr>
        </p:nvSpPr>
        <p:spPr/>
        <p:txBody>
          <a:bodyPr/>
          <a:lstStyle/>
          <a:p>
            <a:fld id="{5B790FC8-A51C-429A-986A-090CD5ADD41F}" type="slidenum">
              <a:rPr lang="en-GB" smtClean="0"/>
              <a:t>‹#›</a:t>
            </a:fld>
            <a:endParaRPr lang="en-GB"/>
          </a:p>
        </p:txBody>
      </p:sp>
    </p:spTree>
    <p:extLst>
      <p:ext uri="{BB962C8B-B14F-4D97-AF65-F5344CB8AC3E}">
        <p14:creationId xmlns:p14="http://schemas.microsoft.com/office/powerpoint/2010/main" val="30626890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80E0F-86D5-A360-DE78-AE1638EF31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5EB45BDB-9B57-E5AE-E16F-E359BB97B49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394639D-3B72-A66A-1609-61CFFDCE21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2F65D0-224C-F04D-8EF2-6003510D2E08}"/>
              </a:ext>
            </a:extLst>
          </p:cNvPr>
          <p:cNvSpPr>
            <a:spLocks noGrp="1"/>
          </p:cNvSpPr>
          <p:nvPr>
            <p:ph type="dt" sz="half" idx="10"/>
          </p:nvPr>
        </p:nvSpPr>
        <p:spPr/>
        <p:txBody>
          <a:bodyPr/>
          <a:lstStyle/>
          <a:p>
            <a:fld id="{D915679A-5186-4289-88E1-E18C780385AE}" type="datetimeFigureOut">
              <a:rPr lang="en-GB" smtClean="0"/>
              <a:t>02/11/2025</a:t>
            </a:fld>
            <a:endParaRPr lang="en-GB"/>
          </a:p>
        </p:txBody>
      </p:sp>
      <p:sp>
        <p:nvSpPr>
          <p:cNvPr id="6" name="Footer Placeholder 5">
            <a:extLst>
              <a:ext uri="{FF2B5EF4-FFF2-40B4-BE49-F238E27FC236}">
                <a16:creationId xmlns:a16="http://schemas.microsoft.com/office/drawing/2014/main" id="{4D53D387-DEF8-FB5A-EFA2-831228B1B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6406BB1-3DB6-AA61-C892-D1B7B9BB82E3}"/>
              </a:ext>
            </a:extLst>
          </p:cNvPr>
          <p:cNvSpPr>
            <a:spLocks noGrp="1"/>
          </p:cNvSpPr>
          <p:nvPr>
            <p:ph type="sldNum" sz="quarter" idx="12"/>
          </p:nvPr>
        </p:nvSpPr>
        <p:spPr/>
        <p:txBody>
          <a:bodyPr/>
          <a:lstStyle/>
          <a:p>
            <a:fld id="{5B790FC8-A51C-429A-986A-090CD5ADD41F}" type="slidenum">
              <a:rPr lang="en-GB" smtClean="0"/>
              <a:t>‹#›</a:t>
            </a:fld>
            <a:endParaRPr lang="en-GB"/>
          </a:p>
        </p:txBody>
      </p:sp>
    </p:spTree>
    <p:extLst>
      <p:ext uri="{BB962C8B-B14F-4D97-AF65-F5344CB8AC3E}">
        <p14:creationId xmlns:p14="http://schemas.microsoft.com/office/powerpoint/2010/main" val="35967247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51527-216D-430D-CC52-85FB24D7C2DB}"/>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BB37BE3-BF97-64CB-E8A9-4F5BB7AB787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ECA56C7-75EB-EC8A-5F5D-491FF1E6385C}"/>
              </a:ext>
            </a:extLst>
          </p:cNvPr>
          <p:cNvSpPr>
            <a:spLocks noGrp="1"/>
          </p:cNvSpPr>
          <p:nvPr>
            <p:ph type="dt" sz="half" idx="10"/>
          </p:nvPr>
        </p:nvSpPr>
        <p:spPr/>
        <p:txBody>
          <a:bodyPr/>
          <a:lstStyle/>
          <a:p>
            <a:fld id="{D915679A-5186-4289-88E1-E18C780385AE}" type="datetimeFigureOut">
              <a:rPr lang="en-GB" smtClean="0"/>
              <a:t>02/11/2025</a:t>
            </a:fld>
            <a:endParaRPr lang="en-GB"/>
          </a:p>
        </p:txBody>
      </p:sp>
      <p:sp>
        <p:nvSpPr>
          <p:cNvPr id="5" name="Footer Placeholder 4">
            <a:extLst>
              <a:ext uri="{FF2B5EF4-FFF2-40B4-BE49-F238E27FC236}">
                <a16:creationId xmlns:a16="http://schemas.microsoft.com/office/drawing/2014/main" id="{16C7FB6D-098B-06F2-F8CF-E8B1656748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3F7193-2F85-590B-0261-4226B7E6F03C}"/>
              </a:ext>
            </a:extLst>
          </p:cNvPr>
          <p:cNvSpPr>
            <a:spLocks noGrp="1"/>
          </p:cNvSpPr>
          <p:nvPr>
            <p:ph type="sldNum" sz="quarter" idx="12"/>
          </p:nvPr>
        </p:nvSpPr>
        <p:spPr/>
        <p:txBody>
          <a:bodyPr/>
          <a:lstStyle/>
          <a:p>
            <a:fld id="{5B790FC8-A51C-429A-986A-090CD5ADD41F}" type="slidenum">
              <a:rPr lang="en-GB" smtClean="0"/>
              <a:t>‹#›</a:t>
            </a:fld>
            <a:endParaRPr lang="en-GB"/>
          </a:p>
        </p:txBody>
      </p:sp>
    </p:spTree>
    <p:extLst>
      <p:ext uri="{BB962C8B-B14F-4D97-AF65-F5344CB8AC3E}">
        <p14:creationId xmlns:p14="http://schemas.microsoft.com/office/powerpoint/2010/main" val="332093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FB6ED-35C7-CA9D-45D0-FF4C3214676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1AEA179-9FBF-354D-3C8A-14BDBDA9F03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9C68903-9315-F5CF-106F-B46EABE5CEE8}"/>
              </a:ext>
            </a:extLst>
          </p:cNvPr>
          <p:cNvSpPr>
            <a:spLocks noGrp="1"/>
          </p:cNvSpPr>
          <p:nvPr>
            <p:ph type="dt" sz="half" idx="10"/>
          </p:nvPr>
        </p:nvSpPr>
        <p:spPr/>
        <p:txBody>
          <a:bodyPr/>
          <a:lstStyle/>
          <a:p>
            <a:fld id="{D915679A-5186-4289-88E1-E18C780385AE}" type="datetimeFigureOut">
              <a:rPr lang="en-GB" smtClean="0"/>
              <a:t>02/11/2025</a:t>
            </a:fld>
            <a:endParaRPr lang="en-GB"/>
          </a:p>
        </p:txBody>
      </p:sp>
      <p:sp>
        <p:nvSpPr>
          <p:cNvPr id="5" name="Footer Placeholder 4">
            <a:extLst>
              <a:ext uri="{FF2B5EF4-FFF2-40B4-BE49-F238E27FC236}">
                <a16:creationId xmlns:a16="http://schemas.microsoft.com/office/drawing/2014/main" id="{F3745A75-C939-C747-149F-9487C2FE0C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9E74CCD-EF18-DE59-2620-906D77839747}"/>
              </a:ext>
            </a:extLst>
          </p:cNvPr>
          <p:cNvSpPr>
            <a:spLocks noGrp="1"/>
          </p:cNvSpPr>
          <p:nvPr>
            <p:ph type="sldNum" sz="quarter" idx="12"/>
          </p:nvPr>
        </p:nvSpPr>
        <p:spPr/>
        <p:txBody>
          <a:bodyPr/>
          <a:lstStyle/>
          <a:p>
            <a:fld id="{5B790FC8-A51C-429A-986A-090CD5ADD41F}" type="slidenum">
              <a:rPr lang="en-GB" smtClean="0"/>
              <a:t>‹#›</a:t>
            </a:fld>
            <a:endParaRPr lang="en-GB"/>
          </a:p>
        </p:txBody>
      </p:sp>
    </p:spTree>
    <p:extLst>
      <p:ext uri="{BB962C8B-B14F-4D97-AF65-F5344CB8AC3E}">
        <p14:creationId xmlns:p14="http://schemas.microsoft.com/office/powerpoint/2010/main" val="2808653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A38E97F-2DDE-E3EA-C93E-BD033F7A083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62A31AF-F5BC-6D64-9ABD-9AE971D098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53C0B79-F6C6-6C45-269E-C6F6F32757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15679A-5186-4289-88E1-E18C780385AE}" type="datetimeFigureOut">
              <a:rPr lang="en-GB" smtClean="0"/>
              <a:t>02/11/2025</a:t>
            </a:fld>
            <a:endParaRPr lang="en-GB"/>
          </a:p>
        </p:txBody>
      </p:sp>
      <p:sp>
        <p:nvSpPr>
          <p:cNvPr id="5" name="Footer Placeholder 4">
            <a:extLst>
              <a:ext uri="{FF2B5EF4-FFF2-40B4-BE49-F238E27FC236}">
                <a16:creationId xmlns:a16="http://schemas.microsoft.com/office/drawing/2014/main" id="{2719CB9F-8C59-BAA6-7F1E-D2120F5616F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D01BC6C-68F4-C908-16DF-2C14928155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B790FC8-A51C-429A-986A-090CD5ADD41F}" type="slidenum">
              <a:rPr lang="en-GB" smtClean="0"/>
              <a:t>‹#›</a:t>
            </a:fld>
            <a:endParaRPr lang="en-GB"/>
          </a:p>
        </p:txBody>
      </p:sp>
    </p:spTree>
    <p:extLst>
      <p:ext uri="{BB962C8B-B14F-4D97-AF65-F5344CB8AC3E}">
        <p14:creationId xmlns:p14="http://schemas.microsoft.com/office/powerpoint/2010/main" val="41657234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mp4"/><Relationship Id="rId1" Type="http://schemas.microsoft.com/office/2007/relationships/media" Target="../media/media1.mp4"/><Relationship Id="rId6" Type="http://schemas.openxmlformats.org/officeDocument/2006/relationships/hyperlink" Target="https://www.abbeyfieldliving.org.uk/sheltered-housing/" TargetMode="External"/><Relationship Id="rId5" Type="http://schemas.openxmlformats.org/officeDocument/2006/relationships/image" Target="../media/image1.png"/><Relationship Id="rId4" Type="http://schemas.openxmlformats.org/officeDocument/2006/relationships/hyperlink" Target="https://www.wmq.org.au/retirement-villages"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ihpl.llu.edu/blog/aging-population-and-value-age-friendly-health-systems" TargetMode="Externa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istockphoto.com/illustrations/helping-elderly" TargetMode="Externa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hyperlink" Target="https://www.ageuk.org.uk/discover/2024/september/state-of-health-and-care-of-older-people-in-england-2024/"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freepik.com/premium-vector/female-character-smelling-flower-it-evokes-positive-romantic-memories-recalling-happy-moments_19102635.htm" TargetMode="Externa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hyperlink" Target="https://www.h2hhc.com/blog/social-activities-for-seniors"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hyperlink" Target="https://www.thefamuanonline.com/2024/10/25/staffing-at-nursing-homes-under-scrutiny/" TargetMode="External"/><Relationship Id="rId1" Type="http://schemas.openxmlformats.org/officeDocument/2006/relationships/slideLayout" Target="../slideLayouts/slideLayout7.xml"/><Relationship Id="rId6" Type="http://schemas.openxmlformats.org/officeDocument/2006/relationships/hyperlink" Target="https://www.helpinghandshomecare.co.uk/home-care-services/domiciliary-care/" TargetMode="External"/><Relationship Id="rId5" Type="http://schemas.openxmlformats.org/officeDocument/2006/relationships/image" Target="../media/image10.png"/><Relationship Id="rId4" Type="http://schemas.openxmlformats.org/officeDocument/2006/relationships/hyperlink" Target="https://hils-uk.org/community-activities/cuffley-day-centre-2/"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www.theguardian.com/social-care-network/2017/oct/12/extra-care-housing-older-people" TargetMode="Externa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hyperlink" Target="https://www.inspiredvillages.co.uk/village/gifford-lea"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1177/13607804221089351" TargetMode="Externa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doi.org/10.1080/20473869.2023.2190115"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4A8ABC3-6434-36CB-A677-65FA303A82E5}"/>
              </a:ext>
            </a:extLst>
          </p:cNvPr>
          <p:cNvSpPr txBox="1"/>
          <p:nvPr/>
        </p:nvSpPr>
        <p:spPr>
          <a:xfrm>
            <a:off x="2877877" y="2348026"/>
            <a:ext cx="6021572" cy="1477328"/>
          </a:xfrm>
          <a:prstGeom prst="rect">
            <a:avLst/>
          </a:prstGeom>
          <a:noFill/>
        </p:spPr>
        <p:txBody>
          <a:bodyPr wrap="square">
            <a:spAutoFit/>
          </a:bodyPr>
          <a:lstStyle/>
          <a:p>
            <a:pPr algn="ctr"/>
            <a:r>
              <a:rPr lang="en-GB" b="1" dirty="0">
                <a:cs typeface="Aldhabi" panose="01000000000000000000" pitchFamily="2" charset="-78"/>
              </a:rPr>
              <a:t>Component 1: </a:t>
            </a:r>
            <a:r>
              <a:rPr lang="en-GB" b="1" dirty="0" err="1">
                <a:cs typeface="Aldhabi" panose="01000000000000000000" pitchFamily="2" charset="-78"/>
              </a:rPr>
              <a:t>Presenation</a:t>
            </a:r>
            <a:endParaRPr lang="en-GB" b="1" dirty="0">
              <a:cs typeface="Aldhabi" panose="01000000000000000000" pitchFamily="2" charset="-78"/>
            </a:endParaRPr>
          </a:p>
          <a:p>
            <a:pPr algn="ctr"/>
            <a:r>
              <a:rPr lang="en-GB" b="1" dirty="0">
                <a:cs typeface="Aldhabi" panose="01000000000000000000" pitchFamily="2" charset="-78"/>
              </a:rPr>
              <a:t>Module: BMHP6027 – Empowering the Older Person</a:t>
            </a:r>
          </a:p>
          <a:p>
            <a:pPr algn="ctr"/>
            <a:r>
              <a:rPr lang="en-GB" b="1" dirty="0">
                <a:cs typeface="Aldhabi" panose="01000000000000000000" pitchFamily="2" charset="-78"/>
              </a:rPr>
              <a:t>Student Name: Mariana Cristina Tudor</a:t>
            </a:r>
          </a:p>
          <a:p>
            <a:pPr algn="ctr"/>
            <a:r>
              <a:rPr lang="en-GB" b="1" dirty="0">
                <a:cs typeface="Aldhabi" panose="01000000000000000000" pitchFamily="2" charset="-78"/>
              </a:rPr>
              <a:t>Student ID: 2242927</a:t>
            </a:r>
          </a:p>
          <a:p>
            <a:pPr algn="ctr"/>
            <a:r>
              <a:rPr lang="en-GB" b="1" dirty="0">
                <a:cs typeface="Aldhabi" panose="01000000000000000000" pitchFamily="2" charset="-78"/>
              </a:rPr>
              <a:t>Lecturer Name: Zakiyyah Ahmed</a:t>
            </a:r>
          </a:p>
        </p:txBody>
      </p:sp>
      <p:sp>
        <p:nvSpPr>
          <p:cNvPr id="2" name="Flowchart: Extract 1">
            <a:hlinkClick r:id="rId4"/>
            <a:extLst>
              <a:ext uri="{FF2B5EF4-FFF2-40B4-BE49-F238E27FC236}">
                <a16:creationId xmlns:a16="http://schemas.microsoft.com/office/drawing/2014/main" id="{8A4DAB64-7B80-FC2E-4507-73233552277C}"/>
              </a:ext>
            </a:extLst>
          </p:cNvPr>
          <p:cNvSpPr/>
          <p:nvPr/>
        </p:nvSpPr>
        <p:spPr>
          <a:xfrm>
            <a:off x="0" y="10160"/>
            <a:ext cx="4572000" cy="6840000"/>
          </a:xfrm>
          <a:prstGeom prst="flowChartExtract">
            <a:avLst/>
          </a:prstGeom>
          <a:blipFill dpi="0" rotWithShape="1">
            <a:blip r:embed="rId5"/>
            <a:srcRect/>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Flowchart: Merge 2">
            <a:hlinkClick r:id="rId6"/>
            <a:extLst>
              <a:ext uri="{FF2B5EF4-FFF2-40B4-BE49-F238E27FC236}">
                <a16:creationId xmlns:a16="http://schemas.microsoft.com/office/drawing/2014/main" id="{59AA8A22-2CC5-AB67-487C-260118CD7D32}"/>
              </a:ext>
            </a:extLst>
          </p:cNvPr>
          <p:cNvSpPr/>
          <p:nvPr/>
        </p:nvSpPr>
        <p:spPr>
          <a:xfrm>
            <a:off x="7609122" y="7322"/>
            <a:ext cx="4572000" cy="6840000"/>
          </a:xfrm>
          <a:prstGeom prst="flowChartMerge">
            <a:avLst/>
          </a:prstGeom>
          <a:blipFill>
            <a:blip r:embed="rId7"/>
            <a:stretch>
              <a:fillRect l="2000" r="-2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WhatsApp Audio 2025-11-02 at 16.48.47">
            <a:hlinkClick r:id="" action="ppaction://media"/>
            <a:extLst>
              <a:ext uri="{FF2B5EF4-FFF2-40B4-BE49-F238E27FC236}">
                <a16:creationId xmlns:a16="http://schemas.microsoft.com/office/drawing/2014/main" id="{D9D31ECC-8E6E-19B1-4174-546B4471C94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315200" y="5721350"/>
            <a:ext cx="487363" cy="487363"/>
          </a:xfrm>
          <a:prstGeom prst="rect">
            <a:avLst/>
          </a:prstGeom>
        </p:spPr>
      </p:pic>
    </p:spTree>
    <p:extLst>
      <p:ext uri="{BB962C8B-B14F-4D97-AF65-F5344CB8AC3E}">
        <p14:creationId xmlns:p14="http://schemas.microsoft.com/office/powerpoint/2010/main" val="3665452524"/>
      </p:ext>
    </p:extLst>
  </p:cSld>
  <p:clrMapOvr>
    <a:masterClrMapping/>
  </p:clrMapOvr>
  <mc:AlternateContent xmlns:mc="http://schemas.openxmlformats.org/markup-compatibility/2006">
    <mc:Choice xmlns:p14="http://schemas.microsoft.com/office/powerpoint/2010/main" Requires="p14">
      <p:transition spd="slow" p14:dur="2000" advTm="4062"/>
    </mc:Choice>
    <mc:Fallback>
      <p:transition spd="slow" advTm="406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384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7E14CAB-2611-1540-D6FC-B27F9FDD6C38}"/>
              </a:ext>
            </a:extLst>
          </p:cNvPr>
          <p:cNvSpPr txBox="1"/>
          <p:nvPr/>
        </p:nvSpPr>
        <p:spPr>
          <a:xfrm>
            <a:off x="203200" y="152827"/>
            <a:ext cx="11592560" cy="2052934"/>
          </a:xfrm>
          <a:prstGeom prst="rect">
            <a:avLst/>
          </a:prstGeom>
          <a:noFill/>
        </p:spPr>
        <p:txBody>
          <a:bodyPr wrap="square">
            <a:spAutoFit/>
          </a:bodyPr>
          <a:lstStyle/>
          <a:p>
            <a:r>
              <a:rPr lang="en-GB" sz="2200" dirty="0"/>
              <a:t>Introduction</a:t>
            </a:r>
            <a:endParaRPr lang="en-GB" dirty="0"/>
          </a:p>
          <a:p>
            <a:pPr marL="285750" indent="-285750" algn="ctr">
              <a:lnSpc>
                <a:spcPct val="150000"/>
              </a:lnSpc>
              <a:buFont typeface="Wingdings" panose="05000000000000000000" pitchFamily="2" charset="2"/>
              <a:buChar char="Ø"/>
            </a:pPr>
            <a:r>
              <a:rPr lang="en-GB" dirty="0"/>
              <a:t>This presentation critically explores and evaluates how sheltered housing and assisted living units address the care, empowerment, and independence needs of elderly in the UK.</a:t>
            </a:r>
          </a:p>
          <a:p>
            <a:pPr marL="285750" indent="-285750" algn="ctr">
              <a:lnSpc>
                <a:spcPct val="150000"/>
              </a:lnSpc>
              <a:buFont typeface="Wingdings" panose="05000000000000000000" pitchFamily="2" charset="2"/>
              <a:buChar char="Ø"/>
            </a:pPr>
            <a:r>
              <a:rPr lang="en-GB" dirty="0"/>
              <a:t>The discussion links practice to theories of ageing, UK policy frameworks, and evidence-based innovation, concluding with recommendations for improvement.</a:t>
            </a:r>
          </a:p>
        </p:txBody>
      </p:sp>
      <p:sp>
        <p:nvSpPr>
          <p:cNvPr id="5" name="TextBox 4">
            <a:extLst>
              <a:ext uri="{FF2B5EF4-FFF2-40B4-BE49-F238E27FC236}">
                <a16:creationId xmlns:a16="http://schemas.microsoft.com/office/drawing/2014/main" id="{486D2511-C1B4-6120-34C9-A824B59E91A4}"/>
              </a:ext>
            </a:extLst>
          </p:cNvPr>
          <p:cNvSpPr txBox="1"/>
          <p:nvPr/>
        </p:nvSpPr>
        <p:spPr>
          <a:xfrm>
            <a:off x="203200" y="3891207"/>
            <a:ext cx="5496560" cy="3670236"/>
          </a:xfrm>
          <a:prstGeom prst="rect">
            <a:avLst/>
          </a:prstGeom>
          <a:noFill/>
        </p:spPr>
        <p:txBody>
          <a:bodyPr wrap="square">
            <a:spAutoFit/>
          </a:bodyPr>
          <a:lstStyle/>
          <a:p>
            <a:pPr marL="285750" indent="-285750">
              <a:lnSpc>
                <a:spcPct val="150000"/>
              </a:lnSpc>
              <a:buFont typeface="Courier New" panose="02070309020205020404" pitchFamily="49" charset="0"/>
              <a:buChar char="o"/>
            </a:pPr>
            <a:r>
              <a:rPr lang="en-GB" sz="1700" b="1" dirty="0"/>
              <a:t>Cellular Senescence Theory: </a:t>
            </a:r>
            <a:r>
              <a:rPr lang="en-GB" sz="1700" dirty="0"/>
              <a:t>cells lose repair ability, leading to frailty—supportive housing helps manage safety and health (Campisi, 2013).</a:t>
            </a:r>
          </a:p>
          <a:p>
            <a:pPr marL="285750" indent="-285750">
              <a:lnSpc>
                <a:spcPct val="150000"/>
              </a:lnSpc>
              <a:buFont typeface="Courier New" panose="02070309020205020404" pitchFamily="49" charset="0"/>
              <a:buChar char="o"/>
            </a:pPr>
            <a:r>
              <a:rPr lang="en-GB" sz="1700" b="1" dirty="0"/>
              <a:t>Neuroendocrine Theory: </a:t>
            </a:r>
            <a:r>
              <a:rPr lang="en-GB" sz="1700" dirty="0"/>
              <a:t>hormonal and nervous system changes cause fatigue and mood imbalance, requiring holistic, supportive living </a:t>
            </a:r>
            <a:r>
              <a:rPr lang="en-GB" dirty="0"/>
              <a:t> (Rehman and Masson, 2001).</a:t>
            </a:r>
          </a:p>
          <a:p>
            <a:br>
              <a:rPr lang="en-GB" dirty="0"/>
            </a:br>
            <a:endParaRPr lang="en-GB" sz="1700" dirty="0"/>
          </a:p>
          <a:p>
            <a:pPr marL="285750" indent="-285750">
              <a:buFont typeface="Arial" panose="020B0604020202020204" pitchFamily="34" charset="0"/>
              <a:buChar char="•"/>
            </a:pPr>
            <a:endParaRPr lang="en-GB" sz="1600" dirty="0"/>
          </a:p>
        </p:txBody>
      </p:sp>
      <p:sp>
        <p:nvSpPr>
          <p:cNvPr id="7" name="TextBox 6">
            <a:extLst>
              <a:ext uri="{FF2B5EF4-FFF2-40B4-BE49-F238E27FC236}">
                <a16:creationId xmlns:a16="http://schemas.microsoft.com/office/drawing/2014/main" id="{ACDDEE15-BC31-A97A-8C33-A556087696DD}"/>
              </a:ext>
            </a:extLst>
          </p:cNvPr>
          <p:cNvSpPr txBox="1"/>
          <p:nvPr/>
        </p:nvSpPr>
        <p:spPr>
          <a:xfrm>
            <a:off x="5699760" y="4810850"/>
            <a:ext cx="6664960" cy="1903534"/>
          </a:xfrm>
          <a:prstGeom prst="rect">
            <a:avLst/>
          </a:prstGeom>
          <a:noFill/>
        </p:spPr>
        <p:txBody>
          <a:bodyPr wrap="square">
            <a:spAutoFit/>
          </a:bodyPr>
          <a:lstStyle/>
          <a:p>
            <a:pPr algn="ctr">
              <a:lnSpc>
                <a:spcPct val="150000"/>
              </a:lnSpc>
            </a:pPr>
            <a:r>
              <a:rPr lang="en-GB" sz="1600" dirty="0"/>
              <a:t>Key Themes:</a:t>
            </a:r>
          </a:p>
          <a:p>
            <a:pPr>
              <a:lnSpc>
                <a:spcPct val="150000"/>
              </a:lnSpc>
            </a:pPr>
            <a:r>
              <a:rPr lang="en-GB" sz="1600" dirty="0"/>
              <a:t>Evaluation of housing and care provision for older adults, theories of ageing and application in practice, policy and legislation shaping integrated housing and care, technological innovations enhancing independent living, case studies and recommendations for improvement.</a:t>
            </a:r>
          </a:p>
        </p:txBody>
      </p:sp>
      <p:sp>
        <p:nvSpPr>
          <p:cNvPr id="9" name="TextBox 8">
            <a:extLst>
              <a:ext uri="{FF2B5EF4-FFF2-40B4-BE49-F238E27FC236}">
                <a16:creationId xmlns:a16="http://schemas.microsoft.com/office/drawing/2014/main" id="{5EC8603B-DB50-151C-94C5-662BD8505BC4}"/>
              </a:ext>
            </a:extLst>
          </p:cNvPr>
          <p:cNvSpPr txBox="1"/>
          <p:nvPr/>
        </p:nvSpPr>
        <p:spPr>
          <a:xfrm>
            <a:off x="942340" y="2216633"/>
            <a:ext cx="10114280" cy="1298882"/>
          </a:xfrm>
          <a:prstGeom prst="rect">
            <a:avLst/>
          </a:prstGeom>
          <a:noFill/>
        </p:spPr>
        <p:txBody>
          <a:bodyPr wrap="square">
            <a:spAutoFit/>
          </a:bodyPr>
          <a:lstStyle/>
          <a:p>
            <a:pPr>
              <a:lnSpc>
                <a:spcPct val="150000"/>
              </a:lnSpc>
            </a:pPr>
            <a:r>
              <a:rPr lang="en-GB" dirty="0"/>
              <a:t>Ageing is a multidimensional process involving biological decline, psychological adaptation, and social transition, shaped by genetics, lifestyle, and environment resulting gradual changes in physical health, cognition, and social identity, independence, and wellbeing (</a:t>
            </a:r>
            <a:r>
              <a:rPr lang="en-GB" dirty="0" err="1"/>
              <a:t>Gaviano</a:t>
            </a:r>
            <a:r>
              <a:rPr lang="en-GB" dirty="0"/>
              <a:t> et al., 2024; WHO, 2025)</a:t>
            </a:r>
          </a:p>
        </p:txBody>
      </p:sp>
      <p:pic>
        <p:nvPicPr>
          <p:cNvPr id="2" name="Picture 1">
            <a:hlinkClick r:id="rId2"/>
            <a:extLst>
              <a:ext uri="{FF2B5EF4-FFF2-40B4-BE49-F238E27FC236}">
                <a16:creationId xmlns:a16="http://schemas.microsoft.com/office/drawing/2014/main" id="{7B16BA04-2C71-A8E7-1DB6-516ADFA9DE85}"/>
              </a:ext>
            </a:extLst>
          </p:cNvPr>
          <p:cNvPicPr>
            <a:picLocks noChangeAspect="1"/>
          </p:cNvPicPr>
          <p:nvPr/>
        </p:nvPicPr>
        <p:blipFill>
          <a:blip r:embed="rId3">
            <a:alphaModFix amt="85000"/>
          </a:blip>
          <a:srcRect t="22180" b="27809"/>
          <a:stretch>
            <a:fillRect/>
          </a:stretch>
        </p:blipFill>
        <p:spPr>
          <a:xfrm>
            <a:off x="5784112" y="3526387"/>
            <a:ext cx="6204688" cy="1470915"/>
          </a:xfrm>
          <a:prstGeom prst="rect">
            <a:avLst/>
          </a:prstGeom>
          <a:ln>
            <a:noFill/>
          </a:ln>
          <a:effectLst>
            <a:softEdge rad="112500"/>
          </a:effectLst>
        </p:spPr>
      </p:pic>
    </p:spTree>
    <p:extLst>
      <p:ext uri="{BB962C8B-B14F-4D97-AF65-F5344CB8AC3E}">
        <p14:creationId xmlns:p14="http://schemas.microsoft.com/office/powerpoint/2010/main" val="2139313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179879D-BBF4-7F7B-AD8B-26EB5FB99650}"/>
              </a:ext>
            </a:extLst>
          </p:cNvPr>
          <p:cNvSpPr txBox="1"/>
          <p:nvPr/>
        </p:nvSpPr>
        <p:spPr>
          <a:xfrm>
            <a:off x="0" y="-103350"/>
            <a:ext cx="7060019" cy="3662541"/>
          </a:xfrm>
          <a:prstGeom prst="rect">
            <a:avLst/>
          </a:prstGeom>
          <a:noFill/>
        </p:spPr>
        <p:txBody>
          <a:bodyPr wrap="square">
            <a:spAutoFit/>
          </a:bodyPr>
          <a:lstStyle/>
          <a:p>
            <a:pPr>
              <a:lnSpc>
                <a:spcPct val="150000"/>
              </a:lnSpc>
            </a:pPr>
            <a:r>
              <a:rPr lang="en-GB" sz="2200" dirty="0"/>
              <a:t>The Ageing Population: Setting the Scene</a:t>
            </a:r>
          </a:p>
          <a:p>
            <a:pPr>
              <a:lnSpc>
                <a:spcPct val="150000"/>
              </a:lnSpc>
            </a:pPr>
            <a:endParaRPr lang="en-GB" dirty="0"/>
          </a:p>
          <a:p>
            <a:pPr>
              <a:lnSpc>
                <a:spcPct val="150000"/>
              </a:lnSpc>
            </a:pPr>
            <a:r>
              <a:rPr lang="en-GB" sz="1400" b="1" dirty="0"/>
              <a:t>Significance:</a:t>
            </a:r>
          </a:p>
          <a:p>
            <a:pPr marL="285750" indent="-285750">
              <a:lnSpc>
                <a:spcPct val="150000"/>
              </a:lnSpc>
              <a:buFont typeface="Courier New" panose="02070309020205020404" pitchFamily="49" charset="0"/>
              <a:buChar char="o"/>
            </a:pPr>
            <a:r>
              <a:rPr lang="en-GB" sz="1400" dirty="0"/>
              <a:t>12.7 million (19%) people aged 65 and over in 2023 in UK, projected to rising rapidly to 22 million (27%) by 2045 (Barton, Sturge and Harker, 2024).</a:t>
            </a:r>
          </a:p>
          <a:p>
            <a:pPr marL="285750" indent="-285750">
              <a:lnSpc>
                <a:spcPct val="150000"/>
              </a:lnSpc>
              <a:buFont typeface="Courier New" panose="02070309020205020404" pitchFamily="49" charset="0"/>
              <a:buChar char="o"/>
            </a:pPr>
            <a:r>
              <a:rPr lang="en-GB" sz="1400" dirty="0"/>
              <a:t>Life expectancy averages 80.7 years, with more individuals living longer with multiple conditions with adults aged 85+ is expected to double within 25 years, increasing demand for care services (Office for National Statistics, 2025; Raymond et al., 2021).</a:t>
            </a:r>
          </a:p>
          <a:p>
            <a:pPr marL="285750" indent="-285750">
              <a:buFont typeface="Courier New" panose="02070309020205020404" pitchFamily="49" charset="0"/>
              <a:buChar char="o"/>
            </a:pPr>
            <a:endParaRPr lang="en-GB" sz="1400" dirty="0"/>
          </a:p>
          <a:p>
            <a:pPr marL="285750" indent="-285750">
              <a:buFont typeface="Courier New" panose="02070309020205020404" pitchFamily="49" charset="0"/>
              <a:buChar char="o"/>
            </a:pPr>
            <a:endParaRPr lang="en-GB" sz="1400" dirty="0"/>
          </a:p>
          <a:p>
            <a:endParaRPr lang="en-GB" dirty="0"/>
          </a:p>
        </p:txBody>
      </p:sp>
      <p:sp>
        <p:nvSpPr>
          <p:cNvPr id="6" name="TextBox 5">
            <a:extLst>
              <a:ext uri="{FF2B5EF4-FFF2-40B4-BE49-F238E27FC236}">
                <a16:creationId xmlns:a16="http://schemas.microsoft.com/office/drawing/2014/main" id="{5A819B2B-E713-08DD-7DF7-809BE8EAC8EA}"/>
              </a:ext>
            </a:extLst>
          </p:cNvPr>
          <p:cNvSpPr txBox="1"/>
          <p:nvPr/>
        </p:nvSpPr>
        <p:spPr>
          <a:xfrm>
            <a:off x="3196414" y="2918716"/>
            <a:ext cx="8942424" cy="3939284"/>
          </a:xfrm>
          <a:prstGeom prst="rect">
            <a:avLst/>
          </a:prstGeom>
          <a:noFill/>
        </p:spPr>
        <p:txBody>
          <a:bodyPr wrap="square">
            <a:spAutoFit/>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Aptos" panose="02110004020202020204"/>
                <a:ea typeface="+mn-ea"/>
                <a:cs typeface="+mn-cs"/>
              </a:rPr>
              <a:t>Current Context:</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Older adults’ needs extend beyond medical care to include:</a:t>
            </a:r>
          </a:p>
          <a:p>
            <a:pPr marL="285750" marR="0" lvl="0" indent="-28575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Physical: mobility support, fall prevention, and chronic disease management (Abdi et al., 2019).</a:t>
            </a:r>
          </a:p>
          <a:p>
            <a:pPr marL="285750" marR="0" lvl="0" indent="-28575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Emotional/Social: tackling loneliness and promoting meaningful community engagement (Abdi et al., 2019).</a:t>
            </a:r>
          </a:p>
          <a:p>
            <a:pPr marL="285750" marR="0" lvl="0" indent="-28575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Psychological: maintaining cognitive health and identity, especially for those with dementia (Abdi et al., 2019)</a:t>
            </a:r>
          </a:p>
          <a:p>
            <a:pPr marL="285750" marR="0" lvl="0" indent="-28575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Innovation and empowerment are key to support these complex needs: technology, person-centred care, and accessible housing improve safety and independence (</a:t>
            </a:r>
            <a:r>
              <a:rPr kumimoji="0" lang="en-GB" sz="1400" b="0" i="0" u="none" strike="noStrike" kern="1200" cap="none" spc="0" normalizeH="0" baseline="0" noProof="0" dirty="0" err="1">
                <a:ln>
                  <a:noFill/>
                </a:ln>
                <a:solidFill>
                  <a:prstClr val="black"/>
                </a:solidFill>
                <a:effectLst/>
                <a:uLnTx/>
                <a:uFillTx/>
                <a:latin typeface="Aptos" panose="02110004020202020204"/>
                <a:ea typeface="+mn-ea"/>
                <a:cs typeface="+mn-cs"/>
              </a:rPr>
              <a:t>Albarqi</a:t>
            </a: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 2024).</a:t>
            </a:r>
          </a:p>
          <a:p>
            <a:pPr marL="285750" marR="0" lvl="0" indent="-28575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Policies such as the Care Act 2014 (wellbeing and prevention), Health and Care Act 2022 (integration through ICSs), and NHS Long Term Plan (2019) promote joined-up housing, health, and care services (Briggs et al., 2020).</a:t>
            </a:r>
          </a:p>
          <a:p>
            <a:pPr marL="285750" marR="0" lvl="0" indent="-285750" algn="l" defTabSz="914400" rtl="0" eaLnBrk="1" fontAlgn="auto" latinLnBrk="0" hangingPunct="1">
              <a:lnSpc>
                <a:spcPct val="150000"/>
              </a:lnSpc>
              <a:spcBef>
                <a:spcPts val="0"/>
              </a:spcBef>
              <a:spcAft>
                <a:spcPts val="0"/>
              </a:spcAft>
              <a:buClrTx/>
              <a:buSzTx/>
              <a:buFont typeface="Courier New" panose="02070309020205020404" pitchFamily="49" charset="0"/>
              <a:buChar char="o"/>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These frameworks support “ageing in place”, ensuring dignity, autonomy, and quality of life through sheltered and assisted living models (Webber, May and Lewis, 2022).</a:t>
            </a:r>
          </a:p>
        </p:txBody>
      </p:sp>
      <p:pic>
        <p:nvPicPr>
          <p:cNvPr id="8" name="Picture 7">
            <a:hlinkClick r:id="rId2"/>
            <a:extLst>
              <a:ext uri="{FF2B5EF4-FFF2-40B4-BE49-F238E27FC236}">
                <a16:creationId xmlns:a16="http://schemas.microsoft.com/office/drawing/2014/main" id="{2E331986-724A-454A-14BD-A792C14AA7CD}"/>
              </a:ext>
            </a:extLst>
          </p:cNvPr>
          <p:cNvPicPr>
            <a:picLocks noChangeAspect="1"/>
          </p:cNvPicPr>
          <p:nvPr/>
        </p:nvPicPr>
        <p:blipFill>
          <a:blip r:embed="rId3"/>
          <a:stretch>
            <a:fillRect/>
          </a:stretch>
        </p:blipFill>
        <p:spPr>
          <a:xfrm>
            <a:off x="0" y="3429000"/>
            <a:ext cx="3249576" cy="3249576"/>
          </a:xfrm>
          <a:prstGeom prst="rect">
            <a:avLst/>
          </a:prstGeom>
        </p:spPr>
      </p:pic>
      <p:pic>
        <p:nvPicPr>
          <p:cNvPr id="9" name="Picture 8">
            <a:hlinkClick r:id="rId4"/>
            <a:extLst>
              <a:ext uri="{FF2B5EF4-FFF2-40B4-BE49-F238E27FC236}">
                <a16:creationId xmlns:a16="http://schemas.microsoft.com/office/drawing/2014/main" id="{E7CD44A7-A2C7-EEF8-95A3-BE2EFAEC3EC5}"/>
              </a:ext>
            </a:extLst>
          </p:cNvPr>
          <p:cNvPicPr>
            <a:picLocks noChangeAspect="1"/>
          </p:cNvPicPr>
          <p:nvPr/>
        </p:nvPicPr>
        <p:blipFill>
          <a:blip r:embed="rId5"/>
          <a:srcRect t="20548" r="7958" b="8182"/>
          <a:stretch>
            <a:fillRect/>
          </a:stretch>
        </p:blipFill>
        <p:spPr>
          <a:xfrm>
            <a:off x="7164125" y="293048"/>
            <a:ext cx="4857750" cy="2625667"/>
          </a:xfrm>
          <a:prstGeom prst="rect">
            <a:avLst/>
          </a:prstGeom>
        </p:spPr>
      </p:pic>
    </p:spTree>
    <p:extLst>
      <p:ext uri="{BB962C8B-B14F-4D97-AF65-F5344CB8AC3E}">
        <p14:creationId xmlns:p14="http://schemas.microsoft.com/office/powerpoint/2010/main" val="629841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7FA25F8-C5E3-5963-B2AB-1150DA3B0F9C}"/>
              </a:ext>
            </a:extLst>
          </p:cNvPr>
          <p:cNvSpPr txBox="1"/>
          <p:nvPr/>
        </p:nvSpPr>
        <p:spPr>
          <a:xfrm>
            <a:off x="172720" y="0"/>
            <a:ext cx="7950554" cy="7171194"/>
          </a:xfrm>
          <a:prstGeom prst="rect">
            <a:avLst/>
          </a:prstGeom>
          <a:noFill/>
        </p:spPr>
        <p:txBody>
          <a:bodyPr wrap="square">
            <a:spAutoFit/>
          </a:bodyPr>
          <a:lstStyle/>
          <a:p>
            <a:r>
              <a:rPr lang="en-GB" sz="2200" b="1" dirty="0"/>
              <a:t>Theoretical Frameworks</a:t>
            </a:r>
          </a:p>
          <a:p>
            <a:pPr>
              <a:lnSpc>
                <a:spcPct val="150000"/>
              </a:lnSpc>
            </a:pPr>
            <a:r>
              <a:rPr lang="en-GB" sz="1400" dirty="0"/>
              <a:t>Overview:</a:t>
            </a:r>
          </a:p>
          <a:p>
            <a:pPr marL="285750" indent="-285750">
              <a:lnSpc>
                <a:spcPct val="150000"/>
              </a:lnSpc>
              <a:buFont typeface="Courier New" panose="02070309020205020404" pitchFamily="49" charset="0"/>
              <a:buChar char="o"/>
            </a:pPr>
            <a:r>
              <a:rPr lang="en-GB" sz="1400" dirty="0"/>
              <a:t>Theories of ageing provide a foundation for understanding how older adults experience social change, adaptation, and wellbeing within care settings guiding and evaluating care needs (McAuley, 2025).</a:t>
            </a:r>
          </a:p>
          <a:p>
            <a:pPr>
              <a:lnSpc>
                <a:spcPct val="150000"/>
              </a:lnSpc>
            </a:pPr>
            <a:r>
              <a:rPr lang="en-GB" sz="1400" dirty="0"/>
              <a:t>Two relevant psychosocial theories underpin this analysis:</a:t>
            </a:r>
          </a:p>
          <a:p>
            <a:pPr marL="285750" indent="-285750">
              <a:lnSpc>
                <a:spcPct val="150000"/>
              </a:lnSpc>
              <a:buFont typeface="Wingdings" panose="05000000000000000000" pitchFamily="2" charset="2"/>
              <a:buChar char="Ø"/>
            </a:pPr>
            <a:r>
              <a:rPr lang="en-GB" sz="1400" b="1" dirty="0"/>
              <a:t>Disengagement Theory:</a:t>
            </a:r>
          </a:p>
          <a:p>
            <a:pPr marL="285750" indent="-285750">
              <a:lnSpc>
                <a:spcPct val="150000"/>
              </a:lnSpc>
              <a:buFont typeface="Courier New" panose="02070309020205020404" pitchFamily="49" charset="0"/>
              <a:buChar char="o"/>
            </a:pPr>
            <a:r>
              <a:rPr lang="en-GB" sz="1400" dirty="0"/>
              <a:t>Proposes that as individuals age, they gradually withdraw from social roles and community life as a natural process of adaptation (Jiang and Fung, 2019).</a:t>
            </a:r>
          </a:p>
          <a:p>
            <a:pPr marL="285750" indent="-285750">
              <a:lnSpc>
                <a:spcPct val="150000"/>
              </a:lnSpc>
              <a:buFont typeface="Courier New" panose="02070309020205020404" pitchFamily="49" charset="0"/>
              <a:buChar char="o"/>
            </a:pPr>
            <a:r>
              <a:rPr lang="en-GB" sz="1400" dirty="0"/>
              <a:t>In modern UK housing-based care, this theory is challenged — sheltered and assisted living units encourage re-engagement through digital communication, shared activities, and social design (Douma et al., 2023).</a:t>
            </a:r>
          </a:p>
          <a:p>
            <a:pPr marL="285750" indent="-285750">
              <a:lnSpc>
                <a:spcPct val="150000"/>
              </a:lnSpc>
              <a:buFont typeface="Courier New" panose="02070309020205020404" pitchFamily="49" charset="0"/>
              <a:buChar char="o"/>
            </a:pPr>
            <a:r>
              <a:rPr lang="en-GB" sz="1400" dirty="0"/>
              <a:t>Such environments aim to counter isolation and maintain purpose, aligning with the Care Act 2014’s emphasis on wellbeing and participation (Douma et al., 2023).</a:t>
            </a:r>
          </a:p>
          <a:p>
            <a:pPr marL="285750" indent="-285750">
              <a:lnSpc>
                <a:spcPct val="150000"/>
              </a:lnSpc>
              <a:buFont typeface="Wingdings" panose="05000000000000000000" pitchFamily="2" charset="2"/>
              <a:buChar char="Ø"/>
            </a:pPr>
            <a:r>
              <a:rPr lang="en-GB" sz="1400" b="1" dirty="0"/>
              <a:t>Socioemotional Selectivity Theory:</a:t>
            </a:r>
          </a:p>
          <a:p>
            <a:pPr marL="285750" indent="-285750">
              <a:lnSpc>
                <a:spcPct val="150000"/>
              </a:lnSpc>
              <a:buFont typeface="Courier New" panose="02070309020205020404" pitchFamily="49" charset="0"/>
              <a:buChar char="o"/>
            </a:pPr>
            <a:r>
              <a:rPr lang="en-GB" sz="1400" dirty="0"/>
              <a:t>Suggests that older adults focus on emotionally meaningful relationships and activities, rather than broad social networks, as they age (McAuley, 2025).</a:t>
            </a:r>
          </a:p>
          <a:p>
            <a:pPr marL="285750" indent="-285750">
              <a:lnSpc>
                <a:spcPct val="150000"/>
              </a:lnSpc>
              <a:buFont typeface="Courier New" panose="02070309020205020404" pitchFamily="49" charset="0"/>
              <a:buChar char="o"/>
            </a:pPr>
            <a:r>
              <a:rPr lang="en-GB" sz="1400" dirty="0"/>
              <a:t>Assisted living models reflect this through person-centred care, small group engagement, and trusted staff–resident bonds (Mansfield and Burton, 2020).</a:t>
            </a:r>
          </a:p>
          <a:p>
            <a:pPr marL="285750" indent="-285750">
              <a:lnSpc>
                <a:spcPct val="150000"/>
              </a:lnSpc>
              <a:buFont typeface="Courier New" panose="02070309020205020404" pitchFamily="49" charset="0"/>
              <a:buChar char="o"/>
            </a:pPr>
            <a:r>
              <a:rPr lang="en-GB" sz="1400" dirty="0"/>
              <a:t>These relationships enhance emotional security and empowerment, aligning with Equality Act 2010 principles of dignity and respect (Mansfield and Burton, 2020).</a:t>
            </a:r>
          </a:p>
          <a:p>
            <a:r>
              <a:rPr lang="en-GB" dirty="0"/>
              <a:t>	</a:t>
            </a:r>
          </a:p>
        </p:txBody>
      </p:sp>
      <p:pic>
        <p:nvPicPr>
          <p:cNvPr id="2" name="Picture 1">
            <a:hlinkClick r:id="rId2"/>
            <a:extLst>
              <a:ext uri="{FF2B5EF4-FFF2-40B4-BE49-F238E27FC236}">
                <a16:creationId xmlns:a16="http://schemas.microsoft.com/office/drawing/2014/main" id="{226E0405-1CA7-D93E-ED58-1F2BDAF326A2}"/>
              </a:ext>
            </a:extLst>
          </p:cNvPr>
          <p:cNvPicPr>
            <a:picLocks noChangeAspect="1"/>
          </p:cNvPicPr>
          <p:nvPr/>
        </p:nvPicPr>
        <p:blipFill>
          <a:blip r:embed="rId3"/>
          <a:stretch>
            <a:fillRect/>
          </a:stretch>
        </p:blipFill>
        <p:spPr>
          <a:xfrm>
            <a:off x="8022656" y="0"/>
            <a:ext cx="3874704" cy="3014346"/>
          </a:xfrm>
          <a:prstGeom prst="ellipse">
            <a:avLst/>
          </a:prstGeom>
          <a:ln>
            <a:noFill/>
          </a:ln>
          <a:effectLst>
            <a:softEdge rad="112500"/>
          </a:effectLst>
        </p:spPr>
      </p:pic>
      <p:pic>
        <p:nvPicPr>
          <p:cNvPr id="6" name="Picture 5" descr="A collage of people playing chess&#10;&#10;AI-generated content may be incorrect.">
            <a:hlinkClick r:id="rId4"/>
            <a:extLst>
              <a:ext uri="{FF2B5EF4-FFF2-40B4-BE49-F238E27FC236}">
                <a16:creationId xmlns:a16="http://schemas.microsoft.com/office/drawing/2014/main" id="{8DD70B43-E090-A467-E08C-518D6440211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57440" y="2560321"/>
            <a:ext cx="5029200" cy="4297680"/>
          </a:xfrm>
          <a:prstGeom prst="rect">
            <a:avLst/>
          </a:prstGeom>
        </p:spPr>
      </p:pic>
    </p:spTree>
    <p:extLst>
      <p:ext uri="{BB962C8B-B14F-4D97-AF65-F5344CB8AC3E}">
        <p14:creationId xmlns:p14="http://schemas.microsoft.com/office/powerpoint/2010/main" val="1193765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540EC68-F981-3529-643C-192375EC1714}"/>
              </a:ext>
            </a:extLst>
          </p:cNvPr>
          <p:cNvSpPr txBox="1"/>
          <p:nvPr/>
        </p:nvSpPr>
        <p:spPr>
          <a:xfrm>
            <a:off x="2275840" y="1620941"/>
            <a:ext cx="7396480" cy="3616118"/>
          </a:xfrm>
          <a:prstGeom prst="rect">
            <a:avLst/>
          </a:prstGeom>
          <a:noFill/>
        </p:spPr>
        <p:txBody>
          <a:bodyPr wrap="square">
            <a:spAutoFit/>
          </a:bodyPr>
          <a:lstStyle/>
          <a:p>
            <a:pPr marL="285750" indent="-285750">
              <a:lnSpc>
                <a:spcPct val="150000"/>
              </a:lnSpc>
              <a:buFont typeface="Wingdings" panose="05000000000000000000" pitchFamily="2" charset="2"/>
              <a:buChar char="Ø"/>
            </a:pPr>
            <a:r>
              <a:rPr lang="en-GB" sz="1400" dirty="0"/>
              <a:t>Care Act 2014 – statutory duty for wellbeing, prevention, and personalisation (DHSC, 2014), empowers independence through co-produced housing care.</a:t>
            </a:r>
          </a:p>
          <a:p>
            <a:pPr marL="285750" indent="-285750">
              <a:lnSpc>
                <a:spcPct val="150000"/>
              </a:lnSpc>
              <a:buFont typeface="Wingdings" panose="05000000000000000000" pitchFamily="2" charset="2"/>
              <a:buChar char="Ø"/>
            </a:pPr>
            <a:r>
              <a:rPr lang="en-GB" sz="1400" dirty="0"/>
              <a:t>Health and Care Act 2022 – integrates health, housing, and social care via ICSs, improves collaboration and resource sharing.</a:t>
            </a:r>
          </a:p>
          <a:p>
            <a:pPr marL="285750" indent="-285750">
              <a:lnSpc>
                <a:spcPct val="150000"/>
              </a:lnSpc>
              <a:buFont typeface="Wingdings" panose="05000000000000000000" pitchFamily="2" charset="2"/>
              <a:buChar char="Ø"/>
            </a:pPr>
            <a:r>
              <a:rPr lang="en-GB" sz="1400" dirty="0"/>
              <a:t>Equality Act 2010 – prevents age and disability discrimination; requires “reasonable adjustments.” upholds dignity and accessibility.</a:t>
            </a:r>
          </a:p>
          <a:p>
            <a:pPr marL="285750" indent="-285750">
              <a:lnSpc>
                <a:spcPct val="150000"/>
              </a:lnSpc>
              <a:buFont typeface="Wingdings" panose="05000000000000000000" pitchFamily="2" charset="2"/>
              <a:buChar char="Ø"/>
            </a:pPr>
            <a:r>
              <a:rPr lang="en-GB" sz="1400" dirty="0"/>
              <a:t>Human Rights Act 1998 – protects autonomy and privacy (Article 8),  reinforces ethical, person-centred housing practices.</a:t>
            </a:r>
          </a:p>
          <a:p>
            <a:pPr marL="285750" indent="-285750">
              <a:lnSpc>
                <a:spcPct val="150000"/>
              </a:lnSpc>
              <a:buFont typeface="Wingdings" panose="05000000000000000000" pitchFamily="2" charset="2"/>
              <a:buChar char="Ø"/>
            </a:pPr>
            <a:r>
              <a:rPr lang="en-GB" sz="1400" dirty="0"/>
              <a:t>Building Safety Act 2022 – ensures safe design via Building Safety Regulator (BSR),  promotes structural and fire safety.</a:t>
            </a:r>
          </a:p>
          <a:p>
            <a:pPr marL="285750" indent="-285750">
              <a:lnSpc>
                <a:spcPct val="150000"/>
              </a:lnSpc>
              <a:buFont typeface="Wingdings" panose="05000000000000000000" pitchFamily="2" charset="2"/>
              <a:buChar char="Ø"/>
            </a:pPr>
            <a:r>
              <a:rPr lang="en-GB" sz="1400" dirty="0"/>
              <a:t>NHS Long Term Plan (2019)</a:t>
            </a:r>
          </a:p>
        </p:txBody>
      </p:sp>
      <p:sp>
        <p:nvSpPr>
          <p:cNvPr id="5" name="TextBox 4">
            <a:extLst>
              <a:ext uri="{FF2B5EF4-FFF2-40B4-BE49-F238E27FC236}">
                <a16:creationId xmlns:a16="http://schemas.microsoft.com/office/drawing/2014/main" id="{F620979A-377B-6A65-3154-8B433E6C3AE7}"/>
              </a:ext>
            </a:extLst>
          </p:cNvPr>
          <p:cNvSpPr txBox="1"/>
          <p:nvPr/>
        </p:nvSpPr>
        <p:spPr>
          <a:xfrm>
            <a:off x="3048000" y="692359"/>
            <a:ext cx="6096000" cy="369332"/>
          </a:xfrm>
          <a:prstGeom prst="rect">
            <a:avLst/>
          </a:prstGeom>
          <a:noFill/>
        </p:spPr>
        <p:txBody>
          <a:bodyPr wrap="square">
            <a:spAutoFit/>
          </a:bodyPr>
          <a:lstStyle/>
          <a:p>
            <a:r>
              <a:rPr lang="en-GB" dirty="0"/>
              <a:t>Policy, Legislation, and Regulatory Framework </a:t>
            </a:r>
          </a:p>
        </p:txBody>
      </p:sp>
    </p:spTree>
    <p:extLst>
      <p:ext uri="{BB962C8B-B14F-4D97-AF65-F5344CB8AC3E}">
        <p14:creationId xmlns:p14="http://schemas.microsoft.com/office/powerpoint/2010/main" val="2271056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FD8E5E3-22F9-F56D-FC9C-FCA2608CE3C6}"/>
              </a:ext>
            </a:extLst>
          </p:cNvPr>
          <p:cNvSpPr txBox="1"/>
          <p:nvPr/>
        </p:nvSpPr>
        <p:spPr>
          <a:xfrm>
            <a:off x="243840" y="752366"/>
            <a:ext cx="9144000" cy="6155275"/>
          </a:xfrm>
          <a:prstGeom prst="rect">
            <a:avLst/>
          </a:prstGeom>
          <a:noFill/>
        </p:spPr>
        <p:txBody>
          <a:bodyPr wrap="square">
            <a:spAutoFit/>
          </a:bodyPr>
          <a:lstStyle/>
          <a:p>
            <a:endParaRPr lang="en-GB" dirty="0"/>
          </a:p>
          <a:p>
            <a:pPr>
              <a:lnSpc>
                <a:spcPct val="150000"/>
              </a:lnSpc>
            </a:pPr>
            <a:r>
              <a:rPr lang="en-GB" sz="1400" b="1" dirty="0"/>
              <a:t>National Landscape:</a:t>
            </a:r>
            <a:endParaRPr lang="en-GB" sz="1400" dirty="0"/>
          </a:p>
          <a:p>
            <a:pPr>
              <a:lnSpc>
                <a:spcPct val="150000"/>
              </a:lnSpc>
            </a:pPr>
            <a:r>
              <a:rPr lang="en-GB" sz="1400" dirty="0"/>
              <a:t>The UK offers a range of care services for older adults, including domiciliary care (support at home), residential and nursing homes (24-hour personal and clinical care), assisted living, sheltered housing, day centres (social engagement), and hospice care (end-of-life support) (Butterfly’s Care Group, 2024; Care Quality Commission, 2024).</a:t>
            </a:r>
          </a:p>
          <a:p>
            <a:pPr>
              <a:lnSpc>
                <a:spcPct val="150000"/>
              </a:lnSpc>
            </a:pPr>
            <a:endParaRPr lang="en-GB" sz="1400" dirty="0"/>
          </a:p>
          <a:p>
            <a:pPr marL="285750" indent="-285750">
              <a:lnSpc>
                <a:spcPct val="150000"/>
              </a:lnSpc>
              <a:buFont typeface="Courier New" panose="02070309020205020404" pitchFamily="49" charset="0"/>
              <a:buChar char="o"/>
            </a:pPr>
            <a:r>
              <a:rPr lang="en-GB" sz="1400" dirty="0"/>
              <a:t>Around 550,000 sheltered and retirement housing units and 500,000 extra-care/assisted living residents exist across the UK (Pannell and Blood, 2012; Assisted Living Project, 2023; ARCO, 2024).</a:t>
            </a:r>
          </a:p>
          <a:p>
            <a:pPr marL="285750" indent="-285750">
              <a:lnSpc>
                <a:spcPct val="150000"/>
              </a:lnSpc>
              <a:buFont typeface="Courier New" panose="02070309020205020404" pitchFamily="49" charset="0"/>
              <a:buChar char="o"/>
            </a:pPr>
            <a:r>
              <a:rPr lang="en-GB" sz="1400" dirty="0"/>
              <a:t>regulated by the Regulator of Social Housing (RSH) and Care Quality Commission (CQC).</a:t>
            </a:r>
          </a:p>
          <a:p>
            <a:pPr>
              <a:lnSpc>
                <a:spcPct val="150000"/>
              </a:lnSpc>
            </a:pPr>
            <a:r>
              <a:rPr lang="en-GB" sz="1400" b="1" dirty="0"/>
              <a:t>Integration with Health and Care:</a:t>
            </a:r>
          </a:p>
          <a:p>
            <a:pPr marL="285750" indent="-285750">
              <a:lnSpc>
                <a:spcPct val="150000"/>
              </a:lnSpc>
              <a:buFont typeface="Courier New" panose="02070309020205020404" pitchFamily="49" charset="0"/>
              <a:buChar char="o"/>
            </a:pPr>
            <a:r>
              <a:rPr lang="en-GB" sz="1400" dirty="0"/>
              <a:t>Sheltered housing offers preventative, low-level support, while assisted living bridges the gap between independent and residential care (Pannell and Blood, 2012; Social Care Institute for Excellence, 2024; Oatley and Atkinson, 2024)</a:t>
            </a:r>
          </a:p>
          <a:p>
            <a:pPr marL="285750" indent="-285750">
              <a:lnSpc>
                <a:spcPct val="150000"/>
              </a:lnSpc>
              <a:buFont typeface="Courier New" panose="02070309020205020404" pitchFamily="49" charset="0"/>
              <a:buChar char="o"/>
            </a:pPr>
            <a:endParaRPr lang="en-GB" sz="1400" dirty="0"/>
          </a:p>
          <a:p>
            <a:pPr>
              <a:lnSpc>
                <a:spcPct val="150000"/>
              </a:lnSpc>
            </a:pPr>
            <a:r>
              <a:rPr lang="en-GB" sz="1400" b="1" dirty="0"/>
              <a:t>Population Trends:</a:t>
            </a:r>
          </a:p>
          <a:p>
            <a:pPr marL="285750" indent="-285750">
              <a:lnSpc>
                <a:spcPct val="150000"/>
              </a:lnSpc>
              <a:buFont typeface="Courier New" panose="02070309020205020404" pitchFamily="49" charset="0"/>
              <a:buChar char="o"/>
            </a:pPr>
            <a:r>
              <a:rPr lang="en-GB" sz="1400" dirty="0"/>
              <a:t>Demand for age-appropriate housing expected to rise 35% by 2040 due to demographic ageing (National Housing Federation, 2024)</a:t>
            </a:r>
          </a:p>
          <a:p>
            <a:pPr marL="285750" indent="-285750">
              <a:lnSpc>
                <a:spcPct val="150000"/>
              </a:lnSpc>
              <a:buFont typeface="Courier New" panose="02070309020205020404" pitchFamily="49" charset="0"/>
              <a:buChar char="o"/>
            </a:pPr>
            <a:r>
              <a:rPr lang="en-GB" sz="1400" dirty="0"/>
              <a:t>9 in 10 older people report their housing as “not suitable” highlighting the role of adaptable and technology-enabled environments (International Longevity Centre UK, 2023).</a:t>
            </a:r>
          </a:p>
        </p:txBody>
      </p:sp>
      <p:sp>
        <p:nvSpPr>
          <p:cNvPr id="7" name="TextBox 6">
            <a:extLst>
              <a:ext uri="{FF2B5EF4-FFF2-40B4-BE49-F238E27FC236}">
                <a16:creationId xmlns:a16="http://schemas.microsoft.com/office/drawing/2014/main" id="{66FB1800-D9A0-67D3-E4BB-61273DBD5B93}"/>
              </a:ext>
            </a:extLst>
          </p:cNvPr>
          <p:cNvSpPr txBox="1"/>
          <p:nvPr/>
        </p:nvSpPr>
        <p:spPr>
          <a:xfrm>
            <a:off x="294640" y="311319"/>
            <a:ext cx="9042400" cy="43088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0" i="0" u="none" strike="noStrike" kern="1200" cap="none" spc="0" normalizeH="0" baseline="0" noProof="0" dirty="0">
                <a:ln>
                  <a:noFill/>
                </a:ln>
                <a:solidFill>
                  <a:prstClr val="black"/>
                </a:solidFill>
                <a:effectLst/>
                <a:uLnTx/>
                <a:uFillTx/>
                <a:latin typeface="Aptos" panose="02110004020202020204"/>
                <a:ea typeface="+mn-ea"/>
                <a:cs typeface="+mn-cs"/>
              </a:rPr>
              <a:t>Overview of Current Housing-Based Services for Older Adults in the UK</a:t>
            </a:r>
          </a:p>
        </p:txBody>
      </p:sp>
      <p:pic>
        <p:nvPicPr>
          <p:cNvPr id="4" name="Picture 3">
            <a:hlinkClick r:id="rId2"/>
            <a:extLst>
              <a:ext uri="{FF2B5EF4-FFF2-40B4-BE49-F238E27FC236}">
                <a16:creationId xmlns:a16="http://schemas.microsoft.com/office/drawing/2014/main" id="{36BA1607-3BBE-9EAC-09E3-45368ED91AAE}"/>
              </a:ext>
            </a:extLst>
          </p:cNvPr>
          <p:cNvPicPr>
            <a:picLocks noChangeAspect="1"/>
          </p:cNvPicPr>
          <p:nvPr/>
        </p:nvPicPr>
        <p:blipFill>
          <a:blip r:embed="rId3"/>
          <a:stretch>
            <a:fillRect/>
          </a:stretch>
        </p:blipFill>
        <p:spPr>
          <a:xfrm>
            <a:off x="9337040" y="1125218"/>
            <a:ext cx="2804160" cy="1869441"/>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a:hlinkClick r:id="rId4"/>
            <a:extLst>
              <a:ext uri="{FF2B5EF4-FFF2-40B4-BE49-F238E27FC236}">
                <a16:creationId xmlns:a16="http://schemas.microsoft.com/office/drawing/2014/main" id="{16FEDAA5-A64B-8E25-0133-67680A0859EE}"/>
              </a:ext>
            </a:extLst>
          </p:cNvPr>
          <p:cNvPicPr>
            <a:picLocks noChangeAspect="1"/>
          </p:cNvPicPr>
          <p:nvPr/>
        </p:nvPicPr>
        <p:blipFill>
          <a:blip r:embed="rId5"/>
          <a:stretch>
            <a:fillRect/>
          </a:stretch>
        </p:blipFill>
        <p:spPr>
          <a:xfrm>
            <a:off x="9352200" y="3274490"/>
            <a:ext cx="2809320" cy="1239693"/>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6" name="Picture 5">
            <a:hlinkClick r:id="rId6"/>
            <a:extLst>
              <a:ext uri="{FF2B5EF4-FFF2-40B4-BE49-F238E27FC236}">
                <a16:creationId xmlns:a16="http://schemas.microsoft.com/office/drawing/2014/main" id="{58306A72-8A7E-B152-BC18-D5F17F377946}"/>
              </a:ext>
            </a:extLst>
          </p:cNvPr>
          <p:cNvPicPr>
            <a:picLocks noChangeAspect="1"/>
          </p:cNvPicPr>
          <p:nvPr/>
        </p:nvPicPr>
        <p:blipFill>
          <a:blip r:embed="rId7"/>
          <a:stretch>
            <a:fillRect/>
          </a:stretch>
        </p:blipFill>
        <p:spPr>
          <a:xfrm>
            <a:off x="9316720" y="4851800"/>
            <a:ext cx="2854960" cy="1605915"/>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8975696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0AF374-C151-F8D7-FA30-F4E0FC3BE2EB}"/>
              </a:ext>
            </a:extLst>
          </p:cNvPr>
          <p:cNvSpPr txBox="1"/>
          <p:nvPr/>
        </p:nvSpPr>
        <p:spPr>
          <a:xfrm>
            <a:off x="182880" y="-60960"/>
            <a:ext cx="9977120" cy="7034683"/>
          </a:xfrm>
          <a:prstGeom prst="rect">
            <a:avLst/>
          </a:prstGeom>
          <a:noFill/>
        </p:spPr>
        <p:txBody>
          <a:bodyPr wrap="square">
            <a:spAutoFit/>
          </a:bodyPr>
          <a:lstStyle/>
          <a:p>
            <a:pPr>
              <a:lnSpc>
                <a:spcPct val="150000"/>
              </a:lnSpc>
            </a:pPr>
            <a:r>
              <a:rPr lang="en-GB" sz="1600" dirty="0"/>
              <a:t>Overview of Current Services: Sheltered and Assisted Living Housing (UK)</a:t>
            </a:r>
          </a:p>
          <a:p>
            <a:pPr marL="285750" indent="-285750">
              <a:lnSpc>
                <a:spcPct val="150000"/>
              </a:lnSpc>
              <a:buFont typeface="Wingdings" panose="05000000000000000000" pitchFamily="2" charset="2"/>
              <a:buChar char="v"/>
            </a:pPr>
            <a:r>
              <a:rPr lang="en-GB" sz="1300" b="1" dirty="0"/>
              <a:t>Sheltered Housing (Retirement/Social Rented Housing):</a:t>
            </a:r>
          </a:p>
          <a:p>
            <a:pPr>
              <a:lnSpc>
                <a:spcPct val="150000"/>
              </a:lnSpc>
            </a:pPr>
            <a:r>
              <a:rPr lang="en-GB" sz="1300" dirty="0"/>
              <a:t>Provides self-contained flats or bungalows with communal facilities, alarm systems, and warden/on-call support (SCIE, 2024).</a:t>
            </a:r>
          </a:p>
          <a:p>
            <a:pPr>
              <a:lnSpc>
                <a:spcPct val="150000"/>
              </a:lnSpc>
            </a:pPr>
            <a:r>
              <a:rPr lang="en-GB" sz="1300" dirty="0"/>
              <a:t>Aimed at older adults (55+) who are independent but benefit from safe, supportive, and socially connected environments (Pannel and Blood, 2012; SCIE, 2024).</a:t>
            </a:r>
          </a:p>
          <a:p>
            <a:pPr>
              <a:lnSpc>
                <a:spcPct val="150000"/>
              </a:lnSpc>
            </a:pPr>
            <a:r>
              <a:rPr lang="en-GB" sz="1300" dirty="0"/>
              <a:t>Managed by housing associations, local councils, and charities such as Anchor Hanover and Housing 21 (National Housing Federation, 2024).</a:t>
            </a:r>
          </a:p>
          <a:p>
            <a:pPr>
              <a:lnSpc>
                <a:spcPct val="150000"/>
              </a:lnSpc>
            </a:pPr>
            <a:r>
              <a:rPr lang="en-GB" sz="1300" dirty="0"/>
              <a:t>Focuses on wellbeing and prevention, reflecting duties under the Care Act 2014 and aims of the NHS Long Term Plan (2019) to help people age in place (</a:t>
            </a:r>
            <a:r>
              <a:rPr lang="en-GB" sz="1300" dirty="0" err="1"/>
              <a:t>Vlachantoni</a:t>
            </a:r>
            <a:r>
              <a:rPr lang="en-GB" sz="1300" dirty="0"/>
              <a:t> et al., 2016; Pannel and Blood, 2012).</a:t>
            </a:r>
          </a:p>
          <a:p>
            <a:pPr marL="285750" indent="-285750">
              <a:lnSpc>
                <a:spcPct val="150000"/>
              </a:lnSpc>
              <a:buFont typeface="Wingdings" panose="05000000000000000000" pitchFamily="2" charset="2"/>
              <a:buChar char="v"/>
            </a:pPr>
            <a:r>
              <a:rPr lang="en-GB" sz="1300" b="1" dirty="0"/>
              <a:t>Assisted Living (Extra-Care Housing):</a:t>
            </a:r>
          </a:p>
          <a:p>
            <a:pPr>
              <a:lnSpc>
                <a:spcPct val="150000"/>
              </a:lnSpc>
            </a:pPr>
            <a:r>
              <a:rPr lang="en-GB" sz="1300" dirty="0"/>
              <a:t>Combines independent apartments with on-site personal care, meals, and 24-hour emergency assistance ( Darton, 2022; Assisted Living Project, 2023; Mansfield and Burton, 2020).</a:t>
            </a:r>
          </a:p>
          <a:p>
            <a:pPr>
              <a:lnSpc>
                <a:spcPct val="150000"/>
              </a:lnSpc>
            </a:pPr>
            <a:r>
              <a:rPr lang="en-GB" sz="1300" dirty="0"/>
              <a:t>Designed for older adults with moderate care needs, bridging the gap between sheltered housing and residential care (Darton, 2022; Oatley and Atkinson, 2024) .</a:t>
            </a:r>
          </a:p>
          <a:p>
            <a:pPr>
              <a:lnSpc>
                <a:spcPct val="150000"/>
              </a:lnSpc>
            </a:pPr>
            <a:r>
              <a:rPr lang="en-GB" sz="1300" dirty="0"/>
              <a:t>Managed by local authorities, housing associations, and private providers, regulated by the Care Quality Commission (CQC) (Assisted Living Project, 2023).</a:t>
            </a:r>
          </a:p>
          <a:p>
            <a:pPr>
              <a:lnSpc>
                <a:spcPct val="150000"/>
              </a:lnSpc>
            </a:pPr>
            <a:r>
              <a:rPr lang="en-GB" sz="1300" dirty="0"/>
              <a:t>Aligned with the Health and Care Act 2022 and Healthy Ageing Framework (DHSC, 2023) promoting independence, integration, and prevention (Darton, 2022; Oatley and Atkinson, 2024).</a:t>
            </a:r>
          </a:p>
          <a:p>
            <a:pPr>
              <a:lnSpc>
                <a:spcPct val="150000"/>
              </a:lnSpc>
            </a:pPr>
            <a:r>
              <a:rPr lang="en-GB" sz="1300" dirty="0"/>
              <a:t>Shared Goals:</a:t>
            </a:r>
          </a:p>
          <a:p>
            <a:pPr marL="285750" indent="-285750">
              <a:lnSpc>
                <a:spcPct val="150000"/>
              </a:lnSpc>
              <a:buFont typeface="Courier New" panose="02070309020205020404" pitchFamily="49" charset="0"/>
              <a:buChar char="o"/>
            </a:pPr>
            <a:r>
              <a:rPr lang="en-GB" sz="1300" dirty="0"/>
              <a:t>Support autonomy, dignity, and social inclusion for ageing adults.</a:t>
            </a:r>
          </a:p>
          <a:p>
            <a:pPr marL="285750" indent="-285750">
              <a:lnSpc>
                <a:spcPct val="150000"/>
              </a:lnSpc>
              <a:buFont typeface="Courier New" panose="02070309020205020404" pitchFamily="49" charset="0"/>
              <a:buChar char="o"/>
            </a:pPr>
            <a:r>
              <a:rPr lang="en-GB" sz="1300" dirty="0"/>
              <a:t>Reduce hospital admissions and long-term care dependency.</a:t>
            </a:r>
          </a:p>
          <a:p>
            <a:pPr marL="285750" indent="-285750">
              <a:lnSpc>
                <a:spcPct val="150000"/>
              </a:lnSpc>
              <a:buFont typeface="Courier New" panose="02070309020205020404" pitchFamily="49" charset="0"/>
              <a:buChar char="o"/>
            </a:pPr>
            <a:r>
              <a:rPr lang="en-GB" sz="1300" dirty="0"/>
              <a:t>Help meet national priorities for sustainable community-based care </a:t>
            </a:r>
          </a:p>
          <a:p>
            <a:pPr>
              <a:lnSpc>
                <a:spcPct val="150000"/>
              </a:lnSpc>
            </a:pPr>
            <a:r>
              <a:rPr lang="en-GB" sz="1300" dirty="0"/>
              <a:t>                                                               (Darton, 2022; Oatley and Atkinson, 2024; SCIE, 2024 </a:t>
            </a:r>
            <a:r>
              <a:rPr lang="en-GB" sz="1300" dirty="0" err="1"/>
              <a:t>Vlachantoni</a:t>
            </a:r>
            <a:r>
              <a:rPr lang="en-GB" sz="1300" dirty="0"/>
              <a:t> et al., 2016).</a:t>
            </a:r>
          </a:p>
        </p:txBody>
      </p:sp>
      <p:pic>
        <p:nvPicPr>
          <p:cNvPr id="2" name="Picture 1">
            <a:hlinkClick r:id="rId2"/>
            <a:extLst>
              <a:ext uri="{FF2B5EF4-FFF2-40B4-BE49-F238E27FC236}">
                <a16:creationId xmlns:a16="http://schemas.microsoft.com/office/drawing/2014/main" id="{4DA0CD45-AED6-F785-FA31-5D6E58292D35}"/>
              </a:ext>
            </a:extLst>
          </p:cNvPr>
          <p:cNvPicPr>
            <a:picLocks noChangeAspect="1"/>
          </p:cNvPicPr>
          <p:nvPr/>
        </p:nvPicPr>
        <p:blipFill>
          <a:blip r:embed="rId3"/>
          <a:stretch>
            <a:fillRect/>
          </a:stretch>
        </p:blipFill>
        <p:spPr>
          <a:xfrm>
            <a:off x="10160000" y="3456381"/>
            <a:ext cx="2226310" cy="126682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3">
            <a:hlinkClick r:id="rId4"/>
            <a:extLst>
              <a:ext uri="{FF2B5EF4-FFF2-40B4-BE49-F238E27FC236}">
                <a16:creationId xmlns:a16="http://schemas.microsoft.com/office/drawing/2014/main" id="{8E47F178-EAD5-1835-E561-DE1739D7324B}"/>
              </a:ext>
            </a:extLst>
          </p:cNvPr>
          <p:cNvPicPr>
            <a:picLocks noChangeAspect="1"/>
          </p:cNvPicPr>
          <p:nvPr/>
        </p:nvPicPr>
        <p:blipFill>
          <a:blip r:embed="rId5"/>
          <a:stretch>
            <a:fillRect/>
          </a:stretch>
        </p:blipFill>
        <p:spPr>
          <a:xfrm>
            <a:off x="10160000" y="947776"/>
            <a:ext cx="2249804" cy="149986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562102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1D54DEC-51B4-3521-DE6E-D00B6B0A2156}"/>
              </a:ext>
            </a:extLst>
          </p:cNvPr>
          <p:cNvSpPr txBox="1"/>
          <p:nvPr/>
        </p:nvSpPr>
        <p:spPr>
          <a:xfrm>
            <a:off x="172720" y="217111"/>
            <a:ext cx="11521440" cy="6463308"/>
          </a:xfrm>
          <a:prstGeom prst="rect">
            <a:avLst/>
          </a:prstGeom>
          <a:noFill/>
        </p:spPr>
        <p:txBody>
          <a:bodyPr wrap="square">
            <a:spAutoFit/>
          </a:bodyPr>
          <a:lstStyle/>
          <a:p>
            <a:r>
              <a:rPr lang="en-GB" dirty="0"/>
              <a:t>Evaluation and Impact of Sheltered Housing (UK)</a:t>
            </a:r>
          </a:p>
          <a:p>
            <a:endParaRPr lang="en-GB" dirty="0"/>
          </a:p>
          <a:p>
            <a:r>
              <a:rPr lang="en-GB" dirty="0"/>
              <a:t>Strengths:</a:t>
            </a:r>
          </a:p>
          <a:p>
            <a:pPr marL="285750" indent="-285750">
              <a:buFont typeface="Courier New" panose="02070309020205020404" pitchFamily="49" charset="0"/>
              <a:buChar char="o"/>
            </a:pPr>
            <a:r>
              <a:rPr lang="en-GB" dirty="0"/>
              <a:t>Promotes independence and wellbeing, supporting Care Act 2014 prevention principles (Robinson, Green and Wilson, 2019; Cook et al., 2016; Beach et al., 2022).</a:t>
            </a:r>
          </a:p>
          <a:p>
            <a:pPr marL="285750" indent="-285750">
              <a:buFont typeface="Courier New" panose="02070309020205020404" pitchFamily="49" charset="0"/>
              <a:buChar char="o"/>
            </a:pPr>
            <a:r>
              <a:rPr lang="en-GB" dirty="0"/>
              <a:t>Provides social connectedness and a sense of security, independence — reducing isolation (Cook et al., 2016; Beach et al., 2022).</a:t>
            </a:r>
          </a:p>
          <a:p>
            <a:pPr marL="285750" indent="-285750">
              <a:buFont typeface="Courier New" panose="02070309020205020404" pitchFamily="49" charset="0"/>
              <a:buChar char="o"/>
            </a:pPr>
            <a:r>
              <a:rPr lang="en-GB" dirty="0"/>
              <a:t>Demonstrates cost-effectiveness by preventing residential care admissions and easing NHS demand (Cook et al., 2016; Wood, 2017).</a:t>
            </a:r>
          </a:p>
          <a:p>
            <a:pPr marL="285750" indent="-285750">
              <a:buFont typeface="Courier New" panose="02070309020205020404" pitchFamily="49" charset="0"/>
              <a:buChar char="o"/>
            </a:pPr>
            <a:r>
              <a:rPr lang="en-GB" dirty="0"/>
              <a:t>Reflects Continuity Theory (Atchley, 1989) — stability in social roles and routines promotes psychological wellbeing.</a:t>
            </a:r>
          </a:p>
          <a:p>
            <a:r>
              <a:rPr lang="en-GB" dirty="0"/>
              <a:t>Weaknesses:</a:t>
            </a:r>
          </a:p>
          <a:p>
            <a:pPr marL="285750" indent="-285750">
              <a:buFont typeface="Arial" panose="020B0604020202020204" pitchFamily="34" charset="0"/>
              <a:buChar char="•"/>
            </a:pPr>
            <a:r>
              <a:rPr lang="en-GB" dirty="0"/>
              <a:t>Unequal regional provision and limited funding restrict access (Robinson and Wilson, 2023).</a:t>
            </a:r>
          </a:p>
          <a:p>
            <a:pPr marL="285750" indent="-285750">
              <a:buFont typeface="Arial" panose="020B0604020202020204" pitchFamily="34" charset="0"/>
              <a:buChar char="•"/>
            </a:pPr>
            <a:r>
              <a:rPr lang="en-GB" dirty="0"/>
              <a:t>Integration gaps with NHS community health services reduce efficiency (Robinson and Wilson, 2023; Cook et al., 2016; McCall et al., 2021).</a:t>
            </a:r>
          </a:p>
          <a:p>
            <a:pPr marL="285750" indent="-285750">
              <a:buFont typeface="Arial" panose="020B0604020202020204" pitchFamily="34" charset="0"/>
              <a:buChar char="•"/>
            </a:pPr>
            <a:r>
              <a:rPr lang="en-GB" dirty="0"/>
              <a:t>Some older schemes lack digital infrastructure and accessibility adaptations (Robinson and Wilson, 2023; Cook et al., 2016).</a:t>
            </a:r>
          </a:p>
          <a:p>
            <a:endParaRPr lang="en-GB" dirty="0"/>
          </a:p>
          <a:p>
            <a:r>
              <a:rPr lang="en-GB" dirty="0"/>
              <a:t>Impact:</a:t>
            </a:r>
          </a:p>
          <a:p>
            <a:pPr marL="285750" indent="-285750">
              <a:buFont typeface="Courier New" panose="02070309020205020404" pitchFamily="49" charset="0"/>
              <a:buChar char="o"/>
            </a:pPr>
            <a:r>
              <a:rPr lang="en-GB" dirty="0"/>
              <a:t>Residents report higher life satisfaction, safety, and reduced loneliness (Cook et al., 2016; Beach et al., 2022).</a:t>
            </a:r>
          </a:p>
          <a:p>
            <a:pPr marL="285750" indent="-285750">
              <a:buFont typeface="Courier New" panose="02070309020205020404" pitchFamily="49" charset="0"/>
              <a:buChar char="o"/>
            </a:pPr>
            <a:r>
              <a:rPr lang="en-GB" dirty="0"/>
              <a:t>Linked to up to 30% fewer hospital admissions and delayed moves to residential care (Wood, 2017).</a:t>
            </a:r>
          </a:p>
          <a:p>
            <a:pPr marL="285750" indent="-285750">
              <a:buFont typeface="Courier New" panose="02070309020205020404" pitchFamily="49" charset="0"/>
              <a:buChar char="o"/>
            </a:pPr>
            <a:r>
              <a:rPr lang="en-GB" dirty="0"/>
              <a:t>Plays a critical role in supporting ageing-in-place policy and reducing long-term system pressures (Cook et al., 2016; Buck and Gregory, 2018).</a:t>
            </a:r>
          </a:p>
        </p:txBody>
      </p:sp>
    </p:spTree>
    <p:extLst>
      <p:ext uri="{BB962C8B-B14F-4D97-AF65-F5344CB8AC3E}">
        <p14:creationId xmlns:p14="http://schemas.microsoft.com/office/powerpoint/2010/main" val="28278268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D15B39-88DB-F64C-2E31-DC55B31578A0}"/>
              </a:ext>
            </a:extLst>
          </p:cNvPr>
          <p:cNvSpPr txBox="1"/>
          <p:nvPr/>
        </p:nvSpPr>
        <p:spPr>
          <a:xfrm>
            <a:off x="86360" y="-291445"/>
            <a:ext cx="10297160" cy="6766404"/>
          </a:xfrm>
          <a:prstGeom prst="rect">
            <a:avLst/>
          </a:prstGeom>
          <a:noFill/>
        </p:spPr>
        <p:txBody>
          <a:bodyPr wrap="square">
            <a:spAutoFit/>
          </a:bodyPr>
          <a:lstStyle/>
          <a:p>
            <a:endParaRPr lang="en-GB" dirty="0"/>
          </a:p>
          <a:p>
            <a:r>
              <a:rPr lang="en-GB" dirty="0"/>
              <a:t>Technological Innovations in Sheltered Housing </a:t>
            </a:r>
          </a:p>
          <a:p>
            <a:r>
              <a:rPr lang="en-GB" sz="1600" dirty="0"/>
              <a:t>Typical technologies in use</a:t>
            </a:r>
          </a:p>
          <a:p>
            <a:pPr marL="285750" indent="-285750">
              <a:lnSpc>
                <a:spcPct val="150000"/>
              </a:lnSpc>
              <a:buFont typeface="Wingdings" panose="05000000000000000000" pitchFamily="2" charset="2"/>
              <a:buChar char="Ø"/>
            </a:pPr>
            <a:r>
              <a:rPr lang="en-GB" sz="1600" dirty="0"/>
              <a:t>Digital telecare systems – IP-based alarms, two-way video, automatic fall detection, smoke/CO sensors.</a:t>
            </a:r>
          </a:p>
          <a:p>
            <a:pPr marL="285750" indent="-285750">
              <a:lnSpc>
                <a:spcPct val="150000"/>
              </a:lnSpc>
              <a:buFont typeface="Wingdings" panose="05000000000000000000" pitchFamily="2" charset="2"/>
              <a:buChar char="Ø"/>
            </a:pPr>
            <a:r>
              <a:rPr lang="en-GB" sz="1600" dirty="0"/>
              <a:t>Smart-home adaptations – motion and door sensors, temperature/humidity monitors to prevent damp or hypothermia.</a:t>
            </a:r>
          </a:p>
          <a:p>
            <a:pPr marL="285750" indent="-285750">
              <a:lnSpc>
                <a:spcPct val="150000"/>
              </a:lnSpc>
              <a:buFont typeface="Wingdings" panose="05000000000000000000" pitchFamily="2" charset="2"/>
              <a:buChar char="Ø"/>
            </a:pPr>
            <a:r>
              <a:rPr lang="en-GB" sz="1600" dirty="0"/>
              <a:t>Digital inclusion devices – simplified tablets or voice-activated assistants for contact with family, staff, and GPs.</a:t>
            </a:r>
          </a:p>
          <a:p>
            <a:pPr marL="285750" indent="-285750">
              <a:lnSpc>
                <a:spcPct val="150000"/>
              </a:lnSpc>
              <a:buFont typeface="Wingdings" panose="05000000000000000000" pitchFamily="2" charset="2"/>
              <a:buChar char="Ø"/>
            </a:pPr>
            <a:r>
              <a:rPr lang="en-GB" sz="1600" dirty="0"/>
              <a:t>Building-safety tech – evacuation-alert systems, door-status and fire-risk dashboards.</a:t>
            </a:r>
          </a:p>
          <a:p>
            <a:pPr>
              <a:lnSpc>
                <a:spcPct val="150000"/>
              </a:lnSpc>
            </a:pPr>
            <a:r>
              <a:rPr lang="en-GB" sz="1600" dirty="0"/>
              <a:t> (Tong et al., 2024; Procurement for Housing, 2025; </a:t>
            </a:r>
            <a:r>
              <a:rPr lang="en-GB" sz="1600" dirty="0" err="1"/>
              <a:t>Stroulia</a:t>
            </a:r>
            <a:r>
              <a:rPr lang="en-GB" sz="1600" dirty="0"/>
              <a:t> et al., 2016)</a:t>
            </a:r>
          </a:p>
          <a:p>
            <a:pPr>
              <a:lnSpc>
                <a:spcPct val="150000"/>
              </a:lnSpc>
            </a:pPr>
            <a:endParaRPr lang="en-GB" sz="1600" dirty="0"/>
          </a:p>
          <a:p>
            <a:pPr>
              <a:lnSpc>
                <a:spcPct val="150000"/>
              </a:lnSpc>
            </a:pPr>
            <a:r>
              <a:rPr lang="en-GB" sz="1600" dirty="0"/>
              <a:t>Critical analysis</a:t>
            </a:r>
          </a:p>
          <a:p>
            <a:pPr>
              <a:lnSpc>
                <a:spcPct val="150000"/>
              </a:lnSpc>
            </a:pPr>
            <a:r>
              <a:rPr lang="en-GB" sz="1600" b="1" dirty="0"/>
              <a:t>Empowerment: </a:t>
            </a:r>
            <a:r>
              <a:rPr lang="en-GB" sz="1600" dirty="0"/>
              <a:t>enhances autonomy and security, consistent with Care Act 2014 wellbeing and prevention duties (DHSC, 2023).</a:t>
            </a:r>
          </a:p>
          <a:p>
            <a:pPr>
              <a:lnSpc>
                <a:spcPct val="150000"/>
              </a:lnSpc>
            </a:pPr>
            <a:r>
              <a:rPr lang="en-GB" sz="1600" b="1" dirty="0"/>
              <a:t>Equity challenge: 1 in 3 </a:t>
            </a:r>
            <a:r>
              <a:rPr lang="en-GB" sz="1600" dirty="0"/>
              <a:t>adults 65 + lack digital skills (AGE UK, 2024); risk of excluding the very group targeted for empowerment.</a:t>
            </a:r>
          </a:p>
          <a:p>
            <a:pPr>
              <a:lnSpc>
                <a:spcPct val="150000"/>
              </a:lnSpc>
            </a:pPr>
            <a:r>
              <a:rPr lang="en-GB" sz="1600" b="1" dirty="0"/>
              <a:t>Economic strain: </a:t>
            </a:r>
            <a:r>
              <a:rPr lang="en-GB" sz="1600" dirty="0"/>
              <a:t>capital and maintenance costs deter smaller landlords, creating postcode variation in access (NHF, 2024; Robinson and Wilson, 2023; Cook et al., 2016).</a:t>
            </a:r>
          </a:p>
          <a:p>
            <a:pPr>
              <a:lnSpc>
                <a:spcPct val="150000"/>
              </a:lnSpc>
            </a:pPr>
            <a:r>
              <a:rPr lang="en-GB" sz="1600" dirty="0"/>
              <a:t>Regulatory fragmentation: RSH governs housing quality while CQC oversees personal-care tech—gaps cause unclear accountability.</a:t>
            </a:r>
          </a:p>
        </p:txBody>
      </p:sp>
    </p:spTree>
    <p:extLst>
      <p:ext uri="{BB962C8B-B14F-4D97-AF65-F5344CB8AC3E}">
        <p14:creationId xmlns:p14="http://schemas.microsoft.com/office/powerpoint/2010/main" val="4680715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7D47A78-3CDC-0B0D-4D56-0709956EF2CC}"/>
              </a:ext>
            </a:extLst>
          </p:cNvPr>
          <p:cNvSpPr txBox="1"/>
          <p:nvPr/>
        </p:nvSpPr>
        <p:spPr>
          <a:xfrm>
            <a:off x="213360" y="0"/>
            <a:ext cx="10434320" cy="6463308"/>
          </a:xfrm>
          <a:prstGeom prst="rect">
            <a:avLst/>
          </a:prstGeom>
          <a:noFill/>
        </p:spPr>
        <p:txBody>
          <a:bodyPr wrap="square">
            <a:spAutoFit/>
          </a:bodyPr>
          <a:lstStyle/>
          <a:p>
            <a:r>
              <a:rPr lang="en-GB" dirty="0"/>
              <a:t>Case Study 1: Housing 21 – Digital Sheltered Housing</a:t>
            </a:r>
          </a:p>
          <a:p>
            <a:endParaRPr lang="en-GB" dirty="0"/>
          </a:p>
          <a:p>
            <a:r>
              <a:rPr lang="en-GB" dirty="0"/>
              <a:t>Overview:</a:t>
            </a:r>
          </a:p>
          <a:p>
            <a:pPr marL="285750" indent="-285750">
              <a:buFont typeface="Wingdings" panose="05000000000000000000" pitchFamily="2" charset="2"/>
              <a:buChar char="Ø"/>
            </a:pPr>
            <a:r>
              <a:rPr lang="en-GB" dirty="0"/>
              <a:t>Housing 21 operates over 20,000 sheltered housing properties across England for residents aged 65+.</a:t>
            </a:r>
          </a:p>
          <a:p>
            <a:pPr marL="285750" indent="-285750">
              <a:buFont typeface="Wingdings" panose="05000000000000000000" pitchFamily="2" charset="2"/>
              <a:buChar char="Ø"/>
            </a:pPr>
            <a:r>
              <a:rPr lang="en-GB" dirty="0"/>
              <a:t>In 2023, they completed a nationwide Digital Switchover Project replacing analogue alarms with Appello Smart Living digital telecare systems.</a:t>
            </a:r>
          </a:p>
          <a:p>
            <a:endParaRPr lang="en-GB" dirty="0"/>
          </a:p>
          <a:p>
            <a:r>
              <a:rPr lang="en-GB" dirty="0"/>
              <a:t>Application of Theory:</a:t>
            </a:r>
          </a:p>
          <a:p>
            <a:pPr marL="285750" indent="-285750">
              <a:buFont typeface="Arial" panose="020B0604020202020204" pitchFamily="34" charset="0"/>
              <a:buChar char="•"/>
            </a:pPr>
            <a:r>
              <a:rPr lang="en-GB" dirty="0"/>
              <a:t>Disengagement Theory is challenged: technology fosters re-engagement through virtual social activities and digital inclusion training.</a:t>
            </a:r>
          </a:p>
          <a:p>
            <a:pPr marL="285750" indent="-285750">
              <a:buFont typeface="Arial" panose="020B0604020202020204" pitchFamily="34" charset="0"/>
              <a:buChar char="•"/>
            </a:pPr>
            <a:r>
              <a:rPr lang="en-GB" dirty="0"/>
              <a:t>Socioemotional Selectivity Theory supported via technology that maintains close, meaningful contact with family and friends.</a:t>
            </a:r>
          </a:p>
          <a:p>
            <a:endParaRPr lang="en-GB" dirty="0"/>
          </a:p>
          <a:p>
            <a:r>
              <a:rPr lang="en-GB" dirty="0"/>
              <a:t>Policy &amp; Regulation in Practice:</a:t>
            </a:r>
          </a:p>
          <a:p>
            <a:pPr marL="285750" indent="-285750">
              <a:buFont typeface="Arial" panose="020B0604020202020204" pitchFamily="34" charset="0"/>
              <a:buChar char="•"/>
            </a:pPr>
            <a:r>
              <a:rPr lang="en-GB" dirty="0"/>
              <a:t>Aligns with the Care Act 2014 (wellbeing and prevention) and NHS Long Term Plan (2019) promoting independence through digital innovation.</a:t>
            </a:r>
          </a:p>
          <a:p>
            <a:pPr marL="285750" indent="-285750">
              <a:buFont typeface="Arial" panose="020B0604020202020204" pitchFamily="34" charset="0"/>
              <a:buChar char="•"/>
            </a:pPr>
            <a:r>
              <a:rPr lang="en-GB" dirty="0"/>
              <a:t>Complies with RSH Safety and Quality Standard (2024) and UK GDPR (2018) through resident consent and transparent monitoring data use.</a:t>
            </a:r>
          </a:p>
          <a:p>
            <a:endParaRPr lang="en-GB" dirty="0"/>
          </a:p>
          <a:p>
            <a:r>
              <a:rPr lang="en-GB" b="1" dirty="0"/>
              <a:t>Benefits: </a:t>
            </a:r>
            <a:r>
              <a:rPr lang="en-GB" dirty="0"/>
              <a:t>faster emergency response, increased safety, reduced social isolation.</a:t>
            </a:r>
          </a:p>
          <a:p>
            <a:r>
              <a:rPr lang="en-GB" b="1" dirty="0"/>
              <a:t>Limitations: </a:t>
            </a:r>
            <a:r>
              <a:rPr lang="en-GB" dirty="0"/>
              <a:t>high costs of digital transition; some residents excluded due to low digital literacy or sensory impairments.</a:t>
            </a:r>
          </a:p>
          <a:p>
            <a:r>
              <a:rPr lang="en-GB" dirty="0"/>
              <a:t>	(Appello, 2025a; Appello, 2025b; Housing21, 2025).</a:t>
            </a:r>
          </a:p>
        </p:txBody>
      </p:sp>
    </p:spTree>
    <p:extLst>
      <p:ext uri="{BB962C8B-B14F-4D97-AF65-F5344CB8AC3E}">
        <p14:creationId xmlns:p14="http://schemas.microsoft.com/office/powerpoint/2010/main" val="21133339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F8AFF4-0A4A-0FD6-9E12-2C63290AC054}"/>
              </a:ext>
            </a:extLst>
          </p:cNvPr>
          <p:cNvSpPr txBox="1"/>
          <p:nvPr/>
        </p:nvSpPr>
        <p:spPr>
          <a:xfrm>
            <a:off x="233680" y="153151"/>
            <a:ext cx="11145520" cy="5042855"/>
          </a:xfrm>
          <a:prstGeom prst="rect">
            <a:avLst/>
          </a:prstGeom>
          <a:noFill/>
        </p:spPr>
        <p:txBody>
          <a:bodyPr wrap="square">
            <a:spAutoFit/>
          </a:bodyPr>
          <a:lstStyle/>
          <a:p>
            <a:pPr>
              <a:lnSpc>
                <a:spcPct val="150000"/>
              </a:lnSpc>
            </a:pPr>
            <a:r>
              <a:rPr lang="en-GB" sz="2000" dirty="0"/>
              <a:t>Evaluation and Impact of Assisted Living (UK)</a:t>
            </a:r>
          </a:p>
          <a:p>
            <a:pPr>
              <a:lnSpc>
                <a:spcPct val="150000"/>
              </a:lnSpc>
            </a:pPr>
            <a:endParaRPr lang="en-GB" dirty="0"/>
          </a:p>
          <a:p>
            <a:pPr>
              <a:lnSpc>
                <a:spcPct val="150000"/>
              </a:lnSpc>
            </a:pPr>
            <a:r>
              <a:rPr lang="en-GB" dirty="0"/>
              <a:t>Strengths:</a:t>
            </a:r>
          </a:p>
          <a:p>
            <a:pPr>
              <a:lnSpc>
                <a:spcPct val="150000"/>
              </a:lnSpc>
            </a:pPr>
            <a:r>
              <a:rPr lang="en-GB" dirty="0"/>
              <a:t>Combines independent living with flexible care, allowing autonomy with safety </a:t>
            </a:r>
          </a:p>
          <a:p>
            <a:pPr>
              <a:lnSpc>
                <a:spcPct val="150000"/>
              </a:lnSpc>
            </a:pPr>
            <a:r>
              <a:rPr lang="en-GB" dirty="0"/>
              <a:t>Reduces hospital use and supports healthier ageing.</a:t>
            </a:r>
          </a:p>
          <a:p>
            <a:pPr>
              <a:lnSpc>
                <a:spcPct val="150000"/>
              </a:lnSpc>
            </a:pPr>
            <a:r>
              <a:rPr lang="en-GB" dirty="0"/>
              <a:t>Encourages integrated care pathways via Health and Care Act 2022 and ICS collaboration.</a:t>
            </a:r>
          </a:p>
          <a:p>
            <a:pPr>
              <a:lnSpc>
                <a:spcPct val="150000"/>
              </a:lnSpc>
            </a:pPr>
            <a:r>
              <a:rPr lang="en-GB" dirty="0"/>
              <a:t>(Atkinson, Oatley and Evans, 2023; Cameron, Johnson and Evans, 2020, Oatley and Atkinson, 2024).</a:t>
            </a:r>
          </a:p>
          <a:p>
            <a:pPr>
              <a:lnSpc>
                <a:spcPct val="150000"/>
              </a:lnSpc>
            </a:pPr>
            <a:r>
              <a:rPr lang="en-GB" dirty="0"/>
              <a:t>Weaknesses:</a:t>
            </a:r>
          </a:p>
          <a:p>
            <a:pPr>
              <a:lnSpc>
                <a:spcPct val="150000"/>
              </a:lnSpc>
            </a:pPr>
            <a:r>
              <a:rPr lang="en-GB" dirty="0"/>
              <a:t>High operational costs and regional inequity limit affordability.</a:t>
            </a:r>
          </a:p>
          <a:p>
            <a:pPr>
              <a:lnSpc>
                <a:spcPct val="150000"/>
              </a:lnSpc>
            </a:pPr>
            <a:r>
              <a:rPr lang="en-GB" dirty="0"/>
              <a:t>Workforce shortages and training affect care continuity and quality.</a:t>
            </a:r>
          </a:p>
          <a:p>
            <a:pPr>
              <a:lnSpc>
                <a:spcPct val="150000"/>
              </a:lnSpc>
            </a:pPr>
            <a:r>
              <a:rPr lang="en-GB" dirty="0"/>
              <a:t>Digital exclusion among residents hinders full use of telecare technologies.</a:t>
            </a:r>
          </a:p>
          <a:p>
            <a:pPr>
              <a:lnSpc>
                <a:spcPct val="150000"/>
              </a:lnSpc>
            </a:pPr>
            <a:r>
              <a:rPr lang="en-GB" sz="1600" dirty="0"/>
              <a:t>(Eccles, 2021; Darton, 2022; Age UK 2024; Poh, Tan and Lim, 2021; Robinson, Green and Wilson, 2019)</a:t>
            </a:r>
          </a:p>
        </p:txBody>
      </p:sp>
    </p:spTree>
    <p:extLst>
      <p:ext uri="{BB962C8B-B14F-4D97-AF65-F5344CB8AC3E}">
        <p14:creationId xmlns:p14="http://schemas.microsoft.com/office/powerpoint/2010/main" val="17792905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4262653-158E-8EEE-9EC9-E549CF9A31D3}"/>
              </a:ext>
            </a:extLst>
          </p:cNvPr>
          <p:cNvSpPr txBox="1"/>
          <p:nvPr/>
        </p:nvSpPr>
        <p:spPr>
          <a:xfrm>
            <a:off x="264160" y="117693"/>
            <a:ext cx="9906000" cy="5863144"/>
          </a:xfrm>
          <a:prstGeom prst="rect">
            <a:avLst/>
          </a:prstGeom>
          <a:noFill/>
        </p:spPr>
        <p:txBody>
          <a:bodyPr wrap="square">
            <a:spAutoFit/>
          </a:bodyPr>
          <a:lstStyle/>
          <a:p>
            <a:pPr>
              <a:lnSpc>
                <a:spcPct val="150000"/>
              </a:lnSpc>
            </a:pPr>
            <a:r>
              <a:rPr lang="en-GB" sz="1400" dirty="0"/>
              <a:t>Technological Innovations in Assisted Living Units</a:t>
            </a:r>
          </a:p>
          <a:p>
            <a:pPr>
              <a:lnSpc>
                <a:spcPct val="150000"/>
              </a:lnSpc>
            </a:pPr>
            <a:endParaRPr lang="en-GB" sz="1400" dirty="0"/>
          </a:p>
          <a:p>
            <a:pPr>
              <a:lnSpc>
                <a:spcPct val="150000"/>
              </a:lnSpc>
            </a:pPr>
            <a:r>
              <a:rPr lang="en-GB" sz="1400" dirty="0"/>
              <a:t>Common technologies</a:t>
            </a:r>
          </a:p>
          <a:p>
            <a:pPr marL="285750" indent="-285750">
              <a:lnSpc>
                <a:spcPct val="150000"/>
              </a:lnSpc>
              <a:buFont typeface="Wingdings" panose="05000000000000000000" pitchFamily="2" charset="2"/>
              <a:buChar char="Ø"/>
            </a:pPr>
            <a:r>
              <a:rPr lang="en-GB" sz="1400" dirty="0"/>
              <a:t>Telehealth &amp; remote-monitoring hubs for medication reviews, vital-sign tracking, and virtual consultations (Greenhalgh et al, 2013).</a:t>
            </a:r>
          </a:p>
          <a:p>
            <a:pPr marL="285750" indent="-285750">
              <a:lnSpc>
                <a:spcPct val="150000"/>
              </a:lnSpc>
              <a:buFont typeface="Wingdings" panose="05000000000000000000" pitchFamily="2" charset="2"/>
              <a:buChar char="Ø"/>
            </a:pPr>
            <a:r>
              <a:rPr lang="en-GB" sz="1400" dirty="0"/>
              <a:t>Wearable health sensors monitor heart rate, hydration, movement, and alert staff to deterioration (Saner, 2018).</a:t>
            </a:r>
          </a:p>
          <a:p>
            <a:pPr marL="285750" indent="-285750">
              <a:lnSpc>
                <a:spcPct val="150000"/>
              </a:lnSpc>
              <a:buFont typeface="Wingdings" panose="05000000000000000000" pitchFamily="2" charset="2"/>
              <a:buChar char="Ø"/>
            </a:pPr>
            <a:r>
              <a:rPr lang="en-GB" sz="1400" dirty="0"/>
              <a:t>Electronic medication systems (</a:t>
            </a:r>
            <a:r>
              <a:rPr lang="en-GB" sz="1400" dirty="0" err="1"/>
              <a:t>eMAR</a:t>
            </a:r>
            <a:r>
              <a:rPr lang="en-GB" sz="1400" dirty="0"/>
              <a:t>) reduce administration errors and improve record-keeping (Electronic MAR, 2025).</a:t>
            </a:r>
          </a:p>
          <a:p>
            <a:pPr marL="285750" indent="-285750">
              <a:lnSpc>
                <a:spcPct val="150000"/>
              </a:lnSpc>
              <a:buFont typeface="Wingdings" panose="05000000000000000000" pitchFamily="2" charset="2"/>
              <a:buChar char="Ø"/>
            </a:pPr>
            <a:r>
              <a:rPr lang="en-GB" sz="1400" dirty="0"/>
              <a:t>AI-supported analytics identify falls, infection, or cognitive-change patterns (Wang et al., 2024).</a:t>
            </a:r>
          </a:p>
          <a:p>
            <a:pPr marL="285750" indent="-285750">
              <a:lnSpc>
                <a:spcPct val="150000"/>
              </a:lnSpc>
              <a:buFont typeface="Wingdings" panose="05000000000000000000" pitchFamily="2" charset="2"/>
              <a:buChar char="Ø"/>
            </a:pPr>
            <a:r>
              <a:rPr lang="en-GB" sz="1400" dirty="0"/>
              <a:t>Smart environmental controls (adaptive lighting, heating, door access) enhance comfort and safety (Greenhalgh et al., 2013).</a:t>
            </a:r>
          </a:p>
          <a:p>
            <a:pPr>
              <a:lnSpc>
                <a:spcPct val="150000"/>
              </a:lnSpc>
            </a:pPr>
            <a:endParaRPr lang="en-GB" sz="1400" dirty="0"/>
          </a:p>
          <a:p>
            <a:pPr>
              <a:lnSpc>
                <a:spcPct val="150000"/>
              </a:lnSpc>
            </a:pPr>
            <a:r>
              <a:rPr lang="en-GB" sz="1400" dirty="0"/>
              <a:t>Critical analysis</a:t>
            </a:r>
          </a:p>
          <a:p>
            <a:pPr>
              <a:lnSpc>
                <a:spcPct val="150000"/>
              </a:lnSpc>
            </a:pPr>
            <a:r>
              <a:rPr lang="en-GB" sz="1400" b="1" dirty="0"/>
              <a:t>Benefits: </a:t>
            </a:r>
            <a:r>
              <a:rPr lang="en-GB" sz="1400" dirty="0"/>
              <a:t>reduces avoidable hospitalisations, supports independence, and delivers data-driven care aligned with the NHS Long Term Plan (2019).</a:t>
            </a:r>
          </a:p>
          <a:p>
            <a:pPr>
              <a:lnSpc>
                <a:spcPct val="150000"/>
              </a:lnSpc>
            </a:pPr>
            <a:r>
              <a:rPr lang="en-GB" sz="1400" b="1" dirty="0"/>
              <a:t>Human factors: </a:t>
            </a:r>
            <a:r>
              <a:rPr lang="en-GB" sz="1400" dirty="0"/>
              <a:t>staff workload and alarm fatigue rise without proper threshold design or digital training.</a:t>
            </a:r>
          </a:p>
          <a:p>
            <a:pPr>
              <a:lnSpc>
                <a:spcPct val="150000"/>
              </a:lnSpc>
            </a:pPr>
            <a:r>
              <a:rPr lang="en-GB" sz="1400" b="1" dirty="0"/>
              <a:t>Cost sustainability: </a:t>
            </a:r>
            <a:r>
              <a:rPr lang="en-GB" sz="1400" dirty="0"/>
              <a:t>ongoing fees for licences, connectivity, and cyber-security can outstrip budgets—requires ICS-level investment planning.</a:t>
            </a:r>
          </a:p>
          <a:p>
            <a:r>
              <a:rPr lang="en-GB" sz="1400" dirty="0"/>
              <a:t>                                                                                     (Greenhalgh et al., 2015; Eccles, 2021; Darton, 2022; Daly-Lynn et al., 2023).</a:t>
            </a:r>
          </a:p>
        </p:txBody>
      </p:sp>
    </p:spTree>
    <p:extLst>
      <p:ext uri="{BB962C8B-B14F-4D97-AF65-F5344CB8AC3E}">
        <p14:creationId xmlns:p14="http://schemas.microsoft.com/office/powerpoint/2010/main" val="2598095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8F52C32-2D39-7FD0-1A53-496FB7A131C0}"/>
              </a:ext>
            </a:extLst>
          </p:cNvPr>
          <p:cNvSpPr txBox="1"/>
          <p:nvPr/>
        </p:nvSpPr>
        <p:spPr>
          <a:xfrm>
            <a:off x="162560" y="742702"/>
            <a:ext cx="11684000" cy="5632311"/>
          </a:xfrm>
          <a:prstGeom prst="rect">
            <a:avLst/>
          </a:prstGeom>
          <a:noFill/>
        </p:spPr>
        <p:txBody>
          <a:bodyPr wrap="square">
            <a:spAutoFit/>
          </a:bodyPr>
          <a:lstStyle/>
          <a:p>
            <a:pPr>
              <a:lnSpc>
                <a:spcPct val="150000"/>
              </a:lnSpc>
            </a:pPr>
            <a:r>
              <a:rPr lang="en-GB" dirty="0"/>
              <a:t>Case Study 2: </a:t>
            </a:r>
            <a:r>
              <a:rPr lang="en-GB" dirty="0" err="1"/>
              <a:t>ExtraCare</a:t>
            </a:r>
            <a:r>
              <a:rPr lang="en-GB" dirty="0"/>
              <a:t> Charitable Trust – Technology in Assisted Living</a:t>
            </a:r>
          </a:p>
          <a:p>
            <a:pPr>
              <a:lnSpc>
                <a:spcPct val="150000"/>
              </a:lnSpc>
            </a:pPr>
            <a:endParaRPr lang="en-GB" dirty="0"/>
          </a:p>
          <a:p>
            <a:pPr>
              <a:lnSpc>
                <a:spcPct val="150000"/>
              </a:lnSpc>
            </a:pPr>
            <a:r>
              <a:rPr lang="en-GB" dirty="0"/>
              <a:t>Overview:</a:t>
            </a:r>
          </a:p>
          <a:p>
            <a:pPr marL="285750" indent="-285750">
              <a:lnSpc>
                <a:spcPct val="150000"/>
              </a:lnSpc>
              <a:buFont typeface="Wingdings" panose="05000000000000000000" pitchFamily="2" charset="2"/>
              <a:buChar char="Ø"/>
            </a:pPr>
            <a:r>
              <a:rPr lang="en-GB" dirty="0" err="1"/>
              <a:t>ExtraCare</a:t>
            </a:r>
            <a:r>
              <a:rPr lang="en-GB" dirty="0"/>
              <a:t> Charitable Trust runs 20 integrated retirement villages in England, providing assisted living with on-site care.</a:t>
            </a:r>
          </a:p>
          <a:p>
            <a:pPr marL="285750" indent="-285750">
              <a:lnSpc>
                <a:spcPct val="150000"/>
              </a:lnSpc>
              <a:buFont typeface="Wingdings" panose="05000000000000000000" pitchFamily="2" charset="2"/>
              <a:buChar char="Ø"/>
            </a:pPr>
            <a:r>
              <a:rPr lang="en-GB" dirty="0"/>
              <a:t>Partnered with Aston University (2022) to evaluate its Wellbeing and Technology Programme, integrating telehealth, </a:t>
            </a:r>
            <a:r>
              <a:rPr lang="en-GB" dirty="0" err="1"/>
              <a:t>eMAR</a:t>
            </a:r>
            <a:r>
              <a:rPr lang="en-GB" dirty="0"/>
              <a:t>, and motion sensors for predictive care.</a:t>
            </a:r>
          </a:p>
          <a:p>
            <a:pPr>
              <a:lnSpc>
                <a:spcPct val="150000"/>
              </a:lnSpc>
            </a:pPr>
            <a:endParaRPr lang="en-GB" dirty="0"/>
          </a:p>
          <a:p>
            <a:pPr>
              <a:lnSpc>
                <a:spcPct val="150000"/>
              </a:lnSpc>
            </a:pPr>
            <a:r>
              <a:rPr lang="en-GB" dirty="0"/>
              <a:t>Key Findings (Aston University, 2022):</a:t>
            </a:r>
          </a:p>
          <a:p>
            <a:pPr marL="285750" indent="-285750">
              <a:lnSpc>
                <a:spcPct val="150000"/>
              </a:lnSpc>
              <a:buFont typeface="Wingdings" panose="05000000000000000000" pitchFamily="2" charset="2"/>
              <a:buChar char="Ø"/>
            </a:pPr>
            <a:r>
              <a:rPr lang="en-GB" dirty="0"/>
              <a:t>46% reduction in unplanned hospital admissions.</a:t>
            </a:r>
          </a:p>
          <a:p>
            <a:pPr marL="285750" indent="-285750">
              <a:lnSpc>
                <a:spcPct val="150000"/>
              </a:lnSpc>
              <a:buFont typeface="Wingdings" panose="05000000000000000000" pitchFamily="2" charset="2"/>
              <a:buChar char="Ø"/>
            </a:pPr>
            <a:r>
              <a:rPr lang="en-GB" dirty="0"/>
              <a:t>38% improvement in residents’ physical activity levels.</a:t>
            </a:r>
          </a:p>
          <a:p>
            <a:pPr marL="285750" indent="-285750">
              <a:lnSpc>
                <a:spcPct val="150000"/>
              </a:lnSpc>
              <a:buFont typeface="Wingdings" panose="05000000000000000000" pitchFamily="2" charset="2"/>
              <a:buChar char="Ø"/>
            </a:pPr>
            <a:r>
              <a:rPr lang="en-GB" dirty="0"/>
              <a:t>23% increase in overall wellbeing scores and independence.</a:t>
            </a:r>
          </a:p>
          <a:p>
            <a:endParaRPr lang="en-GB" dirty="0"/>
          </a:p>
          <a:p>
            <a:r>
              <a:rPr lang="en-GB" dirty="0"/>
              <a:t>(</a:t>
            </a:r>
            <a:r>
              <a:rPr lang="en-GB" dirty="0" err="1"/>
              <a:t>ExtraCare</a:t>
            </a:r>
            <a:r>
              <a:rPr lang="en-GB" dirty="0"/>
              <a:t> Charitable Trust, 2023; </a:t>
            </a:r>
            <a:r>
              <a:rPr lang="en-GB" dirty="0" err="1"/>
              <a:t>ExtraCare</a:t>
            </a:r>
            <a:r>
              <a:rPr lang="en-GB" dirty="0"/>
              <a:t> Charitable Trust, 2025; </a:t>
            </a:r>
            <a:r>
              <a:rPr lang="en-GB" dirty="0" err="1"/>
              <a:t>ExtraCare</a:t>
            </a:r>
            <a:r>
              <a:rPr lang="en-GB" dirty="0"/>
              <a:t> Charitable Trust, 2019)</a:t>
            </a:r>
          </a:p>
        </p:txBody>
      </p:sp>
    </p:spTree>
    <p:extLst>
      <p:ext uri="{BB962C8B-B14F-4D97-AF65-F5344CB8AC3E}">
        <p14:creationId xmlns:p14="http://schemas.microsoft.com/office/powerpoint/2010/main" val="2169207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CDA5BE-3857-61A5-CEF2-CF759A957B39}"/>
              </a:ext>
            </a:extLst>
          </p:cNvPr>
          <p:cNvSpPr txBox="1"/>
          <p:nvPr/>
        </p:nvSpPr>
        <p:spPr>
          <a:xfrm>
            <a:off x="0" y="0"/>
            <a:ext cx="11998960" cy="7248138"/>
          </a:xfrm>
          <a:prstGeom prst="rect">
            <a:avLst/>
          </a:prstGeom>
          <a:noFill/>
        </p:spPr>
        <p:txBody>
          <a:bodyPr wrap="square">
            <a:spAutoFit/>
          </a:bodyPr>
          <a:lstStyle/>
          <a:p>
            <a:pPr>
              <a:spcBef>
                <a:spcPts val="600"/>
              </a:spcBef>
            </a:pPr>
            <a:r>
              <a:rPr lang="en-GB" sz="1200" dirty="0"/>
              <a:t> Evidence-Based Recommendations for Sheltered Housing &amp; Assisted Living (UK)</a:t>
            </a:r>
          </a:p>
          <a:p>
            <a:pPr>
              <a:spcBef>
                <a:spcPts val="600"/>
              </a:spcBef>
            </a:pPr>
            <a:endParaRPr lang="en-GB" sz="1200" dirty="0"/>
          </a:p>
          <a:p>
            <a:pPr>
              <a:spcBef>
                <a:spcPts val="600"/>
              </a:spcBef>
            </a:pPr>
            <a:r>
              <a:rPr lang="en-GB" sz="1200" dirty="0"/>
              <a:t> Strengthen Integration Between Health, Housing &amp; Care: Integrated models improve outcomes and reduce hospital use when health, housing, and social care collaborate (Briggs et al., 2020￼; Buck &amp; Gregory, 2018).</a:t>
            </a:r>
          </a:p>
          <a:p>
            <a:pPr>
              <a:spcBef>
                <a:spcPts val="600"/>
              </a:spcBef>
            </a:pPr>
            <a:r>
              <a:rPr lang="en-GB" sz="1200" dirty="0"/>
              <a:t>The </a:t>
            </a:r>
            <a:r>
              <a:rPr lang="en-GB" sz="1200" dirty="0" err="1"/>
              <a:t>ExtraCare</a:t>
            </a:r>
            <a:r>
              <a:rPr lang="en-GB" sz="1200" dirty="0"/>
              <a:t> Charitable Trust model demonstrates that integrated housing-with-care reduces NHS demand and enhances wellbeing (</a:t>
            </a:r>
            <a:r>
              <a:rPr lang="en-GB" sz="1200" dirty="0" err="1"/>
              <a:t>ExtraCare</a:t>
            </a:r>
            <a:r>
              <a:rPr lang="en-GB" sz="1200" dirty="0"/>
              <a:t> Charitable Trust, 2023￼; Cook et al., 2016￼).</a:t>
            </a:r>
          </a:p>
          <a:p>
            <a:pPr>
              <a:spcBef>
                <a:spcPts val="600"/>
              </a:spcBef>
            </a:pPr>
            <a:r>
              <a:rPr lang="en-GB" sz="1200" dirty="0"/>
              <a:t>Recommendation: Embed housing representation within every Integrated Care System (ICS) and create shared data frameworks between housing providers and NHS partners.</a:t>
            </a:r>
          </a:p>
          <a:p>
            <a:pPr>
              <a:spcBef>
                <a:spcPts val="600"/>
              </a:spcBef>
            </a:pPr>
            <a:r>
              <a:rPr lang="en-GB" sz="1200" dirty="0"/>
              <a:t>Impact: Reduced emergency admissions and improved continuity of support for older people.</a:t>
            </a:r>
          </a:p>
          <a:p>
            <a:pPr>
              <a:spcBef>
                <a:spcPts val="600"/>
              </a:spcBef>
            </a:pPr>
            <a:endParaRPr lang="en-GB" sz="1200" dirty="0"/>
          </a:p>
          <a:p>
            <a:pPr>
              <a:spcBef>
                <a:spcPts val="600"/>
              </a:spcBef>
            </a:pPr>
            <a:r>
              <a:rPr lang="en-GB" sz="1200" dirty="0"/>
              <a:t>Promote Ageing in Place and Preventive Design: Older adults benefit physically and emotionally from remaining in familiar environments (Webber, May &amp; Lewis, 2022￼; </a:t>
            </a:r>
            <a:r>
              <a:rPr lang="en-GB" sz="1200" dirty="0" err="1"/>
              <a:t>Vlachantoni</a:t>
            </a:r>
            <a:r>
              <a:rPr lang="en-GB" sz="1200" dirty="0"/>
              <a:t> et al., 2016￼).</a:t>
            </a:r>
          </a:p>
          <a:p>
            <a:pPr>
              <a:spcBef>
                <a:spcPts val="600"/>
              </a:spcBef>
            </a:pPr>
            <a:r>
              <a:rPr lang="en-GB" sz="1200" dirty="0"/>
              <a:t>Sheltered housing reduces transitions into residential care when supported by preventive services (Pannell &amp; Blood, 2012￼).</a:t>
            </a:r>
          </a:p>
          <a:p>
            <a:pPr>
              <a:spcBef>
                <a:spcPts val="600"/>
              </a:spcBef>
            </a:pPr>
            <a:r>
              <a:rPr lang="en-GB" sz="1200" dirty="0"/>
              <a:t>Recommendation: Prioritise ageing-in-place adaptations and health-linked design (falls prevention, accessibility, sensory-friendly layouts).</a:t>
            </a:r>
          </a:p>
          <a:p>
            <a:pPr>
              <a:spcBef>
                <a:spcPts val="600"/>
              </a:spcBef>
            </a:pPr>
            <a:r>
              <a:rPr lang="en-GB" sz="1200" dirty="0"/>
              <a:t>Impact: Delays institutionalisation and sustains autonomy in older age.</a:t>
            </a:r>
          </a:p>
          <a:p>
            <a:pPr>
              <a:spcBef>
                <a:spcPts val="600"/>
              </a:spcBef>
            </a:pPr>
            <a:endParaRPr lang="en-GB" sz="1200" dirty="0"/>
          </a:p>
          <a:p>
            <a:pPr>
              <a:spcBef>
                <a:spcPts val="600"/>
              </a:spcBef>
            </a:pPr>
            <a:r>
              <a:rPr lang="en-GB" sz="1200" dirty="0"/>
              <a:t> Expand Ethical and Inclusive Digital Transformation: Technology-assisted interventions enhance independence when user-centred (</a:t>
            </a:r>
            <a:r>
              <a:rPr lang="en-GB" sz="1200" dirty="0" err="1"/>
              <a:t>Albarqi</a:t>
            </a:r>
            <a:r>
              <a:rPr lang="en-GB" sz="1200" dirty="0"/>
              <a:t>, 2024￼; Greenhalgh et al., 2013￼).</a:t>
            </a:r>
          </a:p>
          <a:p>
            <a:pPr>
              <a:spcBef>
                <a:spcPts val="600"/>
              </a:spcBef>
            </a:pPr>
            <a:r>
              <a:rPr lang="en-GB" sz="1200" dirty="0"/>
              <a:t>However, 1 in 3 older adults lack digital skills (Age UK, 2024￼). </a:t>
            </a:r>
          </a:p>
          <a:p>
            <a:pPr>
              <a:spcBef>
                <a:spcPts val="600"/>
              </a:spcBef>
            </a:pPr>
            <a:r>
              <a:rPr lang="en-GB" sz="1200" dirty="0"/>
              <a:t>Douma et al. (2023) stress that inclusive digital design fosters belonging and social connection in sheltered housing.</a:t>
            </a:r>
          </a:p>
          <a:p>
            <a:pPr>
              <a:spcBef>
                <a:spcPts val="600"/>
              </a:spcBef>
            </a:pPr>
            <a:r>
              <a:rPr lang="en-GB" sz="1200" dirty="0"/>
              <a:t>Recommendation:</a:t>
            </a:r>
          </a:p>
          <a:p>
            <a:pPr>
              <a:spcBef>
                <a:spcPts val="600"/>
              </a:spcBef>
            </a:pPr>
            <a:r>
              <a:rPr lang="en-GB" sz="1200" dirty="0"/>
              <a:t>Fund Digital Inclusion Champions within housing-with-care providers; provide co-designed digital literacy and consent training for residents and staff.</a:t>
            </a:r>
          </a:p>
          <a:p>
            <a:pPr>
              <a:spcBef>
                <a:spcPts val="600"/>
              </a:spcBef>
            </a:pPr>
            <a:r>
              <a:rPr lang="en-GB" sz="1200" dirty="0"/>
              <a:t>Impact: Improved confidence, access, and wellbeing through equitable technology use.</a:t>
            </a:r>
          </a:p>
          <a:p>
            <a:pPr>
              <a:spcBef>
                <a:spcPts val="600"/>
              </a:spcBef>
            </a:pPr>
            <a:endParaRPr lang="en-GB" sz="1200" dirty="0"/>
          </a:p>
          <a:p>
            <a:pPr>
              <a:spcBef>
                <a:spcPts val="600"/>
              </a:spcBef>
            </a:pPr>
            <a:r>
              <a:rPr lang="en-GB" sz="1200" dirty="0"/>
              <a:t>Strengthen Workforce Skills and Digital Capacity: Daly-Lynn et al. (2023) and Oatley &amp; Atkinson (2024) show that lack of training limits effective technology use and quality dementia care in extra-care housing.</a:t>
            </a:r>
          </a:p>
          <a:p>
            <a:pPr>
              <a:spcBef>
                <a:spcPts val="600"/>
              </a:spcBef>
            </a:pPr>
            <a:r>
              <a:rPr lang="en-GB" sz="1200" dirty="0"/>
              <a:t>The Department of Health and Social Care (2023) framework outlines digital competence as a key enabler of safe, person-centred care.</a:t>
            </a:r>
          </a:p>
          <a:p>
            <a:pPr>
              <a:spcBef>
                <a:spcPts val="600"/>
              </a:spcBef>
            </a:pPr>
            <a:r>
              <a:rPr lang="en-GB" sz="1200" dirty="0"/>
              <a:t>Recommendation: Embed ongoing digital and dementia-specific training into CQC workforce standards; link competence to service quality ratings.</a:t>
            </a:r>
          </a:p>
          <a:p>
            <a:pPr>
              <a:spcBef>
                <a:spcPts val="600"/>
              </a:spcBef>
            </a:pPr>
            <a:r>
              <a:rPr lang="en-GB" sz="1200" dirty="0"/>
              <a:t>Impact: Enhanced staff confidence, reduced digital workload stress, and better outcomes for residents.</a:t>
            </a:r>
          </a:p>
          <a:p>
            <a:endParaRPr lang="en-GB" sz="1400" dirty="0"/>
          </a:p>
        </p:txBody>
      </p:sp>
    </p:spTree>
    <p:extLst>
      <p:ext uri="{BB962C8B-B14F-4D97-AF65-F5344CB8AC3E}">
        <p14:creationId xmlns:p14="http://schemas.microsoft.com/office/powerpoint/2010/main" val="20695809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9C6D216-43BA-E7F6-2BDC-4D4FB6316B48}"/>
              </a:ext>
            </a:extLst>
          </p:cNvPr>
          <p:cNvSpPr txBox="1"/>
          <p:nvPr/>
        </p:nvSpPr>
        <p:spPr>
          <a:xfrm>
            <a:off x="91440" y="103515"/>
            <a:ext cx="11694160" cy="6724918"/>
          </a:xfrm>
          <a:prstGeom prst="rect">
            <a:avLst/>
          </a:prstGeom>
          <a:noFill/>
        </p:spPr>
        <p:txBody>
          <a:bodyPr wrap="square">
            <a:sp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ptos" panose="02110004020202020204"/>
                <a:ea typeface="+mn-ea"/>
                <a:cs typeface="+mn-cs"/>
              </a:rPr>
              <a:t> </a:t>
            </a: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Strengthen Regulation and Quality Assurance</a:t>
            </a:r>
            <a:r>
              <a:rPr lang="en-GB" sz="1300" dirty="0">
                <a:solidFill>
                  <a:prstClr val="black"/>
                </a:solidFill>
                <a:latin typeface="Aptos" panose="02110004020202020204"/>
              </a:rPr>
              <a:t>: </a:t>
            </a: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Fragmented oversight between CQC and RSH causes inconsistency in quality standards (Poh, Tan &amp; Lim, 2021￼; Eccles, 2021￼).</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CQC (2024) and RSH (2024) identify overlaps in regulatory scope for housing-with-care.</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Recommendation: Develop a Joint Quality Framework assessing safety, digital infrastructure, and wellbeing across all housing-with-care models.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Impact: Improved transparency, accountability, and resident trust.</a:t>
            </a:r>
          </a:p>
          <a:p>
            <a:pPr marL="0" marR="0" lvl="0" indent="0" algn="l" defTabSz="914400" rtl="0" eaLnBrk="1" fontAlgn="auto" latinLnBrk="0" hangingPunct="1">
              <a:lnSpc>
                <a:spcPct val="100000"/>
              </a:lnSpc>
              <a:spcBef>
                <a:spcPts val="600"/>
              </a:spcBef>
              <a:spcAft>
                <a:spcPts val="0"/>
              </a:spcAft>
              <a:buClrTx/>
              <a:buSzTx/>
              <a:buFontTx/>
              <a:buNone/>
              <a:tabLst/>
              <a:defRPr/>
            </a:pPr>
            <a:endPar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 Prioritise Social Connection and Emotional Wellbeing: Living in housing-with-care reduces loneliness and social isolation (Beach et al., 2022￼; Mansfield &amp; Burton, 2020￼).</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Emotional and social engagement are core to healthy ageing (Jiang &amp; Fung, 2019￼; WHO, 2025￼).</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Recommendation: Design housing schemes that integrate community participation spaces, intergenerational programmes, and digital social platforms.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Impact: Enhanced psychological resilience and life satisfaction in later life.</a:t>
            </a:r>
          </a:p>
          <a:p>
            <a:pPr marL="0" marR="0" lvl="0" indent="0" algn="l" defTabSz="914400" rtl="0" eaLnBrk="1" fontAlgn="auto" latinLnBrk="0" hangingPunct="1">
              <a:lnSpc>
                <a:spcPct val="100000"/>
              </a:lnSpc>
              <a:spcBef>
                <a:spcPts val="600"/>
              </a:spcBef>
              <a:spcAft>
                <a:spcPts val="0"/>
              </a:spcAft>
              <a:buClrTx/>
              <a:buSzTx/>
              <a:buFontTx/>
              <a:buNone/>
              <a:tabLst/>
              <a:defRPr/>
            </a:pPr>
            <a:endPar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 Implement Artificial Intelligence &amp; Smart Tech Responsibly: AI and smart monitoring improve efficiency and predict care needs but raise governance concerns (Wang et al., 2024￼; The King’s Fund, 2025￼).</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Hung et al. (2022) warn of ethical risks from over-automation in care.</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Appello and Housing 21 demonstrate safe, user-led digital integration in sheltered housing.</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Recommendation: Adopt AI and smart home systems with clear ethical frameworks ensuring data transparency, human oversight, and staff training.</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Impact: Enhances predictive care and safety while maintaining dignity and trust.</a:t>
            </a:r>
          </a:p>
          <a:p>
            <a:pPr marL="0" marR="0" lvl="0" indent="0" algn="l" defTabSz="914400" rtl="0" eaLnBrk="1" fontAlgn="auto" latinLnBrk="0" hangingPunct="1">
              <a:lnSpc>
                <a:spcPct val="100000"/>
              </a:lnSpc>
              <a:spcBef>
                <a:spcPts val="600"/>
              </a:spcBef>
              <a:spcAft>
                <a:spcPts val="0"/>
              </a:spcAft>
              <a:buClrTx/>
              <a:buSzTx/>
              <a:buFontTx/>
              <a:buNone/>
              <a:tabLst/>
              <a:defRPr/>
            </a:pPr>
            <a:endPar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600"/>
              </a:spcBef>
              <a:spcAft>
                <a:spcPts val="0"/>
              </a:spcAft>
              <a:buClrTx/>
              <a:buSzTx/>
              <a:buFontTx/>
              <a:buNone/>
              <a:tabLst/>
              <a:defRPr/>
            </a:pPr>
            <a:endPar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Expand Supply of Suitable Housing and Research Capacity: Shortage of “right-sized” homes constrains independence for older people (ILC UK, 2023￼).</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Darton (2022) highlights need for systematic evaluation of extra care housing outcomes.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UCL (2025) finds that home-based interventions reduce emergency admissions.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Recommendation: Increase funding for affordable, adaptable housing and embed routine evaluation of health and wellbeing outcomes in all schemes.</a:t>
            </a:r>
          </a:p>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1300" b="0" i="0" u="none" strike="noStrike" kern="1200" cap="none" spc="0" normalizeH="0" baseline="0" noProof="0" dirty="0">
                <a:ln>
                  <a:noFill/>
                </a:ln>
                <a:solidFill>
                  <a:prstClr val="black"/>
                </a:solidFill>
                <a:effectLst/>
                <a:uLnTx/>
                <a:uFillTx/>
                <a:latin typeface="Aptos" panose="02110004020202020204"/>
                <a:ea typeface="+mn-ea"/>
                <a:cs typeface="+mn-cs"/>
              </a:rPr>
              <a:t>Impact: Supports long-term system sustainability and evidence-led investment.</a:t>
            </a:r>
          </a:p>
        </p:txBody>
      </p:sp>
    </p:spTree>
    <p:extLst>
      <p:ext uri="{BB962C8B-B14F-4D97-AF65-F5344CB8AC3E}">
        <p14:creationId xmlns:p14="http://schemas.microsoft.com/office/powerpoint/2010/main" val="8809463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84E3B-2B94-183F-7FD9-1DACB3E08BA4}"/>
              </a:ext>
            </a:extLst>
          </p:cNvPr>
          <p:cNvSpPr txBox="1"/>
          <p:nvPr/>
        </p:nvSpPr>
        <p:spPr>
          <a:xfrm>
            <a:off x="228600" y="262503"/>
            <a:ext cx="11734800" cy="5878276"/>
          </a:xfrm>
          <a:prstGeom prst="rect">
            <a:avLst/>
          </a:prstGeom>
          <a:noFill/>
        </p:spPr>
        <p:txBody>
          <a:bodyPr wrap="square">
            <a:spAutoFit/>
          </a:bodyPr>
          <a:lstStyle/>
          <a:p>
            <a:pPr>
              <a:lnSpc>
                <a:spcPct val="150000"/>
              </a:lnSpc>
            </a:pPr>
            <a:r>
              <a:rPr lang="en-GB" sz="1400" dirty="0"/>
              <a:t>Conclusion</a:t>
            </a:r>
          </a:p>
          <a:p>
            <a:pPr>
              <a:lnSpc>
                <a:spcPct val="150000"/>
              </a:lnSpc>
            </a:pPr>
            <a:endParaRPr lang="en-GB" sz="1400" dirty="0"/>
          </a:p>
          <a:p>
            <a:pPr>
              <a:lnSpc>
                <a:spcPct val="150000"/>
              </a:lnSpc>
            </a:pPr>
            <a:r>
              <a:rPr lang="en-GB" sz="1400" dirty="0"/>
              <a:t>Summary of Key Points</a:t>
            </a:r>
          </a:p>
          <a:p>
            <a:pPr marL="285750" indent="-285750">
              <a:lnSpc>
                <a:spcPct val="150000"/>
              </a:lnSpc>
              <a:buFont typeface="Arial" panose="020B0604020202020204" pitchFamily="34" charset="0"/>
              <a:buChar char="•"/>
            </a:pPr>
            <a:r>
              <a:rPr lang="en-GB" sz="1400" dirty="0"/>
              <a:t>The UK’s ageing population continues to expand, increasing demand for housing care.</a:t>
            </a:r>
          </a:p>
          <a:p>
            <a:pPr>
              <a:lnSpc>
                <a:spcPct val="150000"/>
              </a:lnSpc>
            </a:pPr>
            <a:r>
              <a:rPr lang="en-GB" sz="1400" dirty="0"/>
              <a:t>Sheltered housing and assisted living units play an essential role in promoting independence, dignity, and empowerment among older adults and reduce strain on other systems.</a:t>
            </a:r>
          </a:p>
          <a:p>
            <a:pPr marL="285750" indent="-285750">
              <a:lnSpc>
                <a:spcPct val="150000"/>
              </a:lnSpc>
              <a:buFont typeface="Arial" panose="020B0604020202020204" pitchFamily="34" charset="0"/>
              <a:buChar char="•"/>
            </a:pPr>
            <a:r>
              <a:rPr lang="en-GB" sz="1400" dirty="0"/>
              <a:t>The application of ageing theories highlights that wellbeing in later life depends on connection, purpose, and stability, not only physical care.</a:t>
            </a:r>
          </a:p>
          <a:p>
            <a:pPr marL="285750" indent="-285750">
              <a:lnSpc>
                <a:spcPct val="150000"/>
              </a:lnSpc>
              <a:buFont typeface="Arial" panose="020B0604020202020204" pitchFamily="34" charset="0"/>
              <a:buChar char="•"/>
            </a:pPr>
            <a:r>
              <a:rPr lang="en-GB" sz="1400" dirty="0"/>
              <a:t>Policy frameworks provide strong legal foundations, but implementation remains inconsistent across local authorities and providers.</a:t>
            </a:r>
          </a:p>
          <a:p>
            <a:pPr marL="285750" indent="-285750">
              <a:lnSpc>
                <a:spcPct val="150000"/>
              </a:lnSpc>
              <a:buFont typeface="Arial" panose="020B0604020202020204" pitchFamily="34" charset="0"/>
              <a:buChar char="•"/>
            </a:pPr>
            <a:r>
              <a:rPr lang="en-GB" sz="1400" dirty="0"/>
              <a:t>Technology and digital innovation can enhance safety and autonomy, but must be implemented ethically, inclusively, and with informed consent.</a:t>
            </a:r>
          </a:p>
          <a:p>
            <a:pPr marL="285750" indent="-285750">
              <a:lnSpc>
                <a:spcPct val="150000"/>
              </a:lnSpc>
              <a:buFont typeface="Wingdings" panose="05000000000000000000" pitchFamily="2" charset="2"/>
              <a:buChar char="Ø"/>
            </a:pPr>
            <a:r>
              <a:rPr lang="en-GB" sz="1400" dirty="0"/>
              <a:t>Future elderly care strategies must emphasise preventative, inclusive, and ethical innovation, grounded in integration between health, housing, and social care. Evidence shows that joined-up housing-with-care models can improve wellbeing and reduce hospital admissions through early intervention and community-based prevention (Cook et al., 2016; Briggs et al., 2020; </a:t>
            </a:r>
            <a:r>
              <a:rPr lang="en-GB" sz="1400" dirty="0" err="1"/>
              <a:t>ExtraCare</a:t>
            </a:r>
            <a:r>
              <a:rPr lang="en-GB" sz="1400" dirty="0"/>
              <a:t> Charitable Trust, 2023).</a:t>
            </a:r>
          </a:p>
          <a:p>
            <a:pPr marL="285750" indent="-285750">
              <a:lnSpc>
                <a:spcPct val="150000"/>
              </a:lnSpc>
              <a:buFont typeface="Wingdings" panose="05000000000000000000" pitchFamily="2" charset="2"/>
              <a:buChar char="Ø"/>
            </a:pPr>
            <a:r>
              <a:rPr lang="en-GB" sz="1400" dirty="0"/>
              <a:t>Future systems must also promote digital equity, as more than one in three older adults in the UK lack basic digital skills, limiting their ability to engage with telecare and smart home technologies (Age UK, 2024; Douma et al., 2023). Prioritising co-production with residents and accessible technology design can strengthen inclusion and trust in digital systems (Greenhalgh et al., 2013).</a:t>
            </a:r>
          </a:p>
          <a:p>
            <a:pPr marL="285750" indent="-285750">
              <a:lnSpc>
                <a:spcPct val="150000"/>
              </a:lnSpc>
              <a:buFont typeface="Wingdings" panose="05000000000000000000" pitchFamily="2" charset="2"/>
              <a:buChar char="Ø"/>
            </a:pPr>
            <a:r>
              <a:rPr lang="en-GB" sz="1400" dirty="0"/>
              <a:t>Research should explore the long-term psychological and ethical effects of technology-assisted living, including how empowerment and autonomy can be measured in digitally supported environments (Wang et al., 2024￼; Hung et al., 2022). Furthermore, addressing housing supply and workforce capacity remains essential to delivering sustainable, person-centred care (ILC UK, 2023￼; Daly-Lynn et al., 2023).</a:t>
            </a:r>
          </a:p>
        </p:txBody>
      </p:sp>
    </p:spTree>
    <p:extLst>
      <p:ext uri="{BB962C8B-B14F-4D97-AF65-F5344CB8AC3E}">
        <p14:creationId xmlns:p14="http://schemas.microsoft.com/office/powerpoint/2010/main" val="1997102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5EB3E5-111B-C1CD-FFD2-691BDFBA45DD}"/>
              </a:ext>
            </a:extLst>
          </p:cNvPr>
          <p:cNvSpPr txBox="1"/>
          <p:nvPr/>
        </p:nvSpPr>
        <p:spPr>
          <a:xfrm>
            <a:off x="193040" y="367461"/>
            <a:ext cx="6096000" cy="7371249"/>
          </a:xfrm>
          <a:prstGeom prst="rect">
            <a:avLst/>
          </a:prstGeom>
          <a:noFill/>
        </p:spPr>
        <p:txBody>
          <a:bodyPr wrap="square">
            <a:spAutoFit/>
          </a:bodyPr>
          <a:lstStyle/>
          <a:p>
            <a:r>
              <a:rPr lang="en-GB" sz="1100" dirty="0"/>
              <a:t>References</a:t>
            </a:r>
          </a:p>
          <a:p>
            <a:r>
              <a:rPr lang="en-GB" sz="1100" dirty="0" err="1"/>
              <a:t>Gaviano</a:t>
            </a:r>
            <a:r>
              <a:rPr lang="en-GB" sz="1100" dirty="0"/>
              <a:t>, L., Pili, R., </a:t>
            </a:r>
            <a:r>
              <a:rPr lang="en-GB" sz="1100" dirty="0" err="1"/>
              <a:t>Petretto</a:t>
            </a:r>
            <a:r>
              <a:rPr lang="en-GB" sz="1100" dirty="0"/>
              <a:t>, A.D., Berti, R., </a:t>
            </a:r>
            <a:r>
              <a:rPr lang="en-GB" sz="1100" dirty="0" err="1"/>
              <a:t>Carrogu</a:t>
            </a:r>
            <a:r>
              <a:rPr lang="en-GB" sz="1100" dirty="0"/>
              <a:t>, G.P., Pinna, M. and </a:t>
            </a:r>
            <a:r>
              <a:rPr lang="en-GB" sz="1100" dirty="0" err="1"/>
              <a:t>Petretto</a:t>
            </a:r>
            <a:r>
              <a:rPr lang="en-GB" sz="1100" dirty="0"/>
              <a:t>, D.R., (2024) Definitions of ageing according to the perspective of the psychology of ageing: A scoping review. Geriatrics (Basel), 9(5), p.107. Available: https://doi.org/10.3390/geriatrics9050107</a:t>
            </a:r>
          </a:p>
          <a:p>
            <a:r>
              <a:rPr lang="en-GB" sz="1100" dirty="0"/>
              <a:t>World Health Organization (WHO), (2025) Ageing and health. World Health Organization. Available at: https://www.who.int/news-room/fact-sheets/detail/ageing-and-health (Accessed 25 October 2025).</a:t>
            </a:r>
          </a:p>
          <a:p>
            <a:r>
              <a:rPr lang="en-GB" sz="1100" dirty="0"/>
              <a:t>Campisi, J., (2013). Aging, cellular senescence, and cancer. Annual Review of Physiology, 75, pp.685–705. Available at: https://doi.org/10.1146/annurev-physiol-030212-183653</a:t>
            </a:r>
          </a:p>
          <a:p>
            <a:r>
              <a:rPr lang="en-GB" sz="1100" dirty="0"/>
              <a:t>Rehman, H.U. and Masson, E.A., (2001). Neuroendocrinology of ageing. Age and Ageing, 30(4), pp.279–287. Available at: https://doi.org/10.1093/ageing/30.4.279</a:t>
            </a:r>
          </a:p>
          <a:p>
            <a:r>
              <a:rPr lang="en-GB" sz="1100" dirty="0" err="1"/>
              <a:t>Belenguer-Varea</a:t>
            </a:r>
            <a:r>
              <a:rPr lang="en-GB" sz="1100" dirty="0"/>
              <a:t>, Á., Tarazona-</a:t>
            </a:r>
            <a:r>
              <a:rPr lang="en-GB" sz="1100" dirty="0" err="1"/>
              <a:t>Santabalbina</a:t>
            </a:r>
            <a:r>
              <a:rPr lang="en-GB" sz="1100" dirty="0"/>
              <a:t>, F.J., Avellana-Zaragoza, J.A., Martínez-Reig, M., Mas-</a:t>
            </a:r>
            <a:r>
              <a:rPr lang="en-GB" sz="1100" dirty="0" err="1"/>
              <a:t>Bargues</a:t>
            </a:r>
            <a:r>
              <a:rPr lang="en-GB" sz="1100" dirty="0"/>
              <a:t>, C. and Inglés, M., 2019. Oxidative stress and exceptional human longevity: Systematic review. Free Radical Biology and Medicine, 145, pp. 251–261. Available at: https://doi.org/10.1016/j.freeradbiomed.2019.09.019</a:t>
            </a:r>
          </a:p>
          <a:p>
            <a:r>
              <a:rPr lang="en-GB" sz="1100" dirty="0"/>
              <a:t>Barton, C., Sturge, G. and Harker, R., 2024. The UK’s changing population. House of Commons Library, UK Parliament. Available at: https://commonslibrary.parliament.uk/the-uks-changing-population/ </a:t>
            </a:r>
          </a:p>
          <a:p>
            <a:r>
              <a:rPr lang="en-GB" sz="1100" dirty="0"/>
              <a:t>Office for National Statistics (ONS), 2025. National life tables – life expectancy in the UK: 2021 to 2023. Office for National Statistics. Available at: https://www.ons.gov.uk/peoplepopulationandcommunity/birthsdeathsandmarriages/lifeexpectancies/bulletins/nationallifetablesunitedkingdom/2021to2023additionaldata (Accessed 25 October 2025).</a:t>
            </a:r>
          </a:p>
          <a:p>
            <a:endParaRPr lang="en-GB" sz="1100" dirty="0"/>
          </a:p>
          <a:p>
            <a:r>
              <a:rPr lang="en-GB" sz="1100" dirty="0"/>
              <a:t>Raymond, A., </a:t>
            </a:r>
            <a:r>
              <a:rPr lang="en-GB" sz="1100" dirty="0" err="1"/>
              <a:t>Bazeer</a:t>
            </a:r>
            <a:r>
              <a:rPr lang="en-GB" sz="1100" dirty="0"/>
              <a:t>, N., Barclay, C., Krelle, H., Idriss, O., </a:t>
            </a:r>
            <a:r>
              <a:rPr lang="en-GB" sz="1100" dirty="0" err="1"/>
              <a:t>Tallack</a:t>
            </a:r>
            <a:r>
              <a:rPr lang="en-GB" sz="1100" dirty="0"/>
              <a:t>, C. and Kelly, E., 2021. Our ageing population: How ageing affects health and care need in England. The Health Foundation. Available at: https://www.health.org.uk/reports-and-analysis/reports/our-ageing-population (Accessed 25 October 2025).</a:t>
            </a:r>
          </a:p>
          <a:p>
            <a:endParaRPr lang="en-GB" sz="1100" dirty="0"/>
          </a:p>
          <a:p>
            <a:r>
              <a:rPr lang="en-GB" sz="1100" dirty="0"/>
              <a:t>Abdi, S., Spann, A., </a:t>
            </a:r>
            <a:r>
              <a:rPr lang="en-GB" sz="1100" dirty="0" err="1"/>
              <a:t>Borilovic</a:t>
            </a:r>
            <a:r>
              <a:rPr lang="en-GB" sz="1100" dirty="0"/>
              <a:t>, J., de Witte, L. and Hawley, M., 2019. Understanding the care and support needs of older people: a scoping review and categorisation using the WHO international classification of functioning, disability and health framework (ICF). BMC Geriatrics, 19, p.195. Available at: https://doi.org/10.1186/s12877-019-1189-9</a:t>
            </a:r>
          </a:p>
          <a:p>
            <a:r>
              <a:rPr lang="en-GB" sz="1100" dirty="0" err="1"/>
              <a:t>Albarqi</a:t>
            </a:r>
            <a:r>
              <a:rPr lang="en-GB" sz="1100" dirty="0"/>
              <a:t>, M.N., 2024. Exploring the effectiveness of technology-assisted interventions for promoting independence in elderly patients: A systematic review. Healthcare (Basel), 12(21), p.2105. Available at: https://doi.org/10.3390/healthcare12212105</a:t>
            </a:r>
          </a:p>
          <a:p>
            <a:endParaRPr lang="en-GB" sz="1100" dirty="0"/>
          </a:p>
          <a:p>
            <a:endParaRPr lang="en-GB" sz="1100" dirty="0"/>
          </a:p>
          <a:p>
            <a:endParaRPr lang="en-GB" sz="1100" dirty="0"/>
          </a:p>
          <a:p>
            <a:endParaRPr lang="en-GB" sz="1100" dirty="0"/>
          </a:p>
          <a:p>
            <a:endParaRPr lang="en-GB" sz="1100" dirty="0"/>
          </a:p>
          <a:p>
            <a:endParaRPr lang="en-GB" sz="1100" dirty="0"/>
          </a:p>
          <a:p>
            <a:r>
              <a:rPr lang="en-GB" sz="1100" dirty="0"/>
              <a:t>).</a:t>
            </a:r>
          </a:p>
        </p:txBody>
      </p:sp>
      <p:sp>
        <p:nvSpPr>
          <p:cNvPr id="8" name="TextBox 7">
            <a:extLst>
              <a:ext uri="{FF2B5EF4-FFF2-40B4-BE49-F238E27FC236}">
                <a16:creationId xmlns:a16="http://schemas.microsoft.com/office/drawing/2014/main" id="{51C0E985-3113-57A9-5DB8-62109F035074}"/>
              </a:ext>
            </a:extLst>
          </p:cNvPr>
          <p:cNvSpPr txBox="1"/>
          <p:nvPr/>
        </p:nvSpPr>
        <p:spPr>
          <a:xfrm>
            <a:off x="6207760" y="134953"/>
            <a:ext cx="6096000" cy="63555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Briggs, A.D.M.,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Göpfert</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A.,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Thorlby</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R., Allwood, D. and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Alderwick</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H., 2020. Integrated health and care systems in England: Can they help prevent disease? Integrated Healthcare Journal, 2(1), p.e000013. Available at: https://doi.org/10.1136/ihj-2019-000013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Webber, R., May, V. and Lewis, C., 2022. Ageing in place over time: The making and unmaking of home. Sociological Research Online, 28(3), pp.565–581. Available at: </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hlinkClick r:id="rId2"/>
              </a:rPr>
              <a:t>https://doi.org/10.1177/13607804221089351</a:t>
            </a: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McAuley, M.T., 2025. The evolution of ageing: Classic theories and emerging ideas. Biogerontology, 26(6). Available at: https://doi.org/10.1007/s10522-024-10143-5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Jiang, D. and Fung, H.H., 2019. Social and emotional theories of aging. In: B.B. Baltes, C. Rudolph and H. Zacher, eds. Work Across the Lifespan. 1st ed. London: Academic Press, pp.135–153. Available at: https://doi.org/10.1016/B978-0-12-812756-8.00006-2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Douma, L.N.,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Tharner</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A., Sterkenburg, P.S.,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Piekema</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L., ten Brug, A.,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Frielink</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N., Bakkum, L., Adam, E., de Schipper, J.C., Embregts, P. and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Schuengel</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C., 2023. ‘Participating in the digital world: A consensus statement on digital social contact for people with disabilities living in sheltered care facility homes’. International Journal of Developmental Disabilities, 70(8), pp.1452–1466. Available at: https://doi.org/10.1080/20473869.2023.2190115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Mansfield, R. and Burton, A.E., 2020. Exploring the meaning of quality of life for assisted living residents: A photo-elicitation study. Geriatric Nursing, 41(6), pp.812–821. Available at: https://doi.org/10.1016/j.gerinurse.2020.03.021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Butterfly’s Care Group, 2024. Different types of care explained. Butterfly’s Care Group. Available at: https://www.butterflys-caregroup.co.uk/blog/different-types-of-care-explained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Care Quality Commission (CQC), 2024. Quick guide to regulated activities. Care Quality Commission. Available at: https://www.cqc.org.uk/guidance-regulation/providers/registration/quick-guide-regulated-activities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Pannell, J. and Blood, I., 2012. Supported housing for older people in the UK: An evidence review. York: Joseph Rowntree Foundation (JRF). Available at: https://www.jrf.org.uk/housing/supported-housing-for-older-people-in-the-uk-an-evidence-review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Assisted Living Project (2023) History of assisted living. Available at: https://www.assistedlivingproject.co.uk/assisted-living/history).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Associated Retirement Community Operators (ARCO), 2024. Key sector facts: An overview of the growing integrated retirement community sector. ARCO. Available at: https://www.arcouk.org/key-sector-facts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Regulator of Social Housing (RSH), 2024. About us: Our role and fundamental objectives, duty and priorities. UK Government. Available at: https://www.gov.uk/government/organisations/regulator-of-social-housing/about).</a:t>
            </a:r>
          </a:p>
        </p:txBody>
      </p:sp>
    </p:spTree>
    <p:extLst>
      <p:ext uri="{BB962C8B-B14F-4D97-AF65-F5344CB8AC3E}">
        <p14:creationId xmlns:p14="http://schemas.microsoft.com/office/powerpoint/2010/main" val="1511609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4F5B782-31C6-B148-00C9-119A2AC39A0E}"/>
              </a:ext>
            </a:extLst>
          </p:cNvPr>
          <p:cNvSpPr txBox="1"/>
          <p:nvPr/>
        </p:nvSpPr>
        <p:spPr>
          <a:xfrm>
            <a:off x="50800" y="375920"/>
            <a:ext cx="6096000" cy="720197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Care Quality Commission (CQC), 2024. Services we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regulate.Care</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Quality Commission. Available at: https://www.cqc.org.uk/what-we-do/services-we-regulate/services-we-regulate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Social Care Institute for Excellence (SCIE), 2024. Housing with support as a model for housing with care and support: What is housing with support? SCIE. Available at: https://www.scie.org.uk/housing/role-of-housing/promising-practice/models/housing-with-support/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Oatley, R. and Atkinson, T., (2024). A qualitative study of the benefits and challenges of different models of extra care housing for residents living with dementia. Dementia (London), 23(6), pp.981–1000. Available at: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doi</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10.1177/14713012241249794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National Housing Federation (NHF), 2024. The need for supported housing. National Housing Federation. Available at: https://www.housing.org.uk/globalassets/files/supported-housing/report---nhf-need-for-supported-housing.pdf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International Longevity Centre UK (ILC UK), 2023. Shortage of the right size homes, suitable across our lives, has left too many people in unsuitable housing that can harm their health. ILC UK. Available at: https://ilcuk.org.uk/shortage-of-right-size-homes-harms-health/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Vlachantoni</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A., Maslovskaya, O.,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Evandrou</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M. and Falkingham, J., 2016. The determinants of transitions into sheltered accommodation in later life in England and Wales. Journal of Epidemiology and Community Health, 70(8), pp.771–777. Available at: https://doi.org/10.1136/jech-2015-205462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Robinson, D., Green, S. and Wilson, I., 2019. ‘Housing options for older people in a reimagined housing system: A case study from England’. International Journal of Housing Policy, 19(3), pp.344–366. Available at: https://doi.org/10.1080/19491247.2019.1644020 recommendations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Douma, L.N.,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Tharner</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A., Sterkenburg, P.S.,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Piekema</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L., ten Brug, A.,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Frielink</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N., Bakkum, L., Adam, E., de Schipper, J.C., Embregts, P. and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Schuengel</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C., 2023. ‘Participating in the digital world: A consensus statement on digital social contact for people with disabilities living in sheltered care facility homes’. International Journal of Developmental Disabilities, 70(8), pp.1452–1466. Available at: </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hlinkClick r:id="rId2"/>
              </a:rPr>
              <a:t>https://doi.org/10.1080/20473869.2023.2190115</a:t>
            </a: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Darton, R.A., 2022. Extra care housing: The current state of research and prospects for the future. Social Policy and Society, 21(2), pp.292–303. Available at: https://doi.org/10.1017/S1474746421000683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Daly-Lynn, J., Ryan, A., McCormack, B. and Martin, S., 2023. ‘Stakeholder’s experiences of living and caring in technology-rich supported living environments for tenants living with dementia’. BMC Geriatrics, 23, p.62. Available at: https://doi.org/10.1186/s12877-023-03751-2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9" name="TextBox 8">
            <a:extLst>
              <a:ext uri="{FF2B5EF4-FFF2-40B4-BE49-F238E27FC236}">
                <a16:creationId xmlns:a16="http://schemas.microsoft.com/office/drawing/2014/main" id="{DC90EDCE-5664-9902-8EDE-95DC28EC3EE2}"/>
              </a:ext>
            </a:extLst>
          </p:cNvPr>
          <p:cNvSpPr txBox="1"/>
          <p:nvPr/>
        </p:nvSpPr>
        <p:spPr>
          <a:xfrm>
            <a:off x="6096000" y="436880"/>
            <a:ext cx="6096000" cy="60170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Housing Learning and Improvement Network (Housing LIN), 2024. Smart housing and telecare. Housing LIN. Available at: https://www.housinglin.org.uk/Topics/browse/HousingOlderPeople/OlderPeopleHousingProvision/Telecare/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Age UK, 2024. More than 1 in 3 over 65s lack the basic skills to use the internet successfully. Age UK. Available at: https://www.ageuk.org.uk/latest-press/articles/2024/more-than-1-in-3-over-65s-4.7-million-lack-the-basic-skills-to-use-the-internet-successfully/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Department of Health and Social Care (DHSC), 2023. ‘Digital working in adult social care’, : What good looks like for local authorities and care providers. UK Government. Available at: https://www.gov.uk/government/publications/digital-working-in-adult-social-care-what-good-looks-like/digital-working-in-adult-social-care-what-good-looks-like-for-local-authorities-and-care-providers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Housing 21, 2021. Doing the right thing: Annual report 2021. Housing 21. Available at: https://www.housing21.org.uk/media/jjopeym5/housing-21-doing-the-right-thing-report-2021.pdf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Darton, R.A., 2022. Extra care housing: ‘The current state of research and prospects for the future’, . Social Policy and Society, 21(2), pp.292–303. Available at: https://doi.org/10.1017/S1474746421000683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University College London (UCL), 2025. New home-based intervention could reduce emergency hospital admissions for older people. UCL News. Available at: https://www.ucl.ac.uk/news/2025/feb/new-home-based-intervention-could-reduce-emergency-hospital-admissions-older-people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Techousing</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2024. ‘Leading with confidence in a digital world’: Board level priorities for housing associations.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Techousing</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Available at: https://www.techousing.co.uk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ExtraCare</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Charitable Trust, 2023. Integrated homes, care and support: A proven model to achieve better lives for older people.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ExtraCare</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Available at: https://extracare.org.uk/news/integrated-homes-care-and-support-a-proven-model-to-achieve-better-lives-for-older-people/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ExtraCare</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Charitable Trust, 2025. Our villages.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ExtraCare</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Available at: https://extracare.org.uk/our-villages/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Hung, L., Mann, J., Perry, J., Berndt, A. and Wong, J., 2022. ‘Technological risks and ethical implications of using robots in long-term care’. Journal of Rehabilitation and Assistive Technologies Engineering, 9, p.20556683221106917. https://doi.org/10.1177/20556683221106917</a:t>
            </a:r>
          </a:p>
        </p:txBody>
      </p:sp>
    </p:spTree>
    <p:extLst>
      <p:ext uri="{BB962C8B-B14F-4D97-AF65-F5344CB8AC3E}">
        <p14:creationId xmlns:p14="http://schemas.microsoft.com/office/powerpoint/2010/main" val="19742190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B85AE88-3C25-3D3D-FD49-4BCBA0527504}"/>
              </a:ext>
            </a:extLst>
          </p:cNvPr>
          <p:cNvSpPr txBox="1"/>
          <p:nvPr/>
        </p:nvSpPr>
        <p:spPr>
          <a:xfrm>
            <a:off x="203200" y="280606"/>
            <a:ext cx="6096000" cy="686341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House of Commons Health and Social Care Committee, 2023. Digital transformation in the NHS: Eighth Report of Session 2022–23. UK Parliament. Available at: https://publications.parliament.uk/pa/cm5803/cmselect/cmhealth/223/report.html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The King’s Fund, 2025. Implementation and scaling of AI in health and social care: Performance, workforce and productivity. The King’s Fund. Available at: https://www.kingsfund.org.uk/insight-and-analysis/long-reads/implementation-scaling-ai-health-care (Accessed 25 October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Beach, B., Willis, P., Powell, J., Vickery, A., Smith, R. and Cameron, A., 2022. The impact of living in housing with care and support on loneliness and social isolation: Findings from a resident-based survey. Innovation in Aging, 6(7), . Available at: https://doi.org/10.1093/geroni/igac061.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Greenhalgh, T.,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Wherton</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J.,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Sugarhood</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P., Hinder, S., Procter, R., &amp; Stones, R. (2013). What matters to older people with assisted living needs? A phenomenological analysis of the use and non-use of telehealth and telecare. Social Science &amp; Medicine, 93, 86–94. Available at: https://doi.org/10.1016/j.socscimed.2013.05.036</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Briggs, A.D.M.,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Göpfert</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A.,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Thorlby</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R., Allwood, D. and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Alderwick</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H., 2020. Integrated health and care systems in England: Can they help prevent disease? Integrated Healthcare Journal, 2(1), p.e000013. Available at: https://doi.org/10.1136/ihj-2019-000013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Cook, E. J., Randhawa, G., Sharp, C., Ali, N., &amp; Guppy, A. (2016). Exploring the factors that influence the decision to adopt and engage with an integrated assistive telehealth and telecare service in Cambridgeshire, UK: A nested qualitative study. BMC Health Services Research, 16, 1379. Available at: https://doi.org/10.1186/s12913-016-1379-5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Wood, C. (2017) The Social Value of Sheltered Housing. London: Demos. Available at: https://demos.co.uk/project/the-social-value-of-sheltered-housing/ (Accessed: 2 November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Buck, D. and Gregory, S. (2018) Housing and health: Opportunities for sustainability and transformation partnerships. London: The King’s Fund. Available at: https://www.researchgate.net/publication/330083230_Housing_and_health_Opportunities_for_sustainability_and_transformation_partnerships (Accessed: 2 November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Roberts, A. (2025) ‘How AI and technology are transforming social housing’, Procurement for Housing, . Available at: https://procurementforhousing.co.uk/how-ai-and-technology-are-transforming-social-housing/ (Accessed: 2 November 2025).</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Tong, K., Attenborough, K., Sharp, D.,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Taherzadeh</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S., Deepak-Gopinath, M. and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Vseteckova</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J. (2024) ‘Acceptability of remote monitoring in assisted living/smart homes in the United Kingdom and associated use of sounds and vibrations — a systematic review’, Applied Sciences, 14(2), p. 843. Available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at:https</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://doi.org/10.3390/app14020843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Liu, L.,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Stroulia</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E., Nikolaidis, I., Miguel-Cruz, A. and Rios Rincon, A. (2016) ‘Smart homes and home health monitoring technologies for older adults: A systematic review’, International Journal of Medical Informatics, 91, pp. 44–59. Available at: https://doi.org/10.1016/j.ijmedinf.2016.04.007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
        <p:nvSpPr>
          <p:cNvPr id="7" name="TextBox 6">
            <a:extLst>
              <a:ext uri="{FF2B5EF4-FFF2-40B4-BE49-F238E27FC236}">
                <a16:creationId xmlns:a16="http://schemas.microsoft.com/office/drawing/2014/main" id="{BCAF53A4-F33F-6DF8-48ED-28201051ED09}"/>
              </a:ext>
            </a:extLst>
          </p:cNvPr>
          <p:cNvSpPr txBox="1"/>
          <p:nvPr/>
        </p:nvSpPr>
        <p:spPr>
          <a:xfrm>
            <a:off x="6197600" y="197639"/>
            <a:ext cx="6096000" cy="6863417"/>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Appello (2025) ‘Housing 21 partners with Appello to deliver digital transformation of care and security’, Appello – Success Stories. Available at: https://appello.co.uk/success-stories/housing-21-delivers-digital-transformation (Accessed: 2 November 2025).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Appello (2025) ‘Keeping Housing 21 residents safe with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SmartBridge</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analogue to digital converter’, Appello – Success Stories. Available at: https://appello.co.uk/success-stories/keeping-housing-21-residents-safe-with-smartbridge-analogue-to-digital-converter (Accessed: 2 November 2025).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Atkinson, T.J., Oatley, R. and Evans, S. (2023) ‘Advantages and challenges of extra care housing in the UK for people living with dementia: a scoping review’, Housing, Care and Support, 26(3–4), pp. 84–102. Available at: https://doi.org/10.1108/HCS-09-2022-0023</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Cameron, A., Johnson, E.K. and Evans, S. (2020) ‘Older people’s perspectives on living in integrated housing and care settings: the case of extra care housing’, Journal of Integrated Care, 28(3), pp. 281–290. Available at: https://doi.org/10.1108/JICA-09-2019-0040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Eccles, A. (2021) ‘Remote care technologies, older people and the social care crisis in the United Kingdom: a Multiple Streams Approach to understanding the “silver bullet” of telecare policy’, Ageing and Society, 41(8), pp. 1726–1747. Available at: https://doi.org/10.1017/S0144686X19001776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Poh, L., Tan, S.-Y. and Lim, J. (2021) ‘Governance of assisted living in long-term care: a systematic literature review’, International Journal of Environmental Research and Public Health, 18(21), p. 11352. Available at: https://doi.org/10.3390/ijerph182111352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Greenhalgh, T.,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Wherton</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J.,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Sugarhood</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P., Hinder, S., Procter, R. and Stones, R. (2013) ‘What matters to older people with assisted living needs? A phenomenological analysis of the use and non-use of telehealth and telecare’, Social Science &amp; Medicine, 93, pp. 86–94. Available at: https://doi.org/10.1016/j.socscimed.2013.05.036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Wang, K.,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Ghafurian</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M.,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Chumachenko</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D., Cao, S., Butt, Z.A., Salim, S., Abhari, S. and Morita, P.P. (2024) ‘Application of artificial intelligence in active assisted living for aging population in real-world setting with commercial devices – a scoping review’, Computers in Biology and Medicine, 173, p. 108340. Available at: https://doi.org/10.1016/j.compbiomed.2024.108340</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616545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6B9A7C3-16A7-7CEA-1918-FAC7DAB96934}"/>
              </a:ext>
            </a:extLst>
          </p:cNvPr>
          <p:cNvSpPr txBox="1"/>
          <p:nvPr/>
        </p:nvSpPr>
        <p:spPr>
          <a:xfrm>
            <a:off x="254000" y="484381"/>
            <a:ext cx="6096000" cy="330859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electronicMAR (2025) ‘EMAR in long‑term care and assisted living facilities’, electronicMAR. Available at: https://www.electronicmar.co.uk/emar-in-long-term-care-and-assisted-living-facilities-2/ (Accessed: 2 November 2025).</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Saner, H. (2018) ‘Wearable sensors for assisted living in elderly people’, Frontiers in ICT, 5, p. 1. Available at: https://doi.org/10.3389/fict.2018.00001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Greenhalgh, T., Procter, R.,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Wherton</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J.,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Sugarhood</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P., Hinder, S., </a:t>
            </a:r>
            <a:r>
              <a:rPr kumimoji="0" lang="en-GB" sz="1100" b="0" i="0" u="none" strike="noStrike" kern="1200" cap="none" spc="0" normalizeH="0" baseline="0" noProof="0" dirty="0" err="1">
                <a:ln>
                  <a:noFill/>
                </a:ln>
                <a:solidFill>
                  <a:prstClr val="black"/>
                </a:solidFill>
                <a:effectLst/>
                <a:uLnTx/>
                <a:uFillTx/>
                <a:latin typeface="Aptos" panose="02110004020202020204"/>
                <a:ea typeface="+mn-ea"/>
                <a:cs typeface="+mn-cs"/>
              </a:rPr>
              <a:t>Rouncefield</a:t>
            </a: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 M. et al. (2015) ‘What is quality in assisted living technology? The ARCHIE framework for effective telehealth and telecare services’, BMC Medicine, 13, p. 91. Available at: https://doi.org/10.1186/s12916‑015‑0279‑6</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Cook, G., Bailey, C., Hodgson, P., Gray, J., Barron, E., McMillan, C., Marston, R., Binks, E. and Rose, J. (2016) ‘Older UK sheltered housing tenants’ perceptions of well-being and their usage of hospital services’, Health &amp; Social Care in the Community, 25(5), pp. 1644–1654. Available at: https://doi.org/10.1111/hsc.12398</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ptos" panose="02110004020202020204"/>
                <a:ea typeface="+mn-ea"/>
                <a:cs typeface="+mn-cs"/>
              </a:rPr>
              <a:t>Extra Care Charitable Trust (2025) ‘Our approach’, Extra Care – Our Research. Available at: https://www.extracare.org.uk/our-charity/our-research/ (Accessed: 2 November </a:t>
            </a: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507845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0ad0dd2-2cb0-44fb-bfff-af5123703117"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8A5AEB59E106244B832A4D4041A0D21" ma:contentTypeVersion="11" ma:contentTypeDescription="Create a new document." ma:contentTypeScope="" ma:versionID="97d256744c8062b7963068ef70d347c0">
  <xsd:schema xmlns:xsd="http://www.w3.org/2001/XMLSchema" xmlns:xs="http://www.w3.org/2001/XMLSchema" xmlns:p="http://schemas.microsoft.com/office/2006/metadata/properties" xmlns:ns3="80ad0dd2-2cb0-44fb-bfff-af5123703117" targetNamespace="http://schemas.microsoft.com/office/2006/metadata/properties" ma:root="true" ma:fieldsID="f73990e574bfb4d64aef51d6601d4ce3" ns3:_="">
    <xsd:import namespace="80ad0dd2-2cb0-44fb-bfff-af512370311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Locatio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0ad0dd2-2cb0-44fb-bfff-af512370311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Location" ma:index="15" nillable="true" ma:displayName="Location" ma:indexed="true"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676358E-A4F8-43C7-8BFB-80F408A42A1E}">
  <ds:schemaRefs>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purl.org/dc/elements/1.1/"/>
    <ds:schemaRef ds:uri="http://schemas.microsoft.com/office/infopath/2007/PartnerControls"/>
    <ds:schemaRef ds:uri="80ad0dd2-2cb0-44fb-bfff-af5123703117"/>
    <ds:schemaRef ds:uri="http://www.w3.org/XML/1998/namespace"/>
    <ds:schemaRef ds:uri="http://purl.org/dc/dcmitype/"/>
  </ds:schemaRefs>
</ds:datastoreItem>
</file>

<file path=customXml/itemProps2.xml><?xml version="1.0" encoding="utf-8"?>
<ds:datastoreItem xmlns:ds="http://schemas.openxmlformats.org/officeDocument/2006/customXml" ds:itemID="{FC67823A-5A92-4B77-8598-F3B4E1950E99}">
  <ds:schemaRefs>
    <ds:schemaRef ds:uri="http://schemas.microsoft.com/sharepoint/v3/contenttype/forms"/>
  </ds:schemaRefs>
</ds:datastoreItem>
</file>

<file path=customXml/itemProps3.xml><?xml version="1.0" encoding="utf-8"?>
<ds:datastoreItem xmlns:ds="http://schemas.openxmlformats.org/officeDocument/2006/customXml" ds:itemID="{62E08518-0EB4-40CE-9ADE-2AF19950F7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0ad0dd2-2cb0-44fb-bfff-af512370311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7223</Words>
  <Application>Microsoft Office PowerPoint</Application>
  <PresentationFormat>Widescreen</PresentationFormat>
  <Paragraphs>316</Paragraphs>
  <Slides>20</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Aldhabi</vt:lpstr>
      <vt:lpstr>Aptos</vt:lpstr>
      <vt:lpstr>Aptos Display</vt:lpstr>
      <vt:lpstr>Arial</vt:lpstr>
      <vt:lpstr>Courier New</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Alexandru Gaiu (2332587)</dc:creator>
  <cp:lastModifiedBy>Alexandru Gaiu (2332587)</cp:lastModifiedBy>
  <cp:revision>9</cp:revision>
  <dcterms:created xsi:type="dcterms:W3CDTF">2025-10-24T15:07:54Z</dcterms:created>
  <dcterms:modified xsi:type="dcterms:W3CDTF">2025-11-02T17:07:14Z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0x01010088A5AEB59E106244B832A4D4041A0D21</vt:lpwstr>
  </property>
</Properties>
</file>