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handoutMasterIdLst>
    <p:handoutMasterId r:id="rId36"/>
  </p:handoutMasterIdLst>
  <p:sldIdLst>
    <p:sldId id="277" r:id="rId2"/>
    <p:sldId id="257" r:id="rId3"/>
    <p:sldId id="401" r:id="rId4"/>
    <p:sldId id="259" r:id="rId5"/>
    <p:sldId id="260" r:id="rId6"/>
    <p:sldId id="261" r:id="rId7"/>
    <p:sldId id="409" r:id="rId8"/>
    <p:sldId id="262" r:id="rId9"/>
    <p:sldId id="263" r:id="rId10"/>
    <p:sldId id="264" r:id="rId11"/>
    <p:sldId id="265" r:id="rId12"/>
    <p:sldId id="266" r:id="rId13"/>
    <p:sldId id="267" r:id="rId14"/>
    <p:sldId id="406" r:id="rId15"/>
    <p:sldId id="503" r:id="rId16"/>
    <p:sldId id="268" r:id="rId17"/>
    <p:sldId id="269" r:id="rId18"/>
    <p:sldId id="270" r:id="rId19"/>
    <p:sldId id="271" r:id="rId20"/>
    <p:sldId id="272" r:id="rId21"/>
    <p:sldId id="273" r:id="rId22"/>
    <p:sldId id="274" r:id="rId23"/>
    <p:sldId id="275" r:id="rId24"/>
    <p:sldId id="276" r:id="rId25"/>
    <p:sldId id="279" r:id="rId26"/>
    <p:sldId id="280" r:id="rId27"/>
    <p:sldId id="281" r:id="rId28"/>
    <p:sldId id="282" r:id="rId29"/>
    <p:sldId id="283" r:id="rId30"/>
    <p:sldId id="284" r:id="rId31"/>
    <p:sldId id="285" r:id="rId32"/>
    <p:sldId id="504" r:id="rId33"/>
    <p:sldId id="502" r:id="rId3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52" autoAdjust="0"/>
  </p:normalViewPr>
  <p:slideViewPr>
    <p:cSldViewPr>
      <p:cViewPr varScale="1">
        <p:scale>
          <a:sx n="59" d="100"/>
          <a:sy n="59" d="100"/>
        </p:scale>
        <p:origin x="856" y="5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9DA1B449-757C-42F9-85FE-F8B4F064C2C8}"/>
              </a:ext>
            </a:extLst>
          </p:cNvPr>
          <p:cNvSpPr>
            <a:spLocks noGrp="1" noChangeArrowheads="1"/>
          </p:cNvSpPr>
          <p:nvPr>
            <p:ph type="sldNum" sz="quarter" idx="4294967295"/>
          </p:nvPr>
        </p:nvSpPr>
        <p:spPr bwMode="auto">
          <a:xfrm>
            <a:off x="3884613" y="9283700"/>
            <a:ext cx="2971800" cy="488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23" tIns="45811" rIns="91623" bIns="45811"/>
          <a:lstStyle>
            <a:lvl1pPr>
              <a:spcBef>
                <a:spcPct val="30000"/>
              </a:spcBef>
              <a:defRPr sz="1200">
                <a:solidFill>
                  <a:schemeClr val="tx1"/>
                </a:solidFill>
                <a:latin typeface="Times New Roman" panose="02020603050405020304" pitchFamily="18"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9pPr>
          </a:lstStyle>
          <a:p>
            <a:pPr eaLnBrk="1" hangingPunct="1">
              <a:spcBef>
                <a:spcPct val="0"/>
              </a:spcBef>
            </a:pPr>
            <a:fld id="{CD78BB2B-271B-4539-A2ED-13965B4DFB4D}" type="slidenum">
              <a:rPr lang="en-US" altLang="en-US" sz="1800">
                <a:latin typeface="Arial" panose="020B0604020202020204" pitchFamily="34" charset="0"/>
              </a:rPr>
              <a:pPr eaLnBrk="1" hangingPunct="1">
                <a:spcBef>
                  <a:spcPct val="0"/>
                </a:spcBef>
              </a:pPr>
              <a:t>3</a:t>
            </a:fld>
            <a:endParaRPr lang="en-US" altLang="en-US" sz="1800">
              <a:latin typeface="Arial" panose="020B0604020202020204" pitchFamily="34" charset="0"/>
            </a:endParaRPr>
          </a:p>
        </p:txBody>
      </p:sp>
      <p:sp>
        <p:nvSpPr>
          <p:cNvPr id="9219" name="Rectangle 2">
            <a:extLst>
              <a:ext uri="{FF2B5EF4-FFF2-40B4-BE49-F238E27FC236}">
                <a16:creationId xmlns:a16="http://schemas.microsoft.com/office/drawing/2014/main" id="{8BBE13E7-39C4-4023-A18E-2E99E18A57D0}"/>
              </a:ext>
            </a:extLst>
          </p:cNvPr>
          <p:cNvSpPr>
            <a:spLocks noGrp="1" noRot="1" noChangeAspect="1" noChangeArrowheads="1" noTextEdit="1"/>
          </p:cNvSpPr>
          <p:nvPr>
            <p:ph type="sldImg"/>
          </p:nvPr>
        </p:nvSpPr>
        <p:spPr>
          <a:xfrm>
            <a:off x="985838" y="733425"/>
            <a:ext cx="4886325" cy="3665538"/>
          </a:xfrm>
          <a:ln/>
        </p:spPr>
      </p:sp>
      <p:sp>
        <p:nvSpPr>
          <p:cNvPr id="9220" name="Rectangle 3">
            <a:extLst>
              <a:ext uri="{FF2B5EF4-FFF2-40B4-BE49-F238E27FC236}">
                <a16:creationId xmlns:a16="http://schemas.microsoft.com/office/drawing/2014/main" id="{076C4626-0984-404F-AB77-525BFDCECE99}"/>
              </a:ext>
            </a:extLst>
          </p:cNvPr>
          <p:cNvSpPr>
            <a:spLocks noGrp="1" noChangeArrowheads="1"/>
          </p:cNvSpPr>
          <p:nvPr>
            <p:ph type="body" idx="1"/>
          </p:nvPr>
        </p:nvSpPr>
        <p:spPr>
          <a:xfrm>
            <a:off x="685800" y="4643438"/>
            <a:ext cx="5486400" cy="4398962"/>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9B375793-18D7-4740-B136-DB32F86FAFBF}"/>
              </a:ext>
            </a:extLst>
          </p:cNvPr>
          <p:cNvSpPr>
            <a:spLocks noGrp="1" noChangeArrowheads="1"/>
          </p:cNvSpPr>
          <p:nvPr>
            <p:ph type="sldNum" sz="quarter" idx="4294967295"/>
          </p:nvPr>
        </p:nvSpPr>
        <p:spPr bwMode="auto">
          <a:xfrm>
            <a:off x="3884613" y="9283700"/>
            <a:ext cx="2971800" cy="488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23" tIns="45811" rIns="91623" bIns="45811"/>
          <a:lstStyle>
            <a:lvl1pPr>
              <a:spcBef>
                <a:spcPct val="30000"/>
              </a:spcBef>
              <a:defRPr sz="1200">
                <a:solidFill>
                  <a:schemeClr val="tx1"/>
                </a:solidFill>
                <a:latin typeface="Times New Roman" panose="02020603050405020304" pitchFamily="18" charset="0"/>
                <a:ea typeface="MS PGothic" panose="020B0600070205080204" pitchFamily="34" charset="-128"/>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Arial" panose="020B0604020202020204" pitchFamily="34" charset="0"/>
                <a:cs typeface="Arial" panose="020B0604020202020204" pitchFamily="34" charset="0"/>
              </a:defRPr>
            </a:lvl9pPr>
          </a:lstStyle>
          <a:p>
            <a:pPr eaLnBrk="1" hangingPunct="1">
              <a:spcBef>
                <a:spcPct val="0"/>
              </a:spcBef>
            </a:pPr>
            <a:fld id="{BA18F80E-1819-4671-A39F-14E93E1FD7D7}" type="slidenum">
              <a:rPr lang="en-US" altLang="en-US" sz="1800">
                <a:latin typeface="Arial" panose="020B0604020202020204" pitchFamily="34" charset="0"/>
              </a:rPr>
              <a:pPr eaLnBrk="1" hangingPunct="1">
                <a:spcBef>
                  <a:spcPct val="0"/>
                </a:spcBef>
              </a:pPr>
              <a:t>14</a:t>
            </a:fld>
            <a:endParaRPr lang="en-US" altLang="en-US" sz="1800">
              <a:latin typeface="Arial" panose="020B0604020202020204" pitchFamily="34" charset="0"/>
            </a:endParaRPr>
          </a:p>
        </p:txBody>
      </p:sp>
      <p:sp>
        <p:nvSpPr>
          <p:cNvPr id="19459" name="Rectangle 2">
            <a:extLst>
              <a:ext uri="{FF2B5EF4-FFF2-40B4-BE49-F238E27FC236}">
                <a16:creationId xmlns:a16="http://schemas.microsoft.com/office/drawing/2014/main" id="{417945D3-21BE-4531-9A88-E2F7B6AFFFFF}"/>
              </a:ext>
            </a:extLst>
          </p:cNvPr>
          <p:cNvSpPr>
            <a:spLocks noGrp="1" noRot="1" noChangeAspect="1" noChangeArrowheads="1" noTextEdit="1"/>
          </p:cNvSpPr>
          <p:nvPr>
            <p:ph type="sldImg"/>
          </p:nvPr>
        </p:nvSpPr>
        <p:spPr>
          <a:xfrm>
            <a:off x="985838" y="733425"/>
            <a:ext cx="4886325" cy="3665538"/>
          </a:xfrm>
          <a:ln/>
        </p:spPr>
      </p:sp>
      <p:sp>
        <p:nvSpPr>
          <p:cNvPr id="19460" name="Rectangle 3">
            <a:extLst>
              <a:ext uri="{FF2B5EF4-FFF2-40B4-BE49-F238E27FC236}">
                <a16:creationId xmlns:a16="http://schemas.microsoft.com/office/drawing/2014/main" id="{2B840920-95E8-4F0B-BDF4-E29B54D70623}"/>
              </a:ext>
            </a:extLst>
          </p:cNvPr>
          <p:cNvSpPr>
            <a:spLocks noGrp="1" noChangeArrowheads="1"/>
          </p:cNvSpPr>
          <p:nvPr>
            <p:ph type="body" idx="1"/>
          </p:nvPr>
        </p:nvSpPr>
        <p:spPr>
          <a:xfrm>
            <a:off x="685800" y="4643438"/>
            <a:ext cx="5486400" cy="4398962"/>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21/02/2024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6934" y="446900"/>
            <a:ext cx="12225867" cy="553998"/>
          </a:xfrm>
          <a:prstGeom prst="rect">
            <a:avLst/>
          </a:prstGeom>
        </p:spPr>
        <p:txBody>
          <a:bodyPr wrap="square" lIns="0" tIns="0" rIns="0" bIns="0">
            <a:spAutoFit/>
          </a:bodyPr>
          <a:lstStyle>
            <a:lvl1pPr>
              <a:defRPr sz="3600" b="0" i="0">
                <a:solidFill>
                  <a:schemeClr val="tx1"/>
                </a:solidFill>
                <a:latin typeface="Times New Roman"/>
                <a:cs typeface="Times New Roman"/>
              </a:defRPr>
            </a:lvl1pPr>
          </a:lstStyle>
          <a:p>
            <a:endParaRPr/>
          </a:p>
        </p:txBody>
      </p:sp>
      <p:sp>
        <p:nvSpPr>
          <p:cNvPr id="3" name="Holder 3"/>
          <p:cNvSpPr>
            <a:spLocks noGrp="1"/>
          </p:cNvSpPr>
          <p:nvPr>
            <p:ph type="subTitle" idx="4"/>
          </p:nvPr>
        </p:nvSpPr>
        <p:spPr>
          <a:xfrm>
            <a:off x="1828800" y="3840480"/>
            <a:ext cx="8534400" cy="492443"/>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Copyright ©2016 Pearson Education,</a:t>
            </a:r>
            <a:r>
              <a:rPr lang="en-GB" spc="15"/>
              <a:t> </a:t>
            </a:r>
            <a:r>
              <a:rPr lang="en-GB"/>
              <a:t>Inc.</a:t>
            </a:r>
            <a:endParaRPr lang="en-GB"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2/21/2024</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2-</a:t>
            </a:r>
            <a:fld id="{81D60167-4931-47E6-BA6A-407CBD079E47}" type="slidenum">
              <a:rPr spc="-5" smtClean="0"/>
              <a:pPr marL="12700">
                <a:lnSpc>
                  <a:spcPts val="1645"/>
                </a:lnSpc>
              </a:pPr>
              <a:t>‹#›</a:t>
            </a:fld>
            <a:endParaRPr spc="-5" dirty="0"/>
          </a:p>
        </p:txBody>
      </p:sp>
    </p:spTree>
    <p:extLst>
      <p:ext uri="{BB962C8B-B14F-4D97-AF65-F5344CB8AC3E}">
        <p14:creationId xmlns:p14="http://schemas.microsoft.com/office/powerpoint/2010/main" val="3841230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tx1"/>
                </a:solidFill>
                <a:latin typeface="Times New Roman"/>
                <a:cs typeface="Times New Roman"/>
              </a:defRPr>
            </a:lvl1pPr>
          </a:lstStyle>
          <a:p>
            <a:endParaRPr/>
          </a:p>
        </p:txBody>
      </p:sp>
      <p:sp>
        <p:nvSpPr>
          <p:cNvPr id="3" name="Holder 3"/>
          <p:cNvSpPr>
            <a:spLocks noGrp="1"/>
          </p:cNvSpPr>
          <p:nvPr>
            <p:ph sz="half" idx="2"/>
          </p:nvPr>
        </p:nvSpPr>
        <p:spPr>
          <a:xfrm>
            <a:off x="609600" y="1577340"/>
            <a:ext cx="5303520" cy="492443"/>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92443"/>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Copyright ©2016 Pearson Education,</a:t>
            </a:r>
            <a:r>
              <a:rPr lang="en-GB" spc="15"/>
              <a:t> </a:t>
            </a:r>
            <a:r>
              <a:rPr lang="en-GB"/>
              <a:t>Inc.</a:t>
            </a:r>
            <a:endParaRPr lang="en-GB" dirty="0"/>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2/21/2024</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12700">
              <a:lnSpc>
                <a:spcPts val="1645"/>
              </a:lnSpc>
            </a:pPr>
            <a:r>
              <a:rPr lang="en-GB" spc="-5"/>
              <a:t>2-</a:t>
            </a:r>
            <a:fld id="{81D60167-4931-47E6-BA6A-407CBD079E47}" type="slidenum">
              <a:rPr spc="-5" smtClean="0"/>
              <a:pPr marL="12700">
                <a:lnSpc>
                  <a:spcPts val="1645"/>
                </a:lnSpc>
              </a:pPr>
              <a:t>‹#›</a:t>
            </a:fld>
            <a:endParaRPr spc="-5" dirty="0"/>
          </a:p>
        </p:txBody>
      </p:sp>
    </p:spTree>
    <p:extLst>
      <p:ext uri="{BB962C8B-B14F-4D97-AF65-F5344CB8AC3E}">
        <p14:creationId xmlns:p14="http://schemas.microsoft.com/office/powerpoint/2010/main" val="279225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1"/>
            <a:ext cx="10363200" cy="4619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Rectangle 5">
            <a:extLst>
              <a:ext uri="{FF2B5EF4-FFF2-40B4-BE49-F238E27FC236}">
                <a16:creationId xmlns:a16="http://schemas.microsoft.com/office/drawing/2014/main" id="{13B133AE-2EAE-4065-A435-CF718A7B3327}"/>
              </a:ext>
            </a:extLst>
          </p:cNvPr>
          <p:cNvSpPr>
            <a:spLocks noGrp="1" noChangeArrowheads="1"/>
          </p:cNvSpPr>
          <p:nvPr>
            <p:ph type="ftr" sz="quarter" idx="10"/>
          </p:nvPr>
        </p:nvSpPr>
        <p:spPr/>
        <p:txBody>
          <a:bodyPr/>
          <a:lstStyle>
            <a:lvl1pPr>
              <a:defRPr>
                <a:latin typeface="Arial" panose="020B0604020202020204" pitchFamily="34" charset="0"/>
                <a:ea typeface="MS PGothic" panose="020B0600070205080204" pitchFamily="34" charset="-128"/>
              </a:defRPr>
            </a:lvl1pPr>
          </a:lstStyle>
          <a:p>
            <a:pPr>
              <a:defRPr/>
            </a:pPr>
            <a:r>
              <a:rPr lang="en-US" altLang="en-US"/>
              <a:t>  Use with</a:t>
            </a:r>
            <a:r>
              <a:rPr lang="en-US" altLang="en-US" i="1"/>
              <a:t> Small Business Management</a:t>
            </a:r>
            <a:r>
              <a:rPr lang="en-GB" altLang="en-US" i="1"/>
              <a:t> and Entrepreneurship</a:t>
            </a:r>
          </a:p>
          <a:p>
            <a:pPr>
              <a:defRPr/>
            </a:pPr>
            <a:r>
              <a:rPr lang="en-GB" altLang="en-US"/>
              <a:t>Fifth Edition</a:t>
            </a:r>
            <a:r>
              <a:rPr lang="en-US" altLang="en-US"/>
              <a:t> by David Stokes and Nicholas Wilson ISBN 1-84480-224-8 </a:t>
            </a:r>
            <a:br>
              <a:rPr lang="en-US" altLang="en-US"/>
            </a:br>
            <a:r>
              <a:rPr lang="en-US" altLang="en-US"/>
              <a:t>© 2006 David Stokes &amp; Nicholas Wilson   </a:t>
            </a:r>
            <a:br>
              <a:rPr lang="en-US" altLang="en-US"/>
            </a:br>
            <a:endParaRPr lang="en-US" altLang="en-US"/>
          </a:p>
        </p:txBody>
      </p:sp>
    </p:spTree>
    <p:extLst>
      <p:ext uri="{BB962C8B-B14F-4D97-AF65-F5344CB8AC3E}">
        <p14:creationId xmlns:p14="http://schemas.microsoft.com/office/powerpoint/2010/main" val="1897921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839416" y="1928803"/>
            <a:ext cx="10297144"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2</a:t>
            </a:r>
          </a:p>
          <a:p>
            <a:pPr eaLnBrk="1" hangingPunct="1"/>
            <a:endParaRPr lang="en-GB" altLang="en-US" dirty="0">
              <a:solidFill>
                <a:schemeClr val="accent2"/>
              </a:solidFill>
            </a:endParaRPr>
          </a:p>
          <a:p>
            <a:pPr eaLnBrk="1" hangingPunct="1"/>
            <a:r>
              <a:rPr lang="en-GB" altLang="en-US" b="1" dirty="0">
                <a:solidFill>
                  <a:schemeClr val="accent2"/>
                </a:solidFill>
              </a:rPr>
              <a:t>Topic: Recognizing  Opportunities and  </a:t>
            </a:r>
            <a:r>
              <a:rPr lang="en-GB" altLang="en-US" b="1">
                <a:solidFill>
                  <a:schemeClr val="accent2"/>
                </a:solidFill>
              </a:rPr>
              <a:t>Generating Ideas</a:t>
            </a:r>
            <a:endParaRPr lang="en-GB" altLang="en-US" b="1"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64978"/>
            <a:ext cx="10972800" cy="813043"/>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5" dirty="0"/>
              <a:t>Chapter</a:t>
            </a:r>
            <a:r>
              <a:rPr spc="-65" dirty="0"/>
              <a:t> </a:t>
            </a:r>
            <a:r>
              <a:rPr spc="-5" dirty="0"/>
              <a:t>Objectives</a:t>
            </a:r>
          </a:p>
        </p:txBody>
      </p:sp>
      <p:sp>
        <p:nvSpPr>
          <p:cNvPr id="3" name="object 3"/>
          <p:cNvSpPr txBox="1">
            <a:spLocks noGrp="1"/>
          </p:cNvSpPr>
          <p:nvPr>
            <p:ph type="body" idx="1"/>
          </p:nvPr>
        </p:nvSpPr>
        <p:spPr>
          <a:xfrm>
            <a:off x="609600" y="1450162"/>
            <a:ext cx="11175032" cy="4770537"/>
          </a:xfrm>
          <a:prstGeom prst="rect">
            <a:avLst/>
          </a:prstGeom>
        </p:spPr>
        <p:txBody>
          <a:bodyPr vert="horz" wrap="square" lIns="0" tIns="12700" rIns="0" bIns="0" numCol="1" rtlCol="0" anchor="t" anchorCtr="0" compatLnSpc="1">
            <a:prstTxWarp prst="textNoShape">
              <a:avLst/>
            </a:prstTxWarp>
            <a:spAutoFit/>
          </a:bodyPr>
          <a:lstStyle/>
          <a:p>
            <a:pPr marL="742950" marR="577850" indent="-609600">
              <a:spcBef>
                <a:spcPts val="100"/>
              </a:spcBef>
              <a:buAutoNum type="arabicPeriod"/>
              <a:tabLst>
                <a:tab pos="742315" algn="l"/>
                <a:tab pos="742950" algn="l"/>
              </a:tabLst>
            </a:pPr>
            <a:r>
              <a:rPr sz="2800" spc="-5" dirty="0"/>
              <a:t>Explain </a:t>
            </a:r>
            <a:r>
              <a:rPr sz="2800" dirty="0"/>
              <a:t>the </a:t>
            </a:r>
            <a:r>
              <a:rPr sz="2800" spc="-10" dirty="0"/>
              <a:t>difference between </a:t>
            </a:r>
            <a:r>
              <a:rPr sz="2800" dirty="0"/>
              <a:t>opportunities </a:t>
            </a:r>
            <a:r>
              <a:rPr sz="2800" spc="-5" dirty="0"/>
              <a:t>and  ideas.</a:t>
            </a:r>
          </a:p>
          <a:p>
            <a:pPr marL="742950" marR="140970" indent="-609600">
              <a:spcBef>
                <a:spcPts val="690"/>
              </a:spcBef>
              <a:buAutoNum type="arabicPeriod"/>
              <a:tabLst>
                <a:tab pos="742315" algn="l"/>
                <a:tab pos="742950" algn="l"/>
              </a:tabLst>
            </a:pPr>
            <a:r>
              <a:rPr sz="2800" spc="-5" dirty="0"/>
              <a:t>Describe </a:t>
            </a:r>
            <a:r>
              <a:rPr sz="2800" dirty="0"/>
              <a:t>the </a:t>
            </a:r>
            <a:r>
              <a:rPr sz="2800" spc="-5" dirty="0"/>
              <a:t>three general approaches entrepreneurs  </a:t>
            </a:r>
            <a:r>
              <a:rPr sz="2800" dirty="0"/>
              <a:t>use to </a:t>
            </a:r>
            <a:r>
              <a:rPr sz="2800" spc="-5" dirty="0"/>
              <a:t>identify</a:t>
            </a:r>
            <a:r>
              <a:rPr sz="2800" spc="-25" dirty="0"/>
              <a:t> </a:t>
            </a:r>
            <a:r>
              <a:rPr sz="2800" dirty="0"/>
              <a:t>opportunities.</a:t>
            </a:r>
          </a:p>
          <a:p>
            <a:pPr marL="742950" marR="119380" indent="-609600">
              <a:spcBef>
                <a:spcPts val="700"/>
              </a:spcBef>
              <a:buAutoNum type="arabicPeriod"/>
              <a:tabLst>
                <a:tab pos="742315" algn="l"/>
                <a:tab pos="742950" algn="l"/>
              </a:tabLst>
            </a:pPr>
            <a:r>
              <a:rPr sz="2800" spc="-5" dirty="0"/>
              <a:t>Discuss </a:t>
            </a:r>
            <a:r>
              <a:rPr sz="2800" dirty="0"/>
              <a:t>the </a:t>
            </a:r>
            <a:r>
              <a:rPr sz="2800" spc="-5" dirty="0"/>
              <a:t>personal characteristics </a:t>
            </a:r>
            <a:r>
              <a:rPr sz="2800" dirty="0"/>
              <a:t>of </a:t>
            </a:r>
            <a:r>
              <a:rPr sz="2800" spc="-5" dirty="0"/>
              <a:t>entrepreneurs  </a:t>
            </a:r>
            <a:r>
              <a:rPr sz="2800" dirty="0"/>
              <a:t>that </a:t>
            </a:r>
            <a:r>
              <a:rPr sz="2800" spc="-5" dirty="0"/>
              <a:t>contribute </a:t>
            </a:r>
            <a:r>
              <a:rPr sz="2800" dirty="0"/>
              <a:t>to </a:t>
            </a:r>
            <a:r>
              <a:rPr sz="2800" spc="-5" dirty="0"/>
              <a:t>their ability </a:t>
            </a:r>
            <a:r>
              <a:rPr sz="2800" dirty="0"/>
              <a:t>to </a:t>
            </a:r>
            <a:r>
              <a:rPr sz="2800" spc="-5" dirty="0"/>
              <a:t>recognize </a:t>
            </a:r>
            <a:r>
              <a:rPr sz="2800" dirty="0"/>
              <a:t>business  </a:t>
            </a:r>
            <a:r>
              <a:rPr sz="2800" spc="-5" dirty="0"/>
              <a:t>opportunities.</a:t>
            </a:r>
          </a:p>
          <a:p>
            <a:pPr marL="742950" marR="5080" indent="-609600">
              <a:spcBef>
                <a:spcPts val="690"/>
              </a:spcBef>
              <a:buAutoNum type="arabicPeriod"/>
              <a:tabLst>
                <a:tab pos="742315" algn="l"/>
                <a:tab pos="742950" algn="l"/>
              </a:tabLst>
            </a:pPr>
            <a:r>
              <a:rPr sz="2800" spc="-5" dirty="0"/>
              <a:t>Identify and describe techniques entrepreneurs </a:t>
            </a:r>
            <a:r>
              <a:rPr sz="2800" dirty="0"/>
              <a:t>use to  </a:t>
            </a:r>
            <a:r>
              <a:rPr sz="2800" spc="-5" dirty="0"/>
              <a:t>generate</a:t>
            </a:r>
            <a:r>
              <a:rPr sz="2800" spc="-20" dirty="0"/>
              <a:t> </a:t>
            </a:r>
            <a:r>
              <a:rPr sz="2800" dirty="0"/>
              <a:t>ideas.</a:t>
            </a:r>
            <a:endParaRPr lang="en-GB" sz="2800" dirty="0"/>
          </a:p>
          <a:p>
            <a:pPr marL="742950" marR="5080" indent="-609600">
              <a:spcBef>
                <a:spcPts val="690"/>
              </a:spcBef>
              <a:buAutoNum type="arabicPeriod"/>
              <a:tabLst>
                <a:tab pos="742315" algn="l"/>
                <a:tab pos="742950" algn="l"/>
              </a:tabLst>
            </a:pPr>
            <a:r>
              <a:rPr lang="en-GB" sz="2800" dirty="0"/>
              <a:t>Discuss actions to take to encourage continuous  development of new ideas in entrepreneurial firms.</a:t>
            </a:r>
          </a:p>
          <a:p>
            <a:pPr marL="742950" marR="5080" indent="-609600">
              <a:spcBef>
                <a:spcPts val="690"/>
              </a:spcBef>
              <a:buAutoNum type="arabicPeriod"/>
              <a:tabLst>
                <a:tab pos="742315" algn="l"/>
                <a:tab pos="742950" algn="l"/>
              </a:tabLst>
            </a:pPr>
            <a:endParaRPr sz="2800" dirty="0"/>
          </a:p>
        </p:txBody>
      </p:sp>
      <p:sp>
        <p:nvSpPr>
          <p:cNvPr id="4" name="object 4"/>
          <p:cNvSpPr/>
          <p:nvPr/>
        </p:nvSpPr>
        <p:spPr>
          <a:xfrm>
            <a:off x="1524000" y="11430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a:t>
            </a:fld>
            <a:endParaRPr spc="-5" dirty="0"/>
          </a:p>
        </p:txBody>
      </p:sp>
    </p:spTree>
    <p:extLst>
      <p:ext uri="{BB962C8B-B14F-4D97-AF65-F5344CB8AC3E}">
        <p14:creationId xmlns:p14="http://schemas.microsoft.com/office/powerpoint/2010/main" val="1104942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6761CB8A-C155-436E-B78A-D81CEBB7936F}"/>
              </a:ext>
            </a:extLst>
          </p:cNvPr>
          <p:cNvSpPr>
            <a:spLocks noChangeArrowheads="1"/>
          </p:cNvSpPr>
          <p:nvPr/>
        </p:nvSpPr>
        <p:spPr bwMode="auto">
          <a:xfrm>
            <a:off x="2027239" y="404813"/>
            <a:ext cx="4010025" cy="692150"/>
          </a:xfrm>
          <a:prstGeom prst="rect">
            <a:avLst/>
          </a:prstGeom>
          <a:noFill/>
          <a:ln>
            <a:noFill/>
          </a:ln>
        </p:spPr>
        <p:txBody>
          <a:bodyPr wrap="none" anchor="ctr"/>
          <a:lstStyle>
            <a:lvl1pPr eaLnBrk="0" hangingPunct="0">
              <a:tabLst>
                <a:tab pos="803275" algn="l"/>
              </a:tabLst>
              <a:defRPr sz="2400">
                <a:solidFill>
                  <a:schemeClr val="tx1"/>
                </a:solidFill>
                <a:latin typeface="Arial" panose="020B0604020202020204" pitchFamily="34" charset="0"/>
                <a:ea typeface="MS PGothic" panose="020B0600070205080204" pitchFamily="34" charset="-128"/>
              </a:defRPr>
            </a:lvl1pPr>
            <a:lvl2pPr marL="742950" indent="-285750" eaLnBrk="0" hangingPunct="0">
              <a:tabLst>
                <a:tab pos="803275" algn="l"/>
              </a:tabLst>
              <a:defRPr sz="2400">
                <a:solidFill>
                  <a:schemeClr val="tx1"/>
                </a:solidFill>
                <a:latin typeface="Arial" panose="020B0604020202020204" pitchFamily="34" charset="0"/>
                <a:ea typeface="MS PGothic" panose="020B0600070205080204" pitchFamily="34" charset="-128"/>
              </a:defRPr>
            </a:lvl2pPr>
            <a:lvl3pPr marL="11430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3pPr>
            <a:lvl4pPr marL="16002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4pPr>
            <a:lvl5pPr marL="20574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defRPr/>
            </a:pPr>
            <a:r>
              <a:rPr lang="en-GB" altLang="en-US" sz="3600" b="1" dirty="0">
                <a:latin typeface="+mj-lt"/>
              </a:rPr>
              <a:t>Entrepreneurship</a:t>
            </a:r>
            <a:r>
              <a:rPr lang="en-GB" altLang="en-US" sz="2800" b="1" dirty="0">
                <a:solidFill>
                  <a:srgbClr val="336699"/>
                </a:solidFill>
              </a:rPr>
              <a:t> </a:t>
            </a:r>
          </a:p>
        </p:txBody>
      </p:sp>
      <p:sp>
        <p:nvSpPr>
          <p:cNvPr id="20482" name="Text Box 4">
            <a:extLst>
              <a:ext uri="{FF2B5EF4-FFF2-40B4-BE49-F238E27FC236}">
                <a16:creationId xmlns:a16="http://schemas.microsoft.com/office/drawing/2014/main" id="{44D4391E-B8CC-4AAB-998C-96A1E7C1BBFA}"/>
              </a:ext>
            </a:extLst>
          </p:cNvPr>
          <p:cNvSpPr txBox="1">
            <a:spLocks noChangeArrowheads="1"/>
          </p:cNvSpPr>
          <p:nvPr/>
        </p:nvSpPr>
        <p:spPr bwMode="auto">
          <a:xfrm>
            <a:off x="911425" y="1350964"/>
            <a:ext cx="9253340" cy="4156075"/>
          </a:xfrm>
          <a:prstGeom prst="rect">
            <a:avLst/>
          </a:prstGeom>
          <a:noFill/>
          <a:ln>
            <a:noFill/>
          </a:ln>
        </p:spPr>
        <p:txBody>
          <a:bodyPr wrap="square">
            <a:spAutoFit/>
          </a:bodyPr>
          <a:lstStyle>
            <a:lvl1pPr marL="182563" indent="-182563"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defRPr/>
            </a:pPr>
            <a:r>
              <a:rPr lang="en-GB" altLang="en-US" b="1" dirty="0">
                <a:latin typeface="+mn-lt"/>
              </a:rPr>
              <a:t>Entrepreneurship</a:t>
            </a:r>
            <a:r>
              <a:rPr lang="en-GB" altLang="en-US" sz="1800" dirty="0">
                <a:latin typeface="+mn-lt"/>
              </a:rPr>
              <a:t> </a:t>
            </a:r>
            <a:r>
              <a:rPr lang="en-GB" altLang="en-US" dirty="0">
                <a:latin typeface="+mn-lt"/>
              </a:rPr>
              <a:t>can be thought of as a societal phenomenon or process of change, comprising the following </a:t>
            </a:r>
            <a:r>
              <a:rPr lang="en-GB" altLang="en-US" u="sng" dirty="0">
                <a:latin typeface="+mn-lt"/>
              </a:rPr>
              <a:t>three</a:t>
            </a:r>
            <a:r>
              <a:rPr lang="en-GB" altLang="en-US" dirty="0">
                <a:latin typeface="+mn-lt"/>
              </a:rPr>
              <a:t> behavioural components:</a:t>
            </a:r>
          </a:p>
          <a:p>
            <a:pPr eaLnBrk="1" fontAlgn="auto" hangingPunct="1">
              <a:spcBef>
                <a:spcPts val="0"/>
              </a:spcBef>
              <a:spcAft>
                <a:spcPts val="0"/>
              </a:spcAft>
              <a:defRPr/>
            </a:pPr>
            <a:endParaRPr lang="en-GB" altLang="en-US" dirty="0">
              <a:latin typeface="+mj-lt"/>
            </a:endParaRPr>
          </a:p>
          <a:p>
            <a:pPr marL="457200" indent="-457200" eaLnBrk="1" fontAlgn="auto" hangingPunct="1">
              <a:spcBef>
                <a:spcPts val="0"/>
              </a:spcBef>
              <a:spcAft>
                <a:spcPts val="0"/>
              </a:spcAft>
              <a:buFont typeface="+mj-lt"/>
              <a:buAutoNum type="arabicPeriod"/>
              <a:defRPr/>
            </a:pPr>
            <a:r>
              <a:rPr lang="en-GB" altLang="en-US" dirty="0">
                <a:latin typeface="+mn-lt"/>
              </a:rPr>
              <a:t>The identification, evaluation and exploitation of an </a:t>
            </a:r>
            <a:r>
              <a:rPr lang="en-GB" altLang="en-US" b="1" dirty="0">
                <a:solidFill>
                  <a:srgbClr val="0033CC"/>
                </a:solidFill>
                <a:latin typeface="+mn-lt"/>
              </a:rPr>
              <a:t>opportunity</a:t>
            </a:r>
            <a:r>
              <a:rPr lang="en-GB" altLang="en-US" dirty="0">
                <a:latin typeface="+mn-lt"/>
              </a:rPr>
              <a:t> </a:t>
            </a:r>
          </a:p>
          <a:p>
            <a:pPr marL="457200" indent="-457200" eaLnBrk="1" fontAlgn="auto" hangingPunct="1">
              <a:spcBef>
                <a:spcPts val="0"/>
              </a:spcBef>
              <a:spcAft>
                <a:spcPts val="0"/>
              </a:spcAft>
              <a:buFont typeface="+mj-lt"/>
              <a:buAutoNum type="arabicPeriod"/>
              <a:defRPr/>
            </a:pPr>
            <a:r>
              <a:rPr lang="en-GB" altLang="en-US" dirty="0">
                <a:latin typeface="+mn-lt"/>
              </a:rPr>
              <a:t>The management of a new or transformed organization so as to facilitate the production and consumption of </a:t>
            </a:r>
            <a:r>
              <a:rPr lang="en-GB" altLang="en-US" b="1" dirty="0">
                <a:solidFill>
                  <a:srgbClr val="0033CC"/>
                </a:solidFill>
                <a:latin typeface="+mn-lt"/>
              </a:rPr>
              <a:t>new goods and services</a:t>
            </a:r>
          </a:p>
          <a:p>
            <a:pPr marL="457200" indent="-457200" eaLnBrk="1" fontAlgn="auto" hangingPunct="1">
              <a:spcBef>
                <a:spcPts val="0"/>
              </a:spcBef>
              <a:spcAft>
                <a:spcPts val="0"/>
              </a:spcAft>
              <a:buFont typeface="+mj-lt"/>
              <a:buAutoNum type="arabicPeriod"/>
              <a:defRPr/>
            </a:pPr>
            <a:r>
              <a:rPr lang="en-GB" altLang="en-US" dirty="0">
                <a:latin typeface="+mn-lt"/>
              </a:rPr>
              <a:t>The creation of value through the successful exploitation of a new idea (i.e. </a:t>
            </a:r>
            <a:r>
              <a:rPr lang="en-GB" altLang="en-US" b="1" dirty="0">
                <a:solidFill>
                  <a:srgbClr val="0033CC"/>
                </a:solidFill>
                <a:latin typeface="+mn-lt"/>
              </a:rPr>
              <a:t>innovation</a:t>
            </a:r>
            <a:r>
              <a:rPr lang="en-GB" altLang="en-US" dirty="0">
                <a:latin typeface="+mn-lt"/>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76200"/>
            <a:ext cx="10972800" cy="1143000"/>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What </a:t>
            </a:r>
            <a:r>
              <a:rPr spc="-10" dirty="0"/>
              <a:t>is </a:t>
            </a:r>
            <a:r>
              <a:rPr spc="-5" dirty="0"/>
              <a:t>an</a:t>
            </a:r>
            <a:r>
              <a:rPr spc="-55" dirty="0"/>
              <a:t> </a:t>
            </a:r>
            <a:r>
              <a:rPr spc="-5" dirty="0"/>
              <a:t>Opportunity?</a:t>
            </a:r>
          </a:p>
          <a:p>
            <a:pPr algn="ctr">
              <a:lnSpc>
                <a:spcPct val="100000"/>
              </a:lnSpc>
            </a:pPr>
            <a:r>
              <a:rPr sz="2000" dirty="0"/>
              <a:t>1 of</a:t>
            </a:r>
            <a:r>
              <a:rPr sz="2000" spc="5" dirty="0"/>
              <a:t> </a:t>
            </a:r>
            <a:r>
              <a:rPr sz="2000" dirty="0"/>
              <a:t>2</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092959" y="3006090"/>
            <a:ext cx="3425190" cy="513080"/>
          </a:xfrm>
          <a:prstGeom prst="rect">
            <a:avLst/>
          </a:prstGeom>
        </p:spPr>
        <p:txBody>
          <a:bodyPr vert="horz" wrap="square" lIns="0" tIns="12700" rIns="0" bIns="0" rtlCol="0">
            <a:spAutoFit/>
          </a:bodyPr>
          <a:lstStyle/>
          <a:p>
            <a:pPr marL="12700">
              <a:spcBef>
                <a:spcPts val="100"/>
              </a:spcBef>
            </a:pPr>
            <a:r>
              <a:rPr sz="3200" dirty="0">
                <a:latin typeface="Times New Roman"/>
                <a:cs typeface="Times New Roman"/>
              </a:rPr>
              <a:t>Opportunity</a:t>
            </a:r>
            <a:r>
              <a:rPr sz="3200" spc="-70" dirty="0">
                <a:latin typeface="Times New Roman"/>
                <a:cs typeface="Times New Roman"/>
              </a:rPr>
              <a:t> </a:t>
            </a:r>
            <a:r>
              <a:rPr sz="3200" spc="-5" dirty="0">
                <a:latin typeface="Times New Roman"/>
                <a:cs typeface="Times New Roman"/>
              </a:rPr>
              <a:t>Defined</a:t>
            </a:r>
            <a:endParaRPr sz="3200">
              <a:latin typeface="Times New Roman"/>
              <a:cs typeface="Times New Roman"/>
            </a:endParaRP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4</a:t>
            </a:fld>
            <a:endParaRPr spc="-5" dirty="0"/>
          </a:p>
        </p:txBody>
      </p:sp>
      <p:sp>
        <p:nvSpPr>
          <p:cNvPr id="5" name="object 5"/>
          <p:cNvSpPr txBox="1"/>
          <p:nvPr/>
        </p:nvSpPr>
        <p:spPr>
          <a:xfrm>
            <a:off x="5867400" y="1524001"/>
            <a:ext cx="3886200" cy="2908489"/>
          </a:xfrm>
          <a:prstGeom prst="rect">
            <a:avLst/>
          </a:prstGeom>
          <a:solidFill>
            <a:srgbClr val="FFFFCC"/>
          </a:solidFill>
          <a:ln w="9344">
            <a:solidFill>
              <a:srgbClr val="000000"/>
            </a:solidFill>
          </a:ln>
        </p:spPr>
        <p:txBody>
          <a:bodyPr vert="horz" wrap="square" lIns="0" tIns="0" rIns="0" bIns="0" rtlCol="0">
            <a:spAutoFit/>
          </a:bodyPr>
          <a:lstStyle/>
          <a:p>
            <a:pPr>
              <a:lnSpc>
                <a:spcPct val="100000"/>
              </a:lnSpc>
            </a:pPr>
            <a:endParaRPr sz="2600" dirty="0">
              <a:latin typeface="Times New Roman"/>
              <a:cs typeface="Times New Roman"/>
            </a:endParaRPr>
          </a:p>
          <a:p>
            <a:pPr>
              <a:lnSpc>
                <a:spcPct val="100000"/>
              </a:lnSpc>
            </a:pPr>
            <a:endParaRPr sz="2600" dirty="0">
              <a:latin typeface="Times New Roman"/>
              <a:cs typeface="Times New Roman"/>
            </a:endParaRPr>
          </a:p>
          <a:p>
            <a:pPr>
              <a:lnSpc>
                <a:spcPct val="100000"/>
              </a:lnSpc>
            </a:pPr>
            <a:endParaRPr sz="2600" dirty="0">
              <a:latin typeface="Times New Roman"/>
              <a:cs typeface="Times New Roman"/>
            </a:endParaRPr>
          </a:p>
          <a:p>
            <a:pPr marL="144145" marR="140335" algn="ctr">
              <a:spcBef>
                <a:spcPts val="1770"/>
              </a:spcBef>
            </a:pPr>
            <a:r>
              <a:rPr sz="2400" spc="-5" dirty="0">
                <a:latin typeface="Times New Roman"/>
                <a:cs typeface="Times New Roman"/>
              </a:rPr>
              <a:t>An opportunity </a:t>
            </a:r>
            <a:r>
              <a:rPr sz="2400" dirty="0">
                <a:latin typeface="Times New Roman"/>
                <a:cs typeface="Times New Roman"/>
              </a:rPr>
              <a:t>is a </a:t>
            </a:r>
            <a:r>
              <a:rPr sz="2400" spc="-5" dirty="0">
                <a:highlight>
                  <a:srgbClr val="FF0000"/>
                </a:highlight>
                <a:latin typeface="Times New Roman"/>
                <a:cs typeface="Times New Roman"/>
              </a:rPr>
              <a:t>favorable </a:t>
            </a:r>
            <a:r>
              <a:rPr sz="2400" spc="-5" dirty="0">
                <a:latin typeface="Times New Roman"/>
                <a:cs typeface="Times New Roman"/>
              </a:rPr>
              <a:t> </a:t>
            </a:r>
            <a:r>
              <a:rPr sz="2400" dirty="0">
                <a:latin typeface="Times New Roman"/>
                <a:cs typeface="Times New Roman"/>
              </a:rPr>
              <a:t>set of </a:t>
            </a:r>
            <a:r>
              <a:rPr sz="2400" spc="-5" dirty="0">
                <a:latin typeface="Times New Roman"/>
                <a:cs typeface="Times New Roman"/>
              </a:rPr>
              <a:t>circumstances </a:t>
            </a:r>
            <a:r>
              <a:rPr sz="2400" dirty="0">
                <a:latin typeface="Times New Roman"/>
                <a:cs typeface="Times New Roman"/>
              </a:rPr>
              <a:t>that  </a:t>
            </a:r>
            <a:r>
              <a:rPr sz="2400" dirty="0">
                <a:highlight>
                  <a:srgbClr val="FF0000"/>
                </a:highlight>
                <a:latin typeface="Times New Roman"/>
                <a:cs typeface="Times New Roman"/>
              </a:rPr>
              <a:t>creates a </a:t>
            </a:r>
            <a:r>
              <a:rPr sz="2400" spc="-5" dirty="0">
                <a:highlight>
                  <a:srgbClr val="FF0000"/>
                </a:highlight>
                <a:latin typeface="Times New Roman"/>
                <a:cs typeface="Times New Roman"/>
              </a:rPr>
              <a:t>need for </a:t>
            </a:r>
            <a:r>
              <a:rPr sz="2400" dirty="0">
                <a:highlight>
                  <a:srgbClr val="FF0000"/>
                </a:highlight>
                <a:latin typeface="Times New Roman"/>
                <a:cs typeface="Times New Roman"/>
              </a:rPr>
              <a:t>a new  product, service, or</a:t>
            </a:r>
            <a:r>
              <a:rPr sz="2400" spc="-70" dirty="0">
                <a:highlight>
                  <a:srgbClr val="FF0000"/>
                </a:highlight>
                <a:latin typeface="Times New Roman"/>
                <a:cs typeface="Times New Roman"/>
              </a:rPr>
              <a:t> </a:t>
            </a:r>
            <a:r>
              <a:rPr sz="2400" spc="-5" dirty="0">
                <a:highlight>
                  <a:srgbClr val="FF0000"/>
                </a:highlight>
                <a:latin typeface="Times New Roman"/>
                <a:cs typeface="Times New Roman"/>
              </a:rPr>
              <a:t>business.</a:t>
            </a:r>
            <a:endParaRPr sz="2400" dirty="0">
              <a:highlight>
                <a:srgbClr val="FF0000"/>
              </a:highlight>
              <a:latin typeface="Times New Roman"/>
              <a:cs typeface="Times New Roman"/>
            </a:endParaRPr>
          </a:p>
        </p:txBody>
      </p:sp>
    </p:spTree>
    <p:extLst>
      <p:ext uri="{BB962C8B-B14F-4D97-AF65-F5344CB8AC3E}">
        <p14:creationId xmlns:p14="http://schemas.microsoft.com/office/powerpoint/2010/main" val="2962037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16934" y="131321"/>
            <a:ext cx="12225867" cy="997709"/>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5" dirty="0"/>
              <a:t>What </a:t>
            </a:r>
            <a:r>
              <a:rPr spc="-10" dirty="0"/>
              <a:t>is </a:t>
            </a:r>
            <a:r>
              <a:rPr spc="-5" dirty="0"/>
              <a:t>an</a:t>
            </a:r>
            <a:r>
              <a:rPr spc="-55" dirty="0"/>
              <a:t> </a:t>
            </a:r>
            <a:r>
              <a:rPr spc="-5" dirty="0"/>
              <a:t>Opportunity?</a:t>
            </a:r>
          </a:p>
          <a:p>
            <a:pPr algn="ctr">
              <a:lnSpc>
                <a:spcPct val="100000"/>
              </a:lnSpc>
            </a:pPr>
            <a:r>
              <a:rPr sz="2000" dirty="0"/>
              <a:t>2 of</a:t>
            </a:r>
            <a:r>
              <a:rPr sz="2000" spc="5" dirty="0"/>
              <a:t> </a:t>
            </a:r>
            <a:r>
              <a:rPr sz="2000" dirty="0"/>
              <a:t>2</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978150" y="1482090"/>
            <a:ext cx="6074410" cy="452120"/>
          </a:xfrm>
          <a:prstGeom prst="rect">
            <a:avLst/>
          </a:prstGeom>
        </p:spPr>
        <p:txBody>
          <a:bodyPr vert="horz" wrap="square" lIns="0" tIns="12700" rIns="0" bIns="0" rtlCol="0">
            <a:spAutoFit/>
          </a:bodyPr>
          <a:lstStyle/>
          <a:p>
            <a:pPr marL="12700">
              <a:spcBef>
                <a:spcPts val="100"/>
              </a:spcBef>
            </a:pPr>
            <a:r>
              <a:rPr sz="2800" dirty="0">
                <a:latin typeface="Times New Roman"/>
                <a:cs typeface="Times New Roman"/>
              </a:rPr>
              <a:t>Four </a:t>
            </a:r>
            <a:r>
              <a:rPr sz="2800" spc="-5" dirty="0">
                <a:latin typeface="Times New Roman"/>
                <a:cs typeface="Times New Roman"/>
              </a:rPr>
              <a:t>Essential Qualities </a:t>
            </a:r>
            <a:r>
              <a:rPr sz="2800" dirty="0">
                <a:latin typeface="Times New Roman"/>
                <a:cs typeface="Times New Roman"/>
              </a:rPr>
              <a:t>of </a:t>
            </a:r>
            <a:r>
              <a:rPr sz="2800" spc="-5" dirty="0">
                <a:latin typeface="Times New Roman"/>
                <a:cs typeface="Times New Roman"/>
              </a:rPr>
              <a:t>an</a:t>
            </a:r>
            <a:r>
              <a:rPr sz="2800" spc="-95" dirty="0">
                <a:latin typeface="Times New Roman"/>
                <a:cs typeface="Times New Roman"/>
              </a:rPr>
              <a:t> </a:t>
            </a:r>
            <a:r>
              <a:rPr sz="2800" dirty="0">
                <a:latin typeface="Times New Roman"/>
                <a:cs typeface="Times New Roman"/>
              </a:rPr>
              <a:t>Opportunity</a:t>
            </a:r>
            <a:endParaRPr sz="2800">
              <a:latin typeface="Times New Roman"/>
              <a:cs typeface="Times New Roman"/>
            </a:endParaRPr>
          </a:p>
        </p:txBody>
      </p:sp>
      <p:sp>
        <p:nvSpPr>
          <p:cNvPr id="5" name="object 5"/>
          <p:cNvSpPr/>
          <p:nvPr/>
        </p:nvSpPr>
        <p:spPr>
          <a:xfrm>
            <a:off x="2978150" y="1956793"/>
            <a:ext cx="5715000" cy="3943350"/>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ftr" sz="quarter" idx="5"/>
          </p:nvPr>
        </p:nvSpPr>
        <p:spPr>
          <a:xfrm>
            <a:off x="1524000" y="0"/>
            <a:ext cx="0" cy="205184"/>
          </a:xfrm>
          <a:prstGeom prst="rect">
            <a:avLst/>
          </a:prstGeom>
        </p:spPr>
        <p:txBody>
          <a:bodyPr vert="horz" wrap="square" lIns="0" tIns="0" rIns="0" bIns="0" rtlCol="0">
            <a:spAutoFit/>
          </a:bodyPr>
          <a:lstStyle/>
          <a:p>
            <a:pPr marL="12700">
              <a:lnSpc>
                <a:spcPts val="1645"/>
              </a:lnSpc>
            </a:pPr>
            <a:r>
              <a:rPr dirty="0"/>
              <a:t>.</a:t>
            </a: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5</a:t>
            </a:fld>
            <a:endParaRPr spc="-5" dirty="0"/>
          </a:p>
        </p:txBody>
      </p:sp>
      <p:cxnSp>
        <p:nvCxnSpPr>
          <p:cNvPr id="9" name="Straight Arrow Connector 8">
            <a:extLst>
              <a:ext uri="{FF2B5EF4-FFF2-40B4-BE49-F238E27FC236}">
                <a16:creationId xmlns:a16="http://schemas.microsoft.com/office/drawing/2014/main" id="{BB4E5EF6-C23E-E348-8B21-AEF6F0E3B594}"/>
              </a:ext>
            </a:extLst>
          </p:cNvPr>
          <p:cNvCxnSpPr/>
          <p:nvPr/>
        </p:nvCxnSpPr>
        <p:spPr>
          <a:xfrm>
            <a:off x="8839200" y="2708920"/>
            <a:ext cx="71318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DAE5D346-854D-164C-AE4E-A7E74523D612}"/>
              </a:ext>
            </a:extLst>
          </p:cNvPr>
          <p:cNvSpPr txBox="1"/>
          <p:nvPr/>
        </p:nvSpPr>
        <p:spPr>
          <a:xfrm>
            <a:off x="9526905" y="2492896"/>
            <a:ext cx="2108269" cy="923330"/>
          </a:xfrm>
          <a:prstGeom prst="rect">
            <a:avLst/>
          </a:prstGeom>
          <a:noFill/>
        </p:spPr>
        <p:txBody>
          <a:bodyPr wrap="none" rtlCol="0">
            <a:spAutoFit/>
          </a:bodyPr>
          <a:lstStyle/>
          <a:p>
            <a:r>
              <a:rPr lang="en-US" dirty="0"/>
              <a:t>Launch of the first </a:t>
            </a:r>
          </a:p>
          <a:p>
            <a:r>
              <a:rPr lang="en-US" dirty="0"/>
              <a:t>iPad in 2009/2010 </a:t>
            </a:r>
          </a:p>
          <a:p>
            <a:r>
              <a:rPr lang="en-US" dirty="0"/>
              <a:t>didn’t succeed</a:t>
            </a:r>
          </a:p>
        </p:txBody>
      </p:sp>
      <p:cxnSp>
        <p:nvCxnSpPr>
          <p:cNvPr id="11" name="Straight Arrow Connector 10">
            <a:extLst>
              <a:ext uri="{FF2B5EF4-FFF2-40B4-BE49-F238E27FC236}">
                <a16:creationId xmlns:a16="http://schemas.microsoft.com/office/drawing/2014/main" id="{E70B7BED-6F8D-7F46-9FD8-0DD6CD8143EF}"/>
              </a:ext>
            </a:extLst>
          </p:cNvPr>
          <p:cNvCxnSpPr/>
          <p:nvPr/>
        </p:nvCxnSpPr>
        <p:spPr>
          <a:xfrm>
            <a:off x="8839200" y="5373216"/>
            <a:ext cx="71318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6A8641E2-D6FC-1848-9CB4-BE3A977C31A7}"/>
              </a:ext>
            </a:extLst>
          </p:cNvPr>
          <p:cNvSpPr txBox="1"/>
          <p:nvPr/>
        </p:nvSpPr>
        <p:spPr>
          <a:xfrm>
            <a:off x="9865895" y="5293895"/>
            <a:ext cx="1915909" cy="369332"/>
          </a:xfrm>
          <a:prstGeom prst="rect">
            <a:avLst/>
          </a:prstGeom>
          <a:noFill/>
        </p:spPr>
        <p:txBody>
          <a:bodyPr wrap="none" rtlCol="0">
            <a:spAutoFit/>
          </a:bodyPr>
          <a:lstStyle/>
          <a:p>
            <a:r>
              <a:rPr lang="en-US" dirty="0"/>
              <a:t>Can be identified</a:t>
            </a:r>
          </a:p>
        </p:txBody>
      </p:sp>
    </p:spTree>
    <p:extLst>
      <p:ext uri="{BB962C8B-B14F-4D97-AF65-F5344CB8AC3E}">
        <p14:creationId xmlns:p14="http://schemas.microsoft.com/office/powerpoint/2010/main" val="396464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26030" y="40380"/>
            <a:ext cx="7131050" cy="1367041"/>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dirty="0"/>
              <a:t>Three </a:t>
            </a:r>
            <a:r>
              <a:rPr spc="-70" dirty="0"/>
              <a:t>Ways </a:t>
            </a:r>
            <a:r>
              <a:rPr spc="-10" dirty="0"/>
              <a:t>to </a:t>
            </a:r>
            <a:r>
              <a:rPr spc="-5" dirty="0"/>
              <a:t>Identify an</a:t>
            </a:r>
            <a:r>
              <a:rPr spc="5" dirty="0"/>
              <a:t> </a:t>
            </a:r>
            <a:r>
              <a:rPr spc="-5" dirty="0"/>
              <a:t>Opportunity</a:t>
            </a:r>
          </a:p>
        </p:txBody>
      </p:sp>
      <p:sp>
        <p:nvSpPr>
          <p:cNvPr id="3" name="object 3"/>
          <p:cNvSpPr/>
          <p:nvPr/>
        </p:nvSpPr>
        <p:spPr>
          <a:xfrm>
            <a:off x="1524000" y="1556792"/>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1771650" y="1982471"/>
            <a:ext cx="8510270" cy="1234439"/>
          </a:xfrm>
          <a:prstGeom prst="rect">
            <a:avLst/>
          </a:prstGeom>
          <a:blipFill>
            <a:blip r:embed="rId2" cstate="print"/>
            <a:stretch>
              <a:fillRect/>
            </a:stretch>
          </a:blipFill>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dirty="0"/>
              <a:t>Copyright ©2016 Pearson Education,</a:t>
            </a:r>
            <a:r>
              <a:rPr lang="en-GB" spc="15" dirty="0"/>
              <a:t> </a:t>
            </a:r>
            <a:r>
              <a:rPr lang="en-GB" dirty="0"/>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6</a:t>
            </a:fld>
            <a:endParaRPr spc="-5" dirty="0"/>
          </a:p>
        </p:txBody>
      </p:sp>
      <p:cxnSp>
        <p:nvCxnSpPr>
          <p:cNvPr id="7" name="Straight Arrow Connector 6">
            <a:extLst>
              <a:ext uri="{FF2B5EF4-FFF2-40B4-BE49-F238E27FC236}">
                <a16:creationId xmlns:a16="http://schemas.microsoft.com/office/drawing/2014/main" id="{7483199B-2B46-C14D-BC1F-4B3373F37AF5}"/>
              </a:ext>
            </a:extLst>
          </p:cNvPr>
          <p:cNvCxnSpPr>
            <a:cxnSpLocks/>
          </p:cNvCxnSpPr>
          <p:nvPr/>
        </p:nvCxnSpPr>
        <p:spPr>
          <a:xfrm>
            <a:off x="2774216" y="3230756"/>
            <a:ext cx="0" cy="9903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TextBox 8">
            <a:extLst>
              <a:ext uri="{FF2B5EF4-FFF2-40B4-BE49-F238E27FC236}">
                <a16:creationId xmlns:a16="http://schemas.microsoft.com/office/drawing/2014/main" id="{0CF31403-76AD-F34C-B36F-A6B22DB9EB98}"/>
              </a:ext>
            </a:extLst>
          </p:cNvPr>
          <p:cNvSpPr txBox="1"/>
          <p:nvPr/>
        </p:nvSpPr>
        <p:spPr>
          <a:xfrm>
            <a:off x="924959" y="4173940"/>
            <a:ext cx="3698513" cy="923330"/>
          </a:xfrm>
          <a:prstGeom prst="rect">
            <a:avLst/>
          </a:prstGeom>
          <a:noFill/>
        </p:spPr>
        <p:txBody>
          <a:bodyPr wrap="none" rtlCol="0">
            <a:spAutoFit/>
          </a:bodyPr>
          <a:lstStyle/>
          <a:p>
            <a:r>
              <a:rPr lang="en-US" dirty="0"/>
              <a:t>What is currently happening </a:t>
            </a:r>
          </a:p>
          <a:p>
            <a:r>
              <a:rPr lang="en-US" dirty="0"/>
              <a:t>in the market? Online sales, </a:t>
            </a:r>
          </a:p>
          <a:p>
            <a:r>
              <a:rPr lang="en-US" dirty="0"/>
              <a:t>hygiene products... Anything else?</a:t>
            </a:r>
          </a:p>
        </p:txBody>
      </p:sp>
      <p:cxnSp>
        <p:nvCxnSpPr>
          <p:cNvPr id="10" name="Straight Arrow Connector 9">
            <a:extLst>
              <a:ext uri="{FF2B5EF4-FFF2-40B4-BE49-F238E27FC236}">
                <a16:creationId xmlns:a16="http://schemas.microsoft.com/office/drawing/2014/main" id="{CC2D8160-32BF-C246-ABDC-1E503FCF8CFA}"/>
              </a:ext>
            </a:extLst>
          </p:cNvPr>
          <p:cNvCxnSpPr>
            <a:cxnSpLocks/>
          </p:cNvCxnSpPr>
          <p:nvPr/>
        </p:nvCxnSpPr>
        <p:spPr>
          <a:xfrm>
            <a:off x="6091555" y="3142524"/>
            <a:ext cx="0" cy="99033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FE684535-3617-9249-B71C-D00D9693A3EF}"/>
              </a:ext>
            </a:extLst>
          </p:cNvPr>
          <p:cNvSpPr txBox="1"/>
          <p:nvPr/>
        </p:nvSpPr>
        <p:spPr>
          <a:xfrm>
            <a:off x="4793764" y="4294651"/>
            <a:ext cx="2595582" cy="923330"/>
          </a:xfrm>
          <a:prstGeom prst="rect">
            <a:avLst/>
          </a:prstGeom>
          <a:noFill/>
        </p:spPr>
        <p:txBody>
          <a:bodyPr wrap="none" rtlCol="0">
            <a:spAutoFit/>
          </a:bodyPr>
          <a:lstStyle/>
          <a:p>
            <a:r>
              <a:rPr lang="en-US" dirty="0"/>
              <a:t>Slync: give a personal </a:t>
            </a:r>
          </a:p>
          <a:p>
            <a:r>
              <a:rPr lang="en-US" dirty="0"/>
              <a:t>touch to recruitment as </a:t>
            </a:r>
          </a:p>
          <a:p>
            <a:r>
              <a:rPr lang="en-US" dirty="0"/>
              <a:t>use of AI is high</a:t>
            </a:r>
          </a:p>
        </p:txBody>
      </p:sp>
    </p:spTree>
    <p:extLst>
      <p:ext uri="{BB962C8B-B14F-4D97-AF65-F5344CB8AC3E}">
        <p14:creationId xmlns:p14="http://schemas.microsoft.com/office/powerpoint/2010/main" val="2892539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Content Placeholder 1">
            <a:extLst>
              <a:ext uri="{FF2B5EF4-FFF2-40B4-BE49-F238E27FC236}">
                <a16:creationId xmlns:a16="http://schemas.microsoft.com/office/drawing/2014/main" id="{D1B16DD4-29A2-4003-A748-2D842A66611A}"/>
              </a:ext>
            </a:extLst>
          </p:cNvPr>
          <p:cNvSpPr>
            <a:spLocks noGrp="1"/>
          </p:cNvSpPr>
          <p:nvPr>
            <p:ph/>
          </p:nvPr>
        </p:nvSpPr>
        <p:spPr/>
        <p:txBody>
          <a:bodyPr rtlCol="0">
            <a:normAutofit lnSpcReduction="10000"/>
          </a:bodyPr>
          <a:lstStyle/>
          <a:p>
            <a:pPr marL="0" indent="0" eaLnBrk="1" fontAlgn="auto" hangingPunct="1">
              <a:spcAft>
                <a:spcPts val="0"/>
              </a:spcAft>
              <a:buNone/>
              <a:defRPr/>
            </a:pPr>
            <a:r>
              <a:rPr lang="en-US" altLang="en-US" b="1" dirty="0">
                <a:latin typeface="+mj-lt"/>
              </a:rPr>
              <a:t>Entrepreneurship is…..</a:t>
            </a:r>
          </a:p>
          <a:p>
            <a:pPr marL="0" indent="0" eaLnBrk="1" fontAlgn="auto" hangingPunct="1">
              <a:spcAft>
                <a:spcPts val="0"/>
              </a:spcAft>
              <a:buNone/>
              <a:defRPr/>
            </a:pPr>
            <a:endParaRPr lang="en-US" altLang="en-US" b="1" dirty="0">
              <a:latin typeface="+mj-lt"/>
            </a:endParaRPr>
          </a:p>
          <a:p>
            <a:pPr eaLnBrk="1" fontAlgn="auto" hangingPunct="1">
              <a:spcAft>
                <a:spcPts val="0"/>
              </a:spcAft>
              <a:defRPr/>
            </a:pPr>
            <a:r>
              <a:rPr lang="en-US" altLang="en-US" sz="2400" dirty="0"/>
              <a:t>a way of thinking, reasoning and acting that is opportunity-based, holistic in approach and leadership balanced. </a:t>
            </a:r>
          </a:p>
          <a:p>
            <a:pPr eaLnBrk="1" fontAlgn="auto" hangingPunct="1">
              <a:spcAft>
                <a:spcPts val="0"/>
              </a:spcAft>
              <a:defRPr/>
            </a:pPr>
            <a:r>
              <a:rPr lang="en-US" altLang="en-US" sz="2400" dirty="0"/>
              <a:t>the process of creating something new of value by devoting the necessary time and effort, assuming the accompanying financial, psychic and social risks, and receiving the resulting rewards of monetary and personal satisfaction and independence. </a:t>
            </a:r>
          </a:p>
          <a:p>
            <a:pPr eaLnBrk="1" fontAlgn="auto" hangingPunct="1">
              <a:spcAft>
                <a:spcPts val="0"/>
              </a:spcAft>
              <a:defRPr/>
            </a:pPr>
            <a:r>
              <a:rPr lang="en-US" altLang="en-US" sz="2400" dirty="0"/>
              <a:t>the process by which individuals – either on their own or inside organizations – pursue opportunities without regard to the resources they currently control.</a:t>
            </a:r>
          </a:p>
          <a:p>
            <a:pPr eaLnBrk="1" fontAlgn="auto" hangingPunct="1">
              <a:spcAft>
                <a:spcPts val="0"/>
              </a:spcAft>
              <a:defRPr/>
            </a:pPr>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32229"/>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First Approach: Observing</a:t>
            </a:r>
            <a:r>
              <a:rPr spc="-315" dirty="0"/>
              <a:t> </a:t>
            </a:r>
            <a:r>
              <a:rPr spc="-25" dirty="0"/>
              <a:t>Trends</a:t>
            </a:r>
          </a:p>
          <a:p>
            <a:pPr algn="ctr">
              <a:lnSpc>
                <a:spcPct val="100000"/>
              </a:lnSpc>
            </a:pPr>
            <a:r>
              <a:rPr sz="2000" dirty="0"/>
              <a:t>1 of</a:t>
            </a:r>
            <a:r>
              <a:rPr sz="2000" spc="10" dirty="0"/>
              <a:t> </a:t>
            </a:r>
            <a:r>
              <a:rPr sz="2000" dirty="0"/>
              <a:t>2</a:t>
            </a:r>
          </a:p>
        </p:txBody>
      </p:sp>
      <p:sp>
        <p:nvSpPr>
          <p:cNvPr id="3" name="object 3"/>
          <p:cNvSpPr txBox="1"/>
          <p:nvPr/>
        </p:nvSpPr>
        <p:spPr>
          <a:xfrm>
            <a:off x="976536" y="1484784"/>
            <a:ext cx="10238928" cy="3657411"/>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Observing</a:t>
            </a:r>
            <a:r>
              <a:rPr sz="2800" spc="-60" dirty="0">
                <a:latin typeface="Times New Roman"/>
                <a:cs typeface="Times New Roman"/>
              </a:rPr>
              <a:t> </a:t>
            </a:r>
            <a:r>
              <a:rPr sz="2800" spc="-20" dirty="0">
                <a:latin typeface="Times New Roman"/>
                <a:cs typeface="Times New Roman"/>
              </a:rPr>
              <a:t>Trends</a:t>
            </a:r>
            <a:endParaRPr sz="2800" dirty="0">
              <a:latin typeface="Times New Roman"/>
              <a:cs typeface="Times New Roman"/>
            </a:endParaRPr>
          </a:p>
          <a:p>
            <a:pPr marL="755650" lvl="1" indent="-285750">
              <a:spcBef>
                <a:spcPts val="600"/>
              </a:spcBef>
              <a:buChar char="–"/>
              <a:tabLst>
                <a:tab pos="755015" algn="l"/>
                <a:tab pos="755650" algn="l"/>
              </a:tabLst>
            </a:pPr>
            <a:r>
              <a:rPr sz="2400" spc="-15" dirty="0">
                <a:latin typeface="Times New Roman"/>
                <a:cs typeface="Times New Roman"/>
              </a:rPr>
              <a:t>Trends </a:t>
            </a:r>
            <a:r>
              <a:rPr sz="2400" dirty="0">
                <a:latin typeface="Times New Roman"/>
                <a:cs typeface="Times New Roman"/>
              </a:rPr>
              <a:t>create opportunities </a:t>
            </a:r>
            <a:r>
              <a:rPr sz="2400" spc="-5" dirty="0">
                <a:latin typeface="Times New Roman"/>
                <a:cs typeface="Times New Roman"/>
              </a:rPr>
              <a:t>for </a:t>
            </a:r>
            <a:r>
              <a:rPr sz="2400" dirty="0">
                <a:latin typeface="Times New Roman"/>
                <a:cs typeface="Times New Roman"/>
              </a:rPr>
              <a:t>entrepreneurs to</a:t>
            </a:r>
            <a:r>
              <a:rPr sz="2400" spc="-40" dirty="0">
                <a:latin typeface="Times New Roman"/>
                <a:cs typeface="Times New Roman"/>
              </a:rPr>
              <a:t> </a:t>
            </a:r>
            <a:r>
              <a:rPr sz="2400" spc="-5" dirty="0">
                <a:latin typeface="Times New Roman"/>
                <a:cs typeface="Times New Roman"/>
              </a:rPr>
              <a:t>pursue.</a:t>
            </a:r>
            <a:endParaRPr sz="2400" dirty="0">
              <a:latin typeface="Times New Roman"/>
              <a:cs typeface="Times New Roman"/>
            </a:endParaRPr>
          </a:p>
          <a:p>
            <a:pPr marL="755650" lvl="1" indent="-285750">
              <a:spcBef>
                <a:spcPts val="600"/>
              </a:spcBef>
              <a:buChar char="–"/>
              <a:tabLst>
                <a:tab pos="755015" algn="l"/>
                <a:tab pos="755650" algn="l"/>
              </a:tabLst>
            </a:pPr>
            <a:r>
              <a:rPr sz="2400" dirty="0">
                <a:latin typeface="Times New Roman"/>
                <a:cs typeface="Times New Roman"/>
              </a:rPr>
              <a:t>The </a:t>
            </a:r>
            <a:r>
              <a:rPr sz="2400" spc="-5" dirty="0">
                <a:latin typeface="Times New Roman"/>
                <a:cs typeface="Times New Roman"/>
              </a:rPr>
              <a:t>most important </a:t>
            </a:r>
            <a:r>
              <a:rPr sz="2400" dirty="0">
                <a:latin typeface="Times New Roman"/>
                <a:cs typeface="Times New Roman"/>
              </a:rPr>
              <a:t>trends</a:t>
            </a:r>
            <a:r>
              <a:rPr sz="2400" spc="-5" dirty="0">
                <a:latin typeface="Times New Roman"/>
                <a:cs typeface="Times New Roman"/>
              </a:rPr>
              <a:t> </a:t>
            </a:r>
            <a:r>
              <a:rPr sz="2400" dirty="0">
                <a:latin typeface="Times New Roman"/>
                <a:cs typeface="Times New Roman"/>
              </a:rPr>
              <a:t>are:</a:t>
            </a:r>
          </a:p>
          <a:p>
            <a:pPr marL="1155700" lvl="2" indent="-228600">
              <a:spcBef>
                <a:spcPts val="590"/>
              </a:spcBef>
              <a:buChar char="•"/>
              <a:tabLst>
                <a:tab pos="1155700" algn="l"/>
              </a:tabLst>
            </a:pPr>
            <a:r>
              <a:rPr sz="2400" spc="-5" dirty="0">
                <a:latin typeface="Times New Roman"/>
                <a:cs typeface="Times New Roman"/>
              </a:rPr>
              <a:t>Economic forces</a:t>
            </a:r>
            <a:endParaRPr sz="2400" dirty="0">
              <a:solidFill>
                <a:srgbClr val="FF0000"/>
              </a:solidFill>
              <a:latin typeface="Times New Roman"/>
              <a:cs typeface="Times New Roman"/>
            </a:endParaRPr>
          </a:p>
          <a:p>
            <a:pPr marL="1155700" lvl="2" indent="-228600">
              <a:spcBef>
                <a:spcPts val="600"/>
              </a:spcBef>
              <a:buChar char="•"/>
              <a:tabLst>
                <a:tab pos="1155700" algn="l"/>
              </a:tabLst>
            </a:pPr>
            <a:r>
              <a:rPr sz="2400" spc="-5" dirty="0">
                <a:latin typeface="Times New Roman"/>
                <a:cs typeface="Times New Roman"/>
              </a:rPr>
              <a:t>Social forces</a:t>
            </a:r>
            <a:endParaRPr lang="en-GB" sz="2400" spc="-5" dirty="0">
              <a:latin typeface="Times New Roman"/>
              <a:cs typeface="Times New Roman"/>
            </a:endParaRPr>
          </a:p>
          <a:p>
            <a:pPr marL="1155700" lvl="2" indent="-228600">
              <a:spcBef>
                <a:spcPts val="600"/>
              </a:spcBef>
              <a:buChar char="•"/>
              <a:tabLst>
                <a:tab pos="1155700" algn="l"/>
              </a:tabLst>
            </a:pPr>
            <a:r>
              <a:rPr sz="2400" spc="-15" dirty="0">
                <a:latin typeface="Times New Roman"/>
                <a:cs typeface="Times New Roman"/>
              </a:rPr>
              <a:t>Technological</a:t>
            </a:r>
            <a:r>
              <a:rPr sz="2400" dirty="0">
                <a:latin typeface="Times New Roman"/>
                <a:cs typeface="Times New Roman"/>
              </a:rPr>
              <a:t> </a:t>
            </a:r>
            <a:r>
              <a:rPr sz="2400" spc="-5" dirty="0">
                <a:latin typeface="Times New Roman"/>
                <a:cs typeface="Times New Roman"/>
              </a:rPr>
              <a:t>advances</a:t>
            </a:r>
            <a:r>
              <a:rPr lang="en-GB" sz="2400" spc="-5" dirty="0">
                <a:latin typeface="Times New Roman"/>
                <a:cs typeface="Times New Roman"/>
              </a:rPr>
              <a:t> </a:t>
            </a:r>
            <a:endParaRPr sz="2400" dirty="0">
              <a:latin typeface="Times New Roman"/>
              <a:cs typeface="Times New Roman"/>
            </a:endParaRPr>
          </a:p>
          <a:p>
            <a:pPr marL="1155700" lvl="2" indent="-228600">
              <a:spcBef>
                <a:spcPts val="600"/>
              </a:spcBef>
              <a:buChar char="•"/>
              <a:tabLst>
                <a:tab pos="1155700" algn="l"/>
              </a:tabLst>
            </a:pPr>
            <a:r>
              <a:rPr sz="2400" dirty="0">
                <a:latin typeface="Times New Roman"/>
                <a:cs typeface="Times New Roman"/>
              </a:rPr>
              <a:t>Political and regulatory</a:t>
            </a:r>
            <a:r>
              <a:rPr sz="2400" spc="15" dirty="0">
                <a:latin typeface="Times New Roman"/>
                <a:cs typeface="Times New Roman"/>
              </a:rPr>
              <a:t> </a:t>
            </a:r>
            <a:r>
              <a:rPr sz="2400" spc="-5" dirty="0">
                <a:latin typeface="Times New Roman"/>
                <a:cs typeface="Times New Roman"/>
              </a:rPr>
              <a:t>change</a:t>
            </a:r>
            <a:r>
              <a:rPr lang="en-GB" sz="2400" spc="-5" dirty="0">
                <a:latin typeface="Times New Roman"/>
                <a:cs typeface="Times New Roman"/>
              </a:rPr>
              <a:t> – </a:t>
            </a:r>
            <a:endParaRPr sz="2400" dirty="0">
              <a:solidFill>
                <a:srgbClr val="FF0000"/>
              </a:solidFill>
              <a:latin typeface="Times New Roman"/>
              <a:cs typeface="Times New Roman"/>
            </a:endParaRPr>
          </a:p>
          <a:p>
            <a:pPr marL="755650" lvl="1" indent="-285750">
              <a:spcBef>
                <a:spcPts val="600"/>
              </a:spcBef>
              <a:buChar char="–"/>
              <a:tabLst>
                <a:tab pos="755015" algn="l"/>
                <a:tab pos="755650" algn="l"/>
              </a:tabLst>
            </a:pPr>
            <a:r>
              <a:rPr sz="2400" spc="-30" dirty="0">
                <a:latin typeface="Times New Roman"/>
                <a:cs typeface="Times New Roman"/>
              </a:rPr>
              <a:t>It’s </a:t>
            </a:r>
            <a:r>
              <a:rPr sz="2400" spc="-5" dirty="0">
                <a:latin typeface="Times New Roman"/>
                <a:cs typeface="Times New Roman"/>
              </a:rPr>
              <a:t>important </a:t>
            </a:r>
            <a:r>
              <a:rPr sz="2400" dirty="0">
                <a:latin typeface="Times New Roman"/>
                <a:cs typeface="Times New Roman"/>
              </a:rPr>
              <a:t>to be </a:t>
            </a:r>
            <a:r>
              <a:rPr sz="2400" spc="-5" dirty="0">
                <a:latin typeface="Times New Roman"/>
                <a:cs typeface="Times New Roman"/>
              </a:rPr>
              <a:t>aware </a:t>
            </a:r>
            <a:r>
              <a:rPr sz="2400" dirty="0">
                <a:latin typeface="Times New Roman"/>
                <a:cs typeface="Times New Roman"/>
              </a:rPr>
              <a:t>of </a:t>
            </a:r>
            <a:r>
              <a:rPr sz="2400" spc="-5" dirty="0">
                <a:latin typeface="Times New Roman"/>
                <a:cs typeface="Times New Roman"/>
              </a:rPr>
              <a:t>changes </a:t>
            </a:r>
            <a:r>
              <a:rPr sz="2400" spc="5" dirty="0">
                <a:latin typeface="Times New Roman"/>
                <a:cs typeface="Times New Roman"/>
              </a:rPr>
              <a:t>in </a:t>
            </a:r>
            <a:r>
              <a:rPr sz="2400" spc="-5" dirty="0">
                <a:latin typeface="Times New Roman"/>
                <a:cs typeface="Times New Roman"/>
              </a:rPr>
              <a:t>these</a:t>
            </a:r>
            <a:r>
              <a:rPr sz="2400" spc="25" dirty="0">
                <a:latin typeface="Times New Roman"/>
                <a:cs typeface="Times New Roman"/>
              </a:rPr>
              <a:t> </a:t>
            </a:r>
            <a:r>
              <a:rPr sz="2400" spc="-5" dirty="0">
                <a:latin typeface="Times New Roman"/>
                <a:cs typeface="Times New Roman"/>
              </a:rPr>
              <a:t>areas.</a:t>
            </a:r>
            <a:endParaRPr sz="2400" dirty="0">
              <a:latin typeface="Times New Roman"/>
              <a:cs typeface="Times New Roman"/>
            </a:endParaRPr>
          </a:p>
        </p:txBody>
      </p:sp>
      <p:sp>
        <p:nvSpPr>
          <p:cNvPr id="4" name="object 4"/>
          <p:cNvSpPr/>
          <p:nvPr/>
        </p:nvSpPr>
        <p:spPr>
          <a:xfrm>
            <a:off x="1524000" y="1310948"/>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8</a:t>
            </a:fld>
            <a:endParaRPr spc="-5" dirty="0"/>
          </a:p>
        </p:txBody>
      </p:sp>
    </p:spTree>
    <p:extLst>
      <p:ext uri="{BB962C8B-B14F-4D97-AF65-F5344CB8AC3E}">
        <p14:creationId xmlns:p14="http://schemas.microsoft.com/office/powerpoint/2010/main" val="280550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75393" y="207964"/>
            <a:ext cx="824121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First Approach: Observing</a:t>
            </a:r>
            <a:r>
              <a:rPr spc="-315" dirty="0"/>
              <a:t> </a:t>
            </a:r>
            <a:r>
              <a:rPr spc="-25" dirty="0"/>
              <a:t>Trends</a:t>
            </a:r>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3150870" y="833120"/>
            <a:ext cx="5351780" cy="1329690"/>
          </a:xfrm>
          <a:prstGeom prst="rect">
            <a:avLst/>
          </a:prstGeom>
        </p:spPr>
        <p:txBody>
          <a:bodyPr vert="horz" wrap="square" lIns="0" tIns="12700" rIns="0" bIns="0" rtlCol="0">
            <a:spAutoFit/>
          </a:bodyPr>
          <a:lstStyle/>
          <a:p>
            <a:pPr marL="537845" algn="ctr">
              <a:spcBef>
                <a:spcPts val="100"/>
              </a:spcBef>
            </a:pPr>
            <a:r>
              <a:rPr sz="2000" dirty="0">
                <a:latin typeface="Times New Roman"/>
                <a:cs typeface="Times New Roman"/>
              </a:rPr>
              <a:t>2 of</a:t>
            </a:r>
            <a:r>
              <a:rPr sz="2000" spc="5" dirty="0">
                <a:latin typeface="Times New Roman"/>
                <a:cs typeface="Times New Roman"/>
              </a:rPr>
              <a:t> </a:t>
            </a:r>
            <a:r>
              <a:rPr sz="2000" dirty="0">
                <a:latin typeface="Times New Roman"/>
                <a:cs typeface="Times New Roman"/>
              </a:rPr>
              <a:t>2</a:t>
            </a:r>
          </a:p>
          <a:p>
            <a:pPr>
              <a:spcBef>
                <a:spcPts val="40"/>
              </a:spcBef>
            </a:pPr>
            <a:endParaRPr dirty="0">
              <a:latin typeface="Times New Roman"/>
              <a:cs typeface="Times New Roman"/>
            </a:endParaRPr>
          </a:p>
          <a:p>
            <a:pPr marL="901700" marR="5080" indent="-889000"/>
            <a:r>
              <a:rPr sz="2400" spc="-5" dirty="0">
                <a:latin typeface="Times New Roman"/>
                <a:cs typeface="Times New Roman"/>
              </a:rPr>
              <a:t>Environmental </a:t>
            </a:r>
            <a:r>
              <a:rPr sz="2400" dirty="0">
                <a:latin typeface="Times New Roman"/>
                <a:cs typeface="Times New Roman"/>
              </a:rPr>
              <a:t>Trends </a:t>
            </a:r>
            <a:r>
              <a:rPr sz="2400" spc="-5" dirty="0">
                <a:latin typeface="Times New Roman"/>
                <a:cs typeface="Times New Roman"/>
              </a:rPr>
              <a:t>Suggesting Business  </a:t>
            </a:r>
            <a:r>
              <a:rPr sz="2400" dirty="0">
                <a:latin typeface="Times New Roman"/>
                <a:cs typeface="Times New Roman"/>
              </a:rPr>
              <a:t>or Product </a:t>
            </a:r>
            <a:r>
              <a:rPr sz="2400" spc="-5" dirty="0">
                <a:latin typeface="Times New Roman"/>
                <a:cs typeface="Times New Roman"/>
              </a:rPr>
              <a:t>Opportunity</a:t>
            </a:r>
            <a:r>
              <a:rPr sz="2400" spc="5" dirty="0">
                <a:latin typeface="Times New Roman"/>
                <a:cs typeface="Times New Roman"/>
              </a:rPr>
              <a:t> </a:t>
            </a:r>
            <a:r>
              <a:rPr sz="2400" spc="-5" dirty="0">
                <a:latin typeface="Times New Roman"/>
                <a:cs typeface="Times New Roman"/>
              </a:rPr>
              <a:t>Gaps</a:t>
            </a:r>
            <a:endParaRPr sz="2400" dirty="0">
              <a:latin typeface="Times New Roman"/>
              <a:cs typeface="Times New Roman"/>
            </a:endParaRPr>
          </a:p>
        </p:txBody>
      </p:sp>
      <p:sp>
        <p:nvSpPr>
          <p:cNvPr id="5" name="object 5"/>
          <p:cNvSpPr/>
          <p:nvPr/>
        </p:nvSpPr>
        <p:spPr>
          <a:xfrm>
            <a:off x="2351584" y="2127441"/>
            <a:ext cx="6873062" cy="3962400"/>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7" name="object 7"/>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9</a:t>
            </a:fld>
            <a:endParaRPr spc="-5" dirty="0"/>
          </a:p>
        </p:txBody>
      </p:sp>
      <p:sp>
        <p:nvSpPr>
          <p:cNvPr id="8" name="Rectangle 7">
            <a:extLst>
              <a:ext uri="{FF2B5EF4-FFF2-40B4-BE49-F238E27FC236}">
                <a16:creationId xmlns:a16="http://schemas.microsoft.com/office/drawing/2014/main" id="{425D8A4B-8675-AD4E-8DE2-E01A3C913276}"/>
              </a:ext>
            </a:extLst>
          </p:cNvPr>
          <p:cNvSpPr/>
          <p:nvPr/>
        </p:nvSpPr>
        <p:spPr>
          <a:xfrm>
            <a:off x="-11884" y="5454134"/>
            <a:ext cx="2363468" cy="369332"/>
          </a:xfrm>
          <a:prstGeom prst="rect">
            <a:avLst/>
          </a:prstGeom>
        </p:spPr>
        <p:txBody>
          <a:bodyPr wrap="none">
            <a:spAutoFit/>
          </a:bodyPr>
          <a:lstStyle/>
          <a:p>
            <a:r>
              <a:rPr lang="en-GB" spc="-5" dirty="0">
                <a:solidFill>
                  <a:srgbClr val="FF0000"/>
                </a:solidFill>
                <a:latin typeface="Times New Roman"/>
                <a:cs typeface="Times New Roman"/>
              </a:rPr>
              <a:t>New rules due to Covid</a:t>
            </a:r>
            <a:endParaRPr lang="en-US" dirty="0"/>
          </a:p>
        </p:txBody>
      </p:sp>
      <p:sp>
        <p:nvSpPr>
          <p:cNvPr id="9" name="TextBox 8">
            <a:extLst>
              <a:ext uri="{FF2B5EF4-FFF2-40B4-BE49-F238E27FC236}">
                <a16:creationId xmlns:a16="http://schemas.microsoft.com/office/drawing/2014/main" id="{DF43FC02-277B-EC4C-98EB-350763B7E226}"/>
              </a:ext>
            </a:extLst>
          </p:cNvPr>
          <p:cNvSpPr txBox="1"/>
          <p:nvPr/>
        </p:nvSpPr>
        <p:spPr>
          <a:xfrm>
            <a:off x="848608" y="3500735"/>
            <a:ext cx="1502976" cy="369332"/>
          </a:xfrm>
          <a:prstGeom prst="rect">
            <a:avLst/>
          </a:prstGeom>
          <a:noFill/>
        </p:spPr>
        <p:txBody>
          <a:bodyPr wrap="none" rtlCol="0">
            <a:spAutoFit/>
          </a:bodyPr>
          <a:lstStyle/>
          <a:p>
            <a:r>
              <a:rPr lang="en-GB" spc="-5" dirty="0">
                <a:solidFill>
                  <a:srgbClr val="FF0000"/>
                </a:solidFill>
                <a:latin typeface="Times New Roman"/>
                <a:cs typeface="Times New Roman"/>
              </a:rPr>
              <a:t>Healthy living</a:t>
            </a:r>
            <a:endParaRPr lang="en-US" dirty="0"/>
          </a:p>
        </p:txBody>
      </p:sp>
      <p:sp>
        <p:nvSpPr>
          <p:cNvPr id="10" name="Rectangle 9">
            <a:extLst>
              <a:ext uri="{FF2B5EF4-FFF2-40B4-BE49-F238E27FC236}">
                <a16:creationId xmlns:a16="http://schemas.microsoft.com/office/drawing/2014/main" id="{3434A5AF-77D7-124D-8915-195DDE4BD03D}"/>
              </a:ext>
            </a:extLst>
          </p:cNvPr>
          <p:cNvSpPr/>
          <p:nvPr/>
        </p:nvSpPr>
        <p:spPr>
          <a:xfrm>
            <a:off x="928746" y="2271190"/>
            <a:ext cx="1395254" cy="369332"/>
          </a:xfrm>
          <a:prstGeom prst="rect">
            <a:avLst/>
          </a:prstGeom>
        </p:spPr>
        <p:txBody>
          <a:bodyPr wrap="none">
            <a:spAutoFit/>
          </a:bodyPr>
          <a:lstStyle/>
          <a:p>
            <a:r>
              <a:rPr lang="en-GB" spc="-5" dirty="0">
                <a:solidFill>
                  <a:srgbClr val="FF0000"/>
                </a:solidFill>
                <a:latin typeface="Times New Roman"/>
                <a:cs typeface="Times New Roman"/>
              </a:rPr>
              <a:t>redundancies</a:t>
            </a:r>
            <a:endParaRPr lang="en-US" dirty="0"/>
          </a:p>
        </p:txBody>
      </p:sp>
      <p:sp>
        <p:nvSpPr>
          <p:cNvPr id="11" name="TextBox 10">
            <a:extLst>
              <a:ext uri="{FF2B5EF4-FFF2-40B4-BE49-F238E27FC236}">
                <a16:creationId xmlns:a16="http://schemas.microsoft.com/office/drawing/2014/main" id="{C51AA291-A34E-9F4D-8AF7-E2591F584B31}"/>
              </a:ext>
            </a:extLst>
          </p:cNvPr>
          <p:cNvSpPr txBox="1"/>
          <p:nvPr/>
        </p:nvSpPr>
        <p:spPr>
          <a:xfrm>
            <a:off x="192018" y="4360948"/>
            <a:ext cx="2159566" cy="369332"/>
          </a:xfrm>
          <a:prstGeom prst="rect">
            <a:avLst/>
          </a:prstGeom>
          <a:noFill/>
        </p:spPr>
        <p:txBody>
          <a:bodyPr wrap="none" rtlCol="0">
            <a:spAutoFit/>
          </a:bodyPr>
          <a:lstStyle/>
          <a:p>
            <a:r>
              <a:rPr lang="en-US" dirty="0">
                <a:solidFill>
                  <a:srgbClr val="FF0000"/>
                </a:solidFill>
                <a:latin typeface="Times New Roman" panose="02020603050405020304" pitchFamily="18" charset="0"/>
                <a:cs typeface="Times New Roman" panose="02020603050405020304" pitchFamily="18" charset="0"/>
              </a:rPr>
              <a:t>Digital advancement </a:t>
            </a:r>
          </a:p>
        </p:txBody>
      </p:sp>
    </p:spTree>
    <p:extLst>
      <p:ext uri="{BB962C8B-B14F-4D97-AF65-F5344CB8AC3E}">
        <p14:creationId xmlns:p14="http://schemas.microsoft.com/office/powerpoint/2010/main" val="1647419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7408" y="-4734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Second </a:t>
            </a:r>
            <a:r>
              <a:rPr spc="-5" dirty="0"/>
              <a:t>Approach: Solving </a:t>
            </a:r>
            <a:r>
              <a:rPr dirty="0"/>
              <a:t>a</a:t>
            </a:r>
            <a:r>
              <a:rPr spc="-265" dirty="0"/>
              <a:t> </a:t>
            </a:r>
            <a:r>
              <a:rPr spc="-5" dirty="0"/>
              <a:t>Problem</a:t>
            </a:r>
          </a:p>
          <a:p>
            <a:pPr algn="ctr">
              <a:lnSpc>
                <a:spcPct val="100000"/>
              </a:lnSpc>
            </a:pPr>
            <a:r>
              <a:rPr sz="2000" dirty="0"/>
              <a:t>1 of</a:t>
            </a:r>
            <a:r>
              <a:rPr sz="2000" spc="10" dirty="0"/>
              <a:t> </a:t>
            </a:r>
            <a:r>
              <a:rPr sz="2000" dirty="0"/>
              <a:t>2</a:t>
            </a:r>
          </a:p>
        </p:txBody>
      </p:sp>
      <p:sp>
        <p:nvSpPr>
          <p:cNvPr id="3" name="object 3"/>
          <p:cNvSpPr txBox="1"/>
          <p:nvPr/>
        </p:nvSpPr>
        <p:spPr>
          <a:xfrm>
            <a:off x="407368" y="1544319"/>
            <a:ext cx="10972800" cy="4534575"/>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Solving </a:t>
            </a:r>
            <a:r>
              <a:rPr sz="2800" dirty="0">
                <a:latin typeface="Times New Roman"/>
                <a:cs typeface="Times New Roman"/>
              </a:rPr>
              <a:t>a</a:t>
            </a:r>
            <a:r>
              <a:rPr sz="2800" spc="-20" dirty="0">
                <a:latin typeface="Times New Roman"/>
                <a:cs typeface="Times New Roman"/>
              </a:rPr>
              <a:t> </a:t>
            </a:r>
            <a:r>
              <a:rPr sz="2800" spc="-5" dirty="0">
                <a:latin typeface="Times New Roman"/>
                <a:cs typeface="Times New Roman"/>
              </a:rPr>
              <a:t>Problem</a:t>
            </a:r>
            <a:endParaRPr sz="2800" dirty="0">
              <a:latin typeface="Times New Roman"/>
              <a:cs typeface="Times New Roman"/>
            </a:endParaRPr>
          </a:p>
          <a:p>
            <a:pPr marL="755650" marR="748665" lvl="1" indent="-285750">
              <a:spcBef>
                <a:spcPts val="600"/>
              </a:spcBef>
              <a:buChar char="–"/>
              <a:tabLst>
                <a:tab pos="755015" algn="l"/>
                <a:tab pos="755650" algn="l"/>
              </a:tabLst>
            </a:pPr>
            <a:r>
              <a:rPr sz="2400" spc="-5" dirty="0">
                <a:latin typeface="Times New Roman"/>
                <a:cs typeface="Times New Roman"/>
              </a:rPr>
              <a:t>Sometimes </a:t>
            </a:r>
            <a:r>
              <a:rPr sz="2400" dirty="0">
                <a:latin typeface="Times New Roman"/>
                <a:cs typeface="Times New Roman"/>
              </a:rPr>
              <a:t>identifying opportunities </a:t>
            </a:r>
            <a:r>
              <a:rPr sz="2400" spc="-5" dirty="0">
                <a:latin typeface="Times New Roman"/>
                <a:cs typeface="Times New Roman"/>
              </a:rPr>
              <a:t>simply </a:t>
            </a:r>
            <a:r>
              <a:rPr sz="2400" dirty="0">
                <a:latin typeface="Times New Roman"/>
                <a:cs typeface="Times New Roman"/>
              </a:rPr>
              <a:t>involves  noticing a problem and finding a </a:t>
            </a:r>
            <a:r>
              <a:rPr sz="2400" spc="-5" dirty="0">
                <a:latin typeface="Times New Roman"/>
                <a:cs typeface="Times New Roman"/>
              </a:rPr>
              <a:t>way </a:t>
            </a:r>
            <a:r>
              <a:rPr sz="2400" dirty="0">
                <a:latin typeface="Times New Roman"/>
                <a:cs typeface="Times New Roman"/>
              </a:rPr>
              <a:t>to solve</a:t>
            </a:r>
            <a:r>
              <a:rPr sz="2400" spc="-60" dirty="0">
                <a:latin typeface="Times New Roman"/>
                <a:cs typeface="Times New Roman"/>
              </a:rPr>
              <a:t> </a:t>
            </a:r>
            <a:r>
              <a:rPr sz="2400" dirty="0">
                <a:latin typeface="Times New Roman"/>
                <a:cs typeface="Times New Roman"/>
              </a:rPr>
              <a:t>it</a:t>
            </a:r>
            <a:r>
              <a:rPr lang="en-GB" sz="2400" dirty="0">
                <a:latin typeface="Times New Roman"/>
                <a:cs typeface="Times New Roman"/>
              </a:rPr>
              <a:t>, e.g. </a:t>
            </a:r>
            <a:r>
              <a:rPr lang="en-GB" sz="2400" spc="-10" dirty="0">
                <a:highlight>
                  <a:srgbClr val="FFFF00"/>
                </a:highlight>
                <a:latin typeface="Times New Roman"/>
                <a:cs typeface="Times New Roman"/>
              </a:rPr>
              <a:t>Valentina </a:t>
            </a:r>
            <a:r>
              <a:rPr lang="en-GB" sz="2400" spc="-10" dirty="0" err="1">
                <a:highlight>
                  <a:srgbClr val="FFFF00"/>
                </a:highlight>
                <a:latin typeface="Times New Roman"/>
                <a:cs typeface="Times New Roman"/>
              </a:rPr>
              <a:t>Longobardo</a:t>
            </a:r>
            <a:r>
              <a:rPr lang="en-GB" sz="2400" spc="-10" dirty="0">
                <a:highlight>
                  <a:srgbClr val="FFFF00"/>
                </a:highlight>
                <a:latin typeface="Times New Roman"/>
                <a:cs typeface="Times New Roman"/>
              </a:rPr>
              <a:t>: </a:t>
            </a:r>
            <a:r>
              <a:rPr lang="en-GB" sz="2400" spc="-10" dirty="0" err="1">
                <a:highlight>
                  <a:srgbClr val="FFFF00"/>
                </a:highlight>
                <a:latin typeface="Times New Roman"/>
                <a:cs typeface="Times New Roman"/>
              </a:rPr>
              <a:t>Vegea</a:t>
            </a:r>
            <a:r>
              <a:rPr lang="en-GB" sz="2400" spc="-10" dirty="0">
                <a:highlight>
                  <a:srgbClr val="FFFF00"/>
                </a:highlight>
                <a:latin typeface="Times New Roman"/>
                <a:cs typeface="Times New Roman"/>
              </a:rPr>
              <a:t> (Italy) – converting grapes skins and seeds into sustainable clothing fabric</a:t>
            </a:r>
            <a:endParaRPr sz="2400" dirty="0">
              <a:latin typeface="Times New Roman"/>
              <a:cs typeface="Times New Roman"/>
            </a:endParaRPr>
          </a:p>
          <a:p>
            <a:pPr marL="755650" marR="262890" lvl="1" indent="-285750">
              <a:spcBef>
                <a:spcPts val="600"/>
              </a:spcBef>
              <a:buChar char="–"/>
              <a:tabLst>
                <a:tab pos="755015" algn="l"/>
                <a:tab pos="755650" algn="l"/>
              </a:tabLst>
            </a:pPr>
            <a:r>
              <a:rPr sz="2400" dirty="0">
                <a:latin typeface="Times New Roman"/>
                <a:cs typeface="Times New Roman"/>
              </a:rPr>
              <a:t>These </a:t>
            </a:r>
            <a:r>
              <a:rPr sz="2400" spc="-5" dirty="0">
                <a:latin typeface="Times New Roman"/>
                <a:cs typeface="Times New Roman"/>
              </a:rPr>
              <a:t>problems </a:t>
            </a:r>
            <a:r>
              <a:rPr sz="2400" dirty="0">
                <a:latin typeface="Times New Roman"/>
                <a:cs typeface="Times New Roman"/>
              </a:rPr>
              <a:t>can be pinpointed through observing  trends and through </a:t>
            </a:r>
            <a:r>
              <a:rPr sz="2400" spc="-5" dirty="0">
                <a:latin typeface="Times New Roman"/>
                <a:cs typeface="Times New Roman"/>
              </a:rPr>
              <a:t>more simple means, such </a:t>
            </a:r>
            <a:r>
              <a:rPr sz="2400" dirty="0">
                <a:latin typeface="Times New Roman"/>
                <a:cs typeface="Times New Roman"/>
              </a:rPr>
              <a:t>as intuition,  </a:t>
            </a:r>
            <a:r>
              <a:rPr sz="2400" spc="-15" dirty="0">
                <a:latin typeface="Times New Roman"/>
                <a:cs typeface="Times New Roman"/>
              </a:rPr>
              <a:t>serendipity, </a:t>
            </a:r>
            <a:r>
              <a:rPr sz="2400" dirty="0">
                <a:latin typeface="Times New Roman"/>
                <a:cs typeface="Times New Roman"/>
              </a:rPr>
              <a:t>or</a:t>
            </a:r>
            <a:r>
              <a:rPr sz="2400" spc="10" dirty="0">
                <a:latin typeface="Times New Roman"/>
                <a:cs typeface="Times New Roman"/>
              </a:rPr>
              <a:t> </a:t>
            </a:r>
            <a:r>
              <a:rPr sz="2400" dirty="0">
                <a:latin typeface="Times New Roman"/>
                <a:cs typeface="Times New Roman"/>
              </a:rPr>
              <a:t>change.</a:t>
            </a:r>
          </a:p>
          <a:p>
            <a:pPr marL="755650" marR="5080" lvl="1" indent="-285750">
              <a:spcBef>
                <a:spcPts val="590"/>
              </a:spcBef>
              <a:buFontTx/>
              <a:buChar char="–"/>
              <a:tabLst>
                <a:tab pos="755015" algn="l"/>
                <a:tab pos="755650" algn="l"/>
              </a:tabLst>
            </a:pPr>
            <a:r>
              <a:rPr sz="2400" spc="-5" dirty="0">
                <a:latin typeface="Times New Roman"/>
                <a:cs typeface="Times New Roman"/>
              </a:rPr>
              <a:t>Many companies have </a:t>
            </a:r>
            <a:r>
              <a:rPr sz="2400" dirty="0">
                <a:latin typeface="Times New Roman"/>
                <a:cs typeface="Times New Roman"/>
              </a:rPr>
              <a:t>been started by people </a:t>
            </a:r>
            <a:r>
              <a:rPr sz="2400" spc="-5" dirty="0">
                <a:latin typeface="Times New Roman"/>
                <a:cs typeface="Times New Roman"/>
              </a:rPr>
              <a:t>who </a:t>
            </a:r>
            <a:r>
              <a:rPr sz="2400" dirty="0">
                <a:latin typeface="Times New Roman"/>
                <a:cs typeface="Times New Roman"/>
              </a:rPr>
              <a:t>have  </a:t>
            </a:r>
            <a:r>
              <a:rPr sz="2400" spc="-5" dirty="0">
                <a:latin typeface="Times New Roman"/>
                <a:cs typeface="Times New Roman"/>
              </a:rPr>
              <a:t>experienced </a:t>
            </a:r>
            <a:r>
              <a:rPr sz="2400" dirty="0">
                <a:latin typeface="Times New Roman"/>
                <a:cs typeface="Times New Roman"/>
              </a:rPr>
              <a:t>a problem </a:t>
            </a:r>
            <a:r>
              <a:rPr sz="2400" spc="5" dirty="0">
                <a:latin typeface="Times New Roman"/>
                <a:cs typeface="Times New Roman"/>
              </a:rPr>
              <a:t>in </a:t>
            </a:r>
            <a:r>
              <a:rPr sz="2400" dirty="0">
                <a:latin typeface="Times New Roman"/>
                <a:cs typeface="Times New Roman"/>
              </a:rPr>
              <a:t>their </a:t>
            </a:r>
            <a:r>
              <a:rPr sz="2400" spc="-5" dirty="0">
                <a:latin typeface="Times New Roman"/>
                <a:cs typeface="Times New Roman"/>
              </a:rPr>
              <a:t>own </a:t>
            </a:r>
            <a:r>
              <a:rPr sz="2400" dirty="0">
                <a:latin typeface="Times New Roman"/>
                <a:cs typeface="Times New Roman"/>
              </a:rPr>
              <a:t>lives, </a:t>
            </a:r>
            <a:r>
              <a:rPr sz="2400" spc="-5" dirty="0">
                <a:latin typeface="Times New Roman"/>
                <a:cs typeface="Times New Roman"/>
              </a:rPr>
              <a:t>and </a:t>
            </a:r>
            <a:r>
              <a:rPr sz="2400" dirty="0">
                <a:latin typeface="Times New Roman"/>
                <a:cs typeface="Times New Roman"/>
              </a:rPr>
              <a:t>then </a:t>
            </a:r>
            <a:r>
              <a:rPr sz="2400" spc="-5" dirty="0">
                <a:latin typeface="Times New Roman"/>
                <a:cs typeface="Times New Roman"/>
              </a:rPr>
              <a:t>realized  </a:t>
            </a:r>
            <a:r>
              <a:rPr sz="2400" dirty="0">
                <a:latin typeface="Times New Roman"/>
                <a:cs typeface="Times New Roman"/>
              </a:rPr>
              <a:t>that the solution to the problem </a:t>
            </a:r>
            <a:r>
              <a:rPr sz="2400" spc="-5" dirty="0">
                <a:latin typeface="Times New Roman"/>
                <a:cs typeface="Times New Roman"/>
              </a:rPr>
              <a:t>represented </a:t>
            </a:r>
            <a:r>
              <a:rPr sz="2400" dirty="0">
                <a:latin typeface="Times New Roman"/>
                <a:cs typeface="Times New Roman"/>
              </a:rPr>
              <a:t>a </a:t>
            </a:r>
            <a:r>
              <a:rPr sz="2400" spc="-5" dirty="0">
                <a:latin typeface="Times New Roman"/>
                <a:cs typeface="Times New Roman"/>
              </a:rPr>
              <a:t>business  </a:t>
            </a:r>
            <a:r>
              <a:rPr sz="2400" spc="-10" dirty="0">
                <a:latin typeface="Times New Roman"/>
                <a:cs typeface="Times New Roman"/>
              </a:rPr>
              <a:t>opportunity.</a:t>
            </a:r>
            <a:r>
              <a:rPr lang="en-GB" sz="2400" spc="-10" dirty="0">
                <a:latin typeface="Times New Roman"/>
                <a:cs typeface="Times New Roman"/>
              </a:rPr>
              <a:t> -</a:t>
            </a:r>
            <a:endParaRPr lang="en-GB" sz="2400" spc="-10" dirty="0">
              <a:highlight>
                <a:srgbClr val="FFFF00"/>
              </a:highlight>
              <a:latin typeface="Times New Roman"/>
              <a:cs typeface="Times New Roman"/>
            </a:endParaRPr>
          </a:p>
          <a:p>
            <a:pPr marL="469900" marR="5080" lvl="1">
              <a:spcBef>
                <a:spcPts val="590"/>
              </a:spcBef>
              <a:tabLst>
                <a:tab pos="755015" algn="l"/>
                <a:tab pos="755650" algn="l"/>
              </a:tabLst>
            </a:pPr>
            <a:br>
              <a:rPr lang="en-GB" sz="2400" spc="-10" dirty="0">
                <a:latin typeface="Times New Roman"/>
                <a:cs typeface="Times New Roman"/>
              </a:rPr>
            </a:br>
            <a:endParaRPr sz="2400" dirty="0">
              <a:latin typeface="Times New Roman"/>
              <a:cs typeface="Times New Roman"/>
            </a:endParaRPr>
          </a:p>
        </p:txBody>
      </p:sp>
      <p:sp>
        <p:nvSpPr>
          <p:cNvPr id="4" name="object 4"/>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10</a:t>
            </a:fld>
            <a:endParaRPr spc="-5" dirty="0"/>
          </a:p>
        </p:txBody>
      </p:sp>
    </p:spTree>
    <p:extLst>
      <p:ext uri="{BB962C8B-B14F-4D97-AF65-F5344CB8AC3E}">
        <p14:creationId xmlns:p14="http://schemas.microsoft.com/office/powerpoint/2010/main" val="106215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6368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Second </a:t>
            </a:r>
            <a:r>
              <a:rPr spc="-5" dirty="0"/>
              <a:t>Approach: Solving </a:t>
            </a:r>
            <a:r>
              <a:rPr dirty="0"/>
              <a:t>a</a:t>
            </a:r>
            <a:r>
              <a:rPr spc="-265" dirty="0"/>
              <a:t> </a:t>
            </a:r>
            <a:r>
              <a:rPr spc="-5" dirty="0"/>
              <a:t>Problem</a:t>
            </a:r>
          </a:p>
          <a:p>
            <a:pPr algn="ctr">
              <a:lnSpc>
                <a:spcPct val="100000"/>
              </a:lnSpc>
            </a:pPr>
            <a:r>
              <a:rPr sz="2000" dirty="0"/>
              <a:t>2 of</a:t>
            </a:r>
            <a:r>
              <a:rPr sz="2000" spc="10" dirty="0"/>
              <a:t> </a:t>
            </a:r>
            <a:r>
              <a:rPr sz="2000" dirty="0"/>
              <a:t>2</a:t>
            </a:r>
          </a:p>
        </p:txBody>
      </p:sp>
      <p:sp>
        <p:nvSpPr>
          <p:cNvPr id="3" name="object 3"/>
          <p:cNvSpPr/>
          <p:nvPr/>
        </p:nvSpPr>
        <p:spPr>
          <a:xfrm>
            <a:off x="1524000" y="1556792"/>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1752601" y="2244090"/>
            <a:ext cx="3998595" cy="2585720"/>
          </a:xfrm>
          <a:prstGeom prst="rect">
            <a:avLst/>
          </a:prstGeom>
        </p:spPr>
        <p:txBody>
          <a:bodyPr vert="horz" wrap="square" lIns="0" tIns="12700" rIns="0" bIns="0" rtlCol="0">
            <a:spAutoFit/>
          </a:bodyPr>
          <a:lstStyle/>
          <a:p>
            <a:pPr marL="165100" marR="65405" indent="-152400">
              <a:spcBef>
                <a:spcPts val="100"/>
              </a:spcBef>
              <a:buFont typeface="Times New Roman"/>
              <a:buChar char="•"/>
              <a:tabLst>
                <a:tab pos="194310" algn="l"/>
              </a:tabLst>
            </a:pPr>
            <a:r>
              <a:rPr dirty="0"/>
              <a:t>	</a:t>
            </a:r>
            <a:r>
              <a:rPr sz="2400" dirty="0">
                <a:latin typeface="Times New Roman"/>
                <a:cs typeface="Times New Roman"/>
              </a:rPr>
              <a:t>A problem </a:t>
            </a:r>
            <a:r>
              <a:rPr sz="2400" spc="-5" dirty="0">
                <a:latin typeface="Times New Roman"/>
                <a:cs typeface="Times New Roman"/>
              </a:rPr>
              <a:t>facing </a:t>
            </a:r>
            <a:r>
              <a:rPr sz="2400" dirty="0">
                <a:latin typeface="Times New Roman"/>
                <a:cs typeface="Times New Roman"/>
              </a:rPr>
              <a:t>the </a:t>
            </a:r>
            <a:r>
              <a:rPr sz="2400" spc="-5" dirty="0">
                <a:latin typeface="Times New Roman"/>
                <a:cs typeface="Times New Roman"/>
              </a:rPr>
              <a:t>U.S.</a:t>
            </a:r>
            <a:r>
              <a:rPr sz="2400" spc="-90" dirty="0">
                <a:latin typeface="Times New Roman"/>
                <a:cs typeface="Times New Roman"/>
              </a:rPr>
              <a:t> </a:t>
            </a:r>
            <a:r>
              <a:rPr sz="2400" dirty="0">
                <a:latin typeface="Times New Roman"/>
                <a:cs typeface="Times New Roman"/>
              </a:rPr>
              <a:t>and  other countries is </a:t>
            </a:r>
            <a:r>
              <a:rPr sz="2400" spc="-5" dirty="0">
                <a:latin typeface="Times New Roman"/>
                <a:cs typeface="Times New Roman"/>
              </a:rPr>
              <a:t>finding  </a:t>
            </a:r>
            <a:r>
              <a:rPr sz="2400" dirty="0">
                <a:latin typeface="Times New Roman"/>
                <a:cs typeface="Times New Roman"/>
              </a:rPr>
              <a:t>alternatives to </a:t>
            </a:r>
            <a:r>
              <a:rPr sz="2400" spc="-5" dirty="0">
                <a:latin typeface="Times New Roman"/>
                <a:cs typeface="Times New Roman"/>
              </a:rPr>
              <a:t>fossil</a:t>
            </a:r>
            <a:r>
              <a:rPr sz="2400" spc="-15" dirty="0">
                <a:latin typeface="Times New Roman"/>
                <a:cs typeface="Times New Roman"/>
              </a:rPr>
              <a:t> </a:t>
            </a:r>
            <a:r>
              <a:rPr sz="2400" spc="-5" dirty="0">
                <a:latin typeface="Times New Roman"/>
                <a:cs typeface="Times New Roman"/>
              </a:rPr>
              <a:t>fuels.</a:t>
            </a:r>
            <a:endParaRPr sz="2400">
              <a:latin typeface="Times New Roman"/>
              <a:cs typeface="Times New Roman"/>
            </a:endParaRPr>
          </a:p>
          <a:p>
            <a:pPr marL="165100" marR="648970" indent="-152400">
              <a:buFont typeface="Times New Roman"/>
              <a:buChar char="•"/>
              <a:tabLst>
                <a:tab pos="194310" algn="l"/>
              </a:tabLst>
            </a:pPr>
            <a:r>
              <a:rPr dirty="0"/>
              <a:t>	</a:t>
            </a:r>
            <a:r>
              <a:rPr sz="2400" dirty="0">
                <a:latin typeface="Times New Roman"/>
                <a:cs typeface="Times New Roman"/>
              </a:rPr>
              <a:t>A large </a:t>
            </a:r>
            <a:r>
              <a:rPr sz="2400" spc="-5" dirty="0">
                <a:latin typeface="Times New Roman"/>
                <a:cs typeface="Times New Roman"/>
              </a:rPr>
              <a:t>number </a:t>
            </a:r>
            <a:r>
              <a:rPr sz="2400" dirty="0">
                <a:latin typeface="Times New Roman"/>
                <a:cs typeface="Times New Roman"/>
              </a:rPr>
              <a:t>of  entrepreneurial </a:t>
            </a:r>
            <a:r>
              <a:rPr sz="2400" spc="-10" dirty="0">
                <a:latin typeface="Times New Roman"/>
                <a:cs typeface="Times New Roman"/>
              </a:rPr>
              <a:t>firms,</a:t>
            </a:r>
            <a:r>
              <a:rPr sz="2400" spc="-65" dirty="0">
                <a:latin typeface="Times New Roman"/>
                <a:cs typeface="Times New Roman"/>
              </a:rPr>
              <a:t> </a:t>
            </a:r>
            <a:r>
              <a:rPr sz="2400" dirty="0">
                <a:latin typeface="Times New Roman"/>
                <a:cs typeface="Times New Roman"/>
              </a:rPr>
              <a:t>like  this </a:t>
            </a:r>
            <a:r>
              <a:rPr sz="2400" spc="-5" dirty="0">
                <a:latin typeface="Times New Roman"/>
                <a:cs typeface="Times New Roman"/>
              </a:rPr>
              <a:t>wind farm, </a:t>
            </a:r>
            <a:r>
              <a:rPr sz="2400" dirty="0">
                <a:latin typeface="Times New Roman"/>
                <a:cs typeface="Times New Roman"/>
              </a:rPr>
              <a:t>are</a:t>
            </a:r>
            <a:r>
              <a:rPr sz="2400" spc="-55" dirty="0">
                <a:latin typeface="Times New Roman"/>
                <a:cs typeface="Times New Roman"/>
              </a:rPr>
              <a:t> </a:t>
            </a:r>
            <a:r>
              <a:rPr sz="2400" dirty="0">
                <a:latin typeface="Times New Roman"/>
                <a:cs typeface="Times New Roman"/>
              </a:rPr>
              <a:t>being</a:t>
            </a:r>
            <a:endParaRPr sz="2400">
              <a:latin typeface="Times New Roman"/>
              <a:cs typeface="Times New Roman"/>
            </a:endParaRPr>
          </a:p>
          <a:p>
            <a:pPr marL="165100"/>
            <a:r>
              <a:rPr sz="2400" dirty="0">
                <a:latin typeface="Times New Roman"/>
                <a:cs typeface="Times New Roman"/>
              </a:rPr>
              <a:t>launched to solve this</a:t>
            </a:r>
            <a:r>
              <a:rPr sz="2400" spc="-75" dirty="0">
                <a:latin typeface="Times New Roman"/>
                <a:cs typeface="Times New Roman"/>
              </a:rPr>
              <a:t> </a:t>
            </a:r>
            <a:r>
              <a:rPr sz="2400" spc="-5" dirty="0">
                <a:latin typeface="Times New Roman"/>
                <a:cs typeface="Times New Roman"/>
              </a:rPr>
              <a:t>problem.</a:t>
            </a:r>
            <a:endParaRPr sz="2400">
              <a:latin typeface="Times New Roman"/>
              <a:cs typeface="Times New Roman"/>
            </a:endParaRPr>
          </a:p>
        </p:txBody>
      </p:sp>
      <p:sp>
        <p:nvSpPr>
          <p:cNvPr id="5" name="object 5"/>
          <p:cNvSpPr/>
          <p:nvPr/>
        </p:nvSpPr>
        <p:spPr>
          <a:xfrm>
            <a:off x="5943600" y="2030729"/>
            <a:ext cx="4559300" cy="3039110"/>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7" name="object 7"/>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11</a:t>
            </a:fld>
            <a:endParaRPr spc="-5" dirty="0"/>
          </a:p>
        </p:txBody>
      </p:sp>
    </p:spTree>
    <p:extLst>
      <p:ext uri="{BB962C8B-B14F-4D97-AF65-F5344CB8AC3E}">
        <p14:creationId xmlns:p14="http://schemas.microsoft.com/office/powerpoint/2010/main" val="3236384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2990" y="353284"/>
            <a:ext cx="12417980" cy="874598"/>
          </a:xfrm>
          <a:prstGeom prst="rect">
            <a:avLst/>
          </a:prstGeom>
        </p:spPr>
        <p:txBody>
          <a:bodyPr vert="horz" wrap="square" lIns="0" tIns="12700" rIns="0" bIns="0" numCol="1" rtlCol="0" anchor="ctr" anchorCtr="0" compatLnSpc="1">
            <a:prstTxWarp prst="textNoShape">
              <a:avLst/>
            </a:prstTxWarp>
            <a:spAutoFit/>
          </a:bodyPr>
          <a:lstStyle/>
          <a:p>
            <a:pPr marL="3366770" marR="1273810" indent="-2241550">
              <a:spcBef>
                <a:spcPts val="100"/>
              </a:spcBef>
            </a:pPr>
            <a:r>
              <a:rPr sz="3600" spc="-5" dirty="0"/>
              <a:t>Third Approach: Finding Gaps in</a:t>
            </a:r>
            <a:r>
              <a:rPr sz="3600" spc="-270" dirty="0"/>
              <a:t> </a:t>
            </a:r>
            <a:r>
              <a:rPr sz="3600" spc="-5" dirty="0"/>
              <a:t>the  Marketplace</a:t>
            </a:r>
          </a:p>
          <a:p>
            <a:pPr marL="12700">
              <a:tabLst>
                <a:tab pos="4209415" algn="l"/>
                <a:tab pos="9156065" algn="l"/>
              </a:tabLst>
            </a:pPr>
            <a:r>
              <a:rPr sz="2000" u="heavy" dirty="0">
                <a:uFill>
                  <a:solidFill>
                    <a:srgbClr val="993300"/>
                  </a:solidFill>
                </a:uFill>
              </a:rPr>
              <a:t> 	1 of</a:t>
            </a:r>
            <a:r>
              <a:rPr sz="2000" u="heavy" spc="-90" dirty="0">
                <a:uFill>
                  <a:solidFill>
                    <a:srgbClr val="993300"/>
                  </a:solidFill>
                </a:uFill>
              </a:rPr>
              <a:t> </a:t>
            </a:r>
            <a:r>
              <a:rPr sz="2000" u="heavy" dirty="0">
                <a:uFill>
                  <a:solidFill>
                    <a:srgbClr val="993300"/>
                  </a:solidFill>
                </a:uFill>
              </a:rPr>
              <a:t>2	</a:t>
            </a:r>
            <a:endParaRPr sz="2000" dirty="0"/>
          </a:p>
        </p:txBody>
      </p:sp>
      <p:sp>
        <p:nvSpPr>
          <p:cNvPr id="4" name="object 4"/>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5" name="object 5"/>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12</a:t>
            </a:fld>
            <a:endParaRPr spc="-5" dirty="0"/>
          </a:p>
        </p:txBody>
      </p:sp>
      <p:sp>
        <p:nvSpPr>
          <p:cNvPr id="3" name="object 3"/>
          <p:cNvSpPr txBox="1"/>
          <p:nvPr/>
        </p:nvSpPr>
        <p:spPr>
          <a:xfrm>
            <a:off x="1487489" y="1696509"/>
            <a:ext cx="8613458" cy="2624455"/>
          </a:xfrm>
          <a:prstGeom prst="rect">
            <a:avLst/>
          </a:prstGeom>
        </p:spPr>
        <p:txBody>
          <a:bodyPr vert="horz" wrap="square" lIns="0" tIns="58419" rIns="0" bIns="0" rtlCol="0">
            <a:spAutoFit/>
          </a:bodyPr>
          <a:lstStyle/>
          <a:p>
            <a:pPr marL="355600" indent="-342900">
              <a:spcBef>
                <a:spcPts val="459"/>
              </a:spcBef>
              <a:buChar char="•"/>
              <a:tabLst>
                <a:tab pos="354965" algn="l"/>
                <a:tab pos="355600" algn="l"/>
              </a:tabLst>
            </a:pPr>
            <a:r>
              <a:rPr sz="2800" spc="-5" dirty="0">
                <a:latin typeface="Times New Roman"/>
                <a:cs typeface="Times New Roman"/>
              </a:rPr>
              <a:t>Gaps </a:t>
            </a:r>
            <a:r>
              <a:rPr sz="2800" dirty="0">
                <a:latin typeface="Times New Roman"/>
                <a:cs typeface="Times New Roman"/>
              </a:rPr>
              <a:t>in the</a:t>
            </a:r>
            <a:r>
              <a:rPr sz="2800" spc="-40" dirty="0">
                <a:latin typeface="Times New Roman"/>
                <a:cs typeface="Times New Roman"/>
              </a:rPr>
              <a:t> </a:t>
            </a:r>
            <a:r>
              <a:rPr sz="2800" spc="-5" dirty="0">
                <a:latin typeface="Times New Roman"/>
                <a:cs typeface="Times New Roman"/>
              </a:rPr>
              <a:t>Marketplace</a:t>
            </a:r>
            <a:endParaRPr sz="2800" dirty="0">
              <a:latin typeface="Times New Roman"/>
              <a:cs typeface="Times New Roman"/>
            </a:endParaRPr>
          </a:p>
          <a:p>
            <a:pPr marL="755650" marR="438784" lvl="1" indent="-285750">
              <a:lnSpc>
                <a:spcPts val="2590"/>
              </a:lnSpc>
              <a:spcBef>
                <a:spcPts val="640"/>
              </a:spcBef>
              <a:buChar char="–"/>
              <a:tabLst>
                <a:tab pos="755015" algn="l"/>
                <a:tab pos="755650" algn="l"/>
              </a:tabLst>
            </a:pPr>
            <a:r>
              <a:rPr sz="2400" dirty="0">
                <a:latin typeface="Times New Roman"/>
                <a:cs typeface="Times New Roman"/>
              </a:rPr>
              <a:t>A third approach to identifying opportunities is to </a:t>
            </a:r>
            <a:r>
              <a:rPr sz="2400" spc="-5" dirty="0">
                <a:latin typeface="Times New Roman"/>
                <a:cs typeface="Times New Roman"/>
              </a:rPr>
              <a:t>find</a:t>
            </a:r>
            <a:r>
              <a:rPr sz="2400" spc="-200" dirty="0">
                <a:latin typeface="Times New Roman"/>
                <a:cs typeface="Times New Roman"/>
              </a:rPr>
              <a:t> </a:t>
            </a:r>
            <a:r>
              <a:rPr sz="2400" dirty="0">
                <a:latin typeface="Times New Roman"/>
                <a:cs typeface="Times New Roman"/>
              </a:rPr>
              <a:t>a  gap in the</a:t>
            </a:r>
            <a:r>
              <a:rPr sz="2400" spc="-10" dirty="0">
                <a:latin typeface="Times New Roman"/>
                <a:cs typeface="Times New Roman"/>
              </a:rPr>
              <a:t> </a:t>
            </a:r>
            <a:r>
              <a:rPr sz="2400" spc="-5" dirty="0">
                <a:latin typeface="Times New Roman"/>
                <a:cs typeface="Times New Roman"/>
              </a:rPr>
              <a:t>marketplace.</a:t>
            </a:r>
            <a:endParaRPr sz="2400" dirty="0">
              <a:latin typeface="Times New Roman"/>
              <a:cs typeface="Times New Roman"/>
            </a:endParaRPr>
          </a:p>
          <a:p>
            <a:pPr marL="755650" marR="5080" lvl="1" indent="-285750">
              <a:lnSpc>
                <a:spcPts val="2590"/>
              </a:lnSpc>
              <a:spcBef>
                <a:spcPts val="600"/>
              </a:spcBef>
              <a:buChar char="–"/>
              <a:tabLst>
                <a:tab pos="755015" algn="l"/>
                <a:tab pos="755650" algn="l"/>
              </a:tabLst>
            </a:pPr>
            <a:r>
              <a:rPr sz="2400" dirty="0">
                <a:latin typeface="Times New Roman"/>
                <a:cs typeface="Times New Roman"/>
              </a:rPr>
              <a:t>A gap in the </a:t>
            </a:r>
            <a:r>
              <a:rPr sz="2400" spc="-5" dirty="0">
                <a:latin typeface="Times New Roman"/>
                <a:cs typeface="Times New Roman"/>
              </a:rPr>
              <a:t>marketplace </a:t>
            </a:r>
            <a:r>
              <a:rPr sz="2400" dirty="0">
                <a:latin typeface="Times New Roman"/>
                <a:cs typeface="Times New Roman"/>
              </a:rPr>
              <a:t>is </a:t>
            </a:r>
            <a:r>
              <a:rPr sz="2400" spc="-5" dirty="0">
                <a:latin typeface="Times New Roman"/>
                <a:cs typeface="Times New Roman"/>
              </a:rPr>
              <a:t>often </a:t>
            </a:r>
            <a:r>
              <a:rPr sz="2400" dirty="0">
                <a:latin typeface="Times New Roman"/>
                <a:cs typeface="Times New Roman"/>
              </a:rPr>
              <a:t>created </a:t>
            </a:r>
            <a:r>
              <a:rPr sz="2400" spc="-5" dirty="0">
                <a:latin typeface="Times New Roman"/>
                <a:cs typeface="Times New Roman"/>
              </a:rPr>
              <a:t>when </a:t>
            </a:r>
            <a:r>
              <a:rPr sz="2400" dirty="0">
                <a:latin typeface="Times New Roman"/>
                <a:cs typeface="Times New Roman"/>
              </a:rPr>
              <a:t>a product</a:t>
            </a:r>
            <a:r>
              <a:rPr sz="2400" spc="-170" dirty="0">
                <a:latin typeface="Times New Roman"/>
                <a:cs typeface="Times New Roman"/>
              </a:rPr>
              <a:t> </a:t>
            </a:r>
            <a:r>
              <a:rPr sz="2400" dirty="0">
                <a:latin typeface="Times New Roman"/>
                <a:cs typeface="Times New Roman"/>
              </a:rPr>
              <a:t>or  </a:t>
            </a:r>
            <a:r>
              <a:rPr sz="2400" spc="-5" dirty="0">
                <a:latin typeface="Times New Roman"/>
                <a:cs typeface="Times New Roman"/>
              </a:rPr>
              <a:t>service </a:t>
            </a:r>
            <a:r>
              <a:rPr sz="2400" spc="5" dirty="0">
                <a:latin typeface="Times New Roman"/>
                <a:cs typeface="Times New Roman"/>
              </a:rPr>
              <a:t>is </a:t>
            </a:r>
            <a:r>
              <a:rPr sz="2400" dirty="0">
                <a:latin typeface="Times New Roman"/>
                <a:cs typeface="Times New Roman"/>
              </a:rPr>
              <a:t>needed </a:t>
            </a:r>
            <a:r>
              <a:rPr sz="2400" spc="-5" dirty="0">
                <a:latin typeface="Times New Roman"/>
                <a:cs typeface="Times New Roman"/>
              </a:rPr>
              <a:t>by </a:t>
            </a:r>
            <a:r>
              <a:rPr sz="2400" dirty="0">
                <a:latin typeface="Times New Roman"/>
                <a:cs typeface="Times New Roman"/>
              </a:rPr>
              <a:t>a </a:t>
            </a:r>
            <a:r>
              <a:rPr sz="2400" spc="-5" dirty="0">
                <a:latin typeface="Times New Roman"/>
                <a:cs typeface="Times New Roman"/>
              </a:rPr>
              <a:t>specific </a:t>
            </a:r>
            <a:r>
              <a:rPr sz="2400" dirty="0">
                <a:latin typeface="Times New Roman"/>
                <a:cs typeface="Times New Roman"/>
              </a:rPr>
              <a:t>group of people but </a:t>
            </a:r>
            <a:r>
              <a:rPr sz="2400" spc="-10" dirty="0">
                <a:latin typeface="Times New Roman"/>
                <a:cs typeface="Times New Roman"/>
              </a:rPr>
              <a:t>doesn’t  </a:t>
            </a:r>
            <a:r>
              <a:rPr sz="2400" spc="-5" dirty="0">
                <a:latin typeface="Times New Roman"/>
                <a:cs typeface="Times New Roman"/>
              </a:rPr>
              <a:t>represent </a:t>
            </a:r>
            <a:r>
              <a:rPr sz="2400" dirty="0">
                <a:latin typeface="Times New Roman"/>
                <a:cs typeface="Times New Roman"/>
              </a:rPr>
              <a:t>a </a:t>
            </a:r>
            <a:r>
              <a:rPr sz="2400" spc="-10" dirty="0">
                <a:latin typeface="Times New Roman"/>
                <a:cs typeface="Times New Roman"/>
              </a:rPr>
              <a:t>large </a:t>
            </a:r>
            <a:r>
              <a:rPr sz="2400" dirty="0">
                <a:latin typeface="Times New Roman"/>
                <a:cs typeface="Times New Roman"/>
              </a:rPr>
              <a:t>enough </a:t>
            </a:r>
            <a:r>
              <a:rPr sz="2400" spc="-5" dirty="0">
                <a:latin typeface="Times New Roman"/>
                <a:cs typeface="Times New Roman"/>
              </a:rPr>
              <a:t>market </a:t>
            </a:r>
            <a:r>
              <a:rPr sz="2400" dirty="0">
                <a:latin typeface="Times New Roman"/>
                <a:cs typeface="Times New Roman"/>
              </a:rPr>
              <a:t>to be of interest to  </a:t>
            </a:r>
            <a:r>
              <a:rPr sz="2400" spc="-5" dirty="0">
                <a:latin typeface="Times New Roman"/>
                <a:cs typeface="Times New Roman"/>
              </a:rPr>
              <a:t>mainstream </a:t>
            </a:r>
            <a:r>
              <a:rPr sz="2400" dirty="0">
                <a:latin typeface="Times New Roman"/>
                <a:cs typeface="Times New Roman"/>
              </a:rPr>
              <a:t>retailers or</a:t>
            </a:r>
            <a:r>
              <a:rPr sz="2400" spc="-30" dirty="0">
                <a:latin typeface="Times New Roman"/>
                <a:cs typeface="Times New Roman"/>
              </a:rPr>
              <a:t> </a:t>
            </a:r>
            <a:r>
              <a:rPr sz="2400" spc="-5" dirty="0">
                <a:latin typeface="Times New Roman"/>
                <a:cs typeface="Times New Roman"/>
              </a:rPr>
              <a:t>manufacturers.</a:t>
            </a:r>
            <a:endParaRPr sz="2400" dirty="0">
              <a:latin typeface="Times New Roman"/>
              <a:cs typeface="Times New Roman"/>
            </a:endParaRPr>
          </a:p>
        </p:txBody>
      </p:sp>
    </p:spTree>
    <p:extLst>
      <p:ext uri="{BB962C8B-B14F-4D97-AF65-F5344CB8AC3E}">
        <p14:creationId xmlns:p14="http://schemas.microsoft.com/office/powerpoint/2010/main" val="4009769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9416" y="406684"/>
            <a:ext cx="10972800" cy="813043"/>
          </a:xfrm>
          <a:prstGeom prst="rect">
            <a:avLst/>
          </a:prstGeom>
        </p:spPr>
        <p:txBody>
          <a:bodyPr vert="horz" wrap="square" lIns="0" tIns="12700" rIns="0" bIns="0" numCol="1" rtlCol="0" anchor="ctr" anchorCtr="0" compatLnSpc="1">
            <a:prstTxWarp prst="textNoShape">
              <a:avLst/>
            </a:prstTxWarp>
            <a:spAutoFit/>
          </a:bodyPr>
          <a:lstStyle/>
          <a:p>
            <a:pPr marL="3366770" marR="1273810" indent="-2241550">
              <a:spcBef>
                <a:spcPts val="100"/>
              </a:spcBef>
            </a:pPr>
            <a:r>
              <a:rPr sz="3200" spc="-5" dirty="0"/>
              <a:t>Third Approach: Finding Gaps in</a:t>
            </a:r>
            <a:r>
              <a:rPr sz="3200" spc="-270" dirty="0"/>
              <a:t> </a:t>
            </a:r>
            <a:r>
              <a:rPr sz="3200" spc="-5" dirty="0"/>
              <a:t>the  Marketplace</a:t>
            </a:r>
          </a:p>
          <a:p>
            <a:pPr marL="12700">
              <a:tabLst>
                <a:tab pos="4209415" algn="l"/>
                <a:tab pos="9156065" algn="l"/>
              </a:tabLst>
            </a:pPr>
            <a:r>
              <a:rPr sz="2000" u="heavy" dirty="0">
                <a:uFill>
                  <a:solidFill>
                    <a:srgbClr val="993300"/>
                  </a:solidFill>
                </a:uFill>
              </a:rPr>
              <a:t> 	2 of</a:t>
            </a:r>
            <a:r>
              <a:rPr sz="2000" u="heavy" spc="-90" dirty="0">
                <a:uFill>
                  <a:solidFill>
                    <a:srgbClr val="993300"/>
                  </a:solidFill>
                </a:uFill>
              </a:rPr>
              <a:t> </a:t>
            </a:r>
            <a:r>
              <a:rPr sz="2000" u="heavy" dirty="0">
                <a:uFill>
                  <a:solidFill>
                    <a:srgbClr val="993300"/>
                  </a:solidFill>
                </a:uFill>
              </a:rPr>
              <a:t>2	</a:t>
            </a:r>
            <a:endParaRPr sz="2000" dirty="0"/>
          </a:p>
        </p:txBody>
      </p:sp>
      <p:sp>
        <p:nvSpPr>
          <p:cNvPr id="3" name="object 3"/>
          <p:cNvSpPr txBox="1"/>
          <p:nvPr/>
        </p:nvSpPr>
        <p:spPr>
          <a:xfrm>
            <a:off x="407368" y="1844824"/>
            <a:ext cx="3286760" cy="1731010"/>
          </a:xfrm>
          <a:prstGeom prst="rect">
            <a:avLst/>
          </a:prstGeom>
        </p:spPr>
        <p:txBody>
          <a:bodyPr vert="horz" wrap="square" lIns="0" tIns="12700" rIns="0" bIns="0" rtlCol="0">
            <a:spAutoFit/>
          </a:bodyPr>
          <a:lstStyle/>
          <a:p>
            <a:pPr marL="12700" marR="5080" algn="ctr">
              <a:lnSpc>
                <a:spcPct val="99900"/>
              </a:lnSpc>
              <a:spcBef>
                <a:spcPts val="100"/>
              </a:spcBef>
            </a:pPr>
            <a:r>
              <a:rPr sz="2800" spc="-5" dirty="0">
                <a:latin typeface="Times New Roman"/>
                <a:cs typeface="Times New Roman"/>
              </a:rPr>
              <a:t>Product </a:t>
            </a:r>
            <a:r>
              <a:rPr sz="2800" dirty="0">
                <a:latin typeface="Times New Roman"/>
                <a:cs typeface="Times New Roman"/>
              </a:rPr>
              <a:t>gaps in the  </a:t>
            </a:r>
            <a:r>
              <a:rPr sz="2800" spc="-5" dirty="0">
                <a:latin typeface="Times New Roman"/>
                <a:cs typeface="Times New Roman"/>
              </a:rPr>
              <a:t>marketplace represent  potentially viable  business</a:t>
            </a:r>
            <a:r>
              <a:rPr sz="2800" spc="-15" dirty="0">
                <a:latin typeface="Times New Roman"/>
                <a:cs typeface="Times New Roman"/>
              </a:rPr>
              <a:t> </a:t>
            </a:r>
            <a:r>
              <a:rPr sz="2800" spc="-5" dirty="0">
                <a:latin typeface="Times New Roman"/>
                <a:cs typeface="Times New Roman"/>
              </a:rPr>
              <a:t>opportunities.</a:t>
            </a:r>
            <a:endParaRPr sz="2800" dirty="0">
              <a:latin typeface="Times New Roman"/>
              <a:cs typeface="Times New Roman"/>
            </a:endParaRPr>
          </a:p>
        </p:txBody>
      </p:sp>
      <p:grpSp>
        <p:nvGrpSpPr>
          <p:cNvPr id="4" name="object 4"/>
          <p:cNvGrpSpPr/>
          <p:nvPr/>
        </p:nvGrpSpPr>
        <p:grpSpPr>
          <a:xfrm>
            <a:off x="3957637" y="1682994"/>
            <a:ext cx="4276725" cy="4733925"/>
            <a:chOff x="4491127" y="1519327"/>
            <a:chExt cx="4276725" cy="4733925"/>
          </a:xfrm>
        </p:grpSpPr>
        <p:sp>
          <p:nvSpPr>
            <p:cNvPr id="5" name="object 5"/>
            <p:cNvSpPr/>
            <p:nvPr/>
          </p:nvSpPr>
          <p:spPr>
            <a:xfrm>
              <a:off x="4495800" y="1524000"/>
              <a:ext cx="4267200" cy="4724400"/>
            </a:xfrm>
            <a:custGeom>
              <a:avLst/>
              <a:gdLst/>
              <a:ahLst/>
              <a:cxnLst/>
              <a:rect l="l" t="t" r="r" b="b"/>
              <a:pathLst>
                <a:path w="4267200" h="4724400">
                  <a:moveTo>
                    <a:pt x="4267200" y="0"/>
                  </a:moveTo>
                  <a:lnTo>
                    <a:pt x="0" y="0"/>
                  </a:lnTo>
                  <a:lnTo>
                    <a:pt x="0" y="4724400"/>
                  </a:lnTo>
                  <a:lnTo>
                    <a:pt x="4267200" y="4724400"/>
                  </a:lnTo>
                  <a:close/>
                </a:path>
              </a:pathLst>
            </a:custGeom>
            <a:solidFill>
              <a:srgbClr val="FFFFCC"/>
            </a:solidFill>
          </p:spPr>
          <p:txBody>
            <a:bodyPr wrap="square" lIns="0" tIns="0" rIns="0" bIns="0" rtlCol="0"/>
            <a:lstStyle/>
            <a:p>
              <a:endParaRPr/>
            </a:p>
          </p:txBody>
        </p:sp>
        <p:sp>
          <p:nvSpPr>
            <p:cNvPr id="6" name="object 6"/>
            <p:cNvSpPr/>
            <p:nvPr/>
          </p:nvSpPr>
          <p:spPr>
            <a:xfrm>
              <a:off x="4495800" y="1524000"/>
              <a:ext cx="4267200" cy="4724400"/>
            </a:xfrm>
            <a:custGeom>
              <a:avLst/>
              <a:gdLst/>
              <a:ahLst/>
              <a:cxnLst/>
              <a:rect l="l" t="t" r="r" b="b"/>
              <a:pathLst>
                <a:path w="4267200" h="4724400">
                  <a:moveTo>
                    <a:pt x="2133600" y="4724400"/>
                  </a:moveTo>
                  <a:lnTo>
                    <a:pt x="0" y="4724400"/>
                  </a:lnTo>
                  <a:lnTo>
                    <a:pt x="0" y="0"/>
                  </a:lnTo>
                  <a:lnTo>
                    <a:pt x="4267200" y="0"/>
                  </a:lnTo>
                  <a:lnTo>
                    <a:pt x="4267200" y="4724400"/>
                  </a:lnTo>
                  <a:lnTo>
                    <a:pt x="2133600" y="4724400"/>
                  </a:lnTo>
                  <a:close/>
                </a:path>
              </a:pathLst>
            </a:custGeom>
            <a:ln w="9344">
              <a:solidFill>
                <a:srgbClr val="000000"/>
              </a:solidFill>
            </a:ln>
          </p:spPr>
          <p:txBody>
            <a:bodyPr wrap="square" lIns="0" tIns="0" rIns="0" bIns="0" rtlCol="0"/>
            <a:lstStyle/>
            <a:p>
              <a:endParaRPr/>
            </a:p>
          </p:txBody>
        </p:sp>
      </p:grpSp>
      <p:sp>
        <p:nvSpPr>
          <p:cNvPr id="7" name="object 7"/>
          <p:cNvSpPr txBox="1"/>
          <p:nvPr/>
        </p:nvSpPr>
        <p:spPr>
          <a:xfrm>
            <a:off x="4247108" y="1785620"/>
            <a:ext cx="3697604" cy="3286760"/>
          </a:xfrm>
          <a:prstGeom prst="rect">
            <a:avLst/>
          </a:prstGeom>
        </p:spPr>
        <p:txBody>
          <a:bodyPr vert="horz" wrap="square" lIns="0" tIns="180340" rIns="0" bIns="0" rtlCol="0">
            <a:spAutoFit/>
          </a:bodyPr>
          <a:lstStyle/>
          <a:p>
            <a:pPr marL="13970">
              <a:spcBef>
                <a:spcPts val="1420"/>
              </a:spcBef>
            </a:pPr>
            <a:r>
              <a:rPr sz="2400" spc="-5" dirty="0">
                <a:latin typeface="Times New Roman"/>
                <a:cs typeface="Times New Roman"/>
              </a:rPr>
              <a:t>Specific Example</a:t>
            </a:r>
            <a:endParaRPr sz="2400" dirty="0">
              <a:latin typeface="Times New Roman"/>
              <a:cs typeface="Times New Roman"/>
            </a:endParaRPr>
          </a:p>
          <a:p>
            <a:pPr marL="12700" marR="5080">
              <a:spcBef>
                <a:spcPts val="1320"/>
              </a:spcBef>
            </a:pPr>
            <a:r>
              <a:rPr sz="2400" dirty="0">
                <a:latin typeface="Times New Roman"/>
                <a:cs typeface="Times New Roman"/>
              </a:rPr>
              <a:t>Tish </a:t>
            </a:r>
            <a:r>
              <a:rPr sz="2400" spc="-5" dirty="0">
                <a:latin typeface="Times New Roman"/>
                <a:cs typeface="Times New Roman"/>
              </a:rPr>
              <a:t>Cirovolv </a:t>
            </a:r>
            <a:r>
              <a:rPr sz="2400" dirty="0">
                <a:latin typeface="Times New Roman"/>
                <a:cs typeface="Times New Roman"/>
              </a:rPr>
              <a:t>realized there  </a:t>
            </a:r>
            <a:r>
              <a:rPr sz="2400" spc="-5" dirty="0">
                <a:latin typeface="Times New Roman"/>
                <a:cs typeface="Times New Roman"/>
              </a:rPr>
              <a:t>were </a:t>
            </a:r>
            <a:r>
              <a:rPr sz="2400" dirty="0">
                <a:latin typeface="Times New Roman"/>
                <a:cs typeface="Times New Roman"/>
              </a:rPr>
              <a:t>no guitars </a:t>
            </a:r>
            <a:r>
              <a:rPr sz="2400" spc="-5" dirty="0">
                <a:latin typeface="Times New Roman"/>
                <a:cs typeface="Times New Roman"/>
              </a:rPr>
              <a:t>on </a:t>
            </a:r>
            <a:r>
              <a:rPr sz="2400" dirty="0">
                <a:latin typeface="Times New Roman"/>
                <a:cs typeface="Times New Roman"/>
              </a:rPr>
              <a:t>the </a:t>
            </a:r>
            <a:r>
              <a:rPr sz="2400" spc="-5" dirty="0">
                <a:latin typeface="Times New Roman"/>
                <a:cs typeface="Times New Roman"/>
              </a:rPr>
              <a:t>market  made specifically for females.  </a:t>
            </a:r>
            <a:r>
              <a:rPr sz="2400" dirty="0">
                <a:latin typeface="Times New Roman"/>
                <a:cs typeface="Times New Roman"/>
              </a:rPr>
              <a:t>To fill this gap, </a:t>
            </a:r>
            <a:r>
              <a:rPr sz="2400" spc="-5" dirty="0">
                <a:latin typeface="Times New Roman"/>
                <a:cs typeface="Times New Roman"/>
              </a:rPr>
              <a:t>she </a:t>
            </a:r>
            <a:r>
              <a:rPr sz="2400" dirty="0">
                <a:latin typeface="Times New Roman"/>
                <a:cs typeface="Times New Roman"/>
              </a:rPr>
              <a:t>started  </a:t>
            </a:r>
            <a:r>
              <a:rPr sz="2400" spc="-5" dirty="0">
                <a:latin typeface="Times New Roman"/>
                <a:cs typeface="Times New Roman"/>
              </a:rPr>
              <a:t>Daisy Rock Guitars, </a:t>
            </a:r>
            <a:r>
              <a:rPr sz="2400" dirty="0">
                <a:latin typeface="Times New Roman"/>
                <a:cs typeface="Times New Roman"/>
              </a:rPr>
              <a:t>a  </a:t>
            </a:r>
            <a:r>
              <a:rPr sz="2400" spc="-5" dirty="0">
                <a:latin typeface="Times New Roman"/>
                <a:cs typeface="Times New Roman"/>
              </a:rPr>
              <a:t>company </a:t>
            </a:r>
            <a:r>
              <a:rPr sz="2400" dirty="0">
                <a:latin typeface="Times New Roman"/>
                <a:cs typeface="Times New Roman"/>
              </a:rPr>
              <a:t>that </a:t>
            </a:r>
            <a:r>
              <a:rPr sz="2400" spc="-10" dirty="0">
                <a:latin typeface="Times New Roman"/>
                <a:cs typeface="Times New Roman"/>
              </a:rPr>
              <a:t>makes </a:t>
            </a:r>
            <a:r>
              <a:rPr sz="2400" dirty="0">
                <a:latin typeface="Times New Roman"/>
                <a:cs typeface="Times New Roman"/>
              </a:rPr>
              <a:t>guitars  just for </a:t>
            </a:r>
            <a:r>
              <a:rPr sz="2400" spc="-5" dirty="0">
                <a:latin typeface="Times New Roman"/>
                <a:cs typeface="Times New Roman"/>
              </a:rPr>
              <a:t>women </a:t>
            </a:r>
            <a:r>
              <a:rPr sz="2400" dirty="0">
                <a:latin typeface="Times New Roman"/>
                <a:cs typeface="Times New Roman"/>
              </a:rPr>
              <a:t>and</a:t>
            </a:r>
            <a:r>
              <a:rPr sz="2400" spc="-25" dirty="0">
                <a:latin typeface="Times New Roman"/>
                <a:cs typeface="Times New Roman"/>
              </a:rPr>
              <a:t> </a:t>
            </a:r>
            <a:r>
              <a:rPr sz="2400" dirty="0">
                <a:latin typeface="Times New Roman"/>
                <a:cs typeface="Times New Roman"/>
              </a:rPr>
              <a:t>girls.</a:t>
            </a:r>
          </a:p>
        </p:txBody>
      </p:sp>
      <p:sp>
        <p:nvSpPr>
          <p:cNvPr id="9" name="object 9"/>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13</a:t>
            </a:fld>
            <a:endParaRPr spc="-5" dirty="0"/>
          </a:p>
        </p:txBody>
      </p:sp>
      <p:pic>
        <p:nvPicPr>
          <p:cNvPr id="12" name="Picture 11" descr="A close up of a logo&#10;&#10;Description automatically generated">
            <a:extLst>
              <a:ext uri="{FF2B5EF4-FFF2-40B4-BE49-F238E27FC236}">
                <a16:creationId xmlns:a16="http://schemas.microsoft.com/office/drawing/2014/main" id="{722DD63F-A42F-5046-B557-815A7063C5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0256" y="1988840"/>
            <a:ext cx="3286760" cy="3812285"/>
          </a:xfrm>
          <a:prstGeom prst="rect">
            <a:avLst/>
          </a:prstGeom>
        </p:spPr>
      </p:pic>
    </p:spTree>
    <p:extLst>
      <p:ext uri="{BB962C8B-B14F-4D97-AF65-F5344CB8AC3E}">
        <p14:creationId xmlns:p14="http://schemas.microsoft.com/office/powerpoint/2010/main" val="892985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4">
            <a:extLst>
              <a:ext uri="{FF2B5EF4-FFF2-40B4-BE49-F238E27FC236}">
                <a16:creationId xmlns:a16="http://schemas.microsoft.com/office/drawing/2014/main" id="{2CB2898F-E36B-4BFC-8AB2-48BD54A2F500}"/>
              </a:ext>
            </a:extLst>
          </p:cNvPr>
          <p:cNvSpPr txBox="1">
            <a:spLocks noChangeArrowheads="1"/>
          </p:cNvSpPr>
          <p:nvPr/>
        </p:nvSpPr>
        <p:spPr bwMode="auto">
          <a:xfrm>
            <a:off x="1271464" y="588964"/>
            <a:ext cx="9433048" cy="6001643"/>
          </a:xfrm>
          <a:prstGeom prst="rect">
            <a:avLst/>
          </a:prstGeom>
          <a:noFill/>
          <a:ln>
            <a:noFill/>
          </a:ln>
        </p:spPr>
        <p:txBody>
          <a:bodyPr wrap="square">
            <a:spAutoFit/>
          </a:bodyPr>
          <a:lstStyle>
            <a:lvl1pPr marL="365125" indent="-365125" eaLnBrk="0" hangingPunct="0">
              <a:defRPr sz="2400">
                <a:solidFill>
                  <a:schemeClr val="tx1"/>
                </a:solidFill>
                <a:latin typeface="Arial" panose="020B0604020202020204" pitchFamily="34" charset="0"/>
                <a:ea typeface="MS PGothic" panose="020B0600070205080204" pitchFamily="34" charset="-128"/>
              </a:defRPr>
            </a:lvl1pPr>
            <a:lvl2pPr marL="1160463" eaLnBrk="0" hangingPunct="0">
              <a:defRPr sz="2400">
                <a:solidFill>
                  <a:schemeClr val="tx1"/>
                </a:solidFill>
                <a:latin typeface="Arial" panose="020B0604020202020204" pitchFamily="34" charset="0"/>
                <a:ea typeface="MS PGothic" panose="020B0600070205080204" pitchFamily="34" charset="-128"/>
              </a:defRPr>
            </a:lvl2pPr>
            <a:lvl3pPr marL="133985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fontAlgn="auto" hangingPunct="1">
              <a:spcBef>
                <a:spcPts val="0"/>
              </a:spcBef>
              <a:spcAft>
                <a:spcPts val="0"/>
              </a:spcAft>
              <a:buFont typeface="Wingdings" panose="05000000000000000000" pitchFamily="2" charset="2"/>
              <a:buChar char=""/>
              <a:defRPr/>
            </a:pPr>
            <a:endParaRPr lang="en-GB" altLang="en-US" dirty="0">
              <a:solidFill>
                <a:srgbClr val="336699"/>
              </a:solidFill>
            </a:endParaRPr>
          </a:p>
          <a:p>
            <a:pPr eaLnBrk="1" fontAlgn="auto" hangingPunct="1">
              <a:spcBef>
                <a:spcPts val="0"/>
              </a:spcBef>
              <a:spcAft>
                <a:spcPts val="0"/>
              </a:spcAft>
              <a:defRPr/>
            </a:pPr>
            <a:endParaRPr lang="en-GB" altLang="en-US" b="1" dirty="0">
              <a:solidFill>
                <a:srgbClr val="336699"/>
              </a:solidFill>
              <a:latin typeface="+mj-lt"/>
            </a:endParaRPr>
          </a:p>
          <a:p>
            <a:pPr lvl="1" eaLnBrk="1" fontAlgn="auto" hangingPunct="1">
              <a:spcBef>
                <a:spcPts val="0"/>
              </a:spcBef>
              <a:spcAft>
                <a:spcPts val="0"/>
              </a:spcAft>
              <a:buFont typeface="Wingdings" panose="05000000000000000000" pitchFamily="2" charset="2"/>
              <a:buChar char=""/>
              <a:defRPr/>
            </a:pPr>
            <a:r>
              <a:rPr lang="en-GB" altLang="en-US" b="1" dirty="0">
                <a:solidFill>
                  <a:srgbClr val="0033CC"/>
                </a:solidFill>
                <a:latin typeface="+mn-lt"/>
              </a:rPr>
              <a:t>Pull</a:t>
            </a:r>
            <a:r>
              <a:rPr lang="en-GB" altLang="en-US" b="1" dirty="0">
                <a:latin typeface="+mn-lt"/>
              </a:rPr>
              <a:t> influences</a:t>
            </a:r>
            <a:r>
              <a:rPr lang="en-GB" altLang="en-US" dirty="0">
                <a:latin typeface="+mn-lt"/>
              </a:rPr>
              <a:t>:</a:t>
            </a:r>
          </a:p>
          <a:p>
            <a:pPr lvl="4" eaLnBrk="1" fontAlgn="auto" hangingPunct="1">
              <a:spcBef>
                <a:spcPts val="0"/>
              </a:spcBef>
              <a:spcAft>
                <a:spcPts val="0"/>
              </a:spcAft>
              <a:buFontTx/>
              <a:buChar char="•"/>
              <a:defRPr/>
            </a:pPr>
            <a:r>
              <a:rPr lang="en-GB" altLang="en-US" dirty="0">
                <a:latin typeface="+mn-lt"/>
              </a:rPr>
              <a:t>Desire for independence</a:t>
            </a:r>
          </a:p>
          <a:p>
            <a:pPr lvl="4" eaLnBrk="1" fontAlgn="auto" hangingPunct="1">
              <a:spcBef>
                <a:spcPts val="0"/>
              </a:spcBef>
              <a:spcAft>
                <a:spcPts val="0"/>
              </a:spcAft>
              <a:buFontTx/>
              <a:buChar char="•"/>
              <a:defRPr/>
            </a:pPr>
            <a:r>
              <a:rPr lang="en-GB" altLang="en-US" dirty="0">
                <a:latin typeface="+mn-lt"/>
              </a:rPr>
              <a:t>Desire to exploit an opportunity</a:t>
            </a:r>
          </a:p>
          <a:p>
            <a:pPr lvl="4" eaLnBrk="1" fontAlgn="auto" hangingPunct="1">
              <a:spcBef>
                <a:spcPts val="0"/>
              </a:spcBef>
              <a:spcAft>
                <a:spcPts val="0"/>
              </a:spcAft>
              <a:buFontTx/>
              <a:buChar char="•"/>
              <a:defRPr/>
            </a:pPr>
            <a:r>
              <a:rPr lang="en-GB" altLang="en-US" dirty="0">
                <a:latin typeface="+mn-lt"/>
              </a:rPr>
              <a:t>Turning a hobby or previous work   	experience into business</a:t>
            </a:r>
          </a:p>
          <a:p>
            <a:pPr lvl="4" eaLnBrk="1" fontAlgn="auto" hangingPunct="1">
              <a:spcBef>
                <a:spcPts val="0"/>
              </a:spcBef>
              <a:spcAft>
                <a:spcPts val="0"/>
              </a:spcAft>
              <a:buFontTx/>
              <a:buChar char="•"/>
              <a:defRPr/>
            </a:pPr>
            <a:r>
              <a:rPr lang="en-GB" altLang="en-US" dirty="0">
                <a:latin typeface="+mn-lt"/>
              </a:rPr>
              <a:t>Financial incentives</a:t>
            </a:r>
          </a:p>
          <a:p>
            <a:pPr lvl="4" eaLnBrk="1" fontAlgn="auto" hangingPunct="1">
              <a:spcBef>
                <a:spcPts val="0"/>
              </a:spcBef>
              <a:spcAft>
                <a:spcPts val="0"/>
              </a:spcAft>
              <a:defRPr/>
            </a:pPr>
            <a:endParaRPr lang="en-GB" altLang="en-US" dirty="0">
              <a:latin typeface="+mj-lt"/>
            </a:endParaRPr>
          </a:p>
          <a:p>
            <a:pPr lvl="1" eaLnBrk="1" fontAlgn="auto" hangingPunct="1">
              <a:spcBef>
                <a:spcPts val="0"/>
              </a:spcBef>
              <a:spcAft>
                <a:spcPts val="0"/>
              </a:spcAft>
              <a:buFont typeface="Wingdings" panose="05000000000000000000" pitchFamily="2" charset="2"/>
              <a:buChar char=""/>
              <a:defRPr/>
            </a:pPr>
            <a:r>
              <a:rPr lang="en-GB" altLang="en-US" b="1" dirty="0">
                <a:solidFill>
                  <a:srgbClr val="0033CC"/>
                </a:solidFill>
                <a:latin typeface="+mn-lt"/>
              </a:rPr>
              <a:t>Push</a:t>
            </a:r>
            <a:r>
              <a:rPr lang="en-GB" altLang="en-US" b="1" dirty="0">
                <a:latin typeface="+mn-lt"/>
              </a:rPr>
              <a:t> influences</a:t>
            </a:r>
            <a:r>
              <a:rPr lang="en-GB" altLang="en-US" dirty="0">
                <a:latin typeface="+mn-lt"/>
              </a:rPr>
              <a:t>:</a:t>
            </a:r>
          </a:p>
          <a:p>
            <a:pPr lvl="4" eaLnBrk="1" fontAlgn="auto" hangingPunct="1">
              <a:spcBef>
                <a:spcPts val="0"/>
              </a:spcBef>
              <a:spcAft>
                <a:spcPts val="0"/>
              </a:spcAft>
              <a:buFontTx/>
              <a:buChar char="•"/>
              <a:defRPr/>
            </a:pPr>
            <a:r>
              <a:rPr lang="en-GB" altLang="en-US" dirty="0">
                <a:latin typeface="+mn-lt"/>
              </a:rPr>
              <a:t>Redundancy</a:t>
            </a:r>
          </a:p>
          <a:p>
            <a:pPr lvl="4" eaLnBrk="1" fontAlgn="auto" hangingPunct="1">
              <a:spcBef>
                <a:spcPts val="0"/>
              </a:spcBef>
              <a:spcAft>
                <a:spcPts val="0"/>
              </a:spcAft>
              <a:buFontTx/>
              <a:buChar char="•"/>
              <a:defRPr/>
            </a:pPr>
            <a:r>
              <a:rPr lang="en-GB" altLang="en-US" dirty="0">
                <a:latin typeface="+mn-lt"/>
              </a:rPr>
              <a:t>Unemployment</a:t>
            </a:r>
          </a:p>
          <a:p>
            <a:pPr lvl="4" eaLnBrk="1" fontAlgn="auto" hangingPunct="1">
              <a:spcBef>
                <a:spcPts val="0"/>
              </a:spcBef>
              <a:spcAft>
                <a:spcPts val="0"/>
              </a:spcAft>
              <a:buFontTx/>
              <a:buChar char="•"/>
              <a:defRPr/>
            </a:pPr>
            <a:r>
              <a:rPr lang="en-GB" altLang="en-US" dirty="0">
                <a:latin typeface="+mn-lt"/>
              </a:rPr>
              <a:t>Disagreement with previous employer</a:t>
            </a:r>
          </a:p>
          <a:p>
            <a:pPr lvl="1" eaLnBrk="1" fontAlgn="auto" hangingPunct="1">
              <a:spcBef>
                <a:spcPts val="0"/>
              </a:spcBef>
              <a:spcAft>
                <a:spcPts val="0"/>
              </a:spcAft>
              <a:buFont typeface="Wingdings" panose="05000000000000000000" pitchFamily="2" charset="2"/>
              <a:buChar char=""/>
              <a:defRPr/>
            </a:pPr>
            <a:endParaRPr lang="en-GB" altLang="en-US" dirty="0"/>
          </a:p>
          <a:p>
            <a:pPr lvl="1" eaLnBrk="1" fontAlgn="auto" hangingPunct="1">
              <a:spcBef>
                <a:spcPts val="0"/>
              </a:spcBef>
              <a:spcAft>
                <a:spcPts val="0"/>
              </a:spcAft>
              <a:defRPr/>
            </a:pPr>
            <a:endParaRPr lang="en-GB" altLang="en-US" dirty="0">
              <a:solidFill>
                <a:srgbClr val="336699"/>
              </a:solidFill>
            </a:endParaRPr>
          </a:p>
          <a:p>
            <a:pPr lvl="2" eaLnBrk="1" fontAlgn="auto" hangingPunct="1">
              <a:spcBef>
                <a:spcPts val="0"/>
              </a:spcBef>
              <a:spcAft>
                <a:spcPts val="0"/>
              </a:spcAft>
              <a:defRPr/>
            </a:pPr>
            <a:endParaRPr lang="en-GB" altLang="en-US" dirty="0">
              <a:solidFill>
                <a:srgbClr val="336699"/>
              </a:solidFill>
            </a:endParaRPr>
          </a:p>
        </p:txBody>
      </p:sp>
      <p:sp>
        <p:nvSpPr>
          <p:cNvPr id="28674" name="Rectangle 6">
            <a:extLst>
              <a:ext uri="{FF2B5EF4-FFF2-40B4-BE49-F238E27FC236}">
                <a16:creationId xmlns:a16="http://schemas.microsoft.com/office/drawing/2014/main" id="{3BD3BE3D-AD74-427C-9CED-E449CC6F9A39}"/>
              </a:ext>
            </a:extLst>
          </p:cNvPr>
          <p:cNvSpPr>
            <a:spLocks noChangeArrowheads="1"/>
          </p:cNvSpPr>
          <p:nvPr/>
        </p:nvSpPr>
        <p:spPr bwMode="auto">
          <a:xfrm>
            <a:off x="1774826" y="285751"/>
            <a:ext cx="6480175" cy="622969"/>
          </a:xfrm>
          <a:prstGeom prst="rect">
            <a:avLst/>
          </a:prstGeom>
          <a:noFill/>
          <a:ln>
            <a:noFill/>
          </a:ln>
        </p:spPr>
        <p:txBody>
          <a:bodyPr wrap="none" anchor="ctr"/>
          <a:lstStyle>
            <a:lvl1pPr eaLnBrk="0" hangingPunct="0">
              <a:tabLst>
                <a:tab pos="803275" algn="l"/>
              </a:tabLst>
              <a:defRPr sz="2400">
                <a:solidFill>
                  <a:schemeClr val="tx1"/>
                </a:solidFill>
                <a:latin typeface="Arial" panose="020B0604020202020204" pitchFamily="34" charset="0"/>
                <a:ea typeface="MS PGothic" panose="020B0600070205080204" pitchFamily="34" charset="-128"/>
              </a:defRPr>
            </a:lvl1pPr>
            <a:lvl2pPr marL="742950" indent="-285750" eaLnBrk="0" hangingPunct="0">
              <a:tabLst>
                <a:tab pos="803275" algn="l"/>
              </a:tabLst>
              <a:defRPr sz="2400">
                <a:solidFill>
                  <a:schemeClr val="tx1"/>
                </a:solidFill>
                <a:latin typeface="Arial" panose="020B0604020202020204" pitchFamily="34" charset="0"/>
                <a:ea typeface="MS PGothic" panose="020B0600070205080204" pitchFamily="34" charset="-128"/>
              </a:defRPr>
            </a:lvl2pPr>
            <a:lvl3pPr marL="11430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3pPr>
            <a:lvl4pPr marL="16002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4pPr>
            <a:lvl5pPr marL="2057400" indent="-228600" eaLnBrk="0" hangingPunct="0">
              <a:tabLst>
                <a:tab pos="803275" algn="l"/>
              </a:tabLst>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803275" algn="l"/>
              </a:tabLst>
              <a:defRPr sz="2400">
                <a:solidFill>
                  <a:schemeClr val="tx1"/>
                </a:solidFill>
                <a:latin typeface="Arial" panose="020B0604020202020204" pitchFamily="34" charset="0"/>
                <a:ea typeface="MS PGothic" panose="020B0600070205080204" pitchFamily="34" charset="-128"/>
              </a:defRPr>
            </a:lvl9pPr>
          </a:lstStyle>
          <a:p>
            <a:pPr algn="ctr" eaLnBrk="1" fontAlgn="auto" hangingPunct="1">
              <a:spcBef>
                <a:spcPts val="0"/>
              </a:spcBef>
              <a:spcAft>
                <a:spcPts val="0"/>
              </a:spcAft>
              <a:defRPr/>
            </a:pPr>
            <a:r>
              <a:rPr lang="en-GB" altLang="en-US" sz="2800" b="1" dirty="0"/>
              <a:t> </a:t>
            </a:r>
            <a:r>
              <a:rPr lang="en-GB" altLang="en-US" sz="3600" b="1" dirty="0">
                <a:latin typeface="+mj-lt"/>
              </a:rPr>
              <a:t>Motivations for starting a business</a:t>
            </a:r>
            <a:endParaRPr lang="en-GB" altLang="en-US" sz="2800" b="1" dirty="0">
              <a:latin typeface="+mj-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48074-93F5-D408-A511-BACBC5BA0C36}"/>
              </a:ext>
            </a:extLst>
          </p:cNvPr>
          <p:cNvSpPr>
            <a:spLocks noGrp="1"/>
          </p:cNvSpPr>
          <p:nvPr>
            <p:ph type="title"/>
          </p:nvPr>
        </p:nvSpPr>
        <p:spPr/>
        <p:txBody>
          <a:bodyPr/>
          <a:lstStyle/>
          <a:p>
            <a:r>
              <a:rPr lang="en-GB" dirty="0"/>
              <a:t>Activity 1 – </a:t>
            </a:r>
            <a:r>
              <a:rPr lang="en-GB" dirty="0">
                <a:highlight>
                  <a:srgbClr val="FFFF00"/>
                </a:highlight>
              </a:rPr>
              <a:t>15 Minutes </a:t>
            </a:r>
            <a:r>
              <a:rPr lang="en-GB" dirty="0"/>
              <a:t>followed by a Class discussion </a:t>
            </a:r>
          </a:p>
        </p:txBody>
      </p:sp>
      <p:sp>
        <p:nvSpPr>
          <p:cNvPr id="3" name="Content Placeholder 2">
            <a:extLst>
              <a:ext uri="{FF2B5EF4-FFF2-40B4-BE49-F238E27FC236}">
                <a16:creationId xmlns:a16="http://schemas.microsoft.com/office/drawing/2014/main" id="{034E0CC1-2346-1466-16F8-4C43E13B7DE0}"/>
              </a:ext>
            </a:extLst>
          </p:cNvPr>
          <p:cNvSpPr>
            <a:spLocks noGrp="1"/>
          </p:cNvSpPr>
          <p:nvPr>
            <p:ph idx="1"/>
          </p:nvPr>
        </p:nvSpPr>
        <p:spPr/>
        <p:txBody>
          <a:bodyPr/>
          <a:lstStyle/>
          <a:p>
            <a:r>
              <a:rPr lang="en-GB" dirty="0"/>
              <a:t>As a new entrepreneur of an innovative product/services, what would be your main motivation factors?</a:t>
            </a:r>
          </a:p>
          <a:p>
            <a:endParaRPr lang="en-GB" dirty="0"/>
          </a:p>
          <a:p>
            <a:endParaRPr lang="en-GB" dirty="0"/>
          </a:p>
          <a:p>
            <a:r>
              <a:rPr lang="en-GB" dirty="0"/>
              <a:t>Share your ideas with the class </a:t>
            </a:r>
          </a:p>
        </p:txBody>
      </p:sp>
      <p:sp>
        <p:nvSpPr>
          <p:cNvPr id="4" name="Date Placeholder 3">
            <a:extLst>
              <a:ext uri="{FF2B5EF4-FFF2-40B4-BE49-F238E27FC236}">
                <a16:creationId xmlns:a16="http://schemas.microsoft.com/office/drawing/2014/main" id="{EB6B5770-CFAC-B546-B073-AE60CB997696}"/>
              </a:ext>
            </a:extLst>
          </p:cNvPr>
          <p:cNvSpPr>
            <a:spLocks noGrp="1"/>
          </p:cNvSpPr>
          <p:nvPr>
            <p:ph type="dt" sz="half" idx="10"/>
          </p:nvPr>
        </p:nvSpPr>
        <p:spPr/>
        <p:txBody>
          <a:bodyPr/>
          <a:lstStyle/>
          <a:p>
            <a:pPr>
              <a:defRPr/>
            </a:pPr>
            <a:fld id="{2303D31F-598B-47EE-BA37-93F097A3D676}" type="datetime1">
              <a:rPr lang="en-GB" altLang="en-US" smtClean="0"/>
              <a:pPr>
                <a:defRPr/>
              </a:pPr>
              <a:t>21/02/2024</a:t>
            </a:fld>
            <a:endParaRPr lang="en-GB" altLang="en-US"/>
          </a:p>
        </p:txBody>
      </p:sp>
      <p:sp>
        <p:nvSpPr>
          <p:cNvPr id="5" name="Slide Number Placeholder 4">
            <a:extLst>
              <a:ext uri="{FF2B5EF4-FFF2-40B4-BE49-F238E27FC236}">
                <a16:creationId xmlns:a16="http://schemas.microsoft.com/office/drawing/2014/main" id="{85CEC646-CC1A-571D-310B-9770B54F1CA9}"/>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62871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49781" y="101935"/>
            <a:ext cx="8087995" cy="1243930"/>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z="4000" spc="-5" dirty="0"/>
              <a:t>Personal Characteristics </a:t>
            </a:r>
            <a:r>
              <a:rPr sz="4000" dirty="0"/>
              <a:t>of </a:t>
            </a:r>
            <a:r>
              <a:rPr sz="4000" spc="-10" dirty="0"/>
              <a:t>the</a:t>
            </a:r>
            <a:r>
              <a:rPr sz="4000" spc="-60" dirty="0"/>
              <a:t> </a:t>
            </a:r>
            <a:r>
              <a:rPr sz="4000" spc="-5" dirty="0"/>
              <a:t>Entrepreneur</a:t>
            </a:r>
          </a:p>
        </p:txBody>
      </p:sp>
      <p:sp>
        <p:nvSpPr>
          <p:cNvPr id="3" name="object 3"/>
          <p:cNvSpPr/>
          <p:nvPr/>
        </p:nvSpPr>
        <p:spPr>
          <a:xfrm>
            <a:off x="1524000" y="1435495"/>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2739389" y="1558290"/>
            <a:ext cx="6402070" cy="756920"/>
          </a:xfrm>
          <a:prstGeom prst="rect">
            <a:avLst/>
          </a:prstGeom>
        </p:spPr>
        <p:txBody>
          <a:bodyPr vert="horz" wrap="square" lIns="0" tIns="12700" rIns="0" bIns="0" rtlCol="0">
            <a:spAutoFit/>
          </a:bodyPr>
          <a:lstStyle/>
          <a:p>
            <a:pPr marL="778510" marR="5080" indent="-765810">
              <a:spcBef>
                <a:spcPts val="100"/>
              </a:spcBef>
            </a:pPr>
            <a:r>
              <a:rPr sz="2400" spc="-5" dirty="0">
                <a:latin typeface="Times New Roman"/>
                <a:cs typeface="Times New Roman"/>
              </a:rPr>
              <a:t>Characteristics </a:t>
            </a:r>
            <a:r>
              <a:rPr sz="2400" dirty="0">
                <a:latin typeface="Times New Roman"/>
                <a:cs typeface="Times New Roman"/>
              </a:rPr>
              <a:t>that tend to </a:t>
            </a:r>
            <a:r>
              <a:rPr sz="2400" spc="-5" dirty="0">
                <a:latin typeface="Times New Roman"/>
                <a:cs typeface="Times New Roman"/>
              </a:rPr>
              <a:t>make </a:t>
            </a:r>
            <a:r>
              <a:rPr sz="2400" spc="-10" dirty="0">
                <a:latin typeface="Times New Roman"/>
                <a:cs typeface="Times New Roman"/>
              </a:rPr>
              <a:t>some </a:t>
            </a:r>
            <a:r>
              <a:rPr sz="2400" dirty="0">
                <a:latin typeface="Times New Roman"/>
                <a:cs typeface="Times New Roman"/>
              </a:rPr>
              <a:t>people better  at recognizing opportunities than</a:t>
            </a:r>
            <a:r>
              <a:rPr sz="2400" spc="-30" dirty="0">
                <a:latin typeface="Times New Roman"/>
                <a:cs typeface="Times New Roman"/>
              </a:rPr>
              <a:t> </a:t>
            </a:r>
            <a:r>
              <a:rPr sz="2400" dirty="0">
                <a:latin typeface="Times New Roman"/>
                <a:cs typeface="Times New Roman"/>
              </a:rPr>
              <a:t>others</a:t>
            </a:r>
            <a:endParaRPr sz="2400">
              <a:latin typeface="Times New Roman"/>
              <a:cs typeface="Times New Roman"/>
            </a:endParaRPr>
          </a:p>
        </p:txBody>
      </p:sp>
      <p:sp>
        <p:nvSpPr>
          <p:cNvPr id="5" name="object 5"/>
          <p:cNvSpPr/>
          <p:nvPr/>
        </p:nvSpPr>
        <p:spPr>
          <a:xfrm>
            <a:off x="2286000" y="28956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6" name="object 6"/>
          <p:cNvSpPr txBox="1"/>
          <p:nvPr/>
        </p:nvSpPr>
        <p:spPr>
          <a:xfrm>
            <a:off x="2286000" y="2895601"/>
            <a:ext cx="2514600" cy="569387"/>
          </a:xfrm>
          <a:prstGeom prst="rect">
            <a:avLst/>
          </a:prstGeom>
          <a:ln w="9344">
            <a:solidFill>
              <a:srgbClr val="000000"/>
            </a:solidFill>
          </a:ln>
        </p:spPr>
        <p:txBody>
          <a:bodyPr vert="horz" wrap="square" lIns="0" tIns="198120" rIns="0" bIns="0" rtlCol="0">
            <a:spAutoFit/>
          </a:bodyPr>
          <a:lstStyle/>
          <a:p>
            <a:pPr marL="227329">
              <a:spcBef>
                <a:spcPts val="1560"/>
              </a:spcBef>
            </a:pPr>
            <a:r>
              <a:rPr sz="2400" spc="-5" dirty="0">
                <a:latin typeface="Times New Roman"/>
                <a:cs typeface="Times New Roman"/>
              </a:rPr>
              <a:t>Prior</a:t>
            </a:r>
            <a:r>
              <a:rPr sz="2400" spc="-10" dirty="0">
                <a:latin typeface="Times New Roman"/>
                <a:cs typeface="Times New Roman"/>
              </a:rPr>
              <a:t> </a:t>
            </a:r>
            <a:r>
              <a:rPr sz="2400" spc="-5" dirty="0">
                <a:latin typeface="Times New Roman"/>
                <a:cs typeface="Times New Roman"/>
              </a:rPr>
              <a:t>Experience</a:t>
            </a:r>
            <a:endParaRPr sz="2400">
              <a:latin typeface="Times New Roman"/>
              <a:cs typeface="Times New Roman"/>
            </a:endParaRPr>
          </a:p>
        </p:txBody>
      </p:sp>
      <p:sp>
        <p:nvSpPr>
          <p:cNvPr id="7" name="object 7"/>
          <p:cNvSpPr/>
          <p:nvPr/>
        </p:nvSpPr>
        <p:spPr>
          <a:xfrm>
            <a:off x="6934200" y="28956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8" name="object 8"/>
          <p:cNvSpPr txBox="1"/>
          <p:nvPr/>
        </p:nvSpPr>
        <p:spPr>
          <a:xfrm>
            <a:off x="6934200" y="2895601"/>
            <a:ext cx="2514600" cy="569387"/>
          </a:xfrm>
          <a:prstGeom prst="rect">
            <a:avLst/>
          </a:prstGeom>
          <a:ln w="9344">
            <a:solidFill>
              <a:srgbClr val="000000"/>
            </a:solidFill>
          </a:ln>
        </p:spPr>
        <p:txBody>
          <a:bodyPr vert="horz" wrap="square" lIns="0" tIns="198120" rIns="0" bIns="0" rtlCol="0">
            <a:spAutoFit/>
          </a:bodyPr>
          <a:lstStyle/>
          <a:p>
            <a:pPr marL="167005">
              <a:spcBef>
                <a:spcPts val="1560"/>
              </a:spcBef>
            </a:pPr>
            <a:r>
              <a:rPr sz="2400" spc="-5" dirty="0">
                <a:latin typeface="Times New Roman"/>
                <a:cs typeface="Times New Roman"/>
              </a:rPr>
              <a:t>Cognitive</a:t>
            </a:r>
            <a:r>
              <a:rPr sz="2400" spc="-10" dirty="0">
                <a:latin typeface="Times New Roman"/>
                <a:cs typeface="Times New Roman"/>
              </a:rPr>
              <a:t> </a:t>
            </a:r>
            <a:r>
              <a:rPr sz="2400" spc="-5" dirty="0">
                <a:latin typeface="Times New Roman"/>
                <a:cs typeface="Times New Roman"/>
              </a:rPr>
              <a:t>Factors</a:t>
            </a:r>
            <a:endParaRPr sz="2400">
              <a:latin typeface="Times New Roman"/>
              <a:cs typeface="Times New Roman"/>
            </a:endParaRPr>
          </a:p>
        </p:txBody>
      </p:sp>
      <p:sp>
        <p:nvSpPr>
          <p:cNvPr id="9" name="object 9"/>
          <p:cNvSpPr/>
          <p:nvPr/>
        </p:nvSpPr>
        <p:spPr>
          <a:xfrm>
            <a:off x="2286000" y="47244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10" name="object 10"/>
          <p:cNvSpPr txBox="1"/>
          <p:nvPr/>
        </p:nvSpPr>
        <p:spPr>
          <a:xfrm>
            <a:off x="2286000" y="4724401"/>
            <a:ext cx="2514600" cy="569387"/>
          </a:xfrm>
          <a:prstGeom prst="rect">
            <a:avLst/>
          </a:prstGeom>
          <a:ln w="9344">
            <a:solidFill>
              <a:srgbClr val="000000"/>
            </a:solidFill>
          </a:ln>
        </p:spPr>
        <p:txBody>
          <a:bodyPr vert="horz" wrap="square" lIns="0" tIns="198120" rIns="0" bIns="0" rtlCol="0">
            <a:spAutoFit/>
          </a:bodyPr>
          <a:lstStyle/>
          <a:p>
            <a:pPr marL="244475">
              <a:spcBef>
                <a:spcPts val="1560"/>
              </a:spcBef>
            </a:pPr>
            <a:r>
              <a:rPr sz="2400" spc="-5" dirty="0">
                <a:latin typeface="Times New Roman"/>
                <a:cs typeface="Times New Roman"/>
              </a:rPr>
              <a:t>Social</a:t>
            </a:r>
            <a:r>
              <a:rPr sz="2400" spc="-15" dirty="0">
                <a:latin typeface="Times New Roman"/>
                <a:cs typeface="Times New Roman"/>
              </a:rPr>
              <a:t> </a:t>
            </a:r>
            <a:r>
              <a:rPr sz="2400" spc="-5" dirty="0">
                <a:latin typeface="Times New Roman"/>
                <a:cs typeface="Times New Roman"/>
              </a:rPr>
              <a:t>Networks</a:t>
            </a:r>
            <a:endParaRPr sz="2400">
              <a:latin typeface="Times New Roman"/>
              <a:cs typeface="Times New Roman"/>
            </a:endParaRPr>
          </a:p>
        </p:txBody>
      </p:sp>
      <p:sp>
        <p:nvSpPr>
          <p:cNvPr id="11" name="object 11"/>
          <p:cNvSpPr/>
          <p:nvPr/>
        </p:nvSpPr>
        <p:spPr>
          <a:xfrm>
            <a:off x="6934200" y="4724400"/>
            <a:ext cx="2514600" cy="762000"/>
          </a:xfrm>
          <a:custGeom>
            <a:avLst/>
            <a:gdLst/>
            <a:ahLst/>
            <a:cxnLst/>
            <a:rect l="l" t="t" r="r" b="b"/>
            <a:pathLst>
              <a:path w="2514600" h="762000">
                <a:moveTo>
                  <a:pt x="2514600" y="0"/>
                </a:moveTo>
                <a:lnTo>
                  <a:pt x="0" y="0"/>
                </a:lnTo>
                <a:lnTo>
                  <a:pt x="0" y="762000"/>
                </a:lnTo>
                <a:lnTo>
                  <a:pt x="2514600" y="762000"/>
                </a:lnTo>
                <a:close/>
              </a:path>
            </a:pathLst>
          </a:custGeom>
          <a:solidFill>
            <a:srgbClr val="FFFFCC"/>
          </a:solidFill>
        </p:spPr>
        <p:txBody>
          <a:bodyPr wrap="square" lIns="0" tIns="0" rIns="0" bIns="0" rtlCol="0"/>
          <a:lstStyle/>
          <a:p>
            <a:endParaRPr/>
          </a:p>
        </p:txBody>
      </p:sp>
      <p:sp>
        <p:nvSpPr>
          <p:cNvPr id="12" name="object 12"/>
          <p:cNvSpPr txBox="1"/>
          <p:nvPr/>
        </p:nvSpPr>
        <p:spPr>
          <a:xfrm>
            <a:off x="6934200" y="4724401"/>
            <a:ext cx="2514600" cy="569387"/>
          </a:xfrm>
          <a:prstGeom prst="rect">
            <a:avLst/>
          </a:prstGeom>
          <a:ln w="9344">
            <a:solidFill>
              <a:srgbClr val="000000"/>
            </a:solidFill>
          </a:ln>
        </p:spPr>
        <p:txBody>
          <a:bodyPr vert="horz" wrap="square" lIns="0" tIns="198120" rIns="0" bIns="0" rtlCol="0">
            <a:spAutoFit/>
          </a:bodyPr>
          <a:lstStyle/>
          <a:p>
            <a:pPr marL="643255">
              <a:spcBef>
                <a:spcPts val="1560"/>
              </a:spcBef>
            </a:pPr>
            <a:r>
              <a:rPr sz="2400" dirty="0">
                <a:latin typeface="Times New Roman"/>
                <a:cs typeface="Times New Roman"/>
              </a:rPr>
              <a:t>Creativity</a:t>
            </a:r>
            <a:endParaRPr sz="2400">
              <a:latin typeface="Times New Roman"/>
              <a:cs typeface="Times New Roman"/>
            </a:endParaRPr>
          </a:p>
        </p:txBody>
      </p:sp>
      <p:sp>
        <p:nvSpPr>
          <p:cNvPr id="13" name="object 13"/>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14" name="object 14"/>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16</a:t>
            </a:fld>
            <a:endParaRPr spc="-5" dirty="0"/>
          </a:p>
        </p:txBody>
      </p:sp>
    </p:spTree>
    <p:extLst>
      <p:ext uri="{BB962C8B-B14F-4D97-AF65-F5344CB8AC3E}">
        <p14:creationId xmlns:p14="http://schemas.microsoft.com/office/powerpoint/2010/main" val="1456226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41521" y="378934"/>
            <a:ext cx="4722831" cy="689932"/>
          </a:xfrm>
          <a:prstGeom prst="rect">
            <a:avLst/>
          </a:prstGeom>
        </p:spPr>
        <p:txBody>
          <a:bodyPr vert="horz" wrap="square" lIns="0" tIns="12700" rIns="0" bIns="0" numCol="1" rtlCol="0" anchor="ctr" anchorCtr="0" compatLnSpc="1">
            <a:prstTxWarp prst="textNoShape">
              <a:avLst/>
            </a:prstTxWarp>
            <a:spAutoFit/>
          </a:bodyPr>
          <a:lstStyle/>
          <a:p>
            <a:pPr marL="12700" algn="just">
              <a:spcBef>
                <a:spcPts val="100"/>
              </a:spcBef>
            </a:pPr>
            <a:r>
              <a:rPr spc="-5" dirty="0"/>
              <a:t>Pri</a:t>
            </a:r>
            <a:r>
              <a:rPr lang="en-GB" spc="-5" dirty="0"/>
              <a:t>or </a:t>
            </a:r>
            <a:r>
              <a:rPr spc="-10" dirty="0"/>
              <a:t>Experience</a:t>
            </a:r>
          </a:p>
        </p:txBody>
      </p:sp>
      <p:sp>
        <p:nvSpPr>
          <p:cNvPr id="3" name="object 3"/>
          <p:cNvSpPr txBox="1"/>
          <p:nvPr/>
        </p:nvSpPr>
        <p:spPr>
          <a:xfrm>
            <a:off x="750570" y="1468119"/>
            <a:ext cx="10890046" cy="381642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3200" dirty="0">
                <a:latin typeface="Times New Roman"/>
                <a:cs typeface="Times New Roman"/>
              </a:rPr>
              <a:t>Prior Industry</a:t>
            </a:r>
            <a:r>
              <a:rPr sz="3200" spc="-5" dirty="0">
                <a:latin typeface="Times New Roman"/>
                <a:cs typeface="Times New Roman"/>
              </a:rPr>
              <a:t> Experience</a:t>
            </a:r>
            <a:endParaRPr sz="3200" dirty="0">
              <a:latin typeface="Times New Roman"/>
              <a:cs typeface="Times New Roman"/>
            </a:endParaRPr>
          </a:p>
          <a:p>
            <a:pPr marL="755650" marR="429259" lvl="1" indent="-285750">
              <a:spcBef>
                <a:spcPts val="600"/>
              </a:spcBef>
              <a:buChar char="–"/>
              <a:tabLst>
                <a:tab pos="755015" algn="l"/>
                <a:tab pos="755650" algn="l"/>
              </a:tabLst>
            </a:pPr>
            <a:r>
              <a:rPr sz="2800" spc="-5" dirty="0">
                <a:latin typeface="Times New Roman"/>
                <a:cs typeface="Times New Roman"/>
              </a:rPr>
              <a:t>Several </a:t>
            </a:r>
            <a:r>
              <a:rPr sz="2800" dirty="0">
                <a:latin typeface="Times New Roman"/>
                <a:cs typeface="Times New Roman"/>
              </a:rPr>
              <a:t>studies </a:t>
            </a:r>
            <a:r>
              <a:rPr sz="2800" spc="-5" dirty="0">
                <a:latin typeface="Times New Roman"/>
                <a:cs typeface="Times New Roman"/>
              </a:rPr>
              <a:t>have shown </a:t>
            </a:r>
            <a:r>
              <a:rPr sz="2800" dirty="0">
                <a:latin typeface="Times New Roman"/>
                <a:cs typeface="Times New Roman"/>
              </a:rPr>
              <a:t>that prior </a:t>
            </a:r>
            <a:r>
              <a:rPr sz="2800" spc="-5" dirty="0">
                <a:latin typeface="Times New Roman"/>
                <a:cs typeface="Times New Roman"/>
              </a:rPr>
              <a:t>experience </a:t>
            </a:r>
            <a:r>
              <a:rPr sz="2800" dirty="0">
                <a:latin typeface="Times New Roman"/>
                <a:cs typeface="Times New Roman"/>
              </a:rPr>
              <a:t>in an  industry helps an entrepreneur </a:t>
            </a:r>
            <a:r>
              <a:rPr sz="2800" spc="-5" dirty="0">
                <a:latin typeface="Times New Roman"/>
                <a:cs typeface="Times New Roman"/>
              </a:rPr>
              <a:t>recognize </a:t>
            </a:r>
            <a:r>
              <a:rPr sz="2800" dirty="0">
                <a:latin typeface="Times New Roman"/>
                <a:cs typeface="Times New Roman"/>
              </a:rPr>
              <a:t>business  opportunities.</a:t>
            </a:r>
          </a:p>
          <a:p>
            <a:pPr marL="1155065" marR="5080" lvl="2" indent="-228600">
              <a:spcBef>
                <a:spcPts val="500"/>
              </a:spcBef>
              <a:buChar char="•"/>
              <a:tabLst>
                <a:tab pos="1155065" algn="l"/>
                <a:tab pos="1155700" algn="l"/>
              </a:tabLst>
            </a:pPr>
            <a:r>
              <a:rPr sz="2800" spc="-5" dirty="0">
                <a:latin typeface="Times New Roman"/>
                <a:cs typeface="Times New Roman"/>
              </a:rPr>
              <a:t>By </a:t>
            </a:r>
            <a:r>
              <a:rPr sz="2800" dirty="0">
                <a:latin typeface="Times New Roman"/>
                <a:cs typeface="Times New Roman"/>
              </a:rPr>
              <a:t>working in an </a:t>
            </a:r>
            <a:r>
              <a:rPr sz="2800" spc="-20" dirty="0">
                <a:latin typeface="Times New Roman"/>
                <a:cs typeface="Times New Roman"/>
              </a:rPr>
              <a:t>industry, </a:t>
            </a:r>
            <a:r>
              <a:rPr sz="2800" dirty="0">
                <a:latin typeface="Times New Roman"/>
                <a:cs typeface="Times New Roman"/>
              </a:rPr>
              <a:t>an </a:t>
            </a:r>
            <a:r>
              <a:rPr sz="2800" spc="-5" dirty="0">
                <a:latin typeface="Times New Roman"/>
                <a:cs typeface="Times New Roman"/>
              </a:rPr>
              <a:t>individual </a:t>
            </a:r>
            <a:r>
              <a:rPr sz="2800" spc="-10" dirty="0">
                <a:latin typeface="Times New Roman"/>
                <a:cs typeface="Times New Roman"/>
              </a:rPr>
              <a:t>may </a:t>
            </a:r>
            <a:r>
              <a:rPr sz="2800" dirty="0">
                <a:latin typeface="Times New Roman"/>
                <a:cs typeface="Times New Roman"/>
              </a:rPr>
              <a:t>spot a </a:t>
            </a:r>
            <a:r>
              <a:rPr sz="2800" spc="-5" dirty="0">
                <a:latin typeface="Times New Roman"/>
                <a:cs typeface="Times New Roman"/>
              </a:rPr>
              <a:t>market niche  that </a:t>
            </a:r>
            <a:r>
              <a:rPr sz="2800" dirty="0">
                <a:latin typeface="Times New Roman"/>
                <a:cs typeface="Times New Roman"/>
              </a:rPr>
              <a:t>is</a:t>
            </a:r>
            <a:r>
              <a:rPr sz="2800" spc="-15" dirty="0">
                <a:latin typeface="Times New Roman"/>
                <a:cs typeface="Times New Roman"/>
              </a:rPr>
              <a:t> </a:t>
            </a:r>
            <a:r>
              <a:rPr sz="2800" dirty="0">
                <a:latin typeface="Times New Roman"/>
                <a:cs typeface="Times New Roman"/>
              </a:rPr>
              <a:t>underserved.</a:t>
            </a:r>
            <a:r>
              <a:rPr lang="en-GB" sz="2800" dirty="0">
                <a:latin typeface="Times New Roman"/>
                <a:cs typeface="Times New Roman"/>
              </a:rPr>
              <a:t> –</a:t>
            </a:r>
            <a:r>
              <a:rPr lang="en-GB" sz="2800" dirty="0">
                <a:solidFill>
                  <a:srgbClr val="FF0000"/>
                </a:solidFill>
                <a:latin typeface="Times New Roman"/>
                <a:cs typeface="Times New Roman"/>
              </a:rPr>
              <a:t>Founder of Twitter used to work in Google</a:t>
            </a:r>
            <a:endParaRPr sz="2800" dirty="0">
              <a:solidFill>
                <a:srgbClr val="FF0000"/>
              </a:solidFill>
              <a:latin typeface="Times New Roman"/>
              <a:cs typeface="Times New Roman"/>
            </a:endParaRPr>
          </a:p>
          <a:p>
            <a:pPr marL="1155065" marR="11430" lvl="2" indent="-228600">
              <a:spcBef>
                <a:spcPts val="500"/>
              </a:spcBef>
              <a:buChar char="•"/>
              <a:tabLst>
                <a:tab pos="1155065" algn="l"/>
                <a:tab pos="1155700" algn="l"/>
              </a:tabLst>
            </a:pPr>
            <a:r>
              <a:rPr sz="2800" dirty="0">
                <a:latin typeface="Times New Roman"/>
                <a:cs typeface="Times New Roman"/>
              </a:rPr>
              <a:t>It </a:t>
            </a:r>
            <a:r>
              <a:rPr sz="2800" spc="-5" dirty="0">
                <a:latin typeface="Times New Roman"/>
                <a:cs typeface="Times New Roman"/>
              </a:rPr>
              <a:t>is also possible that </a:t>
            </a:r>
            <a:r>
              <a:rPr sz="2800" dirty="0">
                <a:latin typeface="Times New Roman"/>
                <a:cs typeface="Times New Roman"/>
              </a:rPr>
              <a:t>by working </a:t>
            </a:r>
            <a:r>
              <a:rPr sz="2800" spc="-5" dirty="0">
                <a:latin typeface="Times New Roman"/>
                <a:cs typeface="Times New Roman"/>
              </a:rPr>
              <a:t>in </a:t>
            </a:r>
            <a:r>
              <a:rPr sz="2800" dirty="0">
                <a:latin typeface="Times New Roman"/>
                <a:cs typeface="Times New Roman"/>
              </a:rPr>
              <a:t>an </a:t>
            </a:r>
            <a:r>
              <a:rPr sz="2800" spc="-15" dirty="0">
                <a:latin typeface="Times New Roman"/>
                <a:cs typeface="Times New Roman"/>
              </a:rPr>
              <a:t>industry, </a:t>
            </a:r>
            <a:r>
              <a:rPr sz="2800" spc="5" dirty="0">
                <a:latin typeface="Times New Roman"/>
                <a:cs typeface="Times New Roman"/>
              </a:rPr>
              <a:t>an </a:t>
            </a:r>
            <a:r>
              <a:rPr sz="2800" dirty="0">
                <a:latin typeface="Times New Roman"/>
                <a:cs typeface="Times New Roman"/>
              </a:rPr>
              <a:t>individual  </a:t>
            </a:r>
            <a:r>
              <a:rPr sz="2800" spc="-5" dirty="0">
                <a:latin typeface="Times New Roman"/>
                <a:cs typeface="Times New Roman"/>
              </a:rPr>
              <a:t>builds </a:t>
            </a:r>
            <a:r>
              <a:rPr sz="2800" dirty="0">
                <a:latin typeface="Times New Roman"/>
                <a:cs typeface="Times New Roman"/>
              </a:rPr>
              <a:t>a network of </a:t>
            </a:r>
            <a:r>
              <a:rPr sz="2800" spc="-5" dirty="0">
                <a:latin typeface="Times New Roman"/>
                <a:cs typeface="Times New Roman"/>
              </a:rPr>
              <a:t>social contacts </a:t>
            </a:r>
            <a:r>
              <a:rPr sz="2800" dirty="0">
                <a:latin typeface="Times New Roman"/>
                <a:cs typeface="Times New Roman"/>
              </a:rPr>
              <a:t>who provide </a:t>
            </a:r>
            <a:r>
              <a:rPr sz="2800" spc="-5" dirty="0">
                <a:latin typeface="Times New Roman"/>
                <a:cs typeface="Times New Roman"/>
              </a:rPr>
              <a:t>insights that lead  to </a:t>
            </a:r>
            <a:r>
              <a:rPr sz="2800" dirty="0">
                <a:latin typeface="Times New Roman"/>
                <a:cs typeface="Times New Roman"/>
              </a:rPr>
              <a:t>recognizing </a:t>
            </a:r>
            <a:r>
              <a:rPr sz="2800" spc="-5" dirty="0">
                <a:latin typeface="Times New Roman"/>
                <a:cs typeface="Times New Roman"/>
              </a:rPr>
              <a:t>new</a:t>
            </a:r>
            <a:r>
              <a:rPr sz="2800" spc="20" dirty="0">
                <a:latin typeface="Times New Roman"/>
                <a:cs typeface="Times New Roman"/>
              </a:rPr>
              <a:t> </a:t>
            </a:r>
            <a:r>
              <a:rPr sz="2800" spc="-5" dirty="0">
                <a:latin typeface="Times New Roman"/>
                <a:cs typeface="Times New Roman"/>
              </a:rPr>
              <a:t>opportunities.</a:t>
            </a:r>
            <a:endParaRPr sz="2800" dirty="0">
              <a:latin typeface="Times New Roman"/>
              <a:cs typeface="Times New Roman"/>
            </a:endParaRPr>
          </a:p>
        </p:txBody>
      </p:sp>
      <p:sp>
        <p:nvSpPr>
          <p:cNvPr id="4" name="object 4"/>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17</a:t>
            </a:fld>
            <a:endParaRPr spc="-5" dirty="0"/>
          </a:p>
        </p:txBody>
      </p:sp>
    </p:spTree>
    <p:extLst>
      <p:ext uri="{BB962C8B-B14F-4D97-AF65-F5344CB8AC3E}">
        <p14:creationId xmlns:p14="http://schemas.microsoft.com/office/powerpoint/2010/main" val="46009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64999" y="389335"/>
            <a:ext cx="4662002"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Cognitive</a:t>
            </a:r>
            <a:r>
              <a:rPr spc="-75" dirty="0"/>
              <a:t> </a:t>
            </a:r>
            <a:r>
              <a:rPr spc="-5" dirty="0"/>
              <a:t>Factors</a:t>
            </a:r>
          </a:p>
        </p:txBody>
      </p:sp>
      <p:sp>
        <p:nvSpPr>
          <p:cNvPr id="3" name="object 3"/>
          <p:cNvSpPr txBox="1"/>
          <p:nvPr/>
        </p:nvSpPr>
        <p:spPr>
          <a:xfrm>
            <a:off x="839416" y="1544320"/>
            <a:ext cx="10153127" cy="342657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Cognitive Factors</a:t>
            </a:r>
            <a:endParaRPr sz="2800" dirty="0">
              <a:latin typeface="Times New Roman"/>
              <a:cs typeface="Times New Roman"/>
            </a:endParaRPr>
          </a:p>
          <a:p>
            <a:pPr marL="755650" marR="21590" lvl="1" indent="-285750">
              <a:spcBef>
                <a:spcPts val="600"/>
              </a:spcBef>
              <a:buChar char="–"/>
              <a:tabLst>
                <a:tab pos="755015" algn="l"/>
                <a:tab pos="755650" algn="l"/>
              </a:tabLst>
            </a:pPr>
            <a:r>
              <a:rPr sz="2400" spc="-5" dirty="0">
                <a:latin typeface="Times New Roman"/>
                <a:cs typeface="Times New Roman"/>
              </a:rPr>
              <a:t>Studies </a:t>
            </a:r>
            <a:r>
              <a:rPr sz="2400" dirty="0">
                <a:latin typeface="Times New Roman"/>
                <a:cs typeface="Times New Roman"/>
              </a:rPr>
              <a:t>have </a:t>
            </a:r>
            <a:r>
              <a:rPr sz="2400" spc="-5" dirty="0">
                <a:latin typeface="Times New Roman"/>
                <a:cs typeface="Times New Roman"/>
              </a:rPr>
              <a:t>shown </a:t>
            </a:r>
            <a:r>
              <a:rPr sz="2400" dirty="0">
                <a:latin typeface="Times New Roman"/>
                <a:cs typeface="Times New Roman"/>
              </a:rPr>
              <a:t>that opportunity recognition </a:t>
            </a:r>
            <a:r>
              <a:rPr sz="2400" spc="-10" dirty="0">
                <a:latin typeface="Times New Roman"/>
                <a:cs typeface="Times New Roman"/>
              </a:rPr>
              <a:t>may </a:t>
            </a:r>
            <a:r>
              <a:rPr sz="2400" dirty="0">
                <a:latin typeface="Times New Roman"/>
                <a:cs typeface="Times New Roman"/>
              </a:rPr>
              <a:t>be an  innate </a:t>
            </a:r>
            <a:r>
              <a:rPr sz="2400" spc="-5" dirty="0">
                <a:latin typeface="Times New Roman"/>
                <a:cs typeface="Times New Roman"/>
              </a:rPr>
              <a:t>skill </a:t>
            </a:r>
            <a:r>
              <a:rPr sz="2400" dirty="0">
                <a:latin typeface="Times New Roman"/>
                <a:cs typeface="Times New Roman"/>
              </a:rPr>
              <a:t>or cognitive </a:t>
            </a:r>
            <a:r>
              <a:rPr sz="2400" spc="-5" dirty="0">
                <a:latin typeface="Times New Roman"/>
                <a:cs typeface="Times New Roman"/>
              </a:rPr>
              <a:t>process.</a:t>
            </a:r>
            <a:endParaRPr sz="2400" dirty="0">
              <a:latin typeface="Times New Roman"/>
              <a:cs typeface="Times New Roman"/>
            </a:endParaRPr>
          </a:p>
          <a:p>
            <a:pPr marL="755650" marR="567055" lvl="1" indent="-285750">
              <a:spcBef>
                <a:spcPts val="600"/>
              </a:spcBef>
              <a:buChar char="–"/>
              <a:tabLst>
                <a:tab pos="755015" algn="l"/>
                <a:tab pos="755650" algn="l"/>
              </a:tabLst>
            </a:pPr>
            <a:r>
              <a:rPr sz="2400" spc="-10" dirty="0">
                <a:latin typeface="Times New Roman"/>
                <a:cs typeface="Times New Roman"/>
              </a:rPr>
              <a:t>Some </a:t>
            </a:r>
            <a:r>
              <a:rPr sz="2400" spc="-5" dirty="0">
                <a:latin typeface="Times New Roman"/>
                <a:cs typeface="Times New Roman"/>
              </a:rPr>
              <a:t>people </a:t>
            </a:r>
            <a:r>
              <a:rPr sz="2400" dirty="0">
                <a:latin typeface="Times New Roman"/>
                <a:cs typeface="Times New Roman"/>
              </a:rPr>
              <a:t>believe that </a:t>
            </a:r>
            <a:r>
              <a:rPr sz="2400" spc="-5" dirty="0">
                <a:latin typeface="Times New Roman"/>
                <a:cs typeface="Times New Roman"/>
              </a:rPr>
              <a:t>entrepreneurs have </a:t>
            </a:r>
            <a:r>
              <a:rPr sz="2400" dirty="0">
                <a:latin typeface="Times New Roman"/>
                <a:cs typeface="Times New Roman"/>
              </a:rPr>
              <a:t>a “sixth  </a:t>
            </a:r>
            <a:r>
              <a:rPr sz="2400" spc="-5" dirty="0">
                <a:latin typeface="Times New Roman"/>
                <a:cs typeface="Times New Roman"/>
              </a:rPr>
              <a:t>sense” </a:t>
            </a:r>
            <a:r>
              <a:rPr sz="2400" dirty="0">
                <a:latin typeface="Times New Roman"/>
                <a:cs typeface="Times New Roman"/>
              </a:rPr>
              <a:t>that </a:t>
            </a:r>
            <a:r>
              <a:rPr sz="2400" spc="-5" dirty="0">
                <a:latin typeface="Times New Roman"/>
                <a:cs typeface="Times New Roman"/>
              </a:rPr>
              <a:t>allows </a:t>
            </a:r>
            <a:r>
              <a:rPr sz="2400" dirty="0">
                <a:latin typeface="Times New Roman"/>
                <a:cs typeface="Times New Roman"/>
              </a:rPr>
              <a:t>them to see </a:t>
            </a:r>
            <a:r>
              <a:rPr sz="2400" spc="-5" dirty="0">
                <a:latin typeface="Times New Roman"/>
                <a:cs typeface="Times New Roman"/>
              </a:rPr>
              <a:t>opportunities </a:t>
            </a:r>
            <a:r>
              <a:rPr sz="2400" dirty="0">
                <a:latin typeface="Times New Roman"/>
                <a:cs typeface="Times New Roman"/>
              </a:rPr>
              <a:t>that others  </a:t>
            </a:r>
            <a:r>
              <a:rPr sz="2400" spc="-10" dirty="0">
                <a:latin typeface="Times New Roman"/>
                <a:cs typeface="Times New Roman"/>
              </a:rPr>
              <a:t>miss.</a:t>
            </a:r>
            <a:endParaRPr sz="2400" dirty="0">
              <a:latin typeface="Times New Roman"/>
              <a:cs typeface="Times New Roman"/>
            </a:endParaRPr>
          </a:p>
          <a:p>
            <a:pPr marL="755650" marR="5080" lvl="1" indent="-285750">
              <a:spcBef>
                <a:spcPts val="590"/>
              </a:spcBef>
              <a:buChar char="–"/>
              <a:tabLst>
                <a:tab pos="755015" algn="l"/>
                <a:tab pos="755650" algn="l"/>
              </a:tabLst>
            </a:pPr>
            <a:r>
              <a:rPr sz="2400" dirty="0">
                <a:latin typeface="Times New Roman"/>
                <a:cs typeface="Times New Roman"/>
              </a:rPr>
              <a:t>This “sixth </a:t>
            </a:r>
            <a:r>
              <a:rPr sz="2400" spc="-5" dirty="0">
                <a:latin typeface="Times New Roman"/>
                <a:cs typeface="Times New Roman"/>
              </a:rPr>
              <a:t>sense” </a:t>
            </a:r>
            <a:r>
              <a:rPr sz="2400" dirty="0">
                <a:latin typeface="Times New Roman"/>
                <a:cs typeface="Times New Roman"/>
              </a:rPr>
              <a:t>is called entrepreneurial </a:t>
            </a:r>
            <a:r>
              <a:rPr sz="2400" spc="-5" dirty="0">
                <a:latin typeface="Times New Roman"/>
                <a:cs typeface="Times New Roman"/>
              </a:rPr>
              <a:t>alertness, which  </a:t>
            </a:r>
            <a:r>
              <a:rPr sz="2400" dirty="0">
                <a:latin typeface="Times New Roman"/>
                <a:cs typeface="Times New Roman"/>
              </a:rPr>
              <a:t>is </a:t>
            </a:r>
            <a:r>
              <a:rPr sz="2400" spc="-5" dirty="0">
                <a:latin typeface="Times New Roman"/>
                <a:cs typeface="Times New Roman"/>
              </a:rPr>
              <a:t>formally defined as </a:t>
            </a:r>
            <a:r>
              <a:rPr sz="2400" dirty="0">
                <a:latin typeface="Times New Roman"/>
                <a:cs typeface="Times New Roman"/>
              </a:rPr>
              <a:t>the ability to notice things </a:t>
            </a:r>
            <a:r>
              <a:rPr sz="2400" spc="-5" dirty="0">
                <a:latin typeface="Times New Roman"/>
                <a:cs typeface="Times New Roman"/>
              </a:rPr>
              <a:t>without  engaging </a:t>
            </a:r>
            <a:r>
              <a:rPr sz="2400" dirty="0">
                <a:latin typeface="Times New Roman"/>
                <a:cs typeface="Times New Roman"/>
              </a:rPr>
              <a:t>in deliberate </a:t>
            </a:r>
            <a:r>
              <a:rPr sz="2400" spc="-5" dirty="0">
                <a:latin typeface="Times New Roman"/>
                <a:cs typeface="Times New Roman"/>
              </a:rPr>
              <a:t>search.</a:t>
            </a:r>
            <a:endParaRPr lang="en-GB" sz="2400" spc="-5" dirty="0">
              <a:latin typeface="Times New Roman"/>
              <a:cs typeface="Times New Roman"/>
            </a:endParaRPr>
          </a:p>
          <a:p>
            <a:pPr marL="469900" marR="5080" lvl="1">
              <a:spcBef>
                <a:spcPts val="590"/>
              </a:spcBef>
              <a:tabLst>
                <a:tab pos="755015" algn="l"/>
                <a:tab pos="755650" algn="l"/>
              </a:tabLst>
            </a:pPr>
            <a:r>
              <a:rPr lang="en-GB" sz="2400" spc="-5" dirty="0">
                <a:latin typeface="Times New Roman"/>
                <a:cs typeface="Times New Roman"/>
              </a:rPr>
              <a:t>    </a:t>
            </a:r>
            <a:r>
              <a:rPr lang="en-GB" sz="2400" spc="-5" dirty="0">
                <a:solidFill>
                  <a:srgbClr val="FF0000"/>
                </a:solidFill>
                <a:latin typeface="Times New Roman"/>
                <a:cs typeface="Times New Roman"/>
              </a:rPr>
              <a:t>Being conscious of your society and its needs</a:t>
            </a:r>
            <a:endParaRPr sz="2400" dirty="0">
              <a:solidFill>
                <a:srgbClr val="FF0000"/>
              </a:solidFill>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18</a:t>
            </a:fld>
            <a:endParaRPr spc="-5" dirty="0"/>
          </a:p>
        </p:txBody>
      </p:sp>
    </p:spTree>
    <p:extLst>
      <p:ext uri="{BB962C8B-B14F-4D97-AF65-F5344CB8AC3E}">
        <p14:creationId xmlns:p14="http://schemas.microsoft.com/office/powerpoint/2010/main" val="327368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2200" y="9689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1 of</a:t>
            </a:r>
            <a:r>
              <a:rPr sz="2000" spc="5" dirty="0"/>
              <a:t> </a:t>
            </a:r>
            <a:r>
              <a:rPr sz="2000" dirty="0"/>
              <a:t>3</a:t>
            </a:r>
          </a:p>
        </p:txBody>
      </p:sp>
      <p:sp>
        <p:nvSpPr>
          <p:cNvPr id="3" name="object 3"/>
          <p:cNvSpPr txBox="1"/>
          <p:nvPr/>
        </p:nvSpPr>
        <p:spPr>
          <a:xfrm>
            <a:off x="623392" y="1544109"/>
            <a:ext cx="11089231" cy="4267834"/>
          </a:xfrm>
          <a:prstGeom prst="rect">
            <a:avLst/>
          </a:prstGeom>
        </p:spPr>
        <p:txBody>
          <a:bodyPr vert="horz" wrap="square" lIns="0" tIns="58419" rIns="0" bIns="0" rtlCol="0">
            <a:spAutoFit/>
          </a:bodyPr>
          <a:lstStyle/>
          <a:p>
            <a:pPr marL="355600" indent="-342900">
              <a:spcBef>
                <a:spcPts val="459"/>
              </a:spcBef>
              <a:buChar char="•"/>
              <a:tabLst>
                <a:tab pos="354965" algn="l"/>
                <a:tab pos="355600" algn="l"/>
              </a:tabLst>
            </a:pPr>
            <a:r>
              <a:rPr sz="2800" spc="-5" dirty="0">
                <a:latin typeface="Times New Roman"/>
                <a:cs typeface="Times New Roman"/>
              </a:rPr>
              <a:t>Social Networks</a:t>
            </a:r>
            <a:endParaRPr sz="2800" dirty="0">
              <a:latin typeface="Times New Roman"/>
              <a:cs typeface="Times New Roman"/>
            </a:endParaRPr>
          </a:p>
          <a:p>
            <a:pPr marL="755650" marR="619125" lvl="1" indent="-285750">
              <a:lnSpc>
                <a:spcPts val="2590"/>
              </a:lnSpc>
              <a:spcBef>
                <a:spcPts val="640"/>
              </a:spcBef>
              <a:buChar char="–"/>
              <a:tabLst>
                <a:tab pos="755015" algn="l"/>
                <a:tab pos="755650" algn="l"/>
              </a:tabLst>
            </a:pPr>
            <a:r>
              <a:rPr sz="2400" dirty="0">
                <a:latin typeface="Times New Roman"/>
                <a:cs typeface="Times New Roman"/>
              </a:rPr>
              <a:t>The extent and depth of an </a:t>
            </a:r>
            <a:r>
              <a:rPr sz="2400" spc="-10" dirty="0">
                <a:latin typeface="Times New Roman"/>
                <a:cs typeface="Times New Roman"/>
              </a:rPr>
              <a:t>individual’s </a:t>
            </a:r>
            <a:r>
              <a:rPr sz="2400" dirty="0">
                <a:latin typeface="Times New Roman"/>
                <a:cs typeface="Times New Roman"/>
              </a:rPr>
              <a:t>social</a:t>
            </a:r>
            <a:r>
              <a:rPr sz="2400" spc="-80" dirty="0">
                <a:latin typeface="Times New Roman"/>
                <a:cs typeface="Times New Roman"/>
              </a:rPr>
              <a:t> </a:t>
            </a:r>
            <a:r>
              <a:rPr sz="2400" spc="-5" dirty="0">
                <a:latin typeface="Times New Roman"/>
                <a:cs typeface="Times New Roman"/>
              </a:rPr>
              <a:t>network  </a:t>
            </a:r>
            <a:r>
              <a:rPr sz="2400" spc="-10" dirty="0">
                <a:latin typeface="Times New Roman"/>
                <a:cs typeface="Times New Roman"/>
              </a:rPr>
              <a:t>affects </a:t>
            </a:r>
            <a:r>
              <a:rPr sz="2400" dirty="0">
                <a:latin typeface="Times New Roman"/>
                <a:cs typeface="Times New Roman"/>
              </a:rPr>
              <a:t>opportunity</a:t>
            </a:r>
            <a:r>
              <a:rPr sz="2400" spc="15" dirty="0">
                <a:latin typeface="Times New Roman"/>
                <a:cs typeface="Times New Roman"/>
              </a:rPr>
              <a:t> </a:t>
            </a:r>
            <a:r>
              <a:rPr sz="2400" dirty="0">
                <a:latin typeface="Times New Roman"/>
                <a:cs typeface="Times New Roman"/>
              </a:rPr>
              <a:t>recognition.</a:t>
            </a:r>
          </a:p>
          <a:p>
            <a:pPr marL="755650" marR="5080" lvl="1" indent="-285750">
              <a:lnSpc>
                <a:spcPts val="2590"/>
              </a:lnSpc>
              <a:spcBef>
                <a:spcPts val="600"/>
              </a:spcBef>
              <a:buChar char="–"/>
              <a:tabLst>
                <a:tab pos="755015" algn="l"/>
                <a:tab pos="755650" algn="l"/>
              </a:tabLst>
            </a:pPr>
            <a:r>
              <a:rPr sz="2400" spc="-5" dirty="0">
                <a:latin typeface="Times New Roman"/>
                <a:cs typeface="Times New Roman"/>
              </a:rPr>
              <a:t>People who </a:t>
            </a:r>
            <a:r>
              <a:rPr sz="2400" dirty="0">
                <a:latin typeface="Times New Roman"/>
                <a:cs typeface="Times New Roman"/>
              </a:rPr>
              <a:t>build a </a:t>
            </a:r>
            <a:r>
              <a:rPr sz="2400" spc="-5" dirty="0">
                <a:latin typeface="Times New Roman"/>
                <a:cs typeface="Times New Roman"/>
              </a:rPr>
              <a:t>substantial </a:t>
            </a:r>
            <a:r>
              <a:rPr sz="2400" dirty="0">
                <a:latin typeface="Times New Roman"/>
                <a:cs typeface="Times New Roman"/>
              </a:rPr>
              <a:t>network of </a:t>
            </a:r>
            <a:r>
              <a:rPr sz="2400" spc="-5" dirty="0">
                <a:latin typeface="Times New Roman"/>
                <a:cs typeface="Times New Roman"/>
              </a:rPr>
              <a:t>social </a:t>
            </a:r>
            <a:r>
              <a:rPr sz="2400" dirty="0">
                <a:latin typeface="Times New Roman"/>
                <a:cs typeface="Times New Roman"/>
              </a:rPr>
              <a:t>and  </a:t>
            </a:r>
            <a:r>
              <a:rPr sz="2400" spc="-5" dirty="0">
                <a:latin typeface="Times New Roman"/>
                <a:cs typeface="Times New Roman"/>
              </a:rPr>
              <a:t>professional contacts will be exposed </a:t>
            </a:r>
            <a:r>
              <a:rPr sz="2400" spc="5" dirty="0">
                <a:latin typeface="Times New Roman"/>
                <a:cs typeface="Times New Roman"/>
              </a:rPr>
              <a:t>to </a:t>
            </a:r>
            <a:r>
              <a:rPr sz="2400" spc="-10" dirty="0">
                <a:latin typeface="Times New Roman"/>
                <a:cs typeface="Times New Roman"/>
              </a:rPr>
              <a:t>more </a:t>
            </a:r>
            <a:r>
              <a:rPr sz="2400" dirty="0">
                <a:latin typeface="Times New Roman"/>
                <a:cs typeface="Times New Roman"/>
              </a:rPr>
              <a:t>opportunities  and </a:t>
            </a:r>
            <a:r>
              <a:rPr sz="2400" spc="-5" dirty="0">
                <a:latin typeface="Times New Roman"/>
                <a:cs typeface="Times New Roman"/>
              </a:rPr>
              <a:t>ideas </a:t>
            </a:r>
            <a:r>
              <a:rPr sz="2400" dirty="0">
                <a:latin typeface="Times New Roman"/>
                <a:cs typeface="Times New Roman"/>
              </a:rPr>
              <a:t>than people </a:t>
            </a:r>
            <a:r>
              <a:rPr sz="2400" spc="-5" dirty="0">
                <a:latin typeface="Times New Roman"/>
                <a:cs typeface="Times New Roman"/>
              </a:rPr>
              <a:t>with sparse</a:t>
            </a:r>
            <a:r>
              <a:rPr sz="2400" dirty="0">
                <a:latin typeface="Times New Roman"/>
                <a:cs typeface="Times New Roman"/>
              </a:rPr>
              <a:t> </a:t>
            </a:r>
            <a:r>
              <a:rPr sz="2400" spc="-5" dirty="0">
                <a:latin typeface="Times New Roman"/>
                <a:cs typeface="Times New Roman"/>
              </a:rPr>
              <a:t>networks.</a:t>
            </a:r>
            <a:endParaRPr sz="2400" dirty="0">
              <a:latin typeface="Times New Roman"/>
              <a:cs typeface="Times New Roman"/>
            </a:endParaRPr>
          </a:p>
          <a:p>
            <a:pPr marL="755650" marR="535940" lvl="1" indent="-285750">
              <a:lnSpc>
                <a:spcPts val="2590"/>
              </a:lnSpc>
              <a:spcBef>
                <a:spcPts val="600"/>
              </a:spcBef>
              <a:buChar char="–"/>
              <a:tabLst>
                <a:tab pos="755015" algn="l"/>
                <a:tab pos="755650" algn="l"/>
              </a:tabLst>
            </a:pPr>
            <a:r>
              <a:rPr sz="2400" spc="-5" dirty="0">
                <a:latin typeface="Times New Roman"/>
                <a:cs typeface="Times New Roman"/>
              </a:rPr>
              <a:t>Research </a:t>
            </a:r>
            <a:r>
              <a:rPr sz="2400" dirty="0">
                <a:latin typeface="Times New Roman"/>
                <a:cs typeface="Times New Roman"/>
              </a:rPr>
              <a:t>results </a:t>
            </a:r>
            <a:r>
              <a:rPr sz="2400" spc="-5" dirty="0">
                <a:latin typeface="Times New Roman"/>
                <a:cs typeface="Times New Roman"/>
              </a:rPr>
              <a:t>suggest </a:t>
            </a:r>
            <a:r>
              <a:rPr sz="2400" dirty="0">
                <a:latin typeface="Times New Roman"/>
                <a:cs typeface="Times New Roman"/>
              </a:rPr>
              <a:t>that </a:t>
            </a:r>
            <a:r>
              <a:rPr sz="2400" spc="-5" dirty="0">
                <a:latin typeface="Times New Roman"/>
                <a:cs typeface="Times New Roman"/>
              </a:rPr>
              <a:t>between </a:t>
            </a:r>
            <a:r>
              <a:rPr sz="2400" dirty="0">
                <a:latin typeface="Times New Roman"/>
                <a:cs typeface="Times New Roman"/>
              </a:rPr>
              <a:t>40% </a:t>
            </a:r>
            <a:r>
              <a:rPr sz="2400" spc="-5" dirty="0">
                <a:latin typeface="Times New Roman"/>
                <a:cs typeface="Times New Roman"/>
              </a:rPr>
              <a:t>and </a:t>
            </a:r>
            <a:r>
              <a:rPr sz="2400" dirty="0">
                <a:latin typeface="Times New Roman"/>
                <a:cs typeface="Times New Roman"/>
              </a:rPr>
              <a:t>50% of  </a:t>
            </a:r>
            <a:r>
              <a:rPr sz="2400" spc="-5" dirty="0">
                <a:latin typeface="Times New Roman"/>
                <a:cs typeface="Times New Roman"/>
              </a:rPr>
              <a:t>people who </a:t>
            </a:r>
            <a:r>
              <a:rPr sz="2400" dirty="0">
                <a:latin typeface="Times New Roman"/>
                <a:cs typeface="Times New Roman"/>
              </a:rPr>
              <a:t>start a business got their idea via a </a:t>
            </a:r>
            <a:r>
              <a:rPr sz="2400" spc="-5" dirty="0">
                <a:latin typeface="Times New Roman"/>
                <a:cs typeface="Times New Roman"/>
              </a:rPr>
              <a:t>social  </a:t>
            </a:r>
            <a:r>
              <a:rPr sz="2400" dirty="0">
                <a:latin typeface="Times New Roman"/>
                <a:cs typeface="Times New Roman"/>
              </a:rPr>
              <a:t>contact.</a:t>
            </a:r>
            <a:r>
              <a:rPr lang="en-GB" sz="2400" dirty="0">
                <a:latin typeface="Times New Roman"/>
                <a:cs typeface="Times New Roman"/>
              </a:rPr>
              <a:t> – </a:t>
            </a:r>
            <a:r>
              <a:rPr lang="en-GB" sz="2400" dirty="0">
                <a:solidFill>
                  <a:srgbClr val="FF0000"/>
                </a:solidFill>
                <a:latin typeface="Times New Roman"/>
                <a:cs typeface="Times New Roman"/>
              </a:rPr>
              <a:t>Innocence smoothies founders were introduced to their first financier by a friend</a:t>
            </a:r>
            <a:endParaRPr sz="2400" dirty="0">
              <a:solidFill>
                <a:srgbClr val="FF0000"/>
              </a:solidFill>
              <a:latin typeface="Times New Roman"/>
              <a:cs typeface="Times New Roman"/>
            </a:endParaRPr>
          </a:p>
          <a:p>
            <a:pPr marL="355600" indent="-342900">
              <a:spcBef>
                <a:spcPts val="320"/>
              </a:spcBef>
              <a:buChar char="•"/>
              <a:tabLst>
                <a:tab pos="354965" algn="l"/>
                <a:tab pos="355600" algn="l"/>
              </a:tabLst>
            </a:pPr>
            <a:r>
              <a:rPr sz="2800" dirty="0">
                <a:latin typeface="Times New Roman"/>
                <a:cs typeface="Times New Roman"/>
              </a:rPr>
              <a:t>Strong </a:t>
            </a:r>
            <a:r>
              <a:rPr sz="2800" spc="-35" dirty="0">
                <a:latin typeface="Times New Roman"/>
                <a:cs typeface="Times New Roman"/>
              </a:rPr>
              <a:t>Tie </a:t>
            </a:r>
            <a:r>
              <a:rPr sz="2800" spc="-5" dirty="0">
                <a:latin typeface="Times New Roman"/>
                <a:cs typeface="Times New Roman"/>
              </a:rPr>
              <a:t>Vs. </a:t>
            </a:r>
            <a:r>
              <a:rPr sz="2800" spc="-60" dirty="0">
                <a:latin typeface="Times New Roman"/>
                <a:cs typeface="Times New Roman"/>
              </a:rPr>
              <a:t>Weak </a:t>
            </a:r>
            <a:r>
              <a:rPr sz="2800" spc="-35" dirty="0">
                <a:latin typeface="Times New Roman"/>
                <a:cs typeface="Times New Roman"/>
              </a:rPr>
              <a:t>Tie</a:t>
            </a:r>
            <a:r>
              <a:rPr sz="2800" spc="-165" dirty="0">
                <a:latin typeface="Times New Roman"/>
                <a:cs typeface="Times New Roman"/>
              </a:rPr>
              <a:t> </a:t>
            </a:r>
            <a:r>
              <a:rPr sz="2800" spc="-5" dirty="0">
                <a:latin typeface="Times New Roman"/>
                <a:cs typeface="Times New Roman"/>
              </a:rPr>
              <a:t>Relationships</a:t>
            </a:r>
            <a:endParaRPr sz="2800" dirty="0">
              <a:latin typeface="Times New Roman"/>
              <a:cs typeface="Times New Roman"/>
            </a:endParaRPr>
          </a:p>
          <a:p>
            <a:pPr marL="755650" marR="715010" lvl="1" indent="-285750">
              <a:lnSpc>
                <a:spcPts val="2590"/>
              </a:lnSpc>
              <a:spcBef>
                <a:spcPts val="640"/>
              </a:spcBef>
              <a:buChar char="–"/>
              <a:tabLst>
                <a:tab pos="755015" algn="l"/>
                <a:tab pos="755650" algn="l"/>
              </a:tabLst>
            </a:pPr>
            <a:r>
              <a:rPr sz="2400" spc="-5" dirty="0">
                <a:latin typeface="Times New Roman"/>
                <a:cs typeface="Times New Roman"/>
              </a:rPr>
              <a:t>All </a:t>
            </a:r>
            <a:r>
              <a:rPr sz="2400" dirty="0">
                <a:latin typeface="Times New Roman"/>
                <a:cs typeface="Times New Roman"/>
              </a:rPr>
              <a:t>of us </a:t>
            </a:r>
            <a:r>
              <a:rPr sz="2400" spc="-5" dirty="0">
                <a:latin typeface="Times New Roman"/>
                <a:cs typeface="Times New Roman"/>
              </a:rPr>
              <a:t>have </a:t>
            </a:r>
            <a:r>
              <a:rPr sz="2400" dirty="0">
                <a:latin typeface="Times New Roman"/>
                <a:cs typeface="Times New Roman"/>
              </a:rPr>
              <a:t>relationships </a:t>
            </a:r>
            <a:r>
              <a:rPr sz="2400" spc="-5" dirty="0">
                <a:latin typeface="Times New Roman"/>
                <a:cs typeface="Times New Roman"/>
              </a:rPr>
              <a:t>with </a:t>
            </a:r>
            <a:r>
              <a:rPr sz="2400" dirty="0">
                <a:latin typeface="Times New Roman"/>
                <a:cs typeface="Times New Roman"/>
              </a:rPr>
              <a:t>other people that are  </a:t>
            </a:r>
            <a:r>
              <a:rPr sz="2400" spc="-5" dirty="0">
                <a:latin typeface="Times New Roman"/>
                <a:cs typeface="Times New Roman"/>
              </a:rPr>
              <a:t>called </a:t>
            </a:r>
            <a:r>
              <a:rPr sz="2400" dirty="0">
                <a:latin typeface="Times New Roman"/>
                <a:cs typeface="Times New Roman"/>
              </a:rPr>
              <a:t>“ties.” </a:t>
            </a:r>
            <a:r>
              <a:rPr sz="2400" spc="-5" dirty="0">
                <a:latin typeface="Times New Roman"/>
                <a:cs typeface="Times New Roman"/>
              </a:rPr>
              <a:t>(See </a:t>
            </a:r>
            <a:r>
              <a:rPr sz="2400" dirty="0">
                <a:latin typeface="Times New Roman"/>
                <a:cs typeface="Times New Roman"/>
              </a:rPr>
              <a:t>next</a:t>
            </a:r>
            <a:r>
              <a:rPr sz="2400" spc="-5" dirty="0">
                <a:latin typeface="Times New Roman"/>
                <a:cs typeface="Times New Roman"/>
              </a:rPr>
              <a:t> </a:t>
            </a:r>
            <a:r>
              <a:rPr sz="2400" dirty="0">
                <a:latin typeface="Times New Roman"/>
                <a:cs typeface="Times New Roman"/>
              </a:rPr>
              <a:t>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19</a:t>
            </a:fld>
            <a:endParaRPr spc="-5" dirty="0"/>
          </a:p>
        </p:txBody>
      </p:sp>
    </p:spTree>
    <p:extLst>
      <p:ext uri="{BB962C8B-B14F-4D97-AF65-F5344CB8AC3E}">
        <p14:creationId xmlns:p14="http://schemas.microsoft.com/office/powerpoint/2010/main" val="3679172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2032"/>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2 of</a:t>
            </a:r>
            <a:r>
              <a:rPr sz="2000" spc="5" dirty="0"/>
              <a:t> </a:t>
            </a:r>
            <a:r>
              <a:rPr sz="2000" dirty="0"/>
              <a:t>3</a:t>
            </a:r>
          </a:p>
        </p:txBody>
      </p:sp>
      <p:sp>
        <p:nvSpPr>
          <p:cNvPr id="3" name="object 3"/>
          <p:cNvSpPr txBox="1"/>
          <p:nvPr/>
        </p:nvSpPr>
        <p:spPr>
          <a:xfrm>
            <a:off x="838201" y="1544319"/>
            <a:ext cx="10226351" cy="3500958"/>
          </a:xfrm>
          <a:prstGeom prst="rect">
            <a:avLst/>
          </a:prstGeom>
        </p:spPr>
        <p:txBody>
          <a:bodyPr vert="horz" wrap="square" lIns="0" tIns="101600" rIns="0" bIns="0" rtlCol="0">
            <a:spAutoFit/>
          </a:bodyPr>
          <a:lstStyle/>
          <a:p>
            <a:pPr marL="355600" indent="-342900" algn="just">
              <a:spcBef>
                <a:spcPts val="800"/>
              </a:spcBef>
              <a:buChar char="•"/>
              <a:tabLst>
                <a:tab pos="355600" algn="l"/>
              </a:tabLst>
            </a:pPr>
            <a:r>
              <a:rPr sz="2800" spc="-5" dirty="0">
                <a:latin typeface="Times New Roman"/>
                <a:cs typeface="Times New Roman"/>
              </a:rPr>
              <a:t>Nature </a:t>
            </a:r>
            <a:r>
              <a:rPr sz="2800" dirty="0">
                <a:latin typeface="Times New Roman"/>
                <a:cs typeface="Times New Roman"/>
              </a:rPr>
              <a:t>of </a:t>
            </a:r>
            <a:r>
              <a:rPr sz="2800" spc="-15" dirty="0">
                <a:latin typeface="Times New Roman"/>
                <a:cs typeface="Times New Roman"/>
              </a:rPr>
              <a:t>Strong-Tie </a:t>
            </a:r>
            <a:r>
              <a:rPr sz="2800" spc="-5" dirty="0">
                <a:latin typeface="Times New Roman"/>
                <a:cs typeface="Times New Roman"/>
              </a:rPr>
              <a:t>Vs. </a:t>
            </a:r>
            <a:r>
              <a:rPr sz="2800" spc="-45" dirty="0">
                <a:latin typeface="Times New Roman"/>
                <a:cs typeface="Times New Roman"/>
              </a:rPr>
              <a:t>Weak-Tie</a:t>
            </a:r>
            <a:r>
              <a:rPr sz="2800" spc="-140" dirty="0">
                <a:latin typeface="Times New Roman"/>
                <a:cs typeface="Times New Roman"/>
              </a:rPr>
              <a:t> </a:t>
            </a:r>
            <a:r>
              <a:rPr sz="2800" spc="-5" dirty="0">
                <a:latin typeface="Times New Roman"/>
                <a:cs typeface="Times New Roman"/>
              </a:rPr>
              <a:t>Relationships</a:t>
            </a:r>
            <a:endParaRPr sz="2800" dirty="0">
              <a:latin typeface="Times New Roman"/>
              <a:cs typeface="Times New Roman"/>
            </a:endParaRPr>
          </a:p>
          <a:p>
            <a:pPr marL="755650" marR="639445" lvl="1" indent="-285750" algn="just">
              <a:spcBef>
                <a:spcPts val="600"/>
              </a:spcBef>
              <a:buChar char="–"/>
              <a:tabLst>
                <a:tab pos="755650" algn="l"/>
              </a:tabLst>
            </a:pPr>
            <a:r>
              <a:rPr sz="2400" spc="-5" dirty="0">
                <a:latin typeface="Times New Roman"/>
                <a:cs typeface="Times New Roman"/>
              </a:rPr>
              <a:t>Strong-tie </a:t>
            </a:r>
            <a:r>
              <a:rPr sz="2400" dirty="0">
                <a:latin typeface="Times New Roman"/>
                <a:cs typeface="Times New Roman"/>
              </a:rPr>
              <a:t>relationships are characterized by frequent  interaction and </a:t>
            </a:r>
            <a:r>
              <a:rPr sz="2400" spc="-5" dirty="0">
                <a:latin typeface="Times New Roman"/>
                <a:cs typeface="Times New Roman"/>
              </a:rPr>
              <a:t>form between coworkers, friends, </a:t>
            </a:r>
            <a:r>
              <a:rPr sz="2400" dirty="0">
                <a:latin typeface="Times New Roman"/>
                <a:cs typeface="Times New Roman"/>
              </a:rPr>
              <a:t>and  </a:t>
            </a:r>
            <a:r>
              <a:rPr sz="2400" spc="-5" dirty="0">
                <a:latin typeface="Times New Roman"/>
                <a:cs typeface="Times New Roman"/>
              </a:rPr>
              <a:t>spouses.</a:t>
            </a:r>
            <a:endParaRPr sz="2400" dirty="0">
              <a:latin typeface="Times New Roman"/>
              <a:cs typeface="Times New Roman"/>
            </a:endParaRPr>
          </a:p>
          <a:p>
            <a:pPr marL="755650" marR="565785" lvl="1" indent="-285750" algn="just">
              <a:spcBef>
                <a:spcPts val="600"/>
              </a:spcBef>
              <a:buChar char="–"/>
              <a:tabLst>
                <a:tab pos="755650" algn="l"/>
              </a:tabLst>
            </a:pPr>
            <a:r>
              <a:rPr sz="2400" spc="-30" dirty="0">
                <a:latin typeface="Times New Roman"/>
                <a:cs typeface="Times New Roman"/>
              </a:rPr>
              <a:t>Weak-tie </a:t>
            </a:r>
            <a:r>
              <a:rPr sz="2400" dirty="0">
                <a:latin typeface="Times New Roman"/>
                <a:cs typeface="Times New Roman"/>
              </a:rPr>
              <a:t>relationships are characterized by </a:t>
            </a:r>
            <a:r>
              <a:rPr sz="2400" spc="-5" dirty="0">
                <a:latin typeface="Times New Roman"/>
                <a:cs typeface="Times New Roman"/>
              </a:rPr>
              <a:t>infrequent  </a:t>
            </a:r>
            <a:r>
              <a:rPr sz="2400" dirty="0">
                <a:latin typeface="Times New Roman"/>
                <a:cs typeface="Times New Roman"/>
              </a:rPr>
              <a:t>interaction and </a:t>
            </a:r>
            <a:r>
              <a:rPr sz="2400" spc="-5" dirty="0">
                <a:latin typeface="Times New Roman"/>
                <a:cs typeface="Times New Roman"/>
              </a:rPr>
              <a:t>form between casual</a:t>
            </a:r>
            <a:r>
              <a:rPr sz="2400" dirty="0">
                <a:latin typeface="Times New Roman"/>
                <a:cs typeface="Times New Roman"/>
              </a:rPr>
              <a:t> </a:t>
            </a:r>
            <a:r>
              <a:rPr sz="2400" spc="-5" dirty="0">
                <a:latin typeface="Times New Roman"/>
                <a:cs typeface="Times New Roman"/>
              </a:rPr>
              <a:t>acquaintances</a:t>
            </a:r>
            <a:r>
              <a:rPr lang="en-GB" sz="2400" spc="-5" dirty="0">
                <a:latin typeface="Times New Roman"/>
                <a:cs typeface="Times New Roman"/>
              </a:rPr>
              <a:t> e.g. Financiers</a:t>
            </a:r>
            <a:r>
              <a:rPr sz="2400" spc="-5" dirty="0">
                <a:latin typeface="Times New Roman"/>
                <a:cs typeface="Times New Roman"/>
              </a:rPr>
              <a:t>.</a:t>
            </a:r>
            <a:endParaRPr sz="2400" dirty="0">
              <a:latin typeface="Times New Roman"/>
              <a:cs typeface="Times New Roman"/>
            </a:endParaRPr>
          </a:p>
          <a:p>
            <a:pPr marL="355600" indent="-342900" algn="just">
              <a:spcBef>
                <a:spcPts val="690"/>
              </a:spcBef>
              <a:buChar char="•"/>
              <a:tabLst>
                <a:tab pos="355600" algn="l"/>
              </a:tabLst>
            </a:pPr>
            <a:r>
              <a:rPr sz="2800" spc="-5" dirty="0">
                <a:latin typeface="Times New Roman"/>
                <a:cs typeface="Times New Roman"/>
              </a:rPr>
              <a:t>Result</a:t>
            </a:r>
            <a:endParaRPr sz="2800" dirty="0">
              <a:latin typeface="Times New Roman"/>
              <a:cs typeface="Times New Roman"/>
            </a:endParaRPr>
          </a:p>
          <a:p>
            <a:pPr marL="755650" marR="5080" lvl="1" indent="-285750" algn="just">
              <a:spcBef>
                <a:spcPts val="600"/>
              </a:spcBef>
              <a:buChar char="–"/>
              <a:tabLst>
                <a:tab pos="755650" algn="l"/>
              </a:tabLst>
            </a:pPr>
            <a:r>
              <a:rPr sz="2400" dirty="0">
                <a:latin typeface="Times New Roman"/>
                <a:cs typeface="Times New Roman"/>
              </a:rPr>
              <a:t>It is </a:t>
            </a:r>
            <a:r>
              <a:rPr sz="2400" spc="-5" dirty="0">
                <a:latin typeface="Times New Roman"/>
                <a:cs typeface="Times New Roman"/>
              </a:rPr>
              <a:t>more </a:t>
            </a:r>
            <a:r>
              <a:rPr sz="2400" dirty="0">
                <a:latin typeface="Times New Roman"/>
                <a:cs typeface="Times New Roman"/>
              </a:rPr>
              <a:t>likely that an entrepreneur </a:t>
            </a:r>
            <a:r>
              <a:rPr sz="2400" spc="-5" dirty="0">
                <a:latin typeface="Times New Roman"/>
                <a:cs typeface="Times New Roman"/>
              </a:rPr>
              <a:t>will </a:t>
            </a:r>
            <a:r>
              <a:rPr sz="2400" dirty="0">
                <a:latin typeface="Times New Roman"/>
                <a:cs typeface="Times New Roman"/>
              </a:rPr>
              <a:t>get new </a:t>
            </a:r>
            <a:r>
              <a:rPr sz="2400" spc="-5" dirty="0">
                <a:latin typeface="Times New Roman"/>
                <a:cs typeface="Times New Roman"/>
              </a:rPr>
              <a:t>business  </a:t>
            </a:r>
            <a:r>
              <a:rPr sz="2400" dirty="0">
                <a:latin typeface="Times New Roman"/>
                <a:cs typeface="Times New Roman"/>
              </a:rPr>
              <a:t>ideas through </a:t>
            </a:r>
            <a:r>
              <a:rPr sz="2400" spc="-5" dirty="0">
                <a:latin typeface="Times New Roman"/>
                <a:cs typeface="Times New Roman"/>
              </a:rPr>
              <a:t>weak-tie </a:t>
            </a:r>
            <a:r>
              <a:rPr sz="2400" dirty="0">
                <a:latin typeface="Times New Roman"/>
                <a:cs typeface="Times New Roman"/>
              </a:rPr>
              <a:t>rather than </a:t>
            </a:r>
            <a:r>
              <a:rPr sz="2400" spc="-5" dirty="0">
                <a:latin typeface="Times New Roman"/>
                <a:cs typeface="Times New Roman"/>
              </a:rPr>
              <a:t>strong-tie </a:t>
            </a:r>
            <a:r>
              <a:rPr sz="2400" dirty="0">
                <a:latin typeface="Times New Roman"/>
                <a:cs typeface="Times New Roman"/>
              </a:rPr>
              <a:t>relationships.  </a:t>
            </a:r>
            <a:r>
              <a:rPr sz="2400" spc="-5" dirty="0">
                <a:latin typeface="Times New Roman"/>
                <a:cs typeface="Times New Roman"/>
              </a:rPr>
              <a:t>(See </a:t>
            </a:r>
            <a:r>
              <a:rPr sz="2400" dirty="0">
                <a:latin typeface="Times New Roman"/>
                <a:cs typeface="Times New Roman"/>
              </a:rPr>
              <a:t>next 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20</a:t>
            </a:fld>
            <a:endParaRPr spc="-5" dirty="0"/>
          </a:p>
        </p:txBody>
      </p:sp>
    </p:spTree>
    <p:extLst>
      <p:ext uri="{BB962C8B-B14F-4D97-AF65-F5344CB8AC3E}">
        <p14:creationId xmlns:p14="http://schemas.microsoft.com/office/powerpoint/2010/main" val="4056549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22427"/>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5" dirty="0"/>
              <a:t>Social</a:t>
            </a:r>
            <a:r>
              <a:rPr spc="-90" dirty="0"/>
              <a:t> </a:t>
            </a:r>
            <a:r>
              <a:rPr spc="-5" dirty="0"/>
              <a:t>Networks</a:t>
            </a:r>
          </a:p>
          <a:p>
            <a:pPr algn="ctr">
              <a:lnSpc>
                <a:spcPct val="100000"/>
              </a:lnSpc>
            </a:pPr>
            <a:r>
              <a:rPr sz="2000" dirty="0"/>
              <a:t>3 of</a:t>
            </a:r>
            <a:r>
              <a:rPr sz="2000" spc="5" dirty="0"/>
              <a:t> </a:t>
            </a:r>
            <a:r>
              <a:rPr sz="2000" dirty="0"/>
              <a:t>3</a:t>
            </a:r>
          </a:p>
        </p:txBody>
      </p:sp>
      <p:sp>
        <p:nvSpPr>
          <p:cNvPr id="3" name="object 3"/>
          <p:cNvSpPr/>
          <p:nvPr/>
        </p:nvSpPr>
        <p:spPr>
          <a:xfrm>
            <a:off x="1447800" y="148209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1981200" y="2743200"/>
            <a:ext cx="8153400" cy="0"/>
          </a:xfrm>
          <a:custGeom>
            <a:avLst/>
            <a:gdLst/>
            <a:ahLst/>
            <a:cxnLst/>
            <a:rect l="l" t="t" r="r" b="b"/>
            <a:pathLst>
              <a:path w="8153400">
                <a:moveTo>
                  <a:pt x="0" y="0"/>
                </a:moveTo>
                <a:lnTo>
                  <a:pt x="8153400" y="0"/>
                </a:lnTo>
              </a:path>
            </a:pathLst>
          </a:custGeom>
          <a:ln w="9344">
            <a:solidFill>
              <a:srgbClr val="000000"/>
            </a:solidFill>
          </a:ln>
        </p:spPr>
        <p:txBody>
          <a:bodyPr wrap="square" lIns="0" tIns="0" rIns="0" bIns="0" rtlCol="0"/>
          <a:lstStyle/>
          <a:p>
            <a:endParaRPr/>
          </a:p>
        </p:txBody>
      </p:sp>
      <p:sp>
        <p:nvSpPr>
          <p:cNvPr id="5" name="object 5"/>
          <p:cNvSpPr txBox="1"/>
          <p:nvPr/>
        </p:nvSpPr>
        <p:spPr>
          <a:xfrm>
            <a:off x="2213610" y="3006090"/>
            <a:ext cx="3493135" cy="1854200"/>
          </a:xfrm>
          <a:prstGeom prst="rect">
            <a:avLst/>
          </a:prstGeom>
        </p:spPr>
        <p:txBody>
          <a:bodyPr vert="horz" wrap="square" lIns="0" tIns="12700" rIns="0" bIns="0" rtlCol="0">
            <a:spAutoFit/>
          </a:bodyPr>
          <a:lstStyle/>
          <a:p>
            <a:pPr marL="12700" marR="5080" indent="1270" algn="ctr">
              <a:spcBef>
                <a:spcPts val="100"/>
              </a:spcBef>
            </a:pPr>
            <a:r>
              <a:rPr sz="2400" dirty="0">
                <a:latin typeface="Times New Roman"/>
                <a:cs typeface="Times New Roman"/>
              </a:rPr>
              <a:t>These relationships, </a:t>
            </a:r>
            <a:r>
              <a:rPr sz="2400" spc="-5" dirty="0">
                <a:latin typeface="Times New Roman"/>
                <a:cs typeface="Times New Roman"/>
              </a:rPr>
              <a:t>which  </a:t>
            </a:r>
            <a:r>
              <a:rPr sz="2400" dirty="0">
                <a:latin typeface="Times New Roman"/>
                <a:cs typeface="Times New Roman"/>
              </a:rPr>
              <a:t>typically </a:t>
            </a:r>
            <a:r>
              <a:rPr sz="2400" spc="-5" dirty="0">
                <a:latin typeface="Times New Roman"/>
                <a:cs typeface="Times New Roman"/>
              </a:rPr>
              <a:t>form between</a:t>
            </a:r>
            <a:r>
              <a:rPr sz="2400" spc="-30" dirty="0">
                <a:latin typeface="Times New Roman"/>
                <a:cs typeface="Times New Roman"/>
              </a:rPr>
              <a:t> </a:t>
            </a:r>
            <a:r>
              <a:rPr sz="2400" dirty="0">
                <a:latin typeface="Times New Roman"/>
                <a:cs typeface="Times New Roman"/>
              </a:rPr>
              <a:t>like-  </a:t>
            </a:r>
            <a:r>
              <a:rPr sz="2400" spc="-5" dirty="0">
                <a:latin typeface="Times New Roman"/>
                <a:cs typeface="Times New Roman"/>
              </a:rPr>
              <a:t>minded </a:t>
            </a:r>
            <a:r>
              <a:rPr sz="2400" dirty="0">
                <a:latin typeface="Times New Roman"/>
                <a:cs typeface="Times New Roman"/>
              </a:rPr>
              <a:t>individuals, tend to  </a:t>
            </a:r>
            <a:r>
              <a:rPr sz="2400" spc="-5" dirty="0">
                <a:latin typeface="Times New Roman"/>
                <a:cs typeface="Times New Roman"/>
              </a:rPr>
              <a:t>reinforce </a:t>
            </a:r>
            <a:r>
              <a:rPr sz="2400" dirty="0">
                <a:latin typeface="Times New Roman"/>
                <a:cs typeface="Times New Roman"/>
              </a:rPr>
              <a:t>insights and </a:t>
            </a:r>
            <a:r>
              <a:rPr sz="2400" spc="-5" dirty="0">
                <a:latin typeface="Times New Roman"/>
                <a:cs typeface="Times New Roman"/>
              </a:rPr>
              <a:t>ideas  </a:t>
            </a:r>
            <a:r>
              <a:rPr sz="2400" dirty="0">
                <a:latin typeface="Times New Roman"/>
                <a:cs typeface="Times New Roman"/>
              </a:rPr>
              <a:t>that people already</a:t>
            </a:r>
            <a:r>
              <a:rPr sz="2400" spc="-40" dirty="0">
                <a:latin typeface="Times New Roman"/>
                <a:cs typeface="Times New Roman"/>
              </a:rPr>
              <a:t> </a:t>
            </a:r>
            <a:r>
              <a:rPr sz="2400" dirty="0">
                <a:latin typeface="Times New Roman"/>
                <a:cs typeface="Times New Roman"/>
              </a:rPr>
              <a:t>have.</a:t>
            </a:r>
          </a:p>
        </p:txBody>
      </p:sp>
      <p:sp>
        <p:nvSpPr>
          <p:cNvPr id="6" name="object 6"/>
          <p:cNvSpPr txBox="1"/>
          <p:nvPr/>
        </p:nvSpPr>
        <p:spPr>
          <a:xfrm>
            <a:off x="6421120" y="2762250"/>
            <a:ext cx="4885744" cy="3090590"/>
          </a:xfrm>
          <a:prstGeom prst="rect">
            <a:avLst/>
          </a:prstGeom>
        </p:spPr>
        <p:txBody>
          <a:bodyPr vert="horz" wrap="square" lIns="0" tIns="134620" rIns="0" bIns="0" rtlCol="0">
            <a:spAutoFit/>
          </a:bodyPr>
          <a:lstStyle/>
          <a:p>
            <a:pPr marL="22225" marR="15875" indent="991869">
              <a:spcBef>
                <a:spcPts val="1060"/>
              </a:spcBef>
            </a:pPr>
            <a:r>
              <a:rPr sz="2400" spc="-5" dirty="0">
                <a:latin typeface="Times New Roman"/>
                <a:cs typeface="Times New Roman"/>
              </a:rPr>
              <a:t>Relationships  </a:t>
            </a:r>
            <a:r>
              <a:rPr sz="2400" dirty="0">
                <a:latin typeface="Times New Roman"/>
                <a:cs typeface="Times New Roman"/>
              </a:rPr>
              <a:t>These relationships,</a:t>
            </a:r>
            <a:r>
              <a:rPr sz="2400" spc="-80" dirty="0">
                <a:latin typeface="Times New Roman"/>
                <a:cs typeface="Times New Roman"/>
              </a:rPr>
              <a:t> </a:t>
            </a:r>
            <a:r>
              <a:rPr sz="2400" spc="-5" dirty="0">
                <a:latin typeface="Times New Roman"/>
                <a:cs typeface="Times New Roman"/>
              </a:rPr>
              <a:t>which</a:t>
            </a:r>
            <a:r>
              <a:rPr lang="en-GB" sz="2400" dirty="0">
                <a:latin typeface="Times New Roman"/>
                <a:cs typeface="Times New Roman"/>
              </a:rPr>
              <a:t> </a:t>
            </a:r>
            <a:r>
              <a:rPr sz="2400" spc="-5" dirty="0">
                <a:latin typeface="Times New Roman"/>
                <a:cs typeface="Times New Roman"/>
              </a:rPr>
              <a:t>form between casual  acquaintances, </a:t>
            </a:r>
            <a:r>
              <a:rPr sz="2400" dirty="0">
                <a:latin typeface="Times New Roman"/>
                <a:cs typeface="Times New Roman"/>
              </a:rPr>
              <a:t>are not </a:t>
            </a:r>
            <a:r>
              <a:rPr sz="2400" spc="-5" dirty="0">
                <a:latin typeface="Times New Roman"/>
                <a:cs typeface="Times New Roman"/>
              </a:rPr>
              <a:t>as  </a:t>
            </a:r>
            <a:r>
              <a:rPr sz="2400" dirty="0">
                <a:latin typeface="Times New Roman"/>
                <a:cs typeface="Times New Roman"/>
              </a:rPr>
              <a:t>apt to be </a:t>
            </a:r>
            <a:r>
              <a:rPr sz="2400" spc="-5" dirty="0">
                <a:latin typeface="Times New Roman"/>
                <a:cs typeface="Times New Roman"/>
              </a:rPr>
              <a:t>between </a:t>
            </a:r>
            <a:r>
              <a:rPr sz="2400" dirty="0">
                <a:latin typeface="Times New Roman"/>
                <a:cs typeface="Times New Roman"/>
              </a:rPr>
              <a:t>like-  </a:t>
            </a:r>
            <a:r>
              <a:rPr sz="2400" spc="-5" dirty="0">
                <a:latin typeface="Times New Roman"/>
                <a:cs typeface="Times New Roman"/>
              </a:rPr>
              <a:t>minded </a:t>
            </a:r>
            <a:r>
              <a:rPr sz="2400" dirty="0">
                <a:latin typeface="Times New Roman"/>
                <a:cs typeface="Times New Roman"/>
              </a:rPr>
              <a:t>individuals, </a:t>
            </a:r>
            <a:r>
              <a:rPr sz="2400" spc="-5" dirty="0">
                <a:latin typeface="Times New Roman"/>
                <a:cs typeface="Times New Roman"/>
              </a:rPr>
              <a:t>so</a:t>
            </a:r>
            <a:r>
              <a:rPr sz="2400" spc="-80" dirty="0">
                <a:latin typeface="Times New Roman"/>
                <a:cs typeface="Times New Roman"/>
              </a:rPr>
              <a:t> </a:t>
            </a:r>
            <a:r>
              <a:rPr sz="2400" dirty="0">
                <a:latin typeface="Times New Roman"/>
                <a:cs typeface="Times New Roman"/>
              </a:rPr>
              <a:t>one  person </a:t>
            </a:r>
            <a:r>
              <a:rPr sz="2400" spc="-10" dirty="0">
                <a:latin typeface="Times New Roman"/>
                <a:cs typeface="Times New Roman"/>
              </a:rPr>
              <a:t>may </a:t>
            </a:r>
            <a:r>
              <a:rPr sz="2400" spc="-5" dirty="0">
                <a:latin typeface="Times New Roman"/>
                <a:cs typeface="Times New Roman"/>
              </a:rPr>
              <a:t>say something  </a:t>
            </a:r>
            <a:r>
              <a:rPr sz="2400" spc="5" dirty="0">
                <a:latin typeface="Times New Roman"/>
                <a:cs typeface="Times New Roman"/>
              </a:rPr>
              <a:t>to </a:t>
            </a:r>
            <a:r>
              <a:rPr sz="2400" spc="-5" dirty="0">
                <a:latin typeface="Times New Roman"/>
                <a:cs typeface="Times New Roman"/>
              </a:rPr>
              <a:t>another </a:t>
            </a:r>
            <a:r>
              <a:rPr sz="2400" dirty="0">
                <a:latin typeface="Times New Roman"/>
                <a:cs typeface="Times New Roman"/>
              </a:rPr>
              <a:t>that sparks a  </a:t>
            </a:r>
            <a:r>
              <a:rPr sz="2400" spc="-5" dirty="0">
                <a:latin typeface="Times New Roman"/>
                <a:cs typeface="Times New Roman"/>
              </a:rPr>
              <a:t>completely </a:t>
            </a:r>
            <a:r>
              <a:rPr sz="2400" dirty="0">
                <a:latin typeface="Times New Roman"/>
                <a:cs typeface="Times New Roman"/>
              </a:rPr>
              <a:t>new</a:t>
            </a:r>
            <a:r>
              <a:rPr sz="2400" spc="-5" dirty="0">
                <a:latin typeface="Times New Roman"/>
                <a:cs typeface="Times New Roman"/>
              </a:rPr>
              <a:t> </a:t>
            </a:r>
            <a:r>
              <a:rPr sz="2400" dirty="0">
                <a:latin typeface="Times New Roman"/>
                <a:cs typeface="Times New Roman"/>
              </a:rPr>
              <a:t>idea.</a:t>
            </a:r>
            <a:r>
              <a:rPr lang="en-GB" sz="2400" dirty="0">
                <a:latin typeface="Times New Roman"/>
                <a:cs typeface="Times New Roman"/>
              </a:rPr>
              <a:t> – most financiers also have a wealth of experience</a:t>
            </a:r>
            <a:endParaRPr sz="2400" dirty="0">
              <a:latin typeface="Times New Roman"/>
              <a:cs typeface="Times New Roman"/>
            </a:endParaRPr>
          </a:p>
        </p:txBody>
      </p:sp>
      <p:sp>
        <p:nvSpPr>
          <p:cNvPr id="7" name="object 7"/>
          <p:cNvSpPr/>
          <p:nvPr/>
        </p:nvSpPr>
        <p:spPr>
          <a:xfrm>
            <a:off x="6019800" y="2743200"/>
            <a:ext cx="45720" cy="3429000"/>
          </a:xfrm>
          <a:custGeom>
            <a:avLst/>
            <a:gdLst/>
            <a:ahLst/>
            <a:cxnLst/>
            <a:rect l="l" t="t" r="r" b="b"/>
            <a:pathLst>
              <a:path w="45720" h="3429000">
                <a:moveTo>
                  <a:pt x="0" y="0"/>
                </a:moveTo>
                <a:lnTo>
                  <a:pt x="45720" y="3429000"/>
                </a:lnTo>
              </a:path>
            </a:pathLst>
          </a:custGeom>
          <a:ln w="9344">
            <a:solidFill>
              <a:srgbClr val="000000"/>
            </a:solidFill>
          </a:ln>
        </p:spPr>
        <p:txBody>
          <a:bodyPr wrap="square" lIns="0" tIns="0" rIns="0" bIns="0" rtlCol="0"/>
          <a:lstStyle/>
          <a:p>
            <a:endParaRPr/>
          </a:p>
        </p:txBody>
      </p:sp>
      <p:sp>
        <p:nvSpPr>
          <p:cNvPr id="8" name="object 8"/>
          <p:cNvSpPr txBox="1"/>
          <p:nvPr/>
        </p:nvSpPr>
        <p:spPr>
          <a:xfrm>
            <a:off x="2227581" y="1482090"/>
            <a:ext cx="7515859" cy="1305560"/>
          </a:xfrm>
          <a:prstGeom prst="rect">
            <a:avLst/>
          </a:prstGeom>
        </p:spPr>
        <p:txBody>
          <a:bodyPr vert="horz" wrap="square" lIns="0" tIns="12700" rIns="0" bIns="0" rtlCol="0">
            <a:spAutoFit/>
          </a:bodyPr>
          <a:lstStyle/>
          <a:p>
            <a:pPr marL="2124075" marR="5080" indent="-1973580">
              <a:spcBef>
                <a:spcPts val="100"/>
              </a:spcBef>
            </a:pPr>
            <a:r>
              <a:rPr sz="2400" spc="-10" dirty="0">
                <a:latin typeface="Times New Roman"/>
                <a:cs typeface="Times New Roman"/>
              </a:rPr>
              <a:t>Why </a:t>
            </a:r>
            <a:r>
              <a:rPr sz="2400" spc="-5" dirty="0">
                <a:latin typeface="Times New Roman"/>
                <a:cs typeface="Times New Roman"/>
              </a:rPr>
              <a:t>weak-tie </a:t>
            </a:r>
            <a:r>
              <a:rPr sz="2400" dirty="0">
                <a:latin typeface="Times New Roman"/>
                <a:cs typeface="Times New Roman"/>
              </a:rPr>
              <a:t>relationships lead to </a:t>
            </a:r>
            <a:r>
              <a:rPr sz="2400" spc="-5" dirty="0">
                <a:latin typeface="Times New Roman"/>
                <a:cs typeface="Times New Roman"/>
              </a:rPr>
              <a:t>more </a:t>
            </a:r>
            <a:r>
              <a:rPr sz="2400" dirty="0">
                <a:latin typeface="Times New Roman"/>
                <a:cs typeface="Times New Roman"/>
              </a:rPr>
              <a:t>new business ideas  than strong-tie</a:t>
            </a:r>
            <a:r>
              <a:rPr sz="2400" spc="-20" dirty="0">
                <a:latin typeface="Times New Roman"/>
                <a:cs typeface="Times New Roman"/>
              </a:rPr>
              <a:t> </a:t>
            </a:r>
            <a:r>
              <a:rPr sz="2400" dirty="0">
                <a:latin typeface="Times New Roman"/>
                <a:cs typeface="Times New Roman"/>
              </a:rPr>
              <a:t>relationships</a:t>
            </a:r>
            <a:endParaRPr sz="2400">
              <a:latin typeface="Times New Roman"/>
              <a:cs typeface="Times New Roman"/>
            </a:endParaRPr>
          </a:p>
          <a:p>
            <a:pPr marL="12700">
              <a:spcBef>
                <a:spcPts val="1440"/>
              </a:spcBef>
              <a:tabLst>
                <a:tab pos="5429885" algn="l"/>
              </a:tabLst>
            </a:pPr>
            <a:r>
              <a:rPr sz="2400" dirty="0">
                <a:latin typeface="Times New Roman"/>
                <a:cs typeface="Times New Roman"/>
              </a:rPr>
              <a:t>Strong-Tie</a:t>
            </a:r>
            <a:r>
              <a:rPr sz="2400" spc="20" dirty="0">
                <a:latin typeface="Times New Roman"/>
                <a:cs typeface="Times New Roman"/>
              </a:rPr>
              <a:t> </a:t>
            </a:r>
            <a:r>
              <a:rPr sz="2400" spc="-5" dirty="0">
                <a:latin typeface="Times New Roman"/>
                <a:cs typeface="Times New Roman"/>
              </a:rPr>
              <a:t>Relationships	Weak-Tie</a:t>
            </a:r>
            <a:endParaRPr sz="2400">
              <a:latin typeface="Times New Roman"/>
              <a:cs typeface="Times New Roman"/>
            </a:endParaRPr>
          </a:p>
        </p:txBody>
      </p:sp>
      <p:sp>
        <p:nvSpPr>
          <p:cNvPr id="9" name="object 9"/>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dirty="0"/>
              <a:t>Copyright ©2016 Pearson Education,</a:t>
            </a:r>
            <a:r>
              <a:rPr lang="en-GB" spc="15" dirty="0"/>
              <a:t> </a:t>
            </a:r>
            <a:r>
              <a:rPr lang="en-GB" dirty="0"/>
              <a:t>Inc.</a:t>
            </a:r>
            <a:endParaRPr dirty="0"/>
          </a:p>
        </p:txBody>
      </p:sp>
      <p:sp>
        <p:nvSpPr>
          <p:cNvPr id="10" name="object 10"/>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21</a:t>
            </a:fld>
            <a:endParaRPr spc="-5" dirty="0"/>
          </a:p>
        </p:txBody>
      </p:sp>
    </p:spTree>
    <p:extLst>
      <p:ext uri="{BB962C8B-B14F-4D97-AF65-F5344CB8AC3E}">
        <p14:creationId xmlns:p14="http://schemas.microsoft.com/office/powerpoint/2010/main" val="9610673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10814"/>
            <a:ext cx="10972800" cy="1274708"/>
          </a:xfrm>
          <a:prstGeom prst="rect">
            <a:avLst/>
          </a:prstGeom>
        </p:spPr>
        <p:txBody>
          <a:bodyPr vert="horz" wrap="square" lIns="0" tIns="287020" rIns="0" bIns="0" numCol="1" rtlCol="0" anchor="ctr" anchorCtr="0" compatLnSpc="1">
            <a:prstTxWarp prst="textNoShape">
              <a:avLst/>
            </a:prstTxWarp>
            <a:spAutoFit/>
          </a:bodyPr>
          <a:lstStyle/>
          <a:p>
            <a:pPr>
              <a:spcBef>
                <a:spcPts val="100"/>
              </a:spcBef>
            </a:pPr>
            <a:r>
              <a:rPr spc="-10" dirty="0"/>
              <a:t>Creativity</a:t>
            </a:r>
          </a:p>
          <a:p>
            <a:pPr algn="ctr">
              <a:lnSpc>
                <a:spcPct val="100000"/>
              </a:lnSpc>
            </a:pPr>
            <a:r>
              <a:rPr sz="2000" dirty="0"/>
              <a:t>1 of</a:t>
            </a:r>
            <a:r>
              <a:rPr sz="2000" spc="-5" dirty="0"/>
              <a:t> </a:t>
            </a:r>
            <a:r>
              <a:rPr sz="2000" dirty="0"/>
              <a:t>2</a:t>
            </a:r>
          </a:p>
        </p:txBody>
      </p:sp>
      <p:sp>
        <p:nvSpPr>
          <p:cNvPr id="3" name="object 3"/>
          <p:cNvSpPr txBox="1"/>
          <p:nvPr/>
        </p:nvSpPr>
        <p:spPr>
          <a:xfrm>
            <a:off x="1199456" y="1544319"/>
            <a:ext cx="9721080" cy="3411190"/>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3200" spc="-5" dirty="0">
                <a:latin typeface="Times New Roman"/>
                <a:cs typeface="Times New Roman"/>
              </a:rPr>
              <a:t>Creativity</a:t>
            </a:r>
            <a:endParaRPr sz="3200" dirty="0">
              <a:latin typeface="Times New Roman"/>
              <a:cs typeface="Times New Roman"/>
            </a:endParaRPr>
          </a:p>
          <a:p>
            <a:pPr marL="755650" marR="449580" lvl="1" indent="-285750">
              <a:spcBef>
                <a:spcPts val="600"/>
              </a:spcBef>
              <a:buChar char="–"/>
              <a:tabLst>
                <a:tab pos="755015" algn="l"/>
                <a:tab pos="755650" algn="l"/>
              </a:tabLst>
            </a:pPr>
            <a:r>
              <a:rPr sz="2800" spc="-5" dirty="0">
                <a:latin typeface="Times New Roman"/>
                <a:cs typeface="Times New Roman"/>
              </a:rPr>
              <a:t>Creativity </a:t>
            </a:r>
            <a:r>
              <a:rPr sz="2800" dirty="0">
                <a:latin typeface="Times New Roman"/>
                <a:cs typeface="Times New Roman"/>
              </a:rPr>
              <a:t>is the process of generating a novel or </a:t>
            </a:r>
            <a:r>
              <a:rPr sz="2800" spc="-5" dirty="0">
                <a:latin typeface="Times New Roman"/>
                <a:cs typeface="Times New Roman"/>
              </a:rPr>
              <a:t>useful  </a:t>
            </a:r>
            <a:r>
              <a:rPr sz="2800" dirty="0">
                <a:latin typeface="Times New Roman"/>
                <a:cs typeface="Times New Roman"/>
              </a:rPr>
              <a:t>idea.</a:t>
            </a:r>
          </a:p>
          <a:p>
            <a:pPr marL="755650" marR="74930" lvl="1" indent="-285750">
              <a:spcBef>
                <a:spcPts val="600"/>
              </a:spcBef>
              <a:buChar char="–"/>
              <a:tabLst>
                <a:tab pos="755015" algn="l"/>
                <a:tab pos="755650" algn="l"/>
              </a:tabLst>
            </a:pPr>
            <a:r>
              <a:rPr sz="2800" dirty="0">
                <a:latin typeface="Times New Roman"/>
                <a:cs typeface="Times New Roman"/>
              </a:rPr>
              <a:t>Opportunity recognition </a:t>
            </a:r>
            <a:r>
              <a:rPr sz="2800" spc="-10" dirty="0">
                <a:latin typeface="Times New Roman"/>
                <a:cs typeface="Times New Roman"/>
              </a:rPr>
              <a:t>may </a:t>
            </a:r>
            <a:r>
              <a:rPr sz="2800" dirty="0">
                <a:latin typeface="Times New Roman"/>
                <a:cs typeface="Times New Roman"/>
              </a:rPr>
              <a:t>be, at least in part, a creative  </a:t>
            </a:r>
            <a:r>
              <a:rPr sz="2800" spc="-5" dirty="0">
                <a:latin typeface="Times New Roman"/>
                <a:cs typeface="Times New Roman"/>
              </a:rPr>
              <a:t>process.</a:t>
            </a:r>
            <a:endParaRPr sz="2800" dirty="0">
              <a:latin typeface="Times New Roman"/>
              <a:cs typeface="Times New Roman"/>
            </a:endParaRPr>
          </a:p>
          <a:p>
            <a:pPr marL="755650" marR="5080" lvl="1" indent="-285750">
              <a:spcBef>
                <a:spcPts val="590"/>
              </a:spcBef>
              <a:buChar char="–"/>
              <a:tabLst>
                <a:tab pos="755015" algn="l"/>
                <a:tab pos="755650" algn="l"/>
              </a:tabLst>
            </a:pPr>
            <a:r>
              <a:rPr sz="2800" spc="-5" dirty="0">
                <a:latin typeface="Times New Roman"/>
                <a:cs typeface="Times New Roman"/>
              </a:rPr>
              <a:t>For an </a:t>
            </a:r>
            <a:r>
              <a:rPr sz="2800" dirty="0">
                <a:latin typeface="Times New Roman"/>
                <a:cs typeface="Times New Roman"/>
              </a:rPr>
              <a:t>individual, the creative </a:t>
            </a:r>
            <a:r>
              <a:rPr sz="2800" spc="-5" dirty="0">
                <a:latin typeface="Times New Roman"/>
                <a:cs typeface="Times New Roman"/>
              </a:rPr>
              <a:t>process can </a:t>
            </a:r>
            <a:r>
              <a:rPr sz="2800" dirty="0">
                <a:latin typeface="Times New Roman"/>
                <a:cs typeface="Times New Roman"/>
              </a:rPr>
              <a:t>be broken </a:t>
            </a:r>
            <a:r>
              <a:rPr sz="2800" spc="-5" dirty="0">
                <a:latin typeface="Times New Roman"/>
                <a:cs typeface="Times New Roman"/>
              </a:rPr>
              <a:t>down  </a:t>
            </a:r>
            <a:r>
              <a:rPr sz="2800" dirty="0">
                <a:latin typeface="Times New Roman"/>
                <a:cs typeface="Times New Roman"/>
              </a:rPr>
              <a:t>into five </a:t>
            </a:r>
            <a:r>
              <a:rPr sz="2800" spc="-5" dirty="0">
                <a:latin typeface="Times New Roman"/>
                <a:cs typeface="Times New Roman"/>
              </a:rPr>
              <a:t>stages, </a:t>
            </a:r>
            <a:r>
              <a:rPr sz="2800" dirty="0">
                <a:latin typeface="Times New Roman"/>
                <a:cs typeface="Times New Roman"/>
              </a:rPr>
              <a:t>as </a:t>
            </a:r>
            <a:r>
              <a:rPr sz="2800" spc="-5" dirty="0">
                <a:latin typeface="Times New Roman"/>
                <a:cs typeface="Times New Roman"/>
              </a:rPr>
              <a:t>shown </a:t>
            </a:r>
            <a:r>
              <a:rPr sz="2800" dirty="0">
                <a:latin typeface="Times New Roman"/>
                <a:cs typeface="Times New Roman"/>
              </a:rPr>
              <a:t>on the next</a:t>
            </a:r>
            <a:r>
              <a:rPr sz="2800" spc="-15" dirty="0">
                <a:latin typeface="Times New Roman"/>
                <a:cs typeface="Times New Roman"/>
              </a:rPr>
              <a:t> </a:t>
            </a:r>
            <a:r>
              <a:rPr sz="2800" dirty="0">
                <a:latin typeface="Times New Roman"/>
                <a:cs typeface="Times New Roman"/>
              </a:rPr>
              <a:t>slide.</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22</a:t>
            </a:fld>
            <a:endParaRPr spc="-5" dirty="0"/>
          </a:p>
        </p:txBody>
      </p:sp>
    </p:spTree>
    <p:extLst>
      <p:ext uri="{BB962C8B-B14F-4D97-AF65-F5344CB8AC3E}">
        <p14:creationId xmlns:p14="http://schemas.microsoft.com/office/powerpoint/2010/main" val="4189733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911424" y="220221"/>
            <a:ext cx="10369152" cy="997709"/>
          </a:xfrm>
          <a:prstGeom prst="rect">
            <a:avLst/>
          </a:prstGeom>
        </p:spPr>
        <p:txBody>
          <a:bodyPr vert="horz" wrap="square" lIns="0" tIns="134620" rIns="0" bIns="0" numCol="1" rtlCol="0" anchor="ctr" anchorCtr="0" compatLnSpc="1">
            <a:prstTxWarp prst="textNoShape">
              <a:avLst/>
            </a:prstTxWarp>
            <a:spAutoFit/>
          </a:bodyPr>
          <a:lstStyle/>
          <a:p>
            <a:pPr>
              <a:spcBef>
                <a:spcPts val="100"/>
              </a:spcBef>
            </a:pPr>
            <a:r>
              <a:rPr spc="-10" dirty="0"/>
              <a:t>Creativity</a:t>
            </a:r>
          </a:p>
          <a:p>
            <a:pPr algn="ctr">
              <a:lnSpc>
                <a:spcPct val="100000"/>
              </a:lnSpc>
            </a:pPr>
            <a:r>
              <a:rPr sz="2000" dirty="0"/>
              <a:t>2 of</a:t>
            </a:r>
            <a:r>
              <a:rPr sz="2000" spc="-5" dirty="0"/>
              <a:t> </a:t>
            </a:r>
            <a:r>
              <a:rPr sz="2000" dirty="0"/>
              <a:t>2</a:t>
            </a:r>
          </a:p>
        </p:txBody>
      </p:sp>
      <p:sp>
        <p:nvSpPr>
          <p:cNvPr id="3" name="object 3"/>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3370580" y="1755140"/>
            <a:ext cx="5674995" cy="452120"/>
          </a:xfrm>
          <a:prstGeom prst="rect">
            <a:avLst/>
          </a:prstGeom>
        </p:spPr>
        <p:txBody>
          <a:bodyPr vert="horz" wrap="square" lIns="0" tIns="12700" rIns="0" bIns="0" rtlCol="0">
            <a:spAutoFit/>
          </a:bodyPr>
          <a:lstStyle/>
          <a:p>
            <a:pPr marL="12700">
              <a:spcBef>
                <a:spcPts val="100"/>
              </a:spcBef>
            </a:pPr>
            <a:r>
              <a:rPr sz="2800" spc="-5" dirty="0">
                <a:latin typeface="Times New Roman"/>
                <a:cs typeface="Times New Roman"/>
              </a:rPr>
              <a:t>Five Steps </a:t>
            </a:r>
            <a:r>
              <a:rPr sz="2800" dirty="0">
                <a:latin typeface="Times New Roman"/>
                <a:cs typeface="Times New Roman"/>
              </a:rPr>
              <a:t>to </a:t>
            </a:r>
            <a:r>
              <a:rPr sz="2800" spc="-5" dirty="0">
                <a:latin typeface="Times New Roman"/>
                <a:cs typeface="Times New Roman"/>
              </a:rPr>
              <a:t>Generating Creative</a:t>
            </a:r>
            <a:r>
              <a:rPr sz="2800" spc="-50" dirty="0">
                <a:latin typeface="Times New Roman"/>
                <a:cs typeface="Times New Roman"/>
              </a:rPr>
              <a:t> </a:t>
            </a:r>
            <a:r>
              <a:rPr sz="2800" spc="-5" dirty="0">
                <a:latin typeface="Times New Roman"/>
                <a:cs typeface="Times New Roman"/>
              </a:rPr>
              <a:t>Ideas</a:t>
            </a:r>
            <a:endParaRPr sz="2800">
              <a:latin typeface="Times New Roman"/>
              <a:cs typeface="Times New Roman"/>
            </a:endParaRPr>
          </a:p>
        </p:txBody>
      </p:sp>
      <p:sp>
        <p:nvSpPr>
          <p:cNvPr id="5" name="object 5"/>
          <p:cNvSpPr/>
          <p:nvPr/>
        </p:nvSpPr>
        <p:spPr>
          <a:xfrm>
            <a:off x="1582419" y="2514600"/>
            <a:ext cx="9025890" cy="2286000"/>
          </a:xfrm>
          <a:prstGeom prst="rect">
            <a:avLst/>
          </a:prstGeom>
          <a:blipFill>
            <a:blip r:embed="rId2" cstate="print"/>
            <a:stretch>
              <a:fillRect/>
            </a:stretch>
          </a:blipFill>
        </p:spPr>
        <p:txBody>
          <a:bodyPr wrap="square" lIns="0" tIns="0" rIns="0" bIns="0" rtlCol="0"/>
          <a:lstStyle/>
          <a:p>
            <a:endParaRPr dirty="0"/>
          </a:p>
        </p:txBody>
      </p:sp>
      <p:sp>
        <p:nvSpPr>
          <p:cNvPr id="6" name="object 6"/>
          <p:cNvSpPr txBox="1">
            <a:spLocks noGrp="1"/>
          </p:cNvSpPr>
          <p:nvPr>
            <p:ph type="ftr" sz="quarter" idx="5"/>
          </p:nvPr>
        </p:nvSpPr>
        <p:spPr>
          <a:xfrm>
            <a:off x="1524000" y="0"/>
            <a:ext cx="0" cy="205184"/>
          </a:xfrm>
          <a:prstGeom prst="rect">
            <a:avLst/>
          </a:prstGeom>
        </p:spPr>
        <p:txBody>
          <a:bodyPr vert="horz" wrap="square" lIns="0" tIns="0" rIns="0" bIns="0" rtlCol="0">
            <a:spAutoFit/>
          </a:bodyPr>
          <a:lstStyle/>
          <a:p>
            <a:pPr marL="12700">
              <a:lnSpc>
                <a:spcPts val="1645"/>
              </a:lnSpc>
            </a:pPr>
            <a:endParaRPr dirty="0"/>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23</a:t>
            </a:fld>
            <a:endParaRPr spc="-5" dirty="0"/>
          </a:p>
        </p:txBody>
      </p:sp>
      <p:sp>
        <p:nvSpPr>
          <p:cNvPr id="8" name="TextBox 7">
            <a:extLst>
              <a:ext uri="{FF2B5EF4-FFF2-40B4-BE49-F238E27FC236}">
                <a16:creationId xmlns:a16="http://schemas.microsoft.com/office/drawing/2014/main" id="{DB51EA16-3BA9-6240-BC73-5BEF0923E018}"/>
              </a:ext>
            </a:extLst>
          </p:cNvPr>
          <p:cNvSpPr txBox="1"/>
          <p:nvPr/>
        </p:nvSpPr>
        <p:spPr>
          <a:xfrm>
            <a:off x="2658979" y="6472989"/>
            <a:ext cx="2990883" cy="553998"/>
          </a:xfrm>
          <a:prstGeom prst="rect">
            <a:avLst/>
          </a:prstGeom>
          <a:noFill/>
        </p:spPr>
        <p:txBody>
          <a:bodyPr wrap="none" rtlCol="0">
            <a:spAutoFit/>
          </a:bodyPr>
          <a:lstStyle/>
          <a:p>
            <a:r>
              <a:rPr lang="en-GB" sz="1200" spc="-5" dirty="0"/>
              <a:t>Copyright ©2016 Pearson Education,</a:t>
            </a:r>
            <a:r>
              <a:rPr lang="en-GB" sz="1200" spc="15" dirty="0"/>
              <a:t> </a:t>
            </a:r>
            <a:r>
              <a:rPr lang="en-GB" sz="1200" dirty="0"/>
              <a:t>Inc.</a:t>
            </a:r>
          </a:p>
          <a:p>
            <a:endParaRPr lang="en-US" dirty="0"/>
          </a:p>
        </p:txBody>
      </p:sp>
      <p:cxnSp>
        <p:nvCxnSpPr>
          <p:cNvPr id="10" name="Straight Arrow Connector 9">
            <a:extLst>
              <a:ext uri="{FF2B5EF4-FFF2-40B4-BE49-F238E27FC236}">
                <a16:creationId xmlns:a16="http://schemas.microsoft.com/office/drawing/2014/main" id="{7A5586AD-8A7B-A341-A629-D16C42F66C26}"/>
              </a:ext>
            </a:extLst>
          </p:cNvPr>
          <p:cNvCxnSpPr/>
          <p:nvPr/>
        </p:nvCxnSpPr>
        <p:spPr>
          <a:xfrm flipH="1">
            <a:off x="1415480" y="3573016"/>
            <a:ext cx="432048"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3F0E507-2E98-704A-8019-D70C2CDB77BA}"/>
              </a:ext>
            </a:extLst>
          </p:cNvPr>
          <p:cNvSpPr txBox="1"/>
          <p:nvPr/>
        </p:nvSpPr>
        <p:spPr>
          <a:xfrm>
            <a:off x="483173" y="3776826"/>
            <a:ext cx="1864613" cy="369332"/>
          </a:xfrm>
          <a:prstGeom prst="rect">
            <a:avLst/>
          </a:prstGeom>
          <a:noFill/>
        </p:spPr>
        <p:txBody>
          <a:bodyPr wrap="none" rtlCol="0">
            <a:spAutoFit/>
          </a:bodyPr>
          <a:lstStyle/>
          <a:p>
            <a:r>
              <a:rPr lang="en-US" dirty="0">
                <a:solidFill>
                  <a:srgbClr val="FF0000"/>
                </a:solidFill>
              </a:rPr>
              <a:t>Prior experience</a:t>
            </a:r>
          </a:p>
        </p:txBody>
      </p:sp>
      <p:sp>
        <p:nvSpPr>
          <p:cNvPr id="12" name="TextBox 11">
            <a:extLst>
              <a:ext uri="{FF2B5EF4-FFF2-40B4-BE49-F238E27FC236}">
                <a16:creationId xmlns:a16="http://schemas.microsoft.com/office/drawing/2014/main" id="{34FFBFB6-6204-5D49-9A5D-9672DE5192B2}"/>
              </a:ext>
            </a:extLst>
          </p:cNvPr>
          <p:cNvSpPr txBox="1"/>
          <p:nvPr/>
        </p:nvSpPr>
        <p:spPr>
          <a:xfrm>
            <a:off x="2754405" y="4031595"/>
            <a:ext cx="2108269" cy="369332"/>
          </a:xfrm>
          <a:prstGeom prst="rect">
            <a:avLst/>
          </a:prstGeom>
          <a:noFill/>
        </p:spPr>
        <p:txBody>
          <a:bodyPr wrap="none" rtlCol="0">
            <a:spAutoFit/>
          </a:bodyPr>
          <a:lstStyle/>
          <a:p>
            <a:r>
              <a:rPr lang="en-US" dirty="0">
                <a:solidFill>
                  <a:srgbClr val="FF0000"/>
                </a:solidFill>
              </a:rPr>
              <a:t>Mulling things over</a:t>
            </a:r>
          </a:p>
        </p:txBody>
      </p:sp>
      <p:sp>
        <p:nvSpPr>
          <p:cNvPr id="13" name="TextBox 12">
            <a:extLst>
              <a:ext uri="{FF2B5EF4-FFF2-40B4-BE49-F238E27FC236}">
                <a16:creationId xmlns:a16="http://schemas.microsoft.com/office/drawing/2014/main" id="{D532072C-77BD-AC47-B5F1-3773FFB3459F}"/>
              </a:ext>
            </a:extLst>
          </p:cNvPr>
          <p:cNvSpPr txBox="1"/>
          <p:nvPr/>
        </p:nvSpPr>
        <p:spPr>
          <a:xfrm>
            <a:off x="4862329" y="4708267"/>
            <a:ext cx="2467342" cy="369332"/>
          </a:xfrm>
          <a:prstGeom prst="rect">
            <a:avLst/>
          </a:prstGeom>
          <a:noFill/>
        </p:spPr>
        <p:txBody>
          <a:bodyPr wrap="none" rtlCol="0">
            <a:spAutoFit/>
          </a:bodyPr>
          <a:lstStyle/>
          <a:p>
            <a:r>
              <a:rPr lang="en-US" dirty="0">
                <a:solidFill>
                  <a:srgbClr val="FF0000"/>
                </a:solidFill>
              </a:rPr>
              <a:t>May go back and forth</a:t>
            </a:r>
          </a:p>
        </p:txBody>
      </p:sp>
      <p:sp>
        <p:nvSpPr>
          <p:cNvPr id="14" name="TextBox 13">
            <a:extLst>
              <a:ext uri="{FF2B5EF4-FFF2-40B4-BE49-F238E27FC236}">
                <a16:creationId xmlns:a16="http://schemas.microsoft.com/office/drawing/2014/main" id="{1357DA44-C722-9444-91C8-D66804DC466C}"/>
              </a:ext>
            </a:extLst>
          </p:cNvPr>
          <p:cNvSpPr txBox="1"/>
          <p:nvPr/>
        </p:nvSpPr>
        <p:spPr>
          <a:xfrm>
            <a:off x="7176120" y="4031595"/>
            <a:ext cx="2339102" cy="369332"/>
          </a:xfrm>
          <a:prstGeom prst="rect">
            <a:avLst/>
          </a:prstGeom>
          <a:noFill/>
        </p:spPr>
        <p:txBody>
          <a:bodyPr wrap="none" rtlCol="0">
            <a:spAutoFit/>
          </a:bodyPr>
          <a:lstStyle/>
          <a:p>
            <a:r>
              <a:rPr lang="en-US" dirty="0">
                <a:solidFill>
                  <a:srgbClr val="FF0000"/>
                </a:solidFill>
              </a:rPr>
              <a:t>Does it make sense?</a:t>
            </a:r>
          </a:p>
        </p:txBody>
      </p:sp>
      <p:sp>
        <p:nvSpPr>
          <p:cNvPr id="15" name="TextBox 14">
            <a:extLst>
              <a:ext uri="{FF2B5EF4-FFF2-40B4-BE49-F238E27FC236}">
                <a16:creationId xmlns:a16="http://schemas.microsoft.com/office/drawing/2014/main" id="{E692F16B-CB96-5D4B-BA0F-F48328CBAF68}"/>
              </a:ext>
            </a:extLst>
          </p:cNvPr>
          <p:cNvSpPr txBox="1"/>
          <p:nvPr/>
        </p:nvSpPr>
        <p:spPr>
          <a:xfrm>
            <a:off x="9368226" y="3717032"/>
            <a:ext cx="2480166" cy="369332"/>
          </a:xfrm>
          <a:prstGeom prst="rect">
            <a:avLst/>
          </a:prstGeom>
          <a:noFill/>
        </p:spPr>
        <p:txBody>
          <a:bodyPr wrap="none" rtlCol="0">
            <a:spAutoFit/>
          </a:bodyPr>
          <a:lstStyle/>
          <a:p>
            <a:r>
              <a:rPr lang="en-US" dirty="0">
                <a:solidFill>
                  <a:srgbClr val="FF0000"/>
                </a:solidFill>
              </a:rPr>
              <a:t>Prepare business plan</a:t>
            </a:r>
          </a:p>
        </p:txBody>
      </p:sp>
    </p:spTree>
    <p:extLst>
      <p:ext uri="{BB962C8B-B14F-4D97-AF65-F5344CB8AC3E}">
        <p14:creationId xmlns:p14="http://schemas.microsoft.com/office/powerpoint/2010/main" val="2946947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0" y="278382"/>
            <a:ext cx="12225867" cy="1059264"/>
          </a:xfrm>
          <a:prstGeom prst="rect">
            <a:avLst/>
          </a:prstGeom>
        </p:spPr>
        <p:txBody>
          <a:bodyPr vert="horz" wrap="square" lIns="0" tIns="12700" rIns="0" bIns="0" numCol="1" rtlCol="0" anchor="ctr" anchorCtr="0" compatLnSpc="1">
            <a:prstTxWarp prst="textNoShape">
              <a:avLst/>
            </a:prstTxWarp>
            <a:spAutoFit/>
          </a:bodyPr>
          <a:lstStyle/>
          <a:p>
            <a:pPr>
              <a:spcBef>
                <a:spcPts val="100"/>
              </a:spcBef>
            </a:pPr>
            <a:r>
              <a:rPr sz="3200" spc="-5" dirty="0"/>
              <a:t>Full </a:t>
            </a:r>
            <a:r>
              <a:rPr sz="3200" spc="-60" dirty="0"/>
              <a:t>View </a:t>
            </a:r>
            <a:r>
              <a:rPr sz="3200" dirty="0"/>
              <a:t>of </a:t>
            </a:r>
            <a:r>
              <a:rPr sz="3200" spc="-5" dirty="0"/>
              <a:t>the Opportunity</a:t>
            </a:r>
            <a:r>
              <a:rPr sz="3200" spc="-15" dirty="0"/>
              <a:t> </a:t>
            </a:r>
            <a:r>
              <a:rPr sz="3200" spc="-10" dirty="0"/>
              <a:t>Recognition</a:t>
            </a:r>
          </a:p>
          <a:p>
            <a:pPr>
              <a:tabLst>
                <a:tab pos="3872865" algn="l"/>
                <a:tab pos="9143365" algn="l"/>
              </a:tabLst>
            </a:pPr>
            <a:r>
              <a:rPr sz="3200" u="heavy" dirty="0">
                <a:uFill>
                  <a:solidFill>
                    <a:srgbClr val="993300"/>
                  </a:solidFill>
                </a:uFill>
              </a:rPr>
              <a:t> 	</a:t>
            </a:r>
            <a:r>
              <a:rPr sz="3200" u="heavy" spc="-5" dirty="0">
                <a:uFill>
                  <a:solidFill>
                    <a:srgbClr val="993300"/>
                  </a:solidFill>
                </a:uFill>
              </a:rPr>
              <a:t>Process</a:t>
            </a:r>
            <a:r>
              <a:rPr u="heavy" spc="-5" dirty="0">
                <a:uFill>
                  <a:solidFill>
                    <a:srgbClr val="993300"/>
                  </a:solidFill>
                </a:uFill>
              </a:rPr>
              <a:t>	</a:t>
            </a:r>
          </a:p>
        </p:txBody>
      </p:sp>
      <p:sp>
        <p:nvSpPr>
          <p:cNvPr id="3" name="object 3"/>
          <p:cNvSpPr txBox="1"/>
          <p:nvPr/>
        </p:nvSpPr>
        <p:spPr>
          <a:xfrm>
            <a:off x="2090420" y="1408429"/>
            <a:ext cx="7983855" cy="720090"/>
          </a:xfrm>
          <a:prstGeom prst="rect">
            <a:avLst/>
          </a:prstGeom>
        </p:spPr>
        <p:txBody>
          <a:bodyPr vert="horz" wrap="square" lIns="0" tIns="53975" rIns="0" bIns="0" rtlCol="0">
            <a:spAutoFit/>
          </a:bodyPr>
          <a:lstStyle/>
          <a:p>
            <a:pPr marL="881380" marR="5080" indent="-868680">
              <a:lnSpc>
                <a:spcPts val="2590"/>
              </a:lnSpc>
              <a:spcBef>
                <a:spcPts val="425"/>
              </a:spcBef>
            </a:pPr>
            <a:r>
              <a:rPr sz="2400" dirty="0">
                <a:latin typeface="Times New Roman"/>
                <a:cs typeface="Times New Roman"/>
              </a:rPr>
              <a:t>Depicts the connection </a:t>
            </a:r>
            <a:r>
              <a:rPr sz="2400" spc="-5" dirty="0">
                <a:latin typeface="Times New Roman"/>
                <a:cs typeface="Times New Roman"/>
              </a:rPr>
              <a:t>between </a:t>
            </a:r>
            <a:r>
              <a:rPr sz="2400" dirty="0">
                <a:latin typeface="Times New Roman"/>
                <a:cs typeface="Times New Roman"/>
              </a:rPr>
              <a:t>an </a:t>
            </a:r>
            <a:r>
              <a:rPr sz="2400" spc="-5" dirty="0">
                <a:latin typeface="Times New Roman"/>
                <a:cs typeface="Times New Roman"/>
              </a:rPr>
              <a:t>awareness </a:t>
            </a:r>
            <a:r>
              <a:rPr sz="2400" dirty="0">
                <a:latin typeface="Times New Roman"/>
                <a:cs typeface="Times New Roman"/>
              </a:rPr>
              <a:t>of </a:t>
            </a:r>
            <a:r>
              <a:rPr sz="2400" spc="-5" dirty="0">
                <a:latin typeface="Times New Roman"/>
                <a:cs typeface="Times New Roman"/>
              </a:rPr>
              <a:t>emerging trends  </a:t>
            </a:r>
            <a:r>
              <a:rPr sz="2400" dirty="0">
                <a:latin typeface="Times New Roman"/>
                <a:cs typeface="Times New Roman"/>
              </a:rPr>
              <a:t>and the personal characteristics of the</a:t>
            </a:r>
            <a:r>
              <a:rPr sz="2400" spc="-50" dirty="0">
                <a:latin typeface="Times New Roman"/>
                <a:cs typeface="Times New Roman"/>
              </a:rPr>
              <a:t> </a:t>
            </a:r>
            <a:r>
              <a:rPr sz="2400" dirty="0">
                <a:latin typeface="Times New Roman"/>
                <a:cs typeface="Times New Roman"/>
              </a:rPr>
              <a:t>entrepreneur</a:t>
            </a:r>
            <a:endParaRPr sz="2400">
              <a:latin typeface="Times New Roman"/>
              <a:cs typeface="Times New Roman"/>
            </a:endParaRPr>
          </a:p>
        </p:txBody>
      </p:sp>
      <p:sp>
        <p:nvSpPr>
          <p:cNvPr id="4" name="object 4"/>
          <p:cNvSpPr/>
          <p:nvPr/>
        </p:nvSpPr>
        <p:spPr>
          <a:xfrm>
            <a:off x="2819400" y="2208530"/>
            <a:ext cx="6553200" cy="3980179"/>
          </a:xfrm>
          <a:prstGeom prst="rect">
            <a:avLst/>
          </a:prstGeom>
          <a:blipFill>
            <a:blip r:embed="rId2" cstate="print"/>
            <a:stretch>
              <a:fillRect/>
            </a:stretch>
          </a:blipFill>
        </p:spPr>
        <p:txBody>
          <a:bodyPr wrap="square" lIns="0" tIns="0" rIns="0" bIns="0" rtlCol="0"/>
          <a:lstStyle/>
          <a:p>
            <a:endParaRPr/>
          </a:p>
        </p:txBody>
      </p:sp>
      <p:sp>
        <p:nvSpPr>
          <p:cNvPr id="6" name="object 6"/>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24</a:t>
            </a:fld>
            <a:endParaRPr spc="-5" dirty="0"/>
          </a:p>
        </p:txBody>
      </p:sp>
      <p:sp>
        <p:nvSpPr>
          <p:cNvPr id="7" name="TextBox 6">
            <a:extLst>
              <a:ext uri="{FF2B5EF4-FFF2-40B4-BE49-F238E27FC236}">
                <a16:creationId xmlns:a16="http://schemas.microsoft.com/office/drawing/2014/main" id="{64CC6B89-4345-D14A-8D93-EE87B3D9C503}"/>
              </a:ext>
            </a:extLst>
          </p:cNvPr>
          <p:cNvSpPr txBox="1"/>
          <p:nvPr/>
        </p:nvSpPr>
        <p:spPr>
          <a:xfrm>
            <a:off x="2442411" y="6557211"/>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9C20F0A4-90F2-5345-A030-70A249BF030C}"/>
              </a:ext>
            </a:extLst>
          </p:cNvPr>
          <p:cNvSpPr txBox="1"/>
          <p:nvPr/>
        </p:nvSpPr>
        <p:spPr>
          <a:xfrm>
            <a:off x="2822467" y="6449021"/>
            <a:ext cx="4412746" cy="646331"/>
          </a:xfrm>
          <a:prstGeom prst="rect">
            <a:avLst/>
          </a:prstGeom>
          <a:noFill/>
        </p:spPr>
        <p:txBody>
          <a:bodyPr wrap="none" rtlCol="0">
            <a:spAutoFit/>
          </a:bodyPr>
          <a:lstStyle/>
          <a:p>
            <a:r>
              <a:rPr lang="en-GB" spc="-5" dirty="0"/>
              <a:t>Copyright ©2016 Pearson Education,</a:t>
            </a:r>
            <a:r>
              <a:rPr lang="en-GB" spc="15" dirty="0"/>
              <a:t> </a:t>
            </a:r>
            <a:r>
              <a:rPr lang="en-GB" dirty="0"/>
              <a:t>Inc.</a:t>
            </a:r>
          </a:p>
          <a:p>
            <a:endParaRPr lang="en-US" dirty="0"/>
          </a:p>
        </p:txBody>
      </p:sp>
    </p:spTree>
    <p:extLst>
      <p:ext uri="{BB962C8B-B14F-4D97-AF65-F5344CB8AC3E}">
        <p14:creationId xmlns:p14="http://schemas.microsoft.com/office/powerpoint/2010/main" val="3753027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10231" y="40380"/>
            <a:ext cx="5969635" cy="1367041"/>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30" dirty="0"/>
              <a:t>Techniques </a:t>
            </a:r>
            <a:r>
              <a:rPr spc="-5" dirty="0"/>
              <a:t>for Generating</a:t>
            </a:r>
            <a:r>
              <a:rPr spc="20" dirty="0"/>
              <a:t> </a:t>
            </a:r>
            <a:r>
              <a:rPr spc="-5" dirty="0"/>
              <a:t>Ideas</a:t>
            </a:r>
          </a:p>
        </p:txBody>
      </p:sp>
      <p:sp>
        <p:nvSpPr>
          <p:cNvPr id="3" name="object 3"/>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p:nvPr/>
        </p:nvSpPr>
        <p:spPr>
          <a:xfrm>
            <a:off x="2133600" y="2438400"/>
            <a:ext cx="3352800" cy="609600"/>
          </a:xfrm>
          <a:custGeom>
            <a:avLst/>
            <a:gdLst/>
            <a:ahLst/>
            <a:cxnLst/>
            <a:rect l="l" t="t" r="r" b="b"/>
            <a:pathLst>
              <a:path w="3352800" h="609600">
                <a:moveTo>
                  <a:pt x="3352800" y="0"/>
                </a:moveTo>
                <a:lnTo>
                  <a:pt x="0" y="0"/>
                </a:lnTo>
                <a:lnTo>
                  <a:pt x="0" y="609600"/>
                </a:lnTo>
                <a:lnTo>
                  <a:pt x="3352800" y="609600"/>
                </a:lnTo>
                <a:close/>
              </a:path>
            </a:pathLst>
          </a:custGeom>
          <a:solidFill>
            <a:srgbClr val="FFFFCC"/>
          </a:solidFill>
        </p:spPr>
        <p:txBody>
          <a:bodyPr wrap="square" lIns="0" tIns="0" rIns="0" bIns="0" rtlCol="0"/>
          <a:lstStyle/>
          <a:p>
            <a:endParaRPr/>
          </a:p>
        </p:txBody>
      </p:sp>
      <p:sp>
        <p:nvSpPr>
          <p:cNvPr id="5" name="object 5"/>
          <p:cNvSpPr txBox="1"/>
          <p:nvPr/>
        </p:nvSpPr>
        <p:spPr>
          <a:xfrm>
            <a:off x="2133600" y="2438401"/>
            <a:ext cx="3352800" cy="492443"/>
          </a:xfrm>
          <a:prstGeom prst="rect">
            <a:avLst/>
          </a:prstGeom>
          <a:ln w="9344">
            <a:solidFill>
              <a:srgbClr val="000000"/>
            </a:solidFill>
          </a:ln>
        </p:spPr>
        <p:txBody>
          <a:bodyPr vert="horz" wrap="square" lIns="0" tIns="121920" rIns="0" bIns="0" rtlCol="0">
            <a:spAutoFit/>
          </a:bodyPr>
          <a:lstStyle/>
          <a:p>
            <a:pPr marL="794385">
              <a:spcBef>
                <a:spcPts val="960"/>
              </a:spcBef>
            </a:pPr>
            <a:r>
              <a:rPr sz="2400" spc="-5" dirty="0">
                <a:latin typeface="Times New Roman"/>
                <a:cs typeface="Times New Roman"/>
              </a:rPr>
              <a:t>Brainstorming</a:t>
            </a:r>
            <a:endParaRPr sz="2400">
              <a:latin typeface="Times New Roman"/>
              <a:cs typeface="Times New Roman"/>
            </a:endParaRPr>
          </a:p>
        </p:txBody>
      </p:sp>
      <p:sp>
        <p:nvSpPr>
          <p:cNvPr id="6" name="object 6"/>
          <p:cNvSpPr/>
          <p:nvPr/>
        </p:nvSpPr>
        <p:spPr>
          <a:xfrm>
            <a:off x="6553200" y="2438400"/>
            <a:ext cx="3352800" cy="609600"/>
          </a:xfrm>
          <a:custGeom>
            <a:avLst/>
            <a:gdLst/>
            <a:ahLst/>
            <a:cxnLst/>
            <a:rect l="l" t="t" r="r" b="b"/>
            <a:pathLst>
              <a:path w="3352800" h="609600">
                <a:moveTo>
                  <a:pt x="3352800" y="0"/>
                </a:moveTo>
                <a:lnTo>
                  <a:pt x="0" y="0"/>
                </a:lnTo>
                <a:lnTo>
                  <a:pt x="0" y="609600"/>
                </a:lnTo>
                <a:lnTo>
                  <a:pt x="3352800" y="609600"/>
                </a:lnTo>
                <a:close/>
              </a:path>
            </a:pathLst>
          </a:custGeom>
          <a:solidFill>
            <a:srgbClr val="FFFFCC"/>
          </a:solidFill>
        </p:spPr>
        <p:txBody>
          <a:bodyPr wrap="square" lIns="0" tIns="0" rIns="0" bIns="0" rtlCol="0"/>
          <a:lstStyle/>
          <a:p>
            <a:endParaRPr/>
          </a:p>
        </p:txBody>
      </p:sp>
      <p:sp>
        <p:nvSpPr>
          <p:cNvPr id="7" name="object 7"/>
          <p:cNvSpPr txBox="1"/>
          <p:nvPr/>
        </p:nvSpPr>
        <p:spPr>
          <a:xfrm>
            <a:off x="6553200" y="2438401"/>
            <a:ext cx="3352800" cy="492443"/>
          </a:xfrm>
          <a:prstGeom prst="rect">
            <a:avLst/>
          </a:prstGeom>
          <a:ln w="9344">
            <a:solidFill>
              <a:srgbClr val="000000"/>
            </a:solidFill>
          </a:ln>
        </p:spPr>
        <p:txBody>
          <a:bodyPr vert="horz" wrap="square" lIns="0" tIns="121920" rIns="0" bIns="0" rtlCol="0">
            <a:spAutoFit/>
          </a:bodyPr>
          <a:lstStyle/>
          <a:p>
            <a:pPr marL="823594">
              <a:spcBef>
                <a:spcPts val="960"/>
              </a:spcBef>
            </a:pPr>
            <a:r>
              <a:rPr sz="2400" spc="-5" dirty="0">
                <a:latin typeface="Times New Roman"/>
                <a:cs typeface="Times New Roman"/>
              </a:rPr>
              <a:t>Focus Groups</a:t>
            </a:r>
            <a:endParaRPr sz="2400">
              <a:latin typeface="Times New Roman"/>
              <a:cs typeface="Times New Roman"/>
            </a:endParaRPr>
          </a:p>
        </p:txBody>
      </p:sp>
      <p:sp>
        <p:nvSpPr>
          <p:cNvPr id="8" name="object 8"/>
          <p:cNvSpPr/>
          <p:nvPr/>
        </p:nvSpPr>
        <p:spPr>
          <a:xfrm>
            <a:off x="4419600" y="3733800"/>
            <a:ext cx="3352800" cy="762000"/>
          </a:xfrm>
          <a:custGeom>
            <a:avLst/>
            <a:gdLst/>
            <a:ahLst/>
            <a:cxnLst/>
            <a:rect l="l" t="t" r="r" b="b"/>
            <a:pathLst>
              <a:path w="3352800" h="762000">
                <a:moveTo>
                  <a:pt x="3352800" y="0"/>
                </a:moveTo>
                <a:lnTo>
                  <a:pt x="0" y="0"/>
                </a:lnTo>
                <a:lnTo>
                  <a:pt x="0" y="762000"/>
                </a:lnTo>
                <a:lnTo>
                  <a:pt x="3352800" y="762000"/>
                </a:lnTo>
                <a:close/>
              </a:path>
            </a:pathLst>
          </a:custGeom>
          <a:solidFill>
            <a:srgbClr val="FFFFCC"/>
          </a:solidFill>
        </p:spPr>
        <p:txBody>
          <a:bodyPr wrap="square" lIns="0" tIns="0" rIns="0" bIns="0" rtlCol="0"/>
          <a:lstStyle/>
          <a:p>
            <a:endParaRPr/>
          </a:p>
        </p:txBody>
      </p:sp>
      <p:sp>
        <p:nvSpPr>
          <p:cNvPr id="9" name="object 9"/>
          <p:cNvSpPr txBox="1"/>
          <p:nvPr/>
        </p:nvSpPr>
        <p:spPr>
          <a:xfrm>
            <a:off x="4419600" y="3733800"/>
            <a:ext cx="3352800" cy="762000"/>
          </a:xfrm>
          <a:prstGeom prst="rect">
            <a:avLst/>
          </a:prstGeom>
          <a:ln w="9344">
            <a:solidFill>
              <a:srgbClr val="000000"/>
            </a:solidFill>
          </a:ln>
        </p:spPr>
        <p:txBody>
          <a:bodyPr vert="horz" wrap="square" lIns="0" tIns="15240" rIns="0" bIns="0" rtlCol="0">
            <a:spAutoFit/>
          </a:bodyPr>
          <a:lstStyle/>
          <a:p>
            <a:pPr marL="603250" marR="597535" indent="355600">
              <a:spcBef>
                <a:spcPts val="120"/>
              </a:spcBef>
            </a:pPr>
            <a:r>
              <a:rPr sz="2400" spc="-5" dirty="0">
                <a:latin typeface="Times New Roman"/>
                <a:cs typeface="Times New Roman"/>
              </a:rPr>
              <a:t>Library </a:t>
            </a:r>
            <a:r>
              <a:rPr sz="2400" dirty="0">
                <a:latin typeface="Times New Roman"/>
                <a:cs typeface="Times New Roman"/>
              </a:rPr>
              <a:t>and  Internet</a:t>
            </a:r>
            <a:r>
              <a:rPr sz="2400" spc="-65" dirty="0">
                <a:latin typeface="Times New Roman"/>
                <a:cs typeface="Times New Roman"/>
              </a:rPr>
              <a:t> </a:t>
            </a:r>
            <a:r>
              <a:rPr sz="2400" spc="-5" dirty="0">
                <a:latin typeface="Times New Roman"/>
                <a:cs typeface="Times New Roman"/>
              </a:rPr>
              <a:t>Research</a:t>
            </a:r>
            <a:endParaRPr sz="2400">
              <a:latin typeface="Times New Roman"/>
              <a:cs typeface="Times New Roman"/>
            </a:endParaRPr>
          </a:p>
        </p:txBody>
      </p:sp>
      <p:sp>
        <p:nvSpPr>
          <p:cNvPr id="10" name="object 10"/>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11" name="object 11"/>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25</a:t>
            </a:fld>
            <a:endParaRPr spc="-5" dirty="0"/>
          </a:p>
        </p:txBody>
      </p:sp>
    </p:spTree>
    <p:extLst>
      <p:ext uri="{BB962C8B-B14F-4D97-AF65-F5344CB8AC3E}">
        <p14:creationId xmlns:p14="http://schemas.microsoft.com/office/powerpoint/2010/main" val="3566186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19736" y="378934"/>
            <a:ext cx="370468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Brainstorming</a:t>
            </a:r>
          </a:p>
        </p:txBody>
      </p:sp>
      <p:sp>
        <p:nvSpPr>
          <p:cNvPr id="3" name="object 3"/>
          <p:cNvSpPr txBox="1"/>
          <p:nvPr/>
        </p:nvSpPr>
        <p:spPr>
          <a:xfrm>
            <a:off x="767408" y="1399941"/>
            <a:ext cx="11089232" cy="4344779"/>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Brainstorming</a:t>
            </a:r>
            <a:endParaRPr sz="28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Is a technique used to generate a </a:t>
            </a:r>
            <a:r>
              <a:rPr sz="2400" spc="-15" dirty="0">
                <a:latin typeface="Times New Roman"/>
                <a:cs typeface="Times New Roman"/>
              </a:rPr>
              <a:t>large </a:t>
            </a:r>
            <a:r>
              <a:rPr sz="2400" spc="-5" dirty="0">
                <a:latin typeface="Times New Roman"/>
                <a:cs typeface="Times New Roman"/>
              </a:rPr>
              <a:t>number </a:t>
            </a:r>
            <a:r>
              <a:rPr sz="2400" dirty="0">
                <a:latin typeface="Times New Roman"/>
                <a:cs typeface="Times New Roman"/>
              </a:rPr>
              <a:t>of ideas </a:t>
            </a:r>
            <a:r>
              <a:rPr sz="2400" spc="-5" dirty="0">
                <a:latin typeface="Times New Roman"/>
                <a:cs typeface="Times New Roman"/>
              </a:rPr>
              <a:t>and  solutions </a:t>
            </a:r>
            <a:r>
              <a:rPr sz="2400" dirty="0">
                <a:latin typeface="Times New Roman"/>
                <a:cs typeface="Times New Roman"/>
              </a:rPr>
              <a:t>to </a:t>
            </a:r>
            <a:r>
              <a:rPr sz="2400" spc="-5" dirty="0">
                <a:latin typeface="Times New Roman"/>
                <a:cs typeface="Times New Roman"/>
              </a:rPr>
              <a:t>problems</a:t>
            </a:r>
            <a:r>
              <a:rPr sz="2400" dirty="0">
                <a:latin typeface="Times New Roman"/>
                <a:cs typeface="Times New Roman"/>
              </a:rPr>
              <a:t> </a:t>
            </a:r>
            <a:r>
              <a:rPr sz="2400" spc="-20" dirty="0">
                <a:latin typeface="Times New Roman"/>
                <a:cs typeface="Times New Roman"/>
              </a:rPr>
              <a:t>quickly.</a:t>
            </a:r>
            <a:endParaRPr sz="2400" dirty="0">
              <a:latin typeface="Times New Roman"/>
              <a:cs typeface="Times New Roman"/>
            </a:endParaRPr>
          </a:p>
          <a:p>
            <a:pPr marL="755650" marR="398145" lvl="1" indent="-285750">
              <a:spcBef>
                <a:spcPts val="600"/>
              </a:spcBef>
              <a:buChar char="–"/>
              <a:tabLst>
                <a:tab pos="755015" algn="l"/>
                <a:tab pos="755650" algn="l"/>
              </a:tabLst>
            </a:pPr>
            <a:r>
              <a:rPr sz="2400" dirty="0">
                <a:latin typeface="Times New Roman"/>
                <a:cs typeface="Times New Roman"/>
              </a:rPr>
              <a:t>A </a:t>
            </a:r>
            <a:r>
              <a:rPr sz="2400" spc="-5" dirty="0">
                <a:latin typeface="Times New Roman"/>
                <a:cs typeface="Times New Roman"/>
              </a:rPr>
              <a:t>brainstorming “session” </a:t>
            </a:r>
            <a:r>
              <a:rPr sz="2400" dirty="0">
                <a:latin typeface="Times New Roman"/>
                <a:cs typeface="Times New Roman"/>
              </a:rPr>
              <a:t>typically involves a group</a:t>
            </a:r>
            <a:r>
              <a:rPr sz="2400" spc="-114" dirty="0">
                <a:latin typeface="Times New Roman"/>
                <a:cs typeface="Times New Roman"/>
              </a:rPr>
              <a:t> </a:t>
            </a:r>
            <a:r>
              <a:rPr sz="2400" dirty="0">
                <a:latin typeface="Times New Roman"/>
                <a:cs typeface="Times New Roman"/>
              </a:rPr>
              <a:t>of  </a:t>
            </a:r>
            <a:r>
              <a:rPr sz="2400" spc="-5" dirty="0">
                <a:latin typeface="Times New Roman"/>
                <a:cs typeface="Times New Roman"/>
              </a:rPr>
              <a:t>people, and </a:t>
            </a:r>
            <a:r>
              <a:rPr sz="2400" dirty="0">
                <a:latin typeface="Times New Roman"/>
                <a:cs typeface="Times New Roman"/>
              </a:rPr>
              <a:t>should be </a:t>
            </a:r>
            <a:r>
              <a:rPr sz="2400" spc="-5" dirty="0">
                <a:latin typeface="Times New Roman"/>
                <a:cs typeface="Times New Roman"/>
              </a:rPr>
              <a:t>targeted </a:t>
            </a:r>
            <a:r>
              <a:rPr sz="2400" dirty="0">
                <a:latin typeface="Times New Roman"/>
                <a:cs typeface="Times New Roman"/>
              </a:rPr>
              <a:t>to a </a:t>
            </a:r>
            <a:r>
              <a:rPr sz="2400" spc="-5" dirty="0">
                <a:latin typeface="Times New Roman"/>
                <a:cs typeface="Times New Roman"/>
              </a:rPr>
              <a:t>specific</a:t>
            </a:r>
            <a:r>
              <a:rPr sz="2400" spc="-10" dirty="0">
                <a:latin typeface="Times New Roman"/>
                <a:cs typeface="Times New Roman"/>
              </a:rPr>
              <a:t> </a:t>
            </a:r>
            <a:r>
              <a:rPr sz="2400" dirty="0">
                <a:latin typeface="Times New Roman"/>
                <a:cs typeface="Times New Roman"/>
              </a:rPr>
              <a:t>topic.</a:t>
            </a:r>
          </a:p>
          <a:p>
            <a:pPr marL="755650" lvl="1" indent="-285750">
              <a:spcBef>
                <a:spcPts val="590"/>
              </a:spcBef>
              <a:buChar char="–"/>
              <a:tabLst>
                <a:tab pos="755015" algn="l"/>
                <a:tab pos="755650" algn="l"/>
              </a:tabLst>
            </a:pPr>
            <a:r>
              <a:rPr sz="2400" spc="-5" dirty="0">
                <a:latin typeface="Times New Roman"/>
                <a:cs typeface="Times New Roman"/>
              </a:rPr>
              <a:t>Rules for </a:t>
            </a:r>
            <a:r>
              <a:rPr sz="2400" dirty="0">
                <a:latin typeface="Times New Roman"/>
                <a:cs typeface="Times New Roman"/>
              </a:rPr>
              <a:t>a </a:t>
            </a:r>
            <a:r>
              <a:rPr sz="2400" spc="-5" dirty="0">
                <a:latin typeface="Times New Roman"/>
                <a:cs typeface="Times New Roman"/>
              </a:rPr>
              <a:t>brainstorming</a:t>
            </a:r>
            <a:r>
              <a:rPr sz="2400" spc="10" dirty="0">
                <a:latin typeface="Times New Roman"/>
                <a:cs typeface="Times New Roman"/>
              </a:rPr>
              <a:t> </a:t>
            </a:r>
            <a:r>
              <a:rPr sz="2400" spc="-5" dirty="0">
                <a:latin typeface="Times New Roman"/>
                <a:cs typeface="Times New Roman"/>
              </a:rPr>
              <a:t>session:</a:t>
            </a:r>
            <a:endParaRPr sz="2400" dirty="0">
              <a:latin typeface="Times New Roman"/>
              <a:cs typeface="Times New Roman"/>
            </a:endParaRPr>
          </a:p>
          <a:p>
            <a:pPr marL="1155700" lvl="2" indent="-228600">
              <a:spcBef>
                <a:spcPts val="500"/>
              </a:spcBef>
              <a:buChar char="•"/>
              <a:tabLst>
                <a:tab pos="1155065" algn="l"/>
                <a:tab pos="1155700" algn="l"/>
              </a:tabLst>
            </a:pPr>
            <a:r>
              <a:rPr sz="2400" dirty="0">
                <a:latin typeface="Times New Roman"/>
                <a:cs typeface="Times New Roman"/>
              </a:rPr>
              <a:t>No</a:t>
            </a:r>
            <a:r>
              <a:rPr sz="2400" spc="10" dirty="0">
                <a:latin typeface="Times New Roman"/>
                <a:cs typeface="Times New Roman"/>
              </a:rPr>
              <a:t> </a:t>
            </a:r>
            <a:r>
              <a:rPr sz="2400" spc="-10" dirty="0">
                <a:latin typeface="Times New Roman"/>
                <a:cs typeface="Times New Roman"/>
              </a:rPr>
              <a:t>criticism.</a:t>
            </a:r>
            <a:endParaRPr sz="2400" dirty="0">
              <a:latin typeface="Times New Roman"/>
              <a:cs typeface="Times New Roman"/>
            </a:endParaRPr>
          </a:p>
          <a:p>
            <a:pPr marL="1155700" lvl="2" indent="-228600">
              <a:spcBef>
                <a:spcPts val="500"/>
              </a:spcBef>
              <a:buChar char="•"/>
              <a:tabLst>
                <a:tab pos="1155065" algn="l"/>
                <a:tab pos="1155700" algn="l"/>
              </a:tabLst>
            </a:pPr>
            <a:r>
              <a:rPr sz="2400" spc="-5" dirty="0">
                <a:latin typeface="Times New Roman"/>
                <a:cs typeface="Times New Roman"/>
              </a:rPr>
              <a:t>Freewheeling </a:t>
            </a:r>
            <a:r>
              <a:rPr sz="2400" dirty="0">
                <a:latin typeface="Times New Roman"/>
                <a:cs typeface="Times New Roman"/>
              </a:rPr>
              <a:t>is encouraged.</a:t>
            </a:r>
          </a:p>
          <a:p>
            <a:pPr marL="1155700" lvl="2" indent="-228600">
              <a:spcBef>
                <a:spcPts val="500"/>
              </a:spcBef>
              <a:buChar char="•"/>
              <a:tabLst>
                <a:tab pos="1155065" algn="l"/>
                <a:tab pos="1155700" algn="l"/>
              </a:tabLst>
            </a:pPr>
            <a:r>
              <a:rPr sz="2400" dirty="0">
                <a:latin typeface="Times New Roman"/>
                <a:cs typeface="Times New Roman"/>
              </a:rPr>
              <a:t>The </a:t>
            </a:r>
            <a:r>
              <a:rPr sz="2400" spc="-5" dirty="0">
                <a:latin typeface="Times New Roman"/>
                <a:cs typeface="Times New Roman"/>
              </a:rPr>
              <a:t>session </a:t>
            </a:r>
            <a:r>
              <a:rPr sz="2400" dirty="0">
                <a:latin typeface="Times New Roman"/>
                <a:cs typeface="Times New Roman"/>
              </a:rPr>
              <a:t>should </a:t>
            </a:r>
            <a:r>
              <a:rPr sz="2400" spc="-5" dirty="0">
                <a:latin typeface="Times New Roman"/>
                <a:cs typeface="Times New Roman"/>
              </a:rPr>
              <a:t>move</a:t>
            </a:r>
            <a:r>
              <a:rPr sz="2400" spc="20" dirty="0">
                <a:latin typeface="Times New Roman"/>
                <a:cs typeface="Times New Roman"/>
              </a:rPr>
              <a:t> </a:t>
            </a:r>
            <a:r>
              <a:rPr sz="2400" spc="-20" dirty="0">
                <a:latin typeface="Times New Roman"/>
                <a:cs typeface="Times New Roman"/>
              </a:rPr>
              <a:t>quickly.</a:t>
            </a:r>
            <a:endParaRPr sz="2400" dirty="0">
              <a:latin typeface="Times New Roman"/>
              <a:cs typeface="Times New Roman"/>
            </a:endParaRPr>
          </a:p>
          <a:p>
            <a:pPr marL="1155700" lvl="2" indent="-228600">
              <a:spcBef>
                <a:spcPts val="500"/>
              </a:spcBef>
              <a:buChar char="•"/>
              <a:tabLst>
                <a:tab pos="1155065" algn="l"/>
                <a:tab pos="1155700" algn="l"/>
              </a:tabLst>
            </a:pPr>
            <a:r>
              <a:rPr sz="2400" dirty="0">
                <a:latin typeface="Times New Roman"/>
                <a:cs typeface="Times New Roman"/>
              </a:rPr>
              <a:t>Leap-frogging </a:t>
            </a:r>
            <a:r>
              <a:rPr sz="2400" spc="-5" dirty="0">
                <a:latin typeface="Times New Roman"/>
                <a:cs typeface="Times New Roman"/>
              </a:rPr>
              <a:t>is </a:t>
            </a:r>
            <a:r>
              <a:rPr sz="2400" dirty="0">
                <a:latin typeface="Times New Roman"/>
                <a:cs typeface="Times New Roman"/>
              </a:rPr>
              <a:t>encouraged.</a:t>
            </a:r>
            <a:r>
              <a:rPr lang="en-GB" sz="2400" dirty="0">
                <a:latin typeface="Times New Roman"/>
                <a:cs typeface="Times New Roman"/>
              </a:rPr>
              <a:t> Skipping stages</a:t>
            </a:r>
            <a:endParaRPr sz="2400" dirty="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26</a:t>
            </a:fld>
            <a:endParaRPr spc="-5" dirty="0"/>
          </a:p>
        </p:txBody>
      </p:sp>
    </p:spTree>
    <p:extLst>
      <p:ext uri="{BB962C8B-B14F-4D97-AF65-F5344CB8AC3E}">
        <p14:creationId xmlns:p14="http://schemas.microsoft.com/office/powerpoint/2010/main" val="3536688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935761" y="378934"/>
            <a:ext cx="3448656"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Focus</a:t>
            </a:r>
            <a:r>
              <a:rPr spc="-90" dirty="0"/>
              <a:t> </a:t>
            </a:r>
            <a:r>
              <a:rPr spc="-5" dirty="0"/>
              <a:t>Groups</a:t>
            </a:r>
          </a:p>
        </p:txBody>
      </p:sp>
      <p:sp>
        <p:nvSpPr>
          <p:cNvPr id="3" name="object 3"/>
          <p:cNvSpPr txBox="1"/>
          <p:nvPr/>
        </p:nvSpPr>
        <p:spPr>
          <a:xfrm>
            <a:off x="767408" y="1544319"/>
            <a:ext cx="10225136" cy="3718967"/>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Focus</a:t>
            </a:r>
            <a:r>
              <a:rPr sz="2800" spc="-10" dirty="0">
                <a:latin typeface="Times New Roman"/>
                <a:cs typeface="Times New Roman"/>
              </a:rPr>
              <a:t> </a:t>
            </a:r>
            <a:r>
              <a:rPr sz="2800" spc="-5" dirty="0">
                <a:latin typeface="Times New Roman"/>
                <a:cs typeface="Times New Roman"/>
              </a:rPr>
              <a:t>Group</a:t>
            </a:r>
            <a:endParaRPr sz="2800" dirty="0">
              <a:latin typeface="Times New Roman"/>
              <a:cs typeface="Times New Roman"/>
            </a:endParaRPr>
          </a:p>
          <a:p>
            <a:pPr marL="755650" marR="151765" lvl="1" indent="-285750">
              <a:spcBef>
                <a:spcPts val="600"/>
              </a:spcBef>
              <a:buChar char="–"/>
              <a:tabLst>
                <a:tab pos="755015" algn="l"/>
                <a:tab pos="755650" algn="l"/>
              </a:tabLst>
            </a:pPr>
            <a:r>
              <a:rPr sz="2400" dirty="0">
                <a:latin typeface="Times New Roman"/>
                <a:cs typeface="Times New Roman"/>
              </a:rPr>
              <a:t>A </a:t>
            </a:r>
            <a:r>
              <a:rPr sz="2400" spc="-5" dirty="0">
                <a:latin typeface="Times New Roman"/>
                <a:cs typeface="Times New Roman"/>
              </a:rPr>
              <a:t>focus </a:t>
            </a:r>
            <a:r>
              <a:rPr sz="2400" dirty="0">
                <a:latin typeface="Times New Roman"/>
                <a:cs typeface="Times New Roman"/>
              </a:rPr>
              <a:t>group </a:t>
            </a:r>
            <a:r>
              <a:rPr sz="2400" spc="5" dirty="0">
                <a:latin typeface="Times New Roman"/>
                <a:cs typeface="Times New Roman"/>
              </a:rPr>
              <a:t>is </a:t>
            </a:r>
            <a:r>
              <a:rPr sz="2400" dirty="0">
                <a:latin typeface="Times New Roman"/>
                <a:cs typeface="Times New Roman"/>
              </a:rPr>
              <a:t>a gathering of </a:t>
            </a:r>
            <a:r>
              <a:rPr sz="2400" spc="-5" dirty="0">
                <a:latin typeface="Times New Roman"/>
                <a:cs typeface="Times New Roman"/>
              </a:rPr>
              <a:t>five </a:t>
            </a:r>
            <a:r>
              <a:rPr sz="2400" dirty="0">
                <a:latin typeface="Times New Roman"/>
                <a:cs typeface="Times New Roman"/>
              </a:rPr>
              <a:t>to ten people, </a:t>
            </a:r>
            <a:r>
              <a:rPr sz="2400" spc="-5" dirty="0">
                <a:latin typeface="Times New Roman"/>
                <a:cs typeface="Times New Roman"/>
              </a:rPr>
              <a:t>who  have </a:t>
            </a:r>
            <a:r>
              <a:rPr sz="2400" dirty="0">
                <a:latin typeface="Times New Roman"/>
                <a:cs typeface="Times New Roman"/>
              </a:rPr>
              <a:t>been selected </a:t>
            </a:r>
            <a:r>
              <a:rPr sz="2400" spc="-5" dirty="0">
                <a:latin typeface="Times New Roman"/>
                <a:cs typeface="Times New Roman"/>
              </a:rPr>
              <a:t>based </a:t>
            </a:r>
            <a:r>
              <a:rPr sz="2400" dirty="0">
                <a:latin typeface="Times New Roman"/>
                <a:cs typeface="Times New Roman"/>
              </a:rPr>
              <a:t>on their </a:t>
            </a:r>
            <a:r>
              <a:rPr sz="2400" spc="-10" dirty="0">
                <a:latin typeface="Times New Roman"/>
                <a:cs typeface="Times New Roman"/>
              </a:rPr>
              <a:t>common </a:t>
            </a:r>
            <a:r>
              <a:rPr sz="2400" dirty="0">
                <a:latin typeface="Times New Roman"/>
                <a:cs typeface="Times New Roman"/>
              </a:rPr>
              <a:t>characteristics  relative to the issues being</a:t>
            </a:r>
            <a:r>
              <a:rPr sz="2400" spc="-30" dirty="0">
                <a:latin typeface="Times New Roman"/>
                <a:cs typeface="Times New Roman"/>
              </a:rPr>
              <a:t> </a:t>
            </a:r>
            <a:r>
              <a:rPr sz="2400" spc="-5" dirty="0">
                <a:latin typeface="Times New Roman"/>
                <a:cs typeface="Times New Roman"/>
              </a:rPr>
              <a:t>discussed.</a:t>
            </a:r>
            <a:endParaRPr sz="24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These groups are led by a trained </a:t>
            </a:r>
            <a:r>
              <a:rPr sz="2400" spc="-15" dirty="0">
                <a:latin typeface="Times New Roman"/>
                <a:cs typeface="Times New Roman"/>
              </a:rPr>
              <a:t>moderator, </a:t>
            </a:r>
            <a:r>
              <a:rPr sz="2400" spc="-5" dirty="0">
                <a:latin typeface="Times New Roman"/>
                <a:cs typeface="Times New Roman"/>
              </a:rPr>
              <a:t>who uses </a:t>
            </a:r>
            <a:r>
              <a:rPr sz="2400" dirty="0">
                <a:latin typeface="Times New Roman"/>
                <a:cs typeface="Times New Roman"/>
              </a:rPr>
              <a:t>the  internal dynamics of the </a:t>
            </a:r>
            <a:r>
              <a:rPr sz="2400" spc="-5" dirty="0">
                <a:latin typeface="Times New Roman"/>
                <a:cs typeface="Times New Roman"/>
              </a:rPr>
              <a:t>group environment </a:t>
            </a:r>
            <a:r>
              <a:rPr sz="2400" dirty="0">
                <a:latin typeface="Times New Roman"/>
                <a:cs typeface="Times New Roman"/>
              </a:rPr>
              <a:t>to gain insight  into </a:t>
            </a:r>
            <a:r>
              <a:rPr sz="2400" spc="-5" dirty="0">
                <a:latin typeface="Times New Roman"/>
                <a:cs typeface="Times New Roman"/>
              </a:rPr>
              <a:t>why </a:t>
            </a:r>
            <a:r>
              <a:rPr sz="2400" dirty="0">
                <a:latin typeface="Times New Roman"/>
                <a:cs typeface="Times New Roman"/>
              </a:rPr>
              <a:t>people </a:t>
            </a:r>
            <a:r>
              <a:rPr sz="2400" spc="-5" dirty="0">
                <a:latin typeface="Times New Roman"/>
                <a:cs typeface="Times New Roman"/>
              </a:rPr>
              <a:t>feel </a:t>
            </a:r>
            <a:r>
              <a:rPr sz="2400" dirty="0">
                <a:latin typeface="Times New Roman"/>
                <a:cs typeface="Times New Roman"/>
              </a:rPr>
              <a:t>the </a:t>
            </a:r>
            <a:r>
              <a:rPr sz="2400" spc="-5" dirty="0">
                <a:latin typeface="Times New Roman"/>
                <a:cs typeface="Times New Roman"/>
              </a:rPr>
              <a:t>way </a:t>
            </a:r>
            <a:r>
              <a:rPr sz="2400" dirty="0">
                <a:latin typeface="Times New Roman"/>
                <a:cs typeface="Times New Roman"/>
              </a:rPr>
              <a:t>they </a:t>
            </a:r>
            <a:r>
              <a:rPr sz="2400" spc="-5" dirty="0">
                <a:latin typeface="Times New Roman"/>
                <a:cs typeface="Times New Roman"/>
              </a:rPr>
              <a:t>do about </a:t>
            </a:r>
            <a:r>
              <a:rPr sz="2400" dirty="0">
                <a:latin typeface="Times New Roman"/>
                <a:cs typeface="Times New Roman"/>
              </a:rPr>
              <a:t>a particular  </a:t>
            </a:r>
            <a:r>
              <a:rPr sz="2400" spc="-5" dirty="0">
                <a:latin typeface="Times New Roman"/>
                <a:cs typeface="Times New Roman"/>
              </a:rPr>
              <a:t>issue.</a:t>
            </a:r>
            <a:endParaRPr sz="2400" dirty="0">
              <a:latin typeface="Times New Roman"/>
              <a:cs typeface="Times New Roman"/>
            </a:endParaRPr>
          </a:p>
          <a:p>
            <a:pPr marL="755650" marR="174625" lvl="1" indent="-285750">
              <a:spcBef>
                <a:spcPts val="590"/>
              </a:spcBef>
              <a:buChar char="–"/>
              <a:tabLst>
                <a:tab pos="755015" algn="l"/>
                <a:tab pos="755650" algn="l"/>
              </a:tabLst>
            </a:pPr>
            <a:r>
              <a:rPr sz="2400" spc="-5" dirty="0">
                <a:latin typeface="Times New Roman"/>
                <a:cs typeface="Times New Roman"/>
              </a:rPr>
              <a:t>Although focus </a:t>
            </a:r>
            <a:r>
              <a:rPr sz="2400" dirty="0">
                <a:latin typeface="Times New Roman"/>
                <a:cs typeface="Times New Roman"/>
              </a:rPr>
              <a:t>groups are </a:t>
            </a:r>
            <a:r>
              <a:rPr sz="2400" spc="-5" dirty="0">
                <a:latin typeface="Times New Roman"/>
                <a:cs typeface="Times New Roman"/>
              </a:rPr>
              <a:t>used for </a:t>
            </a:r>
            <a:r>
              <a:rPr sz="2400" dirty="0">
                <a:latin typeface="Times New Roman"/>
                <a:cs typeface="Times New Roman"/>
              </a:rPr>
              <a:t>a variety of purposes,  they can be </a:t>
            </a:r>
            <a:r>
              <a:rPr sz="2400" spc="-5" dirty="0">
                <a:latin typeface="Times New Roman"/>
                <a:cs typeface="Times New Roman"/>
              </a:rPr>
              <a:t>used </a:t>
            </a:r>
            <a:r>
              <a:rPr sz="2400" dirty="0">
                <a:latin typeface="Times New Roman"/>
                <a:cs typeface="Times New Roman"/>
              </a:rPr>
              <a:t>to help generate new </a:t>
            </a:r>
            <a:r>
              <a:rPr sz="2400" spc="-5" dirty="0">
                <a:latin typeface="Times New Roman"/>
                <a:cs typeface="Times New Roman"/>
              </a:rPr>
              <a:t>business</a:t>
            </a:r>
            <a:r>
              <a:rPr sz="2400" spc="-25" dirty="0">
                <a:latin typeface="Times New Roman"/>
                <a:cs typeface="Times New Roman"/>
              </a:rPr>
              <a:t> </a:t>
            </a:r>
            <a:r>
              <a:rPr sz="2400" dirty="0">
                <a:latin typeface="Times New Roman"/>
                <a:cs typeface="Times New Roman"/>
              </a:rPr>
              <a:t>ideas.</a:t>
            </a: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27</a:t>
            </a:fld>
            <a:endParaRPr spc="-5" dirty="0"/>
          </a:p>
        </p:txBody>
      </p:sp>
    </p:spTree>
    <p:extLst>
      <p:ext uri="{BB962C8B-B14F-4D97-AF65-F5344CB8AC3E}">
        <p14:creationId xmlns:p14="http://schemas.microsoft.com/office/powerpoint/2010/main" val="19918524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7368" y="19948"/>
            <a:ext cx="12050960" cy="1351652"/>
          </a:xfrm>
          <a:prstGeom prst="rect">
            <a:avLst/>
          </a:prstGeom>
        </p:spPr>
        <p:txBody>
          <a:bodyPr vert="horz" wrap="square" lIns="0" tIns="363220" rIns="0" bIns="0" numCol="1" rtlCol="0" anchor="ctr" anchorCtr="0" compatLnSpc="1">
            <a:prstTxWarp prst="textNoShape">
              <a:avLst/>
            </a:prstTxWarp>
            <a:spAutoFit/>
          </a:bodyPr>
          <a:lstStyle/>
          <a:p>
            <a:pPr>
              <a:spcBef>
                <a:spcPts val="100"/>
              </a:spcBef>
            </a:pPr>
            <a:r>
              <a:rPr spc="-10" dirty="0"/>
              <a:t>Library </a:t>
            </a:r>
            <a:r>
              <a:rPr spc="-5" dirty="0"/>
              <a:t>and Internet</a:t>
            </a:r>
            <a:r>
              <a:rPr spc="15" dirty="0"/>
              <a:t> </a:t>
            </a:r>
            <a:r>
              <a:rPr spc="-5" dirty="0"/>
              <a:t>Research</a:t>
            </a:r>
          </a:p>
          <a:p>
            <a:pPr algn="ctr">
              <a:lnSpc>
                <a:spcPct val="100000"/>
              </a:lnSpc>
            </a:pPr>
            <a:r>
              <a:rPr sz="2000" dirty="0"/>
              <a:t>1 of</a:t>
            </a:r>
            <a:r>
              <a:rPr sz="2000" spc="10" dirty="0"/>
              <a:t> </a:t>
            </a:r>
            <a:r>
              <a:rPr sz="2000" dirty="0"/>
              <a:t>3</a:t>
            </a:r>
          </a:p>
        </p:txBody>
      </p:sp>
      <p:sp>
        <p:nvSpPr>
          <p:cNvPr id="3" name="object 3"/>
          <p:cNvSpPr txBox="1"/>
          <p:nvPr/>
        </p:nvSpPr>
        <p:spPr>
          <a:xfrm>
            <a:off x="2059941" y="1544319"/>
            <a:ext cx="7800975" cy="3328670"/>
          </a:xfrm>
          <a:prstGeom prst="rect">
            <a:avLst/>
          </a:prstGeom>
        </p:spPr>
        <p:txBody>
          <a:bodyPr vert="horz" wrap="square" lIns="0" tIns="101600" rIns="0" bIns="0" rtlCol="0">
            <a:spAutoFit/>
          </a:bodyPr>
          <a:lstStyle/>
          <a:p>
            <a:pPr marL="355600" indent="-342900" algn="just">
              <a:spcBef>
                <a:spcPts val="800"/>
              </a:spcBef>
              <a:buChar char="•"/>
              <a:tabLst>
                <a:tab pos="355600" algn="l"/>
              </a:tabLst>
            </a:pPr>
            <a:r>
              <a:rPr sz="2800" spc="-5" dirty="0">
                <a:latin typeface="Times New Roman"/>
                <a:cs typeface="Times New Roman"/>
              </a:rPr>
              <a:t>Library</a:t>
            </a:r>
            <a:r>
              <a:rPr sz="2800" spc="10" dirty="0">
                <a:latin typeface="Times New Roman"/>
                <a:cs typeface="Times New Roman"/>
              </a:rPr>
              <a:t> </a:t>
            </a:r>
            <a:r>
              <a:rPr sz="2800" spc="-10" dirty="0">
                <a:latin typeface="Times New Roman"/>
                <a:cs typeface="Times New Roman"/>
              </a:rPr>
              <a:t>Research</a:t>
            </a:r>
            <a:endParaRPr sz="2800" dirty="0">
              <a:latin typeface="Times New Roman"/>
              <a:cs typeface="Times New Roman"/>
            </a:endParaRPr>
          </a:p>
          <a:p>
            <a:pPr marL="755650" marR="18415" lvl="1" indent="-285750" algn="just">
              <a:spcBef>
                <a:spcPts val="600"/>
              </a:spcBef>
              <a:buChar char="–"/>
              <a:tabLst>
                <a:tab pos="755650" algn="l"/>
              </a:tabLst>
            </a:pPr>
            <a:r>
              <a:rPr sz="2400" spc="-5" dirty="0">
                <a:latin typeface="Times New Roman"/>
                <a:cs typeface="Times New Roman"/>
              </a:rPr>
              <a:t>Libraries </a:t>
            </a:r>
            <a:r>
              <a:rPr sz="2400" dirty="0">
                <a:latin typeface="Times New Roman"/>
                <a:cs typeface="Times New Roman"/>
              </a:rPr>
              <a:t>are an </a:t>
            </a:r>
            <a:r>
              <a:rPr sz="2400" spc="-5" dirty="0">
                <a:latin typeface="Times New Roman"/>
                <a:cs typeface="Times New Roman"/>
              </a:rPr>
              <a:t>often </a:t>
            </a:r>
            <a:r>
              <a:rPr sz="2400" dirty="0">
                <a:latin typeface="Times New Roman"/>
                <a:cs typeface="Times New Roman"/>
              </a:rPr>
              <a:t>underutilized source of </a:t>
            </a:r>
            <a:r>
              <a:rPr sz="2400" spc="-5" dirty="0">
                <a:latin typeface="Times New Roman"/>
                <a:cs typeface="Times New Roman"/>
              </a:rPr>
              <a:t>information  for </a:t>
            </a:r>
            <a:r>
              <a:rPr sz="2400" dirty="0">
                <a:latin typeface="Times New Roman"/>
                <a:cs typeface="Times New Roman"/>
              </a:rPr>
              <a:t>generating </a:t>
            </a:r>
            <a:r>
              <a:rPr sz="2400" spc="-5" dirty="0">
                <a:latin typeface="Times New Roman"/>
                <a:cs typeface="Times New Roman"/>
              </a:rPr>
              <a:t>new business ideas.</a:t>
            </a:r>
            <a:endParaRPr sz="2400" dirty="0">
              <a:latin typeface="Times New Roman"/>
              <a:cs typeface="Times New Roman"/>
            </a:endParaRPr>
          </a:p>
          <a:p>
            <a:pPr marL="755650" marR="148590" lvl="1" indent="-285750" algn="just">
              <a:spcBef>
                <a:spcPts val="600"/>
              </a:spcBef>
              <a:buChar char="–"/>
              <a:tabLst>
                <a:tab pos="755650" algn="l"/>
              </a:tabLst>
            </a:pPr>
            <a:r>
              <a:rPr sz="2400" dirty="0">
                <a:latin typeface="Times New Roman"/>
                <a:cs typeface="Times New Roman"/>
              </a:rPr>
              <a:t>The best </a:t>
            </a:r>
            <a:r>
              <a:rPr sz="2400" spc="-5" dirty="0">
                <a:latin typeface="Times New Roman"/>
                <a:cs typeface="Times New Roman"/>
              </a:rPr>
              <a:t>approach </a:t>
            </a:r>
            <a:r>
              <a:rPr sz="2400" spc="5" dirty="0">
                <a:latin typeface="Times New Roman"/>
                <a:cs typeface="Times New Roman"/>
              </a:rPr>
              <a:t>is </a:t>
            </a:r>
            <a:r>
              <a:rPr sz="2400" dirty="0">
                <a:latin typeface="Times New Roman"/>
                <a:cs typeface="Times New Roman"/>
              </a:rPr>
              <a:t>to talk to a </a:t>
            </a:r>
            <a:r>
              <a:rPr sz="2400" spc="-5" dirty="0">
                <a:latin typeface="Times New Roman"/>
                <a:cs typeface="Times New Roman"/>
              </a:rPr>
              <a:t>reference </a:t>
            </a:r>
            <a:r>
              <a:rPr sz="2400" dirty="0">
                <a:latin typeface="Times New Roman"/>
                <a:cs typeface="Times New Roman"/>
              </a:rPr>
              <a:t>librarian, </a:t>
            </a:r>
            <a:r>
              <a:rPr sz="2400" spc="-5" dirty="0">
                <a:latin typeface="Times New Roman"/>
                <a:cs typeface="Times New Roman"/>
              </a:rPr>
              <a:t>who  </a:t>
            </a:r>
            <a:r>
              <a:rPr sz="2400" dirty="0">
                <a:latin typeface="Times New Roman"/>
                <a:cs typeface="Times New Roman"/>
              </a:rPr>
              <a:t>can point out </a:t>
            </a:r>
            <a:r>
              <a:rPr sz="2400" spc="-5" dirty="0">
                <a:latin typeface="Times New Roman"/>
                <a:cs typeface="Times New Roman"/>
              </a:rPr>
              <a:t>useful resources, </a:t>
            </a:r>
            <a:r>
              <a:rPr sz="2400" dirty="0">
                <a:latin typeface="Times New Roman"/>
                <a:cs typeface="Times New Roman"/>
              </a:rPr>
              <a:t>such as industry-specific  </a:t>
            </a:r>
            <a:r>
              <a:rPr sz="2400" spc="-5" dirty="0">
                <a:latin typeface="Times New Roman"/>
                <a:cs typeface="Times New Roman"/>
              </a:rPr>
              <a:t>magazines, </a:t>
            </a:r>
            <a:r>
              <a:rPr sz="2400" dirty="0">
                <a:latin typeface="Times New Roman"/>
                <a:cs typeface="Times New Roman"/>
              </a:rPr>
              <a:t>trade journals, and industry</a:t>
            </a:r>
            <a:r>
              <a:rPr sz="2400" spc="5" dirty="0">
                <a:latin typeface="Times New Roman"/>
                <a:cs typeface="Times New Roman"/>
              </a:rPr>
              <a:t> </a:t>
            </a:r>
            <a:r>
              <a:rPr sz="2400" dirty="0">
                <a:latin typeface="Times New Roman"/>
                <a:cs typeface="Times New Roman"/>
              </a:rPr>
              <a:t>reports.</a:t>
            </a:r>
          </a:p>
          <a:p>
            <a:pPr marL="755650" marR="5080" lvl="1" indent="-285750" algn="just">
              <a:spcBef>
                <a:spcPts val="590"/>
              </a:spcBef>
              <a:buChar char="–"/>
              <a:tabLst>
                <a:tab pos="755650" algn="l"/>
              </a:tabLst>
            </a:pPr>
            <a:r>
              <a:rPr sz="2400" spc="-5" dirty="0">
                <a:latin typeface="Times New Roman"/>
                <a:cs typeface="Times New Roman"/>
              </a:rPr>
              <a:t>Simply browsing </a:t>
            </a:r>
            <a:r>
              <a:rPr sz="2400" dirty="0">
                <a:latin typeface="Times New Roman"/>
                <a:cs typeface="Times New Roman"/>
              </a:rPr>
              <a:t>through several </a:t>
            </a:r>
            <a:r>
              <a:rPr sz="2400" spc="-5" dirty="0">
                <a:latin typeface="Times New Roman"/>
                <a:cs typeface="Times New Roman"/>
              </a:rPr>
              <a:t>issues </a:t>
            </a:r>
            <a:r>
              <a:rPr sz="2400" dirty="0">
                <a:latin typeface="Times New Roman"/>
                <a:cs typeface="Times New Roman"/>
              </a:rPr>
              <a:t>of a trade journal  or an industry report on a topic </a:t>
            </a:r>
            <a:r>
              <a:rPr sz="2400" spc="-5" dirty="0">
                <a:latin typeface="Times New Roman"/>
                <a:cs typeface="Times New Roman"/>
              </a:rPr>
              <a:t>can </a:t>
            </a:r>
            <a:r>
              <a:rPr sz="2400" dirty="0">
                <a:latin typeface="Times New Roman"/>
                <a:cs typeface="Times New Roman"/>
              </a:rPr>
              <a:t>spark new</a:t>
            </a:r>
            <a:r>
              <a:rPr sz="2400" spc="-15" dirty="0">
                <a:latin typeface="Times New Roman"/>
                <a:cs typeface="Times New Roman"/>
              </a:rPr>
              <a:t> </a:t>
            </a:r>
            <a:r>
              <a:rPr sz="2400" spc="-5" dirty="0">
                <a:latin typeface="Times New Roman"/>
                <a:cs typeface="Times New Roman"/>
              </a:rPr>
              <a:t>ideas.</a:t>
            </a:r>
            <a:endParaRPr sz="2400" dirty="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2423592" y="6497276"/>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dirty="0"/>
              <a:t>Copyright ©2016 Pearson Education,</a:t>
            </a:r>
            <a:r>
              <a:rPr lang="en-GB" spc="15" dirty="0"/>
              <a:t> </a:t>
            </a:r>
            <a:r>
              <a:rPr lang="en-GB" dirty="0"/>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28</a:t>
            </a:fld>
            <a:endParaRPr spc="-5" dirty="0"/>
          </a:p>
        </p:txBody>
      </p:sp>
    </p:spTree>
    <p:extLst>
      <p:ext uri="{BB962C8B-B14F-4D97-AF65-F5344CB8AC3E}">
        <p14:creationId xmlns:p14="http://schemas.microsoft.com/office/powerpoint/2010/main" val="42623908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90570" y="284479"/>
            <a:ext cx="5488940" cy="878840"/>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10" dirty="0"/>
              <a:t>Library and </a:t>
            </a:r>
            <a:r>
              <a:rPr spc="-5" dirty="0"/>
              <a:t>Internet</a:t>
            </a:r>
            <a:r>
              <a:rPr spc="15" dirty="0"/>
              <a:t> </a:t>
            </a:r>
            <a:r>
              <a:rPr spc="-10" dirty="0"/>
              <a:t>Research</a:t>
            </a:r>
          </a:p>
          <a:p>
            <a:pPr marL="120650"/>
            <a:r>
              <a:rPr sz="2000" dirty="0"/>
              <a:t>2 of</a:t>
            </a:r>
            <a:r>
              <a:rPr sz="2000" spc="10" dirty="0"/>
              <a:t> </a:t>
            </a:r>
            <a:r>
              <a:rPr sz="2000" dirty="0"/>
              <a:t>3</a:t>
            </a:r>
            <a:endParaRPr sz="2000"/>
          </a:p>
        </p:txBody>
      </p:sp>
      <p:sp>
        <p:nvSpPr>
          <p:cNvPr id="3" name="object 3"/>
          <p:cNvSpPr/>
          <p:nvPr/>
        </p:nvSpPr>
        <p:spPr>
          <a:xfrm>
            <a:off x="1524000" y="12192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4" name="object 4"/>
          <p:cNvSpPr txBox="1"/>
          <p:nvPr/>
        </p:nvSpPr>
        <p:spPr>
          <a:xfrm>
            <a:off x="1835151" y="2015490"/>
            <a:ext cx="3870325" cy="3011170"/>
          </a:xfrm>
          <a:prstGeom prst="rect">
            <a:avLst/>
          </a:prstGeom>
        </p:spPr>
        <p:txBody>
          <a:bodyPr vert="horz" wrap="square" lIns="0" tIns="12700" rIns="0" bIns="0" rtlCol="0">
            <a:spAutoFit/>
          </a:bodyPr>
          <a:lstStyle/>
          <a:p>
            <a:pPr marL="12700" marR="5080" indent="1905" algn="ctr">
              <a:spcBef>
                <a:spcPts val="100"/>
              </a:spcBef>
            </a:pPr>
            <a:r>
              <a:rPr sz="2800" spc="-5" dirty="0">
                <a:latin typeface="Times New Roman"/>
                <a:cs typeface="Times New Roman"/>
              </a:rPr>
              <a:t>Large </a:t>
            </a:r>
            <a:r>
              <a:rPr sz="2800" dirty="0">
                <a:latin typeface="Times New Roman"/>
                <a:cs typeface="Times New Roman"/>
              </a:rPr>
              <a:t>public </a:t>
            </a:r>
            <a:r>
              <a:rPr sz="2800" spc="-5" dirty="0">
                <a:latin typeface="Times New Roman"/>
                <a:cs typeface="Times New Roman"/>
              </a:rPr>
              <a:t>and  university libraries  typically have </a:t>
            </a:r>
            <a:r>
              <a:rPr sz="2800" spc="-10" dirty="0">
                <a:latin typeface="Times New Roman"/>
                <a:cs typeface="Times New Roman"/>
              </a:rPr>
              <a:t>access </a:t>
            </a:r>
            <a:r>
              <a:rPr sz="2800" dirty="0">
                <a:latin typeface="Times New Roman"/>
                <a:cs typeface="Times New Roman"/>
              </a:rPr>
              <a:t>to  </a:t>
            </a:r>
            <a:r>
              <a:rPr sz="2800" spc="-5" dirty="0">
                <a:latin typeface="Times New Roman"/>
                <a:cs typeface="Times New Roman"/>
              </a:rPr>
              <a:t>search engines and  </a:t>
            </a:r>
            <a:r>
              <a:rPr sz="2800" dirty="0">
                <a:latin typeface="Times New Roman"/>
                <a:cs typeface="Times New Roman"/>
              </a:rPr>
              <a:t>industry </a:t>
            </a:r>
            <a:r>
              <a:rPr sz="2800" spc="-5" dirty="0">
                <a:latin typeface="Times New Roman"/>
                <a:cs typeface="Times New Roman"/>
              </a:rPr>
              <a:t>reports </a:t>
            </a:r>
            <a:r>
              <a:rPr sz="2800" dirty="0">
                <a:latin typeface="Times New Roman"/>
                <a:cs typeface="Times New Roman"/>
              </a:rPr>
              <a:t>that</a:t>
            </a:r>
            <a:r>
              <a:rPr sz="2800" spc="-70" dirty="0">
                <a:latin typeface="Times New Roman"/>
                <a:cs typeface="Times New Roman"/>
              </a:rPr>
              <a:t> </a:t>
            </a:r>
            <a:r>
              <a:rPr sz="2800" dirty="0">
                <a:latin typeface="Times New Roman"/>
                <a:cs typeface="Times New Roman"/>
              </a:rPr>
              <a:t>would  </a:t>
            </a:r>
            <a:r>
              <a:rPr sz="2800" spc="-5" dirty="0">
                <a:latin typeface="Times New Roman"/>
                <a:cs typeface="Times New Roman"/>
              </a:rPr>
              <a:t>cost </a:t>
            </a:r>
            <a:r>
              <a:rPr sz="2800" dirty="0">
                <a:latin typeface="Times New Roman"/>
                <a:cs typeface="Times New Roman"/>
              </a:rPr>
              <a:t>thousands of dollars  to </a:t>
            </a:r>
            <a:r>
              <a:rPr sz="2800" spc="-10" dirty="0">
                <a:latin typeface="Times New Roman"/>
                <a:cs typeface="Times New Roman"/>
              </a:rPr>
              <a:t>access </a:t>
            </a:r>
            <a:r>
              <a:rPr sz="2800" dirty="0">
                <a:latin typeface="Times New Roman"/>
                <a:cs typeface="Times New Roman"/>
              </a:rPr>
              <a:t>on your</a:t>
            </a:r>
            <a:r>
              <a:rPr sz="2800" spc="-35" dirty="0">
                <a:latin typeface="Times New Roman"/>
                <a:cs typeface="Times New Roman"/>
              </a:rPr>
              <a:t> </a:t>
            </a:r>
            <a:r>
              <a:rPr sz="2800" spc="-5" dirty="0">
                <a:latin typeface="Times New Roman"/>
                <a:cs typeface="Times New Roman"/>
              </a:rPr>
              <a:t>own.</a:t>
            </a:r>
            <a:endParaRPr sz="2800">
              <a:latin typeface="Times New Roman"/>
              <a:cs typeface="Times New Roman"/>
            </a:endParaRPr>
          </a:p>
        </p:txBody>
      </p:sp>
      <p:sp>
        <p:nvSpPr>
          <p:cNvPr id="7" name="object 7"/>
          <p:cNvSpPr txBox="1">
            <a:spLocks noGrp="1"/>
          </p:cNvSpPr>
          <p:nvPr>
            <p:ph type="sldNum" sz="quarter" idx="7"/>
          </p:nvPr>
        </p:nvSpPr>
        <p:spPr>
          <a:xfrm>
            <a:off x="13656733" y="6449021"/>
            <a:ext cx="973667" cy="205184"/>
          </a:xfrm>
          <a:prstGeom prst="rect">
            <a:avLst/>
          </a:prstGeom>
        </p:spPr>
        <p:txBody>
          <a:bodyPr vert="horz" wrap="square" lIns="0" tIns="0" rIns="0" bIns="0" numCol="1" rtlCol="0" anchor="ctr" anchorCtr="0" compatLnSpc="1">
            <a:prstTxWarp prst="textNoShape">
              <a:avLst/>
            </a:prstTxWarp>
            <a:spAutoFit/>
          </a:bodyPr>
          <a:lstStyle/>
          <a:p>
            <a:pPr marL="12700">
              <a:lnSpc>
                <a:spcPts val="1645"/>
              </a:lnSpc>
            </a:pPr>
            <a:r>
              <a:rPr spc="-5" dirty="0"/>
              <a:t>2-</a:t>
            </a:r>
            <a:fld id="{81D60167-4931-47E6-BA6A-407CBD079E47}" type="slidenum">
              <a:rPr spc="-5" dirty="0"/>
              <a:pPr marL="12700">
                <a:lnSpc>
                  <a:spcPts val="1645"/>
                </a:lnSpc>
              </a:pPr>
              <a:t>29</a:t>
            </a:fld>
            <a:endParaRPr spc="-5" dirty="0"/>
          </a:p>
        </p:txBody>
      </p:sp>
      <p:sp>
        <p:nvSpPr>
          <p:cNvPr id="5" name="object 5"/>
          <p:cNvSpPr txBox="1"/>
          <p:nvPr/>
        </p:nvSpPr>
        <p:spPr>
          <a:xfrm>
            <a:off x="6019800" y="1524001"/>
            <a:ext cx="4267200" cy="2966197"/>
          </a:xfrm>
          <a:prstGeom prst="rect">
            <a:avLst/>
          </a:prstGeom>
          <a:solidFill>
            <a:srgbClr val="FFFFCC"/>
          </a:solidFill>
          <a:ln w="9344">
            <a:solidFill>
              <a:srgbClr val="000000"/>
            </a:solidFill>
          </a:ln>
        </p:spPr>
        <p:txBody>
          <a:bodyPr vert="horz" wrap="square" lIns="0" tIns="199390" rIns="0" bIns="0" rtlCol="0">
            <a:spAutoFit/>
          </a:bodyPr>
          <a:lstStyle/>
          <a:p>
            <a:pPr marL="242570" marR="397510">
              <a:spcBef>
                <a:spcPts val="1570"/>
              </a:spcBef>
            </a:pPr>
            <a:r>
              <a:rPr sz="2400" spc="-5" dirty="0">
                <a:latin typeface="Times New Roman"/>
                <a:cs typeface="Times New Roman"/>
              </a:rPr>
              <a:t>Examples </a:t>
            </a:r>
            <a:r>
              <a:rPr sz="2400" dirty="0">
                <a:latin typeface="Times New Roman"/>
                <a:cs typeface="Times New Roman"/>
              </a:rPr>
              <a:t>of </a:t>
            </a:r>
            <a:r>
              <a:rPr sz="2400" spc="-5" dirty="0">
                <a:latin typeface="Times New Roman"/>
                <a:cs typeface="Times New Roman"/>
              </a:rPr>
              <a:t>Useful Search  Engines and </a:t>
            </a:r>
            <a:r>
              <a:rPr sz="2400" dirty="0">
                <a:latin typeface="Times New Roman"/>
                <a:cs typeface="Times New Roman"/>
              </a:rPr>
              <a:t>Industry</a:t>
            </a:r>
            <a:r>
              <a:rPr sz="2400" spc="-5" dirty="0">
                <a:latin typeface="Times New Roman"/>
                <a:cs typeface="Times New Roman"/>
              </a:rPr>
              <a:t> Reports</a:t>
            </a:r>
            <a:endParaRPr sz="2400" dirty="0">
              <a:latin typeface="Times New Roman"/>
              <a:cs typeface="Times New Roman"/>
            </a:endParaRPr>
          </a:p>
          <a:p>
            <a:pPr marL="422909" indent="-180340">
              <a:spcBef>
                <a:spcPts val="1440"/>
              </a:spcBef>
              <a:buChar char="•"/>
              <a:tabLst>
                <a:tab pos="422909" algn="l"/>
              </a:tabLst>
            </a:pPr>
            <a:r>
              <a:rPr sz="2400" dirty="0">
                <a:latin typeface="Times New Roman"/>
                <a:cs typeface="Times New Roman"/>
              </a:rPr>
              <a:t>BizMiner</a:t>
            </a:r>
          </a:p>
          <a:p>
            <a:pPr marL="422909" indent="-180340">
              <a:buChar char="•"/>
              <a:tabLst>
                <a:tab pos="422909" algn="l"/>
              </a:tabLst>
            </a:pPr>
            <a:r>
              <a:rPr sz="2400" spc="-5" dirty="0">
                <a:latin typeface="Times New Roman"/>
                <a:cs typeface="Times New Roman"/>
              </a:rPr>
              <a:t>ProQuest</a:t>
            </a:r>
            <a:endParaRPr sz="2400" dirty="0">
              <a:latin typeface="Times New Roman"/>
              <a:cs typeface="Times New Roman"/>
            </a:endParaRPr>
          </a:p>
          <a:p>
            <a:pPr marL="422909" indent="-180340">
              <a:buChar char="•"/>
              <a:tabLst>
                <a:tab pos="422909" algn="l"/>
              </a:tabLst>
            </a:pPr>
            <a:r>
              <a:rPr sz="2400" spc="-5" dirty="0">
                <a:latin typeface="Times New Roman"/>
                <a:cs typeface="Times New Roman"/>
              </a:rPr>
              <a:t>IBISWorld</a:t>
            </a:r>
            <a:endParaRPr sz="2400" dirty="0">
              <a:latin typeface="Times New Roman"/>
              <a:cs typeface="Times New Roman"/>
            </a:endParaRPr>
          </a:p>
          <a:p>
            <a:pPr marL="422909" indent="-180340">
              <a:buChar char="•"/>
              <a:tabLst>
                <a:tab pos="422909" algn="l"/>
              </a:tabLst>
            </a:pPr>
            <a:r>
              <a:rPr lang="en-GB" sz="2400" dirty="0">
                <a:latin typeface="Times New Roman"/>
                <a:cs typeface="Times New Roman"/>
              </a:rPr>
              <a:t>FAME</a:t>
            </a:r>
            <a:endParaRPr sz="2400" dirty="0">
              <a:latin typeface="Times New Roman"/>
              <a:cs typeface="Times New Roman"/>
            </a:endParaRPr>
          </a:p>
          <a:p>
            <a:pPr marL="422909" indent="-180340">
              <a:buChar char="•"/>
              <a:tabLst>
                <a:tab pos="422909" algn="l"/>
              </a:tabLst>
            </a:pPr>
            <a:r>
              <a:rPr sz="2400" spc="-5" dirty="0">
                <a:latin typeface="Times New Roman"/>
                <a:cs typeface="Times New Roman"/>
              </a:rPr>
              <a:t>LexisNexis Academic</a:t>
            </a:r>
            <a:endParaRPr sz="2400" dirty="0">
              <a:latin typeface="Times New Roman"/>
              <a:cs typeface="Times New Roman"/>
            </a:endParaRPr>
          </a:p>
        </p:txBody>
      </p:sp>
      <p:sp>
        <p:nvSpPr>
          <p:cNvPr id="8" name="TextBox 7">
            <a:extLst>
              <a:ext uri="{FF2B5EF4-FFF2-40B4-BE49-F238E27FC236}">
                <a16:creationId xmlns:a16="http://schemas.microsoft.com/office/drawing/2014/main" id="{EC464382-A1BE-AB4E-BB21-B4A572130213}"/>
              </a:ext>
            </a:extLst>
          </p:cNvPr>
          <p:cNvSpPr txBox="1"/>
          <p:nvPr/>
        </p:nvSpPr>
        <p:spPr>
          <a:xfrm>
            <a:off x="2351584" y="6331039"/>
            <a:ext cx="4412746" cy="646331"/>
          </a:xfrm>
          <a:prstGeom prst="rect">
            <a:avLst/>
          </a:prstGeom>
          <a:noFill/>
        </p:spPr>
        <p:txBody>
          <a:bodyPr wrap="none" rtlCol="0">
            <a:spAutoFit/>
          </a:bodyPr>
          <a:lstStyle/>
          <a:p>
            <a:r>
              <a:rPr lang="en-GB" spc="-5" dirty="0"/>
              <a:t>Copyright ©2016 Pearson Education,</a:t>
            </a:r>
            <a:r>
              <a:rPr lang="en-GB" spc="15" dirty="0"/>
              <a:t> </a:t>
            </a:r>
            <a:r>
              <a:rPr lang="en-GB" dirty="0"/>
              <a:t>Inc.</a:t>
            </a:r>
          </a:p>
          <a:p>
            <a:endParaRPr lang="en-US" dirty="0"/>
          </a:p>
        </p:txBody>
      </p:sp>
    </p:spTree>
    <p:extLst>
      <p:ext uri="{BB962C8B-B14F-4D97-AF65-F5344CB8AC3E}">
        <p14:creationId xmlns:p14="http://schemas.microsoft.com/office/powerpoint/2010/main" val="2427307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0"/>
            <a:ext cx="10972800" cy="1228541"/>
          </a:xfrm>
          <a:prstGeom prst="rect">
            <a:avLst/>
          </a:prstGeom>
        </p:spPr>
        <p:txBody>
          <a:bodyPr vert="horz" wrap="square" lIns="0" tIns="363220" rIns="0" bIns="0" numCol="1" rtlCol="0" anchor="ctr" anchorCtr="0" compatLnSpc="1">
            <a:prstTxWarp prst="textNoShape">
              <a:avLst/>
            </a:prstTxWarp>
            <a:spAutoFit/>
          </a:bodyPr>
          <a:lstStyle/>
          <a:p>
            <a:pPr>
              <a:spcBef>
                <a:spcPts val="100"/>
              </a:spcBef>
            </a:pPr>
            <a:r>
              <a:rPr sz="3600" spc="-10" dirty="0"/>
              <a:t>Library </a:t>
            </a:r>
            <a:r>
              <a:rPr sz="3600" spc="-5" dirty="0"/>
              <a:t>and Internet</a:t>
            </a:r>
            <a:r>
              <a:rPr sz="3600" spc="15" dirty="0"/>
              <a:t> </a:t>
            </a:r>
            <a:r>
              <a:rPr sz="3600" spc="-5" dirty="0"/>
              <a:t>Research</a:t>
            </a:r>
          </a:p>
          <a:p>
            <a:pPr algn="ctr">
              <a:lnSpc>
                <a:spcPct val="100000"/>
              </a:lnSpc>
            </a:pPr>
            <a:r>
              <a:rPr sz="2000" dirty="0"/>
              <a:t>3 of</a:t>
            </a:r>
            <a:r>
              <a:rPr sz="2000" spc="10" dirty="0"/>
              <a:t> </a:t>
            </a:r>
            <a:r>
              <a:rPr sz="2000" dirty="0"/>
              <a:t>3</a:t>
            </a:r>
          </a:p>
        </p:txBody>
      </p:sp>
      <p:sp>
        <p:nvSpPr>
          <p:cNvPr id="3" name="object 3"/>
          <p:cNvSpPr txBox="1"/>
          <p:nvPr/>
        </p:nvSpPr>
        <p:spPr>
          <a:xfrm>
            <a:off x="551384" y="1544319"/>
            <a:ext cx="11161240" cy="3349635"/>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5" dirty="0">
                <a:latin typeface="Times New Roman"/>
                <a:cs typeface="Times New Roman"/>
              </a:rPr>
              <a:t>Internet </a:t>
            </a:r>
            <a:r>
              <a:rPr sz="2800" spc="-10" dirty="0">
                <a:latin typeface="Times New Roman"/>
                <a:cs typeface="Times New Roman"/>
              </a:rPr>
              <a:t>Research</a:t>
            </a:r>
            <a:endParaRPr sz="2800" dirty="0">
              <a:latin typeface="Times New Roman"/>
              <a:cs typeface="Times New Roman"/>
            </a:endParaRPr>
          </a:p>
          <a:p>
            <a:pPr marL="755650" marR="182245" lvl="1" indent="-285750">
              <a:spcBef>
                <a:spcPts val="600"/>
              </a:spcBef>
              <a:buChar char="–"/>
              <a:tabLst>
                <a:tab pos="755015" algn="l"/>
                <a:tab pos="755650" algn="l"/>
              </a:tabLst>
            </a:pPr>
            <a:r>
              <a:rPr sz="2400" dirty="0">
                <a:latin typeface="Times New Roman"/>
                <a:cs typeface="Times New Roman"/>
              </a:rPr>
              <a:t>If </a:t>
            </a:r>
            <a:r>
              <a:rPr sz="2400" spc="5" dirty="0">
                <a:latin typeface="Times New Roman"/>
                <a:cs typeface="Times New Roman"/>
              </a:rPr>
              <a:t>you </a:t>
            </a:r>
            <a:r>
              <a:rPr sz="2400" dirty="0">
                <a:latin typeface="Times New Roman"/>
                <a:cs typeface="Times New Roman"/>
              </a:rPr>
              <a:t>are starting </a:t>
            </a:r>
            <a:r>
              <a:rPr sz="2400" spc="-5" dirty="0">
                <a:latin typeface="Times New Roman"/>
                <a:cs typeface="Times New Roman"/>
              </a:rPr>
              <a:t>from scratch, simply </a:t>
            </a:r>
            <a:r>
              <a:rPr sz="2400" dirty="0">
                <a:latin typeface="Times New Roman"/>
                <a:cs typeface="Times New Roman"/>
              </a:rPr>
              <a:t>typing “new  business </a:t>
            </a:r>
            <a:r>
              <a:rPr sz="2400" spc="-5" dirty="0">
                <a:latin typeface="Times New Roman"/>
                <a:cs typeface="Times New Roman"/>
              </a:rPr>
              <a:t>ideas” </a:t>
            </a:r>
            <a:r>
              <a:rPr sz="2400" dirty="0">
                <a:latin typeface="Times New Roman"/>
                <a:cs typeface="Times New Roman"/>
              </a:rPr>
              <a:t>into a </a:t>
            </a:r>
            <a:r>
              <a:rPr sz="2400" spc="-5" dirty="0">
                <a:latin typeface="Times New Roman"/>
                <a:cs typeface="Times New Roman"/>
              </a:rPr>
              <a:t>search </a:t>
            </a:r>
            <a:r>
              <a:rPr sz="2400" dirty="0">
                <a:latin typeface="Times New Roman"/>
                <a:cs typeface="Times New Roman"/>
              </a:rPr>
              <a:t>engine </a:t>
            </a:r>
            <a:r>
              <a:rPr sz="2400" spc="-5" dirty="0">
                <a:latin typeface="Times New Roman"/>
                <a:cs typeface="Times New Roman"/>
              </a:rPr>
              <a:t>will </a:t>
            </a:r>
            <a:r>
              <a:rPr sz="2400" dirty="0">
                <a:latin typeface="Times New Roman"/>
                <a:cs typeface="Times New Roman"/>
              </a:rPr>
              <a:t>produce links to  </a:t>
            </a:r>
            <a:r>
              <a:rPr sz="2400" spc="-5" dirty="0">
                <a:latin typeface="Times New Roman"/>
                <a:cs typeface="Times New Roman"/>
              </a:rPr>
              <a:t>newspapers and magazine </a:t>
            </a:r>
            <a:r>
              <a:rPr sz="2400" dirty="0">
                <a:latin typeface="Times New Roman"/>
                <a:cs typeface="Times New Roman"/>
              </a:rPr>
              <a:t>articles </a:t>
            </a:r>
            <a:r>
              <a:rPr sz="2400" spc="-5" dirty="0">
                <a:latin typeface="Times New Roman"/>
                <a:cs typeface="Times New Roman"/>
              </a:rPr>
              <a:t>about </a:t>
            </a:r>
            <a:r>
              <a:rPr sz="2400" dirty="0">
                <a:latin typeface="Times New Roman"/>
                <a:cs typeface="Times New Roman"/>
              </a:rPr>
              <a:t>the </a:t>
            </a:r>
            <a:r>
              <a:rPr sz="2400" spc="-5" dirty="0">
                <a:latin typeface="Times New Roman"/>
                <a:cs typeface="Times New Roman"/>
              </a:rPr>
              <a:t>“hottest” </a:t>
            </a:r>
            <a:r>
              <a:rPr sz="2400" dirty="0">
                <a:latin typeface="Times New Roman"/>
                <a:cs typeface="Times New Roman"/>
              </a:rPr>
              <a:t>new  business</a:t>
            </a:r>
            <a:r>
              <a:rPr sz="2400" spc="-5" dirty="0">
                <a:latin typeface="Times New Roman"/>
                <a:cs typeface="Times New Roman"/>
              </a:rPr>
              <a:t> ideas.</a:t>
            </a:r>
            <a:endParaRPr sz="2400" dirty="0">
              <a:latin typeface="Times New Roman"/>
              <a:cs typeface="Times New Roman"/>
            </a:endParaRPr>
          </a:p>
          <a:p>
            <a:pPr marL="755650" marR="5080" lvl="1" indent="-285750">
              <a:spcBef>
                <a:spcPts val="600"/>
              </a:spcBef>
              <a:buChar char="–"/>
              <a:tabLst>
                <a:tab pos="755015" algn="l"/>
                <a:tab pos="755650" algn="l"/>
              </a:tabLst>
            </a:pPr>
            <a:r>
              <a:rPr sz="2400" dirty="0">
                <a:latin typeface="Times New Roman"/>
                <a:cs typeface="Times New Roman"/>
              </a:rPr>
              <a:t>If </a:t>
            </a:r>
            <a:r>
              <a:rPr sz="2400" spc="5" dirty="0">
                <a:latin typeface="Times New Roman"/>
                <a:cs typeface="Times New Roman"/>
              </a:rPr>
              <a:t>you </a:t>
            </a:r>
            <a:r>
              <a:rPr sz="2400" dirty="0">
                <a:latin typeface="Times New Roman"/>
                <a:cs typeface="Times New Roman"/>
              </a:rPr>
              <a:t>have a </a:t>
            </a:r>
            <a:r>
              <a:rPr sz="2400" spc="-5" dirty="0">
                <a:latin typeface="Times New Roman"/>
                <a:cs typeface="Times New Roman"/>
              </a:rPr>
              <a:t>specific </a:t>
            </a:r>
            <a:r>
              <a:rPr sz="2400" dirty="0">
                <a:latin typeface="Times New Roman"/>
                <a:cs typeface="Times New Roman"/>
              </a:rPr>
              <a:t>topic in </a:t>
            </a:r>
            <a:r>
              <a:rPr sz="2400" spc="-5" dirty="0">
                <a:latin typeface="Times New Roman"/>
                <a:cs typeface="Times New Roman"/>
              </a:rPr>
              <a:t>mind, </a:t>
            </a:r>
            <a:r>
              <a:rPr sz="2400" dirty="0">
                <a:latin typeface="Times New Roman"/>
                <a:cs typeface="Times New Roman"/>
              </a:rPr>
              <a:t>setting up </a:t>
            </a:r>
            <a:r>
              <a:rPr sz="2400" spc="-5" dirty="0">
                <a:latin typeface="Times New Roman"/>
                <a:cs typeface="Times New Roman"/>
              </a:rPr>
              <a:t>Google mail  </a:t>
            </a:r>
            <a:r>
              <a:rPr sz="2400" dirty="0">
                <a:latin typeface="Times New Roman"/>
                <a:cs typeface="Times New Roman"/>
              </a:rPr>
              <a:t>alerts </a:t>
            </a:r>
            <a:r>
              <a:rPr sz="2400" spc="-5" dirty="0">
                <a:latin typeface="Times New Roman"/>
                <a:cs typeface="Times New Roman"/>
              </a:rPr>
              <a:t>will </a:t>
            </a:r>
            <a:r>
              <a:rPr sz="2400" dirty="0">
                <a:latin typeface="Times New Roman"/>
                <a:cs typeface="Times New Roman"/>
              </a:rPr>
              <a:t>provide </a:t>
            </a:r>
            <a:r>
              <a:rPr sz="2400" spc="5" dirty="0">
                <a:latin typeface="Times New Roman"/>
                <a:cs typeface="Times New Roman"/>
              </a:rPr>
              <a:t>you </a:t>
            </a:r>
            <a:r>
              <a:rPr sz="2400" spc="-5" dirty="0">
                <a:latin typeface="Times New Roman"/>
                <a:cs typeface="Times New Roman"/>
              </a:rPr>
              <a:t>with </a:t>
            </a:r>
            <a:r>
              <a:rPr sz="2400" dirty="0">
                <a:latin typeface="Times New Roman"/>
                <a:cs typeface="Times New Roman"/>
              </a:rPr>
              <a:t>links to a constant stream of  </a:t>
            </a:r>
            <a:r>
              <a:rPr sz="2400" spc="-5" dirty="0">
                <a:latin typeface="Times New Roman"/>
                <a:cs typeface="Times New Roman"/>
              </a:rPr>
              <a:t>newspaper </a:t>
            </a:r>
            <a:r>
              <a:rPr sz="2400" dirty="0">
                <a:latin typeface="Times New Roman"/>
                <a:cs typeface="Times New Roman"/>
              </a:rPr>
              <a:t>articles, blog posts, </a:t>
            </a:r>
            <a:r>
              <a:rPr sz="2400" spc="-5" dirty="0">
                <a:latin typeface="Times New Roman"/>
                <a:cs typeface="Times New Roman"/>
              </a:rPr>
              <a:t>and news releases about </a:t>
            </a:r>
            <a:r>
              <a:rPr sz="2400" dirty="0">
                <a:latin typeface="Times New Roman"/>
                <a:cs typeface="Times New Roman"/>
              </a:rPr>
              <a:t>the  topic.</a:t>
            </a:r>
          </a:p>
          <a:p>
            <a:pPr marL="755650" lvl="1" indent="-285750">
              <a:spcBef>
                <a:spcPts val="590"/>
              </a:spcBef>
              <a:buChar char="–"/>
              <a:tabLst>
                <a:tab pos="755015" algn="l"/>
                <a:tab pos="755650" algn="l"/>
              </a:tabLst>
            </a:pPr>
            <a:r>
              <a:rPr sz="2400" spc="-30" dirty="0">
                <a:latin typeface="Times New Roman"/>
                <a:cs typeface="Times New Roman"/>
              </a:rPr>
              <a:t>Targeted </a:t>
            </a:r>
            <a:r>
              <a:rPr sz="2400" spc="-5" dirty="0">
                <a:latin typeface="Times New Roman"/>
                <a:cs typeface="Times New Roman"/>
              </a:rPr>
              <a:t>searches </a:t>
            </a:r>
            <a:r>
              <a:rPr sz="2400" dirty="0">
                <a:latin typeface="Times New Roman"/>
                <a:cs typeface="Times New Roman"/>
              </a:rPr>
              <a:t>are </a:t>
            </a:r>
            <a:r>
              <a:rPr sz="2400" spc="-5" dirty="0">
                <a:latin typeface="Times New Roman"/>
                <a:cs typeface="Times New Roman"/>
              </a:rPr>
              <a:t>also</a:t>
            </a:r>
            <a:r>
              <a:rPr sz="2400" spc="30" dirty="0">
                <a:latin typeface="Times New Roman"/>
                <a:cs typeface="Times New Roman"/>
              </a:rPr>
              <a:t> </a:t>
            </a:r>
            <a:r>
              <a:rPr sz="2400" spc="-5" dirty="0">
                <a:latin typeface="Times New Roman"/>
                <a:cs typeface="Times New Roman"/>
              </a:rPr>
              <a:t>useful.</a:t>
            </a:r>
            <a:endParaRPr sz="2400" dirty="0">
              <a:latin typeface="Times New Roman"/>
              <a:cs typeface="Times New Roman"/>
            </a:endParaRPr>
          </a:p>
        </p:txBody>
      </p:sp>
      <p:sp>
        <p:nvSpPr>
          <p:cNvPr id="4" name="object 4"/>
          <p:cNvSpPr/>
          <p:nvPr/>
        </p:nvSpPr>
        <p:spPr>
          <a:xfrm>
            <a:off x="1415480" y="1520256"/>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30</a:t>
            </a:fld>
            <a:endParaRPr spc="-5" dirty="0"/>
          </a:p>
        </p:txBody>
      </p:sp>
    </p:spTree>
    <p:extLst>
      <p:ext uri="{BB962C8B-B14F-4D97-AF65-F5344CB8AC3E}">
        <p14:creationId xmlns:p14="http://schemas.microsoft.com/office/powerpoint/2010/main" val="26415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99656" y="378934"/>
            <a:ext cx="4719404"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spc="-5" dirty="0"/>
              <a:t>Other</a:t>
            </a:r>
            <a:r>
              <a:rPr spc="-120" dirty="0"/>
              <a:t> </a:t>
            </a:r>
            <a:r>
              <a:rPr spc="-30" dirty="0"/>
              <a:t>Techniques</a:t>
            </a:r>
          </a:p>
        </p:txBody>
      </p:sp>
      <p:sp>
        <p:nvSpPr>
          <p:cNvPr id="3" name="object 3"/>
          <p:cNvSpPr txBox="1"/>
          <p:nvPr/>
        </p:nvSpPr>
        <p:spPr>
          <a:xfrm>
            <a:off x="2059941" y="1544319"/>
            <a:ext cx="8048625" cy="3036570"/>
          </a:xfrm>
          <a:prstGeom prst="rect">
            <a:avLst/>
          </a:prstGeom>
        </p:spPr>
        <p:txBody>
          <a:bodyPr vert="horz" wrap="square" lIns="0" tIns="101600" rIns="0" bIns="0" rtlCol="0">
            <a:spAutoFit/>
          </a:bodyPr>
          <a:lstStyle/>
          <a:p>
            <a:pPr marL="355600" indent="-342900">
              <a:spcBef>
                <a:spcPts val="800"/>
              </a:spcBef>
              <a:buChar char="•"/>
              <a:tabLst>
                <a:tab pos="354965" algn="l"/>
                <a:tab pos="355600" algn="l"/>
              </a:tabLst>
            </a:pPr>
            <a:r>
              <a:rPr sz="2800" spc="-10" dirty="0">
                <a:latin typeface="Times New Roman"/>
                <a:cs typeface="Times New Roman"/>
              </a:rPr>
              <a:t>Customer </a:t>
            </a:r>
            <a:r>
              <a:rPr sz="2800" dirty="0">
                <a:latin typeface="Times New Roman"/>
                <a:cs typeface="Times New Roman"/>
              </a:rPr>
              <a:t>Advisory</a:t>
            </a:r>
            <a:r>
              <a:rPr sz="2800" spc="-145" dirty="0">
                <a:latin typeface="Times New Roman"/>
                <a:cs typeface="Times New Roman"/>
              </a:rPr>
              <a:t> </a:t>
            </a:r>
            <a:r>
              <a:rPr sz="2800" spc="-5" dirty="0">
                <a:latin typeface="Times New Roman"/>
                <a:cs typeface="Times New Roman"/>
              </a:rPr>
              <a:t>Boards</a:t>
            </a:r>
            <a:endParaRPr sz="2800">
              <a:latin typeface="Times New Roman"/>
              <a:cs typeface="Times New Roman"/>
            </a:endParaRPr>
          </a:p>
          <a:p>
            <a:pPr marL="755650" marR="5080" lvl="1" indent="-285750">
              <a:spcBef>
                <a:spcPts val="600"/>
              </a:spcBef>
              <a:buChar char="–"/>
              <a:tabLst>
                <a:tab pos="755015" algn="l"/>
                <a:tab pos="755650" algn="l"/>
              </a:tabLst>
            </a:pPr>
            <a:r>
              <a:rPr sz="2400" spc="-10" dirty="0">
                <a:latin typeface="Times New Roman"/>
                <a:cs typeface="Times New Roman"/>
              </a:rPr>
              <a:t>Some </a:t>
            </a:r>
            <a:r>
              <a:rPr sz="2400" spc="-5" dirty="0">
                <a:latin typeface="Times New Roman"/>
                <a:cs typeface="Times New Roman"/>
              </a:rPr>
              <a:t>companies set </a:t>
            </a:r>
            <a:r>
              <a:rPr sz="2400" dirty="0">
                <a:latin typeface="Times New Roman"/>
                <a:cs typeface="Times New Roman"/>
              </a:rPr>
              <a:t>up </a:t>
            </a:r>
            <a:r>
              <a:rPr sz="2400" spc="-5" dirty="0">
                <a:latin typeface="Times New Roman"/>
                <a:cs typeface="Times New Roman"/>
              </a:rPr>
              <a:t>customer advisory </a:t>
            </a:r>
            <a:r>
              <a:rPr sz="2400" dirty="0">
                <a:latin typeface="Times New Roman"/>
                <a:cs typeface="Times New Roman"/>
              </a:rPr>
              <a:t>boards that </a:t>
            </a:r>
            <a:r>
              <a:rPr sz="2400" spc="-5" dirty="0">
                <a:latin typeface="Times New Roman"/>
                <a:cs typeface="Times New Roman"/>
              </a:rPr>
              <a:t>meet  </a:t>
            </a:r>
            <a:r>
              <a:rPr sz="2400" dirty="0">
                <a:latin typeface="Times New Roman"/>
                <a:cs typeface="Times New Roman"/>
              </a:rPr>
              <a:t>regularly to </a:t>
            </a:r>
            <a:r>
              <a:rPr sz="2400" spc="-5" dirty="0">
                <a:latin typeface="Times New Roman"/>
                <a:cs typeface="Times New Roman"/>
              </a:rPr>
              <a:t>discuss needs, wants, and problems </a:t>
            </a:r>
            <a:r>
              <a:rPr sz="2400" dirty="0">
                <a:latin typeface="Times New Roman"/>
                <a:cs typeface="Times New Roman"/>
              </a:rPr>
              <a:t>that </a:t>
            </a:r>
            <a:r>
              <a:rPr sz="2400" spc="-10" dirty="0">
                <a:latin typeface="Times New Roman"/>
                <a:cs typeface="Times New Roman"/>
              </a:rPr>
              <a:t>may  </a:t>
            </a:r>
            <a:r>
              <a:rPr sz="2400" dirty="0">
                <a:latin typeface="Times New Roman"/>
                <a:cs typeface="Times New Roman"/>
              </a:rPr>
              <a:t>lead to new</a:t>
            </a:r>
            <a:r>
              <a:rPr sz="2400" spc="-20" dirty="0">
                <a:latin typeface="Times New Roman"/>
                <a:cs typeface="Times New Roman"/>
              </a:rPr>
              <a:t> </a:t>
            </a:r>
            <a:r>
              <a:rPr sz="2400" dirty="0">
                <a:latin typeface="Times New Roman"/>
                <a:cs typeface="Times New Roman"/>
              </a:rPr>
              <a:t>ideas.</a:t>
            </a:r>
            <a:endParaRPr sz="2400">
              <a:latin typeface="Times New Roman"/>
              <a:cs typeface="Times New Roman"/>
            </a:endParaRPr>
          </a:p>
          <a:p>
            <a:pPr marL="355600" indent="-342900">
              <a:spcBef>
                <a:spcPts val="700"/>
              </a:spcBef>
              <a:buChar char="•"/>
              <a:tabLst>
                <a:tab pos="354965" algn="l"/>
                <a:tab pos="355600" algn="l"/>
              </a:tabLst>
            </a:pPr>
            <a:r>
              <a:rPr sz="2800" spc="-5" dirty="0">
                <a:latin typeface="Times New Roman"/>
                <a:cs typeface="Times New Roman"/>
              </a:rPr>
              <a:t>Day-In-The-Life</a:t>
            </a:r>
            <a:r>
              <a:rPr sz="2800" spc="-20" dirty="0">
                <a:latin typeface="Times New Roman"/>
                <a:cs typeface="Times New Roman"/>
              </a:rPr>
              <a:t> </a:t>
            </a:r>
            <a:r>
              <a:rPr sz="2800" spc="-10" dirty="0">
                <a:latin typeface="Times New Roman"/>
                <a:cs typeface="Times New Roman"/>
              </a:rPr>
              <a:t>Research</a:t>
            </a:r>
            <a:endParaRPr sz="2800">
              <a:latin typeface="Times New Roman"/>
              <a:cs typeface="Times New Roman"/>
            </a:endParaRPr>
          </a:p>
          <a:p>
            <a:pPr marL="755650" marR="6985" lvl="1" indent="-285750">
              <a:spcBef>
                <a:spcPts val="590"/>
              </a:spcBef>
              <a:buChar char="–"/>
              <a:tabLst>
                <a:tab pos="755015" algn="l"/>
                <a:tab pos="755650" algn="l"/>
              </a:tabLst>
            </a:pPr>
            <a:r>
              <a:rPr sz="2400" dirty="0">
                <a:latin typeface="Times New Roman"/>
                <a:cs typeface="Times New Roman"/>
              </a:rPr>
              <a:t>A </a:t>
            </a:r>
            <a:r>
              <a:rPr sz="2400" spc="5" dirty="0">
                <a:latin typeface="Times New Roman"/>
                <a:cs typeface="Times New Roman"/>
              </a:rPr>
              <a:t>type </a:t>
            </a:r>
            <a:r>
              <a:rPr sz="2400" dirty="0">
                <a:latin typeface="Times New Roman"/>
                <a:cs typeface="Times New Roman"/>
              </a:rPr>
              <a:t>of anthropological </a:t>
            </a:r>
            <a:r>
              <a:rPr sz="2400" spc="-5" dirty="0">
                <a:latin typeface="Times New Roman"/>
                <a:cs typeface="Times New Roman"/>
              </a:rPr>
              <a:t>research, where </a:t>
            </a:r>
            <a:r>
              <a:rPr sz="2400" dirty="0">
                <a:latin typeface="Times New Roman"/>
                <a:cs typeface="Times New Roman"/>
              </a:rPr>
              <a:t>the </a:t>
            </a:r>
            <a:r>
              <a:rPr sz="2400" spc="-5" dirty="0">
                <a:latin typeface="Times New Roman"/>
                <a:cs typeface="Times New Roman"/>
              </a:rPr>
              <a:t>employees</a:t>
            </a:r>
            <a:r>
              <a:rPr sz="2400" spc="-150" dirty="0">
                <a:latin typeface="Times New Roman"/>
                <a:cs typeface="Times New Roman"/>
              </a:rPr>
              <a:t> </a:t>
            </a:r>
            <a:r>
              <a:rPr sz="2400" dirty="0">
                <a:latin typeface="Times New Roman"/>
                <a:cs typeface="Times New Roman"/>
              </a:rPr>
              <a:t>of  a </a:t>
            </a:r>
            <a:r>
              <a:rPr sz="2400" spc="-5" dirty="0">
                <a:latin typeface="Times New Roman"/>
                <a:cs typeface="Times New Roman"/>
              </a:rPr>
              <a:t>company </a:t>
            </a:r>
            <a:r>
              <a:rPr sz="2400" dirty="0">
                <a:latin typeface="Times New Roman"/>
                <a:cs typeface="Times New Roman"/>
              </a:rPr>
              <a:t>spend a day </a:t>
            </a:r>
            <a:r>
              <a:rPr sz="2400" spc="-5" dirty="0">
                <a:latin typeface="Times New Roman"/>
                <a:cs typeface="Times New Roman"/>
              </a:rPr>
              <a:t>with </a:t>
            </a:r>
            <a:r>
              <a:rPr sz="2400" dirty="0">
                <a:latin typeface="Times New Roman"/>
                <a:cs typeface="Times New Roman"/>
              </a:rPr>
              <a:t>a</a:t>
            </a:r>
            <a:r>
              <a:rPr sz="2400" spc="10" dirty="0">
                <a:latin typeface="Times New Roman"/>
                <a:cs typeface="Times New Roman"/>
              </a:rPr>
              <a:t> </a:t>
            </a:r>
            <a:r>
              <a:rPr sz="2400" spc="-20" dirty="0">
                <a:latin typeface="Times New Roman"/>
                <a:cs typeface="Times New Roman"/>
              </a:rPr>
              <a:t>customer.</a:t>
            </a:r>
            <a:endParaRPr sz="2400">
              <a:latin typeface="Times New Roman"/>
              <a:cs typeface="Times New Roman"/>
            </a:endParaRPr>
          </a:p>
        </p:txBody>
      </p:sp>
      <p:sp>
        <p:nvSpPr>
          <p:cNvPr id="4" name="object 4"/>
          <p:cNvSpPr/>
          <p:nvPr/>
        </p:nvSpPr>
        <p:spPr>
          <a:xfrm>
            <a:off x="1524000" y="1371600"/>
            <a:ext cx="9144000" cy="0"/>
          </a:xfrm>
          <a:custGeom>
            <a:avLst/>
            <a:gdLst/>
            <a:ahLst/>
            <a:cxnLst/>
            <a:rect l="l" t="t" r="r" b="b"/>
            <a:pathLst>
              <a:path w="9144000">
                <a:moveTo>
                  <a:pt x="0" y="0"/>
                </a:moveTo>
                <a:lnTo>
                  <a:pt x="9144000" y="0"/>
                </a:lnTo>
              </a:path>
            </a:pathLst>
          </a:custGeom>
          <a:ln w="38097">
            <a:solidFill>
              <a:srgbClr val="993300"/>
            </a:solidFill>
          </a:ln>
        </p:spPr>
        <p:txBody>
          <a:bodyPr wrap="square" lIns="0" tIns="0" rIns="0" bIns="0" rtlCol="0"/>
          <a:lstStyle/>
          <a:p>
            <a:endParaRPr/>
          </a:p>
        </p:txBody>
      </p:sp>
      <p:sp>
        <p:nvSpPr>
          <p:cNvPr id="5" name="object 5"/>
          <p:cNvSpPr txBox="1">
            <a:spLocks noGrp="1"/>
          </p:cNvSpPr>
          <p:nvPr>
            <p:ph type="ftr" sz="quarter" idx="5"/>
          </p:nvPr>
        </p:nvSpPr>
        <p:spPr>
          <a:xfrm>
            <a:off x="3271521" y="6295722"/>
            <a:ext cx="3307079"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Copyright ©2016 Pearson Education,</a:t>
            </a:r>
            <a:r>
              <a:rPr lang="en-GB" spc="15"/>
              <a:t> </a:t>
            </a:r>
            <a:r>
              <a:rPr lang="en-GB"/>
              <a:t>Inc.</a:t>
            </a:r>
            <a:endParaRPr dirty="0"/>
          </a:p>
        </p:txBody>
      </p:sp>
      <p:sp>
        <p:nvSpPr>
          <p:cNvPr id="6" name="object 6"/>
          <p:cNvSpPr txBox="1">
            <a:spLocks noGrp="1"/>
          </p:cNvSpPr>
          <p:nvPr>
            <p:ph type="sldNum" sz="quarter" idx="7"/>
          </p:nvPr>
        </p:nvSpPr>
        <p:spPr>
          <a:xfrm>
            <a:off x="9828530" y="6299532"/>
            <a:ext cx="406400" cy="205184"/>
          </a:xfrm>
          <a:prstGeom prst="rect">
            <a:avLst/>
          </a:prstGeom>
        </p:spPr>
        <p:txBody>
          <a:bodyPr vert="horz" wrap="square" lIns="0" tIns="0" rIns="0" bIns="0" rtlCol="0">
            <a:spAutoFit/>
          </a:bodyPr>
          <a:lstStyle>
            <a:defPPr>
              <a:defRPr lang="en-US"/>
            </a:defPPr>
            <a:lvl1pPr marL="0" algn="l" defTabSz="914400" rtl="0" eaLnBrk="1" latinLnBrk="0" hangingPunct="1">
              <a:defRPr sz="1400" b="0" i="0" kern="1200">
                <a:solidFill>
                  <a:schemeClr val="tx1"/>
                </a:solidFill>
                <a:latin typeface="Arial"/>
                <a:ea typeface="+mn-ea"/>
                <a:cs typeface="Ari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1645"/>
              </a:lnSpc>
            </a:pPr>
            <a:r>
              <a:rPr lang="en-GB" spc="-5"/>
              <a:t>2-</a:t>
            </a:r>
            <a:fld id="{81D60167-4931-47E6-BA6A-407CBD079E47}" type="slidenum">
              <a:rPr spc="-5"/>
              <a:pPr marL="12700">
                <a:lnSpc>
                  <a:spcPts val="1645"/>
                </a:lnSpc>
              </a:pPr>
              <a:t>31</a:t>
            </a:fld>
            <a:endParaRPr spc="-5" dirty="0"/>
          </a:p>
        </p:txBody>
      </p:sp>
    </p:spTree>
    <p:extLst>
      <p:ext uri="{BB962C8B-B14F-4D97-AF65-F5344CB8AC3E}">
        <p14:creationId xmlns:p14="http://schemas.microsoft.com/office/powerpoint/2010/main" val="802123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0020-F647-1D8D-E1AE-2F2124AF2837}"/>
              </a:ext>
            </a:extLst>
          </p:cNvPr>
          <p:cNvSpPr>
            <a:spLocks noGrp="1"/>
          </p:cNvSpPr>
          <p:nvPr>
            <p:ph type="title"/>
          </p:nvPr>
        </p:nvSpPr>
        <p:spPr/>
        <p:txBody>
          <a:bodyPr/>
          <a:lstStyle/>
          <a:p>
            <a:r>
              <a:rPr lang="en-GB" dirty="0"/>
              <a:t>Activity 2 – </a:t>
            </a:r>
            <a:r>
              <a:rPr lang="en-GB" dirty="0">
                <a:highlight>
                  <a:srgbClr val="FFFF00"/>
                </a:highlight>
              </a:rPr>
              <a:t>20 Minutes </a:t>
            </a:r>
            <a:r>
              <a:rPr lang="en-GB" dirty="0"/>
              <a:t>Followed by class discussion  </a:t>
            </a:r>
          </a:p>
        </p:txBody>
      </p:sp>
      <p:sp>
        <p:nvSpPr>
          <p:cNvPr id="3" name="Content Placeholder 2">
            <a:extLst>
              <a:ext uri="{FF2B5EF4-FFF2-40B4-BE49-F238E27FC236}">
                <a16:creationId xmlns:a16="http://schemas.microsoft.com/office/drawing/2014/main" id="{A16A97E8-2A94-BBE1-4858-5142D600DAB8}"/>
              </a:ext>
            </a:extLst>
          </p:cNvPr>
          <p:cNvSpPr>
            <a:spLocks noGrp="1"/>
          </p:cNvSpPr>
          <p:nvPr>
            <p:ph idx="1"/>
          </p:nvPr>
        </p:nvSpPr>
        <p:spPr/>
        <p:txBody>
          <a:bodyPr/>
          <a:lstStyle/>
          <a:p>
            <a:pPr marL="0" indent="0">
              <a:buNone/>
            </a:pPr>
            <a:r>
              <a:rPr lang="en-US" b="0" i="0" dirty="0">
                <a:solidFill>
                  <a:srgbClr val="111111"/>
                </a:solidFill>
                <a:effectLst/>
                <a:latin typeface="-apple-system"/>
              </a:rPr>
              <a:t>What marketing tactics do you find most effective for reaching new customers? Justify your answer </a:t>
            </a:r>
          </a:p>
          <a:p>
            <a:endParaRPr lang="en-GB" dirty="0"/>
          </a:p>
        </p:txBody>
      </p:sp>
      <p:sp>
        <p:nvSpPr>
          <p:cNvPr id="4" name="Date Placeholder 3">
            <a:extLst>
              <a:ext uri="{FF2B5EF4-FFF2-40B4-BE49-F238E27FC236}">
                <a16:creationId xmlns:a16="http://schemas.microsoft.com/office/drawing/2014/main" id="{B916E7A5-8167-B896-7705-1656C6D2AE6A}"/>
              </a:ext>
            </a:extLst>
          </p:cNvPr>
          <p:cNvSpPr>
            <a:spLocks noGrp="1"/>
          </p:cNvSpPr>
          <p:nvPr>
            <p:ph type="dt" sz="half" idx="10"/>
          </p:nvPr>
        </p:nvSpPr>
        <p:spPr/>
        <p:txBody>
          <a:bodyPr/>
          <a:lstStyle/>
          <a:p>
            <a:pPr>
              <a:defRPr/>
            </a:pPr>
            <a:fld id="{2303D31F-598B-47EE-BA37-93F097A3D676}" type="datetime1">
              <a:rPr lang="en-GB" altLang="en-US" smtClean="0"/>
              <a:pPr>
                <a:defRPr/>
              </a:pPr>
              <a:t>21/02/2024</a:t>
            </a:fld>
            <a:endParaRPr lang="en-GB" altLang="en-US"/>
          </a:p>
        </p:txBody>
      </p:sp>
      <p:sp>
        <p:nvSpPr>
          <p:cNvPr id="5" name="Slide Number Placeholder 4">
            <a:extLst>
              <a:ext uri="{FF2B5EF4-FFF2-40B4-BE49-F238E27FC236}">
                <a16:creationId xmlns:a16="http://schemas.microsoft.com/office/drawing/2014/main" id="{177A05D8-A364-768B-EE63-ADB6587772C6}"/>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3803526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p:txBody>
          <a:bodyPr/>
          <a:lstStyle/>
          <a:p>
            <a:pPr algn="ctr"/>
            <a:r>
              <a:rPr lang="en-US"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p:txBody>
          <a:bodyPr/>
          <a:lstStyle/>
          <a:p>
            <a:r>
              <a:rPr lang="en-US" sz="3200" dirty="0"/>
              <a:t>Barringer, B., Ireland, D., (2019) Entrepreneurship: Successfully Launching New Ventures. Sixth edition; Global edition. Harlow, England: Pearson.</a:t>
            </a:r>
          </a:p>
          <a:p>
            <a:r>
              <a:rPr lang="en-US" sz="3200" dirty="0"/>
              <a:t>Hisrich, R.D., Peters, M.P., Shepherd, D.A., (2020) Entrepreneurship. Eleventh edition, New York: McGraw-Hill </a:t>
            </a:r>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21/02/2024</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2901613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2335</TotalTime>
  <Words>2061</Words>
  <Application>Microsoft Office PowerPoint</Application>
  <PresentationFormat>Widescreen</PresentationFormat>
  <Paragraphs>265</Paragraphs>
  <Slides>33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-apple-system</vt:lpstr>
      <vt:lpstr>Arial</vt:lpstr>
      <vt:lpstr>Myriad Pro</vt:lpstr>
      <vt:lpstr>Times New Roman</vt:lpstr>
      <vt:lpstr>Verdana</vt:lpstr>
      <vt:lpstr>Wingdings</vt:lpstr>
      <vt:lpstr>20140311PresentationUWTSDTemplate</vt:lpstr>
      <vt:lpstr>LCBB5001</vt:lpstr>
      <vt:lpstr>Chapter Objectives</vt:lpstr>
      <vt:lpstr>PowerPoint Presentation</vt:lpstr>
      <vt:lpstr>What is an Opportunity? 1 of 2</vt:lpstr>
      <vt:lpstr>What is an Opportunity? 2 of 2</vt:lpstr>
      <vt:lpstr>Three Ways to Identify an Opportunity</vt:lpstr>
      <vt:lpstr>PowerPoint Presentation</vt:lpstr>
      <vt:lpstr>First Approach: Observing Trends 1 of 2</vt:lpstr>
      <vt:lpstr>First Approach: Observing Trends</vt:lpstr>
      <vt:lpstr>Second Approach: Solving a Problem 1 of 2</vt:lpstr>
      <vt:lpstr>Second Approach: Solving a Problem 2 of 2</vt:lpstr>
      <vt:lpstr>Third Approach: Finding Gaps in the  Marketplace   1 of 2 </vt:lpstr>
      <vt:lpstr>Third Approach: Finding Gaps in the  Marketplace   2 of 2 </vt:lpstr>
      <vt:lpstr>PowerPoint Presentation</vt:lpstr>
      <vt:lpstr>Activity 1 – 15 Minutes followed by a Class discussion </vt:lpstr>
      <vt:lpstr>Personal Characteristics of the Entrepreneur</vt:lpstr>
      <vt:lpstr>Prior Experience</vt:lpstr>
      <vt:lpstr>Cognitive Factors</vt:lpstr>
      <vt:lpstr>Social Networks 1 of 3</vt:lpstr>
      <vt:lpstr>Social Networks 2 of 3</vt:lpstr>
      <vt:lpstr>Social Networks 3 of 3</vt:lpstr>
      <vt:lpstr>Creativity 1 of 2</vt:lpstr>
      <vt:lpstr>Creativity 2 of 2</vt:lpstr>
      <vt:lpstr>Full View of the Opportunity Recognition   Process </vt:lpstr>
      <vt:lpstr>Techniques for Generating Ideas</vt:lpstr>
      <vt:lpstr>Brainstorming</vt:lpstr>
      <vt:lpstr>Focus Groups</vt:lpstr>
      <vt:lpstr>Library and Internet Research 1 of 3</vt:lpstr>
      <vt:lpstr>Library and Internet Research 2 of 3</vt:lpstr>
      <vt:lpstr>Library and Internet Research 3 of 3</vt:lpstr>
      <vt:lpstr>Other Techniques</vt:lpstr>
      <vt:lpstr>Activity 2 – 20 Minutes Followed by class discussion  </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143</cp:revision>
  <cp:lastPrinted>2018-07-09T15:27:01Z</cp:lastPrinted>
  <dcterms:created xsi:type="dcterms:W3CDTF">2002-10-07T19:43:58Z</dcterms:created>
  <dcterms:modified xsi:type="dcterms:W3CDTF">2024-02-21T18:45:16Z</dcterms:modified>
</cp:coreProperties>
</file>