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19"/>
  </p:notesMasterIdLst>
  <p:handoutMasterIdLst>
    <p:handoutMasterId r:id="rId20"/>
  </p:handoutMasterIdLst>
  <p:sldIdLst>
    <p:sldId id="256" r:id="rId4"/>
    <p:sldId id="257" r:id="rId5"/>
    <p:sldId id="293" r:id="rId6"/>
    <p:sldId id="292" r:id="rId7"/>
    <p:sldId id="294" r:id="rId8"/>
    <p:sldId id="295" r:id="rId9"/>
    <p:sldId id="297" r:id="rId10"/>
    <p:sldId id="298" r:id="rId11"/>
    <p:sldId id="303" r:id="rId12"/>
    <p:sldId id="304" r:id="rId13"/>
    <p:sldId id="300" r:id="rId14"/>
    <p:sldId id="301" r:id="rId15"/>
    <p:sldId id="305" r:id="rId16"/>
    <p:sldId id="306" r:id="rId17"/>
    <p:sldId id="291" r:id="rId18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0334" autoAdjust="0"/>
  </p:normalViewPr>
  <p:slideViewPr>
    <p:cSldViewPr>
      <p:cViewPr varScale="1">
        <p:scale>
          <a:sx n="105" d="100"/>
          <a:sy n="105" d="100"/>
        </p:scale>
        <p:origin x="1236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1.xml"/><Relationship Id="rId21" Type="http://schemas.openxmlformats.org/officeDocument/2006/relationships/presProps" Target="pres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06/02/2017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2/6/2017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To check read only access, you</a:t>
            </a:r>
            <a:r>
              <a:rPr lang="en-GB" baseline="0" dirty="0"/>
              <a:t> replace the if statement with:</a:t>
            </a:r>
          </a:p>
          <a:p>
            <a:endParaRPr lang="en-GB" baseline="0" dirty="0"/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if (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Environment.MEDIA_MOUNTED.equals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(state) ||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Environment.MEDIA_MOUNTED_READ_ONLY.equals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(state)) {</a:t>
            </a:r>
            <a:b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       return true;</a:t>
            </a:r>
            <a:b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   }</a:t>
            </a:r>
            <a:endParaRPr lang="en-GB" baseline="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946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23888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App-private methods are typically accessed via</a:t>
            </a:r>
            <a:r>
              <a:rPr lang="en-GB" baseline="0" dirty="0"/>
              <a:t> the current context.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886130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 on loading</a:t>
            </a:r>
            <a:r>
              <a:rPr lang="en-GB" baseline="0" dirty="0" smtClean="0"/>
              <a:t> bitmaps: https://developer.android.com/training/displaying-bitmaps/load-bitmap.html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83951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2/6/2017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2/6/2017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2/6/2017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2/6/2017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2/6/2017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2/6/2017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2/6/2017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2/6/2017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2/6/2017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2/6/2017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developer.android.com/training/permissions/requesting.html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developer.android.com/training/articles/scoped-directory-access.html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developer.android.com/reference/android/graphics/BitmapFactory.html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Android Implicit INTENTS II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11: Mobile Application Development II (MAD II)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11-Feb-2017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More on Implicit Intents</a:t>
            </a:r>
          </a:p>
          <a:p>
            <a:r>
              <a:rPr lang="en-GB" dirty="0"/>
              <a:t>External </a:t>
            </a:r>
            <a:r>
              <a:rPr lang="en-GB" dirty="0" smtClean="0"/>
              <a:t>Storage</a:t>
            </a:r>
          </a:p>
          <a:p>
            <a:r>
              <a:rPr lang="en-GB" smtClean="0"/>
              <a:t>Loading Bitmaps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4092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Android Storage Options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Android provides several options for persisting application data.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49599955"/>
              </p:ext>
            </p:extLst>
          </p:nvPr>
        </p:nvGraphicFramePr>
        <p:xfrm>
          <a:off x="971600" y="2735580"/>
          <a:ext cx="7794448" cy="30327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3096344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4698104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Storage</a:t>
                      </a:r>
                      <a:r>
                        <a:rPr lang="en-GB" baseline="0" dirty="0"/>
                        <a:t> Option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Shared Preferences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Stores</a:t>
                      </a:r>
                      <a:r>
                        <a:rPr lang="en-GB" baseline="0" dirty="0"/>
                        <a:t> private primitive data in key-value pairs.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Internal Storage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Stores</a:t>
                      </a:r>
                      <a:r>
                        <a:rPr lang="en-GB" baseline="0" dirty="0"/>
                        <a:t> private data on device memory.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External Storage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Stores public</a:t>
                      </a:r>
                      <a:r>
                        <a:rPr lang="en-GB" baseline="0" dirty="0"/>
                        <a:t> data on the shared external storage.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SQLite Databases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Stores structured</a:t>
                      </a:r>
                      <a:r>
                        <a:rPr lang="en-GB" baseline="0" dirty="0"/>
                        <a:t> data in a private database.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Network Connection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Stores data on the web</a:t>
                      </a:r>
                      <a:r>
                        <a:rPr lang="en-GB" baseline="0" dirty="0"/>
                        <a:t> with your own network server.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875675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Storing Photos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Photo pictures are too large to store in a SQLite database.</a:t>
            </a:r>
          </a:p>
          <a:p>
            <a:r>
              <a:rPr lang="en-GB" dirty="0"/>
              <a:t>Internal storage is also not suitable as it is typically private to an application and other applications cannot access them.</a:t>
            </a:r>
          </a:p>
          <a:p>
            <a:pPr lvl="1"/>
            <a:r>
              <a:rPr lang="en-GB" dirty="0"/>
              <a:t>Generally, you want to be able to access photos across different applications.</a:t>
            </a:r>
          </a:p>
          <a:p>
            <a:r>
              <a:rPr lang="en-GB" dirty="0"/>
              <a:t>Thus, external storage is more suitable.</a:t>
            </a:r>
          </a:p>
        </p:txBody>
      </p:sp>
    </p:spTree>
    <p:extLst>
      <p:ext uri="{BB962C8B-B14F-4D97-AF65-F5344CB8AC3E}">
        <p14:creationId xmlns:p14="http://schemas.microsoft.com/office/powerpoint/2010/main" val="1346750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External Storage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Shared external storage that you can use to save files.</a:t>
            </a:r>
          </a:p>
          <a:p>
            <a:r>
              <a:rPr lang="en-GB" dirty="0"/>
              <a:t>It can be:</a:t>
            </a:r>
          </a:p>
          <a:p>
            <a:pPr lvl="1"/>
            <a:r>
              <a:rPr lang="en-GB" dirty="0"/>
              <a:t>Removable storage media, e.g. an SD card</a:t>
            </a:r>
          </a:p>
          <a:p>
            <a:pPr lvl="1"/>
            <a:r>
              <a:rPr lang="en-GB" dirty="0"/>
              <a:t>Internal (non-removable) storage on the device</a:t>
            </a:r>
          </a:p>
          <a:p>
            <a:r>
              <a:rPr lang="en-GB" dirty="0"/>
              <a:t>Files saved to the external storage are world-readable and can be modified by the user when they enable USB mass storage to transfer files on a computer.</a:t>
            </a:r>
          </a:p>
        </p:txBody>
      </p:sp>
    </p:spTree>
    <p:extLst>
      <p:ext uri="{BB962C8B-B14F-4D97-AF65-F5344CB8AC3E}">
        <p14:creationId xmlns:p14="http://schemas.microsoft.com/office/powerpoint/2010/main" val="3159862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Getting Access to External Storage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To get access to external storage, your app must acquire the necessary permissions:</a:t>
            </a:r>
          </a:p>
          <a:p>
            <a:pPr lvl="1"/>
            <a:r>
              <a:rPr lang="en-GB" b="1" dirty="0"/>
              <a:t>READ_EXTERNAL_STORAGE</a:t>
            </a:r>
            <a:r>
              <a:rPr lang="en-GB" dirty="0"/>
              <a:t>: for reading only</a:t>
            </a:r>
          </a:p>
          <a:p>
            <a:pPr lvl="1"/>
            <a:r>
              <a:rPr lang="en-GB" b="1" dirty="0"/>
              <a:t>WRITE_EXTERNAL_STORAGE</a:t>
            </a:r>
            <a:r>
              <a:rPr lang="en-GB" dirty="0"/>
              <a:t>: for reading and writing</a:t>
            </a:r>
          </a:p>
          <a:p>
            <a:r>
              <a:rPr lang="en-GB" dirty="0"/>
              <a:t>You can add the permissions:</a:t>
            </a:r>
          </a:p>
          <a:p>
            <a:pPr lvl="1"/>
            <a:r>
              <a:rPr lang="en-GB" dirty="0"/>
              <a:t>By adding the permission to the Manifest file.</a:t>
            </a:r>
          </a:p>
          <a:p>
            <a:pPr marL="640080" lvl="2" indent="0">
              <a:buNone/>
            </a:pPr>
            <a:r>
              <a:rPr lang="en-US" altLang="en-US" sz="24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&lt;</a:t>
            </a:r>
            <a:r>
              <a:rPr lang="en-US" altLang="en-US" sz="2400" b="1" dirty="0">
                <a:solidFill>
                  <a:srgbClr val="00008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uses-permission </a:t>
            </a:r>
            <a:r>
              <a:rPr lang="en-US" altLang="en-US" sz="2400" b="1" dirty="0" err="1">
                <a:solidFill>
                  <a:srgbClr val="660E7A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android</a:t>
            </a:r>
            <a:r>
              <a:rPr lang="en-US" altLang="en-US" sz="2400" b="1" dirty="0" err="1">
                <a:solidFill>
                  <a:srgbClr val="0000FF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:name</a:t>
            </a:r>
            <a:r>
              <a:rPr lang="en-US" altLang="en-US" sz="2400" b="1" dirty="0">
                <a:solidFill>
                  <a:srgbClr val="0000FF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=</a:t>
            </a:r>
            <a:r>
              <a:rPr lang="en-US" altLang="en-US" sz="2400" b="1" dirty="0">
                <a:solidFill>
                  <a:srgbClr val="008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"</a:t>
            </a:r>
            <a:r>
              <a:rPr lang="en-US" altLang="en-US" sz="2400" b="1" dirty="0" err="1">
                <a:solidFill>
                  <a:srgbClr val="008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android.permission.WRITE_EXTERNAL_STORAGE</a:t>
            </a:r>
            <a:r>
              <a:rPr lang="en-US" altLang="en-US" sz="2400" b="1" dirty="0">
                <a:solidFill>
                  <a:srgbClr val="008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" </a:t>
            </a:r>
            <a:r>
              <a:rPr lang="en-US" altLang="en-US" sz="24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/&gt;</a:t>
            </a:r>
            <a:endParaRPr lang="en-GB" dirty="0"/>
          </a:p>
          <a:p>
            <a:pPr lvl="1"/>
            <a:r>
              <a:rPr lang="en-GB" dirty="0">
                <a:hlinkClick r:id="rId2"/>
              </a:rPr>
              <a:t>Requesting permissions at run time</a:t>
            </a:r>
            <a:r>
              <a:rPr lang="en-GB" dirty="0"/>
              <a:t>.</a:t>
            </a:r>
          </a:p>
          <a:p>
            <a:r>
              <a:rPr lang="en-GB" dirty="0"/>
              <a:t>From Android 4.4, these permissions are not required if you are just reading or writing files that are </a:t>
            </a:r>
            <a:r>
              <a:rPr lang="en-GB" b="1" i="1" dirty="0"/>
              <a:t>private to your app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942258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Checking Media Availability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Before working with external storage it is good practice to check the availability of the media (especially for removable media).</a:t>
            </a:r>
          </a:p>
          <a:p>
            <a:r>
              <a:rPr lang="en-GB" dirty="0"/>
              <a:t>You use the </a:t>
            </a:r>
            <a:r>
              <a:rPr lang="en-GB" b="1" dirty="0" err="1"/>
              <a:t>getExternalStorageState</a:t>
            </a:r>
            <a:r>
              <a:rPr lang="en-GB" dirty="0"/>
              <a:t>() method.</a:t>
            </a:r>
          </a:p>
          <a:p>
            <a:pPr marL="320040" lvl="1" indent="0">
              <a:buNone/>
            </a:pPr>
            <a:r>
              <a:rPr lang="en-US" altLang="en-US" sz="2200" dirty="0">
                <a:solidFill>
                  <a:srgbClr val="0066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/* Checks if external storage is available for read and write */</a:t>
            </a:r>
            <a:r>
              <a:rPr lang="en-US" altLang="en-US" sz="22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/>
            </a:r>
            <a:br>
              <a:rPr lang="en-US" altLang="en-US" sz="22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</a:br>
            <a:r>
              <a:rPr lang="en-US" altLang="en-US" sz="2200" dirty="0">
                <a:solidFill>
                  <a:srgbClr val="000088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public</a:t>
            </a:r>
            <a:r>
              <a:rPr lang="en-US" altLang="en-US" sz="22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 </a:t>
            </a:r>
            <a:r>
              <a:rPr lang="en-US" altLang="en-US" sz="2200" dirty="0" err="1">
                <a:solidFill>
                  <a:srgbClr val="000088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boolean</a:t>
            </a:r>
            <a:r>
              <a:rPr lang="en-US" altLang="en-US" sz="22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 </a:t>
            </a:r>
            <a:r>
              <a:rPr lang="en-US" altLang="en-US" sz="2200" dirty="0" err="1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isExternalStorageWritable</a:t>
            </a:r>
            <a:r>
              <a:rPr lang="en-US" altLang="en-US" sz="2200" dirty="0">
                <a:solidFill>
                  <a:srgbClr val="6666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()</a:t>
            </a:r>
            <a:r>
              <a:rPr lang="en-US" altLang="en-US" sz="22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 </a:t>
            </a:r>
            <a:r>
              <a:rPr lang="en-US" altLang="en-US" sz="2200" dirty="0">
                <a:solidFill>
                  <a:srgbClr val="6666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{</a:t>
            </a:r>
            <a:r>
              <a:rPr lang="en-US" altLang="en-US" sz="22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/>
            </a:r>
            <a:br>
              <a:rPr lang="en-US" altLang="en-US" sz="22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</a:br>
            <a:r>
              <a:rPr lang="en-US" altLang="en-US" sz="22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    </a:t>
            </a:r>
            <a:r>
              <a:rPr lang="en-US" altLang="en-US" sz="2200" dirty="0">
                <a:solidFill>
                  <a:srgbClr val="660066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String</a:t>
            </a:r>
            <a:r>
              <a:rPr lang="en-US" altLang="en-US" sz="22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 state </a:t>
            </a:r>
            <a:r>
              <a:rPr lang="en-US" altLang="en-US" sz="2200" dirty="0">
                <a:solidFill>
                  <a:srgbClr val="6666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=</a:t>
            </a:r>
            <a:r>
              <a:rPr lang="en-US" altLang="en-US" sz="22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 </a:t>
            </a:r>
            <a:br>
              <a:rPr lang="en-US" altLang="en-US" sz="22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</a:br>
            <a:r>
              <a:rPr lang="en-US" altLang="en-US" sz="22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		</a:t>
            </a:r>
            <a:r>
              <a:rPr lang="en-US" altLang="en-US" sz="2200" b="1" dirty="0" err="1">
                <a:solidFill>
                  <a:srgbClr val="660066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Environment</a:t>
            </a:r>
            <a:r>
              <a:rPr lang="en-US" altLang="en-US" sz="2200" b="1" dirty="0" err="1">
                <a:solidFill>
                  <a:srgbClr val="6666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.</a:t>
            </a:r>
            <a:r>
              <a:rPr lang="en-US" altLang="en-US" sz="2200" b="1" dirty="0" err="1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getExternalStorageState</a:t>
            </a:r>
            <a:r>
              <a:rPr lang="en-US" altLang="en-US" sz="2200" dirty="0">
                <a:solidFill>
                  <a:srgbClr val="6666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();</a:t>
            </a:r>
            <a:r>
              <a:rPr lang="en-US" altLang="en-US" sz="22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/>
            </a:r>
            <a:br>
              <a:rPr lang="en-US" altLang="en-US" sz="22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</a:br>
            <a:r>
              <a:rPr lang="en-US" altLang="en-US" sz="22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    </a:t>
            </a:r>
            <a:r>
              <a:rPr lang="en-US" altLang="en-US" sz="2200" dirty="0">
                <a:solidFill>
                  <a:srgbClr val="000088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if</a:t>
            </a:r>
            <a:r>
              <a:rPr lang="en-US" altLang="en-US" sz="22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 </a:t>
            </a:r>
            <a:r>
              <a:rPr lang="en-US" altLang="en-US" sz="2200" dirty="0">
                <a:solidFill>
                  <a:srgbClr val="6666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(</a:t>
            </a:r>
            <a:r>
              <a:rPr lang="en-US" altLang="en-US" sz="2200" dirty="0" err="1">
                <a:solidFill>
                  <a:srgbClr val="660066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Environment</a:t>
            </a:r>
            <a:r>
              <a:rPr lang="en-US" altLang="en-US" sz="2200" dirty="0" err="1">
                <a:solidFill>
                  <a:srgbClr val="6666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.</a:t>
            </a:r>
            <a:r>
              <a:rPr lang="en-US" altLang="en-US" sz="2200" dirty="0" err="1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MEDIA_MOUNTED</a:t>
            </a:r>
            <a:r>
              <a:rPr lang="en-US" altLang="en-US" sz="2200" dirty="0" err="1">
                <a:solidFill>
                  <a:srgbClr val="6666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.</a:t>
            </a:r>
            <a:r>
              <a:rPr lang="en-US" altLang="en-US" sz="2200" dirty="0" err="1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equals</a:t>
            </a:r>
            <a:r>
              <a:rPr lang="en-US" altLang="en-US" sz="2200" dirty="0">
                <a:solidFill>
                  <a:srgbClr val="6666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(</a:t>
            </a:r>
            <a:r>
              <a:rPr lang="en-US" altLang="en-US" sz="22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state</a:t>
            </a:r>
            <a:r>
              <a:rPr lang="en-US" altLang="en-US" sz="2200" dirty="0">
                <a:solidFill>
                  <a:srgbClr val="6666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))</a:t>
            </a:r>
            <a:r>
              <a:rPr lang="en-US" altLang="en-US" sz="22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 </a:t>
            </a:r>
            <a:r>
              <a:rPr lang="en-US" altLang="en-US" sz="2200" dirty="0">
                <a:solidFill>
                  <a:srgbClr val="6666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{</a:t>
            </a:r>
            <a:r>
              <a:rPr lang="en-US" altLang="en-US" sz="22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/>
            </a:r>
            <a:br>
              <a:rPr lang="en-US" altLang="en-US" sz="22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</a:br>
            <a:r>
              <a:rPr lang="en-US" altLang="en-US" sz="22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        </a:t>
            </a:r>
            <a:r>
              <a:rPr lang="en-US" altLang="en-US" sz="2200" dirty="0">
                <a:solidFill>
                  <a:srgbClr val="000088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return</a:t>
            </a:r>
            <a:r>
              <a:rPr lang="en-US" altLang="en-US" sz="22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 </a:t>
            </a:r>
            <a:r>
              <a:rPr lang="en-US" altLang="en-US" sz="2200" dirty="0">
                <a:solidFill>
                  <a:srgbClr val="000088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true</a:t>
            </a:r>
            <a:r>
              <a:rPr lang="en-US" altLang="en-US" sz="2200" dirty="0">
                <a:solidFill>
                  <a:srgbClr val="6666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;</a:t>
            </a:r>
            <a:r>
              <a:rPr lang="en-US" altLang="en-US" sz="22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/>
            </a:r>
            <a:br>
              <a:rPr lang="en-US" altLang="en-US" sz="22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</a:br>
            <a:r>
              <a:rPr lang="en-US" altLang="en-US" sz="22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    </a:t>
            </a:r>
            <a:r>
              <a:rPr lang="en-US" altLang="en-US" sz="2200" dirty="0">
                <a:solidFill>
                  <a:srgbClr val="6666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}</a:t>
            </a:r>
            <a:r>
              <a:rPr lang="en-US" altLang="en-US" sz="22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/>
            </a:r>
            <a:br>
              <a:rPr lang="en-US" altLang="en-US" sz="22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</a:br>
            <a:r>
              <a:rPr lang="en-US" altLang="en-US" sz="22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    </a:t>
            </a:r>
            <a:r>
              <a:rPr lang="en-US" altLang="en-US" sz="2200" dirty="0">
                <a:solidFill>
                  <a:srgbClr val="000088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return</a:t>
            </a:r>
            <a:r>
              <a:rPr lang="en-US" altLang="en-US" sz="22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 </a:t>
            </a:r>
            <a:r>
              <a:rPr lang="en-US" altLang="en-US" sz="2200" dirty="0">
                <a:solidFill>
                  <a:srgbClr val="000088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false</a:t>
            </a:r>
            <a:r>
              <a:rPr lang="en-US" altLang="en-US" sz="2200" dirty="0">
                <a:solidFill>
                  <a:srgbClr val="6666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;</a:t>
            </a:r>
            <a:r>
              <a:rPr lang="en-US" altLang="en-US" sz="22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/>
            </a:r>
            <a:br>
              <a:rPr lang="en-US" altLang="en-US" sz="2200" dirty="0">
                <a:solidFill>
                  <a:srgbClr val="0000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</a:br>
            <a:r>
              <a:rPr lang="en-US" altLang="en-US" sz="2200" dirty="0">
                <a:solidFill>
                  <a:srgbClr val="666600"/>
                </a:solidFill>
                <a:latin typeface="Consolas" panose="020B0609020204030204" pitchFamily="49" charset="0"/>
                <a:cs typeface="Consolas" panose="020B0609020204030204" pitchFamily="49" charset="0"/>
              </a:rPr>
              <a:t>}</a:t>
            </a:r>
            <a:r>
              <a:rPr lang="en-US" altLang="en-US" sz="400" dirty="0"/>
              <a:t> </a:t>
            </a:r>
            <a:endParaRPr lang="en-US" altLang="en-US" sz="5800" dirty="0">
              <a:latin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2483768" y="4581128"/>
            <a:ext cx="5760640" cy="360040"/>
          </a:xfrm>
          <a:prstGeom prst="rect">
            <a:avLst/>
          </a:prstGeom>
          <a:solidFill>
            <a:srgbClr val="FFFF00">
              <a:alpha val="15000"/>
            </a:srgb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4567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Saving and Reading Shared Files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To save files that can be shared with other apps, save the files to a public location on the device.</a:t>
            </a:r>
          </a:p>
          <a:p>
            <a:r>
              <a:rPr lang="en-GB" dirty="0"/>
              <a:t>For example:</a:t>
            </a:r>
          </a:p>
          <a:p>
            <a:pPr lvl="1"/>
            <a:r>
              <a:rPr lang="en-GB" dirty="0"/>
              <a:t>DIRECTORY_MUSIC</a:t>
            </a:r>
          </a:p>
          <a:p>
            <a:pPr lvl="1"/>
            <a:r>
              <a:rPr lang="en-GB" dirty="0"/>
              <a:t>DIRECTORY_PICTURES</a:t>
            </a:r>
          </a:p>
          <a:p>
            <a:pPr lvl="1"/>
            <a:r>
              <a:rPr lang="en-GB" dirty="0"/>
              <a:t>DIRECTORY_RINGTONES</a:t>
            </a:r>
          </a:p>
          <a:p>
            <a:r>
              <a:rPr lang="en-GB" dirty="0"/>
              <a:t>You retrieve the file from the public directory using the </a:t>
            </a:r>
            <a:r>
              <a:rPr lang="en-GB" b="1" dirty="0" err="1"/>
              <a:t>getExternalStoragePublicDirectory</a:t>
            </a:r>
            <a:r>
              <a:rPr lang="en-GB" dirty="0"/>
              <a:t>() method.</a:t>
            </a:r>
          </a:p>
        </p:txBody>
      </p:sp>
    </p:spTree>
    <p:extLst>
      <p:ext uri="{BB962C8B-B14F-4D97-AF65-F5344CB8AC3E}">
        <p14:creationId xmlns:p14="http://schemas.microsoft.com/office/powerpoint/2010/main" val="2911451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Saving and Reading Shared Files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An example method that creates a new directory in the public pictures directory.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To read a specific file in the directory, use: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971600" y="2636912"/>
            <a:ext cx="8036174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en-US" dirty="0">
                <a:solidFill>
                  <a:srgbClr val="000088"/>
                </a:solidFill>
                <a:latin typeface="Consolas" panose="020B0609020204030204" pitchFamily="49" charset="0"/>
              </a:rPr>
              <a:t>public</a:t>
            </a:r>
            <a:r>
              <a:rPr lang="en-US" altLang="en-US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US" altLang="en-US" dirty="0">
                <a:solidFill>
                  <a:srgbClr val="660066"/>
                </a:solidFill>
                <a:latin typeface="Consolas" panose="020B0609020204030204" pitchFamily="49" charset="0"/>
              </a:rPr>
              <a:t>File</a:t>
            </a:r>
            <a:r>
              <a:rPr lang="en-US" altLang="en-US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US" altLang="en-US" dirty="0" err="1">
                <a:solidFill>
                  <a:srgbClr val="000000"/>
                </a:solidFill>
                <a:latin typeface="Consolas" panose="020B0609020204030204" pitchFamily="49" charset="0"/>
              </a:rPr>
              <a:t>getAlbumStorageDir</a:t>
            </a:r>
            <a:r>
              <a:rPr lang="en-US" altLang="en-US" dirty="0">
                <a:solidFill>
                  <a:srgbClr val="666600"/>
                </a:solidFill>
                <a:latin typeface="Consolas" panose="020B0609020204030204" pitchFamily="49" charset="0"/>
              </a:rPr>
              <a:t>(</a:t>
            </a:r>
            <a:r>
              <a:rPr lang="en-US" altLang="en-US" dirty="0">
                <a:solidFill>
                  <a:srgbClr val="660066"/>
                </a:solidFill>
                <a:latin typeface="Consolas" panose="020B0609020204030204" pitchFamily="49" charset="0"/>
              </a:rPr>
              <a:t>String</a:t>
            </a:r>
            <a:r>
              <a:rPr lang="en-US" altLang="en-US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US" altLang="en-US" dirty="0" err="1">
                <a:solidFill>
                  <a:srgbClr val="000000"/>
                </a:solidFill>
                <a:latin typeface="Consolas" panose="020B0609020204030204" pitchFamily="49" charset="0"/>
              </a:rPr>
              <a:t>albumName</a:t>
            </a:r>
            <a:r>
              <a:rPr lang="en-US" altLang="en-US" dirty="0">
                <a:solidFill>
                  <a:srgbClr val="666600"/>
                </a:solidFill>
                <a:latin typeface="Consolas" panose="020B0609020204030204" pitchFamily="49" charset="0"/>
              </a:rPr>
              <a:t>)</a:t>
            </a:r>
            <a:r>
              <a:rPr lang="en-US" altLang="en-US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US" altLang="en-US" dirty="0">
                <a:solidFill>
                  <a:srgbClr val="666600"/>
                </a:solidFill>
                <a:latin typeface="Consolas" panose="020B0609020204030204" pitchFamily="49" charset="0"/>
              </a:rPr>
              <a:t>{</a:t>
            </a:r>
            <a:r>
              <a:rPr lang="en-US" altLang="en-US" dirty="0">
                <a:solidFill>
                  <a:srgbClr val="000000"/>
                </a:solidFill>
                <a:latin typeface="Consolas" panose="020B0609020204030204" pitchFamily="49" charset="0"/>
              </a:rPr>
              <a:t/>
            </a:r>
            <a:br>
              <a:rPr lang="en-US" altLang="en-US" dirty="0">
                <a:solidFill>
                  <a:srgbClr val="000000"/>
                </a:solidFill>
                <a:latin typeface="Consolas" panose="020B0609020204030204" pitchFamily="49" charset="0"/>
              </a:rPr>
            </a:br>
            <a:r>
              <a:rPr lang="en-US" altLang="en-US" dirty="0">
                <a:solidFill>
                  <a:srgbClr val="006600"/>
                </a:solidFill>
                <a:latin typeface="Consolas" panose="020B0609020204030204" pitchFamily="49" charset="0"/>
              </a:rPr>
              <a:t>// Get the directory for the user's public pictures directory.</a:t>
            </a:r>
            <a:r>
              <a:rPr lang="en-US" altLang="en-US" dirty="0">
                <a:solidFill>
                  <a:srgbClr val="000000"/>
                </a:solidFill>
                <a:latin typeface="Consolas" panose="020B0609020204030204" pitchFamily="49" charset="0"/>
              </a:rPr>
              <a:t/>
            </a:r>
            <a:br>
              <a:rPr lang="en-US" altLang="en-US" dirty="0">
                <a:solidFill>
                  <a:srgbClr val="000000"/>
                </a:solidFill>
                <a:latin typeface="Consolas" panose="020B0609020204030204" pitchFamily="49" charset="0"/>
              </a:rPr>
            </a:br>
            <a:r>
              <a:rPr lang="en-US" altLang="en-US" dirty="0">
                <a:solidFill>
                  <a:srgbClr val="000000"/>
                </a:solidFill>
                <a:latin typeface="Consolas" panose="020B0609020204030204" pitchFamily="49" charset="0"/>
              </a:rPr>
              <a:t>    </a:t>
            </a:r>
            <a:r>
              <a:rPr lang="en-US" altLang="en-US" dirty="0">
                <a:solidFill>
                  <a:srgbClr val="660066"/>
                </a:solidFill>
                <a:latin typeface="Consolas" panose="020B0609020204030204" pitchFamily="49" charset="0"/>
              </a:rPr>
              <a:t>File</a:t>
            </a:r>
            <a:r>
              <a:rPr lang="en-US" altLang="en-US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US" altLang="en-US" dirty="0" err="1">
                <a:solidFill>
                  <a:srgbClr val="000000"/>
                </a:solidFill>
                <a:latin typeface="Consolas" panose="020B0609020204030204" pitchFamily="49" charset="0"/>
              </a:rPr>
              <a:t>file</a:t>
            </a:r>
            <a:r>
              <a:rPr lang="en-US" altLang="en-US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US" altLang="en-US" dirty="0">
                <a:solidFill>
                  <a:srgbClr val="666600"/>
                </a:solidFill>
                <a:latin typeface="Consolas" panose="020B0609020204030204" pitchFamily="49" charset="0"/>
              </a:rPr>
              <a:t>=</a:t>
            </a:r>
            <a:r>
              <a:rPr lang="en-US" altLang="en-US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US" altLang="en-US" dirty="0">
                <a:solidFill>
                  <a:srgbClr val="000088"/>
                </a:solidFill>
                <a:latin typeface="Consolas" panose="020B0609020204030204" pitchFamily="49" charset="0"/>
              </a:rPr>
              <a:t>new</a:t>
            </a:r>
            <a:r>
              <a:rPr lang="en-US" altLang="en-US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br>
              <a:rPr lang="en-US" altLang="en-US" dirty="0">
                <a:solidFill>
                  <a:srgbClr val="000000"/>
                </a:solidFill>
                <a:latin typeface="Consolas" panose="020B0609020204030204" pitchFamily="49" charset="0"/>
              </a:rPr>
            </a:br>
            <a:r>
              <a:rPr lang="en-US" altLang="en-US" dirty="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US" altLang="en-US" dirty="0">
                <a:solidFill>
                  <a:srgbClr val="660066"/>
                </a:solidFill>
                <a:latin typeface="Consolas" panose="020B0609020204030204" pitchFamily="49" charset="0"/>
              </a:rPr>
              <a:t>File</a:t>
            </a:r>
            <a:r>
              <a:rPr lang="en-US" altLang="en-US" dirty="0">
                <a:solidFill>
                  <a:srgbClr val="666600"/>
                </a:solidFill>
                <a:latin typeface="Consolas" panose="020B0609020204030204" pitchFamily="49" charset="0"/>
              </a:rPr>
              <a:t>(</a:t>
            </a:r>
            <a:r>
              <a:rPr lang="en-US" altLang="en-US" dirty="0" err="1">
                <a:solidFill>
                  <a:srgbClr val="660066"/>
                </a:solidFill>
                <a:latin typeface="Consolas" panose="020B0609020204030204" pitchFamily="49" charset="0"/>
              </a:rPr>
              <a:t>Environment</a:t>
            </a:r>
            <a:r>
              <a:rPr lang="en-US" altLang="en-US" dirty="0" err="1">
                <a:solidFill>
                  <a:srgbClr val="666600"/>
                </a:solidFill>
                <a:latin typeface="Consolas" panose="020B0609020204030204" pitchFamily="49" charset="0"/>
              </a:rPr>
              <a:t>.</a:t>
            </a:r>
            <a:r>
              <a:rPr lang="en-US" altLang="en-US" dirty="0" err="1">
                <a:solidFill>
                  <a:srgbClr val="000000"/>
                </a:solidFill>
                <a:latin typeface="Consolas" panose="020B0609020204030204" pitchFamily="49" charset="0"/>
              </a:rPr>
              <a:t>getExternalStoragePublicDirectory</a:t>
            </a:r>
            <a:r>
              <a:rPr lang="en-US" altLang="en-US" dirty="0">
                <a:solidFill>
                  <a:srgbClr val="666600"/>
                </a:solidFill>
                <a:latin typeface="Consolas" panose="020B0609020204030204" pitchFamily="49" charset="0"/>
              </a:rPr>
              <a:t>(</a:t>
            </a:r>
            <a:r>
              <a:rPr lang="en-US" altLang="en-US" dirty="0">
                <a:solidFill>
                  <a:srgbClr val="000000"/>
                </a:solidFill>
                <a:latin typeface="Consolas" panose="020B0609020204030204" pitchFamily="49" charset="0"/>
              </a:rPr>
              <a:t/>
            </a:r>
            <a:br>
              <a:rPr lang="en-US" altLang="en-US" dirty="0">
                <a:solidFill>
                  <a:srgbClr val="000000"/>
                </a:solidFill>
                <a:latin typeface="Consolas" panose="020B0609020204030204" pitchFamily="49" charset="0"/>
              </a:rPr>
            </a:br>
            <a:r>
              <a:rPr lang="en-US" altLang="en-US" dirty="0">
                <a:solidFill>
                  <a:srgbClr val="000000"/>
                </a:solidFill>
                <a:latin typeface="Consolas" panose="020B0609020204030204" pitchFamily="49" charset="0"/>
              </a:rPr>
              <a:t>            </a:t>
            </a:r>
            <a:r>
              <a:rPr lang="en-US" altLang="en-US" dirty="0" err="1">
                <a:solidFill>
                  <a:srgbClr val="660066"/>
                </a:solidFill>
                <a:latin typeface="Consolas" panose="020B0609020204030204" pitchFamily="49" charset="0"/>
              </a:rPr>
              <a:t>Environment</a:t>
            </a:r>
            <a:r>
              <a:rPr lang="en-US" altLang="en-US" dirty="0" err="1">
                <a:solidFill>
                  <a:srgbClr val="666600"/>
                </a:solidFill>
                <a:latin typeface="Consolas" panose="020B0609020204030204" pitchFamily="49" charset="0"/>
              </a:rPr>
              <a:t>.</a:t>
            </a:r>
            <a:r>
              <a:rPr lang="en-US" altLang="en-US" dirty="0" err="1">
                <a:solidFill>
                  <a:srgbClr val="000000"/>
                </a:solidFill>
                <a:latin typeface="Consolas" panose="020B0609020204030204" pitchFamily="49" charset="0"/>
              </a:rPr>
              <a:t>DIRECTORY_PICTURES</a:t>
            </a:r>
            <a:r>
              <a:rPr lang="en-US" altLang="en-US" dirty="0">
                <a:solidFill>
                  <a:srgbClr val="666600"/>
                </a:solidFill>
                <a:latin typeface="Consolas" panose="020B0609020204030204" pitchFamily="49" charset="0"/>
              </a:rPr>
              <a:t>),</a:t>
            </a:r>
            <a:r>
              <a:rPr lang="en-US" altLang="en-US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US" altLang="en-US" dirty="0" err="1">
                <a:solidFill>
                  <a:srgbClr val="000000"/>
                </a:solidFill>
                <a:latin typeface="Consolas" panose="020B0609020204030204" pitchFamily="49" charset="0"/>
              </a:rPr>
              <a:t>albumName</a:t>
            </a:r>
            <a:r>
              <a:rPr lang="en-US" altLang="en-US" dirty="0">
                <a:solidFill>
                  <a:srgbClr val="666600"/>
                </a:solidFill>
                <a:latin typeface="Consolas" panose="020B0609020204030204" pitchFamily="49" charset="0"/>
              </a:rPr>
              <a:t>);</a:t>
            </a:r>
            <a:r>
              <a:rPr lang="en-US" altLang="en-US" dirty="0">
                <a:solidFill>
                  <a:srgbClr val="000000"/>
                </a:solidFill>
                <a:latin typeface="Consolas" panose="020B0609020204030204" pitchFamily="49" charset="0"/>
              </a:rPr>
              <a:t/>
            </a:r>
            <a:br>
              <a:rPr lang="en-US" altLang="en-US" dirty="0">
                <a:solidFill>
                  <a:srgbClr val="000000"/>
                </a:solidFill>
                <a:latin typeface="Consolas" panose="020B0609020204030204" pitchFamily="49" charset="0"/>
              </a:rPr>
            </a:br>
            <a:r>
              <a:rPr lang="en-US" altLang="en-US" dirty="0">
                <a:solidFill>
                  <a:srgbClr val="000000"/>
                </a:solidFill>
                <a:latin typeface="Consolas" panose="020B0609020204030204" pitchFamily="49" charset="0"/>
              </a:rPr>
              <a:t>    </a:t>
            </a:r>
            <a:r>
              <a:rPr lang="en-US" altLang="en-US" dirty="0">
                <a:solidFill>
                  <a:srgbClr val="000088"/>
                </a:solidFill>
                <a:latin typeface="Consolas" panose="020B0609020204030204" pitchFamily="49" charset="0"/>
              </a:rPr>
              <a:t>if</a:t>
            </a:r>
            <a:r>
              <a:rPr lang="en-US" altLang="en-US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US" altLang="en-US" dirty="0">
                <a:solidFill>
                  <a:srgbClr val="666600"/>
                </a:solidFill>
                <a:latin typeface="Consolas" panose="020B0609020204030204" pitchFamily="49" charset="0"/>
              </a:rPr>
              <a:t>(!</a:t>
            </a:r>
            <a:r>
              <a:rPr lang="en-US" altLang="en-US" dirty="0" err="1">
                <a:solidFill>
                  <a:srgbClr val="000000"/>
                </a:solidFill>
                <a:latin typeface="Consolas" panose="020B0609020204030204" pitchFamily="49" charset="0"/>
              </a:rPr>
              <a:t>file</a:t>
            </a:r>
            <a:r>
              <a:rPr lang="en-US" altLang="en-US" dirty="0" err="1">
                <a:solidFill>
                  <a:srgbClr val="666600"/>
                </a:solidFill>
                <a:latin typeface="Consolas" panose="020B0609020204030204" pitchFamily="49" charset="0"/>
              </a:rPr>
              <a:t>.</a:t>
            </a:r>
            <a:r>
              <a:rPr lang="en-US" altLang="en-US" dirty="0" err="1">
                <a:solidFill>
                  <a:srgbClr val="000000"/>
                </a:solidFill>
                <a:latin typeface="Consolas" panose="020B0609020204030204" pitchFamily="49" charset="0"/>
              </a:rPr>
              <a:t>mkdirs</a:t>
            </a:r>
            <a:r>
              <a:rPr lang="en-US" altLang="en-US" dirty="0">
                <a:solidFill>
                  <a:srgbClr val="666600"/>
                </a:solidFill>
                <a:latin typeface="Consolas" panose="020B0609020204030204" pitchFamily="49" charset="0"/>
              </a:rPr>
              <a:t>())</a:t>
            </a:r>
            <a:r>
              <a:rPr lang="en-US" altLang="en-US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US" altLang="en-US" dirty="0">
                <a:solidFill>
                  <a:srgbClr val="666600"/>
                </a:solidFill>
                <a:latin typeface="Consolas" panose="020B0609020204030204" pitchFamily="49" charset="0"/>
              </a:rPr>
              <a:t>{</a:t>
            </a:r>
            <a:r>
              <a:rPr lang="en-US" altLang="en-US" dirty="0">
                <a:solidFill>
                  <a:srgbClr val="000000"/>
                </a:solidFill>
                <a:latin typeface="Consolas" panose="020B0609020204030204" pitchFamily="49" charset="0"/>
              </a:rPr>
              <a:t/>
            </a:r>
            <a:br>
              <a:rPr lang="en-US" altLang="en-US" dirty="0">
                <a:solidFill>
                  <a:srgbClr val="000000"/>
                </a:solidFill>
                <a:latin typeface="Consolas" panose="020B0609020204030204" pitchFamily="49" charset="0"/>
              </a:rPr>
            </a:br>
            <a:r>
              <a:rPr lang="en-US" altLang="en-US" dirty="0">
                <a:solidFill>
                  <a:srgbClr val="000000"/>
                </a:solidFill>
                <a:latin typeface="Consolas" panose="020B0609020204030204" pitchFamily="49" charset="0"/>
              </a:rPr>
              <a:t>        </a:t>
            </a:r>
            <a:r>
              <a:rPr lang="en-US" altLang="en-US" dirty="0" err="1">
                <a:solidFill>
                  <a:srgbClr val="660066"/>
                </a:solidFill>
                <a:latin typeface="Consolas" panose="020B0609020204030204" pitchFamily="49" charset="0"/>
              </a:rPr>
              <a:t>Log</a:t>
            </a:r>
            <a:r>
              <a:rPr lang="en-US" altLang="en-US" dirty="0" err="1">
                <a:solidFill>
                  <a:srgbClr val="666600"/>
                </a:solidFill>
                <a:latin typeface="Consolas" panose="020B0609020204030204" pitchFamily="49" charset="0"/>
              </a:rPr>
              <a:t>.</a:t>
            </a:r>
            <a:r>
              <a:rPr lang="en-US" altLang="en-US" dirty="0" err="1">
                <a:solidFill>
                  <a:srgbClr val="000000"/>
                </a:solidFill>
                <a:latin typeface="Consolas" panose="020B0609020204030204" pitchFamily="49" charset="0"/>
              </a:rPr>
              <a:t>e</a:t>
            </a:r>
            <a:r>
              <a:rPr lang="en-US" altLang="en-US" dirty="0">
                <a:solidFill>
                  <a:srgbClr val="666600"/>
                </a:solidFill>
                <a:latin typeface="Consolas" panose="020B0609020204030204" pitchFamily="49" charset="0"/>
              </a:rPr>
              <a:t>(</a:t>
            </a:r>
            <a:r>
              <a:rPr lang="en-US" altLang="en-US" dirty="0">
                <a:solidFill>
                  <a:srgbClr val="000000"/>
                </a:solidFill>
                <a:latin typeface="Consolas" panose="020B0609020204030204" pitchFamily="49" charset="0"/>
              </a:rPr>
              <a:t>LOG_TAG</a:t>
            </a:r>
            <a:r>
              <a:rPr lang="en-US" altLang="en-US" dirty="0">
                <a:solidFill>
                  <a:srgbClr val="666600"/>
                </a:solidFill>
                <a:latin typeface="Consolas" panose="020B0609020204030204" pitchFamily="49" charset="0"/>
              </a:rPr>
              <a:t>,</a:t>
            </a:r>
            <a:r>
              <a:rPr lang="en-US" altLang="en-US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US" altLang="en-US" dirty="0">
                <a:solidFill>
                  <a:srgbClr val="880000"/>
                </a:solidFill>
                <a:latin typeface="Consolas" panose="020B0609020204030204" pitchFamily="49" charset="0"/>
              </a:rPr>
              <a:t>"Directory not created"</a:t>
            </a:r>
            <a:r>
              <a:rPr lang="en-US" altLang="en-US" dirty="0">
                <a:solidFill>
                  <a:srgbClr val="666600"/>
                </a:solidFill>
                <a:latin typeface="Consolas" panose="020B0609020204030204" pitchFamily="49" charset="0"/>
              </a:rPr>
              <a:t>);</a:t>
            </a:r>
            <a:r>
              <a:rPr lang="en-US" altLang="en-US" dirty="0">
                <a:solidFill>
                  <a:srgbClr val="000000"/>
                </a:solidFill>
                <a:latin typeface="Consolas" panose="020B0609020204030204" pitchFamily="49" charset="0"/>
              </a:rPr>
              <a:t/>
            </a:r>
            <a:br>
              <a:rPr lang="en-US" altLang="en-US" dirty="0">
                <a:solidFill>
                  <a:srgbClr val="000000"/>
                </a:solidFill>
                <a:latin typeface="Consolas" panose="020B0609020204030204" pitchFamily="49" charset="0"/>
              </a:rPr>
            </a:br>
            <a:r>
              <a:rPr lang="en-US" altLang="en-US" dirty="0">
                <a:solidFill>
                  <a:srgbClr val="000000"/>
                </a:solidFill>
                <a:latin typeface="Consolas" panose="020B0609020204030204" pitchFamily="49" charset="0"/>
              </a:rPr>
              <a:t>    </a:t>
            </a:r>
            <a:r>
              <a:rPr lang="en-US" altLang="en-US" dirty="0">
                <a:solidFill>
                  <a:srgbClr val="666600"/>
                </a:solidFill>
                <a:latin typeface="Consolas" panose="020B0609020204030204" pitchFamily="49" charset="0"/>
              </a:rPr>
              <a:t>}</a:t>
            </a:r>
            <a:r>
              <a:rPr lang="en-US" altLang="en-US" dirty="0">
                <a:solidFill>
                  <a:srgbClr val="000000"/>
                </a:solidFill>
                <a:latin typeface="Consolas" panose="020B0609020204030204" pitchFamily="49" charset="0"/>
              </a:rPr>
              <a:t/>
            </a:r>
            <a:br>
              <a:rPr lang="en-US" altLang="en-US" dirty="0">
                <a:solidFill>
                  <a:srgbClr val="000000"/>
                </a:solidFill>
                <a:latin typeface="Consolas" panose="020B0609020204030204" pitchFamily="49" charset="0"/>
              </a:rPr>
            </a:br>
            <a:r>
              <a:rPr lang="en-US" altLang="en-US" dirty="0">
                <a:solidFill>
                  <a:srgbClr val="000000"/>
                </a:solidFill>
                <a:latin typeface="Consolas" panose="020B0609020204030204" pitchFamily="49" charset="0"/>
              </a:rPr>
              <a:t>    </a:t>
            </a:r>
            <a:r>
              <a:rPr lang="en-US" altLang="en-US" dirty="0">
                <a:solidFill>
                  <a:srgbClr val="000088"/>
                </a:solidFill>
                <a:latin typeface="Consolas" panose="020B0609020204030204" pitchFamily="49" charset="0"/>
              </a:rPr>
              <a:t>return</a:t>
            </a:r>
            <a:r>
              <a:rPr lang="en-US" altLang="en-US" dirty="0">
                <a:solidFill>
                  <a:srgbClr val="000000"/>
                </a:solidFill>
                <a:latin typeface="Consolas" panose="020B0609020204030204" pitchFamily="49" charset="0"/>
              </a:rPr>
              <a:t> file</a:t>
            </a:r>
            <a:r>
              <a:rPr lang="en-US" altLang="en-US" dirty="0">
                <a:solidFill>
                  <a:srgbClr val="666600"/>
                </a:solidFill>
                <a:latin typeface="Consolas" panose="020B0609020204030204" pitchFamily="49" charset="0"/>
              </a:rPr>
              <a:t>;</a:t>
            </a:r>
            <a:r>
              <a:rPr lang="en-US" altLang="en-US" dirty="0">
                <a:solidFill>
                  <a:srgbClr val="000000"/>
                </a:solidFill>
                <a:latin typeface="Consolas" panose="020B0609020204030204" pitchFamily="49" charset="0"/>
              </a:rPr>
              <a:t/>
            </a:r>
            <a:br>
              <a:rPr lang="en-US" altLang="en-US" dirty="0">
                <a:solidFill>
                  <a:srgbClr val="000000"/>
                </a:solidFill>
                <a:latin typeface="Consolas" panose="020B0609020204030204" pitchFamily="49" charset="0"/>
              </a:rPr>
            </a:br>
            <a:r>
              <a:rPr lang="en-US" altLang="en-US" dirty="0">
                <a:solidFill>
                  <a:srgbClr val="666600"/>
                </a:solidFill>
                <a:latin typeface="Consolas" panose="020B0609020204030204" pitchFamily="49" charset="0"/>
              </a:rPr>
              <a:t>}</a:t>
            </a:r>
            <a:r>
              <a:rPr lang="en-US" altLang="en-US" sz="200" dirty="0"/>
              <a:t> </a:t>
            </a:r>
            <a:endParaRPr lang="en-GB" dirty="0"/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1320416" y="5794219"/>
            <a:ext cx="778290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en-US" dirty="0">
                <a:solidFill>
                  <a:srgbClr val="660066"/>
                </a:solidFill>
                <a:latin typeface="Consolas" panose="020B0609020204030204" pitchFamily="49" charset="0"/>
              </a:rPr>
              <a:t>File</a:t>
            </a:r>
            <a:r>
              <a:rPr lang="en-US" altLang="en-US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US" altLang="en-US" dirty="0" err="1">
                <a:solidFill>
                  <a:srgbClr val="000000"/>
                </a:solidFill>
                <a:latin typeface="Consolas" panose="020B0609020204030204" pitchFamily="49" charset="0"/>
              </a:rPr>
              <a:t>file</a:t>
            </a:r>
            <a:r>
              <a:rPr lang="en-US" altLang="en-US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US" altLang="en-US" dirty="0">
                <a:solidFill>
                  <a:srgbClr val="666600"/>
                </a:solidFill>
                <a:latin typeface="Consolas" panose="020B0609020204030204" pitchFamily="49" charset="0"/>
              </a:rPr>
              <a:t>=</a:t>
            </a:r>
            <a:r>
              <a:rPr lang="en-US" altLang="en-US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US" altLang="en-US" dirty="0">
                <a:solidFill>
                  <a:srgbClr val="000088"/>
                </a:solidFill>
                <a:latin typeface="Consolas" panose="020B0609020204030204" pitchFamily="49" charset="0"/>
              </a:rPr>
              <a:t>new</a:t>
            </a:r>
            <a:r>
              <a:rPr lang="en-US" altLang="en-US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br>
              <a:rPr lang="en-US" altLang="en-US" dirty="0">
                <a:solidFill>
                  <a:srgbClr val="000000"/>
                </a:solidFill>
                <a:latin typeface="Consolas" panose="020B0609020204030204" pitchFamily="49" charset="0"/>
              </a:rPr>
            </a:br>
            <a:r>
              <a:rPr lang="en-US" altLang="en-US" dirty="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US" altLang="en-US" dirty="0">
                <a:solidFill>
                  <a:srgbClr val="660066"/>
                </a:solidFill>
                <a:latin typeface="Consolas" panose="020B0609020204030204" pitchFamily="49" charset="0"/>
              </a:rPr>
              <a:t>File</a:t>
            </a:r>
            <a:r>
              <a:rPr lang="en-US" altLang="en-US" dirty="0">
                <a:solidFill>
                  <a:srgbClr val="666600"/>
                </a:solidFill>
                <a:latin typeface="Consolas" panose="020B0609020204030204" pitchFamily="49" charset="0"/>
              </a:rPr>
              <a:t>(</a:t>
            </a:r>
            <a:r>
              <a:rPr lang="en-US" altLang="en-US" dirty="0" err="1">
                <a:solidFill>
                  <a:srgbClr val="660066"/>
                </a:solidFill>
                <a:latin typeface="Consolas" panose="020B0609020204030204" pitchFamily="49" charset="0"/>
              </a:rPr>
              <a:t>Environment</a:t>
            </a:r>
            <a:r>
              <a:rPr lang="en-US" altLang="en-US" dirty="0" err="1">
                <a:solidFill>
                  <a:srgbClr val="666600"/>
                </a:solidFill>
                <a:latin typeface="Consolas" panose="020B0609020204030204" pitchFamily="49" charset="0"/>
              </a:rPr>
              <a:t>.</a:t>
            </a:r>
            <a:r>
              <a:rPr lang="en-US" altLang="en-US" dirty="0" err="1">
                <a:solidFill>
                  <a:srgbClr val="000000"/>
                </a:solidFill>
                <a:latin typeface="Consolas" panose="020B0609020204030204" pitchFamily="49" charset="0"/>
              </a:rPr>
              <a:t>getExternalStoragePublicDirectory</a:t>
            </a:r>
            <a:r>
              <a:rPr lang="en-US" altLang="en-US" dirty="0">
                <a:solidFill>
                  <a:srgbClr val="666600"/>
                </a:solidFill>
                <a:latin typeface="Consolas" panose="020B0609020204030204" pitchFamily="49" charset="0"/>
              </a:rPr>
              <a:t>(</a:t>
            </a:r>
            <a:r>
              <a:rPr lang="en-US" altLang="en-US" dirty="0">
                <a:solidFill>
                  <a:srgbClr val="000000"/>
                </a:solidFill>
                <a:latin typeface="Consolas" panose="020B0609020204030204" pitchFamily="49" charset="0"/>
              </a:rPr>
              <a:t/>
            </a:r>
            <a:br>
              <a:rPr lang="en-US" altLang="en-US" dirty="0">
                <a:solidFill>
                  <a:srgbClr val="000000"/>
                </a:solidFill>
                <a:latin typeface="Consolas" panose="020B0609020204030204" pitchFamily="49" charset="0"/>
              </a:rPr>
            </a:br>
            <a:r>
              <a:rPr lang="en-US" altLang="en-US" dirty="0">
                <a:solidFill>
                  <a:srgbClr val="000000"/>
                </a:solidFill>
                <a:latin typeface="Consolas" panose="020B0609020204030204" pitchFamily="49" charset="0"/>
              </a:rPr>
              <a:t>            </a:t>
            </a:r>
            <a:r>
              <a:rPr lang="en-US" altLang="en-US" dirty="0" err="1">
                <a:solidFill>
                  <a:srgbClr val="660066"/>
                </a:solidFill>
                <a:latin typeface="Consolas" panose="020B0609020204030204" pitchFamily="49" charset="0"/>
              </a:rPr>
              <a:t>Environment</a:t>
            </a:r>
            <a:r>
              <a:rPr lang="en-US" altLang="en-US" dirty="0" err="1">
                <a:solidFill>
                  <a:srgbClr val="666600"/>
                </a:solidFill>
                <a:latin typeface="Consolas" panose="020B0609020204030204" pitchFamily="49" charset="0"/>
              </a:rPr>
              <a:t>.</a:t>
            </a:r>
            <a:r>
              <a:rPr lang="en-US" altLang="en-US" dirty="0" err="1">
                <a:solidFill>
                  <a:srgbClr val="000000"/>
                </a:solidFill>
                <a:latin typeface="Consolas" panose="020B0609020204030204" pitchFamily="49" charset="0"/>
              </a:rPr>
              <a:t>DIRECTORY_PICTURES</a:t>
            </a:r>
            <a:r>
              <a:rPr lang="en-US" altLang="en-US" dirty="0">
                <a:solidFill>
                  <a:srgbClr val="666600"/>
                </a:solidFill>
                <a:latin typeface="Consolas" panose="020B0609020204030204" pitchFamily="49" charset="0"/>
              </a:rPr>
              <a:t>),</a:t>
            </a:r>
            <a:r>
              <a:rPr lang="en-US" altLang="en-US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US" altLang="en-US" dirty="0">
                <a:solidFill>
                  <a:srgbClr val="880000"/>
                </a:solidFill>
                <a:latin typeface="Consolas" panose="020B0609020204030204" pitchFamily="49" charset="0"/>
              </a:rPr>
              <a:t>"File.jpg"</a:t>
            </a:r>
            <a:r>
              <a:rPr lang="en-US" altLang="en-US" dirty="0">
                <a:solidFill>
                  <a:srgbClr val="666600"/>
                </a:solidFill>
                <a:latin typeface="Consolas" panose="020B0609020204030204" pitchFamily="49" charset="0"/>
              </a:rPr>
              <a:t>);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75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External Storage Methods: Shareable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These methods are used to access/save files shared with other apps.</a:t>
            </a:r>
          </a:p>
          <a:p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8204558"/>
              </p:ext>
            </p:extLst>
          </p:nvPr>
        </p:nvGraphicFramePr>
        <p:xfrm>
          <a:off x="612648" y="2852936"/>
          <a:ext cx="8153400" cy="27482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3743328">
                  <a:extLst>
                    <a:ext uri="{9D8B030D-6E8A-4147-A177-3AD203B41FA5}">
                      <a16:colId xmlns:a16="http://schemas.microsoft.com/office/drawing/2014/main" xmlns="" val="622797920"/>
                    </a:ext>
                  </a:extLst>
                </a:gridCol>
                <a:gridCol w="4410072">
                  <a:extLst>
                    <a:ext uri="{9D8B030D-6E8A-4147-A177-3AD203B41FA5}">
                      <a16:colId xmlns:a16="http://schemas.microsoft.com/office/drawing/2014/main" xmlns="" val="337336148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Method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3150343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getExternalStoragePublicDirectory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Get a top-level shared/external storage directory for placing files of a particular type. This is where the user will typically place and manage their own files.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93212561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getExternalStorageDirectory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Returns </a:t>
                      </a:r>
                      <a:r>
                        <a:rPr lang="en-GB" dirty="0"/>
                        <a:t>the primary shared/external storage directory. Media/shared storage that is shared across all applications (does not enforce permissions).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1854076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15769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279832" cy="990600"/>
          </a:xfrm>
        </p:spPr>
        <p:txBody>
          <a:bodyPr>
            <a:normAutofit fontScale="90000"/>
          </a:bodyPr>
          <a:lstStyle/>
          <a:p>
            <a:r>
              <a:rPr lang="en-GB" dirty="0"/>
              <a:t>External Storage Methods: App-Private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644112337"/>
              </p:ext>
            </p:extLst>
          </p:nvPr>
        </p:nvGraphicFramePr>
        <p:xfrm>
          <a:off x="612775" y="1600200"/>
          <a:ext cx="8153400" cy="48514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3311153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4842247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Method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File </a:t>
                      </a:r>
                      <a:r>
                        <a:rPr lang="en-GB" dirty="0" err="1"/>
                        <a:t>getExternalCacheDir</a:t>
                      </a:r>
                      <a:r>
                        <a:rPr lang="en-GB" dirty="0"/>
                        <a:t>()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Returns</a:t>
                      </a:r>
                      <a:r>
                        <a:rPr lang="en-GB" baseline="0" dirty="0"/>
                        <a:t> the absolute path to a cache folder on the primary external storage for storing cache files the application owns.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File[] </a:t>
                      </a:r>
                      <a:r>
                        <a:rPr lang="en-GB" dirty="0" err="1"/>
                        <a:t>getExternalCacheDirs</a:t>
                      </a:r>
                      <a:r>
                        <a:rPr lang="en-GB" dirty="0"/>
                        <a:t>()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Returns the absolute </a:t>
                      </a:r>
                      <a:r>
                        <a:rPr lang="en-GB"/>
                        <a:t>path to cache </a:t>
                      </a:r>
                      <a:r>
                        <a:rPr lang="en-GB" dirty="0"/>
                        <a:t>folders</a:t>
                      </a:r>
                      <a:r>
                        <a:rPr lang="en-GB" baseline="0" dirty="0"/>
                        <a:t> for all external storage locations where the application can store cache files it owns.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File </a:t>
                      </a:r>
                      <a:r>
                        <a:rPr lang="en-GB" dirty="0" err="1"/>
                        <a:t>getExternalFilesDir</a:t>
                      </a:r>
                      <a:r>
                        <a:rPr lang="en-GB" dirty="0"/>
                        <a:t>(String)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Returns a handle</a:t>
                      </a:r>
                      <a:r>
                        <a:rPr lang="en-GB" baseline="0" dirty="0"/>
                        <a:t> to a folder on primary external storage where the application can store files it owns.</a:t>
                      </a:r>
                    </a:p>
                    <a:p>
                      <a:r>
                        <a:rPr lang="en-GB" baseline="0" dirty="0"/>
                        <a:t>The string argument is used to specify the type of files directory to return or a subfolder to access.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File[] </a:t>
                      </a:r>
                      <a:r>
                        <a:rPr lang="en-GB" dirty="0" err="1"/>
                        <a:t>getExternalFilesDirs</a:t>
                      </a:r>
                      <a:r>
                        <a:rPr lang="en-GB" dirty="0"/>
                        <a:t>(String)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Returns absolute paths</a:t>
                      </a:r>
                      <a:r>
                        <a:rPr lang="en-GB" baseline="0" dirty="0"/>
                        <a:t> to folders on all external storage where the application can store files it owns.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12733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Scoped Directory Access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fontScale="92500"/>
          </a:bodyPr>
          <a:lstStyle/>
          <a:p>
            <a:r>
              <a:rPr lang="en-GB" dirty="0"/>
              <a:t>Apps typically need access to specific directories in external storage.</a:t>
            </a:r>
          </a:p>
          <a:p>
            <a:r>
              <a:rPr lang="en-GB" dirty="0"/>
              <a:t>For example, photo apps need access to the pictures directory.</a:t>
            </a:r>
          </a:p>
          <a:p>
            <a:r>
              <a:rPr lang="en-GB" dirty="0"/>
              <a:t>Previous approaches were not designed to easily provide </a:t>
            </a:r>
            <a:r>
              <a:rPr lang="en-GB" b="1" i="1" dirty="0"/>
              <a:t>targeted directory access</a:t>
            </a:r>
            <a:r>
              <a:rPr lang="en-GB" dirty="0"/>
              <a:t> and just provided access to all public directories.</a:t>
            </a:r>
          </a:p>
          <a:p>
            <a:r>
              <a:rPr lang="en-GB" dirty="0"/>
              <a:t>From Android 7, a simplified API to access common external storage directories is available.</a:t>
            </a:r>
          </a:p>
          <a:p>
            <a:pPr lvl="1"/>
            <a:r>
              <a:rPr lang="en-GB" dirty="0"/>
              <a:t>Unfortunately, this exercise was written before then </a:t>
            </a:r>
            <a:r>
              <a:rPr lang="en-GB" dirty="0">
                <a:sym typeface="Wingdings" panose="05000000000000000000" pitchFamily="2" charset="2"/>
              </a:rPr>
              <a:t>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See more: </a:t>
            </a:r>
            <a:r>
              <a:rPr lang="en-GB" dirty="0">
                <a:sym typeface="Wingdings" panose="05000000000000000000" pitchFamily="2" charset="2"/>
                <a:hlinkClick r:id="rId2"/>
              </a:rPr>
              <a:t>Using Scoped Directory Access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6749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Displaying Bitmaps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Today’s exercise is about taking photos.</a:t>
            </a:r>
          </a:p>
          <a:p>
            <a:r>
              <a:rPr lang="en-GB" dirty="0"/>
              <a:t>Once you have taken the photo, you want to load it up from the file system and display it.</a:t>
            </a:r>
          </a:p>
          <a:p>
            <a:r>
              <a:rPr lang="en-GB" dirty="0"/>
              <a:t>To get a Bitmap from a file, you use the </a:t>
            </a:r>
            <a:r>
              <a:rPr lang="en-GB" dirty="0" err="1">
                <a:hlinkClick r:id="rId2"/>
              </a:rPr>
              <a:t>BitmapFactory</a:t>
            </a:r>
            <a:r>
              <a:rPr lang="en-GB" dirty="0"/>
              <a:t> class:</a:t>
            </a:r>
          </a:p>
          <a:p>
            <a:pPr marL="365760" lvl="1" indent="0">
              <a:buNone/>
            </a:pPr>
            <a:r>
              <a:rPr lang="en-US" altLang="en-US" sz="24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Bitmap </a:t>
            </a:r>
            <a:r>
              <a:rPr lang="en-US" altLang="en-US" sz="24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bitmap</a:t>
            </a:r>
            <a:r>
              <a:rPr lang="en-US" altLang="en-US" sz="24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= </a:t>
            </a:r>
            <a:r>
              <a:rPr lang="en-US" altLang="en-US" sz="2400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BitmapFactory.</a:t>
            </a:r>
            <a:r>
              <a:rPr lang="en-US" altLang="en-US" sz="2400" i="1" dirty="0" err="1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decodeFile</a:t>
            </a:r>
            <a:r>
              <a:rPr lang="en-US" altLang="en-US" sz="24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(path, options);</a:t>
            </a:r>
            <a:endParaRPr lang="en-GB" sz="2400" dirty="0"/>
          </a:p>
          <a:p>
            <a:r>
              <a:rPr lang="en-GB" dirty="0" smtClean="0"/>
              <a:t>There is, however, a problem. A Bitmap is a simple object that stores literal pixel data with </a:t>
            </a:r>
            <a:r>
              <a:rPr lang="en-GB" b="1" i="1" dirty="0" smtClean="0"/>
              <a:t>no compression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6288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Displaying Bitmaps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To get around the Bitmap compression problem, you need to scale the bitmap down manually in code.</a:t>
            </a:r>
          </a:p>
          <a:p>
            <a:r>
              <a:rPr lang="en-GB" dirty="0" smtClean="0"/>
              <a:t>First, read in the file to get its dimensions to figure out by how much you need to scale it to fit the display area.</a:t>
            </a:r>
          </a:p>
          <a:p>
            <a:r>
              <a:rPr lang="en-GB" dirty="0" smtClean="0"/>
              <a:t>Then reread the file with the options to create a scaled down version.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7682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Moodle.</a:t>
            </a:r>
          </a:p>
        </p:txBody>
      </p:sp>
    </p:spTree>
    <p:extLst>
      <p:ext uri="{BB962C8B-B14F-4D97-AF65-F5344CB8AC3E}">
        <p14:creationId xmlns:p14="http://schemas.microsoft.com/office/powerpoint/2010/main" val="31544909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16014</TotalTime>
  <Words>888</Words>
  <Application>Microsoft Office PowerPoint</Application>
  <PresentationFormat>On-screen Show (4:3)</PresentationFormat>
  <Paragraphs>113</Paragraphs>
  <Slides>15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Arial</vt:lpstr>
      <vt:lpstr>Calibri</vt:lpstr>
      <vt:lpstr>Cambria</vt:lpstr>
      <vt:lpstr>Consolas</vt:lpstr>
      <vt:lpstr>Courier New</vt:lpstr>
      <vt:lpstr>Wingdings</vt:lpstr>
      <vt:lpstr>Wingdings 2</vt:lpstr>
      <vt:lpstr>Median</vt:lpstr>
      <vt:lpstr>Android Implicit INTENTS II</vt:lpstr>
      <vt:lpstr>Today’s Lecture</vt:lpstr>
      <vt:lpstr>Android Storage Options</vt:lpstr>
      <vt:lpstr>Storing Photos</vt:lpstr>
      <vt:lpstr>External Storage</vt:lpstr>
      <vt:lpstr>Getting Access to External Storage</vt:lpstr>
      <vt:lpstr>Checking Media Availability</vt:lpstr>
      <vt:lpstr>Saving and Reading Shared Files</vt:lpstr>
      <vt:lpstr>Saving and Reading Shared Files</vt:lpstr>
      <vt:lpstr>External Storage Methods: Shareable</vt:lpstr>
      <vt:lpstr>External Storage Methods: App-Private</vt:lpstr>
      <vt:lpstr>Scoped Directory Access</vt:lpstr>
      <vt:lpstr>Displaying Bitmaps</vt:lpstr>
      <vt:lpstr>Displaying Bitmaps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2059</cp:revision>
  <cp:lastPrinted>2014-09-29T16:21:25Z</cp:lastPrinted>
  <dcterms:created xsi:type="dcterms:W3CDTF">2013-09-18T07:00:31Z</dcterms:created>
  <dcterms:modified xsi:type="dcterms:W3CDTF">2017-02-06T07:20:10Z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