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6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64" r:id="rId4"/>
    <p:sldId id="257" r:id="rId5"/>
    <p:sldId id="279" r:id="rId6"/>
    <p:sldId id="262" r:id="rId7"/>
    <p:sldId id="280" r:id="rId8"/>
    <p:sldId id="265" r:id="rId9"/>
    <p:sldId id="281" r:id="rId10"/>
    <p:sldId id="271" r:id="rId11"/>
    <p:sldId id="282" r:id="rId12"/>
    <p:sldId id="26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82B24B-9090-4D6E-9119-AE780E97B6C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71800" cy="458788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EF5437-0620-4271-BC32-A226812730F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r">
              <a:defRPr sz="1200"/>
            </a:lvl1pPr>
          </a:lstStyle>
          <a:p>
            <a:fld id="{79C99612-F40C-4925-9150-C42CC29B64A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4AF9C5-8A8F-4D40-A52F-D0E7B5D45A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8685213"/>
            <a:ext cx="2971800" cy="458787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60C09-3FD3-46AE-A7B6-37C51377DD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r">
              <a:defRPr sz="1200"/>
            </a:lvl1pPr>
          </a:lstStyle>
          <a:p>
            <a:fld id="{567E3762-D102-4DD6-AE00-D893616CE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5784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71800" cy="458788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r">
              <a:defRPr sz="1200"/>
            </a:lvl1pPr>
          </a:lstStyle>
          <a:p>
            <a:fld id="{96832C52-F755-4BA6-9FAC-E8B944973D3A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8" tIns="45714" rIns="91428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28" tIns="45714" rIns="91428" bIns="45714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8685213"/>
            <a:ext cx="2971800" cy="458787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r">
              <a:defRPr sz="1200"/>
            </a:lvl1pPr>
          </a:lstStyle>
          <a:p>
            <a:fld id="{850F7F4F-5004-4E14-B860-E6A6DA8C9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728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067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382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236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500" dirty="0" err="1"/>
              <a:t>Serenus</a:t>
            </a:r>
            <a:r>
              <a:rPr lang="en-GB" sz="500" dirty="0"/>
              <a:t> – Images themselves were being worshipped instead of depiction. </a:t>
            </a:r>
          </a:p>
          <a:p>
            <a:pPr>
              <a:lnSpc>
                <a:spcPct val="150000"/>
              </a:lnSpc>
            </a:pPr>
            <a:r>
              <a:rPr lang="en-GB" sz="500" dirty="0"/>
              <a:t>599 Letter – Images let illiterate reinforce understanding of familiar teachings.</a:t>
            </a:r>
          </a:p>
          <a:p>
            <a:pPr>
              <a:lnSpc>
                <a:spcPct val="150000"/>
              </a:lnSpc>
            </a:pPr>
            <a:r>
              <a:rPr lang="en-GB" sz="500" dirty="0"/>
              <a:t>600 Letter – Similar to 599. Also, ways to sort problem and reminder of pastoral duties.</a:t>
            </a:r>
          </a:p>
          <a:p>
            <a:endParaRPr lang="en-GB" sz="500" dirty="0"/>
          </a:p>
          <a:p>
            <a:pPr>
              <a:lnSpc>
                <a:spcPct val="150000"/>
              </a:lnSpc>
            </a:pPr>
            <a:r>
              <a:rPr lang="en-GB" sz="500" dirty="0"/>
              <a:t>Chazelle – Main goal of letters = Reminder of pastoral duties –</a:t>
            </a:r>
          </a:p>
          <a:p>
            <a:pPr>
              <a:lnSpc>
                <a:spcPct val="150000"/>
              </a:lnSpc>
            </a:pPr>
            <a:r>
              <a:rPr lang="en-GB" sz="500" dirty="0"/>
              <a:t>Gregory’s </a:t>
            </a:r>
            <a:r>
              <a:rPr lang="en-GB" sz="500" i="1" dirty="0"/>
              <a:t>Regula </a:t>
            </a:r>
            <a:r>
              <a:rPr lang="en-GB" sz="500" i="1" dirty="0" err="1"/>
              <a:t>Pastoralis</a:t>
            </a:r>
            <a:r>
              <a:rPr lang="en-GB" sz="500" i="1" dirty="0"/>
              <a:t> </a:t>
            </a:r>
            <a:r>
              <a:rPr lang="en-GB" sz="500" dirty="0"/>
              <a:t>= Bring all into Church (‘Divide in his Flock’). </a:t>
            </a:r>
          </a:p>
          <a:p>
            <a:pPr>
              <a:lnSpc>
                <a:spcPct val="150000"/>
              </a:lnSpc>
            </a:pPr>
            <a:r>
              <a:rPr lang="en-GB" sz="500" dirty="0"/>
              <a:t>Teach = Illiterate have previous basic understanding (Past + Present).</a:t>
            </a:r>
          </a:p>
          <a:p>
            <a:pPr>
              <a:lnSpc>
                <a:spcPct val="150000"/>
              </a:lnSpc>
            </a:pPr>
            <a:r>
              <a:rPr lang="en-GB" sz="500" dirty="0"/>
              <a:t>Conclude: Inspire what to worship but no new info.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173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4952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20000"/>
              </a:lnSpc>
            </a:pPr>
            <a:r>
              <a:rPr lang="en-GB" dirty="0"/>
              <a:t>Aquinas – Images do teach the illiterate and inspire them to worship God.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Henry – Only instruct through prior understanding.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Duggan – Reading = Learning Occurring. Images/Words = Read Differently.</a:t>
            </a:r>
          </a:p>
          <a:p>
            <a:pPr>
              <a:lnSpc>
                <a:spcPct val="150000"/>
              </a:lnSpc>
            </a:pPr>
            <a:r>
              <a:rPr lang="en-GB" dirty="0"/>
              <a:t>Subjective (E.G. Swastika).</a:t>
            </a:r>
          </a:p>
          <a:p>
            <a:pPr>
              <a:lnSpc>
                <a:spcPct val="150000"/>
              </a:lnSpc>
            </a:pPr>
            <a:r>
              <a:rPr lang="en-GB" dirty="0"/>
              <a:t>St Martin = Only learn through image and words – Image Only = Guess Made = Usually From Past Knowledge. </a:t>
            </a:r>
          </a:p>
          <a:p>
            <a:pPr>
              <a:lnSpc>
                <a:spcPct val="150000"/>
              </a:lnSpc>
            </a:pPr>
            <a:r>
              <a:rPr lang="en-GB" dirty="0"/>
              <a:t>Conclude: Words more precise and can off new way to interpret images.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7994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66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60000"/>
              </a:lnSpc>
            </a:pPr>
            <a:r>
              <a:rPr lang="en-GB" dirty="0"/>
              <a:t>Barber – Living and cosmological images removed from mosaic – only written elements of these remain.</a:t>
            </a:r>
          </a:p>
          <a:p>
            <a:pPr>
              <a:lnSpc>
                <a:spcPct val="160000"/>
              </a:lnSpc>
            </a:pPr>
            <a:r>
              <a:rPr lang="en-GB" dirty="0"/>
              <a:t>Seems that the Jewish community turned against images in late 6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pPr>
              <a:lnSpc>
                <a:spcPct val="160000"/>
              </a:lnSpc>
            </a:pPr>
            <a:r>
              <a:rPr lang="en-GB" dirty="0" err="1"/>
              <a:t>Leontios</a:t>
            </a:r>
            <a:r>
              <a:rPr lang="en-GB" dirty="0"/>
              <a:t>’ </a:t>
            </a:r>
            <a:r>
              <a:rPr lang="en-GB" i="1" dirty="0"/>
              <a:t>Against the Jews </a:t>
            </a:r>
            <a:r>
              <a:rPr lang="en-GB" dirty="0"/>
              <a:t>= 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0070C0"/>
                </a:solidFill>
              </a:rPr>
              <a:t>Jew = Bible doesn’t commission creation of images 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FFC000"/>
                </a:solidFill>
              </a:rPr>
              <a:t>Christian = instances, such as with Moses, where God directly commissions the creation of images.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0070C0"/>
                </a:solidFill>
              </a:rPr>
              <a:t>Jew = images aren’t worshipped, but should only be used to remind us of God 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FFC000"/>
                </a:solidFill>
              </a:rPr>
              <a:t>Christian accepts this = Christian objects - medium of worship + Cross = like actual Cross. Material.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0070C0"/>
                </a:solidFill>
              </a:rPr>
              <a:t>Jew = scripture strictly states creatures not worshipped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FFC000"/>
                </a:solidFill>
              </a:rPr>
              <a:t>Christian = to deny images, is to ignore Christian teachings.</a:t>
            </a:r>
            <a:endParaRPr lang="en-GB" dirty="0"/>
          </a:p>
          <a:p>
            <a:pPr>
              <a:lnSpc>
                <a:spcPct val="160000"/>
              </a:lnSpc>
            </a:pPr>
            <a:r>
              <a:rPr lang="en-GB" dirty="0"/>
              <a:t>Conclude: Images Important to Christian ID. Celebrate Creator Through Material World.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621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2395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Kessler – Looks at other scholarly interpretations. History = Greek.</a:t>
            </a:r>
          </a:p>
          <a:p>
            <a:pPr>
              <a:lnSpc>
                <a:spcPct val="150000"/>
              </a:lnSpc>
            </a:pPr>
            <a:r>
              <a:rPr lang="en-GB" dirty="0"/>
              <a:t>Images teach those who don’t understand spiritual objects.</a:t>
            </a:r>
          </a:p>
          <a:p>
            <a:pPr>
              <a:lnSpc>
                <a:spcPct val="150000"/>
              </a:lnSpc>
            </a:pPr>
            <a:r>
              <a:rPr lang="en-GB" dirty="0"/>
              <a:t>End of period = Images not just Books of Illiterate – Convey multiple ideas to different groups.</a:t>
            </a:r>
          </a:p>
          <a:p>
            <a:pPr>
              <a:lnSpc>
                <a:spcPct val="150000"/>
              </a:lnSpc>
            </a:pPr>
            <a:r>
              <a:rPr lang="en-GB" dirty="0"/>
              <a:t>Conclude: Images offer new interpretation of Scripture.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688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179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6173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0F7F4F-5004-4E14-B860-E6A6DA8C9A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26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6632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838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313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21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898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622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4707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1604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175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20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049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08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0D59B-F96A-4453-BD21-6B51DEB6CD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2512030" cy="693294"/>
          </a:xfrm>
        </p:spPr>
        <p:txBody>
          <a:bodyPr>
            <a:normAutofit/>
          </a:bodyPr>
          <a:lstStyle/>
          <a:p>
            <a:r>
              <a:rPr lang="en-GB" sz="2800" dirty="0"/>
              <a:t>Assessment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DE680-D28B-4AEE-954D-8BBDD95934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321287"/>
            <a:ext cx="8637072" cy="536713"/>
          </a:xfrm>
        </p:spPr>
        <p:txBody>
          <a:bodyPr/>
          <a:lstStyle/>
          <a:p>
            <a:pPr algn="l"/>
            <a:r>
              <a:rPr lang="en-GB" dirty="0"/>
              <a:t>By Matthew Cowley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9E1D4C-E692-4E89-B3AC-34A74DE0D50B}"/>
              </a:ext>
            </a:extLst>
          </p:cNvPr>
          <p:cNvSpPr txBox="1">
            <a:spLocks/>
          </p:cNvSpPr>
          <p:nvPr/>
        </p:nvSpPr>
        <p:spPr>
          <a:xfrm>
            <a:off x="450573" y="3039131"/>
            <a:ext cx="11542644" cy="2550580"/>
          </a:xfrm>
          <a:prstGeom prst="rect">
            <a:avLst/>
          </a:prstGeom>
        </p:spPr>
        <p:txBody>
          <a:bodyPr vert="horz" lIns="91440" tIns="45720" rIns="91440" bIns="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25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Historian Celia M. Chazelle has written of the use of visual imagery in medieval Christianity that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“the [important] point is not that a picture educates its viewers about its subject but that it inspires them to awareness of the adoration which … is owed solely to God.”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 How do you interpret this quotation, and what does it reveal about historiographical debates surrounding the role of images in medieval religion? Refer to other scholars/historians’ work when answering.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C928A9-7B8F-4E4C-879E-C4218BE77129}"/>
              </a:ext>
            </a:extLst>
          </p:cNvPr>
          <p:cNvSpPr txBox="1">
            <a:spLocks/>
          </p:cNvSpPr>
          <p:nvPr/>
        </p:nvSpPr>
        <p:spPr>
          <a:xfrm>
            <a:off x="4272055" y="0"/>
            <a:ext cx="3647889" cy="693294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/>
              <a:t>Visual culture</a:t>
            </a:r>
          </a:p>
        </p:txBody>
      </p:sp>
    </p:spTree>
    <p:extLst>
      <p:ext uri="{BB962C8B-B14F-4D97-AF65-F5344CB8AC3E}">
        <p14:creationId xmlns:p14="http://schemas.microsoft.com/office/powerpoint/2010/main" val="1325671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771D-9266-4D47-8990-C2CDB26BB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2263"/>
            <a:ext cx="10515600" cy="56447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err="1"/>
              <a:t>Serenus</a:t>
            </a:r>
            <a:r>
              <a:rPr lang="en-GB" dirty="0"/>
              <a:t> – Images themselves were being worshipped instead of depiction.</a:t>
            </a:r>
          </a:p>
          <a:p>
            <a:pPr>
              <a:lnSpc>
                <a:spcPct val="150000"/>
              </a:lnSpc>
            </a:pPr>
            <a:r>
              <a:rPr lang="en-GB" dirty="0"/>
              <a:t>599 Letter – Images let illiterate reinforce understanding of familiar teachings.</a:t>
            </a:r>
          </a:p>
          <a:p>
            <a:pPr>
              <a:lnSpc>
                <a:spcPct val="150000"/>
              </a:lnSpc>
            </a:pPr>
            <a:r>
              <a:rPr lang="en-GB" dirty="0"/>
              <a:t>600 Letter – Similar to 599. Also, ways to sort problem and reminder of pastoral duties.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654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53C93-2181-477F-AE41-4B6022D4E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76" y="0"/>
            <a:ext cx="10515600" cy="1325563"/>
          </a:xfrm>
        </p:spPr>
        <p:txBody>
          <a:bodyPr/>
          <a:lstStyle/>
          <a:p>
            <a:r>
              <a:rPr lang="en-GB" dirty="0"/>
              <a:t>The Debate….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94E05CFE-7F14-4581-BFDA-8B1B5D7A740A}"/>
              </a:ext>
            </a:extLst>
          </p:cNvPr>
          <p:cNvGrpSpPr/>
          <p:nvPr/>
        </p:nvGrpSpPr>
        <p:grpSpPr>
          <a:xfrm>
            <a:off x="202336" y="2531164"/>
            <a:ext cx="5893663" cy="4326835"/>
            <a:chOff x="945874" y="1772852"/>
            <a:chExt cx="4924842" cy="4256886"/>
          </a:xfrm>
        </p:grpSpPr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A0A37B01-7780-4C95-A7B2-1F621F934838}"/>
                </a:ext>
              </a:extLst>
            </p:cNvPr>
            <p:cNvSpPr/>
            <p:nvPr/>
          </p:nvSpPr>
          <p:spPr>
            <a:xfrm>
              <a:off x="2853416" y="2567455"/>
              <a:ext cx="71698" cy="813318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5" name="Rectangle: Rounded Corners 54">
              <a:extLst>
                <a:ext uri="{FF2B5EF4-FFF2-40B4-BE49-F238E27FC236}">
                  <a16:creationId xmlns:a16="http://schemas.microsoft.com/office/drawing/2014/main" id="{8F350635-DEF4-4B85-A76D-AF07A3B3AB2A}"/>
                </a:ext>
              </a:extLst>
            </p:cNvPr>
            <p:cNvSpPr/>
            <p:nvPr/>
          </p:nvSpPr>
          <p:spPr>
            <a:xfrm>
              <a:off x="3276599" y="2648331"/>
              <a:ext cx="71697" cy="613659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6A68A77F-6705-4DAA-8136-21BF3E4285D1}"/>
                </a:ext>
              </a:extLst>
            </p:cNvPr>
            <p:cNvSpPr/>
            <p:nvPr/>
          </p:nvSpPr>
          <p:spPr>
            <a:xfrm>
              <a:off x="4266469" y="2560240"/>
              <a:ext cx="86134" cy="813318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ectangle: Rounded Corners 52">
              <a:extLst>
                <a:ext uri="{FF2B5EF4-FFF2-40B4-BE49-F238E27FC236}">
                  <a16:creationId xmlns:a16="http://schemas.microsoft.com/office/drawing/2014/main" id="{7B8AC0F1-CB12-464C-9580-A0DD89F3176B}"/>
                </a:ext>
              </a:extLst>
            </p:cNvPr>
            <p:cNvSpPr/>
            <p:nvPr/>
          </p:nvSpPr>
          <p:spPr>
            <a:xfrm>
              <a:off x="3890345" y="2602612"/>
              <a:ext cx="71697" cy="613659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Flowchart: Delay 4">
              <a:extLst>
                <a:ext uri="{FF2B5EF4-FFF2-40B4-BE49-F238E27FC236}">
                  <a16:creationId xmlns:a16="http://schemas.microsoft.com/office/drawing/2014/main" id="{003459E0-9630-48EE-B584-F50880BD12B3}"/>
                </a:ext>
              </a:extLst>
            </p:cNvPr>
            <p:cNvSpPr/>
            <p:nvPr/>
          </p:nvSpPr>
          <p:spPr>
            <a:xfrm rot="16200000">
              <a:off x="2121286" y="2280309"/>
              <a:ext cx="2574017" cy="4924842"/>
            </a:xfrm>
            <a:prstGeom prst="flowChartDelay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Cylinder 6">
              <a:extLst>
                <a:ext uri="{FF2B5EF4-FFF2-40B4-BE49-F238E27FC236}">
                  <a16:creationId xmlns:a16="http://schemas.microsoft.com/office/drawing/2014/main" id="{4B624B7E-EDF4-435B-95E4-1F6F597F65CD}"/>
                </a:ext>
              </a:extLst>
            </p:cNvPr>
            <p:cNvSpPr/>
            <p:nvPr/>
          </p:nvSpPr>
          <p:spPr>
            <a:xfrm>
              <a:off x="2849216" y="3002269"/>
              <a:ext cx="1550506" cy="1209471"/>
            </a:xfrm>
            <a:prstGeom prst="can">
              <a:avLst>
                <a:gd name="adj" fmla="val 48010"/>
              </a:avLst>
            </a:prstGeom>
            <a:solidFill>
              <a:schemeClr val="bg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DB7B417-DBE1-4F80-9190-F6F47EAE6A43}"/>
                </a:ext>
              </a:extLst>
            </p:cNvPr>
            <p:cNvGrpSpPr/>
            <p:nvPr/>
          </p:nvGrpSpPr>
          <p:grpSpPr>
            <a:xfrm>
              <a:off x="2776329" y="1772852"/>
              <a:ext cx="1623393" cy="1010084"/>
              <a:chOff x="4260571" y="2577154"/>
              <a:chExt cx="768626" cy="676254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45582D9E-ABEE-4CAA-AB20-CD983D472A5A}"/>
                  </a:ext>
                </a:extLst>
              </p:cNvPr>
              <p:cNvSpPr/>
              <p:nvPr/>
            </p:nvSpPr>
            <p:spPr>
              <a:xfrm>
                <a:off x="4260571" y="2935355"/>
                <a:ext cx="768626" cy="318053"/>
              </a:xfrm>
              <a:prstGeom prst="ellipse">
                <a:avLst/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" name="Isosceles Triangle 8">
                <a:extLst>
                  <a:ext uri="{FF2B5EF4-FFF2-40B4-BE49-F238E27FC236}">
                    <a16:creationId xmlns:a16="http://schemas.microsoft.com/office/drawing/2014/main" id="{DA217ACA-2994-400F-9404-7C290423092A}"/>
                  </a:ext>
                </a:extLst>
              </p:cNvPr>
              <p:cNvSpPr/>
              <p:nvPr/>
            </p:nvSpPr>
            <p:spPr>
              <a:xfrm>
                <a:off x="4260571" y="2577154"/>
                <a:ext cx="768626" cy="510471"/>
              </a:xfrm>
              <a:prstGeom prst="triangle">
                <a:avLst/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4DF1E424-1743-42BA-85A4-E890212AF8B4}"/>
                </a:ext>
              </a:extLst>
            </p:cNvPr>
            <p:cNvGrpSpPr/>
            <p:nvPr/>
          </p:nvGrpSpPr>
          <p:grpSpPr>
            <a:xfrm>
              <a:off x="1162876" y="2739496"/>
              <a:ext cx="733237" cy="2035096"/>
              <a:chOff x="5204793" y="1988509"/>
              <a:chExt cx="1638299" cy="3239930"/>
            </a:xfrm>
          </p:grpSpPr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63BC7255-2FE1-4A52-9C12-87A06AB00217}"/>
                  </a:ext>
                </a:extLst>
              </p:cNvPr>
              <p:cNvGrpSpPr/>
              <p:nvPr/>
            </p:nvGrpSpPr>
            <p:grpSpPr>
              <a:xfrm>
                <a:off x="5473149" y="1988509"/>
                <a:ext cx="1369943" cy="3239930"/>
                <a:chOff x="5473149" y="1988509"/>
                <a:chExt cx="1369943" cy="3239930"/>
              </a:xfrm>
            </p:grpSpPr>
            <p:grpSp>
              <p:nvGrpSpPr>
                <p:cNvPr id="24" name="Group 23">
                  <a:extLst>
                    <a:ext uri="{FF2B5EF4-FFF2-40B4-BE49-F238E27FC236}">
                      <a16:creationId xmlns:a16="http://schemas.microsoft.com/office/drawing/2014/main" id="{F88724EB-4F29-4204-BF70-1AA3203997E5}"/>
                    </a:ext>
                  </a:extLst>
                </p:cNvPr>
                <p:cNvGrpSpPr/>
                <p:nvPr/>
              </p:nvGrpSpPr>
              <p:grpSpPr>
                <a:xfrm>
                  <a:off x="5473149" y="2173357"/>
                  <a:ext cx="1369943" cy="3055082"/>
                  <a:chOff x="5473149" y="2173357"/>
                  <a:chExt cx="1369943" cy="3055082"/>
                </a:xfrm>
              </p:grpSpPr>
              <p:sp>
                <p:nvSpPr>
                  <p:cNvPr id="21" name="Rectangle: Rounded Corners 20">
                    <a:extLst>
                      <a:ext uri="{FF2B5EF4-FFF2-40B4-BE49-F238E27FC236}">
                        <a16:creationId xmlns:a16="http://schemas.microsoft.com/office/drawing/2014/main" id="{4379A138-391D-4BA6-BF9E-94B99D22D600}"/>
                      </a:ext>
                    </a:extLst>
                  </p:cNvPr>
                  <p:cNvSpPr/>
                  <p:nvPr/>
                </p:nvSpPr>
                <p:spPr>
                  <a:xfrm>
                    <a:off x="6419023" y="2812925"/>
                    <a:ext cx="424069" cy="1325563"/>
                  </a:xfrm>
                  <a:prstGeom prst="roundRect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3" name="Rectangle: Rounded Corners 22">
                    <a:extLst>
                      <a:ext uri="{FF2B5EF4-FFF2-40B4-BE49-F238E27FC236}">
                        <a16:creationId xmlns:a16="http://schemas.microsoft.com/office/drawing/2014/main" id="{F5DEF014-D17D-4417-9BE1-E75249FF5E55}"/>
                      </a:ext>
                    </a:extLst>
                  </p:cNvPr>
                  <p:cNvSpPr/>
                  <p:nvPr/>
                </p:nvSpPr>
                <p:spPr>
                  <a:xfrm>
                    <a:off x="6419023" y="3716459"/>
                    <a:ext cx="424069" cy="422029"/>
                  </a:xfrm>
                  <a:prstGeom prst="round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7" name="Rectangle: Rounded Corners 16">
                    <a:extLst>
                      <a:ext uri="{FF2B5EF4-FFF2-40B4-BE49-F238E27FC236}">
                        <a16:creationId xmlns:a16="http://schemas.microsoft.com/office/drawing/2014/main" id="{CD466151-FAD4-4B40-A97E-41F0281D7219}"/>
                      </a:ext>
                    </a:extLst>
                  </p:cNvPr>
                  <p:cNvSpPr/>
                  <p:nvPr/>
                </p:nvSpPr>
                <p:spPr>
                  <a:xfrm>
                    <a:off x="5691809" y="2739496"/>
                    <a:ext cx="914399" cy="1169895"/>
                  </a:xfrm>
                  <a:prstGeom prst="roundRect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6" name="Smiley Face 15">
                    <a:extLst>
                      <a:ext uri="{FF2B5EF4-FFF2-40B4-BE49-F238E27FC236}">
                        <a16:creationId xmlns:a16="http://schemas.microsoft.com/office/drawing/2014/main" id="{1FD9041B-00FD-41AD-860A-4BCCB6A094E1}"/>
                      </a:ext>
                    </a:extLst>
                  </p:cNvPr>
                  <p:cNvSpPr/>
                  <p:nvPr/>
                </p:nvSpPr>
                <p:spPr>
                  <a:xfrm>
                    <a:off x="5764696" y="2173357"/>
                    <a:ext cx="768626" cy="674195"/>
                  </a:xfrm>
                  <a:prstGeom prst="smileyFace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9" name="Rectangle: Rounded Corners 18">
                    <a:extLst>
                      <a:ext uri="{FF2B5EF4-FFF2-40B4-BE49-F238E27FC236}">
                        <a16:creationId xmlns:a16="http://schemas.microsoft.com/office/drawing/2014/main" id="{14B88F54-8513-4C4B-98CD-CD044C7FADAA}"/>
                      </a:ext>
                    </a:extLst>
                  </p:cNvPr>
                  <p:cNvSpPr/>
                  <p:nvPr/>
                </p:nvSpPr>
                <p:spPr>
                  <a:xfrm>
                    <a:off x="6096000" y="3902876"/>
                    <a:ext cx="424069" cy="1325563"/>
                  </a:xfrm>
                  <a:prstGeom prst="roundRect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8" name="Rectangle: Rounded Corners 17">
                    <a:extLst>
                      <a:ext uri="{FF2B5EF4-FFF2-40B4-BE49-F238E27FC236}">
                        <a16:creationId xmlns:a16="http://schemas.microsoft.com/office/drawing/2014/main" id="{8DC0F510-59DA-4EB2-8FB3-0BE5F055E8AD}"/>
                      </a:ext>
                    </a:extLst>
                  </p:cNvPr>
                  <p:cNvSpPr/>
                  <p:nvPr/>
                </p:nvSpPr>
                <p:spPr>
                  <a:xfrm>
                    <a:off x="5764696" y="3896360"/>
                    <a:ext cx="424069" cy="1325563"/>
                  </a:xfrm>
                  <a:prstGeom prst="roundRect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0" name="Rectangle: Rounded Corners 19">
                    <a:extLst>
                      <a:ext uri="{FF2B5EF4-FFF2-40B4-BE49-F238E27FC236}">
                        <a16:creationId xmlns:a16="http://schemas.microsoft.com/office/drawing/2014/main" id="{42D1C8BA-7FC6-40AC-A440-A04B0D397EA5}"/>
                      </a:ext>
                    </a:extLst>
                  </p:cNvPr>
                  <p:cNvSpPr/>
                  <p:nvPr/>
                </p:nvSpPr>
                <p:spPr>
                  <a:xfrm>
                    <a:off x="5479774" y="2854571"/>
                    <a:ext cx="424069" cy="1283917"/>
                  </a:xfrm>
                  <a:prstGeom prst="roundRect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2" name="Rectangle: Rounded Corners 21">
                    <a:extLst>
                      <a:ext uri="{FF2B5EF4-FFF2-40B4-BE49-F238E27FC236}">
                        <a16:creationId xmlns:a16="http://schemas.microsoft.com/office/drawing/2014/main" id="{5E552CB6-DB9C-42BC-91F7-054F6167BFE6}"/>
                      </a:ext>
                    </a:extLst>
                  </p:cNvPr>
                  <p:cNvSpPr/>
                  <p:nvPr/>
                </p:nvSpPr>
                <p:spPr>
                  <a:xfrm>
                    <a:off x="5473149" y="3723699"/>
                    <a:ext cx="424069" cy="422029"/>
                  </a:xfrm>
                  <a:prstGeom prst="round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sp>
              <p:nvSpPr>
                <p:cNvPr id="26" name="Cloud 25">
                  <a:extLst>
                    <a:ext uri="{FF2B5EF4-FFF2-40B4-BE49-F238E27FC236}">
                      <a16:creationId xmlns:a16="http://schemas.microsoft.com/office/drawing/2014/main" id="{A2BF3604-4C2F-4F73-99E8-E78EF6FD5567}"/>
                    </a:ext>
                  </a:extLst>
                </p:cNvPr>
                <p:cNvSpPr/>
                <p:nvPr/>
              </p:nvSpPr>
              <p:spPr>
                <a:xfrm>
                  <a:off x="5771322" y="1988509"/>
                  <a:ext cx="748747" cy="369695"/>
                </a:xfrm>
                <a:prstGeom prst="cloud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0F00C86A-53CD-47DB-93E2-5CAFB286FA90}"/>
                  </a:ext>
                </a:extLst>
              </p:cNvPr>
              <p:cNvGrpSpPr/>
              <p:nvPr/>
            </p:nvGrpSpPr>
            <p:grpSpPr>
              <a:xfrm>
                <a:off x="5204793" y="3927473"/>
                <a:ext cx="914399" cy="1094715"/>
                <a:chOff x="9077738" y="2584778"/>
                <a:chExt cx="1073426" cy="1640251"/>
              </a:xfrm>
            </p:grpSpPr>
            <p:sp>
              <p:nvSpPr>
                <p:cNvPr id="29" name="Block Arc 28">
                  <a:extLst>
                    <a:ext uri="{FF2B5EF4-FFF2-40B4-BE49-F238E27FC236}">
                      <a16:creationId xmlns:a16="http://schemas.microsoft.com/office/drawing/2014/main" id="{B322CC90-B425-4859-BC9C-5B1F752948AC}"/>
                    </a:ext>
                  </a:extLst>
                </p:cNvPr>
                <p:cNvSpPr/>
                <p:nvPr/>
              </p:nvSpPr>
              <p:spPr>
                <a:xfrm>
                  <a:off x="9230139" y="2584778"/>
                  <a:ext cx="768626" cy="1097518"/>
                </a:xfrm>
                <a:prstGeom prst="blockArc">
                  <a:avLst>
                    <a:gd name="adj1" fmla="val 10800000"/>
                    <a:gd name="adj2" fmla="val 0"/>
                    <a:gd name="adj3" fmla="val 2586"/>
                  </a:avLst>
                </a:prstGeom>
                <a:solidFill>
                  <a:schemeClr val="bg2">
                    <a:lumMod val="9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8" name="Trapezoid 27">
                  <a:extLst>
                    <a:ext uri="{FF2B5EF4-FFF2-40B4-BE49-F238E27FC236}">
                      <a16:creationId xmlns:a16="http://schemas.microsoft.com/office/drawing/2014/main" id="{96BC710A-A100-420A-84E7-603AAA694040}"/>
                    </a:ext>
                  </a:extLst>
                </p:cNvPr>
                <p:cNvSpPr/>
                <p:nvPr/>
              </p:nvSpPr>
              <p:spPr>
                <a:xfrm rot="10800000">
                  <a:off x="9077738" y="3127511"/>
                  <a:ext cx="1073426" cy="1097518"/>
                </a:xfrm>
                <a:prstGeom prst="trapezoid">
                  <a:avLst/>
                </a:prstGeom>
                <a:solidFill>
                  <a:schemeClr val="bg2">
                    <a:lumMod val="9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592E3C28-1607-41F6-B897-AB0D031C983B}"/>
                </a:ext>
              </a:extLst>
            </p:cNvPr>
            <p:cNvGrpSpPr/>
            <p:nvPr/>
          </p:nvGrpSpPr>
          <p:grpSpPr>
            <a:xfrm>
              <a:off x="1899639" y="2680514"/>
              <a:ext cx="734192" cy="1887530"/>
              <a:chOff x="6207098" y="1362771"/>
              <a:chExt cx="2468358" cy="4116896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BAC6E78A-9544-43A1-9E05-4497F6EE9ED3}"/>
                  </a:ext>
                </a:extLst>
              </p:cNvPr>
              <p:cNvGrpSpPr/>
              <p:nvPr/>
            </p:nvGrpSpPr>
            <p:grpSpPr>
              <a:xfrm>
                <a:off x="6419169" y="1362771"/>
                <a:ext cx="2256287" cy="4116896"/>
                <a:chOff x="6419169" y="1362771"/>
                <a:chExt cx="2256287" cy="4116896"/>
              </a:xfrm>
            </p:grpSpPr>
            <p:sp>
              <p:nvSpPr>
                <p:cNvPr id="39" name="Rectangle: Rounded Corners 38">
                  <a:extLst>
                    <a:ext uri="{FF2B5EF4-FFF2-40B4-BE49-F238E27FC236}">
                      <a16:creationId xmlns:a16="http://schemas.microsoft.com/office/drawing/2014/main" id="{2B14A2E5-D355-4F2B-84D3-AE2CB058197B}"/>
                    </a:ext>
                  </a:extLst>
                </p:cNvPr>
                <p:cNvSpPr/>
                <p:nvPr/>
              </p:nvSpPr>
              <p:spPr>
                <a:xfrm>
                  <a:off x="7936702" y="2290184"/>
                  <a:ext cx="608663" cy="1713635"/>
                </a:xfrm>
                <a:prstGeom prst="round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0" name="Rectangle: Rounded Corners 39">
                  <a:extLst>
                    <a:ext uri="{FF2B5EF4-FFF2-40B4-BE49-F238E27FC236}">
                      <a16:creationId xmlns:a16="http://schemas.microsoft.com/office/drawing/2014/main" id="{BA36A5AA-4136-432E-A353-666CB1AAE966}"/>
                    </a:ext>
                  </a:extLst>
                </p:cNvPr>
                <p:cNvSpPr/>
                <p:nvPr/>
              </p:nvSpPr>
              <p:spPr>
                <a:xfrm>
                  <a:off x="7936702" y="3458237"/>
                  <a:ext cx="608663" cy="545582"/>
                </a:xfrm>
                <a:prstGeom prst="round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9" name="Trapezoid 48">
                  <a:extLst>
                    <a:ext uri="{FF2B5EF4-FFF2-40B4-BE49-F238E27FC236}">
                      <a16:creationId xmlns:a16="http://schemas.microsoft.com/office/drawing/2014/main" id="{86471C81-32C7-4211-9816-35963E5D5F00}"/>
                    </a:ext>
                  </a:extLst>
                </p:cNvPr>
                <p:cNvSpPr/>
                <p:nvPr/>
              </p:nvSpPr>
              <p:spPr>
                <a:xfrm>
                  <a:off x="6419169" y="3463107"/>
                  <a:ext cx="2256287" cy="2016560"/>
                </a:xfrm>
                <a:prstGeom prst="trapezoid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8" name="Flowchart: Delay 47">
                  <a:extLst>
                    <a:ext uri="{FF2B5EF4-FFF2-40B4-BE49-F238E27FC236}">
                      <a16:creationId xmlns:a16="http://schemas.microsoft.com/office/drawing/2014/main" id="{596C72E3-BBD4-48D7-ABBF-E3CB1040A894}"/>
                    </a:ext>
                  </a:extLst>
                </p:cNvPr>
                <p:cNvSpPr/>
                <p:nvPr/>
              </p:nvSpPr>
              <p:spPr>
                <a:xfrm rot="16200000">
                  <a:off x="6709536" y="1524778"/>
                  <a:ext cx="1636440" cy="1312426"/>
                </a:xfrm>
                <a:prstGeom prst="flowChartDelay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41" name="Rectangle: Rounded Corners 40">
                  <a:extLst>
                    <a:ext uri="{FF2B5EF4-FFF2-40B4-BE49-F238E27FC236}">
                      <a16:creationId xmlns:a16="http://schemas.microsoft.com/office/drawing/2014/main" id="{5108AC55-2604-4C05-A88E-DD9B7EF2B757}"/>
                    </a:ext>
                  </a:extLst>
                </p:cNvPr>
                <p:cNvSpPr/>
                <p:nvPr/>
              </p:nvSpPr>
              <p:spPr>
                <a:xfrm>
                  <a:off x="6892938" y="2195258"/>
                  <a:ext cx="1312429" cy="1512394"/>
                </a:xfrm>
                <a:prstGeom prst="round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2" name="Smiley Face 41">
                  <a:extLst>
                    <a:ext uri="{FF2B5EF4-FFF2-40B4-BE49-F238E27FC236}">
                      <a16:creationId xmlns:a16="http://schemas.microsoft.com/office/drawing/2014/main" id="{75E4995E-8A25-4990-83D8-3C9A6F3F7D72}"/>
                    </a:ext>
                  </a:extLst>
                </p:cNvPr>
                <p:cNvSpPr/>
                <p:nvPr/>
              </p:nvSpPr>
              <p:spPr>
                <a:xfrm>
                  <a:off x="6997552" y="1463376"/>
                  <a:ext cx="1103203" cy="871573"/>
                </a:xfrm>
                <a:prstGeom prst="smileyFac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5" name="Rectangle: Rounded Corners 44">
                  <a:extLst>
                    <a:ext uri="{FF2B5EF4-FFF2-40B4-BE49-F238E27FC236}">
                      <a16:creationId xmlns:a16="http://schemas.microsoft.com/office/drawing/2014/main" id="{76B136F9-34F5-475D-8F71-53E06F83738D}"/>
                    </a:ext>
                  </a:extLst>
                </p:cNvPr>
                <p:cNvSpPr/>
                <p:nvPr/>
              </p:nvSpPr>
              <p:spPr>
                <a:xfrm>
                  <a:off x="6588606" y="2344022"/>
                  <a:ext cx="608663" cy="1659797"/>
                </a:xfrm>
                <a:prstGeom prst="round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: Rounded Corners 45">
                  <a:extLst>
                    <a:ext uri="{FF2B5EF4-FFF2-40B4-BE49-F238E27FC236}">
                      <a16:creationId xmlns:a16="http://schemas.microsoft.com/office/drawing/2014/main" id="{BE761C00-6225-4B01-BAE8-2C95AE15239D}"/>
                    </a:ext>
                  </a:extLst>
                </p:cNvPr>
                <p:cNvSpPr/>
                <p:nvPr/>
              </p:nvSpPr>
              <p:spPr>
                <a:xfrm>
                  <a:off x="6579097" y="3467597"/>
                  <a:ext cx="608663" cy="545582"/>
                </a:xfrm>
                <a:prstGeom prst="round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Flowchart: Delay 46">
                  <a:extLst>
                    <a:ext uri="{FF2B5EF4-FFF2-40B4-BE49-F238E27FC236}">
                      <a16:creationId xmlns:a16="http://schemas.microsoft.com/office/drawing/2014/main" id="{2135C459-BA42-4A64-8C80-24CDD2E06A42}"/>
                    </a:ext>
                  </a:extLst>
                </p:cNvPr>
                <p:cNvSpPr/>
                <p:nvPr/>
              </p:nvSpPr>
              <p:spPr>
                <a:xfrm rot="16200000">
                  <a:off x="7410790" y="1081110"/>
                  <a:ext cx="273046" cy="836368"/>
                </a:xfrm>
                <a:prstGeom prst="flowChartDelay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</p:grpSp>
          <p:grpSp>
            <p:nvGrpSpPr>
              <p:cNvPr id="34" name="Group 33">
                <a:extLst>
                  <a:ext uri="{FF2B5EF4-FFF2-40B4-BE49-F238E27FC236}">
                    <a16:creationId xmlns:a16="http://schemas.microsoft.com/office/drawing/2014/main" id="{1FE765BD-D436-43FB-964A-A5F5A6622744}"/>
                  </a:ext>
                </a:extLst>
              </p:cNvPr>
              <p:cNvGrpSpPr/>
              <p:nvPr/>
            </p:nvGrpSpPr>
            <p:grpSpPr>
              <a:xfrm>
                <a:off x="6207098" y="3737974"/>
                <a:ext cx="1312429" cy="1415204"/>
                <a:chOff x="9077738" y="2584778"/>
                <a:chExt cx="1073426" cy="1640251"/>
              </a:xfrm>
            </p:grpSpPr>
            <p:sp>
              <p:nvSpPr>
                <p:cNvPr id="35" name="Block Arc 34">
                  <a:extLst>
                    <a:ext uri="{FF2B5EF4-FFF2-40B4-BE49-F238E27FC236}">
                      <a16:creationId xmlns:a16="http://schemas.microsoft.com/office/drawing/2014/main" id="{526494F2-C523-4763-BDDC-F0CBF17240E9}"/>
                    </a:ext>
                  </a:extLst>
                </p:cNvPr>
                <p:cNvSpPr/>
                <p:nvPr/>
              </p:nvSpPr>
              <p:spPr>
                <a:xfrm>
                  <a:off x="9230139" y="2584778"/>
                  <a:ext cx="768626" cy="1097518"/>
                </a:xfrm>
                <a:prstGeom prst="blockArc">
                  <a:avLst>
                    <a:gd name="adj1" fmla="val 10800000"/>
                    <a:gd name="adj2" fmla="val 0"/>
                    <a:gd name="adj3" fmla="val 2586"/>
                  </a:avLst>
                </a:prstGeom>
                <a:solidFill>
                  <a:schemeClr val="bg2">
                    <a:lumMod val="9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" name="Trapezoid 35">
                  <a:extLst>
                    <a:ext uri="{FF2B5EF4-FFF2-40B4-BE49-F238E27FC236}">
                      <a16:creationId xmlns:a16="http://schemas.microsoft.com/office/drawing/2014/main" id="{12F842D4-1CCE-43D4-B78D-BCD1A9B0657B}"/>
                    </a:ext>
                  </a:extLst>
                </p:cNvPr>
                <p:cNvSpPr/>
                <p:nvPr/>
              </p:nvSpPr>
              <p:spPr>
                <a:xfrm rot="10800000">
                  <a:off x="9077738" y="3127511"/>
                  <a:ext cx="1073426" cy="1097518"/>
                </a:xfrm>
                <a:prstGeom prst="trapezoid">
                  <a:avLst/>
                </a:prstGeom>
                <a:solidFill>
                  <a:schemeClr val="bg2">
                    <a:lumMod val="9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B785872A-94B9-4CC6-9606-901566CE6420}"/>
                </a:ext>
              </a:extLst>
            </p:cNvPr>
            <p:cNvSpPr/>
            <p:nvPr/>
          </p:nvSpPr>
          <p:spPr>
            <a:xfrm>
              <a:off x="3040752" y="3373558"/>
              <a:ext cx="1167434" cy="21225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7" name="Rectangle: Rounded Corners 56">
              <a:extLst>
                <a:ext uri="{FF2B5EF4-FFF2-40B4-BE49-F238E27FC236}">
                  <a16:creationId xmlns:a16="http://schemas.microsoft.com/office/drawing/2014/main" id="{05CDDDE6-BF3B-4B1B-B6C9-6022F67949EC}"/>
                </a:ext>
              </a:extLst>
            </p:cNvPr>
            <p:cNvSpPr/>
            <p:nvPr/>
          </p:nvSpPr>
          <p:spPr>
            <a:xfrm>
              <a:off x="3084729" y="2646883"/>
              <a:ext cx="86004" cy="1501848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8" name="Rectangle: Rounded Corners 57">
              <a:extLst>
                <a:ext uri="{FF2B5EF4-FFF2-40B4-BE49-F238E27FC236}">
                  <a16:creationId xmlns:a16="http://schemas.microsoft.com/office/drawing/2014/main" id="{94134CB5-20A5-47A9-A987-93CE1D1EEF4C}"/>
                </a:ext>
              </a:extLst>
            </p:cNvPr>
            <p:cNvSpPr/>
            <p:nvPr/>
          </p:nvSpPr>
          <p:spPr>
            <a:xfrm>
              <a:off x="3530343" y="2759648"/>
              <a:ext cx="55575" cy="1452092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CC3D6E80-0ADD-4585-9079-91FD3C4ABF49}"/>
                </a:ext>
              </a:extLst>
            </p:cNvPr>
            <p:cNvSpPr/>
            <p:nvPr/>
          </p:nvSpPr>
          <p:spPr>
            <a:xfrm>
              <a:off x="4015368" y="2696639"/>
              <a:ext cx="86133" cy="1452092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Circle: Hollow 59">
              <a:extLst>
                <a:ext uri="{FF2B5EF4-FFF2-40B4-BE49-F238E27FC236}">
                  <a16:creationId xmlns:a16="http://schemas.microsoft.com/office/drawing/2014/main" id="{D2C51863-EAFC-4157-9C55-260540048518}"/>
                </a:ext>
              </a:extLst>
            </p:cNvPr>
            <p:cNvSpPr/>
            <p:nvPr/>
          </p:nvSpPr>
          <p:spPr>
            <a:xfrm>
              <a:off x="2804466" y="2988767"/>
              <a:ext cx="1595256" cy="622118"/>
            </a:xfrm>
            <a:prstGeom prst="donut">
              <a:avLst>
                <a:gd name="adj" fmla="val 11562"/>
              </a:avLst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75" name="TextBox 74">
            <a:extLst>
              <a:ext uri="{FF2B5EF4-FFF2-40B4-BE49-F238E27FC236}">
                <a16:creationId xmlns:a16="http://schemas.microsoft.com/office/drawing/2014/main" id="{AC5326E5-2828-4109-82A6-61760975D2C8}"/>
              </a:ext>
            </a:extLst>
          </p:cNvPr>
          <p:cNvSpPr txBox="1"/>
          <p:nvPr/>
        </p:nvSpPr>
        <p:spPr>
          <a:xfrm>
            <a:off x="462026" y="1249826"/>
            <a:ext cx="3323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/@£% @*&amp; /!??</a:t>
            </a:r>
          </a:p>
        </p:txBody>
      </p:sp>
      <p:grpSp>
        <p:nvGrpSpPr>
          <p:cNvPr id="185" name="Group 184">
            <a:extLst>
              <a:ext uri="{FF2B5EF4-FFF2-40B4-BE49-F238E27FC236}">
                <a16:creationId xmlns:a16="http://schemas.microsoft.com/office/drawing/2014/main" id="{4912C609-4938-44F2-A5A1-0ADA1D2981FC}"/>
              </a:ext>
            </a:extLst>
          </p:cNvPr>
          <p:cNvGrpSpPr/>
          <p:nvPr/>
        </p:nvGrpSpPr>
        <p:grpSpPr>
          <a:xfrm>
            <a:off x="5898542" y="15291"/>
            <a:ext cx="7905921" cy="8539070"/>
            <a:chOff x="5898542" y="15291"/>
            <a:chExt cx="7905921" cy="8539070"/>
          </a:xfrm>
        </p:grpSpPr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524AA8FB-AE60-4F74-BC28-8EF30B070C23}"/>
                </a:ext>
              </a:extLst>
            </p:cNvPr>
            <p:cNvGrpSpPr/>
            <p:nvPr/>
          </p:nvGrpSpPr>
          <p:grpSpPr>
            <a:xfrm>
              <a:off x="5898542" y="873973"/>
              <a:ext cx="1649027" cy="3108362"/>
              <a:chOff x="4219619" y="-242594"/>
              <a:chExt cx="1649027" cy="3108362"/>
            </a:xfrm>
          </p:grpSpPr>
          <p:sp>
            <p:nvSpPr>
              <p:cNvPr id="181" name="Cube 180">
                <a:extLst>
                  <a:ext uri="{FF2B5EF4-FFF2-40B4-BE49-F238E27FC236}">
                    <a16:creationId xmlns:a16="http://schemas.microsoft.com/office/drawing/2014/main" id="{76F96213-3A62-4000-81B9-63DE8149312A}"/>
                  </a:ext>
                </a:extLst>
              </p:cNvPr>
              <p:cNvSpPr/>
              <p:nvPr/>
            </p:nvSpPr>
            <p:spPr>
              <a:xfrm flipH="1">
                <a:off x="5030305" y="1420850"/>
                <a:ext cx="838341" cy="1444918"/>
              </a:xfrm>
              <a:prstGeom prst="cub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80" name="Group 179">
                <a:extLst>
                  <a:ext uri="{FF2B5EF4-FFF2-40B4-BE49-F238E27FC236}">
                    <a16:creationId xmlns:a16="http://schemas.microsoft.com/office/drawing/2014/main" id="{70AA7A4D-57A1-4B78-83FE-727EB369F8B3}"/>
                  </a:ext>
                </a:extLst>
              </p:cNvPr>
              <p:cNvGrpSpPr/>
              <p:nvPr/>
            </p:nvGrpSpPr>
            <p:grpSpPr>
              <a:xfrm flipH="1">
                <a:off x="4219619" y="-242594"/>
                <a:ext cx="1030803" cy="3100397"/>
                <a:chOff x="5262778" y="324621"/>
                <a:chExt cx="679922" cy="2078608"/>
              </a:xfrm>
            </p:grpSpPr>
            <p:sp>
              <p:nvSpPr>
                <p:cNvPr id="172" name="Cube 171">
                  <a:extLst>
                    <a:ext uri="{FF2B5EF4-FFF2-40B4-BE49-F238E27FC236}">
                      <a16:creationId xmlns:a16="http://schemas.microsoft.com/office/drawing/2014/main" id="{DE3A140B-BD2A-49D9-A558-99A78B7EDA2D}"/>
                    </a:ext>
                  </a:extLst>
                </p:cNvPr>
                <p:cNvSpPr/>
                <p:nvPr/>
              </p:nvSpPr>
              <p:spPr>
                <a:xfrm>
                  <a:off x="5277919" y="693860"/>
                  <a:ext cx="656407" cy="1709369"/>
                </a:xfrm>
                <a:prstGeom prst="cube">
                  <a:avLst/>
                </a:pr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75" name="Group 174">
                  <a:extLst>
                    <a:ext uri="{FF2B5EF4-FFF2-40B4-BE49-F238E27FC236}">
                      <a16:creationId xmlns:a16="http://schemas.microsoft.com/office/drawing/2014/main" id="{DBA19479-2F44-4D39-A22B-5561B2B50CF1}"/>
                    </a:ext>
                  </a:extLst>
                </p:cNvPr>
                <p:cNvGrpSpPr/>
                <p:nvPr/>
              </p:nvGrpSpPr>
              <p:grpSpPr>
                <a:xfrm>
                  <a:off x="5330868" y="1001764"/>
                  <a:ext cx="401752" cy="338302"/>
                  <a:chOff x="4477280" y="1040122"/>
                  <a:chExt cx="967403" cy="1018535"/>
                </a:xfrm>
              </p:grpSpPr>
              <p:sp>
                <p:nvSpPr>
                  <p:cNvPr id="173" name="Oval 172">
                    <a:extLst>
                      <a:ext uri="{FF2B5EF4-FFF2-40B4-BE49-F238E27FC236}">
                        <a16:creationId xmlns:a16="http://schemas.microsoft.com/office/drawing/2014/main" id="{032BF0E5-77E6-4115-A0A0-C5C838450B7F}"/>
                      </a:ext>
                    </a:extLst>
                  </p:cNvPr>
                  <p:cNvSpPr/>
                  <p:nvPr/>
                </p:nvSpPr>
                <p:spPr>
                  <a:xfrm>
                    <a:off x="4477280" y="1040122"/>
                    <a:ext cx="967403" cy="1018535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74" name="L-Shape 173">
                    <a:extLst>
                      <a:ext uri="{FF2B5EF4-FFF2-40B4-BE49-F238E27FC236}">
                        <a16:creationId xmlns:a16="http://schemas.microsoft.com/office/drawing/2014/main" id="{F4405A24-FFF0-4127-A238-5C459EB6682D}"/>
                      </a:ext>
                    </a:extLst>
                  </p:cNvPr>
                  <p:cNvSpPr/>
                  <p:nvPr/>
                </p:nvSpPr>
                <p:spPr>
                  <a:xfrm>
                    <a:off x="4965157" y="1094908"/>
                    <a:ext cx="391499" cy="488971"/>
                  </a:xfrm>
                  <a:prstGeom prst="corner">
                    <a:avLst>
                      <a:gd name="adj1" fmla="val 6972"/>
                      <a:gd name="adj2" fmla="val 6972"/>
                    </a:avLst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sp>
              <p:nvSpPr>
                <p:cNvPr id="177" name="Isosceles Triangle 176">
                  <a:extLst>
                    <a:ext uri="{FF2B5EF4-FFF2-40B4-BE49-F238E27FC236}">
                      <a16:creationId xmlns:a16="http://schemas.microsoft.com/office/drawing/2014/main" id="{96A02D59-7C65-4721-85F1-A69C91185316}"/>
                    </a:ext>
                  </a:extLst>
                </p:cNvPr>
                <p:cNvSpPr/>
                <p:nvPr/>
              </p:nvSpPr>
              <p:spPr>
                <a:xfrm>
                  <a:off x="5262778" y="324621"/>
                  <a:ext cx="532851" cy="536834"/>
                </a:xfrm>
                <a:prstGeom prst="triangle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79" name="Right Triangle 178">
                  <a:extLst>
                    <a:ext uri="{FF2B5EF4-FFF2-40B4-BE49-F238E27FC236}">
                      <a16:creationId xmlns:a16="http://schemas.microsoft.com/office/drawing/2014/main" id="{2C92C7FF-1FBF-4605-A863-1CB0C0B5FD79}"/>
                    </a:ext>
                  </a:extLst>
                </p:cNvPr>
                <p:cNvSpPr/>
                <p:nvPr/>
              </p:nvSpPr>
              <p:spPr>
                <a:xfrm rot="13334039">
                  <a:off x="5384999" y="482872"/>
                  <a:ext cx="557701" cy="224821"/>
                </a:xfrm>
                <a:prstGeom prst="rtTriangle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grpSp>
          <p:nvGrpSpPr>
            <p:cNvPr id="170" name="Group 169">
              <a:extLst>
                <a:ext uri="{FF2B5EF4-FFF2-40B4-BE49-F238E27FC236}">
                  <a16:creationId xmlns:a16="http://schemas.microsoft.com/office/drawing/2014/main" id="{099B7DE2-55B3-4E54-BC21-2F59731626B5}"/>
                </a:ext>
              </a:extLst>
            </p:cNvPr>
            <p:cNvGrpSpPr/>
            <p:nvPr/>
          </p:nvGrpSpPr>
          <p:grpSpPr>
            <a:xfrm>
              <a:off x="6070110" y="15291"/>
              <a:ext cx="7734353" cy="8539070"/>
              <a:chOff x="6070110" y="15291"/>
              <a:chExt cx="7734353" cy="8539070"/>
            </a:xfrm>
          </p:grpSpPr>
          <p:sp>
            <p:nvSpPr>
              <p:cNvPr id="80" name="Double Wave 79">
                <a:extLst>
                  <a:ext uri="{FF2B5EF4-FFF2-40B4-BE49-F238E27FC236}">
                    <a16:creationId xmlns:a16="http://schemas.microsoft.com/office/drawing/2014/main" id="{B098D096-78D6-4108-8759-27435E3D1AA6}"/>
                  </a:ext>
                </a:extLst>
              </p:cNvPr>
              <p:cNvSpPr/>
              <p:nvPr/>
            </p:nvSpPr>
            <p:spPr>
              <a:xfrm rot="18319575">
                <a:off x="7109109" y="4683047"/>
                <a:ext cx="4517701" cy="3224927"/>
              </a:xfrm>
              <a:prstGeom prst="doubleWave">
                <a:avLst>
                  <a:gd name="adj1" fmla="val 6552"/>
                  <a:gd name="adj2" fmla="val 8547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1" name="Double Wave 80">
                <a:extLst>
                  <a:ext uri="{FF2B5EF4-FFF2-40B4-BE49-F238E27FC236}">
                    <a16:creationId xmlns:a16="http://schemas.microsoft.com/office/drawing/2014/main" id="{5C156728-5906-4D99-900B-CCD3ED91CE2C}"/>
                  </a:ext>
                </a:extLst>
              </p:cNvPr>
              <p:cNvSpPr/>
              <p:nvPr/>
            </p:nvSpPr>
            <p:spPr>
              <a:xfrm rot="18809662">
                <a:off x="9157745" y="1437082"/>
                <a:ext cx="6068510" cy="3224927"/>
              </a:xfrm>
              <a:prstGeom prst="doubleWave">
                <a:avLst>
                  <a:gd name="adj1" fmla="val 6552"/>
                  <a:gd name="adj2" fmla="val 8547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9FD8F471-6E8A-43AA-8485-9E236E75F89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1033304" y="3175638"/>
                <a:ext cx="515157" cy="1426537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grpSp>
            <p:nvGrpSpPr>
              <p:cNvPr id="160" name="Group 159">
                <a:extLst>
                  <a:ext uri="{FF2B5EF4-FFF2-40B4-BE49-F238E27FC236}">
                    <a16:creationId xmlns:a16="http://schemas.microsoft.com/office/drawing/2014/main" id="{1F195915-4B1C-42BE-B58F-0689F80D9AAB}"/>
                  </a:ext>
                </a:extLst>
              </p:cNvPr>
              <p:cNvGrpSpPr/>
              <p:nvPr/>
            </p:nvGrpSpPr>
            <p:grpSpPr>
              <a:xfrm rot="3104694">
                <a:off x="10736664" y="4611207"/>
                <a:ext cx="474600" cy="678817"/>
                <a:chOff x="9590314" y="1535817"/>
                <a:chExt cx="474600" cy="882079"/>
              </a:xfrm>
            </p:grpSpPr>
            <p:sp>
              <p:nvSpPr>
                <p:cNvPr id="161" name="Rectangle: Rounded Corners 160">
                  <a:extLst>
                    <a:ext uri="{FF2B5EF4-FFF2-40B4-BE49-F238E27FC236}">
                      <a16:creationId xmlns:a16="http://schemas.microsoft.com/office/drawing/2014/main" id="{EFE353C6-1C6E-48E8-99CA-6AA0EA14FAB5}"/>
                    </a:ext>
                  </a:extLst>
                </p:cNvPr>
                <p:cNvSpPr/>
                <p:nvPr/>
              </p:nvSpPr>
              <p:spPr>
                <a:xfrm rot="16200000">
                  <a:off x="9204240" y="1921894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62" name="Rectangle: Rounded Corners 161">
                  <a:extLst>
                    <a:ext uri="{FF2B5EF4-FFF2-40B4-BE49-F238E27FC236}">
                      <a16:creationId xmlns:a16="http://schemas.microsoft.com/office/drawing/2014/main" id="{061DE92D-79D6-4DE6-9CB3-8007A4321CDE}"/>
                    </a:ext>
                  </a:extLst>
                </p:cNvPr>
                <p:cNvSpPr/>
                <p:nvPr/>
              </p:nvSpPr>
              <p:spPr>
                <a:xfrm rot="16200000">
                  <a:off x="9323094" y="1921893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63" name="Rectangle: Rounded Corners 162">
                  <a:extLst>
                    <a:ext uri="{FF2B5EF4-FFF2-40B4-BE49-F238E27FC236}">
                      <a16:creationId xmlns:a16="http://schemas.microsoft.com/office/drawing/2014/main" id="{78831611-3CFA-4894-962B-4C71BABD9CF7}"/>
                    </a:ext>
                  </a:extLst>
                </p:cNvPr>
                <p:cNvSpPr/>
                <p:nvPr/>
              </p:nvSpPr>
              <p:spPr>
                <a:xfrm rot="16200000">
                  <a:off x="9449951" y="1921892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64" name="Rectangle: Rounded Corners 163">
                  <a:extLst>
                    <a:ext uri="{FF2B5EF4-FFF2-40B4-BE49-F238E27FC236}">
                      <a16:creationId xmlns:a16="http://schemas.microsoft.com/office/drawing/2014/main" id="{9DC767B0-3BBB-4112-8812-9ED5A5540EA5}"/>
                    </a:ext>
                  </a:extLst>
                </p:cNvPr>
                <p:cNvSpPr/>
                <p:nvPr/>
              </p:nvSpPr>
              <p:spPr>
                <a:xfrm rot="16200000">
                  <a:off x="9568913" y="1921891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</p:grpSp>
          <p:sp>
            <p:nvSpPr>
              <p:cNvPr id="77" name="Rectangle: Rounded Corners 76">
                <a:extLst>
                  <a:ext uri="{FF2B5EF4-FFF2-40B4-BE49-F238E27FC236}">
                    <a16:creationId xmlns:a16="http://schemas.microsoft.com/office/drawing/2014/main" id="{4AB83E94-B162-4D7B-99F7-C6968F1DAF1E}"/>
                  </a:ext>
                </a:extLst>
              </p:cNvPr>
              <p:cNvSpPr/>
              <p:nvPr/>
            </p:nvSpPr>
            <p:spPr>
              <a:xfrm>
                <a:off x="11532580" y="2403229"/>
                <a:ext cx="304800" cy="3755079"/>
              </a:xfrm>
              <a:prstGeom prst="round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grpSp>
            <p:nvGrpSpPr>
              <p:cNvPr id="159" name="Group 158">
                <a:extLst>
                  <a:ext uri="{FF2B5EF4-FFF2-40B4-BE49-F238E27FC236}">
                    <a16:creationId xmlns:a16="http://schemas.microsoft.com/office/drawing/2014/main" id="{0C8555FE-E848-4F12-A95A-603879A4515C}"/>
                  </a:ext>
                </a:extLst>
              </p:cNvPr>
              <p:cNvGrpSpPr/>
              <p:nvPr/>
            </p:nvGrpSpPr>
            <p:grpSpPr>
              <a:xfrm rot="3104694">
                <a:off x="11041463" y="4983295"/>
                <a:ext cx="474600" cy="678817"/>
                <a:chOff x="9590314" y="1535817"/>
                <a:chExt cx="474600" cy="882079"/>
              </a:xfrm>
            </p:grpSpPr>
            <p:sp>
              <p:nvSpPr>
                <p:cNvPr id="155" name="Rectangle: Rounded Corners 154">
                  <a:extLst>
                    <a:ext uri="{FF2B5EF4-FFF2-40B4-BE49-F238E27FC236}">
                      <a16:creationId xmlns:a16="http://schemas.microsoft.com/office/drawing/2014/main" id="{759A94A8-6C66-4397-AC6F-C8C8E080EF59}"/>
                    </a:ext>
                  </a:extLst>
                </p:cNvPr>
                <p:cNvSpPr/>
                <p:nvPr/>
              </p:nvSpPr>
              <p:spPr>
                <a:xfrm rot="16200000">
                  <a:off x="9204240" y="1921894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54" name="Rectangle: Rounded Corners 153">
                  <a:extLst>
                    <a:ext uri="{FF2B5EF4-FFF2-40B4-BE49-F238E27FC236}">
                      <a16:creationId xmlns:a16="http://schemas.microsoft.com/office/drawing/2014/main" id="{2B57D92E-7B34-4C22-A01E-213B023ACD70}"/>
                    </a:ext>
                  </a:extLst>
                </p:cNvPr>
                <p:cNvSpPr/>
                <p:nvPr/>
              </p:nvSpPr>
              <p:spPr>
                <a:xfrm rot="16200000">
                  <a:off x="9323094" y="1921893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56" name="Rectangle: Rounded Corners 155">
                  <a:extLst>
                    <a:ext uri="{FF2B5EF4-FFF2-40B4-BE49-F238E27FC236}">
                      <a16:creationId xmlns:a16="http://schemas.microsoft.com/office/drawing/2014/main" id="{ECE9F87E-D11E-4CFB-8887-C436957644DE}"/>
                    </a:ext>
                  </a:extLst>
                </p:cNvPr>
                <p:cNvSpPr/>
                <p:nvPr/>
              </p:nvSpPr>
              <p:spPr>
                <a:xfrm rot="16200000">
                  <a:off x="9449951" y="1921892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57" name="Rectangle: Rounded Corners 156">
                  <a:extLst>
                    <a:ext uri="{FF2B5EF4-FFF2-40B4-BE49-F238E27FC236}">
                      <a16:creationId xmlns:a16="http://schemas.microsoft.com/office/drawing/2014/main" id="{46C2471B-121C-4161-937D-DB548B54CD86}"/>
                    </a:ext>
                  </a:extLst>
                </p:cNvPr>
                <p:cNvSpPr/>
                <p:nvPr/>
              </p:nvSpPr>
              <p:spPr>
                <a:xfrm rot="16200000">
                  <a:off x="9568913" y="1921891"/>
                  <a:ext cx="882076" cy="10992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</p:grpSp>
          <p:sp>
            <p:nvSpPr>
              <p:cNvPr id="79" name="Rectangle: Rounded Corners 78">
                <a:extLst>
                  <a:ext uri="{FF2B5EF4-FFF2-40B4-BE49-F238E27FC236}">
                    <a16:creationId xmlns:a16="http://schemas.microsoft.com/office/drawing/2014/main" id="{69BE86D6-8FC0-4B11-B016-21F6224A9D31}"/>
                  </a:ext>
                </a:extLst>
              </p:cNvPr>
              <p:cNvSpPr/>
              <p:nvPr/>
            </p:nvSpPr>
            <p:spPr>
              <a:xfrm rot="19356117">
                <a:off x="11087870" y="5491656"/>
                <a:ext cx="713739" cy="119097"/>
              </a:xfrm>
              <a:prstGeom prst="round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76" name="Rectangle: Rounded Corners 75">
                <a:extLst>
                  <a:ext uri="{FF2B5EF4-FFF2-40B4-BE49-F238E27FC236}">
                    <a16:creationId xmlns:a16="http://schemas.microsoft.com/office/drawing/2014/main" id="{4A78DEA5-72C8-4DC4-B4B0-0C65AA4D146E}"/>
                  </a:ext>
                </a:extLst>
              </p:cNvPr>
              <p:cNvSpPr/>
              <p:nvPr/>
            </p:nvSpPr>
            <p:spPr>
              <a:xfrm>
                <a:off x="7465842" y="2492891"/>
                <a:ext cx="304800" cy="3589655"/>
              </a:xfrm>
              <a:prstGeom prst="round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8" name="Rectangle: Rounded Corners 77">
                <a:extLst>
                  <a:ext uri="{FF2B5EF4-FFF2-40B4-BE49-F238E27FC236}">
                    <a16:creationId xmlns:a16="http://schemas.microsoft.com/office/drawing/2014/main" id="{6BE501B2-2127-41C4-8E81-8D731EF29144}"/>
                  </a:ext>
                </a:extLst>
              </p:cNvPr>
              <p:cNvSpPr/>
              <p:nvPr/>
            </p:nvSpPr>
            <p:spPr>
              <a:xfrm rot="19710368">
                <a:off x="6980730" y="5390101"/>
                <a:ext cx="713739" cy="119097"/>
              </a:xfrm>
              <a:prstGeom prst="round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62" name="Rectangle: Rounded Corners 61">
                <a:extLst>
                  <a:ext uri="{FF2B5EF4-FFF2-40B4-BE49-F238E27FC236}">
                    <a16:creationId xmlns:a16="http://schemas.microsoft.com/office/drawing/2014/main" id="{B83288D1-65A0-4F46-ADCD-8C9CD17510EA}"/>
                  </a:ext>
                </a:extLst>
              </p:cNvPr>
              <p:cNvSpPr/>
              <p:nvPr/>
            </p:nvSpPr>
            <p:spPr>
              <a:xfrm>
                <a:off x="6901666" y="3065960"/>
                <a:ext cx="304800" cy="3589655"/>
              </a:xfrm>
              <a:prstGeom prst="round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3" name="Rectangle: Rounded Corners 62">
                <a:extLst>
                  <a:ext uri="{FF2B5EF4-FFF2-40B4-BE49-F238E27FC236}">
                    <a16:creationId xmlns:a16="http://schemas.microsoft.com/office/drawing/2014/main" id="{8470446A-6D6A-4954-A500-2E191B98F690}"/>
                  </a:ext>
                </a:extLst>
              </p:cNvPr>
              <p:cNvSpPr/>
              <p:nvPr/>
            </p:nvSpPr>
            <p:spPr>
              <a:xfrm>
                <a:off x="11022375" y="2913958"/>
                <a:ext cx="304800" cy="3755079"/>
              </a:xfrm>
              <a:prstGeom prst="round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965539EA-EEDE-4B98-9A68-8FDAC990084B}"/>
                  </a:ext>
                </a:extLst>
              </p:cNvPr>
              <p:cNvSpPr/>
              <p:nvPr/>
            </p:nvSpPr>
            <p:spPr>
              <a:xfrm rot="1901277">
                <a:off x="7088392" y="3909077"/>
                <a:ext cx="1475727" cy="205740"/>
              </a:xfrm>
              <a:custGeom>
                <a:avLst/>
                <a:gdLst>
                  <a:gd name="connsiteX0" fmla="*/ 0 w 1475727"/>
                  <a:gd name="connsiteY0" fmla="*/ 91440 h 205740"/>
                  <a:gd name="connsiteX1" fmla="*/ 68580 w 1475727"/>
                  <a:gd name="connsiteY1" fmla="*/ 68580 h 205740"/>
                  <a:gd name="connsiteX2" fmla="*/ 400050 w 1475727"/>
                  <a:gd name="connsiteY2" fmla="*/ 91440 h 205740"/>
                  <a:gd name="connsiteX3" fmla="*/ 491490 w 1475727"/>
                  <a:gd name="connsiteY3" fmla="*/ 125730 h 205740"/>
                  <a:gd name="connsiteX4" fmla="*/ 548640 w 1475727"/>
                  <a:gd name="connsiteY4" fmla="*/ 160020 h 205740"/>
                  <a:gd name="connsiteX5" fmla="*/ 605790 w 1475727"/>
                  <a:gd name="connsiteY5" fmla="*/ 171450 h 205740"/>
                  <a:gd name="connsiteX6" fmla="*/ 731520 w 1475727"/>
                  <a:gd name="connsiteY6" fmla="*/ 205740 h 205740"/>
                  <a:gd name="connsiteX7" fmla="*/ 948690 w 1475727"/>
                  <a:gd name="connsiteY7" fmla="*/ 182880 h 205740"/>
                  <a:gd name="connsiteX8" fmla="*/ 1005840 w 1475727"/>
                  <a:gd name="connsiteY8" fmla="*/ 137160 h 205740"/>
                  <a:gd name="connsiteX9" fmla="*/ 1051560 w 1475727"/>
                  <a:gd name="connsiteY9" fmla="*/ 114300 h 205740"/>
                  <a:gd name="connsiteX10" fmla="*/ 1120140 w 1475727"/>
                  <a:gd name="connsiteY10" fmla="*/ 68580 h 205740"/>
                  <a:gd name="connsiteX11" fmla="*/ 1200150 w 1475727"/>
                  <a:gd name="connsiteY11" fmla="*/ 11430 h 205740"/>
                  <a:gd name="connsiteX12" fmla="*/ 1257300 w 1475727"/>
                  <a:gd name="connsiteY12" fmla="*/ 0 h 205740"/>
                  <a:gd name="connsiteX13" fmla="*/ 1394460 w 1475727"/>
                  <a:gd name="connsiteY13" fmla="*/ 11430 h 205740"/>
                  <a:gd name="connsiteX14" fmla="*/ 1417320 w 1475727"/>
                  <a:gd name="connsiteY14" fmla="*/ 45720 h 205740"/>
                  <a:gd name="connsiteX15" fmla="*/ 1474470 w 1475727"/>
                  <a:gd name="connsiteY15" fmla="*/ 125730 h 205740"/>
                  <a:gd name="connsiteX16" fmla="*/ 1474470 w 1475727"/>
                  <a:gd name="connsiteY16" fmla="*/ 148590 h 205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475727" h="205740">
                    <a:moveTo>
                      <a:pt x="0" y="91440"/>
                    </a:moveTo>
                    <a:cubicBezTo>
                      <a:pt x="22860" y="83820"/>
                      <a:pt x="44496" y="69357"/>
                      <a:pt x="68580" y="68580"/>
                    </a:cubicBezTo>
                    <a:cubicBezTo>
                      <a:pt x="292856" y="61345"/>
                      <a:pt x="274567" y="60069"/>
                      <a:pt x="400050" y="91440"/>
                    </a:cubicBezTo>
                    <a:cubicBezTo>
                      <a:pt x="487957" y="150044"/>
                      <a:pt x="367904" y="76296"/>
                      <a:pt x="491490" y="125730"/>
                    </a:cubicBezTo>
                    <a:cubicBezTo>
                      <a:pt x="512117" y="133981"/>
                      <a:pt x="528013" y="151769"/>
                      <a:pt x="548640" y="160020"/>
                    </a:cubicBezTo>
                    <a:cubicBezTo>
                      <a:pt x="566678" y="167235"/>
                      <a:pt x="587047" y="166338"/>
                      <a:pt x="605790" y="171450"/>
                    </a:cubicBezTo>
                    <a:cubicBezTo>
                      <a:pt x="765309" y="214955"/>
                      <a:pt x="592283" y="177893"/>
                      <a:pt x="731520" y="205740"/>
                    </a:cubicBezTo>
                    <a:cubicBezTo>
                      <a:pt x="803910" y="198120"/>
                      <a:pt x="878073" y="200534"/>
                      <a:pt x="948690" y="182880"/>
                    </a:cubicBezTo>
                    <a:cubicBezTo>
                      <a:pt x="972358" y="176963"/>
                      <a:pt x="985541" y="150692"/>
                      <a:pt x="1005840" y="137160"/>
                    </a:cubicBezTo>
                    <a:cubicBezTo>
                      <a:pt x="1020017" y="127709"/>
                      <a:pt x="1037695" y="124204"/>
                      <a:pt x="1051560" y="114300"/>
                    </a:cubicBezTo>
                    <a:cubicBezTo>
                      <a:pt x="1126476" y="60788"/>
                      <a:pt x="1046584" y="93099"/>
                      <a:pt x="1120140" y="68580"/>
                    </a:cubicBezTo>
                    <a:cubicBezTo>
                      <a:pt x="1122769" y="66608"/>
                      <a:pt x="1189008" y="15608"/>
                      <a:pt x="1200150" y="11430"/>
                    </a:cubicBezTo>
                    <a:cubicBezTo>
                      <a:pt x="1218340" y="4609"/>
                      <a:pt x="1238250" y="3810"/>
                      <a:pt x="1257300" y="0"/>
                    </a:cubicBezTo>
                    <a:cubicBezTo>
                      <a:pt x="1303020" y="3810"/>
                      <a:pt x="1350347" y="-1174"/>
                      <a:pt x="1394460" y="11430"/>
                    </a:cubicBezTo>
                    <a:cubicBezTo>
                      <a:pt x="1407669" y="15204"/>
                      <a:pt x="1409335" y="34542"/>
                      <a:pt x="1417320" y="45720"/>
                    </a:cubicBezTo>
                    <a:cubicBezTo>
                      <a:pt x="1420289" y="49877"/>
                      <a:pt x="1469572" y="113486"/>
                      <a:pt x="1474470" y="125730"/>
                    </a:cubicBezTo>
                    <a:cubicBezTo>
                      <a:pt x="1477300" y="132805"/>
                      <a:pt x="1474470" y="140970"/>
                      <a:pt x="1474470" y="14859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D7A29B34-B520-4B7D-9947-4C92B1482EA0}"/>
                  </a:ext>
                </a:extLst>
              </p:cNvPr>
              <p:cNvGrpSpPr/>
              <p:nvPr/>
            </p:nvGrpSpPr>
            <p:grpSpPr>
              <a:xfrm>
                <a:off x="6887347" y="3538990"/>
                <a:ext cx="308610" cy="156064"/>
                <a:chOff x="5793904" y="2342542"/>
                <a:chExt cx="308610" cy="156064"/>
              </a:xfrm>
            </p:grpSpPr>
            <p:sp>
              <p:nvSpPr>
                <p:cNvPr id="86" name="Freeform: Shape 85">
                  <a:extLst>
                    <a:ext uri="{FF2B5EF4-FFF2-40B4-BE49-F238E27FC236}">
                      <a16:creationId xmlns:a16="http://schemas.microsoft.com/office/drawing/2014/main" id="{4B4C9257-68D1-42CE-AA79-D0DA1B506BAF}"/>
                    </a:ext>
                  </a:extLst>
                </p:cNvPr>
                <p:cNvSpPr/>
                <p:nvPr/>
              </p:nvSpPr>
              <p:spPr>
                <a:xfrm>
                  <a:off x="5793904" y="2342542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7" name="Freeform: Shape 86">
                  <a:extLst>
                    <a:ext uri="{FF2B5EF4-FFF2-40B4-BE49-F238E27FC236}">
                      <a16:creationId xmlns:a16="http://schemas.microsoft.com/office/drawing/2014/main" id="{44EA1B7E-7717-4966-8756-AF8B3F84537D}"/>
                    </a:ext>
                  </a:extLst>
                </p:cNvPr>
                <p:cNvSpPr/>
                <p:nvPr/>
              </p:nvSpPr>
              <p:spPr>
                <a:xfrm>
                  <a:off x="5793904" y="239179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8" name="Freeform: Shape 87">
                  <a:extLst>
                    <a:ext uri="{FF2B5EF4-FFF2-40B4-BE49-F238E27FC236}">
                      <a16:creationId xmlns:a16="http://schemas.microsoft.com/office/drawing/2014/main" id="{91CADC0F-E364-4704-843E-1ADEB2148986}"/>
                    </a:ext>
                  </a:extLst>
                </p:cNvPr>
                <p:cNvSpPr/>
                <p:nvPr/>
              </p:nvSpPr>
              <p:spPr>
                <a:xfrm>
                  <a:off x="5793904" y="243791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9" name="Freeform: Shape 88">
                  <a:extLst>
                    <a:ext uri="{FF2B5EF4-FFF2-40B4-BE49-F238E27FC236}">
                      <a16:creationId xmlns:a16="http://schemas.microsoft.com/office/drawing/2014/main" id="{A87646F4-F7D6-46AA-BC23-F5F7AC3A75FA}"/>
                    </a:ext>
                  </a:extLst>
                </p:cNvPr>
                <p:cNvSpPr/>
                <p:nvPr/>
              </p:nvSpPr>
              <p:spPr>
                <a:xfrm>
                  <a:off x="5793904" y="2487176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91" name="Group 90">
                <a:extLst>
                  <a:ext uri="{FF2B5EF4-FFF2-40B4-BE49-F238E27FC236}">
                    <a16:creationId xmlns:a16="http://schemas.microsoft.com/office/drawing/2014/main" id="{75BBDA4F-A655-41AB-AA89-23C83FA27846}"/>
                  </a:ext>
                </a:extLst>
              </p:cNvPr>
              <p:cNvGrpSpPr/>
              <p:nvPr/>
            </p:nvGrpSpPr>
            <p:grpSpPr>
              <a:xfrm>
                <a:off x="7477828" y="3063325"/>
                <a:ext cx="308610" cy="156064"/>
                <a:chOff x="5793904" y="2342542"/>
                <a:chExt cx="308610" cy="156064"/>
              </a:xfrm>
            </p:grpSpPr>
            <p:sp>
              <p:nvSpPr>
                <p:cNvPr id="92" name="Freeform: Shape 91">
                  <a:extLst>
                    <a:ext uri="{FF2B5EF4-FFF2-40B4-BE49-F238E27FC236}">
                      <a16:creationId xmlns:a16="http://schemas.microsoft.com/office/drawing/2014/main" id="{3615A387-2850-49B7-8B87-83873D0120A5}"/>
                    </a:ext>
                  </a:extLst>
                </p:cNvPr>
                <p:cNvSpPr/>
                <p:nvPr/>
              </p:nvSpPr>
              <p:spPr>
                <a:xfrm>
                  <a:off x="5793904" y="2342542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3" name="Freeform: Shape 92">
                  <a:extLst>
                    <a:ext uri="{FF2B5EF4-FFF2-40B4-BE49-F238E27FC236}">
                      <a16:creationId xmlns:a16="http://schemas.microsoft.com/office/drawing/2014/main" id="{0953979B-BEE0-4AB8-BEB2-327B031B2C7D}"/>
                    </a:ext>
                  </a:extLst>
                </p:cNvPr>
                <p:cNvSpPr/>
                <p:nvPr/>
              </p:nvSpPr>
              <p:spPr>
                <a:xfrm>
                  <a:off x="5793904" y="239179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4" name="Freeform: Shape 93">
                  <a:extLst>
                    <a:ext uri="{FF2B5EF4-FFF2-40B4-BE49-F238E27FC236}">
                      <a16:creationId xmlns:a16="http://schemas.microsoft.com/office/drawing/2014/main" id="{58C963C9-09D3-488D-8132-F0E5973013BC}"/>
                    </a:ext>
                  </a:extLst>
                </p:cNvPr>
                <p:cNvSpPr/>
                <p:nvPr/>
              </p:nvSpPr>
              <p:spPr>
                <a:xfrm>
                  <a:off x="5793904" y="243791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5" name="Freeform: Shape 94">
                  <a:extLst>
                    <a:ext uri="{FF2B5EF4-FFF2-40B4-BE49-F238E27FC236}">
                      <a16:creationId xmlns:a16="http://schemas.microsoft.com/office/drawing/2014/main" id="{369A321C-205E-4755-B129-3FFB8CFB47C6}"/>
                    </a:ext>
                  </a:extLst>
                </p:cNvPr>
                <p:cNvSpPr/>
                <p:nvPr/>
              </p:nvSpPr>
              <p:spPr>
                <a:xfrm>
                  <a:off x="5793904" y="2487176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96" name="Group 95">
                <a:extLst>
                  <a:ext uri="{FF2B5EF4-FFF2-40B4-BE49-F238E27FC236}">
                    <a16:creationId xmlns:a16="http://schemas.microsoft.com/office/drawing/2014/main" id="{E7B2986E-AA66-476E-B4FE-AA2841DF87CE}"/>
                  </a:ext>
                </a:extLst>
              </p:cNvPr>
              <p:cNvGrpSpPr/>
              <p:nvPr/>
            </p:nvGrpSpPr>
            <p:grpSpPr>
              <a:xfrm>
                <a:off x="11025539" y="3648865"/>
                <a:ext cx="308610" cy="156064"/>
                <a:chOff x="5793904" y="2342542"/>
                <a:chExt cx="308610" cy="156064"/>
              </a:xfrm>
            </p:grpSpPr>
            <p:sp>
              <p:nvSpPr>
                <p:cNvPr id="97" name="Freeform: Shape 96">
                  <a:extLst>
                    <a:ext uri="{FF2B5EF4-FFF2-40B4-BE49-F238E27FC236}">
                      <a16:creationId xmlns:a16="http://schemas.microsoft.com/office/drawing/2014/main" id="{19B7DA31-555B-43DB-9BB3-D6827E84E0F4}"/>
                    </a:ext>
                  </a:extLst>
                </p:cNvPr>
                <p:cNvSpPr/>
                <p:nvPr/>
              </p:nvSpPr>
              <p:spPr>
                <a:xfrm>
                  <a:off x="5793904" y="2342542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8" name="Freeform: Shape 97">
                  <a:extLst>
                    <a:ext uri="{FF2B5EF4-FFF2-40B4-BE49-F238E27FC236}">
                      <a16:creationId xmlns:a16="http://schemas.microsoft.com/office/drawing/2014/main" id="{ABAF09DA-E68F-4B94-89FE-357A14173DA6}"/>
                    </a:ext>
                  </a:extLst>
                </p:cNvPr>
                <p:cNvSpPr/>
                <p:nvPr/>
              </p:nvSpPr>
              <p:spPr>
                <a:xfrm>
                  <a:off x="5793904" y="239179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9" name="Freeform: Shape 98">
                  <a:extLst>
                    <a:ext uri="{FF2B5EF4-FFF2-40B4-BE49-F238E27FC236}">
                      <a16:creationId xmlns:a16="http://schemas.microsoft.com/office/drawing/2014/main" id="{228B76ED-B3EF-41BA-A223-04E1A87E9A40}"/>
                    </a:ext>
                  </a:extLst>
                </p:cNvPr>
                <p:cNvSpPr/>
                <p:nvPr/>
              </p:nvSpPr>
              <p:spPr>
                <a:xfrm>
                  <a:off x="5793904" y="243791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0" name="Freeform: Shape 99">
                  <a:extLst>
                    <a:ext uri="{FF2B5EF4-FFF2-40B4-BE49-F238E27FC236}">
                      <a16:creationId xmlns:a16="http://schemas.microsoft.com/office/drawing/2014/main" id="{D9409F5E-CF60-48BE-9BD8-FEC4BD2E24E7}"/>
                    </a:ext>
                  </a:extLst>
                </p:cNvPr>
                <p:cNvSpPr/>
                <p:nvPr/>
              </p:nvSpPr>
              <p:spPr>
                <a:xfrm>
                  <a:off x="5793904" y="2487176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06" name="Group 105">
                <a:extLst>
                  <a:ext uri="{FF2B5EF4-FFF2-40B4-BE49-F238E27FC236}">
                    <a16:creationId xmlns:a16="http://schemas.microsoft.com/office/drawing/2014/main" id="{74BC92F0-DE10-4E01-9F1A-0BD6FC7DE788}"/>
                  </a:ext>
                </a:extLst>
              </p:cNvPr>
              <p:cNvGrpSpPr/>
              <p:nvPr/>
            </p:nvGrpSpPr>
            <p:grpSpPr>
              <a:xfrm>
                <a:off x="11543509" y="3035370"/>
                <a:ext cx="308610" cy="156064"/>
                <a:chOff x="5793904" y="2342542"/>
                <a:chExt cx="308610" cy="156064"/>
              </a:xfrm>
            </p:grpSpPr>
            <p:sp>
              <p:nvSpPr>
                <p:cNvPr id="107" name="Freeform: Shape 106">
                  <a:extLst>
                    <a:ext uri="{FF2B5EF4-FFF2-40B4-BE49-F238E27FC236}">
                      <a16:creationId xmlns:a16="http://schemas.microsoft.com/office/drawing/2014/main" id="{934A73C9-C29E-46E8-A349-B1C96B9B5BEB}"/>
                    </a:ext>
                  </a:extLst>
                </p:cNvPr>
                <p:cNvSpPr/>
                <p:nvPr/>
              </p:nvSpPr>
              <p:spPr>
                <a:xfrm>
                  <a:off x="5793904" y="2342542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8" name="Freeform: Shape 107">
                  <a:extLst>
                    <a:ext uri="{FF2B5EF4-FFF2-40B4-BE49-F238E27FC236}">
                      <a16:creationId xmlns:a16="http://schemas.microsoft.com/office/drawing/2014/main" id="{A315259A-1CDB-4899-8FA9-E9D833DC91E8}"/>
                    </a:ext>
                  </a:extLst>
                </p:cNvPr>
                <p:cNvSpPr/>
                <p:nvPr/>
              </p:nvSpPr>
              <p:spPr>
                <a:xfrm>
                  <a:off x="5793904" y="239179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9" name="Freeform: Shape 108">
                  <a:extLst>
                    <a:ext uri="{FF2B5EF4-FFF2-40B4-BE49-F238E27FC236}">
                      <a16:creationId xmlns:a16="http://schemas.microsoft.com/office/drawing/2014/main" id="{0F88F11A-44BA-460A-B22A-9AB1848FD4AA}"/>
                    </a:ext>
                  </a:extLst>
                </p:cNvPr>
                <p:cNvSpPr/>
                <p:nvPr/>
              </p:nvSpPr>
              <p:spPr>
                <a:xfrm>
                  <a:off x="5793904" y="2437919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7B62ADBE-8E12-4E0D-BC8A-A2CF1AAAEDF9}"/>
                    </a:ext>
                  </a:extLst>
                </p:cNvPr>
                <p:cNvSpPr/>
                <p:nvPr/>
              </p:nvSpPr>
              <p:spPr>
                <a:xfrm>
                  <a:off x="5793904" y="2487176"/>
                  <a:ext cx="308610" cy="11430"/>
                </a:xfrm>
                <a:custGeom>
                  <a:avLst/>
                  <a:gdLst>
                    <a:gd name="connsiteX0" fmla="*/ 0 w 308610"/>
                    <a:gd name="connsiteY0" fmla="*/ 0 h 11430"/>
                    <a:gd name="connsiteX1" fmla="*/ 308610 w 308610"/>
                    <a:gd name="connsiteY1" fmla="*/ 11430 h 114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308610" h="11430">
                      <a:moveTo>
                        <a:pt x="0" y="0"/>
                      </a:moveTo>
                      <a:lnTo>
                        <a:pt x="308610" y="1143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D998C895-AA9F-4EF7-8D86-1EC8A6AC4E7D}"/>
                  </a:ext>
                </a:extLst>
              </p:cNvPr>
              <p:cNvSpPr/>
              <p:nvPr/>
            </p:nvSpPr>
            <p:spPr>
              <a:xfrm rot="12595133">
                <a:off x="7669014" y="3384391"/>
                <a:ext cx="1475727" cy="205740"/>
              </a:xfrm>
              <a:custGeom>
                <a:avLst/>
                <a:gdLst>
                  <a:gd name="connsiteX0" fmla="*/ 0 w 1475727"/>
                  <a:gd name="connsiteY0" fmla="*/ 91440 h 205740"/>
                  <a:gd name="connsiteX1" fmla="*/ 68580 w 1475727"/>
                  <a:gd name="connsiteY1" fmla="*/ 68580 h 205740"/>
                  <a:gd name="connsiteX2" fmla="*/ 400050 w 1475727"/>
                  <a:gd name="connsiteY2" fmla="*/ 91440 h 205740"/>
                  <a:gd name="connsiteX3" fmla="*/ 491490 w 1475727"/>
                  <a:gd name="connsiteY3" fmla="*/ 125730 h 205740"/>
                  <a:gd name="connsiteX4" fmla="*/ 548640 w 1475727"/>
                  <a:gd name="connsiteY4" fmla="*/ 160020 h 205740"/>
                  <a:gd name="connsiteX5" fmla="*/ 605790 w 1475727"/>
                  <a:gd name="connsiteY5" fmla="*/ 171450 h 205740"/>
                  <a:gd name="connsiteX6" fmla="*/ 731520 w 1475727"/>
                  <a:gd name="connsiteY6" fmla="*/ 205740 h 205740"/>
                  <a:gd name="connsiteX7" fmla="*/ 948690 w 1475727"/>
                  <a:gd name="connsiteY7" fmla="*/ 182880 h 205740"/>
                  <a:gd name="connsiteX8" fmla="*/ 1005840 w 1475727"/>
                  <a:gd name="connsiteY8" fmla="*/ 137160 h 205740"/>
                  <a:gd name="connsiteX9" fmla="*/ 1051560 w 1475727"/>
                  <a:gd name="connsiteY9" fmla="*/ 114300 h 205740"/>
                  <a:gd name="connsiteX10" fmla="*/ 1120140 w 1475727"/>
                  <a:gd name="connsiteY10" fmla="*/ 68580 h 205740"/>
                  <a:gd name="connsiteX11" fmla="*/ 1200150 w 1475727"/>
                  <a:gd name="connsiteY11" fmla="*/ 11430 h 205740"/>
                  <a:gd name="connsiteX12" fmla="*/ 1257300 w 1475727"/>
                  <a:gd name="connsiteY12" fmla="*/ 0 h 205740"/>
                  <a:gd name="connsiteX13" fmla="*/ 1394460 w 1475727"/>
                  <a:gd name="connsiteY13" fmla="*/ 11430 h 205740"/>
                  <a:gd name="connsiteX14" fmla="*/ 1417320 w 1475727"/>
                  <a:gd name="connsiteY14" fmla="*/ 45720 h 205740"/>
                  <a:gd name="connsiteX15" fmla="*/ 1474470 w 1475727"/>
                  <a:gd name="connsiteY15" fmla="*/ 125730 h 205740"/>
                  <a:gd name="connsiteX16" fmla="*/ 1474470 w 1475727"/>
                  <a:gd name="connsiteY16" fmla="*/ 148590 h 205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475727" h="205740">
                    <a:moveTo>
                      <a:pt x="0" y="91440"/>
                    </a:moveTo>
                    <a:cubicBezTo>
                      <a:pt x="22860" y="83820"/>
                      <a:pt x="44496" y="69357"/>
                      <a:pt x="68580" y="68580"/>
                    </a:cubicBezTo>
                    <a:cubicBezTo>
                      <a:pt x="292856" y="61345"/>
                      <a:pt x="274567" y="60069"/>
                      <a:pt x="400050" y="91440"/>
                    </a:cubicBezTo>
                    <a:cubicBezTo>
                      <a:pt x="487957" y="150044"/>
                      <a:pt x="367904" y="76296"/>
                      <a:pt x="491490" y="125730"/>
                    </a:cubicBezTo>
                    <a:cubicBezTo>
                      <a:pt x="512117" y="133981"/>
                      <a:pt x="528013" y="151769"/>
                      <a:pt x="548640" y="160020"/>
                    </a:cubicBezTo>
                    <a:cubicBezTo>
                      <a:pt x="566678" y="167235"/>
                      <a:pt x="587047" y="166338"/>
                      <a:pt x="605790" y="171450"/>
                    </a:cubicBezTo>
                    <a:cubicBezTo>
                      <a:pt x="765309" y="214955"/>
                      <a:pt x="592283" y="177893"/>
                      <a:pt x="731520" y="205740"/>
                    </a:cubicBezTo>
                    <a:cubicBezTo>
                      <a:pt x="803910" y="198120"/>
                      <a:pt x="878073" y="200534"/>
                      <a:pt x="948690" y="182880"/>
                    </a:cubicBezTo>
                    <a:cubicBezTo>
                      <a:pt x="972358" y="176963"/>
                      <a:pt x="985541" y="150692"/>
                      <a:pt x="1005840" y="137160"/>
                    </a:cubicBezTo>
                    <a:cubicBezTo>
                      <a:pt x="1020017" y="127709"/>
                      <a:pt x="1037695" y="124204"/>
                      <a:pt x="1051560" y="114300"/>
                    </a:cubicBezTo>
                    <a:cubicBezTo>
                      <a:pt x="1126476" y="60788"/>
                      <a:pt x="1046584" y="93099"/>
                      <a:pt x="1120140" y="68580"/>
                    </a:cubicBezTo>
                    <a:cubicBezTo>
                      <a:pt x="1122769" y="66608"/>
                      <a:pt x="1189008" y="15608"/>
                      <a:pt x="1200150" y="11430"/>
                    </a:cubicBezTo>
                    <a:cubicBezTo>
                      <a:pt x="1218340" y="4609"/>
                      <a:pt x="1238250" y="3810"/>
                      <a:pt x="1257300" y="0"/>
                    </a:cubicBezTo>
                    <a:cubicBezTo>
                      <a:pt x="1303020" y="3810"/>
                      <a:pt x="1350347" y="-1174"/>
                      <a:pt x="1394460" y="11430"/>
                    </a:cubicBezTo>
                    <a:cubicBezTo>
                      <a:pt x="1407669" y="15204"/>
                      <a:pt x="1409335" y="34542"/>
                      <a:pt x="1417320" y="45720"/>
                    </a:cubicBezTo>
                    <a:cubicBezTo>
                      <a:pt x="1420289" y="49877"/>
                      <a:pt x="1469572" y="113486"/>
                      <a:pt x="1474470" y="125730"/>
                    </a:cubicBezTo>
                    <a:cubicBezTo>
                      <a:pt x="1477300" y="132805"/>
                      <a:pt x="1474470" y="140970"/>
                      <a:pt x="1474470" y="14859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D7905630-AE0D-432D-8172-0BD08BA9E071}"/>
                  </a:ext>
                </a:extLst>
              </p:cNvPr>
              <p:cNvGrpSpPr/>
              <p:nvPr/>
            </p:nvGrpSpPr>
            <p:grpSpPr>
              <a:xfrm rot="2857835">
                <a:off x="8374478" y="4380486"/>
                <a:ext cx="449511" cy="217708"/>
                <a:chOff x="5428986" y="2023230"/>
                <a:chExt cx="449511" cy="217708"/>
              </a:xfrm>
            </p:grpSpPr>
            <p:sp>
              <p:nvSpPr>
                <p:cNvPr id="113" name="Rectangle: Rounded Corners 112">
                  <a:extLst>
                    <a:ext uri="{FF2B5EF4-FFF2-40B4-BE49-F238E27FC236}">
                      <a16:creationId xmlns:a16="http://schemas.microsoft.com/office/drawing/2014/main" id="{14E0F621-F360-4EB0-A18A-20242D67C175}"/>
                    </a:ext>
                  </a:extLst>
                </p:cNvPr>
                <p:cNvSpPr/>
                <p:nvPr/>
              </p:nvSpPr>
              <p:spPr>
                <a:xfrm rot="19710368">
                  <a:off x="5428986" y="2121841"/>
                  <a:ext cx="370706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14" name="Explosion: 14 Points 113">
                  <a:extLst>
                    <a:ext uri="{FF2B5EF4-FFF2-40B4-BE49-F238E27FC236}">
                      <a16:creationId xmlns:a16="http://schemas.microsoft.com/office/drawing/2014/main" id="{3E217696-11CC-45D3-A661-C3FC6262B5DD}"/>
                    </a:ext>
                  </a:extLst>
                </p:cNvPr>
                <p:cNvSpPr/>
                <p:nvPr/>
              </p:nvSpPr>
              <p:spPr>
                <a:xfrm rot="3776868">
                  <a:off x="5693859" y="1979268"/>
                  <a:ext cx="140675" cy="228600"/>
                </a:xfrm>
                <a:prstGeom prst="irregularSeal2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16" name="Group 115">
                <a:extLst>
                  <a:ext uri="{FF2B5EF4-FFF2-40B4-BE49-F238E27FC236}">
                    <a16:creationId xmlns:a16="http://schemas.microsoft.com/office/drawing/2014/main" id="{932EB384-572A-4ECA-A978-CB1D04BFB8A7}"/>
                  </a:ext>
                </a:extLst>
              </p:cNvPr>
              <p:cNvGrpSpPr/>
              <p:nvPr/>
            </p:nvGrpSpPr>
            <p:grpSpPr>
              <a:xfrm rot="9903289">
                <a:off x="8718815" y="3934015"/>
                <a:ext cx="449511" cy="217708"/>
                <a:chOff x="5428986" y="2023230"/>
                <a:chExt cx="449511" cy="217708"/>
              </a:xfrm>
            </p:grpSpPr>
            <p:sp>
              <p:nvSpPr>
                <p:cNvPr id="117" name="Rectangle: Rounded Corners 116">
                  <a:extLst>
                    <a:ext uri="{FF2B5EF4-FFF2-40B4-BE49-F238E27FC236}">
                      <a16:creationId xmlns:a16="http://schemas.microsoft.com/office/drawing/2014/main" id="{5BAF4523-1444-421C-BA2B-752CAE568065}"/>
                    </a:ext>
                  </a:extLst>
                </p:cNvPr>
                <p:cNvSpPr/>
                <p:nvPr/>
              </p:nvSpPr>
              <p:spPr>
                <a:xfrm rot="19710368">
                  <a:off x="5428986" y="2121841"/>
                  <a:ext cx="370706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18" name="Explosion: 14 Points 117">
                  <a:extLst>
                    <a:ext uri="{FF2B5EF4-FFF2-40B4-BE49-F238E27FC236}">
                      <a16:creationId xmlns:a16="http://schemas.microsoft.com/office/drawing/2014/main" id="{8985E28C-E1C8-4C16-ACDD-72EFB4B6B9FB}"/>
                    </a:ext>
                  </a:extLst>
                </p:cNvPr>
                <p:cNvSpPr/>
                <p:nvPr/>
              </p:nvSpPr>
              <p:spPr>
                <a:xfrm rot="3776868">
                  <a:off x="5693859" y="1979268"/>
                  <a:ext cx="140675" cy="228600"/>
                </a:xfrm>
                <a:prstGeom prst="irregularSeal2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24" name="Group 123">
                <a:extLst>
                  <a:ext uri="{FF2B5EF4-FFF2-40B4-BE49-F238E27FC236}">
                    <a16:creationId xmlns:a16="http://schemas.microsoft.com/office/drawing/2014/main" id="{5EDA1E7A-BF34-46D6-8742-1426262F8920}"/>
                  </a:ext>
                </a:extLst>
              </p:cNvPr>
              <p:cNvGrpSpPr/>
              <p:nvPr/>
            </p:nvGrpSpPr>
            <p:grpSpPr>
              <a:xfrm rot="18685263">
                <a:off x="9111311" y="5244342"/>
                <a:ext cx="253458" cy="791076"/>
                <a:chOff x="5256221" y="2174662"/>
                <a:chExt cx="253458" cy="791076"/>
              </a:xfrm>
            </p:grpSpPr>
            <p:sp>
              <p:nvSpPr>
                <p:cNvPr id="119" name="Rectangle: Rounded Corners 118">
                  <a:extLst>
                    <a:ext uri="{FF2B5EF4-FFF2-40B4-BE49-F238E27FC236}">
                      <a16:creationId xmlns:a16="http://schemas.microsoft.com/office/drawing/2014/main" id="{B0B7E8F3-22DC-4EE9-94D6-35BDB0D36794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23" name="Flowchart: Stored Data 122">
                  <a:extLst>
                    <a:ext uri="{FF2B5EF4-FFF2-40B4-BE49-F238E27FC236}">
                      <a16:creationId xmlns:a16="http://schemas.microsoft.com/office/drawing/2014/main" id="{01D2E036-B1BB-4554-82B0-EF1EA9D28EF6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28" name="Group 127">
                <a:extLst>
                  <a:ext uri="{FF2B5EF4-FFF2-40B4-BE49-F238E27FC236}">
                    <a16:creationId xmlns:a16="http://schemas.microsoft.com/office/drawing/2014/main" id="{82A39B78-63FF-44FC-B35F-CD2E7E40FBC5}"/>
                  </a:ext>
                </a:extLst>
              </p:cNvPr>
              <p:cNvGrpSpPr/>
              <p:nvPr/>
            </p:nvGrpSpPr>
            <p:grpSpPr>
              <a:xfrm>
                <a:off x="9569301" y="4437418"/>
                <a:ext cx="253458" cy="791076"/>
                <a:chOff x="5256221" y="2174662"/>
                <a:chExt cx="253458" cy="791076"/>
              </a:xfrm>
            </p:grpSpPr>
            <p:sp>
              <p:nvSpPr>
                <p:cNvPr id="129" name="Rectangle: Rounded Corners 128">
                  <a:extLst>
                    <a:ext uri="{FF2B5EF4-FFF2-40B4-BE49-F238E27FC236}">
                      <a16:creationId xmlns:a16="http://schemas.microsoft.com/office/drawing/2014/main" id="{811841C9-DCAB-4C23-8AD2-3B236117F840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30" name="Flowchart: Stored Data 129">
                  <a:extLst>
                    <a:ext uri="{FF2B5EF4-FFF2-40B4-BE49-F238E27FC236}">
                      <a16:creationId xmlns:a16="http://schemas.microsoft.com/office/drawing/2014/main" id="{ECC18A2E-0B21-44F8-8C1D-0A76F619FA61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31" name="Group 130">
                <a:extLst>
                  <a:ext uri="{FF2B5EF4-FFF2-40B4-BE49-F238E27FC236}">
                    <a16:creationId xmlns:a16="http://schemas.microsoft.com/office/drawing/2014/main" id="{DEA33CCF-A5D2-4AF7-A36E-A2498BEBCDD4}"/>
                  </a:ext>
                </a:extLst>
              </p:cNvPr>
              <p:cNvGrpSpPr/>
              <p:nvPr/>
            </p:nvGrpSpPr>
            <p:grpSpPr>
              <a:xfrm rot="328620">
                <a:off x="9055490" y="6551482"/>
                <a:ext cx="253458" cy="791076"/>
                <a:chOff x="5256221" y="2174662"/>
                <a:chExt cx="253458" cy="791076"/>
              </a:xfrm>
            </p:grpSpPr>
            <p:sp>
              <p:nvSpPr>
                <p:cNvPr id="132" name="Rectangle: Rounded Corners 131">
                  <a:extLst>
                    <a:ext uri="{FF2B5EF4-FFF2-40B4-BE49-F238E27FC236}">
                      <a16:creationId xmlns:a16="http://schemas.microsoft.com/office/drawing/2014/main" id="{5A93AF4A-6629-4341-95E4-3411BDE35B43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33" name="Flowchart: Stored Data 132">
                  <a:extLst>
                    <a:ext uri="{FF2B5EF4-FFF2-40B4-BE49-F238E27FC236}">
                      <a16:creationId xmlns:a16="http://schemas.microsoft.com/office/drawing/2014/main" id="{558A4CD6-C6B2-4BDC-8C96-FBBB78665377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34" name="Group 133">
                <a:extLst>
                  <a:ext uri="{FF2B5EF4-FFF2-40B4-BE49-F238E27FC236}">
                    <a16:creationId xmlns:a16="http://schemas.microsoft.com/office/drawing/2014/main" id="{FBE219EC-8C9E-4A19-B1AB-8CCB4C4D2C71}"/>
                  </a:ext>
                </a:extLst>
              </p:cNvPr>
              <p:cNvGrpSpPr/>
              <p:nvPr/>
            </p:nvGrpSpPr>
            <p:grpSpPr>
              <a:xfrm rot="18685263">
                <a:off x="8694933" y="5765373"/>
                <a:ext cx="253458" cy="791076"/>
                <a:chOff x="5256221" y="2174662"/>
                <a:chExt cx="253458" cy="791076"/>
              </a:xfrm>
            </p:grpSpPr>
            <p:sp>
              <p:nvSpPr>
                <p:cNvPr id="135" name="Rectangle: Rounded Corners 134">
                  <a:extLst>
                    <a:ext uri="{FF2B5EF4-FFF2-40B4-BE49-F238E27FC236}">
                      <a16:creationId xmlns:a16="http://schemas.microsoft.com/office/drawing/2014/main" id="{4CDB13EE-C566-43F6-9632-7803BD391DF4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36" name="Flowchart: Stored Data 135">
                  <a:extLst>
                    <a:ext uri="{FF2B5EF4-FFF2-40B4-BE49-F238E27FC236}">
                      <a16:creationId xmlns:a16="http://schemas.microsoft.com/office/drawing/2014/main" id="{8E06AC50-7F87-49C6-8605-11E481E881B0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37" name="Group 136">
                <a:extLst>
                  <a:ext uri="{FF2B5EF4-FFF2-40B4-BE49-F238E27FC236}">
                    <a16:creationId xmlns:a16="http://schemas.microsoft.com/office/drawing/2014/main" id="{9C64F5F5-CBA7-4A4E-9801-A8E7BE289817}"/>
                  </a:ext>
                </a:extLst>
              </p:cNvPr>
              <p:cNvGrpSpPr/>
              <p:nvPr/>
            </p:nvGrpSpPr>
            <p:grpSpPr>
              <a:xfrm rot="20937335">
                <a:off x="8047609" y="6450492"/>
                <a:ext cx="253458" cy="791076"/>
                <a:chOff x="5256221" y="2174662"/>
                <a:chExt cx="253458" cy="791076"/>
              </a:xfrm>
            </p:grpSpPr>
            <p:sp>
              <p:nvSpPr>
                <p:cNvPr id="138" name="Rectangle: Rounded Corners 137">
                  <a:extLst>
                    <a:ext uri="{FF2B5EF4-FFF2-40B4-BE49-F238E27FC236}">
                      <a16:creationId xmlns:a16="http://schemas.microsoft.com/office/drawing/2014/main" id="{33797814-5FE5-498E-BE84-5EAC891F1D10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39" name="Flowchart: Stored Data 138">
                  <a:extLst>
                    <a:ext uri="{FF2B5EF4-FFF2-40B4-BE49-F238E27FC236}">
                      <a16:creationId xmlns:a16="http://schemas.microsoft.com/office/drawing/2014/main" id="{00434EAF-DBBD-4777-9CE7-3A3DFEE6A042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40" name="Group 139">
                <a:extLst>
                  <a:ext uri="{FF2B5EF4-FFF2-40B4-BE49-F238E27FC236}">
                    <a16:creationId xmlns:a16="http://schemas.microsoft.com/office/drawing/2014/main" id="{4CA0D1F4-6E16-4BA7-A948-BC000483C87A}"/>
                  </a:ext>
                </a:extLst>
              </p:cNvPr>
              <p:cNvGrpSpPr/>
              <p:nvPr/>
            </p:nvGrpSpPr>
            <p:grpSpPr>
              <a:xfrm rot="18026725">
                <a:off x="9884475" y="6105071"/>
                <a:ext cx="253458" cy="791076"/>
                <a:chOff x="5256221" y="2174662"/>
                <a:chExt cx="253458" cy="791076"/>
              </a:xfrm>
            </p:grpSpPr>
            <p:sp>
              <p:nvSpPr>
                <p:cNvPr id="141" name="Rectangle: Rounded Corners 140">
                  <a:extLst>
                    <a:ext uri="{FF2B5EF4-FFF2-40B4-BE49-F238E27FC236}">
                      <a16:creationId xmlns:a16="http://schemas.microsoft.com/office/drawing/2014/main" id="{ABCD8B2C-C045-456F-BA3D-6591790AE512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42" name="Flowchart: Stored Data 141">
                  <a:extLst>
                    <a:ext uri="{FF2B5EF4-FFF2-40B4-BE49-F238E27FC236}">
                      <a16:creationId xmlns:a16="http://schemas.microsoft.com/office/drawing/2014/main" id="{46464E67-173A-465F-903F-4512C495ABD3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43" name="Group 142">
                <a:extLst>
                  <a:ext uri="{FF2B5EF4-FFF2-40B4-BE49-F238E27FC236}">
                    <a16:creationId xmlns:a16="http://schemas.microsoft.com/office/drawing/2014/main" id="{E4F1C470-6B85-4C30-975E-365846E7FE04}"/>
                  </a:ext>
                </a:extLst>
              </p:cNvPr>
              <p:cNvGrpSpPr/>
              <p:nvPr/>
            </p:nvGrpSpPr>
            <p:grpSpPr>
              <a:xfrm rot="2446535">
                <a:off x="9970307" y="5218485"/>
                <a:ext cx="253458" cy="791076"/>
                <a:chOff x="5256221" y="2174662"/>
                <a:chExt cx="253458" cy="791076"/>
              </a:xfrm>
            </p:grpSpPr>
            <p:sp>
              <p:nvSpPr>
                <p:cNvPr id="144" name="Rectangle: Rounded Corners 143">
                  <a:extLst>
                    <a:ext uri="{FF2B5EF4-FFF2-40B4-BE49-F238E27FC236}">
                      <a16:creationId xmlns:a16="http://schemas.microsoft.com/office/drawing/2014/main" id="{6ACA2B17-59FE-4EF8-B9FD-39B248114A73}"/>
                    </a:ext>
                  </a:extLst>
                </p:cNvPr>
                <p:cNvSpPr/>
                <p:nvPr/>
              </p:nvSpPr>
              <p:spPr>
                <a:xfrm rot="17519221">
                  <a:off x="5093261" y="2471983"/>
                  <a:ext cx="713739" cy="119097"/>
                </a:xfrm>
                <a:prstGeom prst="roundRect">
                  <a:avLst/>
                </a:prstGeom>
                <a:solidFill>
                  <a:schemeClr val="accent2">
                    <a:lumMod val="5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45" name="Flowchart: Stored Data 144">
                  <a:extLst>
                    <a:ext uri="{FF2B5EF4-FFF2-40B4-BE49-F238E27FC236}">
                      <a16:creationId xmlns:a16="http://schemas.microsoft.com/office/drawing/2014/main" id="{E14AA3B9-399C-4908-8A39-F2BA93DD4B74}"/>
                    </a:ext>
                  </a:extLst>
                </p:cNvPr>
                <p:cNvSpPr/>
                <p:nvPr/>
              </p:nvSpPr>
              <p:spPr>
                <a:xfrm rot="17482521">
                  <a:off x="5181042" y="2716394"/>
                  <a:ext cx="324523" cy="174166"/>
                </a:xfrm>
                <a:prstGeom prst="flowChartOnlineStorage">
                  <a:avLst/>
                </a:prstGeom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958A738E-3FDC-4BF9-8494-D237408259E1}"/>
                  </a:ext>
                </a:extLst>
              </p:cNvPr>
              <p:cNvCxnSpPr/>
              <p:nvPr/>
            </p:nvCxnSpPr>
            <p:spPr>
              <a:xfrm flipH="1" flipV="1">
                <a:off x="6553864" y="2569004"/>
                <a:ext cx="360218" cy="530674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grpSp>
            <p:nvGrpSpPr>
              <p:cNvPr id="153" name="Group 152">
                <a:extLst>
                  <a:ext uri="{FF2B5EF4-FFF2-40B4-BE49-F238E27FC236}">
                    <a16:creationId xmlns:a16="http://schemas.microsoft.com/office/drawing/2014/main" id="{63BED3F4-DEAD-45FB-BEFF-4A45361578E7}"/>
                  </a:ext>
                </a:extLst>
              </p:cNvPr>
              <p:cNvGrpSpPr/>
              <p:nvPr/>
            </p:nvGrpSpPr>
            <p:grpSpPr>
              <a:xfrm rot="19499518">
                <a:off x="6070110" y="2747953"/>
                <a:ext cx="680336" cy="425262"/>
                <a:chOff x="6207012" y="616353"/>
                <a:chExt cx="680336" cy="425262"/>
              </a:xfrm>
            </p:grpSpPr>
            <p:sp>
              <p:nvSpPr>
                <p:cNvPr id="148" name="Rectangle 147">
                  <a:extLst>
                    <a:ext uri="{FF2B5EF4-FFF2-40B4-BE49-F238E27FC236}">
                      <a16:creationId xmlns:a16="http://schemas.microsoft.com/office/drawing/2014/main" id="{A644BC57-7A81-497C-A3A4-806C58C680FE}"/>
                    </a:ext>
                  </a:extLst>
                </p:cNvPr>
                <p:cNvSpPr/>
                <p:nvPr/>
              </p:nvSpPr>
              <p:spPr>
                <a:xfrm>
                  <a:off x="6207012" y="616355"/>
                  <a:ext cx="680336" cy="42526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2" name="Group 151">
                  <a:extLst>
                    <a:ext uri="{FF2B5EF4-FFF2-40B4-BE49-F238E27FC236}">
                      <a16:creationId xmlns:a16="http://schemas.microsoft.com/office/drawing/2014/main" id="{CF096545-7885-42F0-9CAA-88CCAB780663}"/>
                    </a:ext>
                  </a:extLst>
                </p:cNvPr>
                <p:cNvGrpSpPr/>
                <p:nvPr/>
              </p:nvGrpSpPr>
              <p:grpSpPr>
                <a:xfrm>
                  <a:off x="6207012" y="616353"/>
                  <a:ext cx="680336" cy="425260"/>
                  <a:chOff x="4088197" y="368922"/>
                  <a:chExt cx="611419" cy="611419"/>
                </a:xfrm>
              </p:grpSpPr>
              <p:sp>
                <p:nvSpPr>
                  <p:cNvPr id="150" name="Rectangle 149">
                    <a:extLst>
                      <a:ext uri="{FF2B5EF4-FFF2-40B4-BE49-F238E27FC236}">
                        <a16:creationId xmlns:a16="http://schemas.microsoft.com/office/drawing/2014/main" id="{DF349E6A-5762-4219-958B-71885337513D}"/>
                      </a:ext>
                    </a:extLst>
                  </p:cNvPr>
                  <p:cNvSpPr/>
                  <p:nvPr/>
                </p:nvSpPr>
                <p:spPr>
                  <a:xfrm>
                    <a:off x="4088197" y="627686"/>
                    <a:ext cx="611419" cy="4694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51" name="Rectangle 150">
                    <a:extLst>
                      <a:ext uri="{FF2B5EF4-FFF2-40B4-BE49-F238E27FC236}">
                        <a16:creationId xmlns:a16="http://schemas.microsoft.com/office/drawing/2014/main" id="{442F1E2C-5B05-4C26-9AD5-A03ED9DEBDA1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4088196" y="651159"/>
                    <a:ext cx="611419" cy="46946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</p:grp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2F47B503-32AE-4A2C-956C-177CA9450A8D}"/>
                  </a:ext>
                </a:extLst>
              </p:cNvPr>
              <p:cNvCxnSpPr>
                <a:endCxn id="161" idx="1"/>
              </p:cNvCxnSpPr>
              <p:nvPr/>
            </p:nvCxnSpPr>
            <p:spPr>
              <a:xfrm flipH="1">
                <a:off x="10594544" y="3785385"/>
                <a:ext cx="427831" cy="1232199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171" name="TextBox 170">
            <a:extLst>
              <a:ext uri="{FF2B5EF4-FFF2-40B4-BE49-F238E27FC236}">
                <a16:creationId xmlns:a16="http://schemas.microsoft.com/office/drawing/2014/main" id="{2B222CEB-CD81-4A5D-A243-06E9A6A1061A}"/>
              </a:ext>
            </a:extLst>
          </p:cNvPr>
          <p:cNvSpPr txBox="1"/>
          <p:nvPr/>
        </p:nvSpPr>
        <p:spPr>
          <a:xfrm>
            <a:off x="7606942" y="1331779"/>
            <a:ext cx="3201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?#*&amp;#* ~$!&amp;^)(</a:t>
            </a:r>
          </a:p>
        </p:txBody>
      </p:sp>
    </p:spTree>
    <p:extLst>
      <p:ext uri="{BB962C8B-B14F-4D97-AF65-F5344CB8AC3E}">
        <p14:creationId xmlns:p14="http://schemas.microsoft.com/office/powerpoint/2010/main" val="48868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ED4AE-DD66-4AB0-A8B8-D38675E0E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248" y="191101"/>
            <a:ext cx="9603275" cy="1049235"/>
          </a:xfrm>
        </p:spPr>
        <p:txBody>
          <a:bodyPr/>
          <a:lstStyle/>
          <a:p>
            <a:r>
              <a:rPr lang="en-GB" dirty="0"/>
              <a:t>What is Celia M. Chazelle saying?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CD814-59CB-48FC-AF05-6C6A1969A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464632"/>
            <a:ext cx="9603275" cy="226472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200" b="1" dirty="0">
                <a:cs typeface="Calibri" panose="020F0502020204030204" pitchFamily="34" charset="0"/>
              </a:rPr>
              <a:t>the [important] point is </a:t>
            </a:r>
            <a:r>
              <a:rPr lang="en-GB" sz="2200" b="1" dirty="0">
                <a:solidFill>
                  <a:srgbClr val="FF0000"/>
                </a:solidFill>
                <a:cs typeface="Calibri" panose="020F0502020204030204" pitchFamily="34" charset="0"/>
              </a:rPr>
              <a:t>not that a picture educates its viewers about its subject</a:t>
            </a:r>
            <a:r>
              <a:rPr lang="en-GB" sz="2200" b="1" dirty="0">
                <a:cs typeface="Calibri" panose="020F0502020204030204" pitchFamily="34" charset="0"/>
              </a:rPr>
              <a:t> but that </a:t>
            </a:r>
            <a:r>
              <a:rPr lang="en-GB" sz="2200" b="1" dirty="0">
                <a:solidFill>
                  <a:srgbClr val="00B050"/>
                </a:solidFill>
                <a:cs typeface="Calibri" panose="020F0502020204030204" pitchFamily="34" charset="0"/>
              </a:rPr>
              <a:t>it inspires them to awareness of the adoration which … is owed solely to God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.”</a:t>
            </a:r>
            <a:endParaRPr lang="en-GB" sz="2200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2932B23-1A22-4147-B782-47071632625D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7182679" y="1016070"/>
            <a:ext cx="1060174" cy="74787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7D05650-3FB2-4F7C-BDB8-FED70FFDAE91}"/>
              </a:ext>
            </a:extLst>
          </p:cNvPr>
          <p:cNvCxnSpPr>
            <a:cxnSpLocks/>
          </p:cNvCxnSpPr>
          <p:nvPr/>
        </p:nvCxnSpPr>
        <p:spPr>
          <a:xfrm flipV="1">
            <a:off x="3326296" y="2782957"/>
            <a:ext cx="1480624" cy="646044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1F00544-CA70-47D5-AF53-EB30B57610CB}"/>
              </a:ext>
            </a:extLst>
          </p:cNvPr>
          <p:cNvSpPr txBox="1"/>
          <p:nvPr/>
        </p:nvSpPr>
        <p:spPr>
          <a:xfrm>
            <a:off x="8242853" y="692904"/>
            <a:ext cx="3355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The image itself is not important….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460F02-A24B-493D-9FEF-E6E24CA3DF54}"/>
              </a:ext>
            </a:extLst>
          </p:cNvPr>
          <p:cNvSpPr txBox="1"/>
          <p:nvPr/>
        </p:nvSpPr>
        <p:spPr>
          <a:xfrm>
            <a:off x="540799" y="3103170"/>
            <a:ext cx="33553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…. The main point is that the image demonstrates the beauty of God’s creation.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2D4C9D-EFA7-41C4-95AD-8BC7B22D9D9A}"/>
              </a:ext>
            </a:extLst>
          </p:cNvPr>
          <p:cNvSpPr txBox="1"/>
          <p:nvPr/>
        </p:nvSpPr>
        <p:spPr>
          <a:xfrm>
            <a:off x="0" y="4420372"/>
            <a:ext cx="60152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i="1" dirty="0"/>
              <a:t>Pictures, Books and the Illiterate: Pope Gregory I’s Letters to </a:t>
            </a:r>
            <a:r>
              <a:rPr lang="en-GB" sz="1600" i="1" dirty="0" err="1"/>
              <a:t>Serenus</a:t>
            </a:r>
            <a:r>
              <a:rPr lang="en-GB" sz="1600" i="1" dirty="0"/>
              <a:t> of Marseilles</a:t>
            </a:r>
            <a:r>
              <a:rPr lang="en-GB" sz="1600" dirty="0"/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By images, Gregory is referring to huge, wall size pictures that depicted Christian stories.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Interpretation of Gregory’s letters to </a:t>
            </a:r>
            <a:r>
              <a:rPr lang="en-GB" sz="1600" dirty="0" err="1"/>
              <a:t>Serenus</a:t>
            </a:r>
            <a:r>
              <a:rPr lang="en-GB" sz="1600" dirty="0"/>
              <a:t> and the issues surrounding them.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8D3B17-8E21-4CD8-95EE-4AF4267E6F61}"/>
              </a:ext>
            </a:extLst>
          </p:cNvPr>
          <p:cNvSpPr txBox="1"/>
          <p:nvPr/>
        </p:nvSpPr>
        <p:spPr>
          <a:xfrm>
            <a:off x="6015284" y="4423872"/>
            <a:ext cx="61767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Gregory believed that the images themselves should not be worshipped but instead, they should relay stories (Biblical + Saintly) and inform people of what should be adored.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Chazelle also believes this, but doesn’t agree that images alone can teach new information.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2205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771D-9266-4D47-8990-C2CDB26BB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2263"/>
            <a:ext cx="10515600" cy="56447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Chazelle – Main goal of letters = Reminder of pastoral duties –</a:t>
            </a:r>
          </a:p>
          <a:p>
            <a:pPr>
              <a:lnSpc>
                <a:spcPct val="150000"/>
              </a:lnSpc>
            </a:pPr>
            <a:r>
              <a:rPr lang="en-GB" dirty="0"/>
              <a:t>Gregory’s </a:t>
            </a:r>
            <a:r>
              <a:rPr lang="en-GB" i="1" dirty="0"/>
              <a:t>Regula </a:t>
            </a:r>
            <a:r>
              <a:rPr lang="en-GB" i="1" dirty="0" err="1"/>
              <a:t>Pastoralis</a:t>
            </a:r>
            <a:r>
              <a:rPr lang="en-GB" i="1" dirty="0"/>
              <a:t> </a:t>
            </a:r>
            <a:r>
              <a:rPr lang="en-GB" dirty="0"/>
              <a:t>= Bring all into Church (‘Divide in his Flock’). </a:t>
            </a:r>
          </a:p>
          <a:p>
            <a:pPr>
              <a:lnSpc>
                <a:spcPct val="150000"/>
              </a:lnSpc>
            </a:pPr>
            <a:r>
              <a:rPr lang="en-GB" dirty="0"/>
              <a:t>Teach = Illiterate have previous basic understanding (Past + Present).</a:t>
            </a:r>
          </a:p>
          <a:p>
            <a:pPr>
              <a:lnSpc>
                <a:spcPct val="150000"/>
              </a:lnSpc>
            </a:pPr>
            <a:r>
              <a:rPr lang="en-GB" dirty="0"/>
              <a:t>Conclude: Inspire what to worship but no new info.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572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1141-CF1A-49A8-BA81-0B78462BE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Lawrence G. Duggan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1DBBC-0DB9-4911-BF36-272345016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7329"/>
            <a:ext cx="10515600" cy="477395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‘</a:t>
            </a:r>
            <a:r>
              <a:rPr lang="en-GB" i="1" dirty="0"/>
              <a:t>Was Art Really the Book of the Illiterate</a:t>
            </a:r>
            <a:r>
              <a:rPr lang="en-GB" dirty="0"/>
              <a:t>?’.</a:t>
            </a:r>
          </a:p>
          <a:p>
            <a:pPr>
              <a:lnSpc>
                <a:spcPct val="120000"/>
              </a:lnSpc>
            </a:pPr>
            <a:r>
              <a:rPr lang="en-GB" dirty="0"/>
              <a:t>Briefly outlines the letters but mainly focuses on other scholarly responses.</a:t>
            </a:r>
          </a:p>
          <a:p>
            <a:pPr>
              <a:lnSpc>
                <a:spcPct val="120000"/>
              </a:lnSpc>
            </a:pPr>
            <a:r>
              <a:rPr lang="en-GB" dirty="0"/>
              <a:t>Believes reading involves learning new information.</a:t>
            </a:r>
          </a:p>
          <a:p>
            <a:pPr>
              <a:lnSpc>
                <a:spcPct val="120000"/>
              </a:lnSpc>
            </a:pPr>
            <a:r>
              <a:rPr lang="en-GB" dirty="0"/>
              <a:t>The illiterate require help to learn new information.</a:t>
            </a:r>
          </a:p>
          <a:p>
            <a:pPr>
              <a:lnSpc>
                <a:spcPct val="120000"/>
              </a:lnSpc>
            </a:pPr>
            <a:r>
              <a:rPr lang="en-GB" dirty="0"/>
              <a:t>Example of St Martin healing the Leper.</a:t>
            </a:r>
          </a:p>
          <a:p>
            <a:pPr>
              <a:lnSpc>
                <a:spcPct val="120000"/>
              </a:lnSpc>
            </a:pPr>
            <a:r>
              <a:rPr lang="en-GB" dirty="0"/>
              <a:t>Duggan concludes….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Pictures cannot teach new information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Words are more precise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Words are the only method in which new paths of information can be conveyed.</a:t>
            </a:r>
          </a:p>
          <a:p>
            <a:pPr>
              <a:lnSpc>
                <a:spcPct val="120000"/>
              </a:lnSpc>
            </a:pPr>
            <a:endParaRPr lang="en-GB" dirty="0"/>
          </a:p>
          <a:p>
            <a:pPr>
              <a:lnSpc>
                <a:spcPct val="120000"/>
              </a:lnSpc>
            </a:pPr>
            <a:endParaRPr lang="en-GB" dirty="0"/>
          </a:p>
          <a:p>
            <a:pPr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658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771D-9266-4D47-8990-C2CDB26BB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2263"/>
            <a:ext cx="10515600" cy="5644700"/>
          </a:xfrm>
        </p:spPr>
        <p:txBody>
          <a:bodyPr>
            <a:normAutofit fontScale="92500"/>
          </a:bodyPr>
          <a:lstStyle/>
          <a:p>
            <a:pPr lvl="1">
              <a:lnSpc>
                <a:spcPct val="120000"/>
              </a:lnSpc>
            </a:pPr>
            <a:r>
              <a:rPr lang="en-GB" dirty="0"/>
              <a:t>Aquinas – Images do teach the illiterate and inspire them to worship God.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Henry – Only instruct through prior understanding.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Duggan – Reading = Learning Occurring. Images/Words = Read Differently.</a:t>
            </a:r>
          </a:p>
          <a:p>
            <a:pPr>
              <a:lnSpc>
                <a:spcPct val="150000"/>
              </a:lnSpc>
            </a:pPr>
            <a:r>
              <a:rPr lang="en-GB" dirty="0"/>
              <a:t>Subjective (E.G. Swastika).</a:t>
            </a:r>
          </a:p>
          <a:p>
            <a:pPr>
              <a:lnSpc>
                <a:spcPct val="150000"/>
              </a:lnSpc>
            </a:pPr>
            <a:r>
              <a:rPr lang="en-GB" dirty="0"/>
              <a:t>St Martin = Only learn through image and words – Image Only = Guess Made = Usually From Past Knowledge. </a:t>
            </a:r>
          </a:p>
          <a:p>
            <a:pPr>
              <a:lnSpc>
                <a:spcPct val="150000"/>
              </a:lnSpc>
            </a:pPr>
            <a:r>
              <a:rPr lang="en-GB" dirty="0"/>
              <a:t>Conclude: Words more precise and can off new way to interpret images.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573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9344-375D-413E-8375-7A853EB52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Charles Barber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C6CD6-E1F3-44F7-9D37-C96A398D8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556" y="1524691"/>
            <a:ext cx="4996070" cy="4968184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</a:pPr>
            <a:r>
              <a:rPr lang="en-GB" sz="2400" i="1" dirty="0"/>
              <a:t>The Truth in Painting: Iconoclasm and Idolatry in Early-Medieval Art.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Studied mosaic at the entrance of the </a:t>
            </a:r>
            <a:r>
              <a:rPr lang="en-GB" dirty="0" err="1"/>
              <a:t>Na’aran</a:t>
            </a:r>
            <a:r>
              <a:rPr lang="en-GB" dirty="0"/>
              <a:t> Synagogue.</a:t>
            </a:r>
          </a:p>
          <a:p>
            <a:pPr>
              <a:lnSpc>
                <a:spcPct val="170000"/>
              </a:lnSpc>
            </a:pPr>
            <a:r>
              <a:rPr lang="en-GB" sz="2400" dirty="0"/>
              <a:t>Talks about </a:t>
            </a:r>
            <a:r>
              <a:rPr lang="en-GB" sz="2400" dirty="0" err="1"/>
              <a:t>Leontios</a:t>
            </a:r>
            <a:r>
              <a:rPr lang="en-GB" sz="2400" dirty="0"/>
              <a:t>’ </a:t>
            </a:r>
            <a:r>
              <a:rPr lang="en-GB" sz="2400" i="1" dirty="0"/>
              <a:t>Against the Jews</a:t>
            </a:r>
          </a:p>
          <a:p>
            <a:pPr>
              <a:lnSpc>
                <a:spcPct val="170000"/>
              </a:lnSpc>
            </a:pPr>
            <a:r>
              <a:rPr lang="en-GB" sz="2400" dirty="0"/>
              <a:t>Conclusion, images convey religious truths in medieval period. </a:t>
            </a:r>
          </a:p>
          <a:p>
            <a:endParaRPr lang="en-GB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EDC1BD4D-9AFC-4CEC-BFED-94C3657B9E83}"/>
              </a:ext>
            </a:extLst>
          </p:cNvPr>
          <p:cNvSpPr/>
          <p:nvPr/>
        </p:nvSpPr>
        <p:spPr>
          <a:xfrm>
            <a:off x="5976730" y="768626"/>
            <a:ext cx="3061253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BIBLE SAYS NO IMAGES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E211AE11-30D8-4C92-8978-A4E430C23419}"/>
              </a:ext>
            </a:extLst>
          </p:cNvPr>
          <p:cNvSpPr/>
          <p:nvPr/>
        </p:nvSpPr>
        <p:spPr>
          <a:xfrm flipH="1">
            <a:off x="8110329" y="1524691"/>
            <a:ext cx="3521765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GOD SOMETIMES SAYS IMAGES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0E5C2CF0-A3DF-4DF4-8301-10E65053D3CD}"/>
              </a:ext>
            </a:extLst>
          </p:cNvPr>
          <p:cNvSpPr/>
          <p:nvPr/>
        </p:nvSpPr>
        <p:spPr>
          <a:xfrm>
            <a:off x="5976729" y="2280756"/>
            <a:ext cx="3061253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IMAGES NOT WORSHIPPED – ONLY REMINDERS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E7ABE34F-1FED-40F0-99B2-04306E93F4B8}"/>
              </a:ext>
            </a:extLst>
          </p:cNvPr>
          <p:cNvSpPr/>
          <p:nvPr/>
        </p:nvSpPr>
        <p:spPr>
          <a:xfrm flipH="1">
            <a:off x="8110329" y="3036821"/>
            <a:ext cx="3521765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TRUE – BUT WE ONLY USE THEM AS A MEDIUM TO WORSHIP  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9D3736FB-8A6A-4F67-8DA6-801D7AFE64B7}"/>
              </a:ext>
            </a:extLst>
          </p:cNvPr>
          <p:cNvSpPr/>
          <p:nvPr/>
        </p:nvSpPr>
        <p:spPr>
          <a:xfrm flipH="1">
            <a:off x="8110329" y="4087920"/>
            <a:ext cx="3521765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IF GOD PERFORM MIRACLES THROUGH BONE, WHY NOT WOOD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BEF30E9C-72D8-4C94-8055-216EEDA342B3}"/>
              </a:ext>
            </a:extLst>
          </p:cNvPr>
          <p:cNvSpPr/>
          <p:nvPr/>
        </p:nvSpPr>
        <p:spPr>
          <a:xfrm>
            <a:off x="5976728" y="4872278"/>
            <a:ext cx="3061253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SCRIPTURE SAYS NO WORSHIP OF CREATURES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6F60D7D7-C937-4B66-97E0-A887079BE54F}"/>
              </a:ext>
            </a:extLst>
          </p:cNvPr>
          <p:cNvSpPr/>
          <p:nvPr/>
        </p:nvSpPr>
        <p:spPr>
          <a:xfrm flipH="1">
            <a:off x="8146772" y="5656636"/>
            <a:ext cx="3521765" cy="922062"/>
          </a:xfrm>
          <a:prstGeom prst="wedgeEllipseCallout">
            <a:avLst>
              <a:gd name="adj1" fmla="val -53637"/>
              <a:gd name="adj2" fmla="val 5531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DENY IMAGES, IS TO IGNORE CHRISTIAN TEACHINGS</a:t>
            </a:r>
          </a:p>
        </p:txBody>
      </p:sp>
    </p:spTree>
    <p:extLst>
      <p:ext uri="{BB962C8B-B14F-4D97-AF65-F5344CB8AC3E}">
        <p14:creationId xmlns:p14="http://schemas.microsoft.com/office/powerpoint/2010/main" val="396156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771D-9266-4D47-8990-C2CDB26BB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2263"/>
            <a:ext cx="10515600" cy="56447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/>
              <a:t>Barber – Living and cosmological images removed from mosaic – only written elements of these remain.</a:t>
            </a:r>
          </a:p>
          <a:p>
            <a:pPr>
              <a:lnSpc>
                <a:spcPct val="160000"/>
              </a:lnSpc>
            </a:pPr>
            <a:r>
              <a:rPr lang="en-GB" dirty="0"/>
              <a:t>Seems that the Jewish community turned against images in late 6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pPr>
              <a:lnSpc>
                <a:spcPct val="160000"/>
              </a:lnSpc>
            </a:pPr>
            <a:r>
              <a:rPr lang="en-GB" dirty="0" err="1"/>
              <a:t>Leontios</a:t>
            </a:r>
            <a:r>
              <a:rPr lang="en-GB" dirty="0"/>
              <a:t>’ </a:t>
            </a:r>
            <a:r>
              <a:rPr lang="en-GB" i="1" dirty="0"/>
              <a:t>Against the Jews </a:t>
            </a:r>
            <a:r>
              <a:rPr lang="en-GB" dirty="0"/>
              <a:t>= 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0070C0"/>
                </a:solidFill>
              </a:rPr>
              <a:t>Jew = Bible doesn’t commission creation of images 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FFC000"/>
                </a:solidFill>
              </a:rPr>
              <a:t>Christian = instances, such as with Moses, where God directly commissions the creation of images.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0070C0"/>
                </a:solidFill>
              </a:rPr>
              <a:t>Jew = images aren’t worshipped, but should only be used to remind us of God 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FFC000"/>
                </a:solidFill>
              </a:rPr>
              <a:t>Christian accepts this = Christian objects - medium of worship + Cross = like actual Cross. Material.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0070C0"/>
                </a:solidFill>
              </a:rPr>
              <a:t>Jew = scripture strictly states creatures not worshipped</a:t>
            </a:r>
          </a:p>
          <a:p>
            <a:pPr lvl="1">
              <a:lnSpc>
                <a:spcPct val="160000"/>
              </a:lnSpc>
            </a:pPr>
            <a:r>
              <a:rPr lang="en-GB" dirty="0">
                <a:solidFill>
                  <a:srgbClr val="FFC000"/>
                </a:solidFill>
              </a:rPr>
              <a:t>Christian = to deny images, is to ignore Christian teachings.</a:t>
            </a:r>
            <a:endParaRPr lang="en-GB" dirty="0"/>
          </a:p>
          <a:p>
            <a:pPr>
              <a:lnSpc>
                <a:spcPct val="160000"/>
              </a:lnSpc>
            </a:pPr>
            <a:r>
              <a:rPr lang="en-GB" dirty="0"/>
              <a:t>Conclude: Images Important to Christian ID. Celebrate Creator Through Material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05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C5F98-FD5A-4334-B7A3-2444EEA2D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Herbert L. Kessler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D6CA2-6BB2-4590-84CC-65435D91A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931" y="1305339"/>
            <a:ext cx="10515600" cy="568518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3200" i="1" dirty="0"/>
              <a:t>Gregory the Great and Image Theory in Northern Europe during the Twelfth and Thirteenth Centuries.</a:t>
            </a:r>
          </a:p>
          <a:p>
            <a:pPr>
              <a:lnSpc>
                <a:spcPct val="170000"/>
              </a:lnSpc>
            </a:pPr>
            <a:r>
              <a:rPr lang="en-GB" sz="3200" dirty="0"/>
              <a:t>Don’t worship image, worship what it represents. </a:t>
            </a:r>
          </a:p>
          <a:p>
            <a:pPr lvl="1">
              <a:lnSpc>
                <a:spcPct val="170000"/>
              </a:lnSpc>
            </a:pPr>
            <a:r>
              <a:rPr lang="en-GB" sz="3200" dirty="0"/>
              <a:t>Should not adore images as you would God, but OK to adore as you would man and angels.</a:t>
            </a:r>
          </a:p>
          <a:p>
            <a:pPr>
              <a:lnSpc>
                <a:spcPct val="170000"/>
              </a:lnSpc>
            </a:pPr>
            <a:r>
              <a:rPr lang="en-GB" sz="3200" dirty="0"/>
              <a:t>Narrative art safer than portrait art and more likely to pass on message.</a:t>
            </a:r>
          </a:p>
          <a:p>
            <a:pPr>
              <a:lnSpc>
                <a:spcPct val="170000"/>
              </a:lnSpc>
            </a:pPr>
            <a:r>
              <a:rPr lang="en-GB" sz="3200" dirty="0"/>
              <a:t>William </a:t>
            </a:r>
            <a:r>
              <a:rPr lang="en-GB" sz="3200" dirty="0" err="1"/>
              <a:t>Durandus</a:t>
            </a:r>
            <a:r>
              <a:rPr lang="en-GB" sz="3200" dirty="0"/>
              <a:t> – “painting seems to move the soul more than writing”.</a:t>
            </a:r>
          </a:p>
          <a:p>
            <a:pPr>
              <a:lnSpc>
                <a:spcPct val="170000"/>
              </a:lnSpc>
            </a:pPr>
            <a:r>
              <a:rPr lang="en-GB" sz="3200" dirty="0"/>
              <a:t>Concludes that:</a:t>
            </a:r>
          </a:p>
          <a:p>
            <a:pPr lvl="1">
              <a:lnSpc>
                <a:spcPct val="170000"/>
              </a:lnSpc>
            </a:pPr>
            <a:r>
              <a:rPr lang="en-GB" sz="3200" dirty="0"/>
              <a:t>Images can suggest new interpretations of scripture.</a:t>
            </a:r>
            <a:endParaRPr lang="en-GB" sz="3200" b="1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180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771D-9266-4D47-8990-C2CDB26BB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2263"/>
            <a:ext cx="10515600" cy="56447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Kessler – Looks at other scholarly interpretations. History = Greek.</a:t>
            </a:r>
          </a:p>
          <a:p>
            <a:pPr>
              <a:lnSpc>
                <a:spcPct val="150000"/>
              </a:lnSpc>
            </a:pPr>
            <a:r>
              <a:rPr lang="en-GB" dirty="0"/>
              <a:t>Images teach those who don’t understand spiritual objects.</a:t>
            </a:r>
          </a:p>
          <a:p>
            <a:pPr>
              <a:lnSpc>
                <a:spcPct val="150000"/>
              </a:lnSpc>
            </a:pPr>
            <a:r>
              <a:rPr lang="en-GB" dirty="0"/>
              <a:t>End of period = Images not just Books of Illiterate – Convey multiple ideas to different groups.</a:t>
            </a:r>
          </a:p>
          <a:p>
            <a:pPr>
              <a:lnSpc>
                <a:spcPct val="150000"/>
              </a:lnSpc>
            </a:pPr>
            <a:r>
              <a:rPr lang="en-GB" dirty="0"/>
              <a:t>Conclude: Images offer new interpretation of Scripture.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53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B4308-0EE9-4823-A485-2E93A7126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CDC5F-8594-4E6E-900C-970336B78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1555"/>
            <a:ext cx="10515600" cy="522453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debate revolves around the question: ‘What was the role of images in Medieval religion?’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Scholars….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Chazelle – Images demonstrate God’s creation but no new information given.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Duggan – Words can teach new information, images can not.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Barber – Images part religious facts.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Kessler – Images can shine new light on texts.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Personal View: Images are highly subjective so agree with Chazelle and Duggan that images cannot teach anything new.</a:t>
            </a:r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313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2D682-4955-4E89-998F-94DA8FF08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Endnotes &amp;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FAFA-3D19-43C2-93CC-CB4B0A850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2214" y="1502066"/>
            <a:ext cx="9294125" cy="519979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1900" b="1" dirty="0">
                <a:solidFill>
                  <a:srgbClr val="FF0000"/>
                </a:solidFill>
              </a:rPr>
              <a:t>Barber</a:t>
            </a:r>
            <a:r>
              <a:rPr lang="en-GB" sz="1900" dirty="0">
                <a:solidFill>
                  <a:srgbClr val="FF0000"/>
                </a:solidFill>
              </a:rPr>
              <a:t>, Charles, </a:t>
            </a:r>
            <a:r>
              <a:rPr lang="en-GB" sz="1900" i="1" dirty="0">
                <a:solidFill>
                  <a:srgbClr val="FF0000"/>
                </a:solidFill>
              </a:rPr>
              <a:t>The Truth in Painting: Iconoclasm and Idolatry in Early-Medieval Art</a:t>
            </a:r>
            <a:r>
              <a:rPr lang="en-GB" sz="1900" dirty="0">
                <a:solidFill>
                  <a:srgbClr val="FF0000"/>
                </a:solidFill>
              </a:rPr>
              <a:t>, Speculum, Vol. 72.4 (University of Chicago Press, Chicago, October 1997), pp. 1019 – 1036. Accessed from </a:t>
            </a:r>
            <a:r>
              <a:rPr lang="en-GB" sz="1900" i="1" dirty="0">
                <a:solidFill>
                  <a:srgbClr val="FF0000"/>
                </a:solidFill>
              </a:rPr>
              <a:t>JSTOR</a:t>
            </a:r>
            <a:r>
              <a:rPr lang="en-GB" sz="1900" dirty="0">
                <a:solidFill>
                  <a:srgbClr val="FF0000"/>
                </a:solidFill>
              </a:rPr>
              <a:t>.</a:t>
            </a:r>
            <a:endParaRPr lang="en-GB" sz="1900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900" b="1" dirty="0">
                <a:solidFill>
                  <a:srgbClr val="002060"/>
                </a:solidFill>
              </a:rPr>
              <a:t>Chazelle</a:t>
            </a:r>
            <a:r>
              <a:rPr lang="en-GB" sz="1900" dirty="0">
                <a:solidFill>
                  <a:srgbClr val="002060"/>
                </a:solidFill>
              </a:rPr>
              <a:t>, Celia M., </a:t>
            </a:r>
            <a:r>
              <a:rPr lang="en-GB" sz="1900" i="1" dirty="0">
                <a:solidFill>
                  <a:srgbClr val="002060"/>
                </a:solidFill>
              </a:rPr>
              <a:t>Pictures, Books and the Illiterate: Pope Gregory I’s Letters to </a:t>
            </a:r>
            <a:r>
              <a:rPr lang="en-GB" sz="1900" i="1" dirty="0" err="1">
                <a:solidFill>
                  <a:srgbClr val="002060"/>
                </a:solidFill>
              </a:rPr>
              <a:t>Serenus</a:t>
            </a:r>
            <a:r>
              <a:rPr lang="en-GB" sz="1900" i="1" dirty="0">
                <a:solidFill>
                  <a:srgbClr val="002060"/>
                </a:solidFill>
              </a:rPr>
              <a:t> of Marseilles</a:t>
            </a:r>
            <a:r>
              <a:rPr lang="en-GB" sz="1900" dirty="0">
                <a:solidFill>
                  <a:srgbClr val="002060"/>
                </a:solidFill>
              </a:rPr>
              <a:t>, Word &amp; Image, Vol. 6.2 (Taylor and Francis Ltd, United Kingdom, April – June 1990).</a:t>
            </a:r>
          </a:p>
          <a:p>
            <a:pPr>
              <a:lnSpc>
                <a:spcPct val="150000"/>
              </a:lnSpc>
            </a:pPr>
            <a:r>
              <a:rPr lang="en-GB" sz="1900" b="1" dirty="0">
                <a:solidFill>
                  <a:srgbClr val="00B050"/>
                </a:solidFill>
              </a:rPr>
              <a:t>Duggan</a:t>
            </a:r>
            <a:r>
              <a:rPr lang="en-GB" sz="1900" dirty="0">
                <a:solidFill>
                  <a:srgbClr val="00B050"/>
                </a:solidFill>
              </a:rPr>
              <a:t>, Lawrence G., </a:t>
            </a:r>
            <a:r>
              <a:rPr lang="en-GB" sz="1900" i="1" dirty="0">
                <a:solidFill>
                  <a:srgbClr val="00B050"/>
                </a:solidFill>
              </a:rPr>
              <a:t>Was Art Really the Book of the Illiterate</a:t>
            </a:r>
            <a:r>
              <a:rPr lang="en-GB" sz="1900" dirty="0">
                <a:solidFill>
                  <a:srgbClr val="00B050"/>
                </a:solidFill>
              </a:rPr>
              <a:t>? (Word &amp; Image, Vol. 5.3 (Taylor and Francis Ltd, United Kingdom, 1989), pp. 227 – 251.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B050"/>
                </a:solidFill>
              </a:rPr>
              <a:t>Ed. by </a:t>
            </a:r>
            <a:r>
              <a:rPr lang="en-GB" sz="1900" dirty="0" err="1">
                <a:solidFill>
                  <a:srgbClr val="00B050"/>
                </a:solidFill>
              </a:rPr>
              <a:t>Mariëlle</a:t>
            </a:r>
            <a:r>
              <a:rPr lang="en-GB" sz="1900" dirty="0">
                <a:solidFill>
                  <a:srgbClr val="00B050"/>
                </a:solidFill>
              </a:rPr>
              <a:t> Hageman &amp; Marco Mostert, </a:t>
            </a:r>
            <a:r>
              <a:rPr lang="en-GB" sz="1900" i="1" dirty="0">
                <a:solidFill>
                  <a:srgbClr val="00B050"/>
                </a:solidFill>
              </a:rPr>
              <a:t>Reading Images and Texts: Medieval Images and texts as Forms of Communication</a:t>
            </a:r>
            <a:r>
              <a:rPr lang="en-GB" sz="1900" dirty="0">
                <a:solidFill>
                  <a:srgbClr val="00B050"/>
                </a:solidFill>
              </a:rPr>
              <a:t> (</a:t>
            </a:r>
            <a:r>
              <a:rPr lang="en-GB" sz="1900" dirty="0" err="1">
                <a:solidFill>
                  <a:srgbClr val="00B050"/>
                </a:solidFill>
              </a:rPr>
              <a:t>Brepols</a:t>
            </a:r>
            <a:r>
              <a:rPr lang="en-GB" sz="1900" dirty="0">
                <a:solidFill>
                  <a:srgbClr val="00B050"/>
                </a:solidFill>
              </a:rPr>
              <a:t> Publishers </a:t>
            </a:r>
            <a:r>
              <a:rPr lang="en-GB" sz="1900" dirty="0" err="1">
                <a:solidFill>
                  <a:srgbClr val="00B050"/>
                </a:solidFill>
              </a:rPr>
              <a:t>n.v.</a:t>
            </a:r>
            <a:r>
              <a:rPr lang="en-GB" sz="1900" dirty="0">
                <a:solidFill>
                  <a:srgbClr val="00B050"/>
                </a:solidFill>
              </a:rPr>
              <a:t>, Belgium, 2005 [1989]).</a:t>
            </a:r>
          </a:p>
          <a:p>
            <a:pPr>
              <a:lnSpc>
                <a:spcPct val="150000"/>
              </a:lnSpc>
            </a:pPr>
            <a:r>
              <a:rPr lang="en-GB" sz="1900" b="1" dirty="0">
                <a:solidFill>
                  <a:srgbClr val="7030A0"/>
                </a:solidFill>
              </a:rPr>
              <a:t>Kessler</a:t>
            </a:r>
            <a:r>
              <a:rPr lang="en-GB" sz="1900" dirty="0">
                <a:solidFill>
                  <a:srgbClr val="7030A0"/>
                </a:solidFill>
              </a:rPr>
              <a:t>, Herbert L., </a:t>
            </a:r>
            <a:r>
              <a:rPr lang="en-GB" sz="1900" i="1" dirty="0">
                <a:solidFill>
                  <a:srgbClr val="7030A0"/>
                </a:solidFill>
              </a:rPr>
              <a:t>Gregory the Great and Image Theory in Northern Europe during the Twelfth and Thirteenth Centuries</a:t>
            </a:r>
            <a:r>
              <a:rPr lang="en-GB" sz="1900" dirty="0">
                <a:solidFill>
                  <a:srgbClr val="7030A0"/>
                </a:solidFill>
              </a:rPr>
              <a:t>, ed. by Conrad Rudolph, </a:t>
            </a:r>
            <a:r>
              <a:rPr lang="en-GB" sz="1900" i="1" dirty="0">
                <a:solidFill>
                  <a:srgbClr val="7030A0"/>
                </a:solidFill>
              </a:rPr>
              <a:t>A Companion to Medieval Art: Romanesque and Gothic in Northern Europe </a:t>
            </a:r>
            <a:r>
              <a:rPr lang="en-GB" sz="1900" dirty="0">
                <a:solidFill>
                  <a:srgbClr val="7030A0"/>
                </a:solidFill>
              </a:rPr>
              <a:t>(Blackwell Publishing Ltd, Chichester, 2010), Chapter 7.</a:t>
            </a:r>
          </a:p>
          <a:p>
            <a:pPr>
              <a:lnSpc>
                <a:spcPct val="150000"/>
              </a:lnSpc>
            </a:pPr>
            <a:r>
              <a:rPr lang="en-GB" sz="1900" b="1" dirty="0"/>
              <a:t>Narayan</a:t>
            </a:r>
            <a:r>
              <a:rPr lang="en-GB" sz="1900" dirty="0"/>
              <a:t>, M.K.V., </a:t>
            </a:r>
            <a:r>
              <a:rPr lang="en-GB" sz="1900" i="1" dirty="0"/>
              <a:t>Flipside of Hindu Symbolism: Sociological and Scientific Linkages in Hinduism</a:t>
            </a:r>
            <a:r>
              <a:rPr lang="en-GB" sz="1900" dirty="0"/>
              <a:t> (</a:t>
            </a:r>
            <a:r>
              <a:rPr lang="en-GB" sz="1900" dirty="0" err="1"/>
              <a:t>Fultus</a:t>
            </a:r>
            <a:r>
              <a:rPr lang="en-GB" sz="1900" dirty="0"/>
              <a:t> Corporation, California, 2007), p. 103.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44BA56-5392-4529-A5B6-28F637694AF1}"/>
              </a:ext>
            </a:extLst>
          </p:cNvPr>
          <p:cNvSpPr txBox="1">
            <a:spLocks/>
          </p:cNvSpPr>
          <p:nvPr/>
        </p:nvSpPr>
        <p:spPr>
          <a:xfrm>
            <a:off x="111457" y="1389525"/>
            <a:ext cx="2652215" cy="57739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GB" sz="1800" dirty="0">
                <a:solidFill>
                  <a:srgbClr val="FF0000"/>
                </a:solidFill>
              </a:rPr>
              <a:t>Referencing slides 8, 9 and 12.</a:t>
            </a:r>
            <a:endParaRPr lang="en-GB" sz="1600" dirty="0">
              <a:solidFill>
                <a:srgbClr val="FF0000"/>
              </a:solidFill>
            </a:endParaRPr>
          </a:p>
          <a:p>
            <a:pPr>
              <a:lnSpc>
                <a:spcPct val="170000"/>
              </a:lnSpc>
            </a:pPr>
            <a:r>
              <a:rPr lang="en-GB" sz="1800" dirty="0">
                <a:solidFill>
                  <a:srgbClr val="002060"/>
                </a:solidFill>
              </a:rPr>
              <a:t>Referencing slides 1, 2, 4, 5 and 12.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solidFill>
                  <a:srgbClr val="00B050"/>
                </a:solidFill>
              </a:rPr>
              <a:t>Referencing slides 6, 7 and 12.</a:t>
            </a:r>
          </a:p>
          <a:p>
            <a:pPr>
              <a:lnSpc>
                <a:spcPct val="170000"/>
              </a:lnSpc>
            </a:pPr>
            <a:r>
              <a:rPr lang="en-GB" sz="1800" dirty="0">
                <a:solidFill>
                  <a:srgbClr val="7030A0"/>
                </a:solidFill>
              </a:rPr>
              <a:t>Referencing slides 10, 11 and 12.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Referencing slide 7.</a:t>
            </a:r>
          </a:p>
        </p:txBody>
      </p:sp>
    </p:spTree>
    <p:extLst>
      <p:ext uri="{BB962C8B-B14F-4D97-AF65-F5344CB8AC3E}">
        <p14:creationId xmlns:p14="http://schemas.microsoft.com/office/powerpoint/2010/main" val="1953753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2221</TotalTime>
  <Words>1511</Words>
  <Application>Microsoft Office PowerPoint</Application>
  <PresentationFormat>Widescreen</PresentationFormat>
  <Paragraphs>137</Paragraphs>
  <Slides>13</Slides>
  <Notes>13</Notes>
  <HiddenSlides>5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Assessment 3</vt:lpstr>
      <vt:lpstr>PowerPoint Presentation</vt:lpstr>
      <vt:lpstr>The Debate….</vt:lpstr>
      <vt:lpstr>What is Celia M. Chazelle saying? </vt:lpstr>
      <vt:lpstr>PowerPoint Presentation</vt:lpstr>
      <vt:lpstr>Lawrence G. Duggan</vt:lpstr>
      <vt:lpstr>PowerPoint Presentation</vt:lpstr>
      <vt:lpstr>Charles Barber</vt:lpstr>
      <vt:lpstr>PowerPoint Presentation</vt:lpstr>
      <vt:lpstr>Herbert L. Kessler</vt:lpstr>
      <vt:lpstr>PowerPoint Presentation</vt:lpstr>
      <vt:lpstr>Conclusion</vt:lpstr>
      <vt:lpstr>Endnotes &amp;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Cowley</dc:creator>
  <cp:lastModifiedBy>Matt Cowley</cp:lastModifiedBy>
  <cp:revision>252</cp:revision>
  <cp:lastPrinted>2018-01-16T15:05:42Z</cp:lastPrinted>
  <dcterms:created xsi:type="dcterms:W3CDTF">2017-12-14T17:28:11Z</dcterms:created>
  <dcterms:modified xsi:type="dcterms:W3CDTF">2018-01-29T18:41:11Z</dcterms:modified>
</cp:coreProperties>
</file>