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2"/>
  </p:notesMasterIdLst>
  <p:handoutMasterIdLst>
    <p:handoutMasterId r:id="rId23"/>
  </p:handoutMasterIdLst>
  <p:sldIdLst>
    <p:sldId id="256" r:id="rId3"/>
    <p:sldId id="257" r:id="rId4"/>
    <p:sldId id="258" r:id="rId5"/>
    <p:sldId id="259" r:id="rId6"/>
    <p:sldId id="260" r:id="rId7"/>
    <p:sldId id="261" r:id="rId8"/>
    <p:sldId id="262" r:id="rId9"/>
    <p:sldId id="263" r:id="rId10"/>
    <p:sldId id="266" r:id="rId11"/>
    <p:sldId id="265"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1E4AEA4-8DFA-4A89-87EB-49C32662AFE0}">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p:cViewPr varScale="1">
        <p:scale>
          <a:sx n="78" d="100"/>
          <a:sy n="78" d="100"/>
        </p:scale>
        <p:origin x="878" y="67"/>
      </p:cViewPr>
      <p:guideLst>
        <p:guide pos="3840"/>
        <p:guide orient="horz" pos="2160"/>
      </p:guideLst>
    </p:cSldViewPr>
  </p:slideViewPr>
  <p:notesTextViewPr>
    <p:cViewPr>
      <p:scale>
        <a:sx n="1" d="1"/>
        <a:sy n="1" d="1"/>
      </p:scale>
      <p:origin x="0" y="0"/>
    </p:cViewPr>
  </p:notesTextViewPr>
  <p:notesViewPr>
    <p:cSldViewPr showGuides="1">
      <p:cViewPr varScale="1">
        <p:scale>
          <a:sx n="63" d="100"/>
          <a:sy n="63" d="100"/>
        </p:scale>
        <p:origin x="283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A4B201-54FB-4BDD-93BA-0A9592B52A4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IN"/>
        </a:p>
      </dgm:t>
    </dgm:pt>
    <dgm:pt modelId="{F1C6DD04-3F8D-4F87-BC06-AB926C3D7B62}">
      <dgm:prSet phldrT="[Text]"/>
      <dgm:spPr/>
      <dgm:t>
        <a:bodyPr/>
        <a:lstStyle/>
        <a:p>
          <a:pPr>
            <a:buFont typeface="Arial" panose="020B0604020202020204" pitchFamily="34" charset="0"/>
            <a:buChar char="•"/>
          </a:pPr>
          <a:r>
            <a:rPr lang="en-IN" b="1" i="1" u="none" dirty="0">
              <a:latin typeface="Arial" panose="020B0604020202020204" pitchFamily="34" charset="0"/>
              <a:cs typeface="Arial" panose="020B0604020202020204" pitchFamily="34" charset="0"/>
            </a:rPr>
            <a:t>Short-term</a:t>
          </a:r>
          <a:endParaRPr lang="en-IN" dirty="0">
            <a:latin typeface="Arial" panose="020B0604020202020204" pitchFamily="34" charset="0"/>
            <a:cs typeface="Arial" panose="020B0604020202020204" pitchFamily="34" charset="0"/>
          </a:endParaRPr>
        </a:p>
      </dgm:t>
    </dgm:pt>
    <dgm:pt modelId="{B9BF804F-01CF-47CD-8210-4F4C1D3FD384}" type="parTrans" cxnId="{BBAEC925-4011-415A-969B-84D7F70FE699}">
      <dgm:prSet/>
      <dgm:spPr/>
      <dgm:t>
        <a:bodyPr/>
        <a:lstStyle/>
        <a:p>
          <a:endParaRPr lang="en-IN"/>
        </a:p>
      </dgm:t>
    </dgm:pt>
    <dgm:pt modelId="{4D7683B2-2A48-4BEB-BB8F-890F0F79BFD1}" type="sibTrans" cxnId="{BBAEC925-4011-415A-969B-84D7F70FE699}">
      <dgm:prSet/>
      <dgm:spPr/>
      <dgm:t>
        <a:bodyPr/>
        <a:lstStyle/>
        <a:p>
          <a:endParaRPr lang="en-IN"/>
        </a:p>
      </dgm:t>
    </dgm:pt>
    <dgm:pt modelId="{0F9A55E7-B663-48A4-BD42-B23604730607}">
      <dgm:prSet/>
      <dgm:spPr/>
      <dgm:t>
        <a:bodyPr/>
        <a:lstStyle/>
        <a:p>
          <a:pPr>
            <a:buFont typeface="Arial" panose="020B0604020202020204" pitchFamily="34" charset="0"/>
            <a:buChar char="•"/>
          </a:pPr>
          <a:r>
            <a:rPr lang="en-IN" b="1" i="1" u="none" dirty="0">
              <a:latin typeface="Arial" panose="020B0604020202020204" pitchFamily="34" charset="0"/>
              <a:cs typeface="Arial" panose="020B0604020202020204" pitchFamily="34" charset="0"/>
            </a:rPr>
            <a:t>Long-term</a:t>
          </a:r>
          <a:endParaRPr lang="en-IN" b="0" i="0" u="none" dirty="0">
            <a:latin typeface="Arial" panose="020B0604020202020204" pitchFamily="34" charset="0"/>
            <a:cs typeface="Arial" panose="020B0604020202020204" pitchFamily="34" charset="0"/>
          </a:endParaRPr>
        </a:p>
      </dgm:t>
    </dgm:pt>
    <dgm:pt modelId="{8C64AD3F-8876-4178-A33F-6E9955C5FBB4}" type="parTrans" cxnId="{B24A0E7A-7888-4F8A-85B4-84EB660E78CC}">
      <dgm:prSet/>
      <dgm:spPr/>
      <dgm:t>
        <a:bodyPr/>
        <a:lstStyle/>
        <a:p>
          <a:endParaRPr lang="en-IN"/>
        </a:p>
      </dgm:t>
    </dgm:pt>
    <dgm:pt modelId="{7C5572BE-C1CE-4C0D-AB3A-DCF57141C9B5}" type="sibTrans" cxnId="{B24A0E7A-7888-4F8A-85B4-84EB660E78CC}">
      <dgm:prSet/>
      <dgm:spPr/>
      <dgm:t>
        <a:bodyPr/>
        <a:lstStyle/>
        <a:p>
          <a:endParaRPr lang="en-IN"/>
        </a:p>
      </dgm:t>
    </dgm:pt>
    <dgm:pt modelId="{4A10FE4A-1D97-4112-B890-1F651AE421EF}">
      <dgm:prSet/>
      <dgm:spPr/>
      <dgm:t>
        <a:bodyPr/>
        <a:lstStyle/>
        <a:p>
          <a:pPr>
            <a:buFont typeface="Arial" panose="020B0604020202020204" pitchFamily="34" charset="0"/>
            <a:buChar char="•"/>
          </a:pPr>
          <a:r>
            <a:rPr lang="en-IN" b="0" i="0" u="none" dirty="0">
              <a:latin typeface="Arial" panose="020B0604020202020204" pitchFamily="34" charset="0"/>
              <a:cs typeface="Arial" panose="020B0604020202020204" pitchFamily="34" charset="0"/>
            </a:rPr>
            <a:t>Diminished day-to-day functioning due to an unexplained development of tumours that bring fatigue, soreness and emotional pain.</a:t>
          </a:r>
        </a:p>
      </dgm:t>
    </dgm:pt>
    <dgm:pt modelId="{2AC640AA-C314-4B88-9333-D4FE00388228}" type="parTrans" cxnId="{18CBC674-3BE8-4A9C-B0A7-5F38F873B390}">
      <dgm:prSet/>
      <dgm:spPr/>
      <dgm:t>
        <a:bodyPr/>
        <a:lstStyle/>
        <a:p>
          <a:endParaRPr lang="en-IN"/>
        </a:p>
      </dgm:t>
    </dgm:pt>
    <dgm:pt modelId="{FB0F7F75-E3D0-4BFA-9B9B-233FD49ECB4B}" type="sibTrans" cxnId="{18CBC674-3BE8-4A9C-B0A7-5F38F873B390}">
      <dgm:prSet/>
      <dgm:spPr/>
      <dgm:t>
        <a:bodyPr/>
        <a:lstStyle/>
        <a:p>
          <a:endParaRPr lang="en-IN"/>
        </a:p>
      </dgm:t>
    </dgm:pt>
    <dgm:pt modelId="{85CB98BC-D1DF-41CB-B71E-B5E9BAA65D63}">
      <dgm:prSet phldrT="[Text]"/>
      <dgm:spPr/>
      <dgm:t>
        <a:bodyPr/>
        <a:lstStyle/>
        <a:p>
          <a:pPr>
            <a:buFont typeface="Arial" panose="020B0604020202020204" pitchFamily="34" charset="0"/>
            <a:buChar char="•"/>
          </a:pPr>
          <a:r>
            <a:rPr lang="en-IN" b="0" i="0" u="none" dirty="0">
              <a:latin typeface="Arial" panose="020B0604020202020204" pitchFamily="34" charset="0"/>
              <a:cs typeface="Arial" panose="020B0604020202020204" pitchFamily="34" charset="0"/>
            </a:rPr>
            <a:t>More anxiety at a time when there are symptoms, lost early diagnosis and postponed medical appointments.</a:t>
          </a:r>
          <a:endParaRPr lang="en-IN" dirty="0">
            <a:latin typeface="Arial" panose="020B0604020202020204" pitchFamily="34" charset="0"/>
            <a:cs typeface="Arial" panose="020B0604020202020204" pitchFamily="34" charset="0"/>
          </a:endParaRPr>
        </a:p>
      </dgm:t>
    </dgm:pt>
    <dgm:pt modelId="{3716E96B-5C86-4066-B998-54AB97709DF2}" type="parTrans" cxnId="{ED633F4B-A717-4FB4-8C4D-0BF963542F38}">
      <dgm:prSet/>
      <dgm:spPr/>
      <dgm:t>
        <a:bodyPr/>
        <a:lstStyle/>
        <a:p>
          <a:endParaRPr lang="en-IN"/>
        </a:p>
      </dgm:t>
    </dgm:pt>
    <dgm:pt modelId="{0D6C20DE-CC04-4159-9182-A1FA7DC5268B}" type="sibTrans" cxnId="{ED633F4B-A717-4FB4-8C4D-0BF963542F38}">
      <dgm:prSet/>
      <dgm:spPr/>
      <dgm:t>
        <a:bodyPr/>
        <a:lstStyle/>
        <a:p>
          <a:endParaRPr lang="en-IN"/>
        </a:p>
      </dgm:t>
    </dgm:pt>
    <dgm:pt modelId="{C200AEFE-A67A-41ED-9F1E-83ACCAB39E63}">
      <dgm:prSet/>
      <dgm:spPr/>
      <dgm:t>
        <a:bodyPr/>
        <a:lstStyle/>
        <a:p>
          <a:pPr>
            <a:buFont typeface="Arial" panose="020B0604020202020204" pitchFamily="34" charset="0"/>
            <a:buChar char="•"/>
          </a:pPr>
          <a:r>
            <a:rPr lang="en-IN" b="0" i="0" u="none">
              <a:latin typeface="Arial" panose="020B0604020202020204" pitchFamily="34" charset="0"/>
              <a:cs typeface="Arial" panose="020B0604020202020204" pitchFamily="34" charset="0"/>
            </a:rPr>
            <a:t>Late-onset diagnosis with treatment that involves aggressive therapy with chemotherapy and mastectomy and extended hospitalization.</a:t>
          </a:r>
          <a:endParaRPr lang="en-IN" b="0" i="0" u="none" dirty="0">
            <a:latin typeface="Arial" panose="020B0604020202020204" pitchFamily="34" charset="0"/>
            <a:cs typeface="Arial" panose="020B0604020202020204" pitchFamily="34" charset="0"/>
          </a:endParaRPr>
        </a:p>
      </dgm:t>
    </dgm:pt>
    <dgm:pt modelId="{77D98154-865E-4ED9-BCBF-36E9289044C1}" type="parTrans" cxnId="{038D095E-8F62-4476-A84F-A50292866449}">
      <dgm:prSet/>
      <dgm:spPr/>
      <dgm:t>
        <a:bodyPr/>
        <a:lstStyle/>
        <a:p>
          <a:endParaRPr lang="en-IN"/>
        </a:p>
      </dgm:t>
    </dgm:pt>
    <dgm:pt modelId="{ADFD8BCE-A4FB-470A-BE36-2FA431C8DD76}" type="sibTrans" cxnId="{038D095E-8F62-4476-A84F-A50292866449}">
      <dgm:prSet/>
      <dgm:spPr/>
      <dgm:t>
        <a:bodyPr/>
        <a:lstStyle/>
        <a:p>
          <a:endParaRPr lang="en-IN"/>
        </a:p>
      </dgm:t>
    </dgm:pt>
    <dgm:pt modelId="{16F8A48B-9584-4CF0-84CF-E184035299A6}">
      <dgm:prSet/>
      <dgm:spPr/>
      <dgm:t>
        <a:bodyPr/>
        <a:lstStyle/>
        <a:p>
          <a:pPr>
            <a:buFont typeface="Arial" panose="020B0604020202020204" pitchFamily="34" charset="0"/>
            <a:buChar char="•"/>
          </a:pPr>
          <a:r>
            <a:rPr lang="en-IN" b="0" i="0" u="none" dirty="0">
              <a:latin typeface="Arial" panose="020B0604020202020204" pitchFamily="34" charset="0"/>
              <a:cs typeface="Arial" panose="020B0604020202020204" pitchFamily="34" charset="0"/>
            </a:rPr>
            <a:t>The UK economy spends up to £2.8 billion on breast cancer every year, with an estimate of a preponderance to £3.6 billion in 2034 (Moloney, 2024).</a:t>
          </a:r>
        </a:p>
      </dgm:t>
    </dgm:pt>
    <dgm:pt modelId="{B0B96754-99BE-4C55-9366-8852D4D14848}" type="parTrans" cxnId="{2EDC37CD-C5E6-4D9E-85C3-843CC1CF4217}">
      <dgm:prSet/>
      <dgm:spPr/>
      <dgm:t>
        <a:bodyPr/>
        <a:lstStyle/>
        <a:p>
          <a:endParaRPr lang="en-IN"/>
        </a:p>
      </dgm:t>
    </dgm:pt>
    <dgm:pt modelId="{06221C8C-8586-444D-9DC5-09312DAE2860}" type="sibTrans" cxnId="{2EDC37CD-C5E6-4D9E-85C3-843CC1CF4217}">
      <dgm:prSet/>
      <dgm:spPr/>
      <dgm:t>
        <a:bodyPr/>
        <a:lstStyle/>
        <a:p>
          <a:endParaRPr lang="en-IN"/>
        </a:p>
      </dgm:t>
    </dgm:pt>
    <dgm:pt modelId="{2EB8E7F9-8908-4776-A892-741275911BDF}" type="pres">
      <dgm:prSet presAssocID="{C9A4B201-54FB-4BDD-93BA-0A9592B52A4D}" presName="linear" presStyleCnt="0">
        <dgm:presLayoutVars>
          <dgm:dir/>
          <dgm:animLvl val="lvl"/>
          <dgm:resizeHandles val="exact"/>
        </dgm:presLayoutVars>
      </dgm:prSet>
      <dgm:spPr/>
    </dgm:pt>
    <dgm:pt modelId="{91B0D703-E4F0-454D-8AE2-77F5CE3D4E6D}" type="pres">
      <dgm:prSet presAssocID="{F1C6DD04-3F8D-4F87-BC06-AB926C3D7B62}" presName="parentLin" presStyleCnt="0"/>
      <dgm:spPr/>
    </dgm:pt>
    <dgm:pt modelId="{9F104B92-AD48-4183-B6ED-9D183A1CF7F4}" type="pres">
      <dgm:prSet presAssocID="{F1C6DD04-3F8D-4F87-BC06-AB926C3D7B62}" presName="parentLeftMargin" presStyleLbl="node1" presStyleIdx="0" presStyleCnt="2"/>
      <dgm:spPr/>
    </dgm:pt>
    <dgm:pt modelId="{38A94717-FB35-45A9-AC89-7758C2DC2C06}" type="pres">
      <dgm:prSet presAssocID="{F1C6DD04-3F8D-4F87-BC06-AB926C3D7B62}" presName="parentText" presStyleLbl="node1" presStyleIdx="0" presStyleCnt="2">
        <dgm:presLayoutVars>
          <dgm:chMax val="0"/>
          <dgm:bulletEnabled val="1"/>
        </dgm:presLayoutVars>
      </dgm:prSet>
      <dgm:spPr/>
    </dgm:pt>
    <dgm:pt modelId="{D7E78BA6-43BE-4458-8963-475108F837CE}" type="pres">
      <dgm:prSet presAssocID="{F1C6DD04-3F8D-4F87-BC06-AB926C3D7B62}" presName="negativeSpace" presStyleCnt="0"/>
      <dgm:spPr/>
    </dgm:pt>
    <dgm:pt modelId="{7713B555-0FE1-47B9-887D-F280259CB45A}" type="pres">
      <dgm:prSet presAssocID="{F1C6DD04-3F8D-4F87-BC06-AB926C3D7B62}" presName="childText" presStyleLbl="conFgAcc1" presStyleIdx="0" presStyleCnt="2">
        <dgm:presLayoutVars>
          <dgm:bulletEnabled val="1"/>
        </dgm:presLayoutVars>
      </dgm:prSet>
      <dgm:spPr/>
    </dgm:pt>
    <dgm:pt modelId="{D64877B3-B2B2-4459-B322-BF2DB205DFE7}" type="pres">
      <dgm:prSet presAssocID="{4D7683B2-2A48-4BEB-BB8F-890F0F79BFD1}" presName="spaceBetweenRectangles" presStyleCnt="0"/>
      <dgm:spPr/>
    </dgm:pt>
    <dgm:pt modelId="{9D934BE3-0E59-41CE-972B-9DCE20207886}" type="pres">
      <dgm:prSet presAssocID="{0F9A55E7-B663-48A4-BD42-B23604730607}" presName="parentLin" presStyleCnt="0"/>
      <dgm:spPr/>
    </dgm:pt>
    <dgm:pt modelId="{4AC1EAC9-0C30-4D55-87E7-ADFE6D0EE69B}" type="pres">
      <dgm:prSet presAssocID="{0F9A55E7-B663-48A4-BD42-B23604730607}" presName="parentLeftMargin" presStyleLbl="node1" presStyleIdx="0" presStyleCnt="2"/>
      <dgm:spPr/>
    </dgm:pt>
    <dgm:pt modelId="{DCC48C83-3442-4423-8ACA-AFE40802E28E}" type="pres">
      <dgm:prSet presAssocID="{0F9A55E7-B663-48A4-BD42-B23604730607}" presName="parentText" presStyleLbl="node1" presStyleIdx="1" presStyleCnt="2">
        <dgm:presLayoutVars>
          <dgm:chMax val="0"/>
          <dgm:bulletEnabled val="1"/>
        </dgm:presLayoutVars>
      </dgm:prSet>
      <dgm:spPr/>
    </dgm:pt>
    <dgm:pt modelId="{543F6312-50CA-4616-BE8D-E4D1D96B660C}" type="pres">
      <dgm:prSet presAssocID="{0F9A55E7-B663-48A4-BD42-B23604730607}" presName="negativeSpace" presStyleCnt="0"/>
      <dgm:spPr/>
    </dgm:pt>
    <dgm:pt modelId="{992A37DA-FF0B-45C0-BE1F-D4537280D057}" type="pres">
      <dgm:prSet presAssocID="{0F9A55E7-B663-48A4-BD42-B23604730607}" presName="childText" presStyleLbl="conFgAcc1" presStyleIdx="1" presStyleCnt="2">
        <dgm:presLayoutVars>
          <dgm:bulletEnabled val="1"/>
        </dgm:presLayoutVars>
      </dgm:prSet>
      <dgm:spPr/>
    </dgm:pt>
  </dgm:ptLst>
  <dgm:cxnLst>
    <dgm:cxn modelId="{23A0A20F-B133-4EC2-A37D-E192ECA6D99C}" type="presOf" srcId="{F1C6DD04-3F8D-4F87-BC06-AB926C3D7B62}" destId="{9F104B92-AD48-4183-B6ED-9D183A1CF7F4}" srcOrd="0" destOrd="0" presId="urn:microsoft.com/office/officeart/2005/8/layout/list1"/>
    <dgm:cxn modelId="{CBC96D10-ECD5-4139-A257-07BA2B8E2F91}" type="presOf" srcId="{0F9A55E7-B663-48A4-BD42-B23604730607}" destId="{4AC1EAC9-0C30-4D55-87E7-ADFE6D0EE69B}" srcOrd="0" destOrd="0" presId="urn:microsoft.com/office/officeart/2005/8/layout/list1"/>
    <dgm:cxn modelId="{9DA2EA23-6C8B-4A2B-B15E-DADBAFE5E5A9}" type="presOf" srcId="{85CB98BC-D1DF-41CB-B71E-B5E9BAA65D63}" destId="{7713B555-0FE1-47B9-887D-F280259CB45A}" srcOrd="0" destOrd="0" presId="urn:microsoft.com/office/officeart/2005/8/layout/list1"/>
    <dgm:cxn modelId="{BBAEC925-4011-415A-969B-84D7F70FE699}" srcId="{C9A4B201-54FB-4BDD-93BA-0A9592B52A4D}" destId="{F1C6DD04-3F8D-4F87-BC06-AB926C3D7B62}" srcOrd="0" destOrd="0" parTransId="{B9BF804F-01CF-47CD-8210-4F4C1D3FD384}" sibTransId="{4D7683B2-2A48-4BEB-BB8F-890F0F79BFD1}"/>
    <dgm:cxn modelId="{038D095E-8F62-4476-A84F-A50292866449}" srcId="{0F9A55E7-B663-48A4-BD42-B23604730607}" destId="{C200AEFE-A67A-41ED-9F1E-83ACCAB39E63}" srcOrd="0" destOrd="0" parTransId="{77D98154-865E-4ED9-BCBF-36E9289044C1}" sibTransId="{ADFD8BCE-A4FB-470A-BE36-2FA431C8DD76}"/>
    <dgm:cxn modelId="{ED633F4B-A717-4FB4-8C4D-0BF963542F38}" srcId="{F1C6DD04-3F8D-4F87-BC06-AB926C3D7B62}" destId="{85CB98BC-D1DF-41CB-B71E-B5E9BAA65D63}" srcOrd="0" destOrd="0" parTransId="{3716E96B-5C86-4066-B998-54AB97709DF2}" sibTransId="{0D6C20DE-CC04-4159-9182-A1FA7DC5268B}"/>
    <dgm:cxn modelId="{18CBC674-3BE8-4A9C-B0A7-5F38F873B390}" srcId="{F1C6DD04-3F8D-4F87-BC06-AB926C3D7B62}" destId="{4A10FE4A-1D97-4112-B890-1F651AE421EF}" srcOrd="1" destOrd="0" parTransId="{2AC640AA-C314-4B88-9333-D4FE00388228}" sibTransId="{FB0F7F75-E3D0-4BFA-9B9B-233FD49ECB4B}"/>
    <dgm:cxn modelId="{B24A0E7A-7888-4F8A-85B4-84EB660E78CC}" srcId="{C9A4B201-54FB-4BDD-93BA-0A9592B52A4D}" destId="{0F9A55E7-B663-48A4-BD42-B23604730607}" srcOrd="1" destOrd="0" parTransId="{8C64AD3F-8876-4178-A33F-6E9955C5FBB4}" sibTransId="{7C5572BE-C1CE-4C0D-AB3A-DCF57141C9B5}"/>
    <dgm:cxn modelId="{9DAF5C9C-C9A3-4181-A26C-A03ED5378BA2}" type="presOf" srcId="{4A10FE4A-1D97-4112-B890-1F651AE421EF}" destId="{7713B555-0FE1-47B9-887D-F280259CB45A}" srcOrd="0" destOrd="1" presId="urn:microsoft.com/office/officeart/2005/8/layout/list1"/>
    <dgm:cxn modelId="{9341FBBB-6813-4565-9111-025343FA1F4F}" type="presOf" srcId="{F1C6DD04-3F8D-4F87-BC06-AB926C3D7B62}" destId="{38A94717-FB35-45A9-AC89-7758C2DC2C06}" srcOrd="1" destOrd="0" presId="urn:microsoft.com/office/officeart/2005/8/layout/list1"/>
    <dgm:cxn modelId="{2D1239C2-D8EF-40F3-8B0A-FC5989E3E22B}" type="presOf" srcId="{C9A4B201-54FB-4BDD-93BA-0A9592B52A4D}" destId="{2EB8E7F9-8908-4776-A892-741275911BDF}" srcOrd="0" destOrd="0" presId="urn:microsoft.com/office/officeart/2005/8/layout/list1"/>
    <dgm:cxn modelId="{85D092CA-0F2F-4D7C-9D70-4BEC2A55CA85}" type="presOf" srcId="{16F8A48B-9584-4CF0-84CF-E184035299A6}" destId="{992A37DA-FF0B-45C0-BE1F-D4537280D057}" srcOrd="0" destOrd="1" presId="urn:microsoft.com/office/officeart/2005/8/layout/list1"/>
    <dgm:cxn modelId="{2EDC37CD-C5E6-4D9E-85C3-843CC1CF4217}" srcId="{0F9A55E7-B663-48A4-BD42-B23604730607}" destId="{16F8A48B-9584-4CF0-84CF-E184035299A6}" srcOrd="1" destOrd="0" parTransId="{B0B96754-99BE-4C55-9366-8852D4D14848}" sibTransId="{06221C8C-8586-444D-9DC5-09312DAE2860}"/>
    <dgm:cxn modelId="{BB27BEE1-FD65-4939-8243-8B726FB61510}" type="presOf" srcId="{0F9A55E7-B663-48A4-BD42-B23604730607}" destId="{DCC48C83-3442-4423-8ACA-AFE40802E28E}" srcOrd="1" destOrd="0" presId="urn:microsoft.com/office/officeart/2005/8/layout/list1"/>
    <dgm:cxn modelId="{1B3E28EB-2F67-4530-8D16-BE599D937B36}" type="presOf" srcId="{C200AEFE-A67A-41ED-9F1E-83ACCAB39E63}" destId="{992A37DA-FF0B-45C0-BE1F-D4537280D057}" srcOrd="0" destOrd="0" presId="urn:microsoft.com/office/officeart/2005/8/layout/list1"/>
    <dgm:cxn modelId="{CA182241-E20A-4E54-B1F0-2ADD4C955578}" type="presParOf" srcId="{2EB8E7F9-8908-4776-A892-741275911BDF}" destId="{91B0D703-E4F0-454D-8AE2-77F5CE3D4E6D}" srcOrd="0" destOrd="0" presId="urn:microsoft.com/office/officeart/2005/8/layout/list1"/>
    <dgm:cxn modelId="{904D7550-04F3-473F-9E59-337BDEE5D6AE}" type="presParOf" srcId="{91B0D703-E4F0-454D-8AE2-77F5CE3D4E6D}" destId="{9F104B92-AD48-4183-B6ED-9D183A1CF7F4}" srcOrd="0" destOrd="0" presId="urn:microsoft.com/office/officeart/2005/8/layout/list1"/>
    <dgm:cxn modelId="{6D925ED1-5322-475F-9853-952B3ED4B9BE}" type="presParOf" srcId="{91B0D703-E4F0-454D-8AE2-77F5CE3D4E6D}" destId="{38A94717-FB35-45A9-AC89-7758C2DC2C06}" srcOrd="1" destOrd="0" presId="urn:microsoft.com/office/officeart/2005/8/layout/list1"/>
    <dgm:cxn modelId="{0D98587A-C641-4857-9298-635F5E93BC47}" type="presParOf" srcId="{2EB8E7F9-8908-4776-A892-741275911BDF}" destId="{D7E78BA6-43BE-4458-8963-475108F837CE}" srcOrd="1" destOrd="0" presId="urn:microsoft.com/office/officeart/2005/8/layout/list1"/>
    <dgm:cxn modelId="{64450C3A-B7D0-48DF-B315-48D17AD46925}" type="presParOf" srcId="{2EB8E7F9-8908-4776-A892-741275911BDF}" destId="{7713B555-0FE1-47B9-887D-F280259CB45A}" srcOrd="2" destOrd="0" presId="urn:microsoft.com/office/officeart/2005/8/layout/list1"/>
    <dgm:cxn modelId="{FE5A9F7D-40D5-434E-A00D-8D9EE75F996C}" type="presParOf" srcId="{2EB8E7F9-8908-4776-A892-741275911BDF}" destId="{D64877B3-B2B2-4459-B322-BF2DB205DFE7}" srcOrd="3" destOrd="0" presId="urn:microsoft.com/office/officeart/2005/8/layout/list1"/>
    <dgm:cxn modelId="{2AE94F47-8CED-4D56-BADC-087776F7F50A}" type="presParOf" srcId="{2EB8E7F9-8908-4776-A892-741275911BDF}" destId="{9D934BE3-0E59-41CE-972B-9DCE20207886}" srcOrd="4" destOrd="0" presId="urn:microsoft.com/office/officeart/2005/8/layout/list1"/>
    <dgm:cxn modelId="{80A7A7F8-E67D-48A9-9170-DBFC3AB4A96A}" type="presParOf" srcId="{9D934BE3-0E59-41CE-972B-9DCE20207886}" destId="{4AC1EAC9-0C30-4D55-87E7-ADFE6D0EE69B}" srcOrd="0" destOrd="0" presId="urn:microsoft.com/office/officeart/2005/8/layout/list1"/>
    <dgm:cxn modelId="{3778695E-DEE9-4918-885F-98CD6D90D8AC}" type="presParOf" srcId="{9D934BE3-0E59-41CE-972B-9DCE20207886}" destId="{DCC48C83-3442-4423-8ACA-AFE40802E28E}" srcOrd="1" destOrd="0" presId="urn:microsoft.com/office/officeart/2005/8/layout/list1"/>
    <dgm:cxn modelId="{0A79D748-29DE-4A76-A44F-5D91F44678E9}" type="presParOf" srcId="{2EB8E7F9-8908-4776-A892-741275911BDF}" destId="{543F6312-50CA-4616-BE8D-E4D1D96B660C}" srcOrd="5" destOrd="0" presId="urn:microsoft.com/office/officeart/2005/8/layout/list1"/>
    <dgm:cxn modelId="{1ECB9534-6D4D-4A96-AEC9-1779621FE359}" type="presParOf" srcId="{2EB8E7F9-8908-4776-A892-741275911BDF}" destId="{992A37DA-FF0B-45C0-BE1F-D4537280D057}"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B4D5EA-0C6B-4408-8077-9D8B49ABCB9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IN"/>
        </a:p>
      </dgm:t>
    </dgm:pt>
    <dgm:pt modelId="{5B6C7A11-C44F-4086-86EA-A4D20D62EA04}">
      <dgm:prSet phldrT="[Text]"/>
      <dgm:spPr/>
      <dgm:t>
        <a:bodyPr/>
        <a:lstStyle/>
        <a:p>
          <a:pPr>
            <a:buFont typeface="Arial" panose="020B0604020202020204" pitchFamily="34" charset="0"/>
            <a:buChar char="•"/>
          </a:pPr>
          <a:r>
            <a:rPr lang="en-IN" b="1" i="1" u="none" dirty="0">
              <a:latin typeface="Arial" panose="020B0604020202020204" pitchFamily="34" charset="0"/>
              <a:cs typeface="Arial" panose="020B0604020202020204" pitchFamily="34" charset="0"/>
            </a:rPr>
            <a:t>Aim 1</a:t>
          </a:r>
          <a:endParaRPr lang="en-IN" dirty="0">
            <a:latin typeface="Arial" panose="020B0604020202020204" pitchFamily="34" charset="0"/>
            <a:cs typeface="Arial" panose="020B0604020202020204" pitchFamily="34" charset="0"/>
          </a:endParaRPr>
        </a:p>
      </dgm:t>
    </dgm:pt>
    <dgm:pt modelId="{4D139B12-5814-492A-B7DC-05B3D92AF15A}" type="parTrans" cxnId="{240D7B5A-4B13-45C8-A18D-D0F9D3CF64E6}">
      <dgm:prSet/>
      <dgm:spPr/>
      <dgm:t>
        <a:bodyPr/>
        <a:lstStyle/>
        <a:p>
          <a:endParaRPr lang="en-IN"/>
        </a:p>
      </dgm:t>
    </dgm:pt>
    <dgm:pt modelId="{69CE0B57-83D3-4F38-B880-ACA71F6553EE}" type="sibTrans" cxnId="{240D7B5A-4B13-45C8-A18D-D0F9D3CF64E6}">
      <dgm:prSet/>
      <dgm:spPr/>
      <dgm:t>
        <a:bodyPr/>
        <a:lstStyle/>
        <a:p>
          <a:endParaRPr lang="en-IN"/>
        </a:p>
      </dgm:t>
    </dgm:pt>
    <dgm:pt modelId="{072FB0E3-89C2-4EF8-AFEE-DF5C81E769BA}">
      <dgm:prSet/>
      <dgm:spPr/>
      <dgm:t>
        <a:bodyPr/>
        <a:lstStyle/>
        <a:p>
          <a:pPr>
            <a:buFont typeface="Arial" panose="020B0604020202020204" pitchFamily="34" charset="0"/>
            <a:buChar char="•"/>
          </a:pPr>
          <a:r>
            <a:rPr lang="en-IN" b="1" i="1" u="none" dirty="0">
              <a:latin typeface="Arial" panose="020B0604020202020204" pitchFamily="34" charset="0"/>
              <a:cs typeface="Arial" panose="020B0604020202020204" pitchFamily="34" charset="0"/>
            </a:rPr>
            <a:t>Aim 2</a:t>
          </a:r>
          <a:endParaRPr lang="en-IN" b="0" i="0" u="none" dirty="0">
            <a:latin typeface="Arial" panose="020B0604020202020204" pitchFamily="34" charset="0"/>
            <a:cs typeface="Arial" panose="020B0604020202020204" pitchFamily="34" charset="0"/>
          </a:endParaRPr>
        </a:p>
      </dgm:t>
    </dgm:pt>
    <dgm:pt modelId="{72854D98-2436-4F23-9687-A1716AC79F6A}" type="parTrans" cxnId="{05BF8339-1BFB-48FF-B0A8-47F945A709CF}">
      <dgm:prSet/>
      <dgm:spPr/>
      <dgm:t>
        <a:bodyPr/>
        <a:lstStyle/>
        <a:p>
          <a:endParaRPr lang="en-IN"/>
        </a:p>
      </dgm:t>
    </dgm:pt>
    <dgm:pt modelId="{CE436CB0-B088-4D13-8E6B-2ABEBB7B4497}" type="sibTrans" cxnId="{05BF8339-1BFB-48FF-B0A8-47F945A709CF}">
      <dgm:prSet/>
      <dgm:spPr/>
      <dgm:t>
        <a:bodyPr/>
        <a:lstStyle/>
        <a:p>
          <a:endParaRPr lang="en-IN"/>
        </a:p>
      </dgm:t>
    </dgm:pt>
    <dgm:pt modelId="{28D61AFE-81D1-460C-ADF5-5796A5C5B371}">
      <dgm:prSet/>
      <dgm:spPr/>
      <dgm:t>
        <a:bodyPr/>
        <a:lstStyle/>
        <a:p>
          <a:pPr>
            <a:buFont typeface="Arial" panose="020B0604020202020204" pitchFamily="34" charset="0"/>
            <a:buChar char="•"/>
          </a:pPr>
          <a:r>
            <a:rPr lang="en-IN" b="1" i="1" u="none" dirty="0">
              <a:latin typeface="Arial" panose="020B0604020202020204" pitchFamily="34" charset="0"/>
              <a:cs typeface="Arial" panose="020B0604020202020204" pitchFamily="34" charset="0"/>
            </a:rPr>
            <a:t>Aim 3</a:t>
          </a:r>
          <a:endParaRPr lang="en-IN" b="0" i="0" u="none" dirty="0">
            <a:latin typeface="Arial" panose="020B0604020202020204" pitchFamily="34" charset="0"/>
            <a:cs typeface="Arial" panose="020B0604020202020204" pitchFamily="34" charset="0"/>
          </a:endParaRPr>
        </a:p>
      </dgm:t>
    </dgm:pt>
    <dgm:pt modelId="{77385F4D-2E4D-494C-BBEE-33F3A0195289}" type="parTrans" cxnId="{D5DB1297-D281-4133-88E2-B961EFDB3BB8}">
      <dgm:prSet/>
      <dgm:spPr/>
      <dgm:t>
        <a:bodyPr/>
        <a:lstStyle/>
        <a:p>
          <a:endParaRPr lang="en-IN"/>
        </a:p>
      </dgm:t>
    </dgm:pt>
    <dgm:pt modelId="{41A4F040-CDDE-4FCE-A191-12667BD5980D}" type="sibTrans" cxnId="{D5DB1297-D281-4133-88E2-B961EFDB3BB8}">
      <dgm:prSet/>
      <dgm:spPr/>
      <dgm:t>
        <a:bodyPr/>
        <a:lstStyle/>
        <a:p>
          <a:endParaRPr lang="en-IN"/>
        </a:p>
      </dgm:t>
    </dgm:pt>
    <dgm:pt modelId="{19E76D4B-696D-46AA-A329-5FD3A18997EB}">
      <dgm:prSet phldrT="[Text]"/>
      <dgm:spPr/>
      <dgm:t>
        <a:bodyPr/>
        <a:lstStyle/>
        <a:p>
          <a:pPr>
            <a:buFont typeface="Arial" panose="020B0604020202020204" pitchFamily="34" charset="0"/>
            <a:buChar char="•"/>
          </a:pPr>
          <a:r>
            <a:rPr lang="en-IN" b="0" i="0" u="none" dirty="0">
              <a:latin typeface="Arial" panose="020B0604020202020204" pitchFamily="34" charset="0"/>
              <a:cs typeface="Arial" panose="020B0604020202020204" pitchFamily="34" charset="0"/>
            </a:rPr>
            <a:t>By 6 months, the target population consists of local women aged 5053 years increasing first time screening attendance by 15% of the target group.</a:t>
          </a:r>
          <a:endParaRPr lang="en-IN" dirty="0">
            <a:latin typeface="Arial" panose="020B0604020202020204" pitchFamily="34" charset="0"/>
            <a:cs typeface="Arial" panose="020B0604020202020204" pitchFamily="34" charset="0"/>
          </a:endParaRPr>
        </a:p>
      </dgm:t>
    </dgm:pt>
    <dgm:pt modelId="{33AAC5EA-D085-4EF9-9AC3-1133CAF88D9C}" type="parTrans" cxnId="{4DA5D4BD-3E1F-49F7-9026-9F6599AAB3ED}">
      <dgm:prSet/>
      <dgm:spPr/>
      <dgm:t>
        <a:bodyPr/>
        <a:lstStyle/>
        <a:p>
          <a:endParaRPr lang="en-IN"/>
        </a:p>
      </dgm:t>
    </dgm:pt>
    <dgm:pt modelId="{99BD9E77-6130-4D14-929A-6BF9CF058DFE}" type="sibTrans" cxnId="{4DA5D4BD-3E1F-49F7-9026-9F6599AAB3ED}">
      <dgm:prSet/>
      <dgm:spPr/>
      <dgm:t>
        <a:bodyPr/>
        <a:lstStyle/>
        <a:p>
          <a:endParaRPr lang="en-IN"/>
        </a:p>
      </dgm:t>
    </dgm:pt>
    <dgm:pt modelId="{5F35E60A-9B6B-43EF-8114-E2AA736B31ED}">
      <dgm:prSet/>
      <dgm:spPr/>
      <dgm:t>
        <a:bodyPr/>
        <a:lstStyle/>
        <a:p>
          <a:pPr>
            <a:buFont typeface="Arial" panose="020B0604020202020204" pitchFamily="34" charset="0"/>
            <a:buChar char="•"/>
          </a:pPr>
          <a:r>
            <a:rPr lang="en-IN" b="0" i="0" u="none" dirty="0">
              <a:latin typeface="Arial" panose="020B0604020202020204" pitchFamily="34" charset="0"/>
              <a:cs typeface="Arial" panose="020B0604020202020204" pitchFamily="34" charset="0"/>
            </a:rPr>
            <a:t>Increase the knowledge scores on breast cancer screening by 25% with pre-and post session questionnaires.</a:t>
          </a:r>
        </a:p>
      </dgm:t>
    </dgm:pt>
    <dgm:pt modelId="{17AA3D8D-9EA8-43AF-8B6F-7B8451E4DE11}" type="parTrans" cxnId="{171A08C6-602E-4F34-B454-9CC739D67E55}">
      <dgm:prSet/>
      <dgm:spPr/>
      <dgm:t>
        <a:bodyPr/>
        <a:lstStyle/>
        <a:p>
          <a:endParaRPr lang="en-IN"/>
        </a:p>
      </dgm:t>
    </dgm:pt>
    <dgm:pt modelId="{EC2F5D88-70E7-415A-B762-5B63B48D6CC7}" type="sibTrans" cxnId="{171A08C6-602E-4F34-B454-9CC739D67E55}">
      <dgm:prSet/>
      <dgm:spPr/>
      <dgm:t>
        <a:bodyPr/>
        <a:lstStyle/>
        <a:p>
          <a:endParaRPr lang="en-IN"/>
        </a:p>
      </dgm:t>
    </dgm:pt>
    <dgm:pt modelId="{201150DF-2CD8-406B-822F-0112080AAF73}">
      <dgm:prSet/>
      <dgm:spPr/>
      <dgm:t>
        <a:bodyPr/>
        <a:lstStyle/>
        <a:p>
          <a:pPr>
            <a:buFont typeface="Arial" panose="020B0604020202020204" pitchFamily="34" charset="0"/>
            <a:buChar char="•"/>
          </a:pPr>
          <a:r>
            <a:rPr lang="en-IN" b="0" i="0" u="none" dirty="0">
              <a:latin typeface="Arial" panose="020B0604020202020204" pitchFamily="34" charset="0"/>
              <a:cs typeface="Arial" panose="020B0604020202020204" pitchFamily="34" charset="0"/>
            </a:rPr>
            <a:t>Decrease known obstacles to screening by one-fifth of baseline evaluated by survey of participants at campaign end.</a:t>
          </a:r>
        </a:p>
      </dgm:t>
    </dgm:pt>
    <dgm:pt modelId="{DBAE3BF8-C45E-4D62-9341-254E4D6BC986}" type="parTrans" cxnId="{1351D81E-E9C7-45C6-9EDB-90A10ACE3AC7}">
      <dgm:prSet/>
      <dgm:spPr/>
      <dgm:t>
        <a:bodyPr/>
        <a:lstStyle/>
        <a:p>
          <a:endParaRPr lang="en-IN"/>
        </a:p>
      </dgm:t>
    </dgm:pt>
    <dgm:pt modelId="{037EF17F-CC38-455D-91F0-FE1249E306EF}" type="sibTrans" cxnId="{1351D81E-E9C7-45C6-9EDB-90A10ACE3AC7}">
      <dgm:prSet/>
      <dgm:spPr/>
      <dgm:t>
        <a:bodyPr/>
        <a:lstStyle/>
        <a:p>
          <a:endParaRPr lang="en-IN"/>
        </a:p>
      </dgm:t>
    </dgm:pt>
    <dgm:pt modelId="{1EAFE39B-96AA-42E4-8E0D-C306A38CACAB}" type="pres">
      <dgm:prSet presAssocID="{93B4D5EA-0C6B-4408-8077-9D8B49ABCB92}" presName="linear" presStyleCnt="0">
        <dgm:presLayoutVars>
          <dgm:animLvl val="lvl"/>
          <dgm:resizeHandles val="exact"/>
        </dgm:presLayoutVars>
      </dgm:prSet>
      <dgm:spPr/>
    </dgm:pt>
    <dgm:pt modelId="{4EF92DF7-9D74-4970-9411-F642ED2A0882}" type="pres">
      <dgm:prSet presAssocID="{5B6C7A11-C44F-4086-86EA-A4D20D62EA04}" presName="parentText" presStyleLbl="node1" presStyleIdx="0" presStyleCnt="3">
        <dgm:presLayoutVars>
          <dgm:chMax val="0"/>
          <dgm:bulletEnabled val="1"/>
        </dgm:presLayoutVars>
      </dgm:prSet>
      <dgm:spPr/>
    </dgm:pt>
    <dgm:pt modelId="{75697EF7-130C-4A97-92B3-8357E36E49FC}" type="pres">
      <dgm:prSet presAssocID="{5B6C7A11-C44F-4086-86EA-A4D20D62EA04}" presName="childText" presStyleLbl="revTx" presStyleIdx="0" presStyleCnt="3">
        <dgm:presLayoutVars>
          <dgm:bulletEnabled val="1"/>
        </dgm:presLayoutVars>
      </dgm:prSet>
      <dgm:spPr/>
    </dgm:pt>
    <dgm:pt modelId="{0F9DAA20-EA43-49F0-AD2A-3096F4087D90}" type="pres">
      <dgm:prSet presAssocID="{072FB0E3-89C2-4EF8-AFEE-DF5C81E769BA}" presName="parentText" presStyleLbl="node1" presStyleIdx="1" presStyleCnt="3">
        <dgm:presLayoutVars>
          <dgm:chMax val="0"/>
          <dgm:bulletEnabled val="1"/>
        </dgm:presLayoutVars>
      </dgm:prSet>
      <dgm:spPr/>
    </dgm:pt>
    <dgm:pt modelId="{8BCF6F16-A2CA-4970-BFCE-EE92EB73A6A4}" type="pres">
      <dgm:prSet presAssocID="{072FB0E3-89C2-4EF8-AFEE-DF5C81E769BA}" presName="childText" presStyleLbl="revTx" presStyleIdx="1" presStyleCnt="3">
        <dgm:presLayoutVars>
          <dgm:bulletEnabled val="1"/>
        </dgm:presLayoutVars>
      </dgm:prSet>
      <dgm:spPr/>
    </dgm:pt>
    <dgm:pt modelId="{CB99C647-B509-4983-8E86-2F1C37355D70}" type="pres">
      <dgm:prSet presAssocID="{28D61AFE-81D1-460C-ADF5-5796A5C5B371}" presName="parentText" presStyleLbl="node1" presStyleIdx="2" presStyleCnt="3">
        <dgm:presLayoutVars>
          <dgm:chMax val="0"/>
          <dgm:bulletEnabled val="1"/>
        </dgm:presLayoutVars>
      </dgm:prSet>
      <dgm:spPr/>
    </dgm:pt>
    <dgm:pt modelId="{999D85C7-0B27-4D40-B1B9-B95102D69B1C}" type="pres">
      <dgm:prSet presAssocID="{28D61AFE-81D1-460C-ADF5-5796A5C5B371}" presName="childText" presStyleLbl="revTx" presStyleIdx="2" presStyleCnt="3">
        <dgm:presLayoutVars>
          <dgm:bulletEnabled val="1"/>
        </dgm:presLayoutVars>
      </dgm:prSet>
      <dgm:spPr/>
    </dgm:pt>
  </dgm:ptLst>
  <dgm:cxnLst>
    <dgm:cxn modelId="{969C2E0E-03B2-4582-A2F6-A09034694398}" type="presOf" srcId="{5F35E60A-9B6B-43EF-8114-E2AA736B31ED}" destId="{8BCF6F16-A2CA-4970-BFCE-EE92EB73A6A4}" srcOrd="0" destOrd="0" presId="urn:microsoft.com/office/officeart/2005/8/layout/vList2"/>
    <dgm:cxn modelId="{4FB4E711-F2C4-4900-AC00-0C7A787C9A59}" type="presOf" srcId="{072FB0E3-89C2-4EF8-AFEE-DF5C81E769BA}" destId="{0F9DAA20-EA43-49F0-AD2A-3096F4087D90}" srcOrd="0" destOrd="0" presId="urn:microsoft.com/office/officeart/2005/8/layout/vList2"/>
    <dgm:cxn modelId="{6B0A4F13-7169-4823-A925-072CA8F07E7E}" type="presOf" srcId="{5B6C7A11-C44F-4086-86EA-A4D20D62EA04}" destId="{4EF92DF7-9D74-4970-9411-F642ED2A0882}" srcOrd="0" destOrd="0" presId="urn:microsoft.com/office/officeart/2005/8/layout/vList2"/>
    <dgm:cxn modelId="{1351D81E-E9C7-45C6-9EDB-90A10ACE3AC7}" srcId="{28D61AFE-81D1-460C-ADF5-5796A5C5B371}" destId="{201150DF-2CD8-406B-822F-0112080AAF73}" srcOrd="0" destOrd="0" parTransId="{DBAE3BF8-C45E-4D62-9341-254E4D6BC986}" sibTransId="{037EF17F-CC38-455D-91F0-FE1249E306EF}"/>
    <dgm:cxn modelId="{02440A22-944A-42CF-8331-AEC59E8BD10F}" type="presOf" srcId="{28D61AFE-81D1-460C-ADF5-5796A5C5B371}" destId="{CB99C647-B509-4983-8E86-2F1C37355D70}" srcOrd="0" destOrd="0" presId="urn:microsoft.com/office/officeart/2005/8/layout/vList2"/>
    <dgm:cxn modelId="{05BF8339-1BFB-48FF-B0A8-47F945A709CF}" srcId="{93B4D5EA-0C6B-4408-8077-9D8B49ABCB92}" destId="{072FB0E3-89C2-4EF8-AFEE-DF5C81E769BA}" srcOrd="1" destOrd="0" parTransId="{72854D98-2436-4F23-9687-A1716AC79F6A}" sibTransId="{CE436CB0-B088-4D13-8E6B-2ABEBB7B4497}"/>
    <dgm:cxn modelId="{7982FB54-2D4C-4F32-8B0E-B6079D153C3C}" type="presOf" srcId="{93B4D5EA-0C6B-4408-8077-9D8B49ABCB92}" destId="{1EAFE39B-96AA-42E4-8E0D-C306A38CACAB}" srcOrd="0" destOrd="0" presId="urn:microsoft.com/office/officeart/2005/8/layout/vList2"/>
    <dgm:cxn modelId="{A1003977-B67F-46BD-8EE6-115878BF34C2}" type="presOf" srcId="{201150DF-2CD8-406B-822F-0112080AAF73}" destId="{999D85C7-0B27-4D40-B1B9-B95102D69B1C}" srcOrd="0" destOrd="0" presId="urn:microsoft.com/office/officeart/2005/8/layout/vList2"/>
    <dgm:cxn modelId="{240D7B5A-4B13-45C8-A18D-D0F9D3CF64E6}" srcId="{93B4D5EA-0C6B-4408-8077-9D8B49ABCB92}" destId="{5B6C7A11-C44F-4086-86EA-A4D20D62EA04}" srcOrd="0" destOrd="0" parTransId="{4D139B12-5814-492A-B7DC-05B3D92AF15A}" sibTransId="{69CE0B57-83D3-4F38-B880-ACA71F6553EE}"/>
    <dgm:cxn modelId="{D5DB1297-D281-4133-88E2-B961EFDB3BB8}" srcId="{93B4D5EA-0C6B-4408-8077-9D8B49ABCB92}" destId="{28D61AFE-81D1-460C-ADF5-5796A5C5B371}" srcOrd="2" destOrd="0" parTransId="{77385F4D-2E4D-494C-BBEE-33F3A0195289}" sibTransId="{41A4F040-CDDE-4FCE-A191-12667BD5980D}"/>
    <dgm:cxn modelId="{4DA5D4BD-3E1F-49F7-9026-9F6599AAB3ED}" srcId="{5B6C7A11-C44F-4086-86EA-A4D20D62EA04}" destId="{19E76D4B-696D-46AA-A329-5FD3A18997EB}" srcOrd="0" destOrd="0" parTransId="{33AAC5EA-D085-4EF9-9AC3-1133CAF88D9C}" sibTransId="{99BD9E77-6130-4D14-929A-6BF9CF058DFE}"/>
    <dgm:cxn modelId="{171A08C6-602E-4F34-B454-9CC739D67E55}" srcId="{072FB0E3-89C2-4EF8-AFEE-DF5C81E769BA}" destId="{5F35E60A-9B6B-43EF-8114-E2AA736B31ED}" srcOrd="0" destOrd="0" parTransId="{17AA3D8D-9EA8-43AF-8B6F-7B8451E4DE11}" sibTransId="{EC2F5D88-70E7-415A-B762-5B63B48D6CC7}"/>
    <dgm:cxn modelId="{38ACF1CF-2980-48E3-BB76-717F7CE71277}" type="presOf" srcId="{19E76D4B-696D-46AA-A329-5FD3A18997EB}" destId="{75697EF7-130C-4A97-92B3-8357E36E49FC}" srcOrd="0" destOrd="0" presId="urn:microsoft.com/office/officeart/2005/8/layout/vList2"/>
    <dgm:cxn modelId="{8CC03009-6A88-4D52-896E-1E627D651775}" type="presParOf" srcId="{1EAFE39B-96AA-42E4-8E0D-C306A38CACAB}" destId="{4EF92DF7-9D74-4970-9411-F642ED2A0882}" srcOrd="0" destOrd="0" presId="urn:microsoft.com/office/officeart/2005/8/layout/vList2"/>
    <dgm:cxn modelId="{1297CD99-D089-4CE1-B85F-C88BDAE97693}" type="presParOf" srcId="{1EAFE39B-96AA-42E4-8E0D-C306A38CACAB}" destId="{75697EF7-130C-4A97-92B3-8357E36E49FC}" srcOrd="1" destOrd="0" presId="urn:microsoft.com/office/officeart/2005/8/layout/vList2"/>
    <dgm:cxn modelId="{A7EBF115-8143-40EC-A3A0-1B3B8B00F3F4}" type="presParOf" srcId="{1EAFE39B-96AA-42E4-8E0D-C306A38CACAB}" destId="{0F9DAA20-EA43-49F0-AD2A-3096F4087D90}" srcOrd="2" destOrd="0" presId="urn:microsoft.com/office/officeart/2005/8/layout/vList2"/>
    <dgm:cxn modelId="{CA307183-C79B-427F-9447-AD9A54D0F84D}" type="presParOf" srcId="{1EAFE39B-96AA-42E4-8E0D-C306A38CACAB}" destId="{8BCF6F16-A2CA-4970-BFCE-EE92EB73A6A4}" srcOrd="3" destOrd="0" presId="urn:microsoft.com/office/officeart/2005/8/layout/vList2"/>
    <dgm:cxn modelId="{BA76326F-5A5B-4E50-A958-312AB57A6803}" type="presParOf" srcId="{1EAFE39B-96AA-42E4-8E0D-C306A38CACAB}" destId="{CB99C647-B509-4983-8E86-2F1C37355D70}" srcOrd="4" destOrd="0" presId="urn:microsoft.com/office/officeart/2005/8/layout/vList2"/>
    <dgm:cxn modelId="{2C64BCA3-A25F-498F-8665-3A629519BA1C}" type="presParOf" srcId="{1EAFE39B-96AA-42E4-8E0D-C306A38CACAB}" destId="{999D85C7-0B27-4D40-B1B9-B95102D69B1C}"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6AE4FF2-7D11-45EB-9189-99876BCF589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IN"/>
        </a:p>
      </dgm:t>
    </dgm:pt>
    <dgm:pt modelId="{3105AF88-D2FE-4E73-847A-31B1D947C674}">
      <dgm:prSet phldrT="[Text]"/>
      <dgm:spPr/>
      <dgm:t>
        <a:bodyPr/>
        <a:lstStyle/>
        <a:p>
          <a:pPr algn="just">
            <a:buFont typeface="Arial" panose="020B0604020202020204" pitchFamily="34" charset="0"/>
            <a:buChar char="•"/>
          </a:pPr>
          <a:r>
            <a:rPr lang="en-IN" b="1" i="1" u="none" dirty="0">
              <a:latin typeface="Arial" panose="020B0604020202020204" pitchFamily="34" charset="0"/>
              <a:cs typeface="Arial" panose="020B0604020202020204" pitchFamily="34" charset="0"/>
            </a:rPr>
            <a:t>Health Belief Model</a:t>
          </a:r>
          <a:endParaRPr lang="en-IN" dirty="0">
            <a:latin typeface="Arial" panose="020B0604020202020204" pitchFamily="34" charset="0"/>
            <a:cs typeface="Arial" panose="020B0604020202020204" pitchFamily="34" charset="0"/>
          </a:endParaRPr>
        </a:p>
      </dgm:t>
    </dgm:pt>
    <dgm:pt modelId="{8DDD6A3A-2597-4C61-A10E-4AA4B0C9AB0C}" type="parTrans" cxnId="{0AD1FFB4-6C4F-412A-9A6F-262EBA00F933}">
      <dgm:prSet/>
      <dgm:spPr/>
      <dgm:t>
        <a:bodyPr/>
        <a:lstStyle/>
        <a:p>
          <a:endParaRPr lang="en-IN"/>
        </a:p>
      </dgm:t>
    </dgm:pt>
    <dgm:pt modelId="{3089CE35-9534-4265-8502-CA72E80BD771}" type="sibTrans" cxnId="{0AD1FFB4-6C4F-412A-9A6F-262EBA00F933}">
      <dgm:prSet/>
      <dgm:spPr/>
      <dgm:t>
        <a:bodyPr/>
        <a:lstStyle/>
        <a:p>
          <a:endParaRPr lang="en-IN"/>
        </a:p>
      </dgm:t>
    </dgm:pt>
    <dgm:pt modelId="{776761B4-004C-4AD8-9A91-AD25791C96E0}">
      <dgm:prSet/>
      <dgm:spPr/>
      <dgm:t>
        <a:bodyPr/>
        <a:lstStyle/>
        <a:p>
          <a:pPr algn="just">
            <a:buFont typeface="Arial" panose="020B0604020202020204" pitchFamily="34" charset="0"/>
            <a:buChar char="•"/>
          </a:pPr>
          <a:r>
            <a:rPr lang="en-IN" b="1" i="1" u="none" dirty="0">
              <a:latin typeface="Arial" panose="020B0604020202020204" pitchFamily="34" charset="0"/>
              <a:cs typeface="Arial" panose="020B0604020202020204" pitchFamily="34" charset="0"/>
            </a:rPr>
            <a:t>Transtheoretical Model</a:t>
          </a:r>
          <a:endParaRPr lang="en-IN" b="0" i="0" u="none" dirty="0">
            <a:latin typeface="Arial" panose="020B0604020202020204" pitchFamily="34" charset="0"/>
            <a:cs typeface="Arial" panose="020B0604020202020204" pitchFamily="34" charset="0"/>
          </a:endParaRPr>
        </a:p>
      </dgm:t>
    </dgm:pt>
    <dgm:pt modelId="{348A833D-EF55-4A6F-A9BE-1BE2E9EE712D}" type="parTrans" cxnId="{DC41AF15-2A9D-4AE1-9982-0584AF31B65B}">
      <dgm:prSet/>
      <dgm:spPr/>
      <dgm:t>
        <a:bodyPr/>
        <a:lstStyle/>
        <a:p>
          <a:endParaRPr lang="en-IN"/>
        </a:p>
      </dgm:t>
    </dgm:pt>
    <dgm:pt modelId="{3ECE4077-2821-47AA-9AD5-A09E25CB4D92}" type="sibTrans" cxnId="{DC41AF15-2A9D-4AE1-9982-0584AF31B65B}">
      <dgm:prSet/>
      <dgm:spPr/>
      <dgm:t>
        <a:bodyPr/>
        <a:lstStyle/>
        <a:p>
          <a:endParaRPr lang="en-IN"/>
        </a:p>
      </dgm:t>
    </dgm:pt>
    <dgm:pt modelId="{F873F480-2CEE-43AC-9AEE-C5D652FCCE18}">
      <dgm:prSet/>
      <dgm:spPr/>
      <dgm:t>
        <a:bodyPr/>
        <a:lstStyle/>
        <a:p>
          <a:pPr algn="just">
            <a:buFont typeface="Arial" panose="020B0604020202020204" pitchFamily="34" charset="0"/>
            <a:buChar char="•"/>
          </a:pPr>
          <a:r>
            <a:rPr lang="en-IN" b="1" i="1" u="none" dirty="0">
              <a:latin typeface="Arial" panose="020B0604020202020204" pitchFamily="34" charset="0"/>
              <a:cs typeface="Arial" panose="020B0604020202020204" pitchFamily="34" charset="0"/>
            </a:rPr>
            <a:t>Planned Behaviour Theory</a:t>
          </a:r>
          <a:endParaRPr lang="en-IN" b="0" i="0" u="none" dirty="0">
            <a:latin typeface="Arial" panose="020B0604020202020204" pitchFamily="34" charset="0"/>
            <a:cs typeface="Arial" panose="020B0604020202020204" pitchFamily="34" charset="0"/>
          </a:endParaRPr>
        </a:p>
      </dgm:t>
    </dgm:pt>
    <dgm:pt modelId="{70EFFCDF-6699-4DDF-868A-FF143C043DDD}" type="parTrans" cxnId="{FCC86BDA-79A0-4B5B-8049-477678F97923}">
      <dgm:prSet/>
      <dgm:spPr/>
      <dgm:t>
        <a:bodyPr/>
        <a:lstStyle/>
        <a:p>
          <a:endParaRPr lang="en-IN"/>
        </a:p>
      </dgm:t>
    </dgm:pt>
    <dgm:pt modelId="{DF593C4D-CB69-4701-A9FD-C3A511DB0CBD}" type="sibTrans" cxnId="{FCC86BDA-79A0-4B5B-8049-477678F97923}">
      <dgm:prSet/>
      <dgm:spPr/>
      <dgm:t>
        <a:bodyPr/>
        <a:lstStyle/>
        <a:p>
          <a:endParaRPr lang="en-IN"/>
        </a:p>
      </dgm:t>
    </dgm:pt>
    <dgm:pt modelId="{4E0850F4-CD67-435B-A8CB-73A85160C425}">
      <dgm:prSet phldrT="[Text]"/>
      <dgm:spPr/>
      <dgm:t>
        <a:bodyPr/>
        <a:lstStyle/>
        <a:p>
          <a:pPr algn="just">
            <a:buFont typeface="Arial" panose="020B0604020202020204" pitchFamily="34" charset="0"/>
            <a:buChar char="•"/>
          </a:pPr>
          <a:r>
            <a:rPr lang="en-IN" b="0" i="0" u="none" dirty="0">
              <a:latin typeface="Arial" panose="020B0604020202020204" pitchFamily="34" charset="0"/>
              <a:cs typeface="Arial" panose="020B0604020202020204" pitchFamily="34" charset="0"/>
            </a:rPr>
            <a:t>The perceived barriers such as pain, embarrassment and fear of diagnosis are what do not see women accessing mammography (</a:t>
          </a:r>
          <a:r>
            <a:rPr lang="en-IN" b="0" i="0" u="none" dirty="0" err="1">
              <a:latin typeface="Arial" panose="020B0604020202020204" pitchFamily="34" charset="0"/>
              <a:cs typeface="Arial" panose="020B0604020202020204" pitchFamily="34" charset="0"/>
            </a:rPr>
            <a:t>Alyafei</a:t>
          </a:r>
          <a:r>
            <a:rPr lang="en-IN" b="0" i="0" u="none" dirty="0">
              <a:latin typeface="Arial" panose="020B0604020202020204" pitchFamily="34" charset="0"/>
              <a:cs typeface="Arial" panose="020B0604020202020204" pitchFamily="34" charset="0"/>
            </a:rPr>
            <a:t> and Carr, 2024).</a:t>
          </a:r>
          <a:endParaRPr lang="en-IN" dirty="0">
            <a:latin typeface="Arial" panose="020B0604020202020204" pitchFamily="34" charset="0"/>
            <a:cs typeface="Arial" panose="020B0604020202020204" pitchFamily="34" charset="0"/>
          </a:endParaRPr>
        </a:p>
      </dgm:t>
    </dgm:pt>
    <dgm:pt modelId="{E64EF2AA-4F72-458A-B331-2C3F7D697C7D}" type="parTrans" cxnId="{53F8A1F0-122F-41B5-9363-77C4F3703F6C}">
      <dgm:prSet/>
      <dgm:spPr/>
      <dgm:t>
        <a:bodyPr/>
        <a:lstStyle/>
        <a:p>
          <a:endParaRPr lang="en-IN"/>
        </a:p>
      </dgm:t>
    </dgm:pt>
    <dgm:pt modelId="{B931D5D4-4382-4FEC-BFF5-1FE017051518}" type="sibTrans" cxnId="{53F8A1F0-122F-41B5-9363-77C4F3703F6C}">
      <dgm:prSet/>
      <dgm:spPr/>
      <dgm:t>
        <a:bodyPr/>
        <a:lstStyle/>
        <a:p>
          <a:endParaRPr lang="en-IN"/>
        </a:p>
      </dgm:t>
    </dgm:pt>
    <dgm:pt modelId="{EFF8FA74-B3D3-4A1A-B4C0-B780FC7A5662}">
      <dgm:prSet/>
      <dgm:spPr/>
      <dgm:t>
        <a:bodyPr/>
        <a:lstStyle/>
        <a:p>
          <a:pPr algn="just">
            <a:buFont typeface="Arial" panose="020B0604020202020204" pitchFamily="34" charset="0"/>
            <a:buChar char="•"/>
          </a:pPr>
          <a:r>
            <a:rPr lang="en-IN" b="0" i="0" u="none">
              <a:latin typeface="Arial" panose="020B0604020202020204" pitchFamily="34" charset="0"/>
              <a:cs typeface="Arial" panose="020B0604020202020204" pitchFamily="34" charset="0"/>
            </a:rPr>
            <a:t>A significant proportion of non-attenders are still on pre-contemplation level and do not know the importance of the screening or their own risk level (de Freitas et al., 2020).</a:t>
          </a:r>
        </a:p>
      </dgm:t>
    </dgm:pt>
    <dgm:pt modelId="{A0D2BC6C-1420-4969-8486-50CC702CEC10}" type="parTrans" cxnId="{87669E5F-4F6E-4726-A1CC-2095BAD7E92C}">
      <dgm:prSet/>
      <dgm:spPr/>
      <dgm:t>
        <a:bodyPr/>
        <a:lstStyle/>
        <a:p>
          <a:endParaRPr lang="en-IN"/>
        </a:p>
      </dgm:t>
    </dgm:pt>
    <dgm:pt modelId="{FB25ED76-ECD2-4300-A6BD-FDE8332E9337}" type="sibTrans" cxnId="{87669E5F-4F6E-4726-A1CC-2095BAD7E92C}">
      <dgm:prSet/>
      <dgm:spPr/>
      <dgm:t>
        <a:bodyPr/>
        <a:lstStyle/>
        <a:p>
          <a:endParaRPr lang="en-IN"/>
        </a:p>
      </dgm:t>
    </dgm:pt>
    <dgm:pt modelId="{D9155863-4291-4E23-9B8C-3131C7CE64F2}">
      <dgm:prSet/>
      <dgm:spPr/>
      <dgm:t>
        <a:bodyPr/>
        <a:lstStyle/>
        <a:p>
          <a:pPr algn="just">
            <a:buFont typeface="Arial" panose="020B0604020202020204" pitchFamily="34" charset="0"/>
            <a:buChar char="•"/>
          </a:pPr>
          <a:r>
            <a:rPr lang="en-IN" b="0" i="0" u="none" dirty="0">
              <a:latin typeface="Arial" panose="020B0604020202020204" pitchFamily="34" charset="0"/>
              <a:cs typeface="Arial" panose="020B0604020202020204" pitchFamily="34" charset="0"/>
            </a:rPr>
            <a:t>The intentions to attend screening are affected by the subjective norms and perceived ability to control the behaviour in women (Brookes, 2023).</a:t>
          </a:r>
        </a:p>
      </dgm:t>
    </dgm:pt>
    <dgm:pt modelId="{F7C161C1-882A-4CB9-BB2D-52ED30EC412C}" type="parTrans" cxnId="{488641D4-20AE-4AF2-B703-1F1F5135CCA4}">
      <dgm:prSet/>
      <dgm:spPr/>
      <dgm:t>
        <a:bodyPr/>
        <a:lstStyle/>
        <a:p>
          <a:endParaRPr lang="en-IN"/>
        </a:p>
      </dgm:t>
    </dgm:pt>
    <dgm:pt modelId="{49EDB572-AE24-4097-842B-3694D3A54B3E}" type="sibTrans" cxnId="{488641D4-20AE-4AF2-B703-1F1F5135CCA4}">
      <dgm:prSet/>
      <dgm:spPr/>
      <dgm:t>
        <a:bodyPr/>
        <a:lstStyle/>
        <a:p>
          <a:endParaRPr lang="en-IN"/>
        </a:p>
      </dgm:t>
    </dgm:pt>
    <dgm:pt modelId="{E94FC091-8DEE-42E5-AED1-58B3D47B6064}" type="pres">
      <dgm:prSet presAssocID="{56AE4FF2-7D11-45EB-9189-99876BCF5895}" presName="linear" presStyleCnt="0">
        <dgm:presLayoutVars>
          <dgm:dir/>
          <dgm:animLvl val="lvl"/>
          <dgm:resizeHandles val="exact"/>
        </dgm:presLayoutVars>
      </dgm:prSet>
      <dgm:spPr/>
    </dgm:pt>
    <dgm:pt modelId="{C1EF1735-9084-4213-A868-46FC5C6B5A34}" type="pres">
      <dgm:prSet presAssocID="{3105AF88-D2FE-4E73-847A-31B1D947C674}" presName="parentLin" presStyleCnt="0"/>
      <dgm:spPr/>
    </dgm:pt>
    <dgm:pt modelId="{D70FC016-5D5B-4A69-AB70-7C788A110ACD}" type="pres">
      <dgm:prSet presAssocID="{3105AF88-D2FE-4E73-847A-31B1D947C674}" presName="parentLeftMargin" presStyleLbl="node1" presStyleIdx="0" presStyleCnt="3"/>
      <dgm:spPr/>
    </dgm:pt>
    <dgm:pt modelId="{C6EBB53C-9BAC-4D50-A2B5-72573DCDB89C}" type="pres">
      <dgm:prSet presAssocID="{3105AF88-D2FE-4E73-847A-31B1D947C674}" presName="parentText" presStyleLbl="node1" presStyleIdx="0" presStyleCnt="3">
        <dgm:presLayoutVars>
          <dgm:chMax val="0"/>
          <dgm:bulletEnabled val="1"/>
        </dgm:presLayoutVars>
      </dgm:prSet>
      <dgm:spPr/>
    </dgm:pt>
    <dgm:pt modelId="{343617E4-EF46-4E7B-858C-CA73A9A261DF}" type="pres">
      <dgm:prSet presAssocID="{3105AF88-D2FE-4E73-847A-31B1D947C674}" presName="negativeSpace" presStyleCnt="0"/>
      <dgm:spPr/>
    </dgm:pt>
    <dgm:pt modelId="{01882096-620A-4395-9373-67BCEAF48D2E}" type="pres">
      <dgm:prSet presAssocID="{3105AF88-D2FE-4E73-847A-31B1D947C674}" presName="childText" presStyleLbl="conFgAcc1" presStyleIdx="0" presStyleCnt="3">
        <dgm:presLayoutVars>
          <dgm:bulletEnabled val="1"/>
        </dgm:presLayoutVars>
      </dgm:prSet>
      <dgm:spPr/>
    </dgm:pt>
    <dgm:pt modelId="{BA2A44F1-D4C8-4411-B802-406F8B57DBBB}" type="pres">
      <dgm:prSet presAssocID="{3089CE35-9534-4265-8502-CA72E80BD771}" presName="spaceBetweenRectangles" presStyleCnt="0"/>
      <dgm:spPr/>
    </dgm:pt>
    <dgm:pt modelId="{B8FBF3C9-3BBA-4454-8B9D-DB8257605B76}" type="pres">
      <dgm:prSet presAssocID="{776761B4-004C-4AD8-9A91-AD25791C96E0}" presName="parentLin" presStyleCnt="0"/>
      <dgm:spPr/>
    </dgm:pt>
    <dgm:pt modelId="{D34EC541-3670-498C-9A79-127B207EFD81}" type="pres">
      <dgm:prSet presAssocID="{776761B4-004C-4AD8-9A91-AD25791C96E0}" presName="parentLeftMargin" presStyleLbl="node1" presStyleIdx="0" presStyleCnt="3"/>
      <dgm:spPr/>
    </dgm:pt>
    <dgm:pt modelId="{9A777C7A-E785-48C3-881C-9F1DA571A9F1}" type="pres">
      <dgm:prSet presAssocID="{776761B4-004C-4AD8-9A91-AD25791C96E0}" presName="parentText" presStyleLbl="node1" presStyleIdx="1" presStyleCnt="3">
        <dgm:presLayoutVars>
          <dgm:chMax val="0"/>
          <dgm:bulletEnabled val="1"/>
        </dgm:presLayoutVars>
      </dgm:prSet>
      <dgm:spPr/>
    </dgm:pt>
    <dgm:pt modelId="{392A0A7F-3178-4F7C-BCF8-34C84AD20982}" type="pres">
      <dgm:prSet presAssocID="{776761B4-004C-4AD8-9A91-AD25791C96E0}" presName="negativeSpace" presStyleCnt="0"/>
      <dgm:spPr/>
    </dgm:pt>
    <dgm:pt modelId="{45C3D36C-80B3-4520-9CD5-62590391ABFB}" type="pres">
      <dgm:prSet presAssocID="{776761B4-004C-4AD8-9A91-AD25791C96E0}" presName="childText" presStyleLbl="conFgAcc1" presStyleIdx="1" presStyleCnt="3">
        <dgm:presLayoutVars>
          <dgm:bulletEnabled val="1"/>
        </dgm:presLayoutVars>
      </dgm:prSet>
      <dgm:spPr/>
    </dgm:pt>
    <dgm:pt modelId="{8B78A43A-3544-45B9-871F-538917B7F2A7}" type="pres">
      <dgm:prSet presAssocID="{3ECE4077-2821-47AA-9AD5-A09E25CB4D92}" presName="spaceBetweenRectangles" presStyleCnt="0"/>
      <dgm:spPr/>
    </dgm:pt>
    <dgm:pt modelId="{94590D16-111D-45FB-8108-C60C305610DE}" type="pres">
      <dgm:prSet presAssocID="{F873F480-2CEE-43AC-9AEE-C5D652FCCE18}" presName="parentLin" presStyleCnt="0"/>
      <dgm:spPr/>
    </dgm:pt>
    <dgm:pt modelId="{88385D94-5BF0-4920-B9FA-A63EF2A81836}" type="pres">
      <dgm:prSet presAssocID="{F873F480-2CEE-43AC-9AEE-C5D652FCCE18}" presName="parentLeftMargin" presStyleLbl="node1" presStyleIdx="1" presStyleCnt="3"/>
      <dgm:spPr/>
    </dgm:pt>
    <dgm:pt modelId="{95E339E8-9B50-418E-B0EA-6E33D74D5FD5}" type="pres">
      <dgm:prSet presAssocID="{F873F480-2CEE-43AC-9AEE-C5D652FCCE18}" presName="parentText" presStyleLbl="node1" presStyleIdx="2" presStyleCnt="3">
        <dgm:presLayoutVars>
          <dgm:chMax val="0"/>
          <dgm:bulletEnabled val="1"/>
        </dgm:presLayoutVars>
      </dgm:prSet>
      <dgm:spPr/>
    </dgm:pt>
    <dgm:pt modelId="{13832F06-B456-4D36-A345-6CE33F31320F}" type="pres">
      <dgm:prSet presAssocID="{F873F480-2CEE-43AC-9AEE-C5D652FCCE18}" presName="negativeSpace" presStyleCnt="0"/>
      <dgm:spPr/>
    </dgm:pt>
    <dgm:pt modelId="{42AAD3D4-FCDD-4BFE-9DD3-A2AF42134499}" type="pres">
      <dgm:prSet presAssocID="{F873F480-2CEE-43AC-9AEE-C5D652FCCE18}" presName="childText" presStyleLbl="conFgAcc1" presStyleIdx="2" presStyleCnt="3">
        <dgm:presLayoutVars>
          <dgm:bulletEnabled val="1"/>
        </dgm:presLayoutVars>
      </dgm:prSet>
      <dgm:spPr/>
    </dgm:pt>
  </dgm:ptLst>
  <dgm:cxnLst>
    <dgm:cxn modelId="{42034108-22E5-4243-A020-A01F8D52C30D}" type="presOf" srcId="{56AE4FF2-7D11-45EB-9189-99876BCF5895}" destId="{E94FC091-8DEE-42E5-AED1-58B3D47B6064}" srcOrd="0" destOrd="0" presId="urn:microsoft.com/office/officeart/2005/8/layout/list1"/>
    <dgm:cxn modelId="{DC41AF15-2A9D-4AE1-9982-0584AF31B65B}" srcId="{56AE4FF2-7D11-45EB-9189-99876BCF5895}" destId="{776761B4-004C-4AD8-9A91-AD25791C96E0}" srcOrd="1" destOrd="0" parTransId="{348A833D-EF55-4A6F-A9BE-1BE2E9EE712D}" sibTransId="{3ECE4077-2821-47AA-9AD5-A09E25CB4D92}"/>
    <dgm:cxn modelId="{4C652321-D864-4C91-9A01-C0B9684A54D2}" type="presOf" srcId="{776761B4-004C-4AD8-9A91-AD25791C96E0}" destId="{D34EC541-3670-498C-9A79-127B207EFD81}" srcOrd="0" destOrd="0" presId="urn:microsoft.com/office/officeart/2005/8/layout/list1"/>
    <dgm:cxn modelId="{E06C2A27-7AC3-4B59-B274-92E3616FBB8B}" type="presOf" srcId="{3105AF88-D2FE-4E73-847A-31B1D947C674}" destId="{D70FC016-5D5B-4A69-AB70-7C788A110ACD}" srcOrd="0" destOrd="0" presId="urn:microsoft.com/office/officeart/2005/8/layout/list1"/>
    <dgm:cxn modelId="{6630AD2A-955F-4D57-81D9-F2DE27FFE734}" type="presOf" srcId="{4E0850F4-CD67-435B-A8CB-73A85160C425}" destId="{01882096-620A-4395-9373-67BCEAF48D2E}" srcOrd="0" destOrd="0" presId="urn:microsoft.com/office/officeart/2005/8/layout/list1"/>
    <dgm:cxn modelId="{5603325B-9544-4D42-9CC0-F346E112EF68}" type="presOf" srcId="{F873F480-2CEE-43AC-9AEE-C5D652FCCE18}" destId="{95E339E8-9B50-418E-B0EA-6E33D74D5FD5}" srcOrd="1" destOrd="0" presId="urn:microsoft.com/office/officeart/2005/8/layout/list1"/>
    <dgm:cxn modelId="{87669E5F-4F6E-4726-A1CC-2095BAD7E92C}" srcId="{776761B4-004C-4AD8-9A91-AD25791C96E0}" destId="{EFF8FA74-B3D3-4A1A-B4C0-B780FC7A5662}" srcOrd="0" destOrd="0" parTransId="{A0D2BC6C-1420-4969-8486-50CC702CEC10}" sibTransId="{FB25ED76-ECD2-4300-A6BD-FDE8332E9337}"/>
    <dgm:cxn modelId="{CAF05D6D-73F5-42F8-91A0-339D09BFE094}" type="presOf" srcId="{3105AF88-D2FE-4E73-847A-31B1D947C674}" destId="{C6EBB53C-9BAC-4D50-A2B5-72573DCDB89C}" srcOrd="1" destOrd="0" presId="urn:microsoft.com/office/officeart/2005/8/layout/list1"/>
    <dgm:cxn modelId="{5A000158-3121-4770-A10C-0E5BA0E90127}" type="presOf" srcId="{F873F480-2CEE-43AC-9AEE-C5D652FCCE18}" destId="{88385D94-5BF0-4920-B9FA-A63EF2A81836}" srcOrd="0" destOrd="0" presId="urn:microsoft.com/office/officeart/2005/8/layout/list1"/>
    <dgm:cxn modelId="{4223D98B-FA7F-42F8-A5AE-6B5C3B872416}" type="presOf" srcId="{D9155863-4291-4E23-9B8C-3131C7CE64F2}" destId="{42AAD3D4-FCDD-4BFE-9DD3-A2AF42134499}" srcOrd="0" destOrd="0" presId="urn:microsoft.com/office/officeart/2005/8/layout/list1"/>
    <dgm:cxn modelId="{0AD1FFB4-6C4F-412A-9A6F-262EBA00F933}" srcId="{56AE4FF2-7D11-45EB-9189-99876BCF5895}" destId="{3105AF88-D2FE-4E73-847A-31B1D947C674}" srcOrd="0" destOrd="0" parTransId="{8DDD6A3A-2597-4C61-A10E-4AA4B0C9AB0C}" sibTransId="{3089CE35-9534-4265-8502-CA72E80BD771}"/>
    <dgm:cxn modelId="{18A55EB9-B29D-45AF-B96C-06A808B73943}" type="presOf" srcId="{776761B4-004C-4AD8-9A91-AD25791C96E0}" destId="{9A777C7A-E785-48C3-881C-9F1DA571A9F1}" srcOrd="1" destOrd="0" presId="urn:microsoft.com/office/officeart/2005/8/layout/list1"/>
    <dgm:cxn modelId="{488641D4-20AE-4AF2-B703-1F1F5135CCA4}" srcId="{F873F480-2CEE-43AC-9AEE-C5D652FCCE18}" destId="{D9155863-4291-4E23-9B8C-3131C7CE64F2}" srcOrd="0" destOrd="0" parTransId="{F7C161C1-882A-4CB9-BB2D-52ED30EC412C}" sibTransId="{49EDB572-AE24-4097-842B-3694D3A54B3E}"/>
    <dgm:cxn modelId="{FCC86BDA-79A0-4B5B-8049-477678F97923}" srcId="{56AE4FF2-7D11-45EB-9189-99876BCF5895}" destId="{F873F480-2CEE-43AC-9AEE-C5D652FCCE18}" srcOrd="2" destOrd="0" parTransId="{70EFFCDF-6699-4DDF-868A-FF143C043DDD}" sibTransId="{DF593C4D-CB69-4701-A9FD-C3A511DB0CBD}"/>
    <dgm:cxn modelId="{53F8A1F0-122F-41B5-9363-77C4F3703F6C}" srcId="{3105AF88-D2FE-4E73-847A-31B1D947C674}" destId="{4E0850F4-CD67-435B-A8CB-73A85160C425}" srcOrd="0" destOrd="0" parTransId="{E64EF2AA-4F72-458A-B331-2C3F7D697C7D}" sibTransId="{B931D5D4-4382-4FEC-BFF5-1FE017051518}"/>
    <dgm:cxn modelId="{BBD778F1-2283-431D-9E82-F67FD2A2A6DD}" type="presOf" srcId="{EFF8FA74-B3D3-4A1A-B4C0-B780FC7A5662}" destId="{45C3D36C-80B3-4520-9CD5-62590391ABFB}" srcOrd="0" destOrd="0" presId="urn:microsoft.com/office/officeart/2005/8/layout/list1"/>
    <dgm:cxn modelId="{181E372C-17DE-4173-ADE8-8E6BC9469903}" type="presParOf" srcId="{E94FC091-8DEE-42E5-AED1-58B3D47B6064}" destId="{C1EF1735-9084-4213-A868-46FC5C6B5A34}" srcOrd="0" destOrd="0" presId="urn:microsoft.com/office/officeart/2005/8/layout/list1"/>
    <dgm:cxn modelId="{FC707B31-F07A-490A-ABF3-E2CF6488B122}" type="presParOf" srcId="{C1EF1735-9084-4213-A868-46FC5C6B5A34}" destId="{D70FC016-5D5B-4A69-AB70-7C788A110ACD}" srcOrd="0" destOrd="0" presId="urn:microsoft.com/office/officeart/2005/8/layout/list1"/>
    <dgm:cxn modelId="{545F3638-B68E-485E-AA61-DCF77E46A0AE}" type="presParOf" srcId="{C1EF1735-9084-4213-A868-46FC5C6B5A34}" destId="{C6EBB53C-9BAC-4D50-A2B5-72573DCDB89C}" srcOrd="1" destOrd="0" presId="urn:microsoft.com/office/officeart/2005/8/layout/list1"/>
    <dgm:cxn modelId="{70B5D69A-6BDA-4FEE-8F29-220A85AA9D73}" type="presParOf" srcId="{E94FC091-8DEE-42E5-AED1-58B3D47B6064}" destId="{343617E4-EF46-4E7B-858C-CA73A9A261DF}" srcOrd="1" destOrd="0" presId="urn:microsoft.com/office/officeart/2005/8/layout/list1"/>
    <dgm:cxn modelId="{EF2645D9-2F50-4EF0-B7D7-06E5FEE516A3}" type="presParOf" srcId="{E94FC091-8DEE-42E5-AED1-58B3D47B6064}" destId="{01882096-620A-4395-9373-67BCEAF48D2E}" srcOrd="2" destOrd="0" presId="urn:microsoft.com/office/officeart/2005/8/layout/list1"/>
    <dgm:cxn modelId="{871DAE4E-970D-463A-84D5-75736592952B}" type="presParOf" srcId="{E94FC091-8DEE-42E5-AED1-58B3D47B6064}" destId="{BA2A44F1-D4C8-4411-B802-406F8B57DBBB}" srcOrd="3" destOrd="0" presId="urn:microsoft.com/office/officeart/2005/8/layout/list1"/>
    <dgm:cxn modelId="{DDB137CD-5AF1-4B72-B171-1C110A4F7130}" type="presParOf" srcId="{E94FC091-8DEE-42E5-AED1-58B3D47B6064}" destId="{B8FBF3C9-3BBA-4454-8B9D-DB8257605B76}" srcOrd="4" destOrd="0" presId="urn:microsoft.com/office/officeart/2005/8/layout/list1"/>
    <dgm:cxn modelId="{476518EA-135B-40AC-836D-F3F6641F787E}" type="presParOf" srcId="{B8FBF3C9-3BBA-4454-8B9D-DB8257605B76}" destId="{D34EC541-3670-498C-9A79-127B207EFD81}" srcOrd="0" destOrd="0" presId="urn:microsoft.com/office/officeart/2005/8/layout/list1"/>
    <dgm:cxn modelId="{4B6CCE85-16D7-4B51-B4E1-DB2A236D9DD4}" type="presParOf" srcId="{B8FBF3C9-3BBA-4454-8B9D-DB8257605B76}" destId="{9A777C7A-E785-48C3-881C-9F1DA571A9F1}" srcOrd="1" destOrd="0" presId="urn:microsoft.com/office/officeart/2005/8/layout/list1"/>
    <dgm:cxn modelId="{B79F3D89-CD37-42D6-A49F-846D55B5EE81}" type="presParOf" srcId="{E94FC091-8DEE-42E5-AED1-58B3D47B6064}" destId="{392A0A7F-3178-4F7C-BCF8-34C84AD20982}" srcOrd="5" destOrd="0" presId="urn:microsoft.com/office/officeart/2005/8/layout/list1"/>
    <dgm:cxn modelId="{CB80D098-C5DA-4EB5-96F7-94364AA8D92F}" type="presParOf" srcId="{E94FC091-8DEE-42E5-AED1-58B3D47B6064}" destId="{45C3D36C-80B3-4520-9CD5-62590391ABFB}" srcOrd="6" destOrd="0" presId="urn:microsoft.com/office/officeart/2005/8/layout/list1"/>
    <dgm:cxn modelId="{69829368-1768-4191-AC5F-E7B54EA4230A}" type="presParOf" srcId="{E94FC091-8DEE-42E5-AED1-58B3D47B6064}" destId="{8B78A43A-3544-45B9-871F-538917B7F2A7}" srcOrd="7" destOrd="0" presId="urn:microsoft.com/office/officeart/2005/8/layout/list1"/>
    <dgm:cxn modelId="{7FF7A766-6AF1-4030-9AC0-61AE192258AB}" type="presParOf" srcId="{E94FC091-8DEE-42E5-AED1-58B3D47B6064}" destId="{94590D16-111D-45FB-8108-C60C305610DE}" srcOrd="8" destOrd="0" presId="urn:microsoft.com/office/officeart/2005/8/layout/list1"/>
    <dgm:cxn modelId="{24D6024A-6C1D-49C3-BE19-903E36DD8776}" type="presParOf" srcId="{94590D16-111D-45FB-8108-C60C305610DE}" destId="{88385D94-5BF0-4920-B9FA-A63EF2A81836}" srcOrd="0" destOrd="0" presId="urn:microsoft.com/office/officeart/2005/8/layout/list1"/>
    <dgm:cxn modelId="{5226885A-F580-49CB-93B5-9701971E0447}" type="presParOf" srcId="{94590D16-111D-45FB-8108-C60C305610DE}" destId="{95E339E8-9B50-418E-B0EA-6E33D74D5FD5}" srcOrd="1" destOrd="0" presId="urn:microsoft.com/office/officeart/2005/8/layout/list1"/>
    <dgm:cxn modelId="{4FEA855D-E248-4FED-A868-D4961E0F9B13}" type="presParOf" srcId="{E94FC091-8DEE-42E5-AED1-58B3D47B6064}" destId="{13832F06-B456-4D36-A345-6CE33F31320F}" srcOrd="9" destOrd="0" presId="urn:microsoft.com/office/officeart/2005/8/layout/list1"/>
    <dgm:cxn modelId="{2510D72E-E3EF-4356-AA04-8A4AC8C693F1}" type="presParOf" srcId="{E94FC091-8DEE-42E5-AED1-58B3D47B6064}" destId="{42AAD3D4-FCDD-4BFE-9DD3-A2AF42134499}" srcOrd="10"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13B555-0FE1-47B9-887D-F280259CB45A}">
      <dsp:nvSpPr>
        <dsp:cNvPr id="0" name=""/>
        <dsp:cNvSpPr/>
      </dsp:nvSpPr>
      <dsp:spPr>
        <a:xfrm>
          <a:off x="0" y="310499"/>
          <a:ext cx="9468544" cy="19215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4864" tIns="416560" rIns="734864" bIns="142240" numCol="1" spcCol="1270" anchor="t"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IN" sz="2000" b="0" i="0" u="none" kern="1200" dirty="0">
              <a:latin typeface="Arial" panose="020B0604020202020204" pitchFamily="34" charset="0"/>
              <a:cs typeface="Arial" panose="020B0604020202020204" pitchFamily="34" charset="0"/>
            </a:rPr>
            <a:t>More anxiety at a time when there are symptoms, lost early diagnosis and postponed medical appointments.</a:t>
          </a:r>
          <a:endParaRPr lang="en-IN" sz="2000" kern="1200" dirty="0">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15000"/>
            </a:spcAft>
            <a:buFont typeface="Arial" panose="020B0604020202020204" pitchFamily="34" charset="0"/>
            <a:buChar char="•"/>
          </a:pPr>
          <a:r>
            <a:rPr lang="en-IN" sz="2000" b="0" i="0" u="none" kern="1200" dirty="0">
              <a:latin typeface="Arial" panose="020B0604020202020204" pitchFamily="34" charset="0"/>
              <a:cs typeface="Arial" panose="020B0604020202020204" pitchFamily="34" charset="0"/>
            </a:rPr>
            <a:t>Diminished day-to-day functioning due to an unexplained development of tumours that bring fatigue, soreness and emotional pain.</a:t>
          </a:r>
        </a:p>
      </dsp:txBody>
      <dsp:txXfrm>
        <a:off x="0" y="310499"/>
        <a:ext cx="9468544" cy="1921500"/>
      </dsp:txXfrm>
    </dsp:sp>
    <dsp:sp modelId="{38A94717-FB35-45A9-AC89-7758C2DC2C06}">
      <dsp:nvSpPr>
        <dsp:cNvPr id="0" name=""/>
        <dsp:cNvSpPr/>
      </dsp:nvSpPr>
      <dsp:spPr>
        <a:xfrm>
          <a:off x="473427" y="15299"/>
          <a:ext cx="6627980"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0522" tIns="0" rIns="250522" bIns="0" numCol="1" spcCol="1270" anchor="ctr" anchorCtr="0">
          <a:noAutofit/>
        </a:bodyPr>
        <a:lstStyle/>
        <a:p>
          <a:pPr marL="0" lvl="0" indent="0" algn="l" defTabSz="889000">
            <a:lnSpc>
              <a:spcPct val="90000"/>
            </a:lnSpc>
            <a:spcBef>
              <a:spcPct val="0"/>
            </a:spcBef>
            <a:spcAft>
              <a:spcPct val="35000"/>
            </a:spcAft>
            <a:buFont typeface="Arial" panose="020B0604020202020204" pitchFamily="34" charset="0"/>
            <a:buNone/>
          </a:pPr>
          <a:r>
            <a:rPr lang="en-IN" sz="2000" b="1" i="1" u="none" kern="1200" dirty="0">
              <a:latin typeface="Arial" panose="020B0604020202020204" pitchFamily="34" charset="0"/>
              <a:cs typeface="Arial" panose="020B0604020202020204" pitchFamily="34" charset="0"/>
            </a:rPr>
            <a:t>Short-term</a:t>
          </a:r>
          <a:endParaRPr lang="en-IN" sz="2000" kern="1200" dirty="0">
            <a:latin typeface="Arial" panose="020B0604020202020204" pitchFamily="34" charset="0"/>
            <a:cs typeface="Arial" panose="020B0604020202020204" pitchFamily="34" charset="0"/>
          </a:endParaRPr>
        </a:p>
      </dsp:txBody>
      <dsp:txXfrm>
        <a:off x="502248" y="44120"/>
        <a:ext cx="6570338" cy="532758"/>
      </dsp:txXfrm>
    </dsp:sp>
    <dsp:sp modelId="{992A37DA-FF0B-45C0-BE1F-D4537280D057}">
      <dsp:nvSpPr>
        <dsp:cNvPr id="0" name=""/>
        <dsp:cNvSpPr/>
      </dsp:nvSpPr>
      <dsp:spPr>
        <a:xfrm>
          <a:off x="0" y="2635200"/>
          <a:ext cx="9468544" cy="19215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4864" tIns="416560" rIns="734864" bIns="142240" numCol="1" spcCol="1270" anchor="t"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IN" sz="2000" b="0" i="0" u="none" kern="1200">
              <a:latin typeface="Arial" panose="020B0604020202020204" pitchFamily="34" charset="0"/>
              <a:cs typeface="Arial" panose="020B0604020202020204" pitchFamily="34" charset="0"/>
            </a:rPr>
            <a:t>Late-onset diagnosis with treatment that involves aggressive therapy with chemotherapy and mastectomy and extended hospitalization.</a:t>
          </a:r>
          <a:endParaRPr lang="en-IN" sz="2000" b="0" i="0" u="none" kern="1200" dirty="0">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15000"/>
            </a:spcAft>
            <a:buFont typeface="Arial" panose="020B0604020202020204" pitchFamily="34" charset="0"/>
            <a:buChar char="•"/>
          </a:pPr>
          <a:r>
            <a:rPr lang="en-IN" sz="2000" b="0" i="0" u="none" kern="1200" dirty="0">
              <a:latin typeface="Arial" panose="020B0604020202020204" pitchFamily="34" charset="0"/>
              <a:cs typeface="Arial" panose="020B0604020202020204" pitchFamily="34" charset="0"/>
            </a:rPr>
            <a:t>The UK economy spends up to £2.8 billion on breast cancer every year, with an estimate of a preponderance to £3.6 billion in 2034 (Moloney, 2024).</a:t>
          </a:r>
        </a:p>
      </dsp:txBody>
      <dsp:txXfrm>
        <a:off x="0" y="2635200"/>
        <a:ext cx="9468544" cy="1921500"/>
      </dsp:txXfrm>
    </dsp:sp>
    <dsp:sp modelId="{DCC48C83-3442-4423-8ACA-AFE40802E28E}">
      <dsp:nvSpPr>
        <dsp:cNvPr id="0" name=""/>
        <dsp:cNvSpPr/>
      </dsp:nvSpPr>
      <dsp:spPr>
        <a:xfrm>
          <a:off x="473427" y="2340000"/>
          <a:ext cx="6627980"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0522" tIns="0" rIns="250522" bIns="0" numCol="1" spcCol="1270" anchor="ctr" anchorCtr="0">
          <a:noAutofit/>
        </a:bodyPr>
        <a:lstStyle/>
        <a:p>
          <a:pPr marL="0" lvl="0" indent="0" algn="l" defTabSz="889000">
            <a:lnSpc>
              <a:spcPct val="90000"/>
            </a:lnSpc>
            <a:spcBef>
              <a:spcPct val="0"/>
            </a:spcBef>
            <a:spcAft>
              <a:spcPct val="35000"/>
            </a:spcAft>
            <a:buFont typeface="Arial" panose="020B0604020202020204" pitchFamily="34" charset="0"/>
            <a:buNone/>
          </a:pPr>
          <a:r>
            <a:rPr lang="en-IN" sz="2000" b="1" i="1" u="none" kern="1200" dirty="0">
              <a:latin typeface="Arial" panose="020B0604020202020204" pitchFamily="34" charset="0"/>
              <a:cs typeface="Arial" panose="020B0604020202020204" pitchFamily="34" charset="0"/>
            </a:rPr>
            <a:t>Long-term</a:t>
          </a:r>
          <a:endParaRPr lang="en-IN" sz="2000" b="0" i="0" u="none" kern="1200" dirty="0">
            <a:latin typeface="Arial" panose="020B0604020202020204" pitchFamily="34" charset="0"/>
            <a:cs typeface="Arial" panose="020B0604020202020204" pitchFamily="34" charset="0"/>
          </a:endParaRPr>
        </a:p>
      </dsp:txBody>
      <dsp:txXfrm>
        <a:off x="502248" y="2368821"/>
        <a:ext cx="6570338" cy="5327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F92DF7-9D74-4970-9411-F642ED2A0882}">
      <dsp:nvSpPr>
        <dsp:cNvPr id="0" name=""/>
        <dsp:cNvSpPr/>
      </dsp:nvSpPr>
      <dsp:spPr>
        <a:xfrm>
          <a:off x="0" y="53099"/>
          <a:ext cx="9144000" cy="702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Font typeface="Arial" panose="020B0604020202020204" pitchFamily="34" charset="0"/>
            <a:buNone/>
          </a:pPr>
          <a:r>
            <a:rPr lang="en-IN" sz="3000" b="1" i="1" u="none" kern="1200" dirty="0">
              <a:latin typeface="Arial" panose="020B0604020202020204" pitchFamily="34" charset="0"/>
              <a:cs typeface="Arial" panose="020B0604020202020204" pitchFamily="34" charset="0"/>
            </a:rPr>
            <a:t>Aim 1</a:t>
          </a:r>
          <a:endParaRPr lang="en-IN" sz="3000" kern="1200" dirty="0">
            <a:latin typeface="Arial" panose="020B0604020202020204" pitchFamily="34" charset="0"/>
            <a:cs typeface="Arial" panose="020B0604020202020204" pitchFamily="34" charset="0"/>
          </a:endParaRPr>
        </a:p>
      </dsp:txBody>
      <dsp:txXfrm>
        <a:off x="34269" y="87368"/>
        <a:ext cx="9075462" cy="633462"/>
      </dsp:txXfrm>
    </dsp:sp>
    <dsp:sp modelId="{75697EF7-130C-4A97-92B3-8357E36E49FC}">
      <dsp:nvSpPr>
        <dsp:cNvPr id="0" name=""/>
        <dsp:cNvSpPr/>
      </dsp:nvSpPr>
      <dsp:spPr>
        <a:xfrm>
          <a:off x="0" y="755099"/>
          <a:ext cx="9144000" cy="993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0322" tIns="38100" rIns="213360" bIns="38100" numCol="1" spcCol="1270" anchor="t" anchorCtr="0">
          <a:noAutofit/>
        </a:bodyPr>
        <a:lstStyle/>
        <a:p>
          <a:pPr marL="228600" lvl="1" indent="-228600" algn="l" defTabSz="1022350">
            <a:lnSpc>
              <a:spcPct val="90000"/>
            </a:lnSpc>
            <a:spcBef>
              <a:spcPct val="0"/>
            </a:spcBef>
            <a:spcAft>
              <a:spcPct val="20000"/>
            </a:spcAft>
            <a:buFont typeface="Arial" panose="020B0604020202020204" pitchFamily="34" charset="0"/>
            <a:buChar char="•"/>
          </a:pPr>
          <a:r>
            <a:rPr lang="en-IN" sz="2300" b="0" i="0" u="none" kern="1200" dirty="0">
              <a:latin typeface="Arial" panose="020B0604020202020204" pitchFamily="34" charset="0"/>
              <a:cs typeface="Arial" panose="020B0604020202020204" pitchFamily="34" charset="0"/>
            </a:rPr>
            <a:t>By 6 months, the target population consists of local women aged 5053 years increasing first time screening attendance by 15% of the target group.</a:t>
          </a:r>
          <a:endParaRPr lang="en-IN" sz="2300" kern="1200" dirty="0">
            <a:latin typeface="Arial" panose="020B0604020202020204" pitchFamily="34" charset="0"/>
            <a:cs typeface="Arial" panose="020B0604020202020204" pitchFamily="34" charset="0"/>
          </a:endParaRPr>
        </a:p>
      </dsp:txBody>
      <dsp:txXfrm>
        <a:off x="0" y="755099"/>
        <a:ext cx="9144000" cy="993600"/>
      </dsp:txXfrm>
    </dsp:sp>
    <dsp:sp modelId="{0F9DAA20-EA43-49F0-AD2A-3096F4087D90}">
      <dsp:nvSpPr>
        <dsp:cNvPr id="0" name=""/>
        <dsp:cNvSpPr/>
      </dsp:nvSpPr>
      <dsp:spPr>
        <a:xfrm>
          <a:off x="0" y="1748700"/>
          <a:ext cx="9144000" cy="702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Font typeface="Arial" panose="020B0604020202020204" pitchFamily="34" charset="0"/>
            <a:buNone/>
          </a:pPr>
          <a:r>
            <a:rPr lang="en-IN" sz="3000" b="1" i="1" u="none" kern="1200" dirty="0">
              <a:latin typeface="Arial" panose="020B0604020202020204" pitchFamily="34" charset="0"/>
              <a:cs typeface="Arial" panose="020B0604020202020204" pitchFamily="34" charset="0"/>
            </a:rPr>
            <a:t>Aim 2</a:t>
          </a:r>
          <a:endParaRPr lang="en-IN" sz="3000" b="0" i="0" u="none" kern="1200" dirty="0">
            <a:latin typeface="Arial" panose="020B0604020202020204" pitchFamily="34" charset="0"/>
            <a:cs typeface="Arial" panose="020B0604020202020204" pitchFamily="34" charset="0"/>
          </a:endParaRPr>
        </a:p>
      </dsp:txBody>
      <dsp:txXfrm>
        <a:off x="34269" y="1782969"/>
        <a:ext cx="9075462" cy="633462"/>
      </dsp:txXfrm>
    </dsp:sp>
    <dsp:sp modelId="{8BCF6F16-A2CA-4970-BFCE-EE92EB73A6A4}">
      <dsp:nvSpPr>
        <dsp:cNvPr id="0" name=""/>
        <dsp:cNvSpPr/>
      </dsp:nvSpPr>
      <dsp:spPr>
        <a:xfrm>
          <a:off x="0" y="2450699"/>
          <a:ext cx="9144000" cy="683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0322" tIns="38100" rIns="213360" bIns="38100" numCol="1" spcCol="1270" anchor="t" anchorCtr="0">
          <a:noAutofit/>
        </a:bodyPr>
        <a:lstStyle/>
        <a:p>
          <a:pPr marL="228600" lvl="1" indent="-228600" algn="l" defTabSz="1022350">
            <a:lnSpc>
              <a:spcPct val="90000"/>
            </a:lnSpc>
            <a:spcBef>
              <a:spcPct val="0"/>
            </a:spcBef>
            <a:spcAft>
              <a:spcPct val="20000"/>
            </a:spcAft>
            <a:buFont typeface="Arial" panose="020B0604020202020204" pitchFamily="34" charset="0"/>
            <a:buChar char="•"/>
          </a:pPr>
          <a:r>
            <a:rPr lang="en-IN" sz="2300" b="0" i="0" u="none" kern="1200" dirty="0">
              <a:latin typeface="Arial" panose="020B0604020202020204" pitchFamily="34" charset="0"/>
              <a:cs typeface="Arial" panose="020B0604020202020204" pitchFamily="34" charset="0"/>
            </a:rPr>
            <a:t>Increase the knowledge scores on breast cancer screening by 25% with pre-and post session questionnaires.</a:t>
          </a:r>
        </a:p>
      </dsp:txBody>
      <dsp:txXfrm>
        <a:off x="0" y="2450699"/>
        <a:ext cx="9144000" cy="683100"/>
      </dsp:txXfrm>
    </dsp:sp>
    <dsp:sp modelId="{CB99C647-B509-4983-8E86-2F1C37355D70}">
      <dsp:nvSpPr>
        <dsp:cNvPr id="0" name=""/>
        <dsp:cNvSpPr/>
      </dsp:nvSpPr>
      <dsp:spPr>
        <a:xfrm>
          <a:off x="0" y="3133800"/>
          <a:ext cx="9144000" cy="702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Font typeface="Arial" panose="020B0604020202020204" pitchFamily="34" charset="0"/>
            <a:buNone/>
          </a:pPr>
          <a:r>
            <a:rPr lang="en-IN" sz="3000" b="1" i="1" u="none" kern="1200" dirty="0">
              <a:latin typeface="Arial" panose="020B0604020202020204" pitchFamily="34" charset="0"/>
              <a:cs typeface="Arial" panose="020B0604020202020204" pitchFamily="34" charset="0"/>
            </a:rPr>
            <a:t>Aim 3</a:t>
          </a:r>
          <a:endParaRPr lang="en-IN" sz="3000" b="0" i="0" u="none" kern="1200" dirty="0">
            <a:latin typeface="Arial" panose="020B0604020202020204" pitchFamily="34" charset="0"/>
            <a:cs typeface="Arial" panose="020B0604020202020204" pitchFamily="34" charset="0"/>
          </a:endParaRPr>
        </a:p>
      </dsp:txBody>
      <dsp:txXfrm>
        <a:off x="34269" y="3168069"/>
        <a:ext cx="9075462" cy="633462"/>
      </dsp:txXfrm>
    </dsp:sp>
    <dsp:sp modelId="{999D85C7-0B27-4D40-B1B9-B95102D69B1C}">
      <dsp:nvSpPr>
        <dsp:cNvPr id="0" name=""/>
        <dsp:cNvSpPr/>
      </dsp:nvSpPr>
      <dsp:spPr>
        <a:xfrm>
          <a:off x="0" y="3835800"/>
          <a:ext cx="9144000" cy="683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0322" tIns="38100" rIns="213360" bIns="38100" numCol="1" spcCol="1270" anchor="t" anchorCtr="0">
          <a:noAutofit/>
        </a:bodyPr>
        <a:lstStyle/>
        <a:p>
          <a:pPr marL="228600" lvl="1" indent="-228600" algn="l" defTabSz="1022350">
            <a:lnSpc>
              <a:spcPct val="90000"/>
            </a:lnSpc>
            <a:spcBef>
              <a:spcPct val="0"/>
            </a:spcBef>
            <a:spcAft>
              <a:spcPct val="20000"/>
            </a:spcAft>
            <a:buFont typeface="Arial" panose="020B0604020202020204" pitchFamily="34" charset="0"/>
            <a:buChar char="•"/>
          </a:pPr>
          <a:r>
            <a:rPr lang="en-IN" sz="2300" b="0" i="0" u="none" kern="1200" dirty="0">
              <a:latin typeface="Arial" panose="020B0604020202020204" pitchFamily="34" charset="0"/>
              <a:cs typeface="Arial" panose="020B0604020202020204" pitchFamily="34" charset="0"/>
            </a:rPr>
            <a:t>Decrease known obstacles to screening by one-fifth of baseline evaluated by survey of participants at campaign end.</a:t>
          </a:r>
        </a:p>
      </dsp:txBody>
      <dsp:txXfrm>
        <a:off x="0" y="3835800"/>
        <a:ext cx="9144000" cy="6831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882096-620A-4395-9373-67BCEAF48D2E}">
      <dsp:nvSpPr>
        <dsp:cNvPr id="0" name=""/>
        <dsp:cNvSpPr/>
      </dsp:nvSpPr>
      <dsp:spPr>
        <a:xfrm>
          <a:off x="0" y="465762"/>
          <a:ext cx="5460032" cy="101587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23759" tIns="312420" rIns="423759" bIns="106680" numCol="1" spcCol="1270" anchor="t" anchorCtr="0">
          <a:noAutofit/>
        </a:bodyPr>
        <a:lstStyle/>
        <a:p>
          <a:pPr marL="114300" lvl="1" indent="-114300" algn="just" defTabSz="666750">
            <a:lnSpc>
              <a:spcPct val="90000"/>
            </a:lnSpc>
            <a:spcBef>
              <a:spcPct val="0"/>
            </a:spcBef>
            <a:spcAft>
              <a:spcPct val="15000"/>
            </a:spcAft>
            <a:buFont typeface="Arial" panose="020B0604020202020204" pitchFamily="34" charset="0"/>
            <a:buChar char="•"/>
          </a:pPr>
          <a:r>
            <a:rPr lang="en-IN" sz="1500" b="0" i="0" u="none" kern="1200" dirty="0">
              <a:latin typeface="Arial" panose="020B0604020202020204" pitchFamily="34" charset="0"/>
              <a:cs typeface="Arial" panose="020B0604020202020204" pitchFamily="34" charset="0"/>
            </a:rPr>
            <a:t>The perceived barriers such as pain, embarrassment and fear of diagnosis are what do not see women accessing mammography (</a:t>
          </a:r>
          <a:r>
            <a:rPr lang="en-IN" sz="1500" b="0" i="0" u="none" kern="1200" dirty="0" err="1">
              <a:latin typeface="Arial" panose="020B0604020202020204" pitchFamily="34" charset="0"/>
              <a:cs typeface="Arial" panose="020B0604020202020204" pitchFamily="34" charset="0"/>
            </a:rPr>
            <a:t>Alyafei</a:t>
          </a:r>
          <a:r>
            <a:rPr lang="en-IN" sz="1500" b="0" i="0" u="none" kern="1200" dirty="0">
              <a:latin typeface="Arial" panose="020B0604020202020204" pitchFamily="34" charset="0"/>
              <a:cs typeface="Arial" panose="020B0604020202020204" pitchFamily="34" charset="0"/>
            </a:rPr>
            <a:t> and Carr, 2024).</a:t>
          </a:r>
          <a:endParaRPr lang="en-IN" sz="1500" kern="1200" dirty="0">
            <a:latin typeface="Arial" panose="020B0604020202020204" pitchFamily="34" charset="0"/>
            <a:cs typeface="Arial" panose="020B0604020202020204" pitchFamily="34" charset="0"/>
          </a:endParaRPr>
        </a:p>
      </dsp:txBody>
      <dsp:txXfrm>
        <a:off x="0" y="465762"/>
        <a:ext cx="5460032" cy="1015875"/>
      </dsp:txXfrm>
    </dsp:sp>
    <dsp:sp modelId="{C6EBB53C-9BAC-4D50-A2B5-72573DCDB89C}">
      <dsp:nvSpPr>
        <dsp:cNvPr id="0" name=""/>
        <dsp:cNvSpPr/>
      </dsp:nvSpPr>
      <dsp:spPr>
        <a:xfrm>
          <a:off x="273001" y="244362"/>
          <a:ext cx="3822022" cy="442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463" tIns="0" rIns="144463" bIns="0" numCol="1" spcCol="1270" anchor="ctr" anchorCtr="0">
          <a:noAutofit/>
        </a:bodyPr>
        <a:lstStyle/>
        <a:p>
          <a:pPr marL="0" lvl="0" indent="0" algn="just" defTabSz="666750">
            <a:lnSpc>
              <a:spcPct val="90000"/>
            </a:lnSpc>
            <a:spcBef>
              <a:spcPct val="0"/>
            </a:spcBef>
            <a:spcAft>
              <a:spcPct val="35000"/>
            </a:spcAft>
            <a:buFont typeface="Arial" panose="020B0604020202020204" pitchFamily="34" charset="0"/>
            <a:buNone/>
          </a:pPr>
          <a:r>
            <a:rPr lang="en-IN" sz="1500" b="1" i="1" u="none" kern="1200" dirty="0">
              <a:latin typeface="Arial" panose="020B0604020202020204" pitchFamily="34" charset="0"/>
              <a:cs typeface="Arial" panose="020B0604020202020204" pitchFamily="34" charset="0"/>
            </a:rPr>
            <a:t>Health Belief Model</a:t>
          </a:r>
          <a:endParaRPr lang="en-IN" sz="1500" kern="1200" dirty="0">
            <a:latin typeface="Arial" panose="020B0604020202020204" pitchFamily="34" charset="0"/>
            <a:cs typeface="Arial" panose="020B0604020202020204" pitchFamily="34" charset="0"/>
          </a:endParaRPr>
        </a:p>
      </dsp:txBody>
      <dsp:txXfrm>
        <a:off x="294617" y="265978"/>
        <a:ext cx="3778790" cy="399568"/>
      </dsp:txXfrm>
    </dsp:sp>
    <dsp:sp modelId="{45C3D36C-80B3-4520-9CD5-62590391ABFB}">
      <dsp:nvSpPr>
        <dsp:cNvPr id="0" name=""/>
        <dsp:cNvSpPr/>
      </dsp:nvSpPr>
      <dsp:spPr>
        <a:xfrm>
          <a:off x="0" y="1784037"/>
          <a:ext cx="5460032" cy="12285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23759" tIns="312420" rIns="423759" bIns="106680" numCol="1" spcCol="1270" anchor="t" anchorCtr="0">
          <a:noAutofit/>
        </a:bodyPr>
        <a:lstStyle/>
        <a:p>
          <a:pPr marL="114300" lvl="1" indent="-114300" algn="just" defTabSz="666750">
            <a:lnSpc>
              <a:spcPct val="90000"/>
            </a:lnSpc>
            <a:spcBef>
              <a:spcPct val="0"/>
            </a:spcBef>
            <a:spcAft>
              <a:spcPct val="15000"/>
            </a:spcAft>
            <a:buFont typeface="Arial" panose="020B0604020202020204" pitchFamily="34" charset="0"/>
            <a:buChar char="•"/>
          </a:pPr>
          <a:r>
            <a:rPr lang="en-IN" sz="1500" b="0" i="0" u="none" kern="1200">
              <a:latin typeface="Arial" panose="020B0604020202020204" pitchFamily="34" charset="0"/>
              <a:cs typeface="Arial" panose="020B0604020202020204" pitchFamily="34" charset="0"/>
            </a:rPr>
            <a:t>A significant proportion of non-attenders are still on pre-contemplation level and do not know the importance of the screening or their own risk level (de Freitas et al., 2020).</a:t>
          </a:r>
        </a:p>
      </dsp:txBody>
      <dsp:txXfrm>
        <a:off x="0" y="1784037"/>
        <a:ext cx="5460032" cy="1228500"/>
      </dsp:txXfrm>
    </dsp:sp>
    <dsp:sp modelId="{9A777C7A-E785-48C3-881C-9F1DA571A9F1}">
      <dsp:nvSpPr>
        <dsp:cNvPr id="0" name=""/>
        <dsp:cNvSpPr/>
      </dsp:nvSpPr>
      <dsp:spPr>
        <a:xfrm>
          <a:off x="273001" y="1562637"/>
          <a:ext cx="3822022" cy="442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463" tIns="0" rIns="144463" bIns="0" numCol="1" spcCol="1270" anchor="ctr" anchorCtr="0">
          <a:noAutofit/>
        </a:bodyPr>
        <a:lstStyle/>
        <a:p>
          <a:pPr marL="0" lvl="0" indent="0" algn="just" defTabSz="666750">
            <a:lnSpc>
              <a:spcPct val="90000"/>
            </a:lnSpc>
            <a:spcBef>
              <a:spcPct val="0"/>
            </a:spcBef>
            <a:spcAft>
              <a:spcPct val="35000"/>
            </a:spcAft>
            <a:buFont typeface="Arial" panose="020B0604020202020204" pitchFamily="34" charset="0"/>
            <a:buNone/>
          </a:pPr>
          <a:r>
            <a:rPr lang="en-IN" sz="1500" b="1" i="1" u="none" kern="1200" dirty="0">
              <a:latin typeface="Arial" panose="020B0604020202020204" pitchFamily="34" charset="0"/>
              <a:cs typeface="Arial" panose="020B0604020202020204" pitchFamily="34" charset="0"/>
            </a:rPr>
            <a:t>Transtheoretical Model</a:t>
          </a:r>
          <a:endParaRPr lang="en-IN" sz="1500" b="0" i="0" u="none" kern="1200" dirty="0">
            <a:latin typeface="Arial" panose="020B0604020202020204" pitchFamily="34" charset="0"/>
            <a:cs typeface="Arial" panose="020B0604020202020204" pitchFamily="34" charset="0"/>
          </a:endParaRPr>
        </a:p>
      </dsp:txBody>
      <dsp:txXfrm>
        <a:off x="294617" y="1584253"/>
        <a:ext cx="3778790" cy="399568"/>
      </dsp:txXfrm>
    </dsp:sp>
    <dsp:sp modelId="{42AAD3D4-FCDD-4BFE-9DD3-A2AF42134499}">
      <dsp:nvSpPr>
        <dsp:cNvPr id="0" name=""/>
        <dsp:cNvSpPr/>
      </dsp:nvSpPr>
      <dsp:spPr>
        <a:xfrm>
          <a:off x="0" y="3314937"/>
          <a:ext cx="5460032" cy="101587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23759" tIns="312420" rIns="423759" bIns="106680" numCol="1" spcCol="1270" anchor="t" anchorCtr="0">
          <a:noAutofit/>
        </a:bodyPr>
        <a:lstStyle/>
        <a:p>
          <a:pPr marL="114300" lvl="1" indent="-114300" algn="just" defTabSz="666750">
            <a:lnSpc>
              <a:spcPct val="90000"/>
            </a:lnSpc>
            <a:spcBef>
              <a:spcPct val="0"/>
            </a:spcBef>
            <a:spcAft>
              <a:spcPct val="15000"/>
            </a:spcAft>
            <a:buFont typeface="Arial" panose="020B0604020202020204" pitchFamily="34" charset="0"/>
            <a:buChar char="•"/>
          </a:pPr>
          <a:r>
            <a:rPr lang="en-IN" sz="1500" b="0" i="0" u="none" kern="1200" dirty="0">
              <a:latin typeface="Arial" panose="020B0604020202020204" pitchFamily="34" charset="0"/>
              <a:cs typeface="Arial" panose="020B0604020202020204" pitchFamily="34" charset="0"/>
            </a:rPr>
            <a:t>The intentions to attend screening are affected by the subjective norms and perceived ability to control the behaviour in women (Brookes, 2023).</a:t>
          </a:r>
        </a:p>
      </dsp:txBody>
      <dsp:txXfrm>
        <a:off x="0" y="3314937"/>
        <a:ext cx="5460032" cy="1015875"/>
      </dsp:txXfrm>
    </dsp:sp>
    <dsp:sp modelId="{95E339E8-9B50-418E-B0EA-6E33D74D5FD5}">
      <dsp:nvSpPr>
        <dsp:cNvPr id="0" name=""/>
        <dsp:cNvSpPr/>
      </dsp:nvSpPr>
      <dsp:spPr>
        <a:xfrm>
          <a:off x="273001" y="3093537"/>
          <a:ext cx="3822022" cy="442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463" tIns="0" rIns="144463" bIns="0" numCol="1" spcCol="1270" anchor="ctr" anchorCtr="0">
          <a:noAutofit/>
        </a:bodyPr>
        <a:lstStyle/>
        <a:p>
          <a:pPr marL="0" lvl="0" indent="0" algn="just" defTabSz="666750">
            <a:lnSpc>
              <a:spcPct val="90000"/>
            </a:lnSpc>
            <a:spcBef>
              <a:spcPct val="0"/>
            </a:spcBef>
            <a:spcAft>
              <a:spcPct val="35000"/>
            </a:spcAft>
            <a:buFont typeface="Arial" panose="020B0604020202020204" pitchFamily="34" charset="0"/>
            <a:buNone/>
          </a:pPr>
          <a:r>
            <a:rPr lang="en-IN" sz="1500" b="1" i="1" u="none" kern="1200" dirty="0">
              <a:latin typeface="Arial" panose="020B0604020202020204" pitchFamily="34" charset="0"/>
              <a:cs typeface="Arial" panose="020B0604020202020204" pitchFamily="34" charset="0"/>
            </a:rPr>
            <a:t>Planned Behaviour Theory</a:t>
          </a:r>
          <a:endParaRPr lang="en-IN" sz="1500" b="0" i="0" u="none" kern="1200" dirty="0">
            <a:latin typeface="Arial" panose="020B0604020202020204" pitchFamily="34" charset="0"/>
            <a:cs typeface="Arial" panose="020B0604020202020204" pitchFamily="34" charset="0"/>
          </a:endParaRPr>
        </a:p>
      </dsp:txBody>
      <dsp:txXfrm>
        <a:off x="294617" y="3115153"/>
        <a:ext cx="3778790" cy="39956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43B725B-653D-4166-A8E9-72A38A1847CF}" type="datetimeFigureOut">
              <a:rPr lang="en-US"/>
              <a:t>7/5/2026</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E861E8E-D392-497B-BB21-122DD7C27CF3}" type="slidenum">
              <a:rPr/>
              <a:t>‹#›</a:t>
            </a:fld>
            <a:endParaRPr/>
          </a:p>
        </p:txBody>
      </p:sp>
    </p:spTree>
    <p:extLst>
      <p:ext uri="{BB962C8B-B14F-4D97-AF65-F5344CB8AC3E}">
        <p14:creationId xmlns:p14="http://schemas.microsoft.com/office/powerpoint/2010/main" val="1208353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3F64CD-0576-4A9A-BD06-7889D6E60BDC}" type="datetimeFigureOut">
              <a:rPr lang="en-US"/>
              <a:t>7/5/2026</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55D449-B875-4B8D-8E66-224D27E54C9A}" type="slidenum">
              <a:rPr/>
              <a:t>‹#›</a:t>
            </a:fld>
            <a:endParaRPr/>
          </a:p>
        </p:txBody>
      </p:sp>
    </p:spTree>
    <p:extLst>
      <p:ext uri="{BB962C8B-B14F-4D97-AF65-F5344CB8AC3E}">
        <p14:creationId xmlns:p14="http://schemas.microsoft.com/office/powerpoint/2010/main" val="1349979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The campaign is particularly aimed at 50-70-year-old women due to NHS statistics showing that women between 50 and 70 have the highest incidence of breast cancer with the highest incidence rate recorded in 60-69 year olds. The 1 in 7 lifetime risk statistic, often quoted, should be taken with care since it is a cumulative population level risk, but not an individual probability (Well One, 2026). Most importantly, this number conceals great ethnic, deprivation and family history variability. Our six-week framework is reflective of evidence-based models of community intervention that reported long-term behavioural change including the Wolverhampton PCN programme that reported measurable re-engagement with previously disengaged women through a structured weekly contact.</a:t>
            </a:r>
            <a:endParaRPr lang="en-IN" b="0" dirty="0">
              <a:effectLst/>
            </a:endParaRPr>
          </a:p>
          <a:p>
            <a:br>
              <a:rPr lang="en-IN" dirty="0"/>
            </a:br>
            <a:endParaRPr lang="en-IN" dirty="0"/>
          </a:p>
        </p:txBody>
      </p:sp>
      <p:sp>
        <p:nvSpPr>
          <p:cNvPr id="4" name="Slide Number Placeholder 3"/>
          <p:cNvSpPr>
            <a:spLocks noGrp="1"/>
          </p:cNvSpPr>
          <p:nvPr>
            <p:ph type="sldNum" sz="quarter" idx="5"/>
          </p:nvPr>
        </p:nvSpPr>
        <p:spPr/>
        <p:txBody>
          <a:bodyPr/>
          <a:lstStyle/>
          <a:p>
            <a:fld id="{9555D449-B875-4B8D-8E66-224D27E54C9A}" type="slidenum">
              <a:rPr lang="en-IN" smtClean="0"/>
              <a:t>2</a:t>
            </a:fld>
            <a:endParaRPr lang="en-IN"/>
          </a:p>
        </p:txBody>
      </p:sp>
    </p:spTree>
    <p:extLst>
      <p:ext uri="{BB962C8B-B14F-4D97-AF65-F5344CB8AC3E}">
        <p14:creationId xmlns:p14="http://schemas.microsoft.com/office/powerpoint/2010/main" val="41554663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The 1,300 deaths it would protect per year is modelled as opposed to actually observed, providing some uncertainty to the methodology. But the 2024/25 figures of 19 291 cancers are tangible, quantifiable programme outputs and the figure of 16% annual increase is actual attendance enhancement and not rising cancer statistics (NHS England, 2026). Survival difference between stage 1 at 99% and stage 4 at 31 powerfully illustrates the clinical value of screening but critics have indicated that these numbers are due to lead-time bias, in which screening changes the date of diagnosis, but may not increase the lifespan (Stump-Sutliff, 2025). Although this is true, clinics have overwhelmingly agreed on the advantage of screening in terms of mortality (National Health Executive, 2026).</a:t>
            </a:r>
            <a:endParaRPr lang="en-IN" b="0" dirty="0">
              <a:effectLst/>
            </a:endParaRPr>
          </a:p>
          <a:p>
            <a:br>
              <a:rPr lang="en-IN" dirty="0"/>
            </a:br>
            <a:endParaRPr lang="en-IN" dirty="0"/>
          </a:p>
        </p:txBody>
      </p:sp>
      <p:sp>
        <p:nvSpPr>
          <p:cNvPr id="4" name="Slide Number Placeholder 3"/>
          <p:cNvSpPr>
            <a:spLocks noGrp="1"/>
          </p:cNvSpPr>
          <p:nvPr>
            <p:ph type="sldNum" sz="quarter" idx="5"/>
          </p:nvPr>
        </p:nvSpPr>
        <p:spPr/>
        <p:txBody>
          <a:bodyPr/>
          <a:lstStyle/>
          <a:p>
            <a:fld id="{9555D449-B875-4B8D-8E66-224D27E54C9A}" type="slidenum">
              <a:rPr lang="en-IN" smtClean="0"/>
              <a:t>4</a:t>
            </a:fld>
            <a:endParaRPr lang="en-IN"/>
          </a:p>
        </p:txBody>
      </p:sp>
    </p:spTree>
    <p:extLst>
      <p:ext uri="{BB962C8B-B14F-4D97-AF65-F5344CB8AC3E}">
        <p14:creationId xmlns:p14="http://schemas.microsoft.com/office/powerpoint/2010/main" val="1210250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The figure of 70.6% uptake, although necessary to the minimum standard of 70%, is a terrible failure when compared to the possible 80%. This loophole is not just numerical but translates to a direct loss in diagnoses. Now, Breast Cancer estimates that, with 80% uptake, 259,519 more women would have been screened and about 2,228 more cancers would have been identified in 2024/25 alone (NHS Cancer Screening Programmes, 2025). The initial invitee rate of 63.6%, although a decade high, is still below the minimum standard in all English regions, presenting a systemic inability to attract younger viable women joining the programme in the first instance (NHS England, 2026a).</a:t>
            </a:r>
            <a:endParaRPr lang="en-IN" b="0" dirty="0">
              <a:effectLst/>
            </a:endParaRPr>
          </a:p>
        </p:txBody>
      </p:sp>
      <p:sp>
        <p:nvSpPr>
          <p:cNvPr id="4" name="Slide Number Placeholder 3"/>
          <p:cNvSpPr>
            <a:spLocks noGrp="1"/>
          </p:cNvSpPr>
          <p:nvPr>
            <p:ph type="sldNum" sz="quarter" idx="5"/>
          </p:nvPr>
        </p:nvSpPr>
        <p:spPr/>
        <p:txBody>
          <a:bodyPr/>
          <a:lstStyle/>
          <a:p>
            <a:fld id="{9555D449-B875-4B8D-8E66-224D27E54C9A}" type="slidenum">
              <a:rPr lang="en-IN" smtClean="0"/>
              <a:t>5</a:t>
            </a:fld>
            <a:endParaRPr lang="en-IN"/>
          </a:p>
        </p:txBody>
      </p:sp>
    </p:spTree>
    <p:extLst>
      <p:ext uri="{BB962C8B-B14F-4D97-AF65-F5344CB8AC3E}">
        <p14:creationId xmlns:p14="http://schemas.microsoft.com/office/powerpoint/2010/main" val="15548718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Short-term outcomes are not that commonly considered in the community health discourse. Women who have undetected tumours will report and feel the unknown fatigue and breast alterations that bring them daily anxiety without being researched without screening indicators. The cost-benefit analysis is interesting especially in the long term where the cost to the UK economy is estimated to be up to 2.8 billion in 2024 and it is estimated to be up to £3.6 billion in 2034 (Moloney, 2024). Importantly, Demos and Breast Cancer Now modelling have shown that with uptake rates of 80% and above enhancing the net economic savings are between £96 and £111 million year one with the investment in screening campaigns becoming financially self-justifying (Bush and Misak, 2025).</a:t>
            </a:r>
            <a:endParaRPr lang="en-IN" b="0" dirty="0">
              <a:effectLst/>
            </a:endParaRPr>
          </a:p>
        </p:txBody>
      </p:sp>
      <p:sp>
        <p:nvSpPr>
          <p:cNvPr id="4" name="Slide Number Placeholder 3"/>
          <p:cNvSpPr>
            <a:spLocks noGrp="1"/>
          </p:cNvSpPr>
          <p:nvPr>
            <p:ph type="sldNum" sz="quarter" idx="5"/>
          </p:nvPr>
        </p:nvSpPr>
        <p:spPr/>
        <p:txBody>
          <a:bodyPr/>
          <a:lstStyle/>
          <a:p>
            <a:fld id="{9555D449-B875-4B8D-8E66-224D27E54C9A}" type="slidenum">
              <a:rPr lang="en-IN" smtClean="0"/>
              <a:t>6</a:t>
            </a:fld>
            <a:endParaRPr lang="en-IN"/>
          </a:p>
        </p:txBody>
      </p:sp>
    </p:spTree>
    <p:extLst>
      <p:ext uri="{BB962C8B-B14F-4D97-AF65-F5344CB8AC3E}">
        <p14:creationId xmlns:p14="http://schemas.microsoft.com/office/powerpoint/2010/main" val="10960037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All goals are clearly formulated along SMART lines that allow them to be carefully evaluated. The first-time attendance target of 15% is a stretch but it is evidence-based because the Wolverhampton telephone interaction resulted in 22% re-engagement of non-attenders. The 25% knowledge improvement pre- and post-questionnaires are validated and give a quantitative measure. Importantly, aim three is concerned not exclusively with knowledge but with the barriers, and it is understandable that awareness does not necessarily lead to the behaviour change (Hendel et al., 2024). This objective ensures that perceived barriers require reduction to exemplify the predicted attendance of screening more effectively compared to an isolated increase in knowledge, thus validating the Health Belief Model.</a:t>
            </a:r>
            <a:endParaRPr lang="en-IN" b="0" dirty="0">
              <a:effectLst/>
            </a:endParaRPr>
          </a:p>
          <a:p>
            <a:br>
              <a:rPr lang="en-IN" dirty="0"/>
            </a:br>
            <a:endParaRPr lang="en-IN" dirty="0"/>
          </a:p>
        </p:txBody>
      </p:sp>
      <p:sp>
        <p:nvSpPr>
          <p:cNvPr id="4" name="Slide Number Placeholder 3"/>
          <p:cNvSpPr>
            <a:spLocks noGrp="1"/>
          </p:cNvSpPr>
          <p:nvPr>
            <p:ph type="sldNum" sz="quarter" idx="5"/>
          </p:nvPr>
        </p:nvSpPr>
        <p:spPr/>
        <p:txBody>
          <a:bodyPr/>
          <a:lstStyle/>
          <a:p>
            <a:fld id="{9555D449-B875-4B8D-8E66-224D27E54C9A}" type="slidenum">
              <a:rPr lang="en-IN" smtClean="0"/>
              <a:t>7</a:t>
            </a:fld>
            <a:endParaRPr lang="en-IN"/>
          </a:p>
        </p:txBody>
      </p:sp>
    </p:spTree>
    <p:extLst>
      <p:ext uri="{BB962C8B-B14F-4D97-AF65-F5344CB8AC3E}">
        <p14:creationId xmlns:p14="http://schemas.microsoft.com/office/powerpoint/2010/main" val="38113660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0" i="0" u="none" strike="noStrike" kern="1200" dirty="0">
                <a:solidFill>
                  <a:schemeClr val="tx1"/>
                </a:solidFill>
                <a:effectLst/>
                <a:latin typeface="+mn-lt"/>
                <a:ea typeface="+mn-ea"/>
                <a:cs typeface="+mn-cs"/>
              </a:rPr>
              <a:t>The presence of four types of evaluation makes the campaign have a strong evidence base. Process evaluation reflects implementation fidelity, that is, sessions were conducted as planned. Nonetheless, attendance tracking will not be an adequate quality measure because the women can attend without really engaging. Top-tier evidence On outcome evaluation refers to the comparison of local screening data and again, attribution is difficult as there could be some external conditions affecting uptake like the national NHS campaign at the same time. Weekly feedback (formative) allows the programme to be responsive, a vital part since inflexible programme delivery usually fails to respond to emergent issues mentioned in the implementation of the programme (Local Government Association, 2025).</a:t>
            </a:r>
            <a:endParaRPr lang="en-IN" dirty="0"/>
          </a:p>
        </p:txBody>
      </p:sp>
      <p:sp>
        <p:nvSpPr>
          <p:cNvPr id="4" name="Slide Number Placeholder 3"/>
          <p:cNvSpPr>
            <a:spLocks noGrp="1"/>
          </p:cNvSpPr>
          <p:nvPr>
            <p:ph type="sldNum" sz="quarter" idx="5"/>
          </p:nvPr>
        </p:nvSpPr>
        <p:spPr/>
        <p:txBody>
          <a:bodyPr/>
          <a:lstStyle/>
          <a:p>
            <a:fld id="{9555D449-B875-4B8D-8E66-224D27E54C9A}" type="slidenum">
              <a:rPr lang="en-IN" smtClean="0"/>
              <a:t>8</a:t>
            </a:fld>
            <a:endParaRPr lang="en-IN"/>
          </a:p>
        </p:txBody>
      </p:sp>
    </p:spTree>
    <p:extLst>
      <p:ext uri="{BB962C8B-B14F-4D97-AF65-F5344CB8AC3E}">
        <p14:creationId xmlns:p14="http://schemas.microsoft.com/office/powerpoint/2010/main" val="13311675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Collaborating at an organisational level creates a sense of legitimacy, materials and distribution which a lone campaign would not have. The participation of Breast Cancer Now is also instrumental as it passed lobbying to introduce the first national campaign to raise awareness about screening in February 2025. But a more detailed study shows that working in partnership may have certain drawbacks. National organisations might focus on more generalised messages than locally oriented methods, and local GP surgeries have a major time and resource burden that restrain their reach (Hull Joint Strategic Needs Assessment, 2026). GOV.UK 2026 review advises that Primary Care Networks are supposed to establish text messaging reminders and the ability to make appointments more flexible although there is a significant difference between different areas of application (NHS England, 2026b).</a:t>
            </a:r>
            <a:endParaRPr lang="en-IN" b="0" dirty="0">
              <a:effectLst/>
            </a:endParaRPr>
          </a:p>
        </p:txBody>
      </p:sp>
      <p:sp>
        <p:nvSpPr>
          <p:cNvPr id="4" name="Slide Number Placeholder 3"/>
          <p:cNvSpPr>
            <a:spLocks noGrp="1"/>
          </p:cNvSpPr>
          <p:nvPr>
            <p:ph type="sldNum" sz="quarter" idx="5"/>
          </p:nvPr>
        </p:nvSpPr>
        <p:spPr/>
        <p:txBody>
          <a:bodyPr/>
          <a:lstStyle/>
          <a:p>
            <a:fld id="{9555D449-B875-4B8D-8E66-224D27E54C9A}" type="slidenum">
              <a:rPr lang="en-IN" smtClean="0"/>
              <a:t>11</a:t>
            </a:fld>
            <a:endParaRPr lang="en-IN"/>
          </a:p>
        </p:txBody>
      </p:sp>
    </p:spTree>
    <p:extLst>
      <p:ext uri="{BB962C8B-B14F-4D97-AF65-F5344CB8AC3E}">
        <p14:creationId xmlns:p14="http://schemas.microsoft.com/office/powerpoint/2010/main" val="11783407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The 32,000 visits to webpages and 145% growth in webpage traffic during the NHS campaign show promise of strong participation by the population. But critically, higher information-seeking is not necessarily reflected into screening attendance. The Wolverhampton PCN model recorded a tangible 22% re-engagement rate by means of direct telephone contact, which implies that an individualised outreach is more valuable in direct information provision than standalone information provision (NHS England, 2026a). The multilingual resources provided by Cancer Research UK fill key areas of access gaps, but are not very accessible in all languages spoken in the community. Our campaign will be a blend of digital awareness and face-to-face engagement of the individual as we know that neither of the two methods will help the behaviour to change in the long-term (Breast Cancer Now, 2026).</a:t>
            </a:r>
            <a:endParaRPr lang="en-IN" b="0" dirty="0">
              <a:effectLst/>
            </a:endParaRPr>
          </a:p>
        </p:txBody>
      </p:sp>
      <p:sp>
        <p:nvSpPr>
          <p:cNvPr id="4" name="Slide Number Placeholder 3"/>
          <p:cNvSpPr>
            <a:spLocks noGrp="1"/>
          </p:cNvSpPr>
          <p:nvPr>
            <p:ph type="sldNum" sz="quarter" idx="5"/>
          </p:nvPr>
        </p:nvSpPr>
        <p:spPr/>
        <p:txBody>
          <a:bodyPr/>
          <a:lstStyle/>
          <a:p>
            <a:fld id="{9555D449-B875-4B8D-8E66-224D27E54C9A}" type="slidenum">
              <a:rPr lang="en-IN" smtClean="0"/>
              <a:t>12</a:t>
            </a:fld>
            <a:endParaRPr lang="en-IN"/>
          </a:p>
        </p:txBody>
      </p:sp>
    </p:spTree>
    <p:extLst>
      <p:ext uri="{BB962C8B-B14F-4D97-AF65-F5344CB8AC3E}">
        <p14:creationId xmlns:p14="http://schemas.microsoft.com/office/powerpoint/2010/main" val="1064567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The fact that 63% of the detected tumours on the screen are under 15mm is of clinical significance as the smaller the tumour, the greater the likelihood that it can be removed with breast-conserving surgery as opposed to a mastectomy. This also has a direct effect on body image outcomes and physical recovery of women (Davis, 2026). But screening also does have physiological risks and these need to be honestly admitted. Mammography radiation levels are low (albeit) related, but the rate of false-positives can be observed at about 5.2% (referrals), resulting in unnecessary biopsies and discomfort. More importantly, the three-year screening interval trades off the sensitivity to detect against the risk of overdiagnosis although other authors argue that more frequent screening would identify a faster-growing interval cancer (American Cancer Society, 2022).</a:t>
            </a:r>
            <a:endParaRPr lang="en-IN" b="0" dirty="0">
              <a:effectLst/>
            </a:endParaRPr>
          </a:p>
        </p:txBody>
      </p:sp>
      <p:sp>
        <p:nvSpPr>
          <p:cNvPr id="4" name="Slide Number Placeholder 3"/>
          <p:cNvSpPr>
            <a:spLocks noGrp="1"/>
          </p:cNvSpPr>
          <p:nvPr>
            <p:ph type="sldNum" sz="quarter" idx="5"/>
          </p:nvPr>
        </p:nvSpPr>
        <p:spPr/>
        <p:txBody>
          <a:bodyPr/>
          <a:lstStyle/>
          <a:p>
            <a:fld id="{9555D449-B875-4B8D-8E66-224D27E54C9A}" type="slidenum">
              <a:rPr lang="en-IN" smtClean="0"/>
              <a:t>13</a:t>
            </a:fld>
            <a:endParaRPr lang="en-IN"/>
          </a:p>
        </p:txBody>
      </p:sp>
    </p:spTree>
    <p:extLst>
      <p:ext uri="{BB962C8B-B14F-4D97-AF65-F5344CB8AC3E}">
        <p14:creationId xmlns:p14="http://schemas.microsoft.com/office/powerpoint/2010/main" val="1614515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The psychological advantage of anxiety reduction is well-established yet has a two-way action. Although a clear screening outcome is reassuring, the screening procedure can cause high levels of anticipatory anxiety amongst many women. Importantly, the sociological advantage of screening being made normal in communities is especially applicable in the case of women of ethnic minority who have a significantly lowered rate of breast cancer screening uptake (CDC, 2024). Data published by NHS England in 2026 shows that deprivation is closely related to a lower level of screening, which indicates that normalisation of the community level needs to effectively address underserved communities and not focus on supporting the current state of health behaviour of already-interested population groups (Savitri et al., 2025).</a:t>
            </a:r>
            <a:endParaRPr lang="en-IN" b="0" dirty="0">
              <a:effectLst/>
            </a:endParaRPr>
          </a:p>
        </p:txBody>
      </p:sp>
      <p:sp>
        <p:nvSpPr>
          <p:cNvPr id="4" name="Slide Number Placeholder 3"/>
          <p:cNvSpPr>
            <a:spLocks noGrp="1"/>
          </p:cNvSpPr>
          <p:nvPr>
            <p:ph type="sldNum" sz="quarter" idx="5"/>
          </p:nvPr>
        </p:nvSpPr>
        <p:spPr/>
        <p:txBody>
          <a:bodyPr/>
          <a:lstStyle/>
          <a:p>
            <a:fld id="{9555D449-B875-4B8D-8E66-224D27E54C9A}" type="slidenum">
              <a:rPr lang="en-IN" smtClean="0"/>
              <a:t>14</a:t>
            </a:fld>
            <a:endParaRPr lang="en-IN"/>
          </a:p>
        </p:txBody>
      </p:sp>
    </p:spTree>
    <p:extLst>
      <p:ext uri="{BB962C8B-B14F-4D97-AF65-F5344CB8AC3E}">
        <p14:creationId xmlns:p14="http://schemas.microsoft.com/office/powerpoint/2010/main" val="2859012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0" i="0" u="none" strike="noStrike" kern="1200" dirty="0">
                <a:solidFill>
                  <a:schemeClr val="tx1"/>
                </a:solidFill>
                <a:effectLst/>
                <a:latin typeface="+mn-lt"/>
                <a:ea typeface="+mn-ea"/>
                <a:cs typeface="+mn-cs"/>
              </a:rPr>
              <a:t>The Health Belief Model is very effective in predicting non-attendance as the perceived barriers are the most powerful predictor of non-attendance even more so than the perceived susceptibility or severity (</a:t>
            </a:r>
            <a:r>
              <a:rPr lang="en-IN" sz="1200" b="0" i="0" u="none" strike="noStrike" kern="1200" dirty="0" err="1">
                <a:solidFill>
                  <a:schemeClr val="tx1"/>
                </a:solidFill>
                <a:effectLst/>
                <a:latin typeface="+mn-lt"/>
                <a:ea typeface="+mn-ea"/>
                <a:cs typeface="+mn-cs"/>
              </a:rPr>
              <a:t>Alyafei</a:t>
            </a:r>
            <a:r>
              <a:rPr lang="en-IN" sz="1200" b="0" i="0" u="none" strike="noStrike" kern="1200" dirty="0">
                <a:solidFill>
                  <a:schemeClr val="tx1"/>
                </a:solidFill>
                <a:effectLst/>
                <a:latin typeface="+mn-lt"/>
                <a:ea typeface="+mn-ea"/>
                <a:cs typeface="+mn-cs"/>
              </a:rPr>
              <a:t> and Carr, 2024). Studies have established that women who are at action and maintenance levels of the Transtheoretical Model indicate a large number of fewer perceived barriers as compared to those who are at pre-contemplation. There are however limitations to these models (de Freitas et al., 2020). The Health Belief Model pays much attention to personal thoughts, but ignores structural factors, including access to appointments and transport (Brookes, 2023). The Theory of Planned Behaviour introduces the norms of subjectiveness, recognition of social influence, but none of the three models sufficiently takes into consideration the systemic inequalities.</a:t>
            </a:r>
            <a:endParaRPr lang="en-IN" dirty="0"/>
          </a:p>
        </p:txBody>
      </p:sp>
      <p:sp>
        <p:nvSpPr>
          <p:cNvPr id="4" name="Slide Number Placeholder 3"/>
          <p:cNvSpPr>
            <a:spLocks noGrp="1"/>
          </p:cNvSpPr>
          <p:nvPr>
            <p:ph type="sldNum" sz="quarter" idx="5"/>
          </p:nvPr>
        </p:nvSpPr>
        <p:spPr/>
        <p:txBody>
          <a:bodyPr/>
          <a:lstStyle/>
          <a:p>
            <a:fld id="{9555D449-B875-4B8D-8E66-224D27E54C9A}" type="slidenum">
              <a:rPr lang="en-IN" smtClean="0"/>
              <a:t>15</a:t>
            </a:fld>
            <a:endParaRPr lang="en-IN"/>
          </a:p>
        </p:txBody>
      </p:sp>
    </p:spTree>
    <p:extLst>
      <p:ext uri="{BB962C8B-B14F-4D97-AF65-F5344CB8AC3E}">
        <p14:creationId xmlns:p14="http://schemas.microsoft.com/office/powerpoint/2010/main" val="13804090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Each solution directly corresponds to a theoretically identified barrier. Myth-busting workshops are developed to deal with perceived barriers addressed in the Health Belief Model to rectify the misconception about the anguish and danger of mammography. The use of multilingual content will overcome cultural and language barriers that NHS data points out as a factor in low uptake in ethnic minority women (Anderson Diagnostics, 2025). Flexible appointments are being promoted in response to the GOV.UK discovery that personal logistics has become the foremost barrier to attendance in the country. Importantly, peer mentoring strategy taps into the social learning theory because 89.1% of women with prior screenings returned proves that the beneficial personal experience is the most effective motivational factor to continue attendance.</a:t>
            </a:r>
            <a:endParaRPr lang="en-IN" b="0" dirty="0">
              <a:effectLst/>
            </a:endParaRPr>
          </a:p>
        </p:txBody>
      </p:sp>
      <p:sp>
        <p:nvSpPr>
          <p:cNvPr id="4" name="Slide Number Placeholder 3"/>
          <p:cNvSpPr>
            <a:spLocks noGrp="1"/>
          </p:cNvSpPr>
          <p:nvPr>
            <p:ph type="sldNum" sz="quarter" idx="5"/>
          </p:nvPr>
        </p:nvSpPr>
        <p:spPr/>
        <p:txBody>
          <a:bodyPr/>
          <a:lstStyle/>
          <a:p>
            <a:fld id="{9555D449-B875-4B8D-8E66-224D27E54C9A}" type="slidenum">
              <a:rPr lang="en-IN" smtClean="0"/>
              <a:t>16</a:t>
            </a:fld>
            <a:endParaRPr lang="en-IN"/>
          </a:p>
        </p:txBody>
      </p:sp>
    </p:spTree>
    <p:extLst>
      <p:ext uri="{BB962C8B-B14F-4D97-AF65-F5344CB8AC3E}">
        <p14:creationId xmlns:p14="http://schemas.microsoft.com/office/powerpoint/2010/main" val="41203656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flip="none" rotWithShape="1">
          <a:gsLst>
            <a:gs pos="0">
              <a:srgbClr val="D9D9D9"/>
            </a:gs>
            <a:gs pos="100000">
              <a:schemeClr val="bg1"/>
            </a:gs>
          </a:gsLst>
          <a:lin ang="81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225" y="1828800"/>
            <a:ext cx="4098175" cy="3177380"/>
          </a:xfrm>
        </p:spPr>
        <p:txBody>
          <a:bodyPr anchor="b">
            <a:normAutofit/>
          </a:bodyPr>
          <a:lstStyle>
            <a:lvl1pPr algn="l">
              <a:lnSpc>
                <a:spcPct val="80000"/>
              </a:lnSpc>
              <a:defRPr sz="5400">
                <a:solidFill>
                  <a:schemeClr val="accent1"/>
                </a:solidFill>
              </a:defRPr>
            </a:lvl1pPr>
          </a:lstStyle>
          <a:p>
            <a:r>
              <a:rPr lang="en-US"/>
              <a:t>Click to edit Master title style</a:t>
            </a:r>
            <a:endParaRPr/>
          </a:p>
        </p:txBody>
      </p:sp>
      <p:sp>
        <p:nvSpPr>
          <p:cNvPr id="3" name="Subtitle 2"/>
          <p:cNvSpPr>
            <a:spLocks noGrp="1"/>
          </p:cNvSpPr>
          <p:nvPr>
            <p:ph type="subTitle" idx="1"/>
          </p:nvPr>
        </p:nvSpPr>
        <p:spPr>
          <a:xfrm>
            <a:off x="626225" y="5181600"/>
            <a:ext cx="4098175" cy="685800"/>
          </a:xfrm>
        </p:spPr>
        <p:txBody>
          <a:bodyPr>
            <a:normAutofit/>
          </a:bodyPr>
          <a:lstStyle>
            <a:lvl1pPr marL="0" indent="0" algn="l">
              <a:buNone/>
              <a:defRPr sz="2000" cap="all" baseline="0">
                <a:solidFill>
                  <a:schemeClr val="tx1">
                    <a:lumMod val="50000"/>
                    <a:lumOff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pic>
        <p:nvPicPr>
          <p:cNvPr id="7" name="Picture 6" descr="EKG line"/>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5188688" y="-1"/>
            <a:ext cx="7000137" cy="6858001"/>
          </a:xfrm>
          <a:prstGeom prst="rect">
            <a:avLst/>
          </a:prstGeom>
        </p:spPr>
      </p:pic>
    </p:spTree>
    <p:extLst>
      <p:ext uri="{BB962C8B-B14F-4D97-AF65-F5344CB8AC3E}">
        <p14:creationId xmlns:p14="http://schemas.microsoft.com/office/powerpoint/2010/main" val="798862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37CC0096-1860-4642-9CD2-0079EA5E7CD1}" type="datetimeFigureOut">
              <a:rPr lang="en-US"/>
              <a:t>7/5/2026</a:t>
            </a:fld>
            <a:endParaRPr/>
          </a:p>
        </p:txBody>
      </p:sp>
      <p:sp>
        <p:nvSpPr>
          <p:cNvPr id="6" name="Slide Number Placeholder 5"/>
          <p:cNvSpPr>
            <a:spLocks noGrp="1"/>
          </p:cNvSpPr>
          <p:nvPr>
            <p:ph type="sldNum" sz="quarter" idx="12"/>
          </p:nvPr>
        </p:nvSpPr>
        <p:spPr/>
        <p:txBody>
          <a:bodyPr/>
          <a:lstStyle/>
          <a:p>
            <a:fld id="{E31375A4-56A4-47D6-9801-1991572033F7}" type="slidenum">
              <a:rPr/>
              <a:t>‹#›</a:t>
            </a:fld>
            <a:endParaRPr/>
          </a:p>
        </p:txBody>
      </p:sp>
    </p:spTree>
    <p:extLst>
      <p:ext uri="{BB962C8B-B14F-4D97-AF65-F5344CB8AC3E}">
        <p14:creationId xmlns:p14="http://schemas.microsoft.com/office/powerpoint/2010/main" val="3112444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ection Header">
    <p:bg>
      <p:bgPr>
        <a:gradFill flip="none" rotWithShape="1">
          <a:gsLst>
            <a:gs pos="0">
              <a:schemeClr val="accent1"/>
            </a:gs>
            <a:gs pos="100000">
              <a:schemeClr val="accent1">
                <a:lumMod val="75000"/>
              </a:schemeClr>
            </a:gs>
          </a:gsLst>
          <a:lin ang="5400000" scaled="0"/>
          <a:tileRect/>
        </a:gradFill>
        <a:effectLst/>
      </p:bgPr>
    </p:bg>
    <p:spTree>
      <p:nvGrpSpPr>
        <p:cNvPr id="1" name=""/>
        <p:cNvGrpSpPr/>
        <p:nvPr/>
      </p:nvGrpSpPr>
      <p:grpSpPr>
        <a:xfrm>
          <a:off x="0" y="0"/>
          <a:ext cx="0" cy="0"/>
          <a:chOff x="0" y="0"/>
          <a:chExt cx="0" cy="0"/>
        </a:xfrm>
      </p:grpSpPr>
      <p:sp>
        <p:nvSpPr>
          <p:cNvPr id="7" name="Rectangle 6" descr="Rectangle"/>
          <p:cNvSpPr/>
          <p:nvPr/>
        </p:nvSpPr>
        <p:spPr>
          <a:xfrm>
            <a:off x="265112" y="228600"/>
            <a:ext cx="11658600" cy="6400800"/>
          </a:xfrm>
          <a:prstGeom prst="rect">
            <a:avLst/>
          </a:prstGeom>
          <a:noFill/>
          <a:ln w="15875">
            <a:gradFill flip="none" rotWithShape="1">
              <a:gsLst>
                <a:gs pos="0">
                  <a:schemeClr val="bg1">
                    <a:lumMod val="75000"/>
                  </a:schemeClr>
                </a:gs>
                <a:gs pos="100000">
                  <a:schemeClr val="bg1"/>
                </a:gs>
              </a:gsLst>
              <a:lin ang="2700000" scaled="1"/>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066800" y="1828800"/>
            <a:ext cx="7772400" cy="3177380"/>
          </a:xfrm>
        </p:spPr>
        <p:txBody>
          <a:bodyPr anchor="b">
            <a:normAutofit/>
          </a:bodyPr>
          <a:lstStyle>
            <a:lvl1pPr>
              <a:lnSpc>
                <a:spcPct val="80000"/>
              </a:lnSpc>
              <a:defRPr sz="5400"/>
            </a:lvl1pPr>
          </a:lstStyle>
          <a:p>
            <a:r>
              <a:rPr lang="en-US"/>
              <a:t>Click to edit Master title style</a:t>
            </a:r>
            <a:endParaRPr/>
          </a:p>
        </p:txBody>
      </p:sp>
      <p:sp>
        <p:nvSpPr>
          <p:cNvPr id="3" name="Text Placeholder 2"/>
          <p:cNvSpPr>
            <a:spLocks noGrp="1"/>
          </p:cNvSpPr>
          <p:nvPr>
            <p:ph type="body" idx="1"/>
          </p:nvPr>
        </p:nvSpPr>
        <p:spPr>
          <a:xfrm>
            <a:off x="1066800" y="5181600"/>
            <a:ext cx="7772400" cy="685800"/>
          </a:xfrm>
        </p:spPr>
        <p:txBody>
          <a:bodyPr>
            <a:normAutofit/>
          </a:bodyPr>
          <a:lstStyle>
            <a:lvl1pPr marL="0" indent="0">
              <a:buNone/>
              <a:defRPr sz="2000" cap="all" baseline="0">
                <a:solidFill>
                  <a:schemeClr val="bg1"/>
                </a:solidFill>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3506778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066800" y="1825624"/>
            <a:ext cx="4800600" cy="4575175"/>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324600" y="1825624"/>
            <a:ext cx="4800600" cy="4575175"/>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37CC0096-1860-4642-9CD2-0079EA5E7CD1}" type="datetimeFigureOut">
              <a:rPr lang="en-US"/>
              <a:t>7/5/2026</a:t>
            </a:fld>
            <a:endParaRPr/>
          </a:p>
        </p:txBody>
      </p:sp>
      <p:sp>
        <p:nvSpPr>
          <p:cNvPr id="7" name="Slide Number Placeholder 6"/>
          <p:cNvSpPr>
            <a:spLocks noGrp="1"/>
          </p:cNvSpPr>
          <p:nvPr>
            <p:ph type="sldNum" sz="quarter" idx="12"/>
          </p:nvPr>
        </p:nvSpPr>
        <p:spPr/>
        <p:txBody>
          <a:bodyPr/>
          <a:lstStyle/>
          <a:p>
            <a:fld id="{E31375A4-56A4-47D6-9801-1991572033F7}" type="slidenum">
              <a:rPr/>
              <a:t>‹#›</a:t>
            </a:fld>
            <a:endParaRPr/>
          </a:p>
        </p:txBody>
      </p:sp>
    </p:spTree>
    <p:extLst>
      <p:ext uri="{BB962C8B-B14F-4D97-AF65-F5344CB8AC3E}">
        <p14:creationId xmlns:p14="http://schemas.microsoft.com/office/powerpoint/2010/main" val="4044567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066800" y="1828799"/>
            <a:ext cx="4800600" cy="762000"/>
          </a:xfrm>
        </p:spPr>
        <p:txBody>
          <a:bodyPr anchor="ctr">
            <a:noAutofit/>
          </a:bodyPr>
          <a:lstStyle>
            <a:lvl1pPr marL="0" indent="0">
              <a:buNone/>
              <a:defRPr sz="2400" b="0" cap="none" baseline="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6800" y="2590799"/>
            <a:ext cx="4800600" cy="3810033"/>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324600" y="1828799"/>
            <a:ext cx="4800600" cy="762000"/>
          </a:xfrm>
        </p:spPr>
        <p:txBody>
          <a:bodyPr anchor="ctr">
            <a:noAutofit/>
          </a:bodyPr>
          <a:lstStyle>
            <a:lvl1pPr marL="0" indent="0">
              <a:buNone/>
              <a:defRPr sz="2400" b="0" cap="none" baseline="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24600" y="2590799"/>
            <a:ext cx="4800600" cy="3810033"/>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endParaRPr/>
          </a:p>
        </p:txBody>
      </p:sp>
      <p:sp>
        <p:nvSpPr>
          <p:cNvPr id="7" name="Date Placeholder 6"/>
          <p:cNvSpPr>
            <a:spLocks noGrp="1"/>
          </p:cNvSpPr>
          <p:nvPr>
            <p:ph type="dt" sz="half" idx="10"/>
          </p:nvPr>
        </p:nvSpPr>
        <p:spPr/>
        <p:txBody>
          <a:bodyPr/>
          <a:lstStyle/>
          <a:p>
            <a:fld id="{37CC0096-1860-4642-9CD2-0079EA5E7CD1}" type="datetimeFigureOut">
              <a:rPr lang="en-US"/>
              <a:t>7/5/2026</a:t>
            </a:fld>
            <a:endParaRPr/>
          </a:p>
        </p:txBody>
      </p:sp>
      <p:sp>
        <p:nvSpPr>
          <p:cNvPr id="9" name="Slide Number Placeholder 8"/>
          <p:cNvSpPr>
            <a:spLocks noGrp="1"/>
          </p:cNvSpPr>
          <p:nvPr>
            <p:ph type="sldNum" sz="quarter" idx="12"/>
          </p:nvPr>
        </p:nvSpPr>
        <p:spPr/>
        <p:txBody>
          <a:bodyPr/>
          <a:lstStyle/>
          <a:p>
            <a:fld id="{E31375A4-56A4-47D6-9801-1991572033F7}" type="slidenum">
              <a:rPr/>
              <a:t>‹#›</a:t>
            </a:fld>
            <a:endParaRPr/>
          </a:p>
        </p:txBody>
      </p:sp>
    </p:spTree>
    <p:extLst>
      <p:ext uri="{BB962C8B-B14F-4D97-AF65-F5344CB8AC3E}">
        <p14:creationId xmlns:p14="http://schemas.microsoft.com/office/powerpoint/2010/main" val="3397906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37CC0096-1860-4642-9CD2-0079EA5E7CD1}" type="datetimeFigureOut">
              <a:rPr lang="en-US"/>
              <a:t>7/5/2026</a:t>
            </a:fld>
            <a:endParaRPr/>
          </a:p>
        </p:txBody>
      </p:sp>
      <p:sp>
        <p:nvSpPr>
          <p:cNvPr id="5" name="Slide Number Placeholder 4"/>
          <p:cNvSpPr>
            <a:spLocks noGrp="1"/>
          </p:cNvSpPr>
          <p:nvPr>
            <p:ph type="sldNum" sz="quarter" idx="12"/>
          </p:nvPr>
        </p:nvSpPr>
        <p:spPr/>
        <p:txBody>
          <a:bodyPr/>
          <a:lstStyle/>
          <a:p>
            <a:fld id="{E31375A4-56A4-47D6-9801-1991572033F7}" type="slidenum">
              <a:rPr/>
              <a:t>‹#›</a:t>
            </a:fld>
            <a:endParaRPr/>
          </a:p>
        </p:txBody>
      </p:sp>
    </p:spTree>
    <p:extLst>
      <p:ext uri="{BB962C8B-B14F-4D97-AF65-F5344CB8AC3E}">
        <p14:creationId xmlns:p14="http://schemas.microsoft.com/office/powerpoint/2010/main" val="3238976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37CC0096-1860-4642-9CD2-0079EA5E7CD1}" type="datetimeFigureOut">
              <a:rPr lang="en-US"/>
              <a:t>7/5/2026</a:t>
            </a:fld>
            <a:endParaRPr/>
          </a:p>
        </p:txBody>
      </p:sp>
      <p:sp>
        <p:nvSpPr>
          <p:cNvPr id="4" name="Slide Number Placeholder 3"/>
          <p:cNvSpPr>
            <a:spLocks noGrp="1"/>
          </p:cNvSpPr>
          <p:nvPr>
            <p:ph type="sldNum" sz="quarter" idx="12"/>
          </p:nvPr>
        </p:nvSpPr>
        <p:spPr/>
        <p:txBody>
          <a:bodyPr/>
          <a:lstStyle/>
          <a:p>
            <a:fld id="{E31375A4-56A4-47D6-9801-1991572033F7}" type="slidenum">
              <a:rPr/>
              <a:t>‹#›</a:t>
            </a:fld>
            <a:endParaRPr/>
          </a:p>
        </p:txBody>
      </p:sp>
    </p:spTree>
    <p:extLst>
      <p:ext uri="{BB962C8B-B14F-4D97-AF65-F5344CB8AC3E}">
        <p14:creationId xmlns:p14="http://schemas.microsoft.com/office/powerpoint/2010/main" val="2146817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descr="Rectangle"/>
          <p:cNvSpPr/>
          <p:nvPr/>
        </p:nvSpPr>
        <p:spPr>
          <a:xfrm>
            <a:off x="7008812" y="0"/>
            <a:ext cx="5180013" cy="6858000"/>
          </a:xfrm>
          <a:prstGeom prst="rect">
            <a:avLst/>
          </a:prstGeom>
          <a:gradFill flip="none" rotWithShape="1">
            <a:gsLst>
              <a:gs pos="0">
                <a:schemeClr val="accent1"/>
              </a:gs>
              <a:gs pos="100000">
                <a:schemeClr val="accent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ectangle 8" descr="Rectangle"/>
          <p:cNvSpPr/>
          <p:nvPr/>
        </p:nvSpPr>
        <p:spPr>
          <a:xfrm>
            <a:off x="7255668" y="228600"/>
            <a:ext cx="4686300" cy="6400800"/>
          </a:xfrm>
          <a:prstGeom prst="rect">
            <a:avLst/>
          </a:prstGeom>
          <a:noFill/>
          <a:ln w="15875">
            <a:gradFill flip="none" rotWithShape="1">
              <a:gsLst>
                <a:gs pos="0">
                  <a:schemeClr val="bg1">
                    <a:lumMod val="75000"/>
                  </a:schemeClr>
                </a:gs>
                <a:gs pos="100000">
                  <a:schemeClr val="bg1">
                    <a:lumMod val="95000"/>
                  </a:schemeClr>
                </a:gs>
              </a:gsLst>
              <a:lin ang="2700000" scaled="1"/>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7632700" y="3200400"/>
            <a:ext cx="3932237" cy="1752600"/>
          </a:xfrm>
        </p:spPr>
        <p:txBody>
          <a:bodyPr anchor="b">
            <a:normAutofit/>
          </a:bodyPr>
          <a:lstStyle>
            <a:lvl1pPr>
              <a:defRPr sz="3600"/>
            </a:lvl1pPr>
          </a:lstStyle>
          <a:p>
            <a:r>
              <a:rPr lang="en-US"/>
              <a:t>Click to edit Master title style</a:t>
            </a:r>
            <a:endParaRPr/>
          </a:p>
        </p:txBody>
      </p:sp>
      <p:sp>
        <p:nvSpPr>
          <p:cNvPr id="3" name="Content Placeholder 2"/>
          <p:cNvSpPr>
            <a:spLocks noGrp="1"/>
          </p:cNvSpPr>
          <p:nvPr>
            <p:ph idx="1"/>
          </p:nvPr>
        </p:nvSpPr>
        <p:spPr>
          <a:xfrm>
            <a:off x="609600" y="457201"/>
            <a:ext cx="5943600" cy="5943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7632699" y="5029200"/>
            <a:ext cx="3932237" cy="1371600"/>
          </a:xfrm>
        </p:spPr>
        <p:txBody>
          <a:bodyPr>
            <a:normAutofit/>
          </a:bodyPr>
          <a:lstStyle>
            <a:lvl1pPr marL="0" inden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667374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descr="Rectangle"/>
          <p:cNvSpPr/>
          <p:nvPr/>
        </p:nvSpPr>
        <p:spPr>
          <a:xfrm>
            <a:off x="7008812" y="0"/>
            <a:ext cx="5180013" cy="6858000"/>
          </a:xfrm>
          <a:prstGeom prst="rect">
            <a:avLst/>
          </a:prstGeom>
          <a:gradFill flip="none" rotWithShape="1">
            <a:gsLst>
              <a:gs pos="0">
                <a:schemeClr val="accent1"/>
              </a:gs>
              <a:gs pos="100000">
                <a:schemeClr val="accent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ectangle 8" descr="Rectangle"/>
          <p:cNvSpPr/>
          <p:nvPr/>
        </p:nvSpPr>
        <p:spPr>
          <a:xfrm>
            <a:off x="7255668" y="228600"/>
            <a:ext cx="4686300" cy="6400800"/>
          </a:xfrm>
          <a:prstGeom prst="rect">
            <a:avLst/>
          </a:prstGeom>
          <a:noFill/>
          <a:ln w="15875">
            <a:gradFill flip="none" rotWithShape="1">
              <a:gsLst>
                <a:gs pos="0">
                  <a:schemeClr val="bg1">
                    <a:lumMod val="75000"/>
                  </a:schemeClr>
                </a:gs>
                <a:gs pos="100000">
                  <a:schemeClr val="bg1">
                    <a:lumMod val="95000"/>
                  </a:schemeClr>
                </a:gs>
              </a:gsLst>
              <a:lin ang="2700000" scaled="1"/>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7635240" y="3200400"/>
            <a:ext cx="3932237" cy="1752600"/>
          </a:xfrm>
        </p:spPr>
        <p:txBody>
          <a:bodyPr anchor="b">
            <a:normAutofit/>
          </a:bodyPr>
          <a:lstStyle>
            <a:lvl1pPr>
              <a:defRPr sz="360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1" y="0"/>
            <a:ext cx="7008810" cy="6857999"/>
          </a:xfrm>
        </p:spPr>
        <p:txBody>
          <a:bodyPr tIns="4572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dirty="0"/>
          </a:p>
        </p:txBody>
      </p:sp>
      <p:sp>
        <p:nvSpPr>
          <p:cNvPr id="4" name="Text Placeholder 3"/>
          <p:cNvSpPr>
            <a:spLocks noGrp="1"/>
          </p:cNvSpPr>
          <p:nvPr>
            <p:ph type="body" sz="half" idx="2"/>
          </p:nvPr>
        </p:nvSpPr>
        <p:spPr>
          <a:xfrm>
            <a:off x="7635240" y="5029200"/>
            <a:ext cx="3932237" cy="1374648"/>
          </a:xfrm>
        </p:spPr>
        <p:txBody>
          <a:bodyPr/>
          <a:lstStyle>
            <a:lvl1pPr marL="0" inden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977249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37CC0096-1860-4642-9CD2-0079EA5E7CD1}" type="datetimeFigureOut">
              <a:rPr lang="en-US"/>
              <a:t>7/5/2026</a:t>
            </a:fld>
            <a:endParaRPr/>
          </a:p>
        </p:txBody>
      </p:sp>
      <p:sp>
        <p:nvSpPr>
          <p:cNvPr id="6" name="Slide Number Placeholder 5"/>
          <p:cNvSpPr>
            <a:spLocks noGrp="1"/>
          </p:cNvSpPr>
          <p:nvPr>
            <p:ph type="sldNum" sz="quarter" idx="12"/>
          </p:nvPr>
        </p:nvSpPr>
        <p:spPr/>
        <p:txBody>
          <a:bodyPr/>
          <a:lstStyle/>
          <a:p>
            <a:fld id="{E31375A4-56A4-47D6-9801-1991572033F7}" type="slidenum">
              <a:rPr/>
              <a:t>‹#›</a:t>
            </a:fld>
            <a:endParaRPr/>
          </a:p>
        </p:txBody>
      </p:sp>
    </p:spTree>
    <p:extLst>
      <p:ext uri="{BB962C8B-B14F-4D97-AF65-F5344CB8AC3E}">
        <p14:creationId xmlns:p14="http://schemas.microsoft.com/office/powerpoint/2010/main" val="2477154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descr="Rectangle"/>
          <p:cNvSpPr/>
          <p:nvPr/>
        </p:nvSpPr>
        <p:spPr>
          <a:xfrm>
            <a:off x="9982200" y="0"/>
            <a:ext cx="2209800" cy="6858000"/>
          </a:xfrm>
          <a:prstGeom prst="rect">
            <a:avLst/>
          </a:prstGeom>
          <a:gradFill flip="none" rotWithShape="1">
            <a:gsLst>
              <a:gs pos="0">
                <a:schemeClr val="accent1"/>
              </a:gs>
              <a:gs pos="100000">
                <a:schemeClr val="accent1">
                  <a:lumMod val="7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Vertical Title 1"/>
          <p:cNvSpPr>
            <a:spLocks noGrp="1"/>
          </p:cNvSpPr>
          <p:nvPr>
            <p:ph type="title" orient="vert"/>
          </p:nvPr>
        </p:nvSpPr>
        <p:spPr>
          <a:xfrm>
            <a:off x="10058399" y="457201"/>
            <a:ext cx="2057401" cy="59436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609600" y="457200"/>
            <a:ext cx="9067800" cy="5943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37CC0096-1860-4642-9CD2-0079EA5E7CD1}" type="datetimeFigureOut">
              <a:rPr lang="en-US"/>
              <a:t>7/5/2026</a:t>
            </a:fld>
            <a:endParaRPr/>
          </a:p>
        </p:txBody>
      </p:sp>
      <p:sp>
        <p:nvSpPr>
          <p:cNvPr id="6" name="Slide Number Placeholder 5"/>
          <p:cNvSpPr>
            <a:spLocks noGrp="1"/>
          </p:cNvSpPr>
          <p:nvPr>
            <p:ph type="sldNum" sz="quarter" idx="12"/>
          </p:nvPr>
        </p:nvSpPr>
        <p:spPr/>
        <p:txBody>
          <a:bodyPr/>
          <a:lstStyle/>
          <a:p>
            <a:fld id="{E31375A4-56A4-47D6-9801-1991572033F7}" type="slidenum">
              <a:rPr/>
              <a:t>‹#›</a:t>
            </a:fld>
            <a:endParaRPr/>
          </a:p>
        </p:txBody>
      </p:sp>
    </p:spTree>
    <p:extLst>
      <p:ext uri="{BB962C8B-B14F-4D97-AF65-F5344CB8AC3E}">
        <p14:creationId xmlns:p14="http://schemas.microsoft.com/office/powerpoint/2010/main" val="25246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085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9D9D9"/>
            </a:gs>
            <a:gs pos="100000">
              <a:schemeClr val="bg1"/>
            </a:gs>
          </a:gsLst>
          <a:lin ang="16200000" scaled="1"/>
          <a:tileRect/>
        </a:gradFill>
        <a:effectLst/>
      </p:bgPr>
    </p:bg>
    <p:spTree>
      <p:nvGrpSpPr>
        <p:cNvPr id="1" name=""/>
        <p:cNvGrpSpPr/>
        <p:nvPr/>
      </p:nvGrpSpPr>
      <p:grpSpPr>
        <a:xfrm>
          <a:off x="0" y="0"/>
          <a:ext cx="0" cy="0"/>
          <a:chOff x="0" y="0"/>
          <a:chExt cx="0" cy="0"/>
        </a:xfrm>
      </p:grpSpPr>
      <p:sp>
        <p:nvSpPr>
          <p:cNvPr id="7" name="red bar" descr="Red bar"/>
          <p:cNvSpPr/>
          <p:nvPr/>
        </p:nvSpPr>
        <p:spPr>
          <a:xfrm>
            <a:off x="1" y="1"/>
            <a:ext cx="12188824" cy="1524000"/>
          </a:xfrm>
          <a:prstGeom prst="rect">
            <a:avLst/>
          </a:prstGeom>
          <a:gradFill flip="none" rotWithShape="1">
            <a:gsLst>
              <a:gs pos="0">
                <a:schemeClr val="accent1"/>
              </a:gs>
              <a:gs pos="100000">
                <a:schemeClr val="accent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Placeholder 1"/>
          <p:cNvSpPr>
            <a:spLocks noGrp="1"/>
          </p:cNvSpPr>
          <p:nvPr>
            <p:ph type="title"/>
          </p:nvPr>
        </p:nvSpPr>
        <p:spPr>
          <a:xfrm>
            <a:off x="1066800" y="99220"/>
            <a:ext cx="10058400" cy="1325563"/>
          </a:xfrm>
          <a:prstGeom prst="rect">
            <a:avLst/>
          </a:prstGeom>
        </p:spPr>
        <p:txBody>
          <a:bodyPr vert="horz" lIns="91440" tIns="45720" rIns="91440" bIns="45720" rtlCol="0" anchor="ctr">
            <a:normAutofit/>
          </a:bodyPr>
          <a:lstStyle/>
          <a:p>
            <a:r>
              <a:rPr lang="en-US"/>
              <a:t>Click to edit Master title style</a:t>
            </a:r>
            <a:endParaRPr dirty="0"/>
          </a:p>
        </p:txBody>
      </p:sp>
      <p:sp>
        <p:nvSpPr>
          <p:cNvPr id="3" name="Text Placeholder 2"/>
          <p:cNvSpPr>
            <a:spLocks noGrp="1"/>
          </p:cNvSpPr>
          <p:nvPr>
            <p:ph type="body" idx="1"/>
          </p:nvPr>
        </p:nvSpPr>
        <p:spPr>
          <a:xfrm>
            <a:off x="1524000" y="1828799"/>
            <a:ext cx="9144000" cy="45720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Footer Placeholder 4"/>
          <p:cNvSpPr>
            <a:spLocks noGrp="1"/>
          </p:cNvSpPr>
          <p:nvPr>
            <p:ph type="ftr" sz="quarter" idx="3"/>
          </p:nvPr>
        </p:nvSpPr>
        <p:spPr>
          <a:xfrm>
            <a:off x="1066800" y="6481760"/>
            <a:ext cx="7848600" cy="239715"/>
          </a:xfrm>
          <a:prstGeom prst="rect">
            <a:avLst/>
          </a:prstGeom>
        </p:spPr>
        <p:txBody>
          <a:bodyPr vert="horz" lIns="91440" tIns="45720" rIns="91440" bIns="45720" rtlCol="0" anchor="ctr"/>
          <a:lstStyle>
            <a:lvl1pPr algn="l">
              <a:defRPr sz="1100">
                <a:solidFill>
                  <a:schemeClr val="tx1"/>
                </a:solidFill>
              </a:defRPr>
            </a:lvl1pPr>
          </a:lstStyle>
          <a:p>
            <a:endParaRPr lang="en-US" dirty="0"/>
          </a:p>
        </p:txBody>
      </p:sp>
      <p:sp>
        <p:nvSpPr>
          <p:cNvPr id="4" name="Date Placeholder 3"/>
          <p:cNvSpPr>
            <a:spLocks noGrp="1"/>
          </p:cNvSpPr>
          <p:nvPr>
            <p:ph type="dt" sz="half" idx="2"/>
          </p:nvPr>
        </p:nvSpPr>
        <p:spPr>
          <a:xfrm>
            <a:off x="9067800" y="6465885"/>
            <a:ext cx="1066800" cy="239715"/>
          </a:xfrm>
          <a:prstGeom prst="rect">
            <a:avLst/>
          </a:prstGeom>
        </p:spPr>
        <p:txBody>
          <a:bodyPr vert="horz" lIns="91440" tIns="45720" rIns="91440" bIns="45720" rtlCol="0" anchor="ctr"/>
          <a:lstStyle>
            <a:lvl1pPr algn="r">
              <a:defRPr sz="1100">
                <a:solidFill>
                  <a:schemeClr val="tx1"/>
                </a:solidFill>
              </a:defRPr>
            </a:lvl1pPr>
          </a:lstStyle>
          <a:p>
            <a:fld id="{37CC0096-1860-4642-9CD2-0079EA5E7CD1}" type="datetimeFigureOut">
              <a:rPr lang="en-US" smtClean="0"/>
              <a:pPr/>
              <a:t>7/5/2026</a:t>
            </a:fld>
            <a:endParaRPr lang="en-US" dirty="0"/>
          </a:p>
        </p:txBody>
      </p:sp>
      <p:sp>
        <p:nvSpPr>
          <p:cNvPr id="6" name="Slide Number Placeholder 5"/>
          <p:cNvSpPr>
            <a:spLocks noGrp="1"/>
          </p:cNvSpPr>
          <p:nvPr>
            <p:ph type="sldNum" sz="quarter" idx="4"/>
          </p:nvPr>
        </p:nvSpPr>
        <p:spPr>
          <a:xfrm>
            <a:off x="10287000" y="6481760"/>
            <a:ext cx="838200" cy="239715"/>
          </a:xfrm>
          <a:prstGeom prst="rect">
            <a:avLst/>
          </a:prstGeom>
        </p:spPr>
        <p:txBody>
          <a:bodyPr vert="horz" lIns="91440" tIns="45720" rIns="91440" bIns="45720" rtlCol="0" anchor="ctr"/>
          <a:lstStyle>
            <a:lvl1pPr algn="r">
              <a:defRPr sz="1100">
                <a:solidFill>
                  <a:schemeClr val="tx1"/>
                </a:solidFill>
              </a:defRPr>
            </a:lvl1pPr>
          </a:lstStyle>
          <a:p>
            <a:fld id="{E31375A4-56A4-47D6-9801-1991572033F7}" type="slidenum">
              <a:rPr lang="en-US" smtClean="0"/>
              <a:pPr/>
              <a:t>‹#›</a:t>
            </a:fld>
            <a:endParaRPr lang="en-US"/>
          </a:p>
        </p:txBody>
      </p:sp>
    </p:spTree>
    <p:extLst>
      <p:ext uri="{BB962C8B-B14F-4D97-AF65-F5344CB8AC3E}">
        <p14:creationId xmlns:p14="http://schemas.microsoft.com/office/powerpoint/2010/main" val="19432598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800"/>
        </a:spcBef>
        <a:buSzPct val="100000"/>
        <a:buFont typeface="Arial" pitchFamily="34" charset="0"/>
        <a:buChar char="▪"/>
        <a:defRPr sz="2400" kern="1200">
          <a:solidFill>
            <a:schemeClr val="tx1">
              <a:lumMod val="75000"/>
              <a:lumOff val="25000"/>
            </a:schemeClr>
          </a:solidFill>
          <a:latin typeface="+mn-lt"/>
          <a:ea typeface="+mn-ea"/>
          <a:cs typeface="+mn-cs"/>
        </a:defRPr>
      </a:lvl1pPr>
      <a:lvl2pPr marL="457200" indent="-228600" algn="l" defTabSz="914400" rtl="0" eaLnBrk="1" latinLnBrk="0" hangingPunct="1">
        <a:lnSpc>
          <a:spcPct val="90000"/>
        </a:lnSpc>
        <a:spcBef>
          <a:spcPts val="600"/>
        </a:spcBef>
        <a:buSzPct val="100000"/>
        <a:buFont typeface="Arial" pitchFamily="34" charset="0"/>
        <a:buChar char="▪"/>
        <a:defRPr sz="2200" kern="1200">
          <a:solidFill>
            <a:schemeClr val="tx1">
              <a:lumMod val="75000"/>
              <a:lumOff val="25000"/>
            </a:schemeClr>
          </a:solidFill>
          <a:latin typeface="+mn-lt"/>
          <a:ea typeface="+mn-ea"/>
          <a:cs typeface="+mn-cs"/>
        </a:defRPr>
      </a:lvl2pPr>
      <a:lvl3pPr marL="685800" indent="-182880" algn="l" defTabSz="914400" rtl="0" eaLnBrk="1" latinLnBrk="0" hangingPunct="1">
        <a:lnSpc>
          <a:spcPct val="90000"/>
        </a:lnSpc>
        <a:spcBef>
          <a:spcPts val="600"/>
        </a:spcBef>
        <a:buSzPct val="100000"/>
        <a:buFont typeface="Arial" pitchFamily="34" charset="0"/>
        <a:buChar char="▪"/>
        <a:defRPr sz="2000" kern="1200">
          <a:solidFill>
            <a:schemeClr val="tx1">
              <a:lumMod val="75000"/>
              <a:lumOff val="25000"/>
            </a:schemeClr>
          </a:solidFill>
          <a:latin typeface="+mn-lt"/>
          <a:ea typeface="+mn-ea"/>
          <a:cs typeface="+mn-cs"/>
        </a:defRPr>
      </a:lvl3pPr>
      <a:lvl4pPr marL="868680" indent="-182563" algn="l" defTabSz="914400" rtl="0" eaLnBrk="1" latinLnBrk="0" hangingPunct="1">
        <a:lnSpc>
          <a:spcPct val="90000"/>
        </a:lnSpc>
        <a:spcBef>
          <a:spcPts val="600"/>
        </a:spcBef>
        <a:buSzPct val="100000"/>
        <a:buFont typeface="Arial" pitchFamily="34" charset="0"/>
        <a:buChar char="▪"/>
        <a:defRPr sz="1800" kern="1200">
          <a:solidFill>
            <a:schemeClr val="tx1">
              <a:lumMod val="75000"/>
              <a:lumOff val="25000"/>
            </a:schemeClr>
          </a:solidFill>
          <a:latin typeface="+mn-lt"/>
          <a:ea typeface="+mn-ea"/>
          <a:cs typeface="+mn-cs"/>
        </a:defRPr>
      </a:lvl4pPr>
      <a:lvl5pPr marL="1051560" indent="-182880" algn="l" defTabSz="914400" rtl="0" eaLnBrk="1" latinLnBrk="0" hangingPunct="1">
        <a:lnSpc>
          <a:spcPct val="90000"/>
        </a:lnSpc>
        <a:spcBef>
          <a:spcPts val="600"/>
        </a:spcBef>
        <a:buSzPct val="100000"/>
        <a:buFont typeface="Arial" pitchFamily="34" charset="0"/>
        <a:buChar char="▪"/>
        <a:defRPr sz="1600" kern="1200">
          <a:solidFill>
            <a:schemeClr val="tx1">
              <a:lumMod val="75000"/>
              <a:lumOff val="25000"/>
            </a:schemeClr>
          </a:solidFill>
          <a:latin typeface="+mn-lt"/>
          <a:ea typeface="+mn-ea"/>
          <a:cs typeface="+mn-cs"/>
        </a:defRPr>
      </a:lvl5pPr>
      <a:lvl6pPr marL="1234440" indent="-182880" algn="l" defTabSz="914400" rtl="0" eaLnBrk="1" latinLnBrk="0" hangingPunct="1">
        <a:lnSpc>
          <a:spcPct val="90000"/>
        </a:lnSpc>
        <a:spcBef>
          <a:spcPts val="400"/>
        </a:spcBef>
        <a:buSzPct val="100000"/>
        <a:buFont typeface="Arial" pitchFamily="34" charset="0"/>
        <a:buChar char="▪"/>
        <a:defRPr sz="1600" kern="1200">
          <a:solidFill>
            <a:schemeClr val="tx1">
              <a:lumMod val="75000"/>
              <a:lumOff val="25000"/>
            </a:schemeClr>
          </a:solidFill>
          <a:latin typeface="+mn-lt"/>
          <a:ea typeface="+mn-ea"/>
          <a:cs typeface="+mn-cs"/>
        </a:defRPr>
      </a:lvl6pPr>
      <a:lvl7pPr marL="1417320" indent="-182880" algn="l" defTabSz="914400" rtl="0" eaLnBrk="1" latinLnBrk="0" hangingPunct="1">
        <a:lnSpc>
          <a:spcPct val="90000"/>
        </a:lnSpc>
        <a:spcBef>
          <a:spcPts val="400"/>
        </a:spcBef>
        <a:buSzPct val="100000"/>
        <a:buFont typeface="Arial" pitchFamily="34" charset="0"/>
        <a:buChar char="▪"/>
        <a:defRPr sz="1600" kern="1200">
          <a:solidFill>
            <a:schemeClr val="tx1">
              <a:lumMod val="75000"/>
              <a:lumOff val="25000"/>
            </a:schemeClr>
          </a:solidFill>
          <a:latin typeface="+mn-lt"/>
          <a:ea typeface="+mn-ea"/>
          <a:cs typeface="+mn-cs"/>
        </a:defRPr>
      </a:lvl7pPr>
      <a:lvl8pPr marL="1600200" indent="-182880" algn="l" defTabSz="914400" rtl="0" eaLnBrk="1" latinLnBrk="0" hangingPunct="1">
        <a:lnSpc>
          <a:spcPct val="90000"/>
        </a:lnSpc>
        <a:spcBef>
          <a:spcPts val="400"/>
        </a:spcBef>
        <a:buSzPct val="100000"/>
        <a:buFont typeface="Arial" pitchFamily="34" charset="0"/>
        <a:buChar char="▪"/>
        <a:defRPr sz="1600" kern="1200">
          <a:solidFill>
            <a:schemeClr val="tx1">
              <a:lumMod val="75000"/>
              <a:lumOff val="25000"/>
            </a:schemeClr>
          </a:solidFill>
          <a:latin typeface="+mn-lt"/>
          <a:ea typeface="+mn-ea"/>
          <a:cs typeface="+mn-cs"/>
        </a:defRPr>
      </a:lvl8pPr>
      <a:lvl9pPr marL="1783080" indent="-182880" algn="l" defTabSz="914400" rtl="0" eaLnBrk="1" latinLnBrk="0" hangingPunct="1">
        <a:lnSpc>
          <a:spcPct val="90000"/>
        </a:lnSpc>
        <a:spcBef>
          <a:spcPts val="400"/>
        </a:spcBef>
        <a:buSzPct val="100000"/>
        <a:buFont typeface="Arial" pitchFamily="34" charset="0"/>
        <a:buChar char="▪"/>
        <a:defRPr sz="1600" kern="1200">
          <a:solidFill>
            <a:schemeClr val="tx1">
              <a:lumMod val="75000"/>
              <a:lumOff val="2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5690005"/>
      </p:ext>
    </p:extLst>
  </p:cSld>
  <p:clrMap bg1="lt1" tx1="dk1" bg2="lt2" tx2="dk2" accent1="accent1" accent2="accent2" accent3="accent3" accent4="accent4" accent5="accent5" accent6="accent6" hlink="hlink" folHlink="folHlink"/>
  <p:sldLayoutIdLst>
    <p:sldLayoutId id="2147483661"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9.png"/><Relationship Id="rId11" Type="http://schemas.openxmlformats.org/officeDocument/2006/relationships/image" Target="../media/image14.png"/><Relationship Id="rId5" Type="http://schemas.microsoft.com/office/2007/relationships/hdphoto" Target="../media/hdphoto3.wdp"/><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0.png"/><Relationship Id="rId7" Type="http://schemas.openxmlformats.org/officeDocument/2006/relationships/diagramColors" Target="../diagrams/colors3.xml"/><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www.cdc.gov/nccdphp/priorities/breast-cancer.html" TargetMode="External"/><Relationship Id="rId3" Type="http://schemas.openxmlformats.org/officeDocument/2006/relationships/hyperlink" Target="https://www.cancer.org/cancer/types/breast-cancer/screening-tests-and-early-detection/mammograms/mammogram-basics.html" TargetMode="External"/><Relationship Id="rId7" Type="http://schemas.openxmlformats.org/officeDocument/2006/relationships/hyperlink" Target="https://demos.co.uk/wp-content/uploads/2025/09/The-cost-of-breast-cancer-2025-update_Report_Sept.pdf" TargetMode="External"/><Relationship Id="rId2" Type="http://schemas.openxmlformats.org/officeDocument/2006/relationships/hyperlink" Target="https://www.ncbi.nlm.nih.gov/books/NBK606120/" TargetMode="External"/><Relationship Id="rId1" Type="http://schemas.openxmlformats.org/officeDocument/2006/relationships/slideLayout" Target="../slideLayouts/slideLayout2.xml"/><Relationship Id="rId6" Type="http://schemas.openxmlformats.org/officeDocument/2006/relationships/hyperlink" Target="https://www.simplypsychology.org/theory-of-planned-behavior.html" TargetMode="External"/><Relationship Id="rId5" Type="http://schemas.openxmlformats.org/officeDocument/2006/relationships/hyperlink" Target="https://breastcancernow.org/download-and-order-publications" TargetMode="External"/><Relationship Id="rId10" Type="http://schemas.openxmlformats.org/officeDocument/2006/relationships/hyperlink" Target="https://doi.org/10.1186/s12889-020-08796-1" TargetMode="External"/><Relationship Id="rId4" Type="http://schemas.openxmlformats.org/officeDocument/2006/relationships/hyperlink" Target="https://www.andersondiagnostics.com/mammogram-myths-facts/%25" TargetMode="External"/><Relationship Id="rId9" Type="http://schemas.openxmlformats.org/officeDocument/2006/relationships/hyperlink" Target="https://www.verywellhealth.com/know-your-breast-tumor-size-4114640"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cancerscreening.org.uk/breastscreen/index.html" TargetMode="External"/><Relationship Id="rId3" Type="http://schemas.openxmlformats.org/officeDocument/2006/relationships/hyperlink" Target="https://www.hulljsna.com/adults/prevention-adults/screening-and-nhs-health-check/" TargetMode="External"/><Relationship Id="rId7" Type="http://schemas.openxmlformats.org/officeDocument/2006/relationships/hyperlink" Target="https://www.nationalhealthexecutive.com/articles/breast-screening-uptake-rises-thousands-more-cancers-detected-early" TargetMode="External"/><Relationship Id="rId2" Type="http://schemas.openxmlformats.org/officeDocument/2006/relationships/hyperlink" Target="https://doi.org/10.1177/15598276241274114" TargetMode="External"/><Relationship Id="rId1" Type="http://schemas.openxmlformats.org/officeDocument/2006/relationships/slideLayout" Target="../slideLayouts/slideLayout2.xml"/><Relationship Id="rId6" Type="http://schemas.openxmlformats.org/officeDocument/2006/relationships/hyperlink" Target="https://www.theguardian.com/society/2024/jan/22/cost-of-breast-cancer-uk-economy-study" TargetMode="External"/><Relationship Id="rId5" Type="http://schemas.openxmlformats.org/officeDocument/2006/relationships/hyperlink" Target="https://www.local.gov.uk/case-studies/health-inequalities-breast-cancer-screening-rates-dudley-and-netherton-pcn" TargetMode="External"/><Relationship Id="rId4" Type="http://schemas.openxmlformats.org/officeDocument/2006/relationships/hyperlink" Target="https://doi.org/10.1038/s43018-026-01127-0"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doi.org/10.1007/s42399-025-02195-6" TargetMode="External"/><Relationship Id="rId3" Type="http://schemas.openxmlformats.org/officeDocument/2006/relationships/hyperlink" Target="https://digital.nhs.uk/data-and-information/publications/statistical/breast-screening-programme/england-2024-2025" TargetMode="External"/><Relationship Id="rId7" Type="http://schemas.openxmlformats.org/officeDocument/2006/relationships/hyperlink" Target="https://practicalpie.com/transtheoretical-model-stages-of-change-examples/" TargetMode="External"/><Relationship Id="rId2" Type="http://schemas.openxmlformats.org/officeDocument/2006/relationships/hyperlink" Target="https://assets.publishing.service.gov.uk/media/67acc2e937726e9056af60b6/An_easy_guide_to_breast_screening_Feb25.pdf" TargetMode="External"/><Relationship Id="rId1" Type="http://schemas.openxmlformats.org/officeDocument/2006/relationships/slideLayout" Target="../slideLayouts/slideLayout2.xml"/><Relationship Id="rId6" Type="http://schemas.openxmlformats.org/officeDocument/2006/relationships/hyperlink" Target="https://doi.org/10.7759/cureus.87788" TargetMode="External"/><Relationship Id="rId5" Type="http://schemas.openxmlformats.org/officeDocument/2006/relationships/hyperlink" Target="https://www.england.nhs.uk/2026/02/women-attending-first-nhs-mammogram-hits-10-year-high-as-thousands-more-cancers-found/" TargetMode="External"/><Relationship Id="rId10" Type="http://schemas.openxmlformats.org/officeDocument/2006/relationships/hyperlink" Target="https://wellone.co.uk/campaigns/check-for-changes-breast-cancer-awareness/%25" TargetMode="External"/><Relationship Id="rId4" Type="http://schemas.openxmlformats.org/officeDocument/2006/relationships/hyperlink" Target="https://www.england.nhs.uk/long-read/primary-care-networks-network-contract-directed-enhanced-service-from-april-2026/" TargetMode="External"/><Relationship Id="rId9" Type="http://schemas.openxmlformats.org/officeDocument/2006/relationships/hyperlink" Target="https://www.webmd.com/breast-cancer/breast-cancer-survival-rat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26225" y="1828800"/>
            <a:ext cx="4098175" cy="304056"/>
          </a:xfrm>
        </p:spPr>
        <p:txBody>
          <a:bodyPr>
            <a:normAutofit fontScale="90000"/>
          </a:bodyPr>
          <a:lstStyle/>
          <a:p>
            <a:r>
              <a:rPr lang="en-IN" b="1" dirty="0"/>
              <a:t>Check Today, Thrive Tomorrow</a:t>
            </a:r>
            <a:endParaRPr lang="en-US" dirty="0"/>
          </a:p>
        </p:txBody>
      </p:sp>
      <p:sp>
        <p:nvSpPr>
          <p:cNvPr id="3" name="Subtitle 2"/>
          <p:cNvSpPr>
            <a:spLocks noGrp="1"/>
          </p:cNvSpPr>
          <p:nvPr>
            <p:ph type="subTitle" idx="1"/>
          </p:nvPr>
        </p:nvSpPr>
        <p:spPr>
          <a:xfrm>
            <a:off x="766793" y="2348880"/>
            <a:ext cx="3957607" cy="1271736"/>
          </a:xfrm>
        </p:spPr>
        <p:txBody>
          <a:bodyPr>
            <a:normAutofit/>
          </a:bodyPr>
          <a:lstStyle/>
          <a:p>
            <a:r>
              <a:rPr lang="en-IN" b="1" dirty="0"/>
              <a:t>A Campaign to Promote Breast Cancer Screening Among Women Aged 50–70</a:t>
            </a:r>
            <a:endParaRPr lang="en-IN" b="1" dirty="0">
              <a:effectLst/>
            </a:endParaRPr>
          </a:p>
        </p:txBody>
      </p:sp>
      <p:sp>
        <p:nvSpPr>
          <p:cNvPr id="5" name="TextBox 4">
            <a:extLst>
              <a:ext uri="{FF2B5EF4-FFF2-40B4-BE49-F238E27FC236}">
                <a16:creationId xmlns:a16="http://schemas.microsoft.com/office/drawing/2014/main" id="{747760B7-2C27-FAFC-C2A3-8270E4C56405}"/>
              </a:ext>
            </a:extLst>
          </p:cNvPr>
          <p:cNvSpPr txBox="1"/>
          <p:nvPr/>
        </p:nvSpPr>
        <p:spPr>
          <a:xfrm>
            <a:off x="335360" y="4005064"/>
            <a:ext cx="4389040" cy="923330"/>
          </a:xfrm>
          <a:prstGeom prst="rect">
            <a:avLst/>
          </a:prstGeom>
          <a:noFill/>
        </p:spPr>
        <p:txBody>
          <a:bodyPr wrap="square">
            <a:spAutoFit/>
          </a:bodyPr>
          <a:lstStyle/>
          <a:p>
            <a:r>
              <a:rPr lang="en-IN" dirty="0"/>
              <a:t>2542085 : Dhruvisha </a:t>
            </a:r>
            <a:r>
              <a:rPr lang="en-IN" dirty="0" err="1"/>
              <a:t>Vinaybhai</a:t>
            </a:r>
            <a:r>
              <a:rPr lang="en-IN" dirty="0"/>
              <a:t> Prajapati </a:t>
            </a:r>
          </a:p>
          <a:p>
            <a:r>
              <a:rPr lang="en-IN" dirty="0"/>
              <a:t>2518470 : </a:t>
            </a:r>
            <a:r>
              <a:rPr lang="en-IN" dirty="0" err="1"/>
              <a:t>Vishalbhai</a:t>
            </a:r>
            <a:r>
              <a:rPr lang="en-IN" dirty="0"/>
              <a:t> </a:t>
            </a:r>
            <a:r>
              <a:rPr lang="en-IN" dirty="0" err="1"/>
              <a:t>Mukeshbhai</a:t>
            </a:r>
            <a:r>
              <a:rPr lang="en-IN" dirty="0"/>
              <a:t> Khristi</a:t>
            </a:r>
          </a:p>
          <a:p>
            <a:r>
              <a:rPr lang="en-IN" dirty="0"/>
              <a:t>2530748 : Shivangi </a:t>
            </a:r>
            <a:r>
              <a:rPr lang="en-IN" dirty="0" err="1"/>
              <a:t>Bharatbhai</a:t>
            </a:r>
            <a:r>
              <a:rPr lang="en-IN" dirty="0"/>
              <a:t> Tank</a:t>
            </a:r>
          </a:p>
        </p:txBody>
      </p:sp>
    </p:spTree>
    <p:extLst>
      <p:ext uri="{BB962C8B-B14F-4D97-AF65-F5344CB8AC3E}">
        <p14:creationId xmlns:p14="http://schemas.microsoft.com/office/powerpoint/2010/main" val="435141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8A6233D-C478-D206-9951-A897D1926F2B}"/>
              </a:ext>
            </a:extLst>
          </p:cNvPr>
          <p:cNvSpPr>
            <a:spLocks noGrp="1"/>
          </p:cNvSpPr>
          <p:nvPr>
            <p:ph type="title"/>
          </p:nvPr>
        </p:nvSpPr>
        <p:spPr/>
        <p:txBody>
          <a:bodyPr>
            <a:normAutofit fontScale="90000"/>
          </a:bodyPr>
          <a:lstStyle/>
          <a:p>
            <a:r>
              <a:rPr lang="en-IN" b="1" dirty="0"/>
              <a:t>"Check Today, Thrive Tomorrow" – A Campaign to Promote Breast Cancer Screening Among Women Aged 50–70</a:t>
            </a:r>
            <a:endParaRPr lang="en-IN" dirty="0"/>
          </a:p>
        </p:txBody>
      </p:sp>
      <p:sp>
        <p:nvSpPr>
          <p:cNvPr id="5" name="Content Placeholder 4">
            <a:extLst>
              <a:ext uri="{FF2B5EF4-FFF2-40B4-BE49-F238E27FC236}">
                <a16:creationId xmlns:a16="http://schemas.microsoft.com/office/drawing/2014/main" id="{0860A286-35D2-4965-384E-BA35629B80AA}"/>
              </a:ext>
            </a:extLst>
          </p:cNvPr>
          <p:cNvSpPr>
            <a:spLocks noGrp="1"/>
          </p:cNvSpPr>
          <p:nvPr>
            <p:ph sz="half" idx="1"/>
          </p:nvPr>
        </p:nvSpPr>
        <p:spPr/>
        <p:txBody>
          <a:bodyPr>
            <a:normAutofit fontScale="92500"/>
          </a:bodyPr>
          <a:lstStyle/>
          <a:p>
            <a:pPr algn="just" fontAlgn="base"/>
            <a:r>
              <a:rPr lang="en-IN" dirty="0">
                <a:latin typeface="Arial" panose="020B0604020202020204" pitchFamily="34" charset="0"/>
                <a:cs typeface="Arial" panose="020B0604020202020204" pitchFamily="34" charset="0"/>
              </a:rPr>
              <a:t>Our campaign will focus on women aged 50-70 years who have the right to NHS mammography screening within three years.</a:t>
            </a:r>
          </a:p>
          <a:p>
            <a:pPr algn="just" fontAlgn="base"/>
            <a:r>
              <a:rPr lang="en-IN" dirty="0">
                <a:latin typeface="Arial" panose="020B0604020202020204" pitchFamily="34" charset="0"/>
                <a:cs typeface="Arial" panose="020B0604020202020204" pitchFamily="34" charset="0"/>
              </a:rPr>
              <a:t>Breast cancer is the widespread one among women in the UK, as it is manifested in about 1 in 7 women in their lives (Well One, 2026).</a:t>
            </a:r>
          </a:p>
          <a:p>
            <a:pPr algn="just" fontAlgn="base"/>
            <a:r>
              <a:rPr lang="en-IN" dirty="0">
                <a:latin typeface="Arial" panose="020B0604020202020204" pitchFamily="34" charset="0"/>
                <a:cs typeface="Arial" panose="020B0604020202020204" pitchFamily="34" charset="0"/>
              </a:rPr>
              <a:t>The title of the campaign will motivate proactive screening behaviour with empowering health messages that are positive.</a:t>
            </a:r>
          </a:p>
        </p:txBody>
      </p:sp>
      <p:pic>
        <p:nvPicPr>
          <p:cNvPr id="7" name="Content Placeholder 6">
            <a:extLst>
              <a:ext uri="{FF2B5EF4-FFF2-40B4-BE49-F238E27FC236}">
                <a16:creationId xmlns:a16="http://schemas.microsoft.com/office/drawing/2014/main" id="{2C692AC3-E286-005E-8476-81F89C42148F}"/>
              </a:ext>
            </a:extLst>
          </p:cNvPr>
          <p:cNvPicPr>
            <a:picLocks noGrp="1" noChangeAspect="1"/>
          </p:cNvPicPr>
          <p:nvPr>
            <p:ph sz="half" idx="2"/>
          </p:nvPr>
        </p:nvPicPr>
        <p:blipFill>
          <a:blip r:embed="rId3"/>
          <a:stretch>
            <a:fillRect/>
          </a:stretch>
        </p:blipFill>
        <p:spPr>
          <a:xfrm>
            <a:off x="6437312" y="1825625"/>
            <a:ext cx="4575175" cy="4575175"/>
          </a:xfrm>
          <a:prstGeom prst="rect">
            <a:avLst/>
          </a:prstGeom>
        </p:spPr>
      </p:pic>
      <p:sp>
        <p:nvSpPr>
          <p:cNvPr id="9" name="TextBox 8">
            <a:extLst>
              <a:ext uri="{FF2B5EF4-FFF2-40B4-BE49-F238E27FC236}">
                <a16:creationId xmlns:a16="http://schemas.microsoft.com/office/drawing/2014/main" id="{BB323F5F-DC82-4479-E269-7550805824EE}"/>
              </a:ext>
            </a:extLst>
          </p:cNvPr>
          <p:cNvSpPr txBox="1"/>
          <p:nvPr/>
        </p:nvSpPr>
        <p:spPr>
          <a:xfrm>
            <a:off x="6095999" y="6327478"/>
            <a:ext cx="5856425" cy="528350"/>
          </a:xfrm>
          <a:prstGeom prst="rect">
            <a:avLst/>
          </a:prstGeom>
          <a:noFill/>
        </p:spPr>
        <p:txBody>
          <a:bodyPr wrap="square">
            <a:spAutoFit/>
          </a:bodyPr>
          <a:lstStyle/>
          <a:p>
            <a:pPr algn="ctr" rtl="0">
              <a:spcAft>
                <a:spcPts val="1000"/>
              </a:spcAft>
              <a:buNone/>
            </a:pPr>
            <a:r>
              <a:rPr lang="en-IN" sz="1000" b="1" i="0" u="none" strike="noStrike" dirty="0">
                <a:solidFill>
                  <a:srgbClr val="000000"/>
                </a:solidFill>
                <a:effectLst/>
                <a:latin typeface="Times New Roman" panose="02020603050405020304" pitchFamily="18" charset="0"/>
              </a:rPr>
              <a:t>Figure 1: Incidence of Breast Cancer in UK</a:t>
            </a:r>
            <a:endParaRPr lang="en-IN" sz="1000" b="0" dirty="0">
              <a:effectLst/>
            </a:endParaRPr>
          </a:p>
          <a:p>
            <a:pPr algn="ctr" rtl="0">
              <a:spcAft>
                <a:spcPts val="1000"/>
              </a:spcAft>
              <a:buNone/>
            </a:pPr>
            <a:r>
              <a:rPr lang="en-IN" sz="1000" b="0" i="0" u="none" strike="noStrike" dirty="0">
                <a:solidFill>
                  <a:srgbClr val="000000"/>
                </a:solidFill>
                <a:effectLst/>
                <a:latin typeface="Times New Roman" panose="02020603050405020304" pitchFamily="18" charset="0"/>
              </a:rPr>
              <a:t>(Source: Well One, 2026)</a:t>
            </a:r>
            <a:endParaRPr lang="en-IN" sz="1000" b="0" dirty="0">
              <a:effectLst/>
            </a:endParaRPr>
          </a:p>
        </p:txBody>
      </p:sp>
    </p:spTree>
    <p:extLst>
      <p:ext uri="{BB962C8B-B14F-4D97-AF65-F5344CB8AC3E}">
        <p14:creationId xmlns:p14="http://schemas.microsoft.com/office/powerpoint/2010/main" val="3393878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E5942DB-44B6-CDAF-FBF0-7471D423687A}"/>
              </a:ext>
            </a:extLst>
          </p:cNvPr>
          <p:cNvSpPr>
            <a:spLocks noGrp="1"/>
          </p:cNvSpPr>
          <p:nvPr>
            <p:ph type="title"/>
          </p:nvPr>
        </p:nvSpPr>
        <p:spPr/>
        <p:txBody>
          <a:bodyPr/>
          <a:lstStyle/>
          <a:p>
            <a:r>
              <a:rPr lang="en-IN" b="1" dirty="0"/>
              <a:t>Campaign Activity Plan – 6-Week Programme Overview</a:t>
            </a:r>
            <a:endParaRPr lang="en-IN" dirty="0"/>
          </a:p>
        </p:txBody>
      </p:sp>
      <p:pic>
        <p:nvPicPr>
          <p:cNvPr id="8" name="Content Placeholder 7">
            <a:extLst>
              <a:ext uri="{FF2B5EF4-FFF2-40B4-BE49-F238E27FC236}">
                <a16:creationId xmlns:a16="http://schemas.microsoft.com/office/drawing/2014/main" id="{51511C80-960A-B24A-344C-8724D1540BA1}"/>
              </a:ext>
            </a:extLst>
          </p:cNvPr>
          <p:cNvPicPr>
            <a:picLocks noGrp="1" noChangeAspect="1"/>
          </p:cNvPicPr>
          <p:nvPr>
            <p:ph idx="1"/>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91344" y="1628800"/>
            <a:ext cx="11737304" cy="5129979"/>
          </a:xfrm>
          <a:prstGeom prst="rect">
            <a:avLst/>
          </a:prstGeom>
          <a:noFill/>
        </p:spPr>
      </p:pic>
    </p:spTree>
    <p:extLst>
      <p:ext uri="{BB962C8B-B14F-4D97-AF65-F5344CB8AC3E}">
        <p14:creationId xmlns:p14="http://schemas.microsoft.com/office/powerpoint/2010/main" val="3297844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CF3153-6B45-7A52-2692-54A0AD3A55BF}"/>
              </a:ext>
            </a:extLst>
          </p:cNvPr>
          <p:cNvSpPr>
            <a:spLocks noGrp="1"/>
          </p:cNvSpPr>
          <p:nvPr>
            <p:ph type="title"/>
          </p:nvPr>
        </p:nvSpPr>
        <p:spPr/>
        <p:txBody>
          <a:bodyPr/>
          <a:lstStyle/>
          <a:p>
            <a:r>
              <a:rPr lang="en-IN" b="1" dirty="0"/>
              <a:t>Rationale: Why Breast Cancer Screening Matters</a:t>
            </a:r>
            <a:endParaRPr lang="en-IN" dirty="0"/>
          </a:p>
        </p:txBody>
      </p:sp>
      <p:pic>
        <p:nvPicPr>
          <p:cNvPr id="6" name="Content Placeholder 5">
            <a:extLst>
              <a:ext uri="{FF2B5EF4-FFF2-40B4-BE49-F238E27FC236}">
                <a16:creationId xmlns:a16="http://schemas.microsoft.com/office/drawing/2014/main" id="{3467678D-1085-D186-A160-F2069E9B0CF3}"/>
              </a:ext>
            </a:extLst>
          </p:cNvPr>
          <p:cNvPicPr>
            <a:picLocks noGrp="1" noChangeAspect="1"/>
          </p:cNvPicPr>
          <p:nvPr>
            <p:ph sz="half" idx="1"/>
          </p:nvPr>
        </p:nvPicPr>
        <p:blipFill>
          <a:blip r:embed="rId3"/>
          <a:stretch>
            <a:fillRect/>
          </a:stretch>
        </p:blipFill>
        <p:spPr>
          <a:xfrm>
            <a:off x="1066800" y="1825625"/>
            <a:ext cx="4800600" cy="4411688"/>
          </a:xfrm>
          <a:prstGeom prst="rect">
            <a:avLst/>
          </a:prstGeom>
        </p:spPr>
      </p:pic>
      <p:sp>
        <p:nvSpPr>
          <p:cNvPr id="5" name="Content Placeholder 4">
            <a:extLst>
              <a:ext uri="{FF2B5EF4-FFF2-40B4-BE49-F238E27FC236}">
                <a16:creationId xmlns:a16="http://schemas.microsoft.com/office/drawing/2014/main" id="{84BA1D70-0CDC-4576-650C-1F41906BFDEA}"/>
              </a:ext>
            </a:extLst>
          </p:cNvPr>
          <p:cNvSpPr>
            <a:spLocks noGrp="1"/>
          </p:cNvSpPr>
          <p:nvPr>
            <p:ph sz="half" idx="2"/>
          </p:nvPr>
        </p:nvSpPr>
        <p:spPr>
          <a:xfrm>
            <a:off x="6324600" y="1825624"/>
            <a:ext cx="5532040" cy="4575175"/>
          </a:xfrm>
        </p:spPr>
        <p:txBody>
          <a:bodyPr>
            <a:normAutofit fontScale="92500"/>
          </a:bodyPr>
          <a:lstStyle/>
          <a:p>
            <a:pPr algn="just" fontAlgn="base"/>
            <a:r>
              <a:rPr lang="en-IN" dirty="0">
                <a:latin typeface="Arial" panose="020B0604020202020204" pitchFamily="34" charset="0"/>
                <a:cs typeface="Arial" panose="020B0604020202020204" pitchFamily="34" charset="0"/>
              </a:rPr>
              <a:t>Screening of the NHS averts an estimated 1300 deaths due to breast cancer per annum throughout England due to the early identification.</a:t>
            </a:r>
          </a:p>
          <a:p>
            <a:pPr algn="just" fontAlgn="base"/>
            <a:r>
              <a:rPr lang="en-IN" dirty="0">
                <a:latin typeface="Arial" panose="020B0604020202020204" pitchFamily="34" charset="0"/>
                <a:cs typeface="Arial" panose="020B0604020202020204" pitchFamily="34" charset="0"/>
              </a:rPr>
              <a:t>In 2024/25, the cancer cases were diagnosed at 19,291 cases, which is 16% higher than the 16,677 cancer cases diagnosed in the previous year (NHS England, 2026).</a:t>
            </a:r>
          </a:p>
          <a:p>
            <a:pPr algn="just" fontAlgn="base"/>
            <a:r>
              <a:rPr lang="en-IN" dirty="0">
                <a:latin typeface="Arial" panose="020B0604020202020204" pitchFamily="34" charset="0"/>
                <a:cs typeface="Arial" panose="020B0604020202020204" pitchFamily="34" charset="0"/>
              </a:rPr>
              <a:t>The five-year survival rate is much higher (above 99) when detected in stage one, and only 31 in stage four (Stump-Sutliff, 2025).</a:t>
            </a:r>
          </a:p>
        </p:txBody>
      </p:sp>
      <p:sp>
        <p:nvSpPr>
          <p:cNvPr id="8" name="TextBox 7">
            <a:extLst>
              <a:ext uri="{FF2B5EF4-FFF2-40B4-BE49-F238E27FC236}">
                <a16:creationId xmlns:a16="http://schemas.microsoft.com/office/drawing/2014/main" id="{F96EE73C-2BCE-BD39-0495-1266DEF4554D}"/>
              </a:ext>
            </a:extLst>
          </p:cNvPr>
          <p:cNvSpPr txBox="1"/>
          <p:nvPr/>
        </p:nvSpPr>
        <p:spPr>
          <a:xfrm>
            <a:off x="551384" y="6329650"/>
            <a:ext cx="6096000" cy="528350"/>
          </a:xfrm>
          <a:prstGeom prst="rect">
            <a:avLst/>
          </a:prstGeom>
          <a:noFill/>
        </p:spPr>
        <p:txBody>
          <a:bodyPr wrap="square">
            <a:spAutoFit/>
          </a:bodyPr>
          <a:lstStyle/>
          <a:p>
            <a:pPr algn="ctr" rtl="0">
              <a:spcAft>
                <a:spcPts val="1000"/>
              </a:spcAft>
              <a:buNone/>
            </a:pPr>
            <a:r>
              <a:rPr lang="en-IN" sz="1000" b="1" i="0" u="none" strike="noStrike" dirty="0">
                <a:solidFill>
                  <a:srgbClr val="000000"/>
                </a:solidFill>
                <a:effectLst/>
                <a:latin typeface="Times New Roman" panose="02020603050405020304" pitchFamily="18" charset="0"/>
              </a:rPr>
              <a:t>Figure 2: Breast Cancer Screening in UK</a:t>
            </a:r>
            <a:endParaRPr lang="en-IN" sz="1000" b="0" dirty="0">
              <a:effectLst/>
            </a:endParaRPr>
          </a:p>
          <a:p>
            <a:pPr algn="ctr" rtl="0">
              <a:spcAft>
                <a:spcPts val="1000"/>
              </a:spcAft>
              <a:buNone/>
            </a:pPr>
            <a:r>
              <a:rPr lang="en-IN" sz="1000" b="0" i="0" u="none" strike="noStrike" dirty="0">
                <a:solidFill>
                  <a:srgbClr val="000000"/>
                </a:solidFill>
                <a:effectLst/>
                <a:latin typeface="Times New Roman" panose="02020603050405020304" pitchFamily="18" charset="0"/>
              </a:rPr>
              <a:t>(Source: National Health Executive, 2026)</a:t>
            </a:r>
            <a:endParaRPr lang="en-IN" sz="1000" b="0" dirty="0">
              <a:effectLst/>
            </a:endParaRPr>
          </a:p>
        </p:txBody>
      </p:sp>
    </p:spTree>
    <p:extLst>
      <p:ext uri="{BB962C8B-B14F-4D97-AF65-F5344CB8AC3E}">
        <p14:creationId xmlns:p14="http://schemas.microsoft.com/office/powerpoint/2010/main" val="34610241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50387-C9D8-E361-3973-9567245B44B8}"/>
              </a:ext>
            </a:extLst>
          </p:cNvPr>
          <p:cNvSpPr>
            <a:spLocks noGrp="1"/>
          </p:cNvSpPr>
          <p:nvPr>
            <p:ph type="title"/>
          </p:nvPr>
        </p:nvSpPr>
        <p:spPr/>
        <p:txBody>
          <a:bodyPr/>
          <a:lstStyle/>
          <a:p>
            <a:r>
              <a:rPr lang="en-IN" b="1" dirty="0"/>
              <a:t>National Guidelines and Current Screening Uptake Statistics</a:t>
            </a:r>
            <a:endParaRPr lang="en-IN" dirty="0"/>
          </a:p>
        </p:txBody>
      </p:sp>
      <p:sp>
        <p:nvSpPr>
          <p:cNvPr id="3" name="Content Placeholder 2">
            <a:extLst>
              <a:ext uri="{FF2B5EF4-FFF2-40B4-BE49-F238E27FC236}">
                <a16:creationId xmlns:a16="http://schemas.microsoft.com/office/drawing/2014/main" id="{A8CA57C4-8C65-76B5-3B97-3B01CC9E1CE8}"/>
              </a:ext>
            </a:extLst>
          </p:cNvPr>
          <p:cNvSpPr>
            <a:spLocks noGrp="1"/>
          </p:cNvSpPr>
          <p:nvPr>
            <p:ph sz="half" idx="1"/>
          </p:nvPr>
        </p:nvSpPr>
        <p:spPr>
          <a:xfrm>
            <a:off x="623392" y="1825624"/>
            <a:ext cx="5244008" cy="4575175"/>
          </a:xfrm>
        </p:spPr>
        <p:txBody>
          <a:bodyPr>
            <a:normAutofit fontScale="92500"/>
          </a:bodyPr>
          <a:lstStyle/>
          <a:p>
            <a:pPr algn="just" fontAlgn="base"/>
            <a:r>
              <a:rPr lang="en-IN" dirty="0">
                <a:latin typeface="Arial" panose="020B0604020202020204" pitchFamily="34" charset="0"/>
                <a:cs typeface="Arial" panose="020B0604020202020204" pitchFamily="34" charset="0"/>
              </a:rPr>
              <a:t>NHS guidelines recommend three-yearly mammography testing among women of between 50 and 70 years with an uptake level of 80% achievable (NHS Cancer Screening Programmes, 2025).</a:t>
            </a:r>
          </a:p>
          <a:p>
            <a:pPr algn="just" fontAlgn="base"/>
            <a:r>
              <a:rPr lang="en-IN" dirty="0">
                <a:latin typeface="Arial" panose="020B0604020202020204" pitchFamily="34" charset="0"/>
                <a:cs typeface="Arial" panose="020B0604020202020204" pitchFamily="34" charset="0"/>
              </a:rPr>
              <a:t>Overall uptake in 2024/25 was 70.6%, slightly above 70% (minimum standard) and just short of 80% target (NHS England, 2026a).</a:t>
            </a:r>
          </a:p>
          <a:p>
            <a:pPr algn="just" fontAlgn="base"/>
            <a:r>
              <a:rPr lang="en-IN" dirty="0">
                <a:latin typeface="Arial" panose="020B0604020202020204" pitchFamily="34" charset="0"/>
                <a:cs typeface="Arial" panose="020B0604020202020204" pitchFamily="34" charset="0"/>
              </a:rPr>
              <a:t>Initial invitee uptake stood at just 63.6% which does not meet the 70% minimum standard in all of England.</a:t>
            </a:r>
          </a:p>
        </p:txBody>
      </p:sp>
      <p:pic>
        <p:nvPicPr>
          <p:cNvPr id="5" name="Content Placeholder 4">
            <a:extLst>
              <a:ext uri="{FF2B5EF4-FFF2-40B4-BE49-F238E27FC236}">
                <a16:creationId xmlns:a16="http://schemas.microsoft.com/office/drawing/2014/main" id="{CEBB7A0D-9612-CEE2-6AC1-F464B4619FF7}"/>
              </a:ext>
            </a:extLst>
          </p:cNvPr>
          <p:cNvPicPr>
            <a:picLocks noGrp="1" noChangeAspect="1"/>
          </p:cNvPicPr>
          <p:nvPr>
            <p:ph sz="half" idx="2"/>
          </p:nvPr>
        </p:nvPicPr>
        <p:blipFill>
          <a:blip r:embed="rId3"/>
          <a:stretch>
            <a:fillRect/>
          </a:stretch>
        </p:blipFill>
        <p:spPr>
          <a:xfrm>
            <a:off x="6324600" y="1825624"/>
            <a:ext cx="5604048" cy="4195663"/>
          </a:xfrm>
          <a:prstGeom prst="rect">
            <a:avLst/>
          </a:prstGeom>
        </p:spPr>
      </p:pic>
      <p:sp>
        <p:nvSpPr>
          <p:cNvPr id="7" name="TextBox 6">
            <a:extLst>
              <a:ext uri="{FF2B5EF4-FFF2-40B4-BE49-F238E27FC236}">
                <a16:creationId xmlns:a16="http://schemas.microsoft.com/office/drawing/2014/main" id="{57592A49-36F6-2509-8E52-944E973A9D2F}"/>
              </a:ext>
            </a:extLst>
          </p:cNvPr>
          <p:cNvSpPr txBox="1"/>
          <p:nvPr/>
        </p:nvSpPr>
        <p:spPr>
          <a:xfrm>
            <a:off x="6324600" y="6157953"/>
            <a:ext cx="5604048" cy="528350"/>
          </a:xfrm>
          <a:prstGeom prst="rect">
            <a:avLst/>
          </a:prstGeom>
          <a:noFill/>
        </p:spPr>
        <p:txBody>
          <a:bodyPr wrap="square">
            <a:spAutoFit/>
          </a:bodyPr>
          <a:lstStyle/>
          <a:p>
            <a:pPr algn="ctr" rtl="0">
              <a:spcAft>
                <a:spcPts val="1000"/>
              </a:spcAft>
              <a:buNone/>
            </a:pPr>
            <a:r>
              <a:rPr lang="en-IN" sz="1000" b="1" i="0" u="none" strike="noStrike" dirty="0">
                <a:solidFill>
                  <a:srgbClr val="000000"/>
                </a:solidFill>
                <a:effectLst/>
                <a:latin typeface="Times New Roman" panose="02020603050405020304" pitchFamily="18" charset="0"/>
              </a:rPr>
              <a:t>Figure 3: Screening Services in UK</a:t>
            </a:r>
            <a:endParaRPr lang="en-IN" sz="1000" b="0" dirty="0">
              <a:effectLst/>
            </a:endParaRPr>
          </a:p>
          <a:p>
            <a:pPr algn="ctr" rtl="0">
              <a:spcAft>
                <a:spcPts val="1000"/>
              </a:spcAft>
              <a:buNone/>
            </a:pPr>
            <a:r>
              <a:rPr lang="en-IN" sz="1000" b="0" i="0" u="none" strike="noStrike" dirty="0">
                <a:solidFill>
                  <a:srgbClr val="000000"/>
                </a:solidFill>
                <a:effectLst/>
                <a:latin typeface="Times New Roman" panose="02020603050405020304" pitchFamily="18" charset="0"/>
              </a:rPr>
              <a:t>(Source: NHS England, 2026a)</a:t>
            </a:r>
            <a:endParaRPr lang="en-IN" sz="1000" b="0" dirty="0">
              <a:effectLst/>
            </a:endParaRPr>
          </a:p>
        </p:txBody>
      </p:sp>
    </p:spTree>
    <p:extLst>
      <p:ext uri="{BB962C8B-B14F-4D97-AF65-F5344CB8AC3E}">
        <p14:creationId xmlns:p14="http://schemas.microsoft.com/office/powerpoint/2010/main" val="2261150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3D9C6-0DD9-6D8A-52EC-91EE4411D6DB}"/>
              </a:ext>
            </a:extLst>
          </p:cNvPr>
          <p:cNvSpPr>
            <a:spLocks noGrp="1"/>
          </p:cNvSpPr>
          <p:nvPr>
            <p:ph type="title"/>
          </p:nvPr>
        </p:nvSpPr>
        <p:spPr/>
        <p:txBody>
          <a:bodyPr/>
          <a:lstStyle/>
          <a:p>
            <a:r>
              <a:rPr lang="en-IN" b="1" dirty="0"/>
              <a:t>Short-Term and Long-Term Consequences of Low Screening Utilisation</a:t>
            </a:r>
            <a:endParaRPr lang="en-IN" dirty="0"/>
          </a:p>
        </p:txBody>
      </p:sp>
      <p:graphicFrame>
        <p:nvGraphicFramePr>
          <p:cNvPr id="6" name="Content Placeholder 5">
            <a:extLst>
              <a:ext uri="{FF2B5EF4-FFF2-40B4-BE49-F238E27FC236}">
                <a16:creationId xmlns:a16="http://schemas.microsoft.com/office/drawing/2014/main" id="{D1CF1C45-7605-7DB3-A10D-BB49CF703364}"/>
              </a:ext>
            </a:extLst>
          </p:cNvPr>
          <p:cNvGraphicFramePr>
            <a:graphicFrameLocks noGrp="1"/>
          </p:cNvGraphicFramePr>
          <p:nvPr>
            <p:ph idx="1"/>
            <p:extLst>
              <p:ext uri="{D42A27DB-BD31-4B8C-83A1-F6EECF244321}">
                <p14:modId xmlns:p14="http://schemas.microsoft.com/office/powerpoint/2010/main" val="2260421867"/>
              </p:ext>
            </p:extLst>
          </p:nvPr>
        </p:nvGraphicFramePr>
        <p:xfrm>
          <a:off x="1524000" y="1828800"/>
          <a:ext cx="9468544"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4626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D8B21-7476-857B-3059-712E3AF41AB0}"/>
              </a:ext>
            </a:extLst>
          </p:cNvPr>
          <p:cNvSpPr>
            <a:spLocks noGrp="1"/>
          </p:cNvSpPr>
          <p:nvPr>
            <p:ph type="title"/>
          </p:nvPr>
        </p:nvSpPr>
        <p:spPr/>
        <p:txBody>
          <a:bodyPr/>
          <a:lstStyle/>
          <a:p>
            <a:r>
              <a:rPr lang="en-IN" b="1" dirty="0"/>
              <a:t>Three Key Campaign Aims and Measurable Outcomes</a:t>
            </a:r>
            <a:endParaRPr lang="en-IN" dirty="0"/>
          </a:p>
        </p:txBody>
      </p:sp>
      <p:graphicFrame>
        <p:nvGraphicFramePr>
          <p:cNvPr id="4" name="Content Placeholder 3">
            <a:extLst>
              <a:ext uri="{FF2B5EF4-FFF2-40B4-BE49-F238E27FC236}">
                <a16:creationId xmlns:a16="http://schemas.microsoft.com/office/drawing/2014/main" id="{9DFFF31B-3132-A415-A4A6-E4C77DC40007}"/>
              </a:ext>
            </a:extLst>
          </p:cNvPr>
          <p:cNvGraphicFramePr>
            <a:graphicFrameLocks noGrp="1"/>
          </p:cNvGraphicFramePr>
          <p:nvPr>
            <p:ph idx="1"/>
            <p:extLst>
              <p:ext uri="{D42A27DB-BD31-4B8C-83A1-F6EECF244321}">
                <p14:modId xmlns:p14="http://schemas.microsoft.com/office/powerpoint/2010/main" val="1508060004"/>
              </p:ext>
            </p:extLst>
          </p:nvPr>
        </p:nvGraphicFramePr>
        <p:xfrm>
          <a:off x="1524000" y="1828800"/>
          <a:ext cx="9144000"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30995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351C9-7ED3-D4E1-D92D-B7573924205D}"/>
              </a:ext>
            </a:extLst>
          </p:cNvPr>
          <p:cNvSpPr>
            <a:spLocks noGrp="1"/>
          </p:cNvSpPr>
          <p:nvPr>
            <p:ph type="title"/>
          </p:nvPr>
        </p:nvSpPr>
        <p:spPr/>
        <p:txBody>
          <a:bodyPr/>
          <a:lstStyle/>
          <a:p>
            <a:r>
              <a:rPr lang="en-IN" b="1" dirty="0"/>
              <a:t>Campaign Evaluation: Methods and Measuring Success</a:t>
            </a:r>
            <a:endParaRPr lang="en-IN" dirty="0"/>
          </a:p>
        </p:txBody>
      </p:sp>
      <p:pic>
        <p:nvPicPr>
          <p:cNvPr id="6" name="Content Placeholder 5">
            <a:extLst>
              <a:ext uri="{FF2B5EF4-FFF2-40B4-BE49-F238E27FC236}">
                <a16:creationId xmlns:a16="http://schemas.microsoft.com/office/drawing/2014/main" id="{164DF5A5-DB3A-246D-C34E-DB8793BBAE3E}"/>
              </a:ext>
            </a:extLst>
          </p:cNvPr>
          <p:cNvPicPr>
            <a:picLocks noGrp="1" noChangeAspect="1"/>
          </p:cNvPicPr>
          <p:nvPr>
            <p:ph sz="half" idx="1"/>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551384" y="1825624"/>
            <a:ext cx="5287441" cy="4195664"/>
          </a:xfrm>
          <a:prstGeom prst="rect">
            <a:avLst/>
          </a:prstGeom>
        </p:spPr>
      </p:pic>
      <p:sp>
        <p:nvSpPr>
          <p:cNvPr id="5" name="Content Placeholder 4">
            <a:extLst>
              <a:ext uri="{FF2B5EF4-FFF2-40B4-BE49-F238E27FC236}">
                <a16:creationId xmlns:a16="http://schemas.microsoft.com/office/drawing/2014/main" id="{66CFE65A-7651-0B1A-3272-08A6AD97C6D3}"/>
              </a:ext>
            </a:extLst>
          </p:cNvPr>
          <p:cNvSpPr>
            <a:spLocks noGrp="1"/>
          </p:cNvSpPr>
          <p:nvPr>
            <p:ph sz="half" idx="2"/>
          </p:nvPr>
        </p:nvSpPr>
        <p:spPr>
          <a:xfrm>
            <a:off x="6324600" y="1825624"/>
            <a:ext cx="5532040" cy="4575175"/>
          </a:xfrm>
        </p:spPr>
        <p:txBody>
          <a:bodyPr>
            <a:normAutofit fontScale="85000" lnSpcReduction="10000"/>
          </a:bodyPr>
          <a:lstStyle/>
          <a:p>
            <a:pPr algn="just" fontAlgn="base"/>
            <a:r>
              <a:rPr lang="en-IN" b="1" i="1" dirty="0">
                <a:latin typeface="Arial" panose="020B0604020202020204" pitchFamily="34" charset="0"/>
                <a:cs typeface="Arial" panose="020B0604020202020204" pitchFamily="34" charset="0"/>
              </a:rPr>
              <a:t>Process evaluation:</a:t>
            </a:r>
            <a:r>
              <a:rPr lang="en-IN" dirty="0">
                <a:latin typeface="Arial" panose="020B0604020202020204" pitchFamily="34" charset="0"/>
                <a:cs typeface="Arial" panose="020B0604020202020204" pitchFamily="34" charset="0"/>
              </a:rPr>
              <a:t> Monitoring weekly attendance at the sessions, numbers and the levels of participation in resources spending.</a:t>
            </a:r>
          </a:p>
          <a:p>
            <a:pPr algn="just" fontAlgn="base"/>
            <a:r>
              <a:rPr lang="en-IN" b="1" i="1" dirty="0">
                <a:latin typeface="Arial" panose="020B0604020202020204" pitchFamily="34" charset="0"/>
                <a:cs typeface="Arial" panose="020B0604020202020204" pitchFamily="34" charset="0"/>
              </a:rPr>
              <a:t>Outcome evaluation: </a:t>
            </a:r>
            <a:r>
              <a:rPr lang="en-IN" dirty="0">
                <a:latin typeface="Arial" panose="020B0604020202020204" pitchFamily="34" charset="0"/>
                <a:cs typeface="Arial" panose="020B0604020202020204" pitchFamily="34" charset="0"/>
              </a:rPr>
              <a:t>Comparison of the pre- and post-campaign screening uptake data of the local NHS screening units (Obinna </a:t>
            </a:r>
            <a:r>
              <a:rPr lang="en-IN" dirty="0" err="1">
                <a:latin typeface="Arial" panose="020B0604020202020204" pitchFamily="34" charset="0"/>
                <a:cs typeface="Arial" panose="020B0604020202020204" pitchFamily="34" charset="0"/>
              </a:rPr>
              <a:t>Onyedum</a:t>
            </a:r>
            <a:r>
              <a:rPr lang="en-IN" dirty="0">
                <a:latin typeface="Arial" panose="020B0604020202020204" pitchFamily="34" charset="0"/>
                <a:cs typeface="Arial" panose="020B0604020202020204" pitchFamily="34" charset="0"/>
              </a:rPr>
              <a:t> et al., 2025).</a:t>
            </a:r>
          </a:p>
          <a:p>
            <a:pPr algn="just" fontAlgn="base"/>
            <a:r>
              <a:rPr lang="en-IN" b="1" i="1" dirty="0">
                <a:latin typeface="Arial" panose="020B0604020202020204" pitchFamily="34" charset="0"/>
                <a:cs typeface="Arial" panose="020B0604020202020204" pitchFamily="34" charset="0"/>
              </a:rPr>
              <a:t>Impact evaluation:</a:t>
            </a:r>
            <a:r>
              <a:rPr lang="en-IN" dirty="0">
                <a:latin typeface="Arial" panose="020B0604020202020204" pitchFamily="34" charset="0"/>
                <a:cs typeface="Arial" panose="020B0604020202020204" pitchFamily="34" charset="0"/>
              </a:rPr>
              <a:t> Assessing changes in health knowledge, attitudes and self-reported intentions to screen using validated questionnaires.</a:t>
            </a:r>
          </a:p>
          <a:p>
            <a:pPr algn="just" fontAlgn="base"/>
            <a:r>
              <a:rPr lang="en-IN" b="1" i="1" dirty="0">
                <a:latin typeface="Arial" panose="020B0604020202020204" pitchFamily="34" charset="0"/>
                <a:cs typeface="Arial" panose="020B0604020202020204" pitchFamily="34" charset="0"/>
              </a:rPr>
              <a:t>Formative assessment:</a:t>
            </a:r>
            <a:r>
              <a:rPr lang="en-IN" dirty="0">
                <a:latin typeface="Arial" panose="020B0604020202020204" pitchFamily="34" charset="0"/>
                <a:cs typeface="Arial" panose="020B0604020202020204" pitchFamily="34" charset="0"/>
              </a:rPr>
              <a:t> Gathering feedback of the participants on a weekly basis in the form of a survey, to reshape the course of the sessions and methods of delivery.</a:t>
            </a:r>
          </a:p>
        </p:txBody>
      </p:sp>
      <p:sp>
        <p:nvSpPr>
          <p:cNvPr id="8" name="TextBox 7">
            <a:extLst>
              <a:ext uri="{FF2B5EF4-FFF2-40B4-BE49-F238E27FC236}">
                <a16:creationId xmlns:a16="http://schemas.microsoft.com/office/drawing/2014/main" id="{BC9BA50D-C6C7-5BBA-186F-32D07371BFD0}"/>
              </a:ext>
            </a:extLst>
          </p:cNvPr>
          <p:cNvSpPr txBox="1"/>
          <p:nvPr/>
        </p:nvSpPr>
        <p:spPr>
          <a:xfrm>
            <a:off x="551384" y="6202229"/>
            <a:ext cx="5316017" cy="528350"/>
          </a:xfrm>
          <a:prstGeom prst="rect">
            <a:avLst/>
          </a:prstGeom>
          <a:noFill/>
        </p:spPr>
        <p:txBody>
          <a:bodyPr wrap="square">
            <a:spAutoFit/>
          </a:bodyPr>
          <a:lstStyle/>
          <a:p>
            <a:pPr algn="ctr" rtl="0">
              <a:spcAft>
                <a:spcPts val="1000"/>
              </a:spcAft>
              <a:buNone/>
            </a:pPr>
            <a:r>
              <a:rPr lang="en-IN" sz="1000" b="1" i="0" u="none" strike="noStrike" dirty="0">
                <a:solidFill>
                  <a:srgbClr val="000000"/>
                </a:solidFill>
                <a:effectLst/>
                <a:latin typeface="Times New Roman" panose="02020603050405020304" pitchFamily="18" charset="0"/>
              </a:rPr>
              <a:t>Figure 4: Breast cancer screening coverage by primary care network</a:t>
            </a:r>
            <a:endParaRPr lang="en-IN" sz="1000" b="0" dirty="0">
              <a:effectLst/>
            </a:endParaRPr>
          </a:p>
          <a:p>
            <a:pPr algn="ctr" rtl="0">
              <a:spcAft>
                <a:spcPts val="1000"/>
              </a:spcAft>
              <a:buNone/>
            </a:pPr>
            <a:r>
              <a:rPr lang="en-IN" sz="1000" b="0" i="0" u="none" strike="noStrike" dirty="0">
                <a:solidFill>
                  <a:srgbClr val="000000"/>
                </a:solidFill>
                <a:effectLst/>
                <a:latin typeface="Times New Roman" panose="02020603050405020304" pitchFamily="18" charset="0"/>
              </a:rPr>
              <a:t>(Source: Local Government Association, 2025)</a:t>
            </a:r>
            <a:endParaRPr lang="en-IN" sz="1000" b="0" dirty="0">
              <a:effectLst/>
            </a:endParaRPr>
          </a:p>
        </p:txBody>
      </p:sp>
    </p:spTree>
    <p:extLst>
      <p:ext uri="{BB962C8B-B14F-4D97-AF65-F5344CB8AC3E}">
        <p14:creationId xmlns:p14="http://schemas.microsoft.com/office/powerpoint/2010/main" val="155265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F0F45E9-6B22-C483-4875-9078394E51DB}"/>
              </a:ext>
            </a:extLst>
          </p:cNvPr>
          <p:cNvSpPr>
            <a:spLocks noGrp="1"/>
          </p:cNvSpPr>
          <p:nvPr>
            <p:ph type="title"/>
          </p:nvPr>
        </p:nvSpPr>
        <p:spPr/>
        <p:txBody>
          <a:bodyPr/>
          <a:lstStyle/>
          <a:p>
            <a:r>
              <a:rPr lang="en-IN" b="1" dirty="0"/>
              <a:t>Campaign Poster</a:t>
            </a:r>
            <a:endParaRPr lang="en-IN" dirty="0"/>
          </a:p>
        </p:txBody>
      </p:sp>
      <p:sp>
        <p:nvSpPr>
          <p:cNvPr id="6" name="Text Placeholder 5">
            <a:extLst>
              <a:ext uri="{FF2B5EF4-FFF2-40B4-BE49-F238E27FC236}">
                <a16:creationId xmlns:a16="http://schemas.microsoft.com/office/drawing/2014/main" id="{C16E4130-8742-94CB-1E94-3DB33C02E90E}"/>
              </a:ext>
            </a:extLst>
          </p:cNvPr>
          <p:cNvSpPr>
            <a:spLocks noGrp="1"/>
          </p:cNvSpPr>
          <p:nvPr>
            <p:ph type="body" idx="1"/>
          </p:nvPr>
        </p:nvSpPr>
        <p:spPr/>
        <p:txBody>
          <a:bodyPr/>
          <a:lstStyle/>
          <a:p>
            <a:r>
              <a:rPr lang="en-IN" b="1" dirty="0"/>
              <a:t>Check Today, Thrive Tomorrow</a:t>
            </a:r>
            <a:endParaRPr lang="en-IN" dirty="0"/>
          </a:p>
        </p:txBody>
      </p:sp>
    </p:spTree>
    <p:extLst>
      <p:ext uri="{BB962C8B-B14F-4D97-AF65-F5344CB8AC3E}">
        <p14:creationId xmlns:p14="http://schemas.microsoft.com/office/powerpoint/2010/main" val="2050757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BF6EE"/>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365760" y="429768"/>
            <a:ext cx="237744" cy="237744"/>
          </a:xfrm>
          <a:prstGeom prst="rect">
            <a:avLst/>
          </a:prstGeom>
        </p:spPr>
      </p:pic>
      <p:sp>
        <p:nvSpPr>
          <p:cNvPr id="3" name="Text 0"/>
          <p:cNvSpPr/>
          <p:nvPr/>
        </p:nvSpPr>
        <p:spPr>
          <a:xfrm>
            <a:off x="667512" y="411480"/>
            <a:ext cx="4270248"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0" cap="none" spc="400" normalizeH="0" baseline="0" noProof="0" dirty="0">
                <a:ln>
                  <a:noFill/>
                </a:ln>
                <a:solidFill>
                  <a:srgbClr val="6D2E46"/>
                </a:solidFill>
                <a:effectLst/>
                <a:uLnTx/>
                <a:uFillTx/>
                <a:latin typeface="Calibri" pitchFamily="34" charset="0"/>
                <a:ea typeface="Calibri" pitchFamily="34" charset="-122"/>
                <a:cs typeface="Calibri" pitchFamily="34" charset="-120"/>
              </a:rPr>
              <a:t>NHS BREAST SCREENING CAMPAIGN</a:t>
            </a: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Shape 1"/>
          <p:cNvSpPr/>
          <p:nvPr/>
        </p:nvSpPr>
        <p:spPr>
          <a:xfrm>
            <a:off x="1024128" y="795528"/>
            <a:ext cx="3255264" cy="3461279"/>
          </a:xfrm>
          <a:prstGeom prst="roundRect">
            <a:avLst>
              <a:gd name="adj" fmla="val 2809"/>
            </a:avLst>
          </a:prstGeom>
          <a:solidFill>
            <a:srgbClr val="FFFFFF"/>
          </a:solidFill>
          <a:ln w="9525">
            <a:solidFill>
              <a:srgbClr val="E8C5C0"/>
            </a:solidFill>
            <a:prstDash val="solid"/>
          </a:ln>
          <a:effectLst>
            <a:outerShdw blurRad="152400" dist="38100" dir="5400000" algn="bl" rotWithShape="0">
              <a:srgbClr val="000000">
                <a:alpha val="15000"/>
              </a:srgbClr>
            </a:outerShdw>
          </a:effectLst>
        </p:spPr>
        <p:txBody>
          <a:bodyPr/>
          <a:lstStyle/>
          <a:p>
            <a:endParaRPr lang="en-IN"/>
          </a:p>
        </p:txBody>
      </p:sp>
      <p:pic>
        <p:nvPicPr>
          <p:cNvPr id="5" name="Image 1" descr="/home/claude/hero_hires.png"/>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rcRect t="9823"/>
          <a:stretch>
            <a:fillRect/>
          </a:stretch>
        </p:blipFill>
        <p:spPr>
          <a:xfrm>
            <a:off x="1097280" y="822960"/>
            <a:ext cx="3108960" cy="2903495"/>
          </a:xfrm>
          <a:prstGeom prst="rect">
            <a:avLst/>
          </a:prstGeom>
        </p:spPr>
      </p:pic>
      <p:sp>
        <p:nvSpPr>
          <p:cNvPr id="6" name="Shape 2"/>
          <p:cNvSpPr/>
          <p:nvPr/>
        </p:nvSpPr>
        <p:spPr>
          <a:xfrm>
            <a:off x="1097280" y="3726455"/>
            <a:ext cx="3108960" cy="457200"/>
          </a:xfrm>
          <a:prstGeom prst="rect">
            <a:avLst/>
          </a:prstGeom>
          <a:solidFill>
            <a:srgbClr val="3B0D1F">
              <a:alpha val="85000"/>
            </a:srgbClr>
          </a:solidFill>
          <a:ln w="12700">
            <a:solidFill>
              <a:srgbClr val="3B0D1F">
                <a:alpha val="0"/>
              </a:srgbClr>
            </a:solidFill>
            <a:prstDash val="solid"/>
          </a:ln>
        </p:spPr>
        <p:txBody>
          <a:bodyPr/>
          <a:lstStyle/>
          <a:p>
            <a:endParaRPr lang="en-IN"/>
          </a:p>
        </p:txBody>
      </p:sp>
      <p:sp>
        <p:nvSpPr>
          <p:cNvPr id="7" name="Text 3"/>
          <p:cNvSpPr/>
          <p:nvPr/>
        </p:nvSpPr>
        <p:spPr>
          <a:xfrm>
            <a:off x="1234440" y="3726455"/>
            <a:ext cx="2834640" cy="4572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1" u="none" strike="noStrike" kern="1200" cap="none" spc="0" normalizeH="0" baseline="0" noProof="0" dirty="0">
                <a:ln>
                  <a:noFill/>
                </a:ln>
                <a:solidFill>
                  <a:srgbClr val="FFFFFF"/>
                </a:solidFill>
                <a:effectLst/>
                <a:uLnTx/>
                <a:uFillTx/>
                <a:latin typeface="Cambria" pitchFamily="34" charset="0"/>
                <a:ea typeface="Cambria" pitchFamily="34" charset="-122"/>
                <a:cs typeface="Cambria" pitchFamily="34" charset="-120"/>
              </a:rPr>
              <a:t>Don't wait — book your screening today.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Shape 4"/>
          <p:cNvSpPr/>
          <p:nvPr/>
        </p:nvSpPr>
        <p:spPr>
          <a:xfrm>
            <a:off x="365760" y="4503695"/>
            <a:ext cx="4572000" cy="1280160"/>
          </a:xfrm>
          <a:prstGeom prst="roundRect">
            <a:avLst>
              <a:gd name="adj" fmla="val 7143"/>
            </a:avLst>
          </a:prstGeom>
          <a:solidFill>
            <a:srgbClr val="3B0D1F"/>
          </a:solidFill>
          <a:ln w="12700">
            <a:solidFill>
              <a:srgbClr val="3B0D1F"/>
            </a:solidFill>
            <a:prstDash val="solid"/>
          </a:ln>
        </p:spPr>
        <p:txBody>
          <a:bodyPr/>
          <a:lstStyle/>
          <a:p>
            <a:endParaRPr lang="en-IN"/>
          </a:p>
        </p:txBody>
      </p:sp>
      <p:sp>
        <p:nvSpPr>
          <p:cNvPr id="9" name="Text 5"/>
          <p:cNvSpPr/>
          <p:nvPr/>
        </p:nvSpPr>
        <p:spPr>
          <a:xfrm>
            <a:off x="640080" y="4595135"/>
            <a:ext cx="402336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1" u="none" strike="noStrike" kern="1200" cap="none" spc="0" normalizeH="0" baseline="0" noProof="0" dirty="0">
                <a:ln>
                  <a:noFill/>
                </a:ln>
                <a:solidFill>
                  <a:srgbClr val="FFFFFF"/>
                </a:solidFill>
                <a:effectLst/>
                <a:uLnTx/>
                <a:uFillTx/>
                <a:latin typeface="Cambria" pitchFamily="34" charset="0"/>
                <a:ea typeface="Cambria" pitchFamily="34" charset="-122"/>
                <a:cs typeface="Cambria" pitchFamily="34" charset="-120"/>
              </a:rPr>
              <a:t>Check Today,</a:t>
            </a:r>
            <a:endParaRPr kumimoji="0" lang="en-US" sz="3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 6"/>
          <p:cNvSpPr/>
          <p:nvPr/>
        </p:nvSpPr>
        <p:spPr>
          <a:xfrm>
            <a:off x="640080" y="5034047"/>
            <a:ext cx="402336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1" u="none" strike="noStrike" kern="1200" cap="none" spc="0" normalizeH="0" baseline="0" noProof="0" dirty="0">
                <a:ln>
                  <a:noFill/>
                </a:ln>
                <a:solidFill>
                  <a:srgbClr val="E8C5C0"/>
                </a:solidFill>
                <a:effectLst/>
                <a:uLnTx/>
                <a:uFillTx/>
                <a:latin typeface="Cambria" pitchFamily="34" charset="0"/>
                <a:ea typeface="Cambria" pitchFamily="34" charset="-122"/>
                <a:cs typeface="Cambria" pitchFamily="34" charset="-120"/>
              </a:rPr>
              <a:t>Thrive Tomorrow.</a:t>
            </a:r>
            <a:endParaRPr kumimoji="0" lang="en-US" sz="3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 7"/>
          <p:cNvSpPr/>
          <p:nvPr/>
        </p:nvSpPr>
        <p:spPr>
          <a:xfrm>
            <a:off x="640080" y="5463815"/>
            <a:ext cx="40233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1" u="none" strike="noStrike" kern="1200" cap="none" spc="0" normalizeH="0" baseline="0" noProof="0" dirty="0">
                <a:ln>
                  <a:noFill/>
                </a:ln>
                <a:solidFill>
                  <a:srgbClr val="E8C5C0"/>
                </a:solidFill>
                <a:effectLst/>
                <a:uLnTx/>
                <a:uFillTx/>
                <a:latin typeface="Calibri" pitchFamily="34" charset="0"/>
                <a:ea typeface="Calibri" pitchFamily="34" charset="-122"/>
                <a:cs typeface="Calibri" pitchFamily="34" charset="-120"/>
              </a:rPr>
              <a:t>A community campaign for women aged 50–70</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8"/>
          <p:cNvSpPr/>
          <p:nvPr/>
        </p:nvSpPr>
        <p:spPr>
          <a:xfrm>
            <a:off x="365760" y="5921015"/>
            <a:ext cx="4572000" cy="2286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0" cap="none" spc="400" normalizeH="0" baseline="0" noProof="0" dirty="0">
                <a:ln>
                  <a:noFill/>
                </a:ln>
                <a:solidFill>
                  <a:srgbClr val="C97B63"/>
                </a:solidFill>
                <a:effectLst/>
                <a:uLnTx/>
                <a:uFillTx/>
                <a:latin typeface="Calibri" pitchFamily="34" charset="0"/>
                <a:ea typeface="Calibri" pitchFamily="34" charset="-122"/>
                <a:cs typeface="Calibri" pitchFamily="34" charset="-120"/>
              </a:rPr>
              <a:t>PARTNERS</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9"/>
          <p:cNvSpPr/>
          <p:nvPr/>
        </p:nvSpPr>
        <p:spPr>
          <a:xfrm>
            <a:off x="365760" y="6149614"/>
            <a:ext cx="4572000" cy="571225"/>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2A1A1E"/>
                </a:solidFill>
                <a:effectLst/>
                <a:uLnTx/>
                <a:uFillTx/>
                <a:latin typeface="Calibri" pitchFamily="34" charset="0"/>
                <a:ea typeface="Calibri" pitchFamily="34" charset="-122"/>
                <a:cs typeface="Calibri" pitchFamily="34" charset="-120"/>
              </a:rPr>
              <a:t>NHS England  •  Breast Cancer Now  •  Cancer Research UK</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Text 10"/>
          <p:cNvSpPr/>
          <p:nvPr/>
        </p:nvSpPr>
        <p:spPr>
          <a:xfrm>
            <a:off x="5394960" y="411480"/>
            <a:ext cx="640080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0" cap="none" spc="500" normalizeH="0" baseline="0" noProof="0" dirty="0">
                <a:ln>
                  <a:noFill/>
                </a:ln>
                <a:solidFill>
                  <a:srgbClr val="C97B63"/>
                </a:solidFill>
                <a:effectLst/>
                <a:uLnTx/>
                <a:uFillTx/>
                <a:latin typeface="Calibri" pitchFamily="34" charset="0"/>
                <a:ea typeface="Calibri" pitchFamily="34" charset="-122"/>
                <a:cs typeface="Calibri" pitchFamily="34" charset="-120"/>
              </a:rPr>
              <a:t>HEALTH PROMOTION • 2026</a:t>
            </a: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 11"/>
          <p:cNvSpPr/>
          <p:nvPr/>
        </p:nvSpPr>
        <p:spPr>
          <a:xfrm>
            <a:off x="5394960" y="713232"/>
            <a:ext cx="6400800" cy="5486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3B0D1F"/>
                </a:solidFill>
                <a:effectLst/>
                <a:uLnTx/>
                <a:uFillTx/>
                <a:latin typeface="Cambria" pitchFamily="34" charset="0"/>
                <a:ea typeface="Cambria" pitchFamily="34" charset="-122"/>
                <a:cs typeface="Cambria" pitchFamily="34" charset="-120"/>
              </a:rPr>
              <a:t>Early detection saves lives.</a:t>
            </a:r>
            <a:endParaRPr kumimoji="0" lang="en-US" sz="3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Text 12"/>
          <p:cNvSpPr/>
          <p:nvPr/>
        </p:nvSpPr>
        <p:spPr>
          <a:xfrm>
            <a:off x="5394960" y="1298448"/>
            <a:ext cx="6400800" cy="29260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dirty="0">
                <a:ln>
                  <a:noFill/>
                </a:ln>
                <a:solidFill>
                  <a:srgbClr val="6B4E56"/>
                </a:solidFill>
                <a:effectLst/>
                <a:uLnTx/>
                <a:uFillTx/>
                <a:latin typeface="Calibri" pitchFamily="34" charset="0"/>
                <a:ea typeface="Calibri" pitchFamily="34" charset="-122"/>
                <a:cs typeface="Calibri" pitchFamily="34" charset="-120"/>
              </a:rPr>
              <a:t>Book your free NHS mammogram today.</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Shape 13"/>
          <p:cNvSpPr/>
          <p:nvPr/>
        </p:nvSpPr>
        <p:spPr>
          <a:xfrm>
            <a:off x="5394960" y="1737360"/>
            <a:ext cx="2042160" cy="960120"/>
          </a:xfrm>
          <a:prstGeom prst="roundRect">
            <a:avLst>
              <a:gd name="adj" fmla="val 7619"/>
            </a:avLst>
          </a:prstGeom>
          <a:solidFill>
            <a:srgbClr val="F7EFE4"/>
          </a:solidFill>
          <a:ln w="9525">
            <a:solidFill>
              <a:srgbClr val="E8C5C0"/>
            </a:solidFill>
            <a:prstDash val="solid"/>
          </a:ln>
        </p:spPr>
        <p:txBody>
          <a:bodyPr/>
          <a:lstStyle/>
          <a:p>
            <a:endParaRPr lang="en-IN"/>
          </a:p>
        </p:txBody>
      </p:sp>
      <p:sp>
        <p:nvSpPr>
          <p:cNvPr id="18" name="Text 14"/>
          <p:cNvSpPr/>
          <p:nvPr/>
        </p:nvSpPr>
        <p:spPr>
          <a:xfrm>
            <a:off x="5394960" y="1810512"/>
            <a:ext cx="2042160" cy="50292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6D2E46"/>
                </a:solidFill>
                <a:effectLst/>
                <a:uLnTx/>
                <a:uFillTx/>
                <a:latin typeface="Cambria" pitchFamily="34" charset="0"/>
                <a:ea typeface="Cambria" pitchFamily="34" charset="-122"/>
                <a:cs typeface="Cambria" pitchFamily="34" charset="-120"/>
              </a:rPr>
              <a:t>99%</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15"/>
          <p:cNvSpPr/>
          <p:nvPr/>
        </p:nvSpPr>
        <p:spPr>
          <a:xfrm>
            <a:off x="5486400" y="2304288"/>
            <a:ext cx="1859280" cy="34747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6B4E56"/>
                </a:solidFill>
                <a:effectLst/>
                <a:uLnTx/>
                <a:uFillTx/>
                <a:latin typeface="Calibri" pitchFamily="34" charset="0"/>
                <a:ea typeface="Calibri" pitchFamily="34" charset="-122"/>
                <a:cs typeface="Calibri" pitchFamily="34" charset="-120"/>
              </a:rPr>
              <a:t>5-year survival at Stage 1</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6"/>
          <p:cNvSpPr/>
          <p:nvPr/>
        </p:nvSpPr>
        <p:spPr>
          <a:xfrm>
            <a:off x="7574280" y="1737360"/>
            <a:ext cx="2042160" cy="960120"/>
          </a:xfrm>
          <a:prstGeom prst="roundRect">
            <a:avLst>
              <a:gd name="adj" fmla="val 7619"/>
            </a:avLst>
          </a:prstGeom>
          <a:solidFill>
            <a:srgbClr val="F7EFE4"/>
          </a:solidFill>
          <a:ln w="9525">
            <a:solidFill>
              <a:srgbClr val="E8C5C0"/>
            </a:solidFill>
            <a:prstDash val="solid"/>
          </a:ln>
        </p:spPr>
        <p:txBody>
          <a:bodyPr/>
          <a:lstStyle/>
          <a:p>
            <a:endParaRPr lang="en-IN"/>
          </a:p>
        </p:txBody>
      </p:sp>
      <p:sp>
        <p:nvSpPr>
          <p:cNvPr id="21" name="Text 17"/>
          <p:cNvSpPr/>
          <p:nvPr/>
        </p:nvSpPr>
        <p:spPr>
          <a:xfrm>
            <a:off x="7574280" y="1810512"/>
            <a:ext cx="2042160" cy="50292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6D2E46"/>
                </a:solidFill>
                <a:effectLst/>
                <a:uLnTx/>
                <a:uFillTx/>
                <a:latin typeface="Cambria" pitchFamily="34" charset="0"/>
                <a:ea typeface="Cambria" pitchFamily="34" charset="-122"/>
                <a:cs typeface="Cambria" pitchFamily="34" charset="-120"/>
              </a:rPr>
              <a:t>1 in 7</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8"/>
          <p:cNvSpPr/>
          <p:nvPr/>
        </p:nvSpPr>
        <p:spPr>
          <a:xfrm>
            <a:off x="7665720" y="2304288"/>
            <a:ext cx="1859280" cy="34747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6B4E56"/>
                </a:solidFill>
                <a:effectLst/>
                <a:uLnTx/>
                <a:uFillTx/>
                <a:latin typeface="Calibri" pitchFamily="34" charset="0"/>
                <a:ea typeface="Calibri" pitchFamily="34" charset="-122"/>
                <a:cs typeface="Calibri" pitchFamily="34" charset="-120"/>
              </a:rPr>
              <a:t>UK women affected in lifetime</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9"/>
          <p:cNvSpPr/>
          <p:nvPr/>
        </p:nvSpPr>
        <p:spPr>
          <a:xfrm>
            <a:off x="9753600" y="1737360"/>
            <a:ext cx="2042160" cy="960120"/>
          </a:xfrm>
          <a:prstGeom prst="roundRect">
            <a:avLst>
              <a:gd name="adj" fmla="val 7619"/>
            </a:avLst>
          </a:prstGeom>
          <a:solidFill>
            <a:srgbClr val="F7EFE4"/>
          </a:solidFill>
          <a:ln w="9525">
            <a:solidFill>
              <a:srgbClr val="E8C5C0"/>
            </a:solidFill>
            <a:prstDash val="solid"/>
          </a:ln>
        </p:spPr>
        <p:txBody>
          <a:bodyPr/>
          <a:lstStyle/>
          <a:p>
            <a:endParaRPr lang="en-IN"/>
          </a:p>
        </p:txBody>
      </p:sp>
      <p:sp>
        <p:nvSpPr>
          <p:cNvPr id="24" name="Text 20"/>
          <p:cNvSpPr/>
          <p:nvPr/>
        </p:nvSpPr>
        <p:spPr>
          <a:xfrm>
            <a:off x="9753600" y="1810512"/>
            <a:ext cx="2042160" cy="50292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6D2E46"/>
                </a:solidFill>
                <a:effectLst/>
                <a:uLnTx/>
                <a:uFillTx/>
                <a:latin typeface="Cambria" pitchFamily="34" charset="0"/>
                <a:ea typeface="Cambria" pitchFamily="34" charset="-122"/>
                <a:cs typeface="Cambria" pitchFamily="34" charset="-120"/>
              </a:rPr>
              <a:t>19,291</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Text 21"/>
          <p:cNvSpPr/>
          <p:nvPr/>
        </p:nvSpPr>
        <p:spPr>
          <a:xfrm>
            <a:off x="9845040" y="2304288"/>
            <a:ext cx="1859280" cy="34747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6B4E56"/>
                </a:solidFill>
                <a:effectLst/>
                <a:uLnTx/>
                <a:uFillTx/>
                <a:latin typeface="Calibri" pitchFamily="34" charset="0"/>
                <a:ea typeface="Calibri" pitchFamily="34" charset="-122"/>
                <a:cs typeface="Calibri" pitchFamily="34" charset="-120"/>
              </a:rPr>
              <a:t>cancers found via screening 2024/25</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Shape 22"/>
          <p:cNvSpPr/>
          <p:nvPr/>
        </p:nvSpPr>
        <p:spPr>
          <a:xfrm>
            <a:off x="5394960" y="2880360"/>
            <a:ext cx="6400800" cy="1965960"/>
          </a:xfrm>
          <a:prstGeom prst="roundRect">
            <a:avLst>
              <a:gd name="adj" fmla="val 4651"/>
            </a:avLst>
          </a:prstGeom>
          <a:solidFill>
            <a:srgbClr val="FFFFFF"/>
          </a:solidFill>
          <a:ln w="9525">
            <a:solidFill>
              <a:srgbClr val="E8C5C0"/>
            </a:solidFill>
            <a:prstDash val="solid"/>
          </a:ln>
          <a:effectLst>
            <a:outerShdw blurRad="101600" dist="25400" dir="5400000" algn="bl" rotWithShape="0">
              <a:srgbClr val="000000">
                <a:alpha val="8000"/>
              </a:srgbClr>
            </a:outerShdw>
          </a:effectLst>
        </p:spPr>
        <p:txBody>
          <a:bodyPr/>
          <a:lstStyle/>
          <a:p>
            <a:endParaRPr lang="en-IN"/>
          </a:p>
        </p:txBody>
      </p:sp>
      <p:sp>
        <p:nvSpPr>
          <p:cNvPr id="27" name="Text 23"/>
          <p:cNvSpPr/>
          <p:nvPr/>
        </p:nvSpPr>
        <p:spPr>
          <a:xfrm>
            <a:off x="5715000" y="3017520"/>
            <a:ext cx="576072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0" cap="none" spc="400" normalizeH="0" baseline="0" noProof="0" dirty="0">
                <a:ln>
                  <a:noFill/>
                </a:ln>
                <a:solidFill>
                  <a:srgbClr val="C97B63"/>
                </a:solidFill>
                <a:effectLst/>
                <a:uLnTx/>
                <a:uFillTx/>
                <a:latin typeface="Calibri" pitchFamily="34" charset="0"/>
                <a:ea typeface="Calibri" pitchFamily="34" charset="-122"/>
                <a:cs typeface="Calibri" pitchFamily="34" charset="-120"/>
              </a:rPr>
              <a:t>WHY IT MATTERS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8" name="Image 2" descr="preencoded.png"/>
          <p:cNvPicPr>
            <a:picLocks noChangeAspect="1"/>
          </p:cNvPicPr>
          <p:nvPr/>
        </p:nvPicPr>
        <p:blipFill>
          <a:blip r:embed="rId6"/>
          <a:stretch>
            <a:fillRect/>
          </a:stretch>
        </p:blipFill>
        <p:spPr>
          <a:xfrm>
            <a:off x="5715000" y="3465576"/>
            <a:ext cx="292608" cy="292608"/>
          </a:xfrm>
          <a:prstGeom prst="rect">
            <a:avLst/>
          </a:prstGeom>
        </p:spPr>
      </p:pic>
      <p:sp>
        <p:nvSpPr>
          <p:cNvPr id="29" name="Text 24"/>
          <p:cNvSpPr/>
          <p:nvPr/>
        </p:nvSpPr>
        <p:spPr>
          <a:xfrm>
            <a:off x="6126480" y="3383280"/>
            <a:ext cx="173736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2A1A1E"/>
                </a:solidFill>
                <a:effectLst/>
                <a:uLnTx/>
                <a:uFillTx/>
                <a:latin typeface="Calibri" pitchFamily="34" charset="0"/>
                <a:ea typeface="Calibri" pitchFamily="34" charset="-122"/>
                <a:cs typeface="Calibri" pitchFamily="34" charset="-120"/>
              </a:rPr>
              <a:t>Early detection</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Text 25"/>
          <p:cNvSpPr/>
          <p:nvPr/>
        </p:nvSpPr>
        <p:spPr>
          <a:xfrm>
            <a:off x="7909560" y="3383280"/>
            <a:ext cx="356616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6B4E56"/>
                </a:solidFill>
                <a:effectLst/>
                <a:uLnTx/>
                <a:uFillTx/>
                <a:latin typeface="Calibri" pitchFamily="34" charset="0"/>
                <a:ea typeface="Calibri" pitchFamily="34" charset="-122"/>
                <a:cs typeface="Calibri" pitchFamily="34" charset="-120"/>
              </a:rPr>
              <a:t>Finds tumours before symptoms appear.</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1" name="Image 3" descr="preencoded.png"/>
          <p:cNvPicPr>
            <a:picLocks noChangeAspect="1"/>
          </p:cNvPicPr>
          <p:nvPr/>
        </p:nvPicPr>
        <p:blipFill>
          <a:blip r:embed="rId7"/>
          <a:stretch>
            <a:fillRect/>
          </a:stretch>
        </p:blipFill>
        <p:spPr>
          <a:xfrm>
            <a:off x="5715000" y="3922776"/>
            <a:ext cx="292608" cy="292608"/>
          </a:xfrm>
          <a:prstGeom prst="rect">
            <a:avLst/>
          </a:prstGeom>
        </p:spPr>
      </p:pic>
      <p:sp>
        <p:nvSpPr>
          <p:cNvPr id="32" name="Text 26"/>
          <p:cNvSpPr/>
          <p:nvPr/>
        </p:nvSpPr>
        <p:spPr>
          <a:xfrm>
            <a:off x="6126480" y="3840480"/>
            <a:ext cx="173736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2A1A1E"/>
                </a:solidFill>
                <a:effectLst/>
                <a:uLnTx/>
                <a:uFillTx/>
                <a:latin typeface="Calibri" pitchFamily="34" charset="0"/>
                <a:ea typeface="Calibri" pitchFamily="34" charset="-122"/>
                <a:cs typeface="Calibri" pitchFamily="34" charset="-120"/>
              </a:rPr>
              <a:t>Free NHS service</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Text 27"/>
          <p:cNvSpPr/>
          <p:nvPr/>
        </p:nvSpPr>
        <p:spPr>
          <a:xfrm>
            <a:off x="7909560" y="3840480"/>
            <a:ext cx="356616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6B4E56"/>
                </a:solidFill>
                <a:effectLst/>
                <a:uLnTx/>
                <a:uFillTx/>
                <a:latin typeface="Calibri" pitchFamily="34" charset="0"/>
                <a:ea typeface="Calibri" pitchFamily="34" charset="-122"/>
                <a:cs typeface="Calibri" pitchFamily="34" charset="-120"/>
              </a:rPr>
              <a:t>Quick, safe, confidential and fully covered.</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4" name="Image 4" descr="preencoded.png"/>
          <p:cNvPicPr>
            <a:picLocks noChangeAspect="1"/>
          </p:cNvPicPr>
          <p:nvPr/>
        </p:nvPicPr>
        <p:blipFill>
          <a:blip r:embed="rId8"/>
          <a:stretch>
            <a:fillRect/>
          </a:stretch>
        </p:blipFill>
        <p:spPr>
          <a:xfrm>
            <a:off x="5715000" y="4379976"/>
            <a:ext cx="292608" cy="292608"/>
          </a:xfrm>
          <a:prstGeom prst="rect">
            <a:avLst/>
          </a:prstGeom>
        </p:spPr>
      </p:pic>
      <p:sp>
        <p:nvSpPr>
          <p:cNvPr id="35" name="Text 28"/>
          <p:cNvSpPr/>
          <p:nvPr/>
        </p:nvSpPr>
        <p:spPr>
          <a:xfrm>
            <a:off x="6126480" y="4297680"/>
            <a:ext cx="173736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2A1A1E"/>
                </a:solidFill>
                <a:effectLst/>
                <a:uLnTx/>
                <a:uFillTx/>
                <a:latin typeface="Calibri" pitchFamily="34" charset="0"/>
                <a:ea typeface="Calibri" pitchFamily="34" charset="-122"/>
                <a:cs typeface="Calibri" pitchFamily="34" charset="-120"/>
              </a:rPr>
              <a:t>Community support</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6" name="Text 29"/>
          <p:cNvSpPr/>
          <p:nvPr/>
        </p:nvSpPr>
        <p:spPr>
          <a:xfrm>
            <a:off x="7909560" y="4297680"/>
            <a:ext cx="356616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6B4E56"/>
                </a:solidFill>
                <a:effectLst/>
                <a:uLnTx/>
                <a:uFillTx/>
                <a:latin typeface="Calibri" pitchFamily="34" charset="0"/>
                <a:ea typeface="Calibri" pitchFamily="34" charset="-122"/>
                <a:cs typeface="Calibri" pitchFamily="34" charset="-120"/>
              </a:rPr>
              <a:t>Peer mentors and multilingual guidance.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30"/>
          <p:cNvSpPr/>
          <p:nvPr/>
        </p:nvSpPr>
        <p:spPr>
          <a:xfrm>
            <a:off x="5394960" y="5029200"/>
            <a:ext cx="640080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0" cap="none" spc="400" normalizeH="0" baseline="0" noProof="0" dirty="0">
                <a:ln>
                  <a:noFill/>
                </a:ln>
                <a:solidFill>
                  <a:srgbClr val="C97B63"/>
                </a:solidFill>
                <a:effectLst/>
                <a:uLnTx/>
                <a:uFillTx/>
                <a:latin typeface="Calibri" pitchFamily="34" charset="0"/>
                <a:ea typeface="Calibri" pitchFamily="34" charset="-122"/>
                <a:cs typeface="Calibri" pitchFamily="34" charset="-120"/>
              </a:rPr>
              <a:t>6-WEEK COMMUNITY PROGRAMME</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Shape 31"/>
          <p:cNvSpPr/>
          <p:nvPr/>
        </p:nvSpPr>
        <p:spPr>
          <a:xfrm>
            <a:off x="5394960" y="5349240"/>
            <a:ext cx="1517904" cy="822960"/>
          </a:xfrm>
          <a:prstGeom prst="roundRect">
            <a:avLst>
              <a:gd name="adj" fmla="val 6667"/>
            </a:avLst>
          </a:prstGeom>
          <a:solidFill>
            <a:srgbClr val="6D2E46"/>
          </a:solidFill>
          <a:ln w="12700">
            <a:solidFill>
              <a:srgbClr val="6D2E46"/>
            </a:solidFill>
            <a:prstDash val="solid"/>
          </a:ln>
        </p:spPr>
        <p:txBody>
          <a:bodyPr/>
          <a:lstStyle/>
          <a:p>
            <a:endParaRPr lang="en-IN"/>
          </a:p>
        </p:txBody>
      </p:sp>
      <p:sp>
        <p:nvSpPr>
          <p:cNvPr id="39" name="Text 32"/>
          <p:cNvSpPr/>
          <p:nvPr/>
        </p:nvSpPr>
        <p:spPr>
          <a:xfrm>
            <a:off x="5486400" y="5440680"/>
            <a:ext cx="1335024" cy="6400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300"/>
              </a:spcAft>
              <a:buClrTx/>
              <a:buSzTx/>
              <a:buFontTx/>
              <a:buNone/>
              <a:tabLst/>
              <a:defRPr/>
            </a:pPr>
            <a:r>
              <a:rPr kumimoji="0" lang="en-US" sz="1050" b="1" i="0" u="none" strike="noStrike" kern="1200" cap="none" spc="0" normalizeH="0" baseline="0" noProof="0" dirty="0">
                <a:ln>
                  <a:noFill/>
                </a:ln>
                <a:solidFill>
                  <a:srgbClr val="E8C5C0"/>
                </a:solidFill>
                <a:effectLst/>
                <a:uLnTx/>
                <a:uFillTx/>
                <a:latin typeface="Calibri" pitchFamily="34" charset="0"/>
                <a:ea typeface="Calibri" pitchFamily="34" charset="-122"/>
                <a:cs typeface="Calibri" pitchFamily="34" charset="-120"/>
              </a:rPr>
              <a:t>Week 1</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30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Awareness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Shape 33"/>
          <p:cNvSpPr/>
          <p:nvPr/>
        </p:nvSpPr>
        <p:spPr>
          <a:xfrm>
            <a:off x="7022592" y="5349240"/>
            <a:ext cx="1517904" cy="822960"/>
          </a:xfrm>
          <a:prstGeom prst="roundRect">
            <a:avLst>
              <a:gd name="adj" fmla="val 6667"/>
            </a:avLst>
          </a:prstGeom>
          <a:solidFill>
            <a:srgbClr val="6D2E46"/>
          </a:solidFill>
          <a:ln w="12700">
            <a:solidFill>
              <a:srgbClr val="6D2E46"/>
            </a:solidFill>
            <a:prstDash val="solid"/>
          </a:ln>
        </p:spPr>
        <p:txBody>
          <a:bodyPr/>
          <a:lstStyle/>
          <a:p>
            <a:endParaRPr lang="en-IN"/>
          </a:p>
        </p:txBody>
      </p:sp>
      <p:sp>
        <p:nvSpPr>
          <p:cNvPr id="41" name="Text 34"/>
          <p:cNvSpPr/>
          <p:nvPr/>
        </p:nvSpPr>
        <p:spPr>
          <a:xfrm>
            <a:off x="7114032" y="5440680"/>
            <a:ext cx="1335024" cy="6400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300"/>
              </a:spcAft>
              <a:buClrTx/>
              <a:buSzTx/>
              <a:buFontTx/>
              <a:buNone/>
              <a:tabLst/>
              <a:defRPr/>
            </a:pPr>
            <a:r>
              <a:rPr kumimoji="0" lang="en-US" sz="1050" b="1" i="0" u="none" strike="noStrike" kern="1200" cap="none" spc="0" normalizeH="0" baseline="0" noProof="0" dirty="0">
                <a:ln>
                  <a:noFill/>
                </a:ln>
                <a:solidFill>
                  <a:srgbClr val="E8C5C0"/>
                </a:solidFill>
                <a:effectLst/>
                <a:uLnTx/>
                <a:uFillTx/>
                <a:latin typeface="Calibri" pitchFamily="34" charset="0"/>
                <a:ea typeface="Calibri" pitchFamily="34" charset="-122"/>
                <a:cs typeface="Calibri" pitchFamily="34" charset="-120"/>
              </a:rPr>
              <a:t>Week 2</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30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Myth-busting</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Shape 35"/>
          <p:cNvSpPr/>
          <p:nvPr/>
        </p:nvSpPr>
        <p:spPr>
          <a:xfrm>
            <a:off x="8650224" y="5349240"/>
            <a:ext cx="1517904" cy="822960"/>
          </a:xfrm>
          <a:prstGeom prst="roundRect">
            <a:avLst>
              <a:gd name="adj" fmla="val 6667"/>
            </a:avLst>
          </a:prstGeom>
          <a:solidFill>
            <a:srgbClr val="6D2E46"/>
          </a:solidFill>
          <a:ln w="12700">
            <a:solidFill>
              <a:srgbClr val="6D2E46"/>
            </a:solidFill>
            <a:prstDash val="solid"/>
          </a:ln>
        </p:spPr>
        <p:txBody>
          <a:bodyPr/>
          <a:lstStyle/>
          <a:p>
            <a:endParaRPr lang="en-IN"/>
          </a:p>
        </p:txBody>
      </p:sp>
      <p:sp>
        <p:nvSpPr>
          <p:cNvPr id="43" name="Text 36"/>
          <p:cNvSpPr/>
          <p:nvPr/>
        </p:nvSpPr>
        <p:spPr>
          <a:xfrm>
            <a:off x="8741664" y="5440680"/>
            <a:ext cx="1335024" cy="6400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300"/>
              </a:spcAft>
              <a:buClrTx/>
              <a:buSzTx/>
              <a:buFontTx/>
              <a:buNone/>
              <a:tabLst/>
              <a:defRPr/>
            </a:pPr>
            <a:r>
              <a:rPr kumimoji="0" lang="en-US" sz="1050" b="1" i="0" u="none" strike="noStrike" kern="1200" cap="none" spc="0" normalizeH="0" baseline="0" noProof="0" dirty="0">
                <a:ln>
                  <a:noFill/>
                </a:ln>
                <a:solidFill>
                  <a:srgbClr val="E8C5C0"/>
                </a:solidFill>
                <a:effectLst/>
                <a:uLnTx/>
                <a:uFillTx/>
                <a:latin typeface="Calibri" pitchFamily="34" charset="0"/>
                <a:ea typeface="Calibri" pitchFamily="34" charset="-122"/>
                <a:cs typeface="Calibri" pitchFamily="34" charset="-120"/>
              </a:rPr>
              <a:t>Week 3</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30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Community walk</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4" name="Shape 37"/>
          <p:cNvSpPr/>
          <p:nvPr/>
        </p:nvSpPr>
        <p:spPr>
          <a:xfrm>
            <a:off x="10277856" y="5349240"/>
            <a:ext cx="1517904" cy="822960"/>
          </a:xfrm>
          <a:prstGeom prst="roundRect">
            <a:avLst>
              <a:gd name="adj" fmla="val 6667"/>
            </a:avLst>
          </a:prstGeom>
          <a:solidFill>
            <a:srgbClr val="6D2E46"/>
          </a:solidFill>
          <a:ln w="12700">
            <a:solidFill>
              <a:srgbClr val="6D2E46"/>
            </a:solidFill>
            <a:prstDash val="solid"/>
          </a:ln>
        </p:spPr>
        <p:txBody>
          <a:bodyPr/>
          <a:lstStyle/>
          <a:p>
            <a:endParaRPr lang="en-IN"/>
          </a:p>
        </p:txBody>
      </p:sp>
      <p:sp>
        <p:nvSpPr>
          <p:cNvPr id="45" name="Text 38"/>
          <p:cNvSpPr/>
          <p:nvPr/>
        </p:nvSpPr>
        <p:spPr>
          <a:xfrm>
            <a:off x="10369296" y="5440680"/>
            <a:ext cx="1335024" cy="6400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300"/>
              </a:spcAft>
              <a:buClrTx/>
              <a:buSzTx/>
              <a:buFontTx/>
              <a:buNone/>
              <a:tabLst/>
              <a:defRPr/>
            </a:pPr>
            <a:r>
              <a:rPr kumimoji="0" lang="en-US" sz="1050" b="1" i="0" u="none" strike="noStrike" kern="1200" cap="none" spc="0" normalizeH="0" baseline="0" noProof="0" dirty="0">
                <a:ln>
                  <a:noFill/>
                </a:ln>
                <a:solidFill>
                  <a:srgbClr val="E8C5C0"/>
                </a:solidFill>
                <a:effectLst/>
                <a:uLnTx/>
                <a:uFillTx/>
                <a:latin typeface="Calibri" pitchFamily="34" charset="0"/>
                <a:ea typeface="Calibri" pitchFamily="34" charset="-122"/>
                <a:cs typeface="Calibri" pitchFamily="34" charset="-120"/>
              </a:rPr>
              <a:t>Weeks 4–6</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30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Support</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Shape 39"/>
          <p:cNvSpPr/>
          <p:nvPr/>
        </p:nvSpPr>
        <p:spPr>
          <a:xfrm>
            <a:off x="5394960" y="6263640"/>
            <a:ext cx="5486400" cy="457200"/>
          </a:xfrm>
          <a:prstGeom prst="roundRect">
            <a:avLst>
              <a:gd name="adj" fmla="val 12000"/>
            </a:avLst>
          </a:prstGeom>
          <a:solidFill>
            <a:srgbClr val="F7EFE4"/>
          </a:solidFill>
          <a:ln w="6350">
            <a:solidFill>
              <a:srgbClr val="E8C5C0"/>
            </a:solidFill>
            <a:prstDash val="solid"/>
          </a:ln>
        </p:spPr>
        <p:txBody>
          <a:bodyPr/>
          <a:lstStyle/>
          <a:p>
            <a:endParaRPr lang="en-IN"/>
          </a:p>
        </p:txBody>
      </p:sp>
      <p:pic>
        <p:nvPicPr>
          <p:cNvPr id="47" name="Image 5" descr="preencoded.png"/>
          <p:cNvPicPr>
            <a:picLocks noChangeAspect="1"/>
          </p:cNvPicPr>
          <p:nvPr/>
        </p:nvPicPr>
        <p:blipFill>
          <a:blip r:embed="rId9"/>
          <a:stretch>
            <a:fillRect/>
          </a:stretch>
        </p:blipFill>
        <p:spPr>
          <a:xfrm>
            <a:off x="5577840" y="6391656"/>
            <a:ext cx="201168" cy="201168"/>
          </a:xfrm>
          <a:prstGeom prst="rect">
            <a:avLst/>
          </a:prstGeom>
        </p:spPr>
      </p:pic>
      <p:sp>
        <p:nvSpPr>
          <p:cNvPr id="48" name="Text 40"/>
          <p:cNvSpPr/>
          <p:nvPr/>
        </p:nvSpPr>
        <p:spPr>
          <a:xfrm>
            <a:off x="5833872" y="6263640"/>
            <a:ext cx="137160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2A1A1E"/>
                </a:solidFill>
                <a:effectLst/>
                <a:uLnTx/>
                <a:uFillTx/>
                <a:latin typeface="Calibri" pitchFamily="34" charset="0"/>
                <a:ea typeface="Calibri" pitchFamily="34" charset="-122"/>
                <a:cs typeface="Calibri" pitchFamily="34" charset="-120"/>
              </a:rPr>
              <a:t>15 minutes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9" name="Image 6" descr="preencoded.png"/>
          <p:cNvPicPr>
            <a:picLocks noChangeAspect="1"/>
          </p:cNvPicPr>
          <p:nvPr/>
        </p:nvPicPr>
        <p:blipFill>
          <a:blip r:embed="rId10"/>
          <a:stretch>
            <a:fillRect/>
          </a:stretch>
        </p:blipFill>
        <p:spPr>
          <a:xfrm>
            <a:off x="7406640" y="6391656"/>
            <a:ext cx="201168" cy="201168"/>
          </a:xfrm>
          <a:prstGeom prst="rect">
            <a:avLst/>
          </a:prstGeom>
        </p:spPr>
      </p:pic>
      <p:sp>
        <p:nvSpPr>
          <p:cNvPr id="50" name="Text 41"/>
          <p:cNvSpPr/>
          <p:nvPr/>
        </p:nvSpPr>
        <p:spPr>
          <a:xfrm>
            <a:off x="7662672" y="6263640"/>
            <a:ext cx="137160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2A1A1E"/>
                </a:solidFill>
                <a:effectLst/>
                <a:uLnTx/>
                <a:uFillTx/>
                <a:latin typeface="Calibri" pitchFamily="34" charset="0"/>
                <a:ea typeface="Calibri" pitchFamily="34" charset="-122"/>
                <a:cs typeface="Calibri" pitchFamily="34" charset="-120"/>
              </a:rPr>
              <a:t>Local clinics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1" name="Image 7" descr="preencoded.png"/>
          <p:cNvPicPr>
            <a:picLocks noChangeAspect="1"/>
          </p:cNvPicPr>
          <p:nvPr/>
        </p:nvPicPr>
        <p:blipFill>
          <a:blip r:embed="rId11"/>
          <a:stretch>
            <a:fillRect/>
          </a:stretch>
        </p:blipFill>
        <p:spPr>
          <a:xfrm>
            <a:off x="9235440" y="6391656"/>
            <a:ext cx="201168" cy="201168"/>
          </a:xfrm>
          <a:prstGeom prst="rect">
            <a:avLst/>
          </a:prstGeom>
        </p:spPr>
      </p:pic>
      <p:sp>
        <p:nvSpPr>
          <p:cNvPr id="52" name="Text 42"/>
          <p:cNvSpPr/>
          <p:nvPr/>
        </p:nvSpPr>
        <p:spPr>
          <a:xfrm>
            <a:off x="9491472" y="6263640"/>
            <a:ext cx="137160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2A1A1E"/>
                </a:solidFill>
                <a:effectLst/>
                <a:uLnTx/>
                <a:uFillTx/>
                <a:latin typeface="Calibri" pitchFamily="34" charset="0"/>
                <a:ea typeface="Calibri" pitchFamily="34" charset="-122"/>
                <a:cs typeface="Calibri" pitchFamily="34" charset="-120"/>
              </a:rPr>
              <a:t>Every 3 years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Shape 43"/>
          <p:cNvSpPr/>
          <p:nvPr/>
        </p:nvSpPr>
        <p:spPr>
          <a:xfrm>
            <a:off x="11018520" y="6263640"/>
            <a:ext cx="777240" cy="457200"/>
          </a:xfrm>
          <a:prstGeom prst="roundRect">
            <a:avLst>
              <a:gd name="adj" fmla="val 12000"/>
            </a:avLst>
          </a:prstGeom>
          <a:solidFill>
            <a:srgbClr val="FFFFFF"/>
          </a:solidFill>
          <a:ln w="9525">
            <a:solidFill>
              <a:srgbClr val="6D2E46"/>
            </a:solidFill>
            <a:prstDash val="solid"/>
          </a:ln>
        </p:spPr>
        <p:txBody>
          <a:bodyPr/>
          <a:lstStyle/>
          <a:p>
            <a:endParaRPr lang="en-IN"/>
          </a:p>
        </p:txBody>
      </p:sp>
      <p:pic>
        <p:nvPicPr>
          <p:cNvPr id="54" name="Image 8" descr="preencoded.png"/>
          <p:cNvPicPr>
            <a:picLocks noChangeAspect="1"/>
          </p:cNvPicPr>
          <p:nvPr/>
        </p:nvPicPr>
        <p:blipFill>
          <a:blip r:embed="rId12"/>
          <a:stretch>
            <a:fillRect/>
          </a:stretch>
        </p:blipFill>
        <p:spPr>
          <a:xfrm>
            <a:off x="11064240" y="6309360"/>
            <a:ext cx="365760" cy="365760"/>
          </a:xfrm>
          <a:prstGeom prst="rect">
            <a:avLst/>
          </a:prstGeom>
        </p:spPr>
      </p:pic>
      <p:sp>
        <p:nvSpPr>
          <p:cNvPr id="55" name="Text 44"/>
          <p:cNvSpPr/>
          <p:nvPr/>
        </p:nvSpPr>
        <p:spPr>
          <a:xfrm>
            <a:off x="11448288" y="6263640"/>
            <a:ext cx="32004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3B0D1F"/>
                </a:solidFill>
                <a:effectLst/>
                <a:uLnTx/>
                <a:uFillTx/>
                <a:latin typeface="Calibri" pitchFamily="34" charset="0"/>
                <a:ea typeface="Calibri" pitchFamily="34" charset="-122"/>
                <a:cs typeface="Calibri" pitchFamily="34" charset="-120"/>
              </a:rPr>
              <a:t>Scan</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3B0D1F"/>
                </a:solidFill>
                <a:effectLst/>
                <a:uLnTx/>
                <a:uFillTx/>
                <a:latin typeface="Calibri" pitchFamily="34" charset="0"/>
                <a:ea typeface="Calibri" pitchFamily="34" charset="-122"/>
                <a:cs typeface="Calibri" pitchFamily="34" charset="-120"/>
              </a:rPr>
              <a:t>to book</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00B26-E167-DDF5-DE1C-7C6488443A42}"/>
              </a:ext>
            </a:extLst>
          </p:cNvPr>
          <p:cNvSpPr>
            <a:spLocks noGrp="1"/>
          </p:cNvSpPr>
          <p:nvPr>
            <p:ph type="title"/>
          </p:nvPr>
        </p:nvSpPr>
        <p:spPr/>
        <p:txBody>
          <a:bodyPr/>
          <a:lstStyle/>
          <a:p>
            <a:r>
              <a:rPr lang="en-IN" b="1" dirty="0"/>
              <a:t>Local and National Partner Organisations</a:t>
            </a:r>
            <a:endParaRPr lang="en-IN" dirty="0"/>
          </a:p>
        </p:txBody>
      </p:sp>
      <p:sp>
        <p:nvSpPr>
          <p:cNvPr id="3" name="Content Placeholder 2">
            <a:extLst>
              <a:ext uri="{FF2B5EF4-FFF2-40B4-BE49-F238E27FC236}">
                <a16:creationId xmlns:a16="http://schemas.microsoft.com/office/drawing/2014/main" id="{0AB1105B-E971-7C7D-6422-6B8AD89A1339}"/>
              </a:ext>
            </a:extLst>
          </p:cNvPr>
          <p:cNvSpPr>
            <a:spLocks noGrp="1"/>
          </p:cNvSpPr>
          <p:nvPr>
            <p:ph sz="half" idx="1"/>
          </p:nvPr>
        </p:nvSpPr>
        <p:spPr>
          <a:xfrm>
            <a:off x="1066800" y="1825624"/>
            <a:ext cx="5461248" cy="4575175"/>
          </a:xfrm>
        </p:spPr>
        <p:txBody>
          <a:bodyPr>
            <a:normAutofit fontScale="92500" lnSpcReduction="10000"/>
          </a:bodyPr>
          <a:lstStyle/>
          <a:p>
            <a:pPr algn="just" fontAlgn="base"/>
            <a:r>
              <a:rPr lang="en-IN" b="1" i="1" dirty="0">
                <a:latin typeface="Arial" panose="020B0604020202020204" pitchFamily="34" charset="0"/>
                <a:cs typeface="Arial" panose="020B0604020202020204" pitchFamily="34" charset="0"/>
              </a:rPr>
              <a:t>Breast Cancer Now: </a:t>
            </a:r>
            <a:r>
              <a:rPr lang="en-IN" dirty="0">
                <a:latin typeface="Arial" panose="020B0604020202020204" pitchFamily="34" charset="0"/>
                <a:cs typeface="Arial" panose="020B0604020202020204" pitchFamily="34" charset="0"/>
              </a:rPr>
              <a:t>UK based charity that advocates on getting more people to take the breast cancer screening and also funds breast cancer research.</a:t>
            </a:r>
          </a:p>
          <a:p>
            <a:pPr algn="just" fontAlgn="base"/>
            <a:r>
              <a:rPr lang="en-IN" b="1" i="1" dirty="0">
                <a:latin typeface="Arial" panose="020B0604020202020204" pitchFamily="34" charset="0"/>
                <a:cs typeface="Arial" panose="020B0604020202020204" pitchFamily="34" charset="0"/>
              </a:rPr>
              <a:t>Cancer Research UK:</a:t>
            </a:r>
            <a:r>
              <a:rPr lang="en-IN" dirty="0">
                <a:latin typeface="Arial" panose="020B0604020202020204" pitchFamily="34" charset="0"/>
                <a:cs typeface="Arial" panose="020B0604020202020204" pitchFamily="34" charset="0"/>
              </a:rPr>
              <a:t> Offers education, awareness of screening campaigns and offers funding to early detection research programmes.</a:t>
            </a:r>
          </a:p>
          <a:p>
            <a:pPr algn="just" fontAlgn="base"/>
            <a:r>
              <a:rPr lang="en-IN" b="1" i="1" dirty="0">
                <a:latin typeface="Arial" panose="020B0604020202020204" pitchFamily="34" charset="0"/>
                <a:cs typeface="Arial" panose="020B0604020202020204" pitchFamily="34" charset="0"/>
              </a:rPr>
              <a:t>NHS England Breast screening Programme: </a:t>
            </a:r>
            <a:r>
              <a:rPr lang="en-IN" dirty="0">
                <a:latin typeface="Arial" panose="020B0604020202020204" pitchFamily="34" charset="0"/>
                <a:cs typeface="Arial" panose="020B0604020202020204" pitchFamily="34" charset="0"/>
              </a:rPr>
              <a:t>Provides mammography services throughout the country and implements specific awareness campaigns, locally (Hull Joint Strategic Needs Assessment, 2026).</a:t>
            </a:r>
          </a:p>
        </p:txBody>
      </p:sp>
      <p:pic>
        <p:nvPicPr>
          <p:cNvPr id="5" name="Content Placeholder 4">
            <a:extLst>
              <a:ext uri="{FF2B5EF4-FFF2-40B4-BE49-F238E27FC236}">
                <a16:creationId xmlns:a16="http://schemas.microsoft.com/office/drawing/2014/main" id="{BC354F79-2301-EE5A-A4C4-C3EA0C21203E}"/>
              </a:ext>
            </a:extLst>
          </p:cNvPr>
          <p:cNvPicPr>
            <a:picLocks noGrp="1" noChangeAspect="1"/>
          </p:cNvPicPr>
          <p:nvPr>
            <p:ph sz="half" idx="2"/>
          </p:nvPr>
        </p:nvPicPr>
        <p:blipFill>
          <a:blip r:embed="rId3"/>
          <a:stretch>
            <a:fillRect/>
          </a:stretch>
        </p:blipFill>
        <p:spPr>
          <a:xfrm>
            <a:off x="6748372" y="1825625"/>
            <a:ext cx="4892243" cy="4339679"/>
          </a:xfrm>
          <a:prstGeom prst="rect">
            <a:avLst/>
          </a:prstGeom>
        </p:spPr>
      </p:pic>
      <p:sp>
        <p:nvSpPr>
          <p:cNvPr id="7" name="TextBox 6">
            <a:extLst>
              <a:ext uri="{FF2B5EF4-FFF2-40B4-BE49-F238E27FC236}">
                <a16:creationId xmlns:a16="http://schemas.microsoft.com/office/drawing/2014/main" id="{A3965F56-8EA4-39D6-1396-E2FAB14B1ADC}"/>
              </a:ext>
            </a:extLst>
          </p:cNvPr>
          <p:cNvSpPr txBox="1"/>
          <p:nvPr/>
        </p:nvSpPr>
        <p:spPr>
          <a:xfrm>
            <a:off x="6748372" y="6165304"/>
            <a:ext cx="4892243" cy="528350"/>
          </a:xfrm>
          <a:prstGeom prst="rect">
            <a:avLst/>
          </a:prstGeom>
          <a:noFill/>
        </p:spPr>
        <p:txBody>
          <a:bodyPr wrap="square">
            <a:spAutoFit/>
          </a:bodyPr>
          <a:lstStyle/>
          <a:p>
            <a:pPr algn="ctr" rtl="0">
              <a:spcAft>
                <a:spcPts val="1000"/>
              </a:spcAft>
              <a:buNone/>
            </a:pPr>
            <a:r>
              <a:rPr lang="en-IN" sz="1000" b="1" i="0" u="none" strike="noStrike" dirty="0">
                <a:solidFill>
                  <a:srgbClr val="000000"/>
                </a:solidFill>
                <a:effectLst/>
                <a:latin typeface="Times New Roman" panose="02020603050405020304" pitchFamily="18" charset="0"/>
              </a:rPr>
              <a:t>Figure 5: Importance of Breast Cancer Screening</a:t>
            </a:r>
            <a:endParaRPr lang="en-IN" sz="1000" b="0" dirty="0">
              <a:effectLst/>
            </a:endParaRPr>
          </a:p>
          <a:p>
            <a:pPr algn="ctr" rtl="0">
              <a:spcAft>
                <a:spcPts val="1000"/>
              </a:spcAft>
              <a:buNone/>
            </a:pPr>
            <a:r>
              <a:rPr lang="en-IN" sz="1000" b="0" i="0" u="none" strike="noStrike" dirty="0">
                <a:solidFill>
                  <a:srgbClr val="000000"/>
                </a:solidFill>
                <a:effectLst/>
                <a:latin typeface="Times New Roman" panose="02020603050405020304" pitchFamily="18" charset="0"/>
              </a:rPr>
              <a:t>(Source: Hull Joint Strategic Needs Assessment, 2026)</a:t>
            </a:r>
            <a:endParaRPr lang="en-IN" sz="1000" dirty="0"/>
          </a:p>
        </p:txBody>
      </p:sp>
    </p:spTree>
    <p:extLst>
      <p:ext uri="{BB962C8B-B14F-4D97-AF65-F5344CB8AC3E}">
        <p14:creationId xmlns:p14="http://schemas.microsoft.com/office/powerpoint/2010/main" val="2827586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9DFFC-AD2D-6451-A116-A63B489621B8}"/>
              </a:ext>
            </a:extLst>
          </p:cNvPr>
          <p:cNvSpPr>
            <a:spLocks noGrp="1"/>
          </p:cNvSpPr>
          <p:nvPr>
            <p:ph type="title"/>
          </p:nvPr>
        </p:nvSpPr>
        <p:spPr/>
        <p:txBody>
          <a:bodyPr/>
          <a:lstStyle/>
          <a:p>
            <a:r>
              <a:rPr lang="en-IN" b="1" dirty="0"/>
              <a:t>Existing Campaign Resources and How We Will Use Them</a:t>
            </a:r>
            <a:endParaRPr lang="en-IN" dirty="0"/>
          </a:p>
        </p:txBody>
      </p:sp>
      <p:pic>
        <p:nvPicPr>
          <p:cNvPr id="5" name="Content Placeholder 4">
            <a:extLst>
              <a:ext uri="{FF2B5EF4-FFF2-40B4-BE49-F238E27FC236}">
                <a16:creationId xmlns:a16="http://schemas.microsoft.com/office/drawing/2014/main" id="{09D08A97-F3EE-E966-0201-E7CFCF9A9B3B}"/>
              </a:ext>
            </a:extLst>
          </p:cNvPr>
          <p:cNvPicPr>
            <a:picLocks noGrp="1" noChangeAspect="1"/>
          </p:cNvPicPr>
          <p:nvPr>
            <p:ph sz="half" idx="1"/>
          </p:nvPr>
        </p:nvPicPr>
        <p:blipFill>
          <a:blip r:embed="rId3"/>
          <a:stretch>
            <a:fillRect/>
          </a:stretch>
        </p:blipFill>
        <p:spPr>
          <a:xfrm>
            <a:off x="479376" y="1825625"/>
            <a:ext cx="5373234" cy="4501853"/>
          </a:xfrm>
          <a:prstGeom prst="rect">
            <a:avLst/>
          </a:prstGeom>
        </p:spPr>
      </p:pic>
      <p:sp>
        <p:nvSpPr>
          <p:cNvPr id="4" name="Content Placeholder 3">
            <a:extLst>
              <a:ext uri="{FF2B5EF4-FFF2-40B4-BE49-F238E27FC236}">
                <a16:creationId xmlns:a16="http://schemas.microsoft.com/office/drawing/2014/main" id="{FAC7C8CE-FA0A-7148-3FA8-8E0D2B3B0384}"/>
              </a:ext>
            </a:extLst>
          </p:cNvPr>
          <p:cNvSpPr>
            <a:spLocks noGrp="1"/>
          </p:cNvSpPr>
          <p:nvPr>
            <p:ph sz="half" idx="2"/>
          </p:nvPr>
        </p:nvSpPr>
        <p:spPr>
          <a:xfrm>
            <a:off x="6324600" y="1825624"/>
            <a:ext cx="5676056" cy="4575175"/>
          </a:xfrm>
        </p:spPr>
        <p:txBody>
          <a:bodyPr>
            <a:normAutofit fontScale="92500"/>
          </a:bodyPr>
          <a:lstStyle/>
          <a:p>
            <a:pPr algn="just" fontAlgn="base"/>
            <a:r>
              <a:rPr lang="en-IN" dirty="0">
                <a:latin typeface="Arial" panose="020B0604020202020204" pitchFamily="34" charset="0"/>
                <a:cs typeface="Arial" panose="020B0604020202020204" pitchFamily="34" charset="0"/>
              </a:rPr>
              <a:t>The national breast screening campaign by the NHS initiated in February 2025 as a result of the efforts achieved 32,000 webpage visits per week, which is 145% higher (NHS England, 2026a).</a:t>
            </a:r>
          </a:p>
          <a:p>
            <a:pPr algn="just" fontAlgn="base"/>
            <a:r>
              <a:rPr lang="en-IN" dirty="0">
                <a:latin typeface="Arial" panose="020B0604020202020204" pitchFamily="34" charset="0"/>
                <a:cs typeface="Arial" panose="020B0604020202020204" pitchFamily="34" charset="0"/>
              </a:rPr>
              <a:t>Breast Cancer Now offers the possibility of free download of leaflets, social media toolkits, and community engagement guidelines to be replicated (Breast Cancer Now, 2026).</a:t>
            </a:r>
          </a:p>
          <a:p>
            <a:pPr algn="just" fontAlgn="base"/>
            <a:r>
              <a:rPr lang="en-IN" dirty="0">
                <a:latin typeface="Arial" panose="020B0604020202020204" pitchFamily="34" charset="0"/>
                <a:cs typeface="Arial" panose="020B0604020202020204" pitchFamily="34" charset="0"/>
              </a:rPr>
              <a:t>Re-engagement with former non-attended cases and outreach replicability were observed.</a:t>
            </a:r>
          </a:p>
        </p:txBody>
      </p:sp>
      <p:sp>
        <p:nvSpPr>
          <p:cNvPr id="7" name="TextBox 6">
            <a:extLst>
              <a:ext uri="{FF2B5EF4-FFF2-40B4-BE49-F238E27FC236}">
                <a16:creationId xmlns:a16="http://schemas.microsoft.com/office/drawing/2014/main" id="{432A05E6-3C76-45F4-39AC-E72DEBA1DB94}"/>
              </a:ext>
            </a:extLst>
          </p:cNvPr>
          <p:cNvSpPr txBox="1"/>
          <p:nvPr/>
        </p:nvSpPr>
        <p:spPr>
          <a:xfrm>
            <a:off x="479376" y="6327478"/>
            <a:ext cx="5373234" cy="528350"/>
          </a:xfrm>
          <a:prstGeom prst="rect">
            <a:avLst/>
          </a:prstGeom>
          <a:noFill/>
        </p:spPr>
        <p:txBody>
          <a:bodyPr wrap="square">
            <a:spAutoFit/>
          </a:bodyPr>
          <a:lstStyle/>
          <a:p>
            <a:pPr algn="ctr" rtl="0">
              <a:spcAft>
                <a:spcPts val="1000"/>
              </a:spcAft>
              <a:buNone/>
            </a:pPr>
            <a:r>
              <a:rPr lang="en-IN" sz="1000" b="1" i="0" u="none" strike="noStrike" dirty="0">
                <a:solidFill>
                  <a:srgbClr val="000000"/>
                </a:solidFill>
                <a:effectLst/>
                <a:latin typeface="Times New Roman" panose="02020603050405020304" pitchFamily="18" charset="0"/>
              </a:rPr>
              <a:t>Figure 6: Breast Cancer Now Website </a:t>
            </a:r>
            <a:endParaRPr lang="en-IN" sz="1000" b="0" dirty="0">
              <a:effectLst/>
            </a:endParaRPr>
          </a:p>
          <a:p>
            <a:pPr algn="ctr" rtl="0">
              <a:spcAft>
                <a:spcPts val="1000"/>
              </a:spcAft>
              <a:buNone/>
            </a:pPr>
            <a:r>
              <a:rPr lang="en-IN" sz="1000" b="0" i="0" u="none" strike="noStrike" dirty="0">
                <a:solidFill>
                  <a:srgbClr val="000000"/>
                </a:solidFill>
                <a:effectLst/>
                <a:latin typeface="Times New Roman" panose="02020603050405020304" pitchFamily="18" charset="0"/>
              </a:rPr>
              <a:t>(Source: Breast Cancer Now, 2026)</a:t>
            </a:r>
            <a:endParaRPr lang="en-IN" sz="1000" b="0" dirty="0">
              <a:effectLst/>
            </a:endParaRPr>
          </a:p>
        </p:txBody>
      </p:sp>
    </p:spTree>
    <p:extLst>
      <p:ext uri="{BB962C8B-B14F-4D97-AF65-F5344CB8AC3E}">
        <p14:creationId xmlns:p14="http://schemas.microsoft.com/office/powerpoint/2010/main" val="1421226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6C478-4A04-2C0F-827A-C7FF9A149346}"/>
              </a:ext>
            </a:extLst>
          </p:cNvPr>
          <p:cNvSpPr>
            <a:spLocks noGrp="1"/>
          </p:cNvSpPr>
          <p:nvPr>
            <p:ph type="title"/>
          </p:nvPr>
        </p:nvSpPr>
        <p:spPr/>
        <p:txBody>
          <a:bodyPr/>
          <a:lstStyle/>
          <a:p>
            <a:r>
              <a:rPr lang="en-IN" b="1" dirty="0"/>
              <a:t>Physiological Benefits of Regular Breast Screening</a:t>
            </a:r>
            <a:endParaRPr lang="en-IN" dirty="0"/>
          </a:p>
        </p:txBody>
      </p:sp>
      <p:pic>
        <p:nvPicPr>
          <p:cNvPr id="5" name="Content Placeholder 4">
            <a:extLst>
              <a:ext uri="{FF2B5EF4-FFF2-40B4-BE49-F238E27FC236}">
                <a16:creationId xmlns:a16="http://schemas.microsoft.com/office/drawing/2014/main" id="{0E6E1496-27A8-AF12-9877-53D47752C95C}"/>
              </a:ext>
            </a:extLst>
          </p:cNvPr>
          <p:cNvPicPr>
            <a:picLocks noGrp="1" noChangeAspect="1"/>
          </p:cNvPicPr>
          <p:nvPr>
            <p:ph sz="half" idx="1"/>
          </p:nvPr>
        </p:nvPicPr>
        <p:blipFill>
          <a:blip r:embed="rId3"/>
          <a:stretch>
            <a:fillRect/>
          </a:stretch>
        </p:blipFill>
        <p:spPr>
          <a:xfrm>
            <a:off x="1080917" y="1814230"/>
            <a:ext cx="4800600" cy="4207058"/>
          </a:xfrm>
          <a:prstGeom prst="rect">
            <a:avLst/>
          </a:prstGeom>
        </p:spPr>
      </p:pic>
      <p:sp>
        <p:nvSpPr>
          <p:cNvPr id="4" name="Content Placeholder 3">
            <a:extLst>
              <a:ext uri="{FF2B5EF4-FFF2-40B4-BE49-F238E27FC236}">
                <a16:creationId xmlns:a16="http://schemas.microsoft.com/office/drawing/2014/main" id="{CB7F2926-CC4F-FB67-37C0-5711DB86E974}"/>
              </a:ext>
            </a:extLst>
          </p:cNvPr>
          <p:cNvSpPr>
            <a:spLocks noGrp="1"/>
          </p:cNvSpPr>
          <p:nvPr>
            <p:ph sz="half" idx="2"/>
          </p:nvPr>
        </p:nvSpPr>
        <p:spPr>
          <a:xfrm>
            <a:off x="6324600" y="1825624"/>
            <a:ext cx="5604048" cy="4575175"/>
          </a:xfrm>
        </p:spPr>
        <p:txBody>
          <a:bodyPr>
            <a:normAutofit fontScale="92500"/>
          </a:bodyPr>
          <a:lstStyle/>
          <a:p>
            <a:pPr algn="just" fontAlgn="base"/>
            <a:r>
              <a:rPr lang="en-IN" dirty="0">
                <a:latin typeface="Arial" panose="020B0604020202020204" pitchFamily="34" charset="0"/>
                <a:cs typeface="Arial" panose="020B0604020202020204" pitchFamily="34" charset="0"/>
              </a:rPr>
              <a:t>Allows diagnosis of tumours smaller than 15mm where 63% of cancers detected during screening have been, enhancing treatment choices (Davis, 2026).</a:t>
            </a:r>
          </a:p>
          <a:p>
            <a:pPr algn="just" fontAlgn="base"/>
            <a:r>
              <a:rPr lang="en-IN" dirty="0">
                <a:latin typeface="Arial" panose="020B0604020202020204" pitchFamily="34" charset="0"/>
                <a:cs typeface="Arial" panose="020B0604020202020204" pitchFamily="34" charset="0"/>
              </a:rPr>
              <a:t>Early diagnosis prevents aggressive chemotherapy which decreases the physical side effects such as nausea, loss of hair and immunosuppression.</a:t>
            </a:r>
          </a:p>
          <a:p>
            <a:pPr algn="just" fontAlgn="base"/>
            <a:r>
              <a:rPr lang="en-IN" dirty="0">
                <a:latin typeface="Arial" panose="020B0604020202020204" pitchFamily="34" charset="0"/>
                <a:cs typeface="Arial" panose="020B0604020202020204" pitchFamily="34" charset="0"/>
              </a:rPr>
              <a:t>Regular every three year screening with mammography ensures continuous surveillance, lowering chances of interval cancers when round-to-round screening.</a:t>
            </a:r>
          </a:p>
        </p:txBody>
      </p:sp>
      <p:sp>
        <p:nvSpPr>
          <p:cNvPr id="7" name="TextBox 6">
            <a:extLst>
              <a:ext uri="{FF2B5EF4-FFF2-40B4-BE49-F238E27FC236}">
                <a16:creationId xmlns:a16="http://schemas.microsoft.com/office/drawing/2014/main" id="{468BE69A-1D48-D22B-97B8-C8A3B292CE3A}"/>
              </a:ext>
            </a:extLst>
          </p:cNvPr>
          <p:cNvSpPr txBox="1"/>
          <p:nvPr/>
        </p:nvSpPr>
        <p:spPr>
          <a:xfrm>
            <a:off x="1066800" y="6114253"/>
            <a:ext cx="4800600" cy="528350"/>
          </a:xfrm>
          <a:prstGeom prst="rect">
            <a:avLst/>
          </a:prstGeom>
          <a:noFill/>
        </p:spPr>
        <p:txBody>
          <a:bodyPr wrap="square">
            <a:spAutoFit/>
          </a:bodyPr>
          <a:lstStyle/>
          <a:p>
            <a:pPr algn="ctr" rtl="0">
              <a:spcAft>
                <a:spcPts val="1000"/>
              </a:spcAft>
              <a:buNone/>
            </a:pPr>
            <a:r>
              <a:rPr lang="en-IN" sz="1000" b="1" i="0" u="none" strike="noStrike" dirty="0">
                <a:solidFill>
                  <a:srgbClr val="000000"/>
                </a:solidFill>
                <a:effectLst/>
                <a:latin typeface="Times New Roman" panose="02020603050405020304" pitchFamily="18" charset="0"/>
              </a:rPr>
              <a:t>Figure 7: TNM System for Staging Breast Cancer</a:t>
            </a:r>
            <a:endParaRPr lang="en-IN" sz="1000" b="0" dirty="0">
              <a:effectLst/>
            </a:endParaRPr>
          </a:p>
          <a:p>
            <a:pPr algn="ctr" rtl="0">
              <a:spcAft>
                <a:spcPts val="1000"/>
              </a:spcAft>
              <a:buNone/>
            </a:pPr>
            <a:r>
              <a:rPr lang="en-IN" sz="1000" b="0" i="0" u="none" strike="noStrike" dirty="0">
                <a:solidFill>
                  <a:srgbClr val="000000"/>
                </a:solidFill>
                <a:effectLst/>
                <a:latin typeface="Times New Roman" panose="02020603050405020304" pitchFamily="18" charset="0"/>
              </a:rPr>
              <a:t>(Source: Davis, 2026)</a:t>
            </a:r>
            <a:endParaRPr lang="en-IN" sz="1000" b="0" dirty="0">
              <a:effectLst/>
            </a:endParaRPr>
          </a:p>
        </p:txBody>
      </p:sp>
    </p:spTree>
    <p:extLst>
      <p:ext uri="{BB962C8B-B14F-4D97-AF65-F5344CB8AC3E}">
        <p14:creationId xmlns:p14="http://schemas.microsoft.com/office/powerpoint/2010/main" val="275657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02AA3-6E8E-61DA-E91C-06B6377C9C1A}"/>
              </a:ext>
            </a:extLst>
          </p:cNvPr>
          <p:cNvSpPr>
            <a:spLocks noGrp="1"/>
          </p:cNvSpPr>
          <p:nvPr>
            <p:ph type="title"/>
          </p:nvPr>
        </p:nvSpPr>
        <p:spPr/>
        <p:txBody>
          <a:bodyPr/>
          <a:lstStyle/>
          <a:p>
            <a:r>
              <a:rPr lang="en-IN" b="1" dirty="0"/>
              <a:t>Sociological and Psychological Benefits of Screening Behaviour Change</a:t>
            </a:r>
            <a:endParaRPr lang="en-IN" dirty="0"/>
          </a:p>
        </p:txBody>
      </p:sp>
      <p:sp>
        <p:nvSpPr>
          <p:cNvPr id="3" name="Content Placeholder 2">
            <a:extLst>
              <a:ext uri="{FF2B5EF4-FFF2-40B4-BE49-F238E27FC236}">
                <a16:creationId xmlns:a16="http://schemas.microsoft.com/office/drawing/2014/main" id="{DDA73688-78BA-A639-8D9E-013448A7F6D4}"/>
              </a:ext>
            </a:extLst>
          </p:cNvPr>
          <p:cNvSpPr>
            <a:spLocks noGrp="1"/>
          </p:cNvSpPr>
          <p:nvPr>
            <p:ph sz="half" idx="1"/>
          </p:nvPr>
        </p:nvSpPr>
        <p:spPr/>
        <p:txBody>
          <a:bodyPr>
            <a:normAutofit fontScale="92500" lnSpcReduction="10000"/>
          </a:bodyPr>
          <a:lstStyle/>
          <a:p>
            <a:pPr algn="just" fontAlgn="base"/>
            <a:r>
              <a:rPr lang="en-IN" dirty="0">
                <a:latin typeface="Arial" panose="020B0604020202020204" pitchFamily="34" charset="0"/>
                <a:cs typeface="Arial" panose="020B0604020202020204" pitchFamily="34" charset="0"/>
              </a:rPr>
              <a:t>Lessens anxiety in cancer by offering relief and definite knowledge of the breast health status with every 3-year cycle (Savitri et al., 2025).</a:t>
            </a:r>
          </a:p>
          <a:p>
            <a:pPr algn="just" fontAlgn="base"/>
            <a:r>
              <a:rPr lang="en-IN" dirty="0">
                <a:latin typeface="Arial" panose="020B0604020202020204" pitchFamily="34" charset="0"/>
                <a:cs typeface="Arial" panose="020B0604020202020204" pitchFamily="34" charset="0"/>
              </a:rPr>
              <a:t>Gives women the information they need to enhance their health, making them feel more confident in their ability to take positive steps towards their own health.</a:t>
            </a:r>
          </a:p>
          <a:p>
            <a:pPr algn="just" fontAlgn="base"/>
            <a:r>
              <a:rPr lang="en-IN" dirty="0">
                <a:latin typeface="Arial" panose="020B0604020202020204" pitchFamily="34" charset="0"/>
                <a:cs typeface="Arial" panose="020B0604020202020204" pitchFamily="34" charset="0"/>
              </a:rPr>
              <a:t>Saves money on families, since it avoids expensive late-stage care and protracted unemployment (CDC, 2024).</a:t>
            </a:r>
          </a:p>
        </p:txBody>
      </p:sp>
      <p:pic>
        <p:nvPicPr>
          <p:cNvPr id="5" name="Content Placeholder 4">
            <a:extLst>
              <a:ext uri="{FF2B5EF4-FFF2-40B4-BE49-F238E27FC236}">
                <a16:creationId xmlns:a16="http://schemas.microsoft.com/office/drawing/2014/main" id="{C55A861B-D2D5-A041-DE7A-A2759A67CE04}"/>
              </a:ext>
            </a:extLst>
          </p:cNvPr>
          <p:cNvPicPr>
            <a:picLocks noGrp="1" noChangeAspect="1"/>
          </p:cNvPicPr>
          <p:nvPr>
            <p:ph sz="half" idx="2"/>
          </p:nvPr>
        </p:nvPicPr>
        <p:blipFill>
          <a:blip r:embed="rId3"/>
          <a:stretch>
            <a:fillRect/>
          </a:stretch>
        </p:blipFill>
        <p:spPr>
          <a:xfrm>
            <a:off x="6324600" y="1825625"/>
            <a:ext cx="5532040" cy="4411688"/>
          </a:xfrm>
          <a:prstGeom prst="rect">
            <a:avLst/>
          </a:prstGeom>
        </p:spPr>
      </p:pic>
      <p:sp>
        <p:nvSpPr>
          <p:cNvPr id="7" name="TextBox 6">
            <a:extLst>
              <a:ext uri="{FF2B5EF4-FFF2-40B4-BE49-F238E27FC236}">
                <a16:creationId xmlns:a16="http://schemas.microsoft.com/office/drawing/2014/main" id="{50E921C4-DAB6-ECC1-2E3C-8D51692D47F2}"/>
              </a:ext>
            </a:extLst>
          </p:cNvPr>
          <p:cNvSpPr txBox="1"/>
          <p:nvPr/>
        </p:nvSpPr>
        <p:spPr>
          <a:xfrm>
            <a:off x="6324600" y="6266809"/>
            <a:ext cx="5532040" cy="528350"/>
          </a:xfrm>
          <a:prstGeom prst="rect">
            <a:avLst/>
          </a:prstGeom>
          <a:noFill/>
        </p:spPr>
        <p:txBody>
          <a:bodyPr wrap="square">
            <a:spAutoFit/>
          </a:bodyPr>
          <a:lstStyle/>
          <a:p>
            <a:pPr algn="ctr" rtl="0">
              <a:spcAft>
                <a:spcPts val="1000"/>
              </a:spcAft>
              <a:buNone/>
            </a:pPr>
            <a:r>
              <a:rPr lang="en-IN" sz="1000" b="1" i="0" u="none" strike="noStrike" dirty="0">
                <a:solidFill>
                  <a:srgbClr val="000000"/>
                </a:solidFill>
                <a:effectLst/>
                <a:latin typeface="Times New Roman" panose="02020603050405020304" pitchFamily="18" charset="0"/>
              </a:rPr>
              <a:t>Figure 8: Influence of Breast cancer on Quality of Life</a:t>
            </a:r>
            <a:endParaRPr lang="en-IN" sz="1000" b="0" dirty="0">
              <a:effectLst/>
            </a:endParaRPr>
          </a:p>
          <a:p>
            <a:pPr algn="ctr" rtl="0">
              <a:spcAft>
                <a:spcPts val="1000"/>
              </a:spcAft>
              <a:buNone/>
            </a:pPr>
            <a:r>
              <a:rPr lang="en-IN" sz="1000" b="0" i="0" u="none" strike="noStrike" dirty="0">
                <a:solidFill>
                  <a:srgbClr val="000000"/>
                </a:solidFill>
                <a:effectLst/>
                <a:latin typeface="Times New Roman" panose="02020603050405020304" pitchFamily="18" charset="0"/>
              </a:rPr>
              <a:t>(Source: Savitri et al., 2025)</a:t>
            </a:r>
            <a:endParaRPr lang="en-IN" sz="1000" b="0" dirty="0">
              <a:effectLst/>
            </a:endParaRPr>
          </a:p>
        </p:txBody>
      </p:sp>
    </p:spTree>
    <p:extLst>
      <p:ext uri="{BB962C8B-B14F-4D97-AF65-F5344CB8AC3E}">
        <p14:creationId xmlns:p14="http://schemas.microsoft.com/office/powerpoint/2010/main" val="3885553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DFEE5E-C2D9-BE1B-45AA-D9BDC69BE4D3}"/>
              </a:ext>
            </a:extLst>
          </p:cNvPr>
          <p:cNvSpPr>
            <a:spLocks noGrp="1"/>
          </p:cNvSpPr>
          <p:nvPr>
            <p:ph type="title"/>
          </p:nvPr>
        </p:nvSpPr>
        <p:spPr/>
        <p:txBody>
          <a:bodyPr>
            <a:normAutofit/>
          </a:bodyPr>
          <a:lstStyle/>
          <a:p>
            <a:r>
              <a:rPr lang="en-IN" b="1" dirty="0"/>
              <a:t>Health Behaviour Theories: Understanding Barriers to Screening</a:t>
            </a:r>
            <a:endParaRPr lang="en-IN" dirty="0"/>
          </a:p>
        </p:txBody>
      </p:sp>
      <p:pic>
        <p:nvPicPr>
          <p:cNvPr id="5" name="Content Placeholder 4">
            <a:extLst>
              <a:ext uri="{FF2B5EF4-FFF2-40B4-BE49-F238E27FC236}">
                <a16:creationId xmlns:a16="http://schemas.microsoft.com/office/drawing/2014/main" id="{CC804255-5E77-AA40-92AE-43855562F6BE}"/>
              </a:ext>
            </a:extLst>
          </p:cNvPr>
          <p:cNvPicPr>
            <a:picLocks noGrp="1" noChangeAspect="1"/>
          </p:cNvPicPr>
          <p:nvPr>
            <p:ph sz="half" idx="1"/>
          </p:nvPr>
        </p:nvPicPr>
        <p:blipFill>
          <a:blip r:embed="rId3"/>
          <a:stretch>
            <a:fillRect/>
          </a:stretch>
        </p:blipFill>
        <p:spPr>
          <a:xfrm>
            <a:off x="1066800" y="1899653"/>
            <a:ext cx="4800600" cy="4427118"/>
          </a:xfrm>
          <a:prstGeom prst="rect">
            <a:avLst/>
          </a:prstGeom>
        </p:spPr>
      </p:pic>
      <p:graphicFrame>
        <p:nvGraphicFramePr>
          <p:cNvPr id="8" name="Content Placeholder 7">
            <a:extLst>
              <a:ext uri="{FF2B5EF4-FFF2-40B4-BE49-F238E27FC236}">
                <a16:creationId xmlns:a16="http://schemas.microsoft.com/office/drawing/2014/main" id="{4FE52720-8B9F-C727-EFC5-0C74441CB2D0}"/>
              </a:ext>
            </a:extLst>
          </p:cNvPr>
          <p:cNvGraphicFramePr>
            <a:graphicFrameLocks noGrp="1"/>
          </p:cNvGraphicFramePr>
          <p:nvPr>
            <p:ph sz="half" idx="2"/>
            <p:extLst>
              <p:ext uri="{D42A27DB-BD31-4B8C-83A1-F6EECF244321}">
                <p14:modId xmlns:p14="http://schemas.microsoft.com/office/powerpoint/2010/main" val="1333507433"/>
              </p:ext>
            </p:extLst>
          </p:nvPr>
        </p:nvGraphicFramePr>
        <p:xfrm>
          <a:off x="6324600" y="1825625"/>
          <a:ext cx="5460032" cy="45751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TextBox 6">
            <a:extLst>
              <a:ext uri="{FF2B5EF4-FFF2-40B4-BE49-F238E27FC236}">
                <a16:creationId xmlns:a16="http://schemas.microsoft.com/office/drawing/2014/main" id="{29270BB8-414B-2CA1-1384-4860570C6C4D}"/>
              </a:ext>
            </a:extLst>
          </p:cNvPr>
          <p:cNvSpPr txBox="1"/>
          <p:nvPr/>
        </p:nvSpPr>
        <p:spPr>
          <a:xfrm>
            <a:off x="1066800" y="6345147"/>
            <a:ext cx="4800600" cy="528350"/>
          </a:xfrm>
          <a:prstGeom prst="rect">
            <a:avLst/>
          </a:prstGeom>
          <a:noFill/>
        </p:spPr>
        <p:txBody>
          <a:bodyPr wrap="square">
            <a:spAutoFit/>
          </a:bodyPr>
          <a:lstStyle/>
          <a:p>
            <a:pPr algn="ctr" rtl="0">
              <a:spcAft>
                <a:spcPts val="1000"/>
              </a:spcAft>
              <a:buNone/>
            </a:pPr>
            <a:r>
              <a:rPr lang="en-IN" sz="1000" b="1" i="0" u="none" strike="noStrike" dirty="0">
                <a:solidFill>
                  <a:srgbClr val="000000"/>
                </a:solidFill>
                <a:effectLst/>
                <a:latin typeface="Times New Roman" panose="02020603050405020304" pitchFamily="18" charset="0"/>
              </a:rPr>
              <a:t>Figure 9: Transtheoretical Model</a:t>
            </a:r>
            <a:endParaRPr lang="en-IN" sz="1000" b="0" dirty="0">
              <a:effectLst/>
            </a:endParaRPr>
          </a:p>
          <a:p>
            <a:pPr algn="ctr" rtl="0">
              <a:spcAft>
                <a:spcPts val="1000"/>
              </a:spcAft>
              <a:buNone/>
            </a:pPr>
            <a:r>
              <a:rPr lang="en-IN" sz="1000" b="0" i="0" u="none" strike="noStrike" dirty="0">
                <a:solidFill>
                  <a:srgbClr val="000000"/>
                </a:solidFill>
                <a:effectLst/>
                <a:latin typeface="Times New Roman" panose="02020603050405020304" pitchFamily="18" charset="0"/>
              </a:rPr>
              <a:t>(Source: Practical Psychology, 2023)</a:t>
            </a:r>
            <a:endParaRPr lang="en-IN" sz="1000" dirty="0"/>
          </a:p>
        </p:txBody>
      </p:sp>
    </p:spTree>
    <p:extLst>
      <p:ext uri="{BB962C8B-B14F-4D97-AF65-F5344CB8AC3E}">
        <p14:creationId xmlns:p14="http://schemas.microsoft.com/office/powerpoint/2010/main" val="2099329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A4432-6F18-5BEE-BDC1-1722860AAEF6}"/>
              </a:ext>
            </a:extLst>
          </p:cNvPr>
          <p:cNvSpPr>
            <a:spLocks noGrp="1"/>
          </p:cNvSpPr>
          <p:nvPr>
            <p:ph type="title"/>
          </p:nvPr>
        </p:nvSpPr>
        <p:spPr/>
        <p:txBody>
          <a:bodyPr/>
          <a:lstStyle/>
          <a:p>
            <a:r>
              <a:rPr lang="en-IN" b="1" dirty="0"/>
              <a:t>Overcoming Individual Challenges – Solutions Within Our Campaign</a:t>
            </a:r>
            <a:endParaRPr lang="en-IN" dirty="0"/>
          </a:p>
        </p:txBody>
      </p:sp>
      <p:sp>
        <p:nvSpPr>
          <p:cNvPr id="5" name="Content Placeholder 4">
            <a:extLst>
              <a:ext uri="{FF2B5EF4-FFF2-40B4-BE49-F238E27FC236}">
                <a16:creationId xmlns:a16="http://schemas.microsoft.com/office/drawing/2014/main" id="{E790EB1A-65E7-E518-E583-293C2CDF6785}"/>
              </a:ext>
            </a:extLst>
          </p:cNvPr>
          <p:cNvSpPr>
            <a:spLocks noGrp="1"/>
          </p:cNvSpPr>
          <p:nvPr>
            <p:ph idx="1"/>
          </p:nvPr>
        </p:nvSpPr>
        <p:spPr/>
        <p:txBody>
          <a:bodyPr/>
          <a:lstStyle/>
          <a:p>
            <a:pPr algn="just" fontAlgn="base"/>
            <a:r>
              <a:rPr lang="en-IN" dirty="0">
                <a:latin typeface="Arial" panose="020B0604020202020204" pitchFamily="34" charset="0"/>
                <a:cs typeface="Arial" panose="020B0604020202020204" pitchFamily="34" charset="0"/>
              </a:rPr>
              <a:t>Myth busting about fear by conducting workshops about the mammography procedure is fast, safe and in most cases painless (Anderson Diagnostics, 2025).</a:t>
            </a:r>
          </a:p>
          <a:p>
            <a:pPr algn="just" fontAlgn="base"/>
            <a:r>
              <a:rPr lang="en-IN" dirty="0">
                <a:latin typeface="Arial" panose="020B0604020202020204" pitchFamily="34" charset="0"/>
                <a:cs typeface="Arial" panose="020B0604020202020204" pitchFamily="34" charset="0"/>
              </a:rPr>
              <a:t>Addressing cultural barriers through multilingual resources and health champions of various ethnic groups in the community at the local level.</a:t>
            </a:r>
          </a:p>
          <a:p>
            <a:pPr algn="just" fontAlgn="base"/>
            <a:r>
              <a:rPr lang="en-IN" dirty="0">
                <a:latin typeface="Arial" panose="020B0604020202020204" pitchFamily="34" charset="0"/>
                <a:cs typeface="Arial" panose="020B0604020202020204" pitchFamily="34" charset="0"/>
              </a:rPr>
              <a:t>Breaking logistical hurdles with marketing of NHS text messages, flexible evening appointments and mobile screening units location.</a:t>
            </a:r>
          </a:p>
        </p:txBody>
      </p:sp>
    </p:spTree>
    <p:extLst>
      <p:ext uri="{BB962C8B-B14F-4D97-AF65-F5344CB8AC3E}">
        <p14:creationId xmlns:p14="http://schemas.microsoft.com/office/powerpoint/2010/main" val="3117801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E5B83-7BC4-9E07-6683-165F60DB0CD7}"/>
              </a:ext>
            </a:extLst>
          </p:cNvPr>
          <p:cNvSpPr>
            <a:spLocks noGrp="1"/>
          </p:cNvSpPr>
          <p:nvPr>
            <p:ph type="title"/>
          </p:nvPr>
        </p:nvSpPr>
        <p:spPr/>
        <p:txBody>
          <a:bodyPr/>
          <a:lstStyle/>
          <a:p>
            <a:r>
              <a:rPr lang="en-IN" b="1" dirty="0"/>
              <a:t>References</a:t>
            </a:r>
            <a:endParaRPr lang="en-IN" dirty="0"/>
          </a:p>
        </p:txBody>
      </p:sp>
      <p:sp>
        <p:nvSpPr>
          <p:cNvPr id="3" name="Content Placeholder 2">
            <a:extLst>
              <a:ext uri="{FF2B5EF4-FFF2-40B4-BE49-F238E27FC236}">
                <a16:creationId xmlns:a16="http://schemas.microsoft.com/office/drawing/2014/main" id="{D7450F76-06C4-99CB-17E5-4A9FA3D68CEE}"/>
              </a:ext>
            </a:extLst>
          </p:cNvPr>
          <p:cNvSpPr>
            <a:spLocks noGrp="1"/>
          </p:cNvSpPr>
          <p:nvPr>
            <p:ph idx="1"/>
          </p:nvPr>
        </p:nvSpPr>
        <p:spPr>
          <a:xfrm>
            <a:off x="335360" y="1828799"/>
            <a:ext cx="11593288" cy="4572001"/>
          </a:xfrm>
        </p:spPr>
        <p:txBody>
          <a:bodyPr>
            <a:normAutofit fontScale="55000" lnSpcReduction="20000"/>
          </a:bodyPr>
          <a:lstStyle/>
          <a:p>
            <a:pPr algn="just"/>
            <a:r>
              <a:rPr lang="en-IN" dirty="0" err="1">
                <a:latin typeface="Arial" panose="020B0604020202020204" pitchFamily="34" charset="0"/>
                <a:cs typeface="Arial" panose="020B0604020202020204" pitchFamily="34" charset="0"/>
              </a:rPr>
              <a:t>Alyafei</a:t>
            </a:r>
            <a:r>
              <a:rPr lang="en-IN" dirty="0">
                <a:latin typeface="Arial" panose="020B0604020202020204" pitchFamily="34" charset="0"/>
                <a:cs typeface="Arial" panose="020B0604020202020204" pitchFamily="34" charset="0"/>
              </a:rPr>
              <a:t>, A. and Carr, R.E. (2024). </a:t>
            </a:r>
            <a:r>
              <a:rPr lang="en-IN" i="1" dirty="0">
                <a:latin typeface="Arial" panose="020B0604020202020204" pitchFamily="34" charset="0"/>
                <a:cs typeface="Arial" panose="020B0604020202020204" pitchFamily="34" charset="0"/>
              </a:rPr>
              <a:t>The Health Belief Model of </a:t>
            </a:r>
            <a:r>
              <a:rPr lang="en-IN" i="1" dirty="0" err="1">
                <a:latin typeface="Arial" panose="020B0604020202020204" pitchFamily="34" charset="0"/>
                <a:cs typeface="Arial" panose="020B0604020202020204" pitchFamily="34" charset="0"/>
              </a:rPr>
              <a:t>Behavior</a:t>
            </a:r>
            <a:r>
              <a:rPr lang="en-IN" i="1" dirty="0">
                <a:latin typeface="Arial" panose="020B0604020202020204" pitchFamily="34" charset="0"/>
                <a:cs typeface="Arial" panose="020B0604020202020204" pitchFamily="34" charset="0"/>
              </a:rPr>
              <a:t> Change</a:t>
            </a:r>
            <a:r>
              <a:rPr lang="en-IN" dirty="0">
                <a:latin typeface="Arial" panose="020B0604020202020204" pitchFamily="34" charset="0"/>
                <a:cs typeface="Arial" panose="020B0604020202020204" pitchFamily="34" charset="0"/>
              </a:rPr>
              <a:t>. [online] National Library of Medicine. Available at: </a:t>
            </a:r>
            <a:r>
              <a:rPr lang="en-IN" u="sng" dirty="0">
                <a:latin typeface="Arial" panose="020B0604020202020204" pitchFamily="34" charset="0"/>
                <a:cs typeface="Arial" panose="020B0604020202020204" pitchFamily="34" charset="0"/>
                <a:hlinkClick r:id="rId2"/>
              </a:rPr>
              <a:t>https://www.ncbi.nlm.nih.gov/books/NBK606120/</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American Cancer Society (2022). </a:t>
            </a:r>
            <a:r>
              <a:rPr lang="en-IN" i="1" dirty="0">
                <a:latin typeface="Arial" panose="020B0604020202020204" pitchFamily="34" charset="0"/>
                <a:cs typeface="Arial" panose="020B0604020202020204" pitchFamily="34" charset="0"/>
              </a:rPr>
              <a:t>Breast Cancer Mammogram | How Does a Mammogram Work?</a:t>
            </a:r>
            <a:r>
              <a:rPr lang="en-IN" dirty="0">
                <a:latin typeface="Arial" panose="020B0604020202020204" pitchFamily="34" charset="0"/>
                <a:cs typeface="Arial" panose="020B0604020202020204" pitchFamily="34" charset="0"/>
              </a:rPr>
              <a:t> [online] www.cancer.org. Available at: </a:t>
            </a:r>
            <a:r>
              <a:rPr lang="en-IN" u="sng" dirty="0">
                <a:latin typeface="Arial" panose="020B0604020202020204" pitchFamily="34" charset="0"/>
                <a:cs typeface="Arial" panose="020B0604020202020204" pitchFamily="34" charset="0"/>
                <a:hlinkClick r:id="rId3"/>
              </a:rPr>
              <a:t>https://www.cancer.org/cancer/types/breast-cancer/screening-tests-and-early-detection/mammograms/mammogram-basics.html</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Anderson Diagnostics. (2025). </a:t>
            </a:r>
            <a:r>
              <a:rPr lang="en-IN" i="1" dirty="0">
                <a:latin typeface="Arial" panose="020B0604020202020204" pitchFamily="34" charset="0"/>
                <a:cs typeface="Arial" panose="020B0604020202020204" pitchFamily="34" charset="0"/>
              </a:rPr>
              <a:t>The Vital Truth: Mammogram Myths And Facts</a:t>
            </a:r>
            <a:r>
              <a:rPr lang="en-IN" dirty="0">
                <a:latin typeface="Arial" panose="020B0604020202020204" pitchFamily="34" charset="0"/>
                <a:cs typeface="Arial" panose="020B0604020202020204" pitchFamily="34" charset="0"/>
              </a:rPr>
              <a:t>. [online] Available at: </a:t>
            </a:r>
            <a:r>
              <a:rPr lang="en-IN" u="sng" dirty="0">
                <a:latin typeface="Arial" panose="020B0604020202020204" pitchFamily="34" charset="0"/>
                <a:cs typeface="Arial" panose="020B0604020202020204" pitchFamily="34" charset="0"/>
                <a:hlinkClick r:id="rId4"/>
              </a:rPr>
              <a:t>https://www.andersondiagnostics.com/mammogram-myths-facts/%</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Breast Cancer Now. (2026). </a:t>
            </a:r>
            <a:r>
              <a:rPr lang="en-IN" i="1" dirty="0">
                <a:latin typeface="Arial" panose="020B0604020202020204" pitchFamily="34" charset="0"/>
                <a:cs typeface="Arial" panose="020B0604020202020204" pitchFamily="34" charset="0"/>
              </a:rPr>
              <a:t>Download and order publications</a:t>
            </a:r>
            <a:r>
              <a:rPr lang="en-IN" dirty="0">
                <a:latin typeface="Arial" panose="020B0604020202020204" pitchFamily="34" charset="0"/>
                <a:cs typeface="Arial" panose="020B0604020202020204" pitchFamily="34" charset="0"/>
              </a:rPr>
              <a:t>. [online] Available at: </a:t>
            </a:r>
            <a:r>
              <a:rPr lang="en-IN" u="sng" dirty="0">
                <a:latin typeface="Arial" panose="020B0604020202020204" pitchFamily="34" charset="0"/>
                <a:cs typeface="Arial" panose="020B0604020202020204" pitchFamily="34" charset="0"/>
                <a:hlinkClick r:id="rId5"/>
              </a:rPr>
              <a:t>https://breastcancernow.org/download-and-order-publications</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Brookes, E. (2023). </a:t>
            </a:r>
            <a:r>
              <a:rPr lang="en-IN" i="1" dirty="0">
                <a:latin typeface="Arial" panose="020B0604020202020204" pitchFamily="34" charset="0"/>
                <a:cs typeface="Arial" panose="020B0604020202020204" pitchFamily="34" charset="0"/>
              </a:rPr>
              <a:t>The Theory of Planned </a:t>
            </a:r>
            <a:r>
              <a:rPr lang="en-IN" i="1" dirty="0" err="1">
                <a:latin typeface="Arial" panose="020B0604020202020204" pitchFamily="34" charset="0"/>
                <a:cs typeface="Arial" panose="020B0604020202020204" pitchFamily="34" charset="0"/>
              </a:rPr>
              <a:t>Behavior</a:t>
            </a:r>
            <a:r>
              <a:rPr lang="en-IN" i="1" dirty="0">
                <a:latin typeface="Arial" panose="020B0604020202020204" pitchFamily="34" charset="0"/>
                <a:cs typeface="Arial" panose="020B0604020202020204" pitchFamily="34" charset="0"/>
              </a:rPr>
              <a:t> - Simply Psychology</a:t>
            </a:r>
            <a:r>
              <a:rPr lang="en-IN" dirty="0">
                <a:latin typeface="Arial" panose="020B0604020202020204" pitchFamily="34" charset="0"/>
                <a:cs typeface="Arial" panose="020B0604020202020204" pitchFamily="34" charset="0"/>
              </a:rPr>
              <a:t>. [online] www.simplypsychology.org. Available at: </a:t>
            </a:r>
            <a:r>
              <a:rPr lang="en-IN" u="sng" dirty="0">
                <a:latin typeface="Arial" panose="020B0604020202020204" pitchFamily="34" charset="0"/>
                <a:cs typeface="Arial" panose="020B0604020202020204" pitchFamily="34" charset="0"/>
                <a:hlinkClick r:id="rId6"/>
              </a:rPr>
              <a:t>https://www.simplypsychology.org/theory-of-planned-behavior.html</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Bush, L. and Misak, J. (2025). </a:t>
            </a:r>
            <a:r>
              <a:rPr lang="en-IN" i="1" dirty="0">
                <a:latin typeface="Arial" panose="020B0604020202020204" pitchFamily="34" charset="0"/>
                <a:cs typeface="Arial" panose="020B0604020202020204" pitchFamily="34" charset="0"/>
              </a:rPr>
              <a:t>SEPTEMBER 2025</a:t>
            </a:r>
            <a:r>
              <a:rPr lang="en-IN" dirty="0">
                <a:latin typeface="Arial" panose="020B0604020202020204" pitchFamily="34" charset="0"/>
                <a:cs typeface="Arial" panose="020B0604020202020204" pitchFamily="34" charset="0"/>
              </a:rPr>
              <a:t>. [online] Available at: </a:t>
            </a:r>
            <a:r>
              <a:rPr lang="en-IN" u="sng" dirty="0">
                <a:latin typeface="Arial" panose="020B0604020202020204" pitchFamily="34" charset="0"/>
                <a:cs typeface="Arial" panose="020B0604020202020204" pitchFamily="34" charset="0"/>
                <a:hlinkClick r:id="rId7"/>
              </a:rPr>
              <a:t>https://demos.co.uk/wp-content/uploads/2025/09/The-cost-of-breast-cancer-2025-update_Report_Sept.pdf</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CDC (2024). </a:t>
            </a:r>
            <a:r>
              <a:rPr lang="en-IN" i="1" dirty="0">
                <a:latin typeface="Arial" panose="020B0604020202020204" pitchFamily="34" charset="0"/>
                <a:cs typeface="Arial" panose="020B0604020202020204" pitchFamily="34" charset="0"/>
              </a:rPr>
              <a:t>Health and Economic Benefits of Breast Cancer Interventions</a:t>
            </a:r>
            <a:r>
              <a:rPr lang="en-IN" dirty="0">
                <a:latin typeface="Arial" panose="020B0604020202020204" pitchFamily="34" charset="0"/>
                <a:cs typeface="Arial" panose="020B0604020202020204" pitchFamily="34" charset="0"/>
              </a:rPr>
              <a:t>. [online] National </a:t>
            </a:r>
            <a:r>
              <a:rPr lang="en-IN" dirty="0" err="1">
                <a:latin typeface="Arial" panose="020B0604020202020204" pitchFamily="34" charset="0"/>
                <a:cs typeface="Arial" panose="020B0604020202020204" pitchFamily="34" charset="0"/>
              </a:rPr>
              <a:t>Center</a:t>
            </a:r>
            <a:r>
              <a:rPr lang="en-IN" dirty="0">
                <a:latin typeface="Arial" panose="020B0604020202020204" pitchFamily="34" charset="0"/>
                <a:cs typeface="Arial" panose="020B0604020202020204" pitchFamily="34" charset="0"/>
              </a:rPr>
              <a:t> for Chronic Disease Prevention and Health Promotion (NCCDPHP). Available at: </a:t>
            </a:r>
            <a:r>
              <a:rPr lang="en-IN" u="sng" dirty="0">
                <a:latin typeface="Arial" panose="020B0604020202020204" pitchFamily="34" charset="0"/>
                <a:cs typeface="Arial" panose="020B0604020202020204" pitchFamily="34" charset="0"/>
                <a:hlinkClick r:id="rId8"/>
              </a:rPr>
              <a:t>https://www.cdc.gov/nccdphp/priorities/breast-cancer.html</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Davis, L.E. (2026). </a:t>
            </a:r>
            <a:r>
              <a:rPr lang="en-IN" i="1" dirty="0">
                <a:latin typeface="Arial" panose="020B0604020202020204" pitchFamily="34" charset="0"/>
                <a:cs typeface="Arial" panose="020B0604020202020204" pitchFamily="34" charset="0"/>
              </a:rPr>
              <a:t>Understanding Your Breast </a:t>
            </a:r>
            <a:r>
              <a:rPr lang="en-IN" i="1" dirty="0" err="1">
                <a:latin typeface="Arial" panose="020B0604020202020204" pitchFamily="34" charset="0"/>
                <a:cs typeface="Arial" panose="020B0604020202020204" pitchFamily="34" charset="0"/>
              </a:rPr>
              <a:t>Tumor</a:t>
            </a:r>
            <a:r>
              <a:rPr lang="en-IN" i="1" dirty="0">
                <a:latin typeface="Arial" panose="020B0604020202020204" pitchFamily="34" charset="0"/>
                <a:cs typeface="Arial" panose="020B0604020202020204" pitchFamily="34" charset="0"/>
              </a:rPr>
              <a:t> Size and Stage</a:t>
            </a:r>
            <a:r>
              <a:rPr lang="en-IN" dirty="0">
                <a:latin typeface="Arial" panose="020B0604020202020204" pitchFamily="34" charset="0"/>
                <a:cs typeface="Arial" panose="020B0604020202020204" pitchFamily="34" charset="0"/>
              </a:rPr>
              <a:t>. [online] </a:t>
            </a:r>
            <a:r>
              <a:rPr lang="en-IN" dirty="0" err="1">
                <a:latin typeface="Arial" panose="020B0604020202020204" pitchFamily="34" charset="0"/>
                <a:cs typeface="Arial" panose="020B0604020202020204" pitchFamily="34" charset="0"/>
              </a:rPr>
              <a:t>Verywell</a:t>
            </a:r>
            <a:r>
              <a:rPr lang="en-IN" dirty="0">
                <a:latin typeface="Arial" panose="020B0604020202020204" pitchFamily="34" charset="0"/>
                <a:cs typeface="Arial" panose="020B0604020202020204" pitchFamily="34" charset="0"/>
              </a:rPr>
              <a:t> Health. Available at: </a:t>
            </a:r>
            <a:r>
              <a:rPr lang="en-IN" u="sng" dirty="0">
                <a:latin typeface="Arial" panose="020B0604020202020204" pitchFamily="34" charset="0"/>
                <a:cs typeface="Arial" panose="020B0604020202020204" pitchFamily="34" charset="0"/>
                <a:hlinkClick r:id="rId9"/>
              </a:rPr>
              <a:t>https://www.verywellhealth.com/know-your-breast-tumor-size-4114640</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de Freitas, P.P., de Menezes, M.C., dos Santos, L.C., Pimenta, A.M., Ferreira, A.V.M. and Lopes, A.C.S. (2020). The transtheoretical model is an effective weight management intervention: a randomized controlled trial. </a:t>
            </a:r>
            <a:r>
              <a:rPr lang="en-IN" i="1" dirty="0">
                <a:latin typeface="Arial" panose="020B0604020202020204" pitchFamily="34" charset="0"/>
                <a:cs typeface="Arial" panose="020B0604020202020204" pitchFamily="34" charset="0"/>
              </a:rPr>
              <a:t>BMC Public Health</a:t>
            </a:r>
            <a:r>
              <a:rPr lang="en-IN" dirty="0">
                <a:latin typeface="Arial" panose="020B0604020202020204" pitchFamily="34" charset="0"/>
                <a:cs typeface="Arial" panose="020B0604020202020204" pitchFamily="34" charset="0"/>
              </a:rPr>
              <a:t>, [online] 20(1). </a:t>
            </a:r>
            <a:r>
              <a:rPr lang="en-IN" dirty="0" err="1">
                <a:latin typeface="Arial" panose="020B0604020202020204" pitchFamily="34" charset="0"/>
                <a:cs typeface="Arial" panose="020B0604020202020204" pitchFamily="34" charset="0"/>
              </a:rPr>
              <a:t>doi:</a:t>
            </a:r>
            <a:r>
              <a:rPr lang="en-IN" u="sng" dirty="0" err="1">
                <a:latin typeface="Arial" panose="020B0604020202020204" pitchFamily="34" charset="0"/>
                <a:cs typeface="Arial" panose="020B0604020202020204" pitchFamily="34" charset="0"/>
                <a:hlinkClick r:id="rId10"/>
              </a:rPr>
              <a:t>https</a:t>
            </a:r>
            <a:r>
              <a:rPr lang="en-IN" u="sng" dirty="0">
                <a:latin typeface="Arial" panose="020B0604020202020204" pitchFamily="34" charset="0"/>
                <a:cs typeface="Arial" panose="020B0604020202020204" pitchFamily="34" charset="0"/>
                <a:hlinkClick r:id="rId10"/>
              </a:rPr>
              <a:t>://doi.org/10.1186/s12889-020-08796-1</a:t>
            </a:r>
            <a:r>
              <a:rPr lang="en-IN"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71222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75179-2463-B114-04F4-657B5C0386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60C0D9-87BB-6D9B-0158-41BAE5ACC2B0}"/>
              </a:ext>
            </a:extLst>
          </p:cNvPr>
          <p:cNvSpPr>
            <a:spLocks noGrp="1"/>
          </p:cNvSpPr>
          <p:nvPr>
            <p:ph type="title"/>
          </p:nvPr>
        </p:nvSpPr>
        <p:spPr>
          <a:xfrm>
            <a:off x="335360" y="99220"/>
            <a:ext cx="10789840" cy="1325563"/>
          </a:xfrm>
        </p:spPr>
        <p:txBody>
          <a:bodyPr/>
          <a:lstStyle/>
          <a:p>
            <a:r>
              <a:rPr lang="en-IN" b="1" dirty="0"/>
              <a:t>References</a:t>
            </a:r>
            <a:endParaRPr lang="en-IN" dirty="0"/>
          </a:p>
        </p:txBody>
      </p:sp>
      <p:sp>
        <p:nvSpPr>
          <p:cNvPr id="3" name="Content Placeholder 2">
            <a:extLst>
              <a:ext uri="{FF2B5EF4-FFF2-40B4-BE49-F238E27FC236}">
                <a16:creationId xmlns:a16="http://schemas.microsoft.com/office/drawing/2014/main" id="{9D24594A-0678-8814-484D-5F9CA0DBFEA4}"/>
              </a:ext>
            </a:extLst>
          </p:cNvPr>
          <p:cNvSpPr>
            <a:spLocks noGrp="1"/>
          </p:cNvSpPr>
          <p:nvPr>
            <p:ph idx="1"/>
          </p:nvPr>
        </p:nvSpPr>
        <p:spPr>
          <a:xfrm>
            <a:off x="335360" y="1828799"/>
            <a:ext cx="11593288" cy="4572001"/>
          </a:xfrm>
        </p:spPr>
        <p:txBody>
          <a:bodyPr>
            <a:normAutofit fontScale="62500" lnSpcReduction="20000"/>
          </a:bodyPr>
          <a:lstStyle/>
          <a:p>
            <a:pPr algn="just"/>
            <a:r>
              <a:rPr lang="en-IN" dirty="0">
                <a:latin typeface="Arial" panose="020B0604020202020204" pitchFamily="34" charset="0"/>
                <a:cs typeface="Arial" panose="020B0604020202020204" pitchFamily="34" charset="0"/>
              </a:rPr>
              <a:t>Hendel, K.R., Vaughan, E., Kirschmann, J.M. and Johnston, C.A. (2024). Moving Beyond Raising Awareness: Addressing Barriers. </a:t>
            </a:r>
            <a:r>
              <a:rPr lang="en-IN" i="1" dirty="0">
                <a:latin typeface="Arial" panose="020B0604020202020204" pitchFamily="34" charset="0"/>
                <a:cs typeface="Arial" panose="020B0604020202020204" pitchFamily="34" charset="0"/>
              </a:rPr>
              <a:t>American Journal of Lifestyle Medicine</a:t>
            </a:r>
            <a:r>
              <a:rPr lang="en-IN" dirty="0">
                <a:latin typeface="Arial" panose="020B0604020202020204" pitchFamily="34" charset="0"/>
                <a:cs typeface="Arial" panose="020B0604020202020204" pitchFamily="34" charset="0"/>
              </a:rPr>
              <a:t>, 18(6). </a:t>
            </a:r>
            <a:r>
              <a:rPr lang="en-IN" dirty="0" err="1">
                <a:latin typeface="Arial" panose="020B0604020202020204" pitchFamily="34" charset="0"/>
                <a:cs typeface="Arial" panose="020B0604020202020204" pitchFamily="34" charset="0"/>
              </a:rPr>
              <a:t>doi:</a:t>
            </a:r>
            <a:r>
              <a:rPr lang="en-IN" u="sng" dirty="0" err="1">
                <a:latin typeface="Arial" panose="020B0604020202020204" pitchFamily="34" charset="0"/>
                <a:cs typeface="Arial" panose="020B0604020202020204" pitchFamily="34" charset="0"/>
                <a:hlinkClick r:id="rId2"/>
              </a:rPr>
              <a:t>https</a:t>
            </a:r>
            <a:r>
              <a:rPr lang="en-IN" u="sng" dirty="0">
                <a:latin typeface="Arial" panose="020B0604020202020204" pitchFamily="34" charset="0"/>
                <a:cs typeface="Arial" panose="020B0604020202020204" pitchFamily="34" charset="0"/>
                <a:hlinkClick r:id="rId2"/>
              </a:rPr>
              <a:t>://doi.org/10.1177/15598276241274114</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Hull Joint Strategic Needs Assessment (2026). </a:t>
            </a:r>
            <a:r>
              <a:rPr lang="en-IN" i="1" dirty="0">
                <a:latin typeface="Arial" panose="020B0604020202020204" pitchFamily="34" charset="0"/>
                <a:cs typeface="Arial" panose="020B0604020202020204" pitchFamily="34" charset="0"/>
              </a:rPr>
              <a:t>Screening Among Adults and the NHS Health Check</a:t>
            </a:r>
            <a:r>
              <a:rPr lang="en-IN" dirty="0">
                <a:latin typeface="Arial" panose="020B0604020202020204" pitchFamily="34" charset="0"/>
                <a:cs typeface="Arial" panose="020B0604020202020204" pitchFamily="34" charset="0"/>
              </a:rPr>
              <a:t>. [online] www.hulljsna.com. Available at: </a:t>
            </a:r>
            <a:r>
              <a:rPr lang="en-IN" u="sng" dirty="0">
                <a:latin typeface="Arial" panose="020B0604020202020204" pitchFamily="34" charset="0"/>
                <a:cs typeface="Arial" panose="020B0604020202020204" pitchFamily="34" charset="0"/>
                <a:hlinkClick r:id="rId3"/>
              </a:rPr>
              <a:t>https://www.hulljsna.com/adults/prevention-adults/screening-and-nhs-health-check/</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Kelly, C.J., Wilson, M., Warren, L.M., Sidebottom, R., Halling-Brown, M., Yang, L., </a:t>
            </a:r>
            <a:r>
              <a:rPr lang="en-IN" dirty="0" err="1">
                <a:latin typeface="Arial" panose="020B0604020202020204" pitchFamily="34" charset="0"/>
                <a:cs typeface="Arial" panose="020B0604020202020204" pitchFamily="34" charset="0"/>
              </a:rPr>
              <a:t>Morigami</a:t>
            </a:r>
            <a:r>
              <a:rPr lang="en-IN" dirty="0">
                <a:latin typeface="Arial" panose="020B0604020202020204" pitchFamily="34" charset="0"/>
                <a:cs typeface="Arial" panose="020B0604020202020204" pitchFamily="34" charset="0"/>
              </a:rPr>
              <a:t>, M., Venton, J., Chopra, R., Chang, J., Dixon, J., Gilbert, F.J., Golden, D.I., </a:t>
            </a:r>
            <a:r>
              <a:rPr lang="en-IN" dirty="0" err="1">
                <a:latin typeface="Arial" panose="020B0604020202020204" pitchFamily="34" charset="0"/>
                <a:cs typeface="Arial" panose="020B0604020202020204" pitchFamily="34" charset="0"/>
              </a:rPr>
              <a:t>Gruzewska</a:t>
            </a:r>
            <a:r>
              <a:rPr lang="en-IN" dirty="0">
                <a:latin typeface="Arial" panose="020B0604020202020204" pitchFamily="34" charset="0"/>
                <a:cs typeface="Arial" panose="020B0604020202020204" pitchFamily="34" charset="0"/>
              </a:rPr>
              <a:t>, E., Honeyfield, L., </a:t>
            </a:r>
            <a:r>
              <a:rPr lang="en-IN" dirty="0" err="1">
                <a:latin typeface="Arial" panose="020B0604020202020204" pitchFamily="34" charset="0"/>
                <a:cs typeface="Arial" panose="020B0604020202020204" pitchFamily="34" charset="0"/>
              </a:rPr>
              <a:t>Hujan</a:t>
            </a:r>
            <a:r>
              <a:rPr lang="en-IN" dirty="0">
                <a:latin typeface="Arial" panose="020B0604020202020204" pitchFamily="34" charset="0"/>
                <a:cs typeface="Arial" panose="020B0604020202020204" pitchFamily="34" charset="0"/>
              </a:rPr>
              <a:t>, A., </a:t>
            </a:r>
            <a:r>
              <a:rPr lang="en-IN" dirty="0" err="1">
                <a:latin typeface="Arial" panose="020B0604020202020204" pitchFamily="34" charset="0"/>
                <a:cs typeface="Arial" panose="020B0604020202020204" pitchFamily="34" charset="0"/>
              </a:rPr>
              <a:t>Khodabakhshi</a:t>
            </a:r>
            <a:r>
              <a:rPr lang="en-IN" dirty="0">
                <a:latin typeface="Arial" panose="020B0604020202020204" pitchFamily="34" charset="0"/>
                <a:cs typeface="Arial" panose="020B0604020202020204" pitchFamily="34" charset="0"/>
              </a:rPr>
              <a:t>, D., Lewis, E., Malhotra, N. and Mallya, R. (2026). Diagnostic accuracy, fairness and clinical implementation of AI for breast cancer screening: results of </a:t>
            </a:r>
            <a:r>
              <a:rPr lang="en-IN" dirty="0" err="1">
                <a:latin typeface="Arial" panose="020B0604020202020204" pitchFamily="34" charset="0"/>
                <a:cs typeface="Arial" panose="020B0604020202020204" pitchFamily="34" charset="0"/>
              </a:rPr>
              <a:t>multicenter</a:t>
            </a:r>
            <a:r>
              <a:rPr lang="en-IN" dirty="0">
                <a:latin typeface="Arial" panose="020B0604020202020204" pitchFamily="34" charset="0"/>
                <a:cs typeface="Arial" panose="020B0604020202020204" pitchFamily="34" charset="0"/>
              </a:rPr>
              <a:t> retrospective and prospective technical feasibility studies. </a:t>
            </a:r>
            <a:r>
              <a:rPr lang="en-IN" i="1" dirty="0">
                <a:latin typeface="Arial" panose="020B0604020202020204" pitchFamily="34" charset="0"/>
                <a:cs typeface="Arial" panose="020B0604020202020204" pitchFamily="34" charset="0"/>
              </a:rPr>
              <a:t>Nature Cancer</a:t>
            </a:r>
            <a:r>
              <a:rPr lang="en-IN" dirty="0">
                <a:latin typeface="Arial" panose="020B0604020202020204" pitchFamily="34" charset="0"/>
                <a:cs typeface="Arial" panose="020B0604020202020204" pitchFamily="34" charset="0"/>
              </a:rPr>
              <a:t>. [online] </a:t>
            </a:r>
            <a:r>
              <a:rPr lang="en-IN" dirty="0" err="1">
                <a:latin typeface="Arial" panose="020B0604020202020204" pitchFamily="34" charset="0"/>
                <a:cs typeface="Arial" panose="020B0604020202020204" pitchFamily="34" charset="0"/>
              </a:rPr>
              <a:t>doi:</a:t>
            </a:r>
            <a:r>
              <a:rPr lang="en-IN" u="sng" dirty="0" err="1">
                <a:latin typeface="Arial" panose="020B0604020202020204" pitchFamily="34" charset="0"/>
                <a:cs typeface="Arial" panose="020B0604020202020204" pitchFamily="34" charset="0"/>
                <a:hlinkClick r:id="rId4"/>
              </a:rPr>
              <a:t>https</a:t>
            </a:r>
            <a:r>
              <a:rPr lang="en-IN" u="sng" dirty="0">
                <a:latin typeface="Arial" panose="020B0604020202020204" pitchFamily="34" charset="0"/>
                <a:cs typeface="Arial" panose="020B0604020202020204" pitchFamily="34" charset="0"/>
                <a:hlinkClick r:id="rId4"/>
              </a:rPr>
              <a:t>://doi.org/10.1038/s43018-026-01127-0</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Local Government Association (2025). </a:t>
            </a:r>
            <a:r>
              <a:rPr lang="en-IN" i="1" dirty="0">
                <a:latin typeface="Arial" panose="020B0604020202020204" pitchFamily="34" charset="0"/>
                <a:cs typeface="Arial" panose="020B0604020202020204" pitchFamily="34" charset="0"/>
              </a:rPr>
              <a:t>Health inequalities - Breast cancer screening rates in Dudley and Netherton PCN</a:t>
            </a:r>
            <a:r>
              <a:rPr lang="en-IN" dirty="0">
                <a:latin typeface="Arial" panose="020B0604020202020204" pitchFamily="34" charset="0"/>
                <a:cs typeface="Arial" panose="020B0604020202020204" pitchFamily="34" charset="0"/>
              </a:rPr>
              <a:t>. [online] Local.gov.uk. Available at: </a:t>
            </a:r>
            <a:r>
              <a:rPr lang="en-IN" u="sng" dirty="0">
                <a:latin typeface="Arial" panose="020B0604020202020204" pitchFamily="34" charset="0"/>
                <a:cs typeface="Arial" panose="020B0604020202020204" pitchFamily="34" charset="0"/>
                <a:hlinkClick r:id="rId5"/>
              </a:rPr>
              <a:t>https://www.local.gov.uk/case-studies/health-inequalities-breast-cancer-screening-rates-dudley-and-netherton-pcn</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Moloney, C. (2024). Cost of breast cancer to UK economy could reach £3.6bn by 2034, study shows. </a:t>
            </a:r>
            <a:r>
              <a:rPr lang="en-IN" i="1" dirty="0">
                <a:latin typeface="Arial" panose="020B0604020202020204" pitchFamily="34" charset="0"/>
                <a:cs typeface="Arial" panose="020B0604020202020204" pitchFamily="34" charset="0"/>
              </a:rPr>
              <a:t>The Guardian</a:t>
            </a:r>
            <a:r>
              <a:rPr lang="en-IN" dirty="0">
                <a:latin typeface="Arial" panose="020B0604020202020204" pitchFamily="34" charset="0"/>
                <a:cs typeface="Arial" panose="020B0604020202020204" pitchFamily="34" charset="0"/>
              </a:rPr>
              <a:t>. [online] 22 Jan. Available at: </a:t>
            </a:r>
            <a:r>
              <a:rPr lang="en-IN" u="sng" dirty="0">
                <a:latin typeface="Arial" panose="020B0604020202020204" pitchFamily="34" charset="0"/>
                <a:cs typeface="Arial" panose="020B0604020202020204" pitchFamily="34" charset="0"/>
                <a:hlinkClick r:id="rId6"/>
              </a:rPr>
              <a:t>https://www.theguardian.com/society/2024/jan/22/cost-of-breast-cancer-uk-economy-study</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National Health Executive. (2026). </a:t>
            </a:r>
            <a:r>
              <a:rPr lang="en-IN" i="1" dirty="0">
                <a:latin typeface="Arial" panose="020B0604020202020204" pitchFamily="34" charset="0"/>
                <a:cs typeface="Arial" panose="020B0604020202020204" pitchFamily="34" charset="0"/>
              </a:rPr>
              <a:t>Breast screening uptake rises as thousands more cancers detected early | National Health Executive</a:t>
            </a:r>
            <a:r>
              <a:rPr lang="en-IN" dirty="0">
                <a:latin typeface="Arial" panose="020B0604020202020204" pitchFamily="34" charset="0"/>
                <a:cs typeface="Arial" panose="020B0604020202020204" pitchFamily="34" charset="0"/>
              </a:rPr>
              <a:t>. [online] Available at: </a:t>
            </a:r>
            <a:r>
              <a:rPr lang="en-IN" u="sng" dirty="0">
                <a:latin typeface="Arial" panose="020B0604020202020204" pitchFamily="34" charset="0"/>
                <a:cs typeface="Arial" panose="020B0604020202020204" pitchFamily="34" charset="0"/>
                <a:hlinkClick r:id="rId7"/>
              </a:rPr>
              <a:t>https://www.nationalhealthexecutive.com/articles/breast-screening-uptake-rises-thousands-more-cancers-detected-early</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NHS Cancer Screening Programmes (2025). </a:t>
            </a:r>
            <a:r>
              <a:rPr lang="en-IN" i="1" dirty="0">
                <a:latin typeface="Arial" panose="020B0604020202020204" pitchFamily="34" charset="0"/>
                <a:cs typeface="Arial" panose="020B0604020202020204" pitchFamily="34" charset="0"/>
              </a:rPr>
              <a:t>NHS Breast Screening Programme (NHSBSP)</a:t>
            </a:r>
            <a:r>
              <a:rPr lang="en-IN" dirty="0">
                <a:latin typeface="Arial" panose="020B0604020202020204" pitchFamily="34" charset="0"/>
                <a:cs typeface="Arial" panose="020B0604020202020204" pitchFamily="34" charset="0"/>
              </a:rPr>
              <a:t>. [online] Cancerscreening.org.uk. Available at: </a:t>
            </a:r>
            <a:r>
              <a:rPr lang="en-IN" u="sng" dirty="0">
                <a:latin typeface="Arial" panose="020B0604020202020204" pitchFamily="34" charset="0"/>
                <a:cs typeface="Arial" panose="020B0604020202020204" pitchFamily="34" charset="0"/>
                <a:hlinkClick r:id="rId8"/>
              </a:rPr>
              <a:t>https://cancerscreening.org.uk/breastscreen/index.html</a:t>
            </a:r>
            <a:r>
              <a:rPr lang="en-IN"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005100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C0AE27-22CE-ED17-2FE1-D6F9FAAD0249}"/>
              </a:ext>
            </a:extLst>
          </p:cNvPr>
          <p:cNvSpPr>
            <a:spLocks noGrp="1"/>
          </p:cNvSpPr>
          <p:nvPr>
            <p:ph idx="1"/>
          </p:nvPr>
        </p:nvSpPr>
        <p:spPr>
          <a:xfrm>
            <a:off x="191344" y="1828799"/>
            <a:ext cx="11593288" cy="4929188"/>
          </a:xfrm>
        </p:spPr>
        <p:txBody>
          <a:bodyPr>
            <a:normAutofit fontScale="55000" lnSpcReduction="20000"/>
          </a:bodyPr>
          <a:lstStyle/>
          <a:p>
            <a:pPr algn="just"/>
            <a:r>
              <a:rPr lang="en-IN" dirty="0">
                <a:latin typeface="Arial" panose="020B0604020202020204" pitchFamily="34" charset="0"/>
                <a:cs typeface="Arial" panose="020B0604020202020204" pitchFamily="34" charset="0"/>
              </a:rPr>
              <a:t>NHS England (2026a). </a:t>
            </a:r>
            <a:r>
              <a:rPr lang="en-IN" i="1" dirty="0">
                <a:latin typeface="Arial" panose="020B0604020202020204" pitchFamily="34" charset="0"/>
                <a:cs typeface="Arial" panose="020B0604020202020204" pitchFamily="34" charset="0"/>
              </a:rPr>
              <a:t>Breast cancer screening</a:t>
            </a:r>
            <a:r>
              <a:rPr lang="en-IN" dirty="0">
                <a:latin typeface="Arial" panose="020B0604020202020204" pitchFamily="34" charset="0"/>
                <a:cs typeface="Arial" panose="020B0604020202020204" pitchFamily="34" charset="0"/>
              </a:rPr>
              <a:t>. [online] Available at: </a:t>
            </a:r>
            <a:r>
              <a:rPr lang="en-IN" u="sng" dirty="0">
                <a:latin typeface="Arial" panose="020B0604020202020204" pitchFamily="34" charset="0"/>
                <a:cs typeface="Arial" panose="020B0604020202020204" pitchFamily="34" charset="0"/>
                <a:hlinkClick r:id="rId2"/>
              </a:rPr>
              <a:t>https://assets.publishing.service.gov.uk/media/67acc2e937726e9056af60b6/An_easy_guide_to_breast_screening_Feb25.pdf</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NHS England (2026b). </a:t>
            </a:r>
            <a:r>
              <a:rPr lang="en-IN" i="1" dirty="0">
                <a:latin typeface="Arial" panose="020B0604020202020204" pitchFamily="34" charset="0"/>
                <a:cs typeface="Arial" panose="020B0604020202020204" pitchFamily="34" charset="0"/>
              </a:rPr>
              <a:t>Breast Screening Programme, England, 2024-25</a:t>
            </a:r>
            <a:r>
              <a:rPr lang="en-IN" dirty="0">
                <a:latin typeface="Arial" panose="020B0604020202020204" pitchFamily="34" charset="0"/>
                <a:cs typeface="Arial" panose="020B0604020202020204" pitchFamily="34" charset="0"/>
              </a:rPr>
              <a:t>. [online] Available at: </a:t>
            </a:r>
            <a:r>
              <a:rPr lang="en-IN" u="sng" dirty="0">
                <a:latin typeface="Arial" panose="020B0604020202020204" pitchFamily="34" charset="0"/>
                <a:cs typeface="Arial" panose="020B0604020202020204" pitchFamily="34" charset="0"/>
                <a:hlinkClick r:id="rId3"/>
              </a:rPr>
              <a:t>https://digital.nhs.uk/data-and-information/publications/statistical/breast-screening-programme/england-2024-2025</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NHS England (2026c). </a:t>
            </a:r>
            <a:r>
              <a:rPr lang="en-IN" i="1" dirty="0">
                <a:latin typeface="Arial" panose="020B0604020202020204" pitchFamily="34" charset="0"/>
                <a:cs typeface="Arial" panose="020B0604020202020204" pitchFamily="34" charset="0"/>
              </a:rPr>
              <a:t>NHS England» Primary Care Networks: Network Contract Directed Enhanced Service from April 2026</a:t>
            </a:r>
            <a:r>
              <a:rPr lang="en-IN" dirty="0">
                <a:latin typeface="Arial" panose="020B0604020202020204" pitchFamily="34" charset="0"/>
                <a:cs typeface="Arial" panose="020B0604020202020204" pitchFamily="34" charset="0"/>
              </a:rPr>
              <a:t>. [online] England.nhs.uk. Available at: </a:t>
            </a:r>
            <a:r>
              <a:rPr lang="en-IN" u="sng" dirty="0">
                <a:latin typeface="Arial" panose="020B0604020202020204" pitchFamily="34" charset="0"/>
                <a:cs typeface="Arial" panose="020B0604020202020204" pitchFamily="34" charset="0"/>
                <a:hlinkClick r:id="rId4"/>
              </a:rPr>
              <a:t>https://www.england.nhs.uk/long-read/primary-care-networks-network-contract-directed-enhanced-service-from-april-2026/</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NHS England (2026d). </a:t>
            </a:r>
            <a:r>
              <a:rPr lang="en-IN" i="1" dirty="0">
                <a:latin typeface="Arial" panose="020B0604020202020204" pitchFamily="34" charset="0"/>
                <a:cs typeface="Arial" panose="020B0604020202020204" pitchFamily="34" charset="0"/>
              </a:rPr>
              <a:t>NHS England» Women attending first NHS mammogram hits 10-year high as thousands more cancers found</a:t>
            </a:r>
            <a:r>
              <a:rPr lang="en-IN" dirty="0">
                <a:latin typeface="Arial" panose="020B0604020202020204" pitchFamily="34" charset="0"/>
                <a:cs typeface="Arial" panose="020B0604020202020204" pitchFamily="34" charset="0"/>
              </a:rPr>
              <a:t>. [online] England.nhs.uk. Available at: </a:t>
            </a:r>
            <a:r>
              <a:rPr lang="en-IN" u="sng" dirty="0">
                <a:latin typeface="Arial" panose="020B0604020202020204" pitchFamily="34" charset="0"/>
                <a:cs typeface="Arial" panose="020B0604020202020204" pitchFamily="34" charset="0"/>
                <a:hlinkClick r:id="rId5"/>
              </a:rPr>
              <a:t>https://www.england.nhs.uk/2026/02/women-attending-first-nhs-mammogram-hits-10-year-high-as-thousands-more-cancers-found/</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Obinna </a:t>
            </a:r>
            <a:r>
              <a:rPr lang="en-IN" dirty="0" err="1">
                <a:latin typeface="Arial" panose="020B0604020202020204" pitchFamily="34" charset="0"/>
                <a:cs typeface="Arial" panose="020B0604020202020204" pitchFamily="34" charset="0"/>
              </a:rPr>
              <a:t>Onyedum</a:t>
            </a:r>
            <a:r>
              <a:rPr lang="en-IN" dirty="0">
                <a:latin typeface="Arial" panose="020B0604020202020204" pitchFamily="34" charset="0"/>
                <a:cs typeface="Arial" panose="020B0604020202020204" pitchFamily="34" charset="0"/>
              </a:rPr>
              <a:t>, Singh, P., Tan, T.K., Kannan, A.K., Salma </a:t>
            </a:r>
            <a:r>
              <a:rPr lang="en-IN" dirty="0" err="1">
                <a:latin typeface="Arial" panose="020B0604020202020204" pitchFamily="34" charset="0"/>
                <a:cs typeface="Arial" panose="020B0604020202020204" pitchFamily="34" charset="0"/>
              </a:rPr>
              <a:t>Reehana</a:t>
            </a:r>
            <a:r>
              <a:rPr lang="en-IN" dirty="0">
                <a:latin typeface="Arial" panose="020B0604020202020204" pitchFamily="34" charset="0"/>
                <a:cs typeface="Arial" panose="020B0604020202020204" pitchFamily="34" charset="0"/>
              </a:rPr>
              <a:t>, Rajnish </a:t>
            </a:r>
            <a:r>
              <a:rPr lang="en-IN" dirty="0" err="1">
                <a:latin typeface="Arial" panose="020B0604020202020204" pitchFamily="34" charset="0"/>
                <a:cs typeface="Arial" panose="020B0604020202020204" pitchFamily="34" charset="0"/>
              </a:rPr>
              <a:t>Mohindroo</a:t>
            </a:r>
            <a:r>
              <a:rPr lang="en-IN" dirty="0">
                <a:latin typeface="Arial" panose="020B0604020202020204" pitchFamily="34" charset="0"/>
                <a:cs typeface="Arial" panose="020B0604020202020204" pitchFamily="34" charset="0"/>
              </a:rPr>
              <a:t> and Mittal, R. (2025). Enhancing Breast Cancer Screening Uptake: A Community-based Intervention in Southeast Wolverhampton, UK. </a:t>
            </a:r>
            <a:r>
              <a:rPr lang="en-IN" i="1" dirty="0" err="1">
                <a:latin typeface="Arial" panose="020B0604020202020204" pitchFamily="34" charset="0"/>
                <a:cs typeface="Arial" panose="020B0604020202020204" pitchFamily="34" charset="0"/>
              </a:rPr>
              <a:t>Cureus</a:t>
            </a:r>
            <a:r>
              <a:rPr lang="en-IN" dirty="0">
                <a:latin typeface="Arial" panose="020B0604020202020204" pitchFamily="34" charset="0"/>
                <a:cs typeface="Arial" panose="020B0604020202020204" pitchFamily="34" charset="0"/>
              </a:rPr>
              <a:t>. </a:t>
            </a:r>
            <a:r>
              <a:rPr lang="en-IN" dirty="0" err="1">
                <a:latin typeface="Arial" panose="020B0604020202020204" pitchFamily="34" charset="0"/>
                <a:cs typeface="Arial" panose="020B0604020202020204" pitchFamily="34" charset="0"/>
              </a:rPr>
              <a:t>doi:</a:t>
            </a:r>
            <a:r>
              <a:rPr lang="en-IN" u="sng" dirty="0" err="1">
                <a:latin typeface="Arial" panose="020B0604020202020204" pitchFamily="34" charset="0"/>
                <a:cs typeface="Arial" panose="020B0604020202020204" pitchFamily="34" charset="0"/>
                <a:hlinkClick r:id="rId6"/>
              </a:rPr>
              <a:t>https</a:t>
            </a:r>
            <a:r>
              <a:rPr lang="en-IN" u="sng" dirty="0">
                <a:latin typeface="Arial" panose="020B0604020202020204" pitchFamily="34" charset="0"/>
                <a:cs typeface="Arial" panose="020B0604020202020204" pitchFamily="34" charset="0"/>
                <a:hlinkClick r:id="rId6"/>
              </a:rPr>
              <a:t>://doi.org/10.7759/cureus.87788</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Practical Psychology (2023). </a:t>
            </a:r>
            <a:r>
              <a:rPr lang="en-IN" i="1" dirty="0">
                <a:latin typeface="Arial" panose="020B0604020202020204" pitchFamily="34" charset="0"/>
                <a:cs typeface="Arial" panose="020B0604020202020204" pitchFamily="34" charset="0"/>
              </a:rPr>
              <a:t>Transtheoretical Model and Stages of Change (Examples) | Practical Pie</a:t>
            </a:r>
            <a:r>
              <a:rPr lang="en-IN" dirty="0">
                <a:latin typeface="Arial" panose="020B0604020202020204" pitchFamily="34" charset="0"/>
                <a:cs typeface="Arial" panose="020B0604020202020204" pitchFamily="34" charset="0"/>
              </a:rPr>
              <a:t>. [online] Practical Psychology. Available at: </a:t>
            </a:r>
            <a:r>
              <a:rPr lang="en-IN" u="sng" dirty="0">
                <a:latin typeface="Arial" panose="020B0604020202020204" pitchFamily="34" charset="0"/>
                <a:cs typeface="Arial" panose="020B0604020202020204" pitchFamily="34" charset="0"/>
                <a:hlinkClick r:id="rId7"/>
              </a:rPr>
              <a:t>https://practicalpie.com/transtheoretical-model-stages-of-change-examples/</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Savitri, M., Sutanto, H., </a:t>
            </a:r>
            <a:r>
              <a:rPr lang="en-IN" dirty="0" err="1">
                <a:latin typeface="Arial" panose="020B0604020202020204" pitchFamily="34" charset="0"/>
                <a:cs typeface="Arial" panose="020B0604020202020204" pitchFamily="34" charset="0"/>
              </a:rPr>
              <a:t>Romadhon</a:t>
            </a:r>
            <a:r>
              <a:rPr lang="en-IN" dirty="0">
                <a:latin typeface="Arial" panose="020B0604020202020204" pitchFamily="34" charset="0"/>
                <a:cs typeface="Arial" panose="020B0604020202020204" pitchFamily="34" charset="0"/>
              </a:rPr>
              <a:t>, P.Z., </a:t>
            </a:r>
            <a:r>
              <a:rPr lang="en-IN" dirty="0" err="1">
                <a:latin typeface="Arial" panose="020B0604020202020204" pitchFamily="34" charset="0"/>
                <a:cs typeface="Arial" panose="020B0604020202020204" pitchFamily="34" charset="0"/>
              </a:rPr>
              <a:t>Diansyah</a:t>
            </a:r>
            <a:r>
              <a:rPr lang="en-IN" dirty="0">
                <a:latin typeface="Arial" panose="020B0604020202020204" pitchFamily="34" charset="0"/>
                <a:cs typeface="Arial" panose="020B0604020202020204" pitchFamily="34" charset="0"/>
              </a:rPr>
              <a:t>, M.N., Amrita, P.N.A., </a:t>
            </a:r>
            <a:r>
              <a:rPr lang="en-IN" dirty="0" err="1">
                <a:latin typeface="Arial" panose="020B0604020202020204" pitchFamily="34" charset="0"/>
                <a:cs typeface="Arial" panose="020B0604020202020204" pitchFamily="34" charset="0"/>
              </a:rPr>
              <a:t>Hendarsih</a:t>
            </a:r>
            <a:r>
              <a:rPr lang="en-IN" dirty="0">
                <a:latin typeface="Arial" panose="020B0604020202020204" pitchFamily="34" charset="0"/>
                <a:cs typeface="Arial" panose="020B0604020202020204" pitchFamily="34" charset="0"/>
              </a:rPr>
              <a:t>, E., </a:t>
            </a:r>
            <a:r>
              <a:rPr lang="en-IN" dirty="0" err="1">
                <a:latin typeface="Arial" panose="020B0604020202020204" pitchFamily="34" charset="0"/>
                <a:cs typeface="Arial" panose="020B0604020202020204" pitchFamily="34" charset="0"/>
              </a:rPr>
              <a:t>Bintoro</a:t>
            </a:r>
            <a:r>
              <a:rPr lang="en-IN" dirty="0">
                <a:latin typeface="Arial" panose="020B0604020202020204" pitchFamily="34" charset="0"/>
                <a:cs typeface="Arial" panose="020B0604020202020204" pitchFamily="34" charset="0"/>
              </a:rPr>
              <a:t>, S.U.Y. and </a:t>
            </a:r>
            <a:r>
              <a:rPr lang="en-IN" dirty="0" err="1">
                <a:latin typeface="Arial" panose="020B0604020202020204" pitchFamily="34" charset="0"/>
                <a:cs typeface="Arial" panose="020B0604020202020204" pitchFamily="34" charset="0"/>
              </a:rPr>
              <a:t>Ashariati</a:t>
            </a:r>
            <a:r>
              <a:rPr lang="en-IN" dirty="0">
                <a:latin typeface="Arial" panose="020B0604020202020204" pitchFamily="34" charset="0"/>
                <a:cs typeface="Arial" panose="020B0604020202020204" pitchFamily="34" charset="0"/>
              </a:rPr>
              <a:t>, A. (2025). Quality of Life Following Breast Cancer Chemotherapy: A Narrative Review of Patient-Reported Outcomes and Supportive Care. </a:t>
            </a:r>
            <a:r>
              <a:rPr lang="en-IN" i="1" dirty="0">
                <a:latin typeface="Arial" panose="020B0604020202020204" pitchFamily="34" charset="0"/>
                <a:cs typeface="Arial" panose="020B0604020202020204" pitchFamily="34" charset="0"/>
              </a:rPr>
              <a:t>SN Comprehensive Clinical Medicine</a:t>
            </a:r>
            <a:r>
              <a:rPr lang="en-IN" dirty="0">
                <a:latin typeface="Arial" panose="020B0604020202020204" pitchFamily="34" charset="0"/>
                <a:cs typeface="Arial" panose="020B0604020202020204" pitchFamily="34" charset="0"/>
              </a:rPr>
              <a:t>, 7(1). </a:t>
            </a:r>
            <a:r>
              <a:rPr lang="en-IN" dirty="0" err="1">
                <a:latin typeface="Arial" panose="020B0604020202020204" pitchFamily="34" charset="0"/>
                <a:cs typeface="Arial" panose="020B0604020202020204" pitchFamily="34" charset="0"/>
              </a:rPr>
              <a:t>doi:</a:t>
            </a:r>
            <a:r>
              <a:rPr lang="en-IN" u="sng" dirty="0" err="1">
                <a:latin typeface="Arial" panose="020B0604020202020204" pitchFamily="34" charset="0"/>
                <a:cs typeface="Arial" panose="020B0604020202020204" pitchFamily="34" charset="0"/>
                <a:hlinkClick r:id="rId8"/>
              </a:rPr>
              <a:t>https</a:t>
            </a:r>
            <a:r>
              <a:rPr lang="en-IN" u="sng" dirty="0">
                <a:latin typeface="Arial" panose="020B0604020202020204" pitchFamily="34" charset="0"/>
                <a:cs typeface="Arial" panose="020B0604020202020204" pitchFamily="34" charset="0"/>
                <a:hlinkClick r:id="rId8"/>
              </a:rPr>
              <a:t>://doi.org/10.1007/s42399-025-02195-6</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Stump-Sutliff, K.A. (2025). </a:t>
            </a:r>
            <a:r>
              <a:rPr lang="en-IN" i="1" dirty="0">
                <a:latin typeface="Arial" panose="020B0604020202020204" pitchFamily="34" charset="0"/>
                <a:cs typeface="Arial" panose="020B0604020202020204" pitchFamily="34" charset="0"/>
              </a:rPr>
              <a:t>Breast Cancer Survival Rates</a:t>
            </a:r>
            <a:r>
              <a:rPr lang="en-IN" dirty="0">
                <a:latin typeface="Arial" panose="020B0604020202020204" pitchFamily="34" charset="0"/>
                <a:cs typeface="Arial" panose="020B0604020202020204" pitchFamily="34" charset="0"/>
              </a:rPr>
              <a:t>. [online] WebMD. Available at: </a:t>
            </a:r>
            <a:r>
              <a:rPr lang="en-IN" u="sng" dirty="0">
                <a:latin typeface="Arial" panose="020B0604020202020204" pitchFamily="34" charset="0"/>
                <a:cs typeface="Arial" panose="020B0604020202020204" pitchFamily="34" charset="0"/>
                <a:hlinkClick r:id="rId9"/>
              </a:rPr>
              <a:t>https://www.webmd.com/breast-cancer/breast-cancer-survival-rates</a:t>
            </a:r>
            <a:r>
              <a:rPr lang="en-IN" dirty="0">
                <a:latin typeface="Arial" panose="020B0604020202020204" pitchFamily="34" charset="0"/>
                <a:cs typeface="Arial" panose="020B0604020202020204" pitchFamily="34" charset="0"/>
              </a:rPr>
              <a:t>. </a:t>
            </a:r>
          </a:p>
          <a:p>
            <a:pPr algn="just"/>
            <a:r>
              <a:rPr lang="en-IN" dirty="0">
                <a:latin typeface="Arial" panose="020B0604020202020204" pitchFamily="34" charset="0"/>
                <a:cs typeface="Arial" panose="020B0604020202020204" pitchFamily="34" charset="0"/>
              </a:rPr>
              <a:t>Well One. (2026). </a:t>
            </a:r>
            <a:r>
              <a:rPr lang="en-IN" i="1" dirty="0">
                <a:latin typeface="Arial" panose="020B0604020202020204" pitchFamily="34" charset="0"/>
                <a:cs typeface="Arial" panose="020B0604020202020204" pitchFamily="34" charset="0"/>
              </a:rPr>
              <a:t>Breast self-checks | How to stay breast aware</a:t>
            </a:r>
            <a:r>
              <a:rPr lang="en-IN" dirty="0">
                <a:latin typeface="Arial" panose="020B0604020202020204" pitchFamily="34" charset="0"/>
                <a:cs typeface="Arial" panose="020B0604020202020204" pitchFamily="34" charset="0"/>
              </a:rPr>
              <a:t>. [online] Available at: </a:t>
            </a:r>
            <a:r>
              <a:rPr lang="en-IN" u="sng" dirty="0">
                <a:latin typeface="Arial" panose="020B0604020202020204" pitchFamily="34" charset="0"/>
                <a:cs typeface="Arial" panose="020B0604020202020204" pitchFamily="34" charset="0"/>
                <a:hlinkClick r:id="rId10"/>
              </a:rPr>
              <a:t>https://wellone.co.uk/campaigns/check-for-changes-breast-cancer-awareness/%</a:t>
            </a:r>
            <a:r>
              <a:rPr lang="en-IN" dirty="0">
                <a:latin typeface="Arial" panose="020B0604020202020204" pitchFamily="34" charset="0"/>
                <a:cs typeface="Arial" panose="020B0604020202020204" pitchFamily="34" charset="0"/>
              </a:rPr>
              <a:t> </a:t>
            </a:r>
          </a:p>
        </p:txBody>
      </p:sp>
      <p:sp>
        <p:nvSpPr>
          <p:cNvPr id="4" name="Title 1">
            <a:extLst>
              <a:ext uri="{FF2B5EF4-FFF2-40B4-BE49-F238E27FC236}">
                <a16:creationId xmlns:a16="http://schemas.microsoft.com/office/drawing/2014/main" id="{BCF42264-A097-6DD3-9C51-DB66EB29D626}"/>
              </a:ext>
            </a:extLst>
          </p:cNvPr>
          <p:cNvSpPr>
            <a:spLocks noGrp="1"/>
          </p:cNvSpPr>
          <p:nvPr>
            <p:ph type="title"/>
          </p:nvPr>
        </p:nvSpPr>
        <p:spPr>
          <a:xfrm>
            <a:off x="191344" y="100013"/>
            <a:ext cx="11809312" cy="1325562"/>
          </a:xfrm>
        </p:spPr>
        <p:txBody>
          <a:bodyPr/>
          <a:lstStyle/>
          <a:p>
            <a:r>
              <a:rPr lang="en-IN" b="1" dirty="0"/>
              <a:t>References</a:t>
            </a:r>
            <a:endParaRPr lang="en-IN" dirty="0"/>
          </a:p>
        </p:txBody>
      </p:sp>
    </p:spTree>
    <p:extLst>
      <p:ext uri="{BB962C8B-B14F-4D97-AF65-F5344CB8AC3E}">
        <p14:creationId xmlns:p14="http://schemas.microsoft.com/office/powerpoint/2010/main" val="2599281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Medical Design 16x9">
  <a:themeElements>
    <a:clrScheme name="MedicalHealth">
      <a:dk1>
        <a:sysClr val="windowText" lastClr="000000"/>
      </a:dk1>
      <a:lt1>
        <a:sysClr val="window" lastClr="FFFFFF"/>
      </a:lt1>
      <a:dk2>
        <a:srgbClr val="656367"/>
      </a:dk2>
      <a:lt2>
        <a:srgbClr val="F2F2F2"/>
      </a:lt2>
      <a:accent1>
        <a:srgbClr val="B82D2F"/>
      </a:accent1>
      <a:accent2>
        <a:srgbClr val="333333"/>
      </a:accent2>
      <a:accent3>
        <a:srgbClr val="2B4A63"/>
      </a:accent3>
      <a:accent4>
        <a:srgbClr val="445E45"/>
      </a:accent4>
      <a:accent5>
        <a:srgbClr val="5A3A64"/>
      </a:accent5>
      <a:accent6>
        <a:srgbClr val="DB8526"/>
      </a:accent6>
      <a:hlink>
        <a:srgbClr val="164E6E"/>
      </a:hlink>
      <a:folHlink>
        <a:srgbClr val="667F6D"/>
      </a:folHlink>
    </a:clrScheme>
    <a:fontScheme name="Franklin Gothic Medium">
      <a:majorFont>
        <a:latin typeface="Franklin Gothic Medium"/>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Medium"/>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001141.potx" id="{D7485564-6666-4DDB-B0D3-55F6E694D6E5}" vid="{6E950D30-6FC6-4411-BCFF-468AD9ECA78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MedicalHealth">
      <a:dk1>
        <a:sysClr val="windowText" lastClr="000000"/>
      </a:dk1>
      <a:lt1>
        <a:sysClr val="window" lastClr="FFFFFF"/>
      </a:lt1>
      <a:dk2>
        <a:srgbClr val="656367"/>
      </a:dk2>
      <a:lt2>
        <a:srgbClr val="F2F2F2"/>
      </a:lt2>
      <a:accent1>
        <a:srgbClr val="B82D2F"/>
      </a:accent1>
      <a:accent2>
        <a:srgbClr val="333333"/>
      </a:accent2>
      <a:accent3>
        <a:srgbClr val="2B4A63"/>
      </a:accent3>
      <a:accent4>
        <a:srgbClr val="445E45"/>
      </a:accent4>
      <a:accent5>
        <a:srgbClr val="5A3A64"/>
      </a:accent5>
      <a:accent6>
        <a:srgbClr val="DB8526"/>
      </a:accent6>
      <a:hlink>
        <a:srgbClr val="164E6E"/>
      </a:hlink>
      <a:folHlink>
        <a:srgbClr val="667F6D"/>
      </a:folHlink>
    </a:clrScheme>
    <a:fontScheme name="Franklin Gothic Medium">
      <a:majorFont>
        <a:latin typeface="Franklin Gothic Medium"/>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Medium"/>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MedicalHealth">
      <a:dk1>
        <a:sysClr val="windowText" lastClr="000000"/>
      </a:dk1>
      <a:lt1>
        <a:sysClr val="window" lastClr="FFFFFF"/>
      </a:lt1>
      <a:dk2>
        <a:srgbClr val="656367"/>
      </a:dk2>
      <a:lt2>
        <a:srgbClr val="F2F2F2"/>
      </a:lt2>
      <a:accent1>
        <a:srgbClr val="B82D2F"/>
      </a:accent1>
      <a:accent2>
        <a:srgbClr val="333333"/>
      </a:accent2>
      <a:accent3>
        <a:srgbClr val="2B4A63"/>
      </a:accent3>
      <a:accent4>
        <a:srgbClr val="445E45"/>
      </a:accent4>
      <a:accent5>
        <a:srgbClr val="5A3A64"/>
      </a:accent5>
      <a:accent6>
        <a:srgbClr val="DB8526"/>
      </a:accent6>
      <a:hlink>
        <a:srgbClr val="164E6E"/>
      </a:hlink>
      <a:folHlink>
        <a:srgbClr val="667F6D"/>
      </a:folHlink>
    </a:clrScheme>
    <a:fontScheme name="Franklin Gothic Medium">
      <a:majorFont>
        <a:latin typeface="Franklin Gothic Medium"/>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Medium"/>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Medical design presentation (widescreen)</Template>
  <TotalTime>22</TotalTime>
  <Words>4245</Words>
  <Application>Microsoft Office PowerPoint</Application>
  <PresentationFormat>Widescreen</PresentationFormat>
  <Paragraphs>177</Paragraphs>
  <Slides>19</Slides>
  <Notes>13</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19</vt:i4>
      </vt:variant>
    </vt:vector>
  </HeadingPairs>
  <TitlesOfParts>
    <vt:vector size="27" baseType="lpstr">
      <vt:lpstr>Aptos</vt:lpstr>
      <vt:lpstr>Arial</vt:lpstr>
      <vt:lpstr>Calibri</vt:lpstr>
      <vt:lpstr>Cambria</vt:lpstr>
      <vt:lpstr>Franklin Gothic Medium</vt:lpstr>
      <vt:lpstr>Times New Roman</vt:lpstr>
      <vt:lpstr>Medical Design 16x9</vt:lpstr>
      <vt:lpstr>Office Theme</vt:lpstr>
      <vt:lpstr>Check Today, Thrive Tomorrow</vt:lpstr>
      <vt:lpstr>"Check Today, Thrive Tomorrow" – A Campaign to Promote Breast Cancer Screening Among Women Aged 50–70</vt:lpstr>
      <vt:lpstr>Campaign Activity Plan – 6-Week Programme Overview</vt:lpstr>
      <vt:lpstr>Rationale: Why Breast Cancer Screening Matters</vt:lpstr>
      <vt:lpstr>National Guidelines and Current Screening Uptake Statistics</vt:lpstr>
      <vt:lpstr>Short-Term and Long-Term Consequences of Low Screening Utilisation</vt:lpstr>
      <vt:lpstr>Three Key Campaign Aims and Measurable Outcomes</vt:lpstr>
      <vt:lpstr>Campaign Evaluation: Methods and Measuring Success</vt:lpstr>
      <vt:lpstr>Campaign Poster</vt:lpstr>
      <vt:lpstr>PowerPoint Presentation</vt:lpstr>
      <vt:lpstr>Local and National Partner Organisations</vt:lpstr>
      <vt:lpstr>Existing Campaign Resources and How We Will Use Them</vt:lpstr>
      <vt:lpstr>Physiological Benefits of Regular Breast Screening</vt:lpstr>
      <vt:lpstr>Sociological and Psychological Benefits of Screening Behaviour Change</vt:lpstr>
      <vt:lpstr>Health Behaviour Theories: Understanding Barriers to Screening</vt:lpstr>
      <vt:lpstr>Overcoming Individual Challenges – Solutions Within Our Campaign</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User</dc:creator>
  <cp:lastModifiedBy>vishal khristi</cp:lastModifiedBy>
  <cp:revision>3</cp:revision>
  <dcterms:created xsi:type="dcterms:W3CDTF">2026-07-03T19:41:29Z</dcterms:created>
  <dcterms:modified xsi:type="dcterms:W3CDTF">2026-07-05T18:22:36Z</dcterms:modified>
</cp:coreProperties>
</file>