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p:cViewPr varScale="1">
        <p:scale>
          <a:sx n="57" d="100"/>
          <a:sy n="57" d="100"/>
        </p:scale>
        <p:origin x="78" y="4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51DB3EC-E799-4BE6-B24B-84B0B45841AA}" type="datetimeFigureOut">
              <a:rPr lang="en-GB" smtClean="0"/>
              <a:t>12/10/2016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16410-01DF-4215-A5F1-DCD7C2C7E36E}" type="slidenum">
              <a:rPr lang="en-GB" smtClean="0"/>
              <a:t>‹#›</a:t>
            </a:fld>
            <a:endParaRPr lang="en-GB"/>
          </a:p>
        </p:txBody>
      </p:sp>
    </p:spTree>
    <p:extLst>
      <p:ext uri="{BB962C8B-B14F-4D97-AF65-F5344CB8AC3E}">
        <p14:creationId xmlns:p14="http://schemas.microsoft.com/office/powerpoint/2010/main" val="704529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1DB3EC-E799-4BE6-B24B-84B0B45841AA}" type="datetimeFigureOut">
              <a:rPr lang="en-GB" smtClean="0"/>
              <a:t>12/10/2016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16410-01DF-4215-A5F1-DCD7C2C7E36E}" type="slidenum">
              <a:rPr lang="en-GB" smtClean="0"/>
              <a:t>‹#›</a:t>
            </a:fld>
            <a:endParaRPr lang="en-GB"/>
          </a:p>
        </p:txBody>
      </p:sp>
    </p:spTree>
    <p:extLst>
      <p:ext uri="{BB962C8B-B14F-4D97-AF65-F5344CB8AC3E}">
        <p14:creationId xmlns:p14="http://schemas.microsoft.com/office/powerpoint/2010/main" val="3336824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51DB3EC-E799-4BE6-B24B-84B0B45841AA}" type="datetimeFigureOut">
              <a:rPr lang="en-GB" smtClean="0"/>
              <a:t>12/10/2016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16410-01DF-4215-A5F1-DCD7C2C7E36E}" type="slidenum">
              <a:rPr lang="en-GB" smtClean="0"/>
              <a:t>‹#›</a:t>
            </a:fld>
            <a:endParaRPr lang="en-GB"/>
          </a:p>
        </p:txBody>
      </p:sp>
    </p:spTree>
    <p:extLst>
      <p:ext uri="{BB962C8B-B14F-4D97-AF65-F5344CB8AC3E}">
        <p14:creationId xmlns:p14="http://schemas.microsoft.com/office/powerpoint/2010/main" val="2941957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51DB3EC-E799-4BE6-B24B-84B0B45841AA}" type="datetimeFigureOut">
              <a:rPr lang="en-GB" smtClean="0"/>
              <a:t>12/10/2016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316410-01DF-4215-A5F1-DCD7C2C7E36E}" type="slidenum">
              <a:rPr lang="en-GB" smtClean="0"/>
              <a:t>‹#›</a:t>
            </a:fld>
            <a:endParaRPr lang="en-GB"/>
          </a:p>
        </p:txBody>
      </p:sp>
    </p:spTree>
    <p:extLst>
      <p:ext uri="{BB962C8B-B14F-4D97-AF65-F5344CB8AC3E}">
        <p14:creationId xmlns:p14="http://schemas.microsoft.com/office/powerpoint/2010/main" val="2366532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51DB3EC-E799-4BE6-B24B-84B0B45841AA}" type="datetimeFigureOut">
              <a:rPr lang="en-GB" smtClean="0"/>
              <a:t>12/10/2016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316410-01DF-4215-A5F1-DCD7C2C7E36E}" type="slidenum">
              <a:rPr lang="en-GB" smtClean="0"/>
              <a:t>‹#›</a:t>
            </a:fld>
            <a:endParaRPr lang="en-GB"/>
          </a:p>
        </p:txBody>
      </p:sp>
    </p:spTree>
    <p:extLst>
      <p:ext uri="{BB962C8B-B14F-4D97-AF65-F5344CB8AC3E}">
        <p14:creationId xmlns:p14="http://schemas.microsoft.com/office/powerpoint/2010/main" val="2271885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51DB3EC-E799-4BE6-B24B-84B0B45841AA}" type="datetimeFigureOut">
              <a:rPr lang="en-GB" smtClean="0"/>
              <a:t>12/10/2016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316410-01DF-4215-A5F1-DCD7C2C7E36E}" type="slidenum">
              <a:rPr lang="en-GB" smtClean="0"/>
              <a:t>‹#›</a:t>
            </a:fld>
            <a:endParaRPr lang="en-GB"/>
          </a:p>
        </p:txBody>
      </p:sp>
    </p:spTree>
    <p:extLst>
      <p:ext uri="{BB962C8B-B14F-4D97-AF65-F5344CB8AC3E}">
        <p14:creationId xmlns:p14="http://schemas.microsoft.com/office/powerpoint/2010/main" val="1148342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1DB3EC-E799-4BE6-B24B-84B0B45841AA}" type="datetimeFigureOut">
              <a:rPr lang="en-GB" smtClean="0"/>
              <a:t>12/10/2016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316410-01DF-4215-A5F1-DCD7C2C7E36E}" type="slidenum">
              <a:rPr lang="en-GB" smtClean="0"/>
              <a:t>‹#›</a:t>
            </a:fld>
            <a:endParaRPr lang="en-GB"/>
          </a:p>
        </p:txBody>
      </p:sp>
    </p:spTree>
    <p:extLst>
      <p:ext uri="{BB962C8B-B14F-4D97-AF65-F5344CB8AC3E}">
        <p14:creationId xmlns:p14="http://schemas.microsoft.com/office/powerpoint/2010/main" val="1526557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1DB3EC-E799-4BE6-B24B-84B0B45841AA}" type="datetimeFigureOut">
              <a:rPr lang="en-GB" smtClean="0"/>
              <a:t>12/10/2016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316410-01DF-4215-A5F1-DCD7C2C7E36E}" type="slidenum">
              <a:rPr lang="en-GB" smtClean="0"/>
              <a:t>‹#›</a:t>
            </a:fld>
            <a:endParaRPr lang="en-GB"/>
          </a:p>
        </p:txBody>
      </p:sp>
    </p:spTree>
    <p:extLst>
      <p:ext uri="{BB962C8B-B14F-4D97-AF65-F5344CB8AC3E}">
        <p14:creationId xmlns:p14="http://schemas.microsoft.com/office/powerpoint/2010/main" val="96415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1DB3EC-E799-4BE6-B24B-84B0B45841AA}" type="datetimeFigureOut">
              <a:rPr lang="en-GB" smtClean="0"/>
              <a:t>12/10/2016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316410-01DF-4215-A5F1-DCD7C2C7E36E}" type="slidenum">
              <a:rPr lang="en-GB" smtClean="0"/>
              <a:t>‹#›</a:t>
            </a:fld>
            <a:endParaRPr lang="en-GB"/>
          </a:p>
        </p:txBody>
      </p:sp>
    </p:spTree>
    <p:extLst>
      <p:ext uri="{BB962C8B-B14F-4D97-AF65-F5344CB8AC3E}">
        <p14:creationId xmlns:p14="http://schemas.microsoft.com/office/powerpoint/2010/main" val="2469485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1DB3EC-E799-4BE6-B24B-84B0B45841AA}" type="datetimeFigureOut">
              <a:rPr lang="en-GB" smtClean="0"/>
              <a:t>12/10/2016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16410-01DF-4215-A5F1-DCD7C2C7E36E}" type="slidenum">
              <a:rPr lang="en-GB" smtClean="0"/>
              <a:t>‹#›</a:t>
            </a:fld>
            <a:endParaRPr lang="en-GB"/>
          </a:p>
        </p:txBody>
      </p:sp>
    </p:spTree>
    <p:extLst>
      <p:ext uri="{BB962C8B-B14F-4D97-AF65-F5344CB8AC3E}">
        <p14:creationId xmlns:p14="http://schemas.microsoft.com/office/powerpoint/2010/main" val="2228167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1DB3EC-E799-4BE6-B24B-84B0B45841AA}" type="datetimeFigureOut">
              <a:rPr lang="en-GB" smtClean="0"/>
              <a:t>12/10/2016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16410-01DF-4215-A5F1-DCD7C2C7E36E}" type="slidenum">
              <a:rPr lang="en-GB" smtClean="0"/>
              <a:t>‹#›</a:t>
            </a:fld>
            <a:endParaRPr lang="en-GB"/>
          </a:p>
        </p:txBody>
      </p:sp>
    </p:spTree>
    <p:extLst>
      <p:ext uri="{BB962C8B-B14F-4D97-AF65-F5344CB8AC3E}">
        <p14:creationId xmlns:p14="http://schemas.microsoft.com/office/powerpoint/2010/main" val="9905607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1DB3EC-E799-4BE6-B24B-84B0B45841AA}" type="datetimeFigureOut">
              <a:rPr lang="en-GB" smtClean="0"/>
              <a:t>12/10/2016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316410-01DF-4215-A5F1-DCD7C2C7E36E}" type="slidenum">
              <a:rPr lang="en-GB" smtClean="0"/>
              <a:t>‹#›</a:t>
            </a:fld>
            <a:endParaRPr lang="en-GB"/>
          </a:p>
        </p:txBody>
      </p:sp>
    </p:spTree>
    <p:extLst>
      <p:ext uri="{BB962C8B-B14F-4D97-AF65-F5344CB8AC3E}">
        <p14:creationId xmlns:p14="http://schemas.microsoft.com/office/powerpoint/2010/main" val="7771333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667" y="2696104"/>
            <a:ext cx="9144000" cy="2561696"/>
          </a:xfrm>
        </p:spPr>
        <p:txBody>
          <a:bodyPr>
            <a:normAutofit fontScale="90000"/>
          </a:bodyPr>
          <a:lstStyle/>
          <a:p>
            <a:r>
              <a:rPr lang="en-GB" b="1" dirty="0" err="1"/>
              <a:t>Prof.</a:t>
            </a:r>
            <a:r>
              <a:rPr lang="en-GB" b="1" dirty="0"/>
              <a:t> Jane Cartwright</a:t>
            </a:r>
            <a:r>
              <a:rPr lang="en-GB" dirty="0"/>
              <a:t/>
            </a:r>
            <a:br>
              <a:rPr lang="en-GB" dirty="0"/>
            </a:br>
            <a:r>
              <a:rPr lang="en-GB" b="1" i="1" dirty="0"/>
              <a:t>The Four Branches of the </a:t>
            </a:r>
            <a:r>
              <a:rPr lang="en-GB" b="1" i="1" dirty="0" err="1"/>
              <a:t>Mabinogi</a:t>
            </a:r>
            <a:r>
              <a:rPr lang="en-GB" dirty="0"/>
              <a:t/>
            </a:r>
            <a:br>
              <a:rPr lang="en-GB" dirty="0"/>
            </a:br>
            <a:r>
              <a:rPr lang="en-GB" b="1" dirty="0"/>
              <a:t>AUTHORSHIP</a:t>
            </a:r>
            <a:r>
              <a:rPr lang="en-GB" dirty="0"/>
              <a:t/>
            </a:r>
            <a:br>
              <a:rPr lang="en-GB" dirty="0"/>
            </a:b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5893849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b="1" dirty="0"/>
              <a:t>Is it possible to refer to the ‘author’ of the Four Branches?</a:t>
            </a:r>
            <a:endParaRPr lang="en-GB" dirty="0"/>
          </a:p>
          <a:p>
            <a:endParaRPr lang="en-GB" dirty="0"/>
          </a:p>
          <a:p>
            <a:pPr marL="0" indent="0">
              <a:buNone/>
            </a:pPr>
            <a:r>
              <a:rPr lang="en-GB" dirty="0"/>
              <a:t>It must be remembered that the Four Branches belong to oral tradition, i.e. it is likely that the tales were performed orally for centuries before they were recorded on parchment.  Originality was not as important in the Middle Ages.  When telling a tale the professional story-teller drew on a stock of literary formulae and motifs and many of the tales would have been well known.</a:t>
            </a:r>
          </a:p>
          <a:p>
            <a:endParaRPr lang="en-GB" dirty="0"/>
          </a:p>
        </p:txBody>
      </p:sp>
    </p:spTree>
    <p:extLst>
      <p:ext uri="{BB962C8B-B14F-4D97-AF65-F5344CB8AC3E}">
        <p14:creationId xmlns:p14="http://schemas.microsoft.com/office/powerpoint/2010/main" val="9701579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838200" y="875506"/>
            <a:ext cx="10515600" cy="5533496"/>
          </a:xfrm>
        </p:spPr>
        <p:txBody>
          <a:bodyPr>
            <a:normAutofit fontScale="85000" lnSpcReduction="20000"/>
          </a:bodyPr>
          <a:lstStyle/>
          <a:p>
            <a:pPr marL="0" indent="0">
              <a:buNone/>
            </a:pPr>
            <a:r>
              <a:rPr lang="en-GB" dirty="0"/>
              <a:t>In the words of Brynley F. Roberts (trans. from Welsh):</a:t>
            </a:r>
          </a:p>
          <a:p>
            <a:endParaRPr lang="en-GB" dirty="0"/>
          </a:p>
          <a:p>
            <a:pPr marL="0" indent="0">
              <a:buNone/>
            </a:pPr>
            <a:r>
              <a:rPr lang="en-GB" dirty="0"/>
              <a:t>Is it possible, therefore, to refer to the author of the Four Branches?  With the tale having been passed down by word of mouth over the years, and modified slightly each time by every story-teller, one could argue that it would be better to refer to a series of authors.  In a story we look for the author's creative ingenuity and imagination, but it would be difficult to find hardly anything in the material of the Four Branches that could be attributed to the imagination of any individual.  The content is much older than the date of the first copy we have of the tale.  It is a mixture of several various elements relating to different periods...The content of the tale is a wonderful concoction and the only way to explain its composition is to think of it as having an author.  But the copy we have of the tale is a written one; that is, someone, sometime, undertook the task of recording on parchment the tale as he knew it, not in short-hand as the story-teller dictated the work to him, as it were, but in a deliberate literary form, sorting out the hotchpotch and linking up the various parts ensuring consistency of style between them.  In this sense, there is an author, an extremely able writer who tells the tales anew in his own style, stamping his own personality on them.</a:t>
            </a:r>
          </a:p>
          <a:p>
            <a:endParaRPr lang="en-GB" dirty="0"/>
          </a:p>
        </p:txBody>
      </p:sp>
    </p:spTree>
    <p:extLst>
      <p:ext uri="{BB962C8B-B14F-4D97-AF65-F5344CB8AC3E}">
        <p14:creationId xmlns:p14="http://schemas.microsoft.com/office/powerpoint/2010/main" val="8986118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Sometimes there is a </a:t>
            </a:r>
            <a:r>
              <a:rPr lang="en-GB" b="1" dirty="0"/>
              <a:t>colophon</a:t>
            </a:r>
            <a:r>
              <a:rPr lang="en-GB" dirty="0"/>
              <a:t> at the end (or at the beginning) of medieval texts providing information about the author, translator or patron, for example in NLW </a:t>
            </a:r>
            <a:r>
              <a:rPr lang="en-GB" dirty="0" err="1"/>
              <a:t>Peniarth</a:t>
            </a:r>
            <a:r>
              <a:rPr lang="en-GB" dirty="0"/>
              <a:t> MS 14 it is noted that </a:t>
            </a:r>
            <a:r>
              <a:rPr lang="en-GB" dirty="0" err="1"/>
              <a:t>Gruffudd</a:t>
            </a:r>
            <a:r>
              <a:rPr lang="en-GB" dirty="0"/>
              <a:t> Bola translated a religious text (the Creed of Saint Athanasius)  from Latin into Welsh for a woman called </a:t>
            </a:r>
            <a:r>
              <a:rPr lang="en-GB" dirty="0" err="1"/>
              <a:t>Efa</a:t>
            </a:r>
            <a:r>
              <a:rPr lang="en-GB" dirty="0"/>
              <a:t> daughter of </a:t>
            </a:r>
            <a:r>
              <a:rPr lang="en-GB" dirty="0" err="1"/>
              <a:t>Maredudd</a:t>
            </a:r>
            <a:r>
              <a:rPr lang="en-GB" dirty="0"/>
              <a:t> ab </a:t>
            </a:r>
            <a:r>
              <a:rPr lang="en-GB" dirty="0" err="1"/>
              <a:t>Owain</a:t>
            </a:r>
            <a:r>
              <a:rPr lang="en-GB" dirty="0"/>
              <a:t>, and in another colophon in the same manuscript it is said that </a:t>
            </a:r>
            <a:r>
              <a:rPr lang="en-GB" dirty="0" err="1"/>
              <a:t>Madog</a:t>
            </a:r>
            <a:r>
              <a:rPr lang="en-GB" dirty="0"/>
              <a:t> </a:t>
            </a:r>
            <a:r>
              <a:rPr lang="en-GB" dirty="0" err="1"/>
              <a:t>ap</a:t>
            </a:r>
            <a:r>
              <a:rPr lang="en-GB" dirty="0"/>
              <a:t> </a:t>
            </a:r>
            <a:r>
              <a:rPr lang="en-GB" dirty="0" err="1"/>
              <a:t>Selyf</a:t>
            </a:r>
            <a:r>
              <a:rPr lang="en-GB" dirty="0"/>
              <a:t> had translated a text about the Virgin Mary into Welsh for </a:t>
            </a:r>
            <a:r>
              <a:rPr lang="en-GB" dirty="0" err="1"/>
              <a:t>Efa's</a:t>
            </a:r>
            <a:r>
              <a:rPr lang="en-GB" dirty="0"/>
              <a:t> brother - </a:t>
            </a:r>
            <a:r>
              <a:rPr lang="en-GB" dirty="0" err="1"/>
              <a:t>Gruffudd</a:t>
            </a:r>
            <a:r>
              <a:rPr lang="en-GB" dirty="0"/>
              <a:t> </a:t>
            </a:r>
            <a:r>
              <a:rPr lang="en-GB" dirty="0" err="1"/>
              <a:t>ap</a:t>
            </a:r>
            <a:r>
              <a:rPr lang="en-GB" dirty="0"/>
              <a:t> </a:t>
            </a:r>
            <a:r>
              <a:rPr lang="en-GB" dirty="0" err="1"/>
              <a:t>Maredudd</a:t>
            </a:r>
            <a:r>
              <a:rPr lang="en-GB" dirty="0"/>
              <a:t>.  Unfortunately there are no colophons in the White Book of </a:t>
            </a:r>
            <a:r>
              <a:rPr lang="en-GB" dirty="0" err="1"/>
              <a:t>Rhydderch</a:t>
            </a:r>
            <a:r>
              <a:rPr lang="en-GB" dirty="0"/>
              <a:t> or the Red Book of </a:t>
            </a:r>
            <a:r>
              <a:rPr lang="en-GB" dirty="0" err="1"/>
              <a:t>Hergest</a:t>
            </a:r>
            <a:r>
              <a:rPr lang="en-GB" dirty="0"/>
              <a:t> which associate the Four Branches with any particular writer or copyist.</a:t>
            </a:r>
          </a:p>
          <a:p>
            <a:endParaRPr lang="en-GB" dirty="0"/>
          </a:p>
        </p:txBody>
      </p:sp>
    </p:spTree>
    <p:extLst>
      <p:ext uri="{BB962C8B-B14F-4D97-AF65-F5344CB8AC3E}">
        <p14:creationId xmlns:p14="http://schemas.microsoft.com/office/powerpoint/2010/main" val="22413989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pPr marL="0" indent="0">
              <a:buNone/>
            </a:pPr>
            <a:r>
              <a:rPr lang="en-GB" b="1" dirty="0"/>
              <a:t>How should ‘authorship’ be defined in relation to the Four Branches? </a:t>
            </a:r>
            <a:endParaRPr lang="en-GB" dirty="0"/>
          </a:p>
          <a:p>
            <a:pPr marL="0" indent="0">
              <a:buNone/>
            </a:pPr>
            <a:r>
              <a:rPr lang="en-GB" dirty="0"/>
              <a:t> </a:t>
            </a:r>
          </a:p>
          <a:p>
            <a:pPr marL="0" indent="0">
              <a:buNone/>
            </a:pPr>
            <a:r>
              <a:rPr lang="en-GB" dirty="0"/>
              <a:t>(</a:t>
            </a:r>
            <a:r>
              <a:rPr lang="en-GB" dirty="0" err="1"/>
              <a:t>i</a:t>
            </a:r>
            <a:r>
              <a:rPr lang="en-GB" dirty="0"/>
              <a:t>)   the individual who created the tales in the first instance?</a:t>
            </a:r>
          </a:p>
          <a:p>
            <a:pPr marL="0" indent="0">
              <a:buNone/>
            </a:pPr>
            <a:r>
              <a:rPr lang="en-GB" dirty="0"/>
              <a:t>(ii)  the individual who created the characters?</a:t>
            </a:r>
          </a:p>
          <a:p>
            <a:pPr marL="0" indent="0">
              <a:buNone/>
            </a:pPr>
            <a:r>
              <a:rPr lang="en-GB" dirty="0"/>
              <a:t>(ii)  the person who narrated the tales orally for the first time?</a:t>
            </a:r>
          </a:p>
          <a:p>
            <a:pPr marL="0" indent="0">
              <a:buNone/>
            </a:pPr>
            <a:r>
              <a:rPr lang="en-GB" dirty="0"/>
              <a:t>(iv) the scribe who recorded the tales on parchment for the first time?</a:t>
            </a:r>
          </a:p>
          <a:p>
            <a:pPr marL="0" indent="0">
              <a:buNone/>
            </a:pPr>
            <a:r>
              <a:rPr lang="en-GB" dirty="0"/>
              <a:t>(v)  or the person(s) who copied the Four Branches in the oldest extant manuscripts (i.e. in their present form)?</a:t>
            </a:r>
          </a:p>
          <a:p>
            <a:pPr marL="0" indent="0">
              <a:buNone/>
            </a:pPr>
            <a:r>
              <a:rPr lang="en-GB" b="1" dirty="0"/>
              <a:t> </a:t>
            </a:r>
            <a:endParaRPr lang="en-GB" dirty="0"/>
          </a:p>
          <a:p>
            <a:endParaRPr lang="en-GB" dirty="0"/>
          </a:p>
        </p:txBody>
      </p:sp>
    </p:spTree>
    <p:extLst>
      <p:ext uri="{BB962C8B-B14F-4D97-AF65-F5344CB8AC3E}">
        <p14:creationId xmlns:p14="http://schemas.microsoft.com/office/powerpoint/2010/main" val="28253185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b="1" dirty="0"/>
              <a:t>Was there more than one author?</a:t>
            </a:r>
            <a:endParaRPr lang="en-GB" dirty="0"/>
          </a:p>
          <a:p>
            <a:endParaRPr lang="en-GB" dirty="0"/>
          </a:p>
          <a:p>
            <a:pPr marL="0" indent="0">
              <a:buNone/>
            </a:pPr>
            <a:r>
              <a:rPr lang="en-GB" dirty="0"/>
              <a:t>In her article ‘</a:t>
            </a:r>
            <a:r>
              <a:rPr lang="en-GB" i="1" dirty="0" err="1"/>
              <a:t>Pedeir</a:t>
            </a:r>
            <a:r>
              <a:rPr lang="en-GB" i="1" dirty="0"/>
              <a:t> </a:t>
            </a:r>
            <a:r>
              <a:rPr lang="en-GB" i="1" dirty="0" err="1"/>
              <a:t>Keinc</a:t>
            </a:r>
            <a:r>
              <a:rPr lang="en-GB" i="1" dirty="0"/>
              <a:t> y </a:t>
            </a:r>
            <a:r>
              <a:rPr lang="en-GB" i="1" dirty="0" err="1"/>
              <a:t>Mabinogi</a:t>
            </a:r>
            <a:r>
              <a:rPr lang="en-GB" i="1" dirty="0"/>
              <a:t> - </a:t>
            </a:r>
            <a:r>
              <a:rPr lang="en-GB" dirty="0"/>
              <a:t>A case for multiple authorship’, Sioned Davies (1986) argues that there was more than one author responsible for the Four Branches.  However, more recently, she has suggested that the Four Branches were composed by a single author and she emphasizes the similarities in the style and narrative techniques employed in the four tales.</a:t>
            </a:r>
          </a:p>
          <a:p>
            <a:pPr marL="0" indent="0">
              <a:buNone/>
            </a:pPr>
            <a:r>
              <a:rPr lang="en-GB" dirty="0"/>
              <a:t>See: </a:t>
            </a:r>
            <a:r>
              <a:rPr lang="en-GB" i="1" dirty="0"/>
              <a:t>Proceedings of the North American Congress of Celtic Studies</a:t>
            </a:r>
            <a:r>
              <a:rPr lang="en-GB" dirty="0"/>
              <a:t> 1986.</a:t>
            </a:r>
          </a:p>
          <a:p>
            <a:endParaRPr lang="en-GB" dirty="0"/>
          </a:p>
        </p:txBody>
      </p:sp>
    </p:spTree>
    <p:extLst>
      <p:ext uri="{BB962C8B-B14F-4D97-AF65-F5344CB8AC3E}">
        <p14:creationId xmlns:p14="http://schemas.microsoft.com/office/powerpoint/2010/main" val="17760309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buNone/>
            </a:pPr>
            <a:r>
              <a:rPr lang="en-GB" b="1" dirty="0"/>
              <a:t>Cleric or monk?</a:t>
            </a:r>
            <a:endParaRPr lang="en-GB" dirty="0"/>
          </a:p>
          <a:p>
            <a:endParaRPr lang="en-GB" dirty="0"/>
          </a:p>
          <a:p>
            <a:pPr marL="0" indent="0">
              <a:buNone/>
            </a:pPr>
            <a:r>
              <a:rPr lang="en-GB" dirty="0"/>
              <a:t>In </a:t>
            </a:r>
            <a:r>
              <a:rPr lang="en-GB" dirty="0" err="1"/>
              <a:t>Pronsius</a:t>
            </a:r>
            <a:r>
              <a:rPr lang="en-GB" dirty="0"/>
              <a:t> Mac Cana's opinion (1977/92), it is likely that a cleric or monk composed these moral tales: </a:t>
            </a:r>
          </a:p>
          <a:p>
            <a:endParaRPr lang="en-GB" dirty="0"/>
          </a:p>
          <a:p>
            <a:pPr marL="0" indent="0">
              <a:buNone/>
            </a:pPr>
            <a:r>
              <a:rPr lang="en-GB" dirty="0"/>
              <a:t>He was probably a cleric - many things in the matter and style of his composition suggest as much - and there is nothing to indicate that he had a very profound or extensive expertise in native secular tradition.</a:t>
            </a:r>
          </a:p>
          <a:p>
            <a:pPr marL="0" indent="0">
              <a:buNone/>
            </a:pPr>
            <a:r>
              <a:rPr lang="en-GB" dirty="0"/>
              <a:t>See </a:t>
            </a:r>
            <a:r>
              <a:rPr lang="en-GB" i="1" dirty="0"/>
              <a:t>The </a:t>
            </a:r>
            <a:r>
              <a:rPr lang="en-GB" i="1" dirty="0" err="1"/>
              <a:t>Mabinogion</a:t>
            </a:r>
            <a:r>
              <a:rPr lang="en-GB" dirty="0"/>
              <a:t>, in the series </a:t>
            </a:r>
            <a:r>
              <a:rPr lang="en-GB" i="1" dirty="0"/>
              <a:t>Writers of Wales.</a:t>
            </a:r>
            <a:endParaRPr lang="en-GB" dirty="0"/>
          </a:p>
          <a:p>
            <a:endParaRPr lang="en-GB" dirty="0"/>
          </a:p>
        </p:txBody>
      </p:sp>
    </p:spTree>
    <p:extLst>
      <p:ext uri="{BB962C8B-B14F-4D97-AF65-F5344CB8AC3E}">
        <p14:creationId xmlns:p14="http://schemas.microsoft.com/office/powerpoint/2010/main" val="36967983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10000"/>
          </a:bodyPr>
          <a:lstStyle/>
          <a:p>
            <a:pPr marL="0" indent="0">
              <a:buNone/>
            </a:pPr>
            <a:r>
              <a:rPr lang="en-GB" dirty="0" err="1"/>
              <a:t>Glenys</a:t>
            </a:r>
            <a:r>
              <a:rPr lang="en-GB" dirty="0"/>
              <a:t> </a:t>
            </a:r>
            <a:r>
              <a:rPr lang="en-GB" dirty="0" err="1"/>
              <a:t>Goetinck</a:t>
            </a:r>
            <a:r>
              <a:rPr lang="en-GB" dirty="0"/>
              <a:t> goes a step further, claiming that the author was a monk from </a:t>
            </a:r>
            <a:r>
              <a:rPr lang="en-GB" dirty="0" err="1"/>
              <a:t>Llancarfan</a:t>
            </a:r>
            <a:r>
              <a:rPr lang="en-GB" dirty="0"/>
              <a:t>. </a:t>
            </a:r>
            <a:r>
              <a:rPr lang="en-GB" i="1" dirty="0" smtClean="0"/>
              <a:t>Vita </a:t>
            </a:r>
            <a:r>
              <a:rPr lang="en-GB" i="1" dirty="0" err="1" smtClean="0"/>
              <a:t>Cadoci</a:t>
            </a:r>
            <a:r>
              <a:rPr lang="en-GB" i="1" dirty="0" smtClean="0"/>
              <a:t> </a:t>
            </a:r>
            <a:r>
              <a:rPr lang="en-GB" dirty="0" smtClean="0"/>
              <a:t>(the </a:t>
            </a:r>
            <a:r>
              <a:rPr lang="en-GB" dirty="0"/>
              <a:t>Life of Saint </a:t>
            </a:r>
            <a:r>
              <a:rPr lang="en-GB" dirty="0" err="1"/>
              <a:t>Cadog</a:t>
            </a:r>
            <a:r>
              <a:rPr lang="en-GB" dirty="0"/>
              <a:t>) was written by </a:t>
            </a:r>
            <a:r>
              <a:rPr lang="en-GB" dirty="0" err="1"/>
              <a:t>Lifris</a:t>
            </a:r>
            <a:r>
              <a:rPr lang="en-GB" dirty="0"/>
              <a:t> in </a:t>
            </a:r>
            <a:r>
              <a:rPr lang="en-GB" dirty="0" err="1"/>
              <a:t>Llancarfan</a:t>
            </a:r>
            <a:r>
              <a:rPr lang="en-GB" dirty="0"/>
              <a:t>. </a:t>
            </a:r>
            <a:r>
              <a:rPr lang="en-GB" dirty="0" err="1"/>
              <a:t>Goetinck</a:t>
            </a:r>
            <a:r>
              <a:rPr lang="en-GB" dirty="0"/>
              <a:t> compares the </a:t>
            </a:r>
            <a:r>
              <a:rPr lang="en-GB" i="1" dirty="0" err="1"/>
              <a:t>Mabinogi</a:t>
            </a:r>
            <a:r>
              <a:rPr lang="en-GB" dirty="0"/>
              <a:t> with </a:t>
            </a:r>
            <a:r>
              <a:rPr lang="en-GB" dirty="0" smtClean="0"/>
              <a:t>the Life of </a:t>
            </a:r>
            <a:r>
              <a:rPr lang="en-GB" dirty="0" err="1" smtClean="0"/>
              <a:t>Cadog</a:t>
            </a:r>
            <a:r>
              <a:rPr lang="en-GB" smtClean="0"/>
              <a:t> and </a:t>
            </a:r>
            <a:r>
              <a:rPr lang="en-GB" dirty="0"/>
              <a:t>sees a number of similarities</a:t>
            </a:r>
            <a:r>
              <a:rPr lang="en-GB" i="1" dirty="0"/>
              <a:t>:</a:t>
            </a:r>
            <a:endParaRPr lang="en-GB" dirty="0"/>
          </a:p>
          <a:p>
            <a:endParaRPr lang="en-GB" dirty="0"/>
          </a:p>
          <a:p>
            <a:pPr marL="0" indent="0">
              <a:buNone/>
            </a:pPr>
            <a:r>
              <a:rPr lang="en-GB" dirty="0"/>
              <a:t>It is likely that the author of the Four Branches was a man of noble descent, a learned man who was familiar with the life of the court, with the life of the Church and with native law...May we suggest, therefore, that the author of the Four Branches was a monk, and perhaps a monk from </a:t>
            </a:r>
            <a:r>
              <a:rPr lang="en-GB" dirty="0" err="1"/>
              <a:t>Llancarfan</a:t>
            </a:r>
            <a:r>
              <a:rPr lang="en-GB" dirty="0"/>
              <a:t>?...In the </a:t>
            </a:r>
            <a:r>
              <a:rPr lang="en-GB" i="1" dirty="0" err="1"/>
              <a:t>Mabinogi</a:t>
            </a:r>
            <a:r>
              <a:rPr lang="en-GB" dirty="0"/>
              <a:t> a contrast is drawn between the old and the new:  pride, wars and revenge of the old pagan society as opposed to the humility, patience, and brotherly love of a society based on Christian virtues. </a:t>
            </a:r>
          </a:p>
          <a:p>
            <a:pPr marL="0" indent="0">
              <a:buNone/>
            </a:pPr>
            <a:r>
              <a:rPr lang="en-GB" dirty="0"/>
              <a:t>See ‘</a:t>
            </a:r>
            <a:r>
              <a:rPr lang="en-GB" i="1" dirty="0" err="1"/>
              <a:t>Pedair</a:t>
            </a:r>
            <a:r>
              <a:rPr lang="en-GB" i="1" dirty="0"/>
              <a:t> </a:t>
            </a:r>
            <a:r>
              <a:rPr lang="en-GB" i="1" dirty="0" err="1"/>
              <a:t>Cainc</a:t>
            </a:r>
            <a:r>
              <a:rPr lang="en-GB" i="1" dirty="0"/>
              <a:t> y </a:t>
            </a:r>
            <a:r>
              <a:rPr lang="en-GB" i="1" dirty="0" err="1"/>
              <a:t>Mabinogi</a:t>
            </a:r>
            <a:r>
              <a:rPr lang="en-GB" i="1" dirty="0"/>
              <a:t>:</a:t>
            </a:r>
            <a:r>
              <a:rPr lang="en-GB" dirty="0"/>
              <a:t> </a:t>
            </a:r>
            <a:r>
              <a:rPr lang="en-GB" dirty="0" err="1"/>
              <a:t>Yr</a:t>
            </a:r>
            <a:r>
              <a:rPr lang="en-GB" dirty="0"/>
              <a:t> </a:t>
            </a:r>
            <a:r>
              <a:rPr lang="en-GB" dirty="0" err="1"/>
              <a:t>Awdur</a:t>
            </a:r>
            <a:r>
              <a:rPr lang="en-GB" dirty="0"/>
              <a:t> </a:t>
            </a:r>
            <a:r>
              <a:rPr lang="en-GB" dirty="0" err="1"/>
              <a:t>a'i</a:t>
            </a:r>
            <a:r>
              <a:rPr lang="en-GB" dirty="0"/>
              <a:t> </a:t>
            </a:r>
            <a:r>
              <a:rPr lang="en-GB" dirty="0" err="1"/>
              <a:t>Bwrpas</a:t>
            </a:r>
            <a:r>
              <a:rPr lang="en-GB" dirty="0"/>
              <a:t>’, </a:t>
            </a:r>
            <a:r>
              <a:rPr lang="en-GB" i="1" dirty="0" err="1"/>
              <a:t>Llên</a:t>
            </a:r>
            <a:r>
              <a:rPr lang="en-GB" i="1" dirty="0"/>
              <a:t> </a:t>
            </a:r>
            <a:r>
              <a:rPr lang="en-GB" i="1" dirty="0" err="1"/>
              <a:t>Cymru</a:t>
            </a:r>
            <a:r>
              <a:rPr lang="en-GB" dirty="0"/>
              <a:t> 15, pp.249-269.</a:t>
            </a:r>
          </a:p>
          <a:p>
            <a:endParaRPr lang="en-GB" dirty="0"/>
          </a:p>
        </p:txBody>
      </p:sp>
    </p:spTree>
    <p:extLst>
      <p:ext uri="{BB962C8B-B14F-4D97-AF65-F5344CB8AC3E}">
        <p14:creationId xmlns:p14="http://schemas.microsoft.com/office/powerpoint/2010/main" val="10904603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365125"/>
            <a:ext cx="10515600" cy="4351338"/>
          </a:xfrm>
        </p:spPr>
        <p:txBody>
          <a:bodyPr>
            <a:noAutofit/>
          </a:bodyPr>
          <a:lstStyle/>
          <a:p>
            <a:pPr marL="0" indent="0">
              <a:buNone/>
            </a:pPr>
            <a:r>
              <a:rPr lang="en-GB" b="1" dirty="0"/>
              <a:t>Gwenllian daughter of </a:t>
            </a:r>
            <a:r>
              <a:rPr lang="en-GB" b="1" dirty="0" err="1"/>
              <a:t>Gruffudd</a:t>
            </a:r>
            <a:r>
              <a:rPr lang="en-GB" b="1" dirty="0"/>
              <a:t> </a:t>
            </a:r>
            <a:r>
              <a:rPr lang="en-GB" b="1" dirty="0" err="1"/>
              <a:t>ap</a:t>
            </a:r>
            <a:r>
              <a:rPr lang="en-GB" b="1" dirty="0"/>
              <a:t> </a:t>
            </a:r>
            <a:r>
              <a:rPr lang="en-GB" b="1" dirty="0" err="1"/>
              <a:t>Cynan</a:t>
            </a:r>
            <a:r>
              <a:rPr lang="en-GB" b="1" dirty="0"/>
              <a:t>?</a:t>
            </a:r>
            <a:endParaRPr lang="en-GB" dirty="0"/>
          </a:p>
          <a:p>
            <a:pPr marL="0" indent="0">
              <a:buNone/>
            </a:pPr>
            <a:r>
              <a:rPr lang="en-GB" dirty="0"/>
              <a:t> </a:t>
            </a:r>
          </a:p>
          <a:p>
            <a:pPr marL="0" indent="0">
              <a:buNone/>
            </a:pPr>
            <a:r>
              <a:rPr lang="en-GB" dirty="0"/>
              <a:t>In Andrew Breeze's opinion (1997) the author of the Four Branches was Gwenllian daughter of </a:t>
            </a:r>
            <a:r>
              <a:rPr lang="en-GB" dirty="0" err="1"/>
              <a:t>Gruffudd</a:t>
            </a:r>
            <a:r>
              <a:rPr lang="en-GB" dirty="0"/>
              <a:t> </a:t>
            </a:r>
            <a:r>
              <a:rPr lang="en-GB" dirty="0" err="1"/>
              <a:t>ap</a:t>
            </a:r>
            <a:r>
              <a:rPr lang="en-GB" dirty="0"/>
              <a:t> </a:t>
            </a:r>
            <a:r>
              <a:rPr lang="en-GB" dirty="0" err="1"/>
              <a:t>Cynan</a:t>
            </a:r>
            <a:r>
              <a:rPr lang="en-GB" dirty="0"/>
              <a:t> (1098-1136).  He claims the author demonstrates a great deal of interest in babies and children, but hardly mentions wars and battles!  </a:t>
            </a:r>
          </a:p>
          <a:p>
            <a:pPr marL="0" indent="0">
              <a:buNone/>
            </a:pPr>
            <a:r>
              <a:rPr lang="en-GB" dirty="0"/>
              <a:t>What kind of author wrote the </a:t>
            </a:r>
            <a:r>
              <a:rPr lang="en-GB" i="1" dirty="0"/>
              <a:t>Four Branches</a:t>
            </a:r>
            <a:r>
              <a:rPr lang="en-GB" dirty="0"/>
              <a:t>?  Here we may say first that our writer was almost certainly a woman.  A woman writer of fiction can usually be detected in the way she presents male and female characters, fighting, weapons, jewels, clothes, love, and (above all) babies and children.  In the account of </a:t>
            </a:r>
            <a:r>
              <a:rPr lang="en-GB" dirty="0" err="1"/>
              <a:t>Teyrnon</a:t>
            </a:r>
            <a:r>
              <a:rPr lang="en-GB" dirty="0"/>
              <a:t>, his fight with the monster is dealt with in summary fashion...Clearly the writer had no interest in fighting or swords.  But the writer was interested in babies.</a:t>
            </a:r>
          </a:p>
          <a:p>
            <a:pPr marL="0" indent="0">
              <a:buNone/>
            </a:pPr>
            <a:r>
              <a:rPr lang="en-GB" dirty="0"/>
              <a:t>See </a:t>
            </a:r>
            <a:r>
              <a:rPr lang="en-GB" i="1" dirty="0"/>
              <a:t>Medieval Welsh Literature</a:t>
            </a:r>
            <a:r>
              <a:rPr lang="en-GB" dirty="0"/>
              <a:t> (Dublin: Four Courts), Chapter 3.</a:t>
            </a:r>
          </a:p>
          <a:p>
            <a:endParaRPr lang="en-GB" dirty="0"/>
          </a:p>
        </p:txBody>
      </p:sp>
    </p:spTree>
    <p:extLst>
      <p:ext uri="{BB962C8B-B14F-4D97-AF65-F5344CB8AC3E}">
        <p14:creationId xmlns:p14="http://schemas.microsoft.com/office/powerpoint/2010/main" val="5296207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838200" y="1027905"/>
            <a:ext cx="10515600" cy="5389827"/>
          </a:xfrm>
        </p:spPr>
        <p:txBody>
          <a:bodyPr>
            <a:normAutofit fontScale="92500" lnSpcReduction="10000"/>
          </a:bodyPr>
          <a:lstStyle/>
          <a:p>
            <a:pPr marL="0" indent="0">
              <a:buNone/>
            </a:pPr>
            <a:r>
              <a:rPr lang="en-GB" sz="3000" dirty="0"/>
              <a:t>However the unusual conception, birth and upbringing of the hero usually form an integral part in medieval heroic tales and the Lives of the Saints. The ‘interest’ in birth and childhood is essential when narrating tales of boyhood and youth and many tales focus on the biographical patterning of the hero/saint, often emphasising that the child is unusual or unique.  Since this is also true of the Lives of the Saints (which frequently mirror the boyhood of Christ), is Breeze suggesting that the Lives of the Saints were also written by a woman?  Gwenllian died on the battlefield leading the inhabitants of South Wales to battle against the Normans at </a:t>
            </a:r>
            <a:r>
              <a:rPr lang="en-GB" sz="3000" dirty="0" err="1"/>
              <a:t>Kidwelly</a:t>
            </a:r>
            <a:r>
              <a:rPr lang="en-GB" sz="3000" dirty="0"/>
              <a:t> Castle.  She was killed by the soldiers of Maurice de </a:t>
            </a:r>
            <a:r>
              <a:rPr lang="en-GB" sz="3000" dirty="0" err="1"/>
              <a:t>Londres</a:t>
            </a:r>
            <a:r>
              <a:rPr lang="en-GB" sz="3000" dirty="0"/>
              <a:t> at the site named </a:t>
            </a:r>
            <a:r>
              <a:rPr lang="en-GB" sz="3000" dirty="0" err="1"/>
              <a:t>Maes</a:t>
            </a:r>
            <a:r>
              <a:rPr lang="en-GB" sz="3000" dirty="0"/>
              <a:t> Gwenllian. Why then would she not be interested in war and battles? A medieval Life of </a:t>
            </a:r>
            <a:r>
              <a:rPr lang="en-GB" sz="3000" dirty="0" err="1"/>
              <a:t>Gwenllian's</a:t>
            </a:r>
            <a:r>
              <a:rPr lang="en-GB" sz="3000" dirty="0"/>
              <a:t> father, </a:t>
            </a:r>
            <a:r>
              <a:rPr lang="en-GB" sz="3000" dirty="0" err="1"/>
              <a:t>Gruffudd</a:t>
            </a:r>
            <a:r>
              <a:rPr lang="en-GB" sz="3000" dirty="0"/>
              <a:t> </a:t>
            </a:r>
            <a:r>
              <a:rPr lang="en-GB" sz="3000" dirty="0" err="1"/>
              <a:t>ap</a:t>
            </a:r>
            <a:r>
              <a:rPr lang="en-GB" sz="3000" dirty="0"/>
              <a:t> </a:t>
            </a:r>
            <a:r>
              <a:rPr lang="en-GB" sz="3000" dirty="0" err="1"/>
              <a:t>Cynan</a:t>
            </a:r>
            <a:r>
              <a:rPr lang="en-GB" sz="3000" dirty="0"/>
              <a:t> (Prince of Wales) is extant </a:t>
            </a:r>
            <a:r>
              <a:rPr lang="en-GB" sz="3000" i="1" dirty="0" err="1"/>
              <a:t>Historia</a:t>
            </a:r>
            <a:r>
              <a:rPr lang="en-GB" sz="3000" i="1" dirty="0"/>
              <a:t> </a:t>
            </a:r>
            <a:r>
              <a:rPr lang="en-GB" sz="3000" i="1" dirty="0" err="1"/>
              <a:t>Grufud</a:t>
            </a:r>
            <a:r>
              <a:rPr lang="en-GB" sz="3000" i="1" dirty="0"/>
              <a:t> </a:t>
            </a:r>
            <a:r>
              <a:rPr lang="en-GB" sz="3000" i="1" dirty="0" err="1"/>
              <a:t>vab</a:t>
            </a:r>
            <a:r>
              <a:rPr lang="en-GB" sz="3000" i="1" dirty="0"/>
              <a:t> Kenan</a:t>
            </a:r>
            <a:r>
              <a:rPr lang="en-GB" sz="3000" dirty="0"/>
              <a:t> ed. D. Simon Evans.</a:t>
            </a:r>
          </a:p>
          <a:p>
            <a:endParaRPr lang="en-GB" dirty="0"/>
          </a:p>
        </p:txBody>
      </p:sp>
    </p:spTree>
    <p:extLst>
      <p:ext uri="{BB962C8B-B14F-4D97-AF65-F5344CB8AC3E}">
        <p14:creationId xmlns:p14="http://schemas.microsoft.com/office/powerpoint/2010/main" val="16472210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660400"/>
            <a:ext cx="10515600" cy="5516563"/>
          </a:xfrm>
        </p:spPr>
        <p:txBody>
          <a:bodyPr>
            <a:normAutofit fontScale="92500" lnSpcReduction="10000"/>
          </a:bodyPr>
          <a:lstStyle/>
          <a:p>
            <a:pPr marL="0" indent="0">
              <a:buNone/>
            </a:pPr>
            <a:r>
              <a:rPr lang="en-GB" b="1" dirty="0"/>
              <a:t>Discussion Points:</a:t>
            </a:r>
            <a:endParaRPr lang="en-GB" dirty="0"/>
          </a:p>
          <a:p>
            <a:pPr marL="0" indent="0">
              <a:buNone/>
            </a:pPr>
            <a:r>
              <a:rPr lang="en-GB" dirty="0"/>
              <a:t> </a:t>
            </a:r>
          </a:p>
          <a:p>
            <a:pPr marL="0" indent="0">
              <a:buNone/>
            </a:pPr>
            <a:r>
              <a:rPr lang="en-GB" dirty="0"/>
              <a:t>●	Is it possible to detect the gender of an anonymous author? Do </a:t>
            </a:r>
            <a:r>
              <a:rPr lang="en-GB" dirty="0" smtClean="0"/>
              <a:t>	women write </a:t>
            </a:r>
            <a:r>
              <a:rPr lang="en-GB" dirty="0"/>
              <a:t>in a different way to male authors? Do they focus on </a:t>
            </a:r>
            <a:r>
              <a:rPr lang="en-GB" dirty="0" smtClean="0"/>
              <a:t>	different </a:t>
            </a:r>
            <a:r>
              <a:rPr lang="en-GB" dirty="0"/>
              <a:t>topics?</a:t>
            </a:r>
          </a:p>
          <a:p>
            <a:pPr marL="0" indent="0">
              <a:buNone/>
            </a:pPr>
            <a:r>
              <a:rPr lang="en-GB" dirty="0"/>
              <a:t>●	What do we know of medieval female authors (e.g. Christine de </a:t>
            </a:r>
            <a:r>
              <a:rPr lang="en-GB" dirty="0" err="1"/>
              <a:t>Pisan</a:t>
            </a:r>
            <a:r>
              <a:rPr lang="en-GB" dirty="0"/>
              <a:t>, </a:t>
            </a:r>
            <a:r>
              <a:rPr lang="en-GB" dirty="0" smtClean="0"/>
              <a:t>	Marie </a:t>
            </a:r>
            <a:r>
              <a:rPr lang="en-GB" dirty="0"/>
              <a:t>de France, Julian of Norwich and </a:t>
            </a:r>
            <a:r>
              <a:rPr lang="en-GB" dirty="0" err="1"/>
              <a:t>Gwerful</a:t>
            </a:r>
            <a:r>
              <a:rPr lang="en-GB" dirty="0"/>
              <a:t> </a:t>
            </a:r>
            <a:r>
              <a:rPr lang="en-GB" dirty="0" err="1"/>
              <a:t>Mechain</a:t>
            </a:r>
            <a:r>
              <a:rPr lang="en-GB" dirty="0"/>
              <a:t>)? What </a:t>
            </a:r>
            <a:r>
              <a:rPr lang="en-GB" dirty="0" smtClean="0"/>
              <a:t>	themes occur </a:t>
            </a:r>
            <a:r>
              <a:rPr lang="en-GB" dirty="0"/>
              <a:t>in their work?</a:t>
            </a:r>
          </a:p>
          <a:p>
            <a:pPr marL="0" indent="0">
              <a:buNone/>
            </a:pPr>
            <a:r>
              <a:rPr lang="en-GB" dirty="0"/>
              <a:t>●	Can male authors depict female characters in a sympathetic manner, </a:t>
            </a:r>
            <a:r>
              <a:rPr lang="en-GB" dirty="0" smtClean="0"/>
              <a:t>	or write </a:t>
            </a:r>
            <a:r>
              <a:rPr lang="en-GB" dirty="0"/>
              <a:t>from the viewpoint of women?</a:t>
            </a:r>
          </a:p>
          <a:p>
            <a:pPr marL="0" indent="0">
              <a:buNone/>
            </a:pPr>
            <a:r>
              <a:rPr lang="en-GB" dirty="0"/>
              <a:t>●	Does identifying the author of a medieval text add anything to our </a:t>
            </a:r>
            <a:r>
              <a:rPr lang="en-GB" dirty="0" smtClean="0"/>
              <a:t>	understanding </a:t>
            </a:r>
            <a:r>
              <a:rPr lang="en-GB" dirty="0"/>
              <a:t>of the text itself?</a:t>
            </a:r>
          </a:p>
          <a:p>
            <a:pPr marL="0" indent="0">
              <a:buNone/>
            </a:pPr>
            <a:r>
              <a:rPr lang="en-GB" dirty="0"/>
              <a:t>●	Is it necessary to identify the author?</a:t>
            </a:r>
          </a:p>
          <a:p>
            <a:pPr marL="0" indent="0">
              <a:buNone/>
            </a:pPr>
            <a:r>
              <a:rPr lang="en-GB" dirty="0"/>
              <a:t>●	What do we know of female literacy in medieval Wales?</a:t>
            </a:r>
          </a:p>
          <a:p>
            <a:endParaRPr lang="en-GB" dirty="0"/>
          </a:p>
        </p:txBody>
      </p:sp>
    </p:spTree>
    <p:extLst>
      <p:ext uri="{BB962C8B-B14F-4D97-AF65-F5344CB8AC3E}">
        <p14:creationId xmlns:p14="http://schemas.microsoft.com/office/powerpoint/2010/main" val="23277617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940594"/>
            <a:ext cx="10515600" cy="4351338"/>
          </a:xfrm>
        </p:spPr>
        <p:txBody>
          <a:bodyPr>
            <a:normAutofit fontScale="25000" lnSpcReduction="20000"/>
          </a:bodyPr>
          <a:lstStyle/>
          <a:p>
            <a:pPr marL="0" indent="0">
              <a:buNone/>
            </a:pPr>
            <a:r>
              <a:rPr lang="en-GB" sz="8600" b="1" dirty="0"/>
              <a:t>Bibliography:</a:t>
            </a:r>
            <a:endParaRPr lang="en-GB" sz="8600" dirty="0"/>
          </a:p>
          <a:p>
            <a:pPr marL="0" indent="0">
              <a:buNone/>
            </a:pPr>
            <a:r>
              <a:rPr lang="en-GB" sz="8600" dirty="0"/>
              <a:t>Breeze, Andrew (1997) </a:t>
            </a:r>
            <a:r>
              <a:rPr lang="en-GB" sz="8600" i="1" dirty="0"/>
              <a:t>Medieval Welsh Literature</a:t>
            </a:r>
            <a:r>
              <a:rPr lang="en-GB" sz="8600" dirty="0"/>
              <a:t> (Dublin: Four Courts), Chapter 3. </a:t>
            </a:r>
          </a:p>
          <a:p>
            <a:pPr marL="0" indent="0">
              <a:buNone/>
            </a:pPr>
            <a:r>
              <a:rPr lang="en-GB" sz="8600" dirty="0"/>
              <a:t>Breeze, Andrew (2009) The Origins of the Four Branches of the </a:t>
            </a:r>
            <a:r>
              <a:rPr lang="en-GB" sz="8600" dirty="0" err="1"/>
              <a:t>Mabinogi</a:t>
            </a:r>
            <a:r>
              <a:rPr lang="en-GB" sz="8600" dirty="0"/>
              <a:t> (Leominster: </a:t>
            </a:r>
            <a:r>
              <a:rPr lang="en-GB" sz="8600" dirty="0" err="1"/>
              <a:t>Gracewing</a:t>
            </a:r>
            <a:r>
              <a:rPr lang="en-GB" sz="8600" dirty="0"/>
              <a:t>).</a:t>
            </a:r>
          </a:p>
          <a:p>
            <a:pPr marL="0" indent="0">
              <a:buNone/>
            </a:pPr>
            <a:r>
              <a:rPr lang="en-GB" sz="8600" dirty="0"/>
              <a:t>Davies, Sioned (1989) </a:t>
            </a:r>
            <a:r>
              <a:rPr lang="en-GB" sz="8600" i="1" dirty="0" err="1"/>
              <a:t>Pedeir</a:t>
            </a:r>
            <a:r>
              <a:rPr lang="en-GB" sz="8600" i="1" dirty="0"/>
              <a:t> </a:t>
            </a:r>
            <a:r>
              <a:rPr lang="en-GB" sz="8600" i="1" dirty="0" err="1"/>
              <a:t>Keinc</a:t>
            </a:r>
            <a:r>
              <a:rPr lang="en-GB" sz="8600" i="1" dirty="0"/>
              <a:t> y </a:t>
            </a:r>
            <a:r>
              <a:rPr lang="en-GB" sz="8600" i="1" dirty="0" err="1"/>
              <a:t>Mabinogi</a:t>
            </a:r>
            <a:r>
              <a:rPr lang="en-GB" sz="8600" dirty="0"/>
              <a:t>, </a:t>
            </a:r>
            <a:r>
              <a:rPr lang="en-GB" sz="8600" dirty="0" err="1"/>
              <a:t>Llên</a:t>
            </a:r>
            <a:r>
              <a:rPr lang="en-GB" sz="8600" dirty="0"/>
              <a:t> y </a:t>
            </a:r>
            <a:r>
              <a:rPr lang="en-GB" sz="8600" dirty="0" err="1"/>
              <a:t>Llenor</a:t>
            </a:r>
            <a:r>
              <a:rPr lang="en-GB" sz="8600" dirty="0"/>
              <a:t> (Caernarfon: </a:t>
            </a:r>
            <a:r>
              <a:rPr lang="en-GB" sz="8600" dirty="0" err="1"/>
              <a:t>Gwasg</a:t>
            </a:r>
            <a:r>
              <a:rPr lang="en-GB" sz="8600" dirty="0"/>
              <a:t> </a:t>
            </a:r>
            <a:r>
              <a:rPr lang="en-GB" sz="8600" dirty="0" err="1"/>
              <a:t>Pantycelyn</a:t>
            </a:r>
            <a:r>
              <a:rPr lang="en-GB" sz="8600" dirty="0"/>
              <a:t>).</a:t>
            </a:r>
          </a:p>
          <a:p>
            <a:pPr marL="0" indent="0">
              <a:buNone/>
            </a:pPr>
            <a:r>
              <a:rPr lang="en-GB" sz="8600" dirty="0" err="1"/>
              <a:t>Goetinck</a:t>
            </a:r>
            <a:r>
              <a:rPr lang="en-GB" sz="8600" dirty="0"/>
              <a:t>, </a:t>
            </a:r>
            <a:r>
              <a:rPr lang="en-GB" sz="8600" dirty="0" err="1"/>
              <a:t>Glenys</a:t>
            </a:r>
            <a:r>
              <a:rPr lang="en-GB" sz="8600" dirty="0"/>
              <a:t> (1987-8)</a:t>
            </a:r>
            <a:r>
              <a:rPr lang="en-GB" sz="8600" i="1" dirty="0"/>
              <a:t> </a:t>
            </a:r>
            <a:r>
              <a:rPr lang="en-GB" sz="8600" i="1" dirty="0" err="1"/>
              <a:t>Pedair</a:t>
            </a:r>
            <a:r>
              <a:rPr lang="en-GB" sz="8600" i="1" dirty="0"/>
              <a:t> </a:t>
            </a:r>
            <a:r>
              <a:rPr lang="en-GB" sz="8600" i="1" dirty="0" err="1"/>
              <a:t>Cainc</a:t>
            </a:r>
            <a:r>
              <a:rPr lang="en-GB" sz="8600" i="1" dirty="0"/>
              <a:t> y </a:t>
            </a:r>
            <a:r>
              <a:rPr lang="en-GB" sz="8600" i="1" dirty="0" err="1"/>
              <a:t>Mabinogi</a:t>
            </a:r>
            <a:r>
              <a:rPr lang="en-GB" sz="8600" dirty="0"/>
              <a:t>: </a:t>
            </a:r>
            <a:r>
              <a:rPr lang="en-GB" sz="8600" dirty="0" err="1"/>
              <a:t>Yr</a:t>
            </a:r>
            <a:r>
              <a:rPr lang="en-GB" sz="8600" dirty="0"/>
              <a:t> </a:t>
            </a:r>
            <a:r>
              <a:rPr lang="en-GB" sz="8600" dirty="0" err="1"/>
              <a:t>Awdur</a:t>
            </a:r>
            <a:r>
              <a:rPr lang="en-GB" sz="8600" dirty="0"/>
              <a:t> </a:t>
            </a:r>
            <a:r>
              <a:rPr lang="en-GB" sz="8600" dirty="0" err="1"/>
              <a:t>a'i</a:t>
            </a:r>
            <a:r>
              <a:rPr lang="en-GB" sz="8600" dirty="0"/>
              <a:t> </a:t>
            </a:r>
            <a:r>
              <a:rPr lang="en-GB" sz="8600" dirty="0" err="1"/>
              <a:t>Bwrpas</a:t>
            </a:r>
            <a:r>
              <a:rPr lang="en-GB" sz="8600" dirty="0"/>
              <a:t>', </a:t>
            </a:r>
            <a:r>
              <a:rPr lang="en-GB" sz="8600" i="1" dirty="0" err="1"/>
              <a:t>Llên</a:t>
            </a:r>
            <a:r>
              <a:rPr lang="en-GB" sz="8600" i="1" dirty="0"/>
              <a:t> </a:t>
            </a:r>
            <a:r>
              <a:rPr lang="en-GB" sz="8600" i="1" dirty="0" err="1"/>
              <a:t>Cymru</a:t>
            </a:r>
            <a:r>
              <a:rPr lang="en-GB" sz="8600" i="1" dirty="0"/>
              <a:t> </a:t>
            </a:r>
            <a:r>
              <a:rPr lang="en-GB" sz="8600" dirty="0"/>
              <a:t>15, tt.249-269.</a:t>
            </a:r>
          </a:p>
          <a:p>
            <a:pPr marL="0" indent="0">
              <a:buNone/>
            </a:pPr>
            <a:r>
              <a:rPr lang="en-GB" sz="8600" dirty="0"/>
              <a:t>Lloyd-Morgan, </a:t>
            </a:r>
            <a:r>
              <a:rPr lang="en-GB" sz="8600" dirty="0" err="1"/>
              <a:t>Ceridwen</a:t>
            </a:r>
            <a:r>
              <a:rPr lang="en-GB" sz="8600" dirty="0"/>
              <a:t> (1998) ‘More written about than writing? Welsh women and the written word’, in </a:t>
            </a:r>
            <a:r>
              <a:rPr lang="en-GB" sz="8600" i="1" dirty="0"/>
              <a:t>Literacy in Medieval Celtic Societies</a:t>
            </a:r>
            <a:r>
              <a:rPr lang="en-GB" sz="8600" dirty="0"/>
              <a:t>, ed. </a:t>
            </a:r>
            <a:r>
              <a:rPr lang="en-GB" sz="8600" dirty="0" err="1"/>
              <a:t>Huw</a:t>
            </a:r>
            <a:r>
              <a:rPr lang="en-GB" sz="8600" dirty="0"/>
              <a:t> Pryce (Cambridge: Cambridge University Press).</a:t>
            </a:r>
          </a:p>
          <a:p>
            <a:pPr marL="0" indent="0">
              <a:buNone/>
            </a:pPr>
            <a:r>
              <a:rPr lang="en-GB" sz="8600" dirty="0" err="1"/>
              <a:t>Luft</a:t>
            </a:r>
            <a:r>
              <a:rPr lang="en-GB" sz="8600" dirty="0"/>
              <a:t>, Diana (2010) Review of Andrew Breeze, </a:t>
            </a:r>
            <a:r>
              <a:rPr lang="en-GB" sz="8600" i="1" dirty="0"/>
              <a:t>The Origins of the Four Branches of the </a:t>
            </a:r>
            <a:r>
              <a:rPr lang="en-GB" sz="8600" i="1" dirty="0" err="1"/>
              <a:t>Mabinogi</a:t>
            </a:r>
            <a:r>
              <a:rPr lang="en-GB" sz="8600" i="1" dirty="0"/>
              <a:t> </a:t>
            </a:r>
            <a:r>
              <a:rPr lang="en-GB" sz="8600" dirty="0"/>
              <a:t>in </a:t>
            </a:r>
            <a:r>
              <a:rPr lang="en-GB" sz="8600" i="1" dirty="0" err="1"/>
              <a:t>Beltaine</a:t>
            </a:r>
            <a:r>
              <a:rPr lang="en-GB" sz="8600" dirty="0"/>
              <a:t> 27 (2010): 9-11.</a:t>
            </a:r>
          </a:p>
          <a:p>
            <a:pPr marL="0" indent="0">
              <a:buNone/>
            </a:pPr>
            <a:r>
              <a:rPr lang="en-GB" sz="8600" dirty="0"/>
              <a:t>Mac Cana, </a:t>
            </a:r>
            <a:r>
              <a:rPr lang="en-GB" sz="8600" dirty="0" err="1"/>
              <a:t>Pronsius</a:t>
            </a:r>
            <a:r>
              <a:rPr lang="en-GB" sz="8600" dirty="0"/>
              <a:t> (1977) </a:t>
            </a:r>
            <a:r>
              <a:rPr lang="en-GB" sz="8600" i="1" dirty="0"/>
              <a:t>The </a:t>
            </a:r>
            <a:r>
              <a:rPr lang="en-GB" sz="8600" i="1" dirty="0" err="1"/>
              <a:t>Mabinogion</a:t>
            </a:r>
            <a:r>
              <a:rPr lang="en-GB" sz="8600" dirty="0"/>
              <a:t>, Writers of Wales Series (Cardiff: University of Wales Press).</a:t>
            </a:r>
          </a:p>
          <a:p>
            <a:pPr marL="0" indent="0">
              <a:buNone/>
            </a:pPr>
            <a:r>
              <a:rPr lang="en-GB" sz="8600" dirty="0"/>
              <a:t> </a:t>
            </a:r>
          </a:p>
          <a:p>
            <a:endParaRPr lang="en-GB" dirty="0"/>
          </a:p>
        </p:txBody>
      </p:sp>
    </p:spTree>
    <p:extLst>
      <p:ext uri="{BB962C8B-B14F-4D97-AF65-F5344CB8AC3E}">
        <p14:creationId xmlns:p14="http://schemas.microsoft.com/office/powerpoint/2010/main" val="26383951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1202</Words>
  <Application>Microsoft Office PowerPoint</Application>
  <PresentationFormat>Widescreen</PresentationFormat>
  <Paragraphs>53</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Prof. Jane Cartwright The Four Branches of the Mabinogi AUTHORSHIP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Prof. Jane Cartwright The Four Branches of the Mabinogi AUTHORSHIP </dc:title>
  <dc:creator>Jane Cartwright</dc:creator>
  <cp:lastModifiedBy>Jane Cartwright</cp:lastModifiedBy>
  <cp:revision>2</cp:revision>
  <dcterms:created xsi:type="dcterms:W3CDTF">2016-10-10T15:49:58Z</dcterms:created>
  <dcterms:modified xsi:type="dcterms:W3CDTF">2016-10-12T08:02:11Z</dcterms:modified>
</cp:coreProperties>
</file>