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22"/>
  </p:notesMasterIdLst>
  <p:sldIdLst>
    <p:sldId id="256" r:id="rId2"/>
    <p:sldId id="257" r:id="rId3"/>
    <p:sldId id="275" r:id="rId4"/>
    <p:sldId id="271" r:id="rId5"/>
    <p:sldId id="258" r:id="rId6"/>
    <p:sldId id="259" r:id="rId7"/>
    <p:sldId id="272" r:id="rId8"/>
    <p:sldId id="273" r:id="rId9"/>
    <p:sldId id="274" r:id="rId10"/>
    <p:sldId id="260" r:id="rId11"/>
    <p:sldId id="261" r:id="rId12"/>
    <p:sldId id="262" r:id="rId13"/>
    <p:sldId id="263" r:id="rId14"/>
    <p:sldId id="264" r:id="rId15"/>
    <p:sldId id="265" r:id="rId16"/>
    <p:sldId id="266" r:id="rId17"/>
    <p:sldId id="267" r:id="rId18"/>
    <p:sldId id="268" r:id="rId19"/>
    <p:sldId id="269" r:id="rId20"/>
    <p:sldId id="27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83"/>
    <p:restoredTop sz="94650"/>
  </p:normalViewPr>
  <p:slideViewPr>
    <p:cSldViewPr snapToGrid="0" snapToObjects="1">
      <p:cViewPr>
        <p:scale>
          <a:sx n="50" d="100"/>
          <a:sy n="50" d="100"/>
        </p:scale>
        <p:origin x="3224" y="1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1" Type="http://schemas.openxmlformats.org/officeDocument/2006/relationships/hyperlink" Target="https://www.marketingweek.com/boots-retail-overhaul/" TargetMode="External"/></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1" Type="http://schemas.openxmlformats.org/officeDocument/2006/relationships/hyperlink" Target="https://www.marketingweek.com/boots-retail-overhaul/"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BF9C84-18A3-44B5-BF11-3B022206C29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71FAD0E-3CD0-49CA-9292-E217157B077E}">
      <dgm:prSet/>
      <dgm:spPr/>
      <dgm:t>
        <a:bodyPr/>
        <a:lstStyle/>
        <a:p>
          <a:pPr>
            <a:lnSpc>
              <a:spcPct val="100000"/>
            </a:lnSpc>
          </a:pPr>
          <a:r>
            <a:rPr lang="en-US"/>
            <a:t>Trust: Respect, integrity and candor guide our actions to do the right thing</a:t>
          </a:r>
        </a:p>
      </dgm:t>
    </dgm:pt>
    <dgm:pt modelId="{5D51F79F-E988-41E4-928F-E3A639CC534B}" type="parTrans" cxnId="{B7090EEB-967B-46D5-9F53-E03103388670}">
      <dgm:prSet/>
      <dgm:spPr/>
      <dgm:t>
        <a:bodyPr/>
        <a:lstStyle/>
        <a:p>
          <a:endParaRPr lang="en-US"/>
        </a:p>
      </dgm:t>
    </dgm:pt>
    <dgm:pt modelId="{10B6EA35-BF99-43DD-A608-F547AB19B197}" type="sibTrans" cxnId="{B7090EEB-967B-46D5-9F53-E03103388670}">
      <dgm:prSet/>
      <dgm:spPr/>
      <dgm:t>
        <a:bodyPr/>
        <a:lstStyle/>
        <a:p>
          <a:pPr>
            <a:lnSpc>
              <a:spcPct val="100000"/>
            </a:lnSpc>
          </a:pPr>
          <a:endParaRPr lang="en-US"/>
        </a:p>
      </dgm:t>
    </dgm:pt>
    <dgm:pt modelId="{9FEBF8D8-CFEB-43B7-ADE1-F9BE18A2A681}">
      <dgm:prSet/>
      <dgm:spPr/>
      <dgm:t>
        <a:bodyPr/>
        <a:lstStyle/>
        <a:p>
          <a:pPr>
            <a:lnSpc>
              <a:spcPct val="100000"/>
            </a:lnSpc>
          </a:pPr>
          <a:r>
            <a:rPr lang="en-US"/>
            <a:t>Care: Their people and customers inspire us to act with commitment and passion</a:t>
          </a:r>
        </a:p>
      </dgm:t>
    </dgm:pt>
    <dgm:pt modelId="{165D5DF0-01C6-4956-B69B-66B645CE55B6}" type="parTrans" cxnId="{8125DC70-FD78-4B67-AFD4-4ECCD008444C}">
      <dgm:prSet/>
      <dgm:spPr/>
      <dgm:t>
        <a:bodyPr/>
        <a:lstStyle/>
        <a:p>
          <a:endParaRPr lang="en-US"/>
        </a:p>
      </dgm:t>
    </dgm:pt>
    <dgm:pt modelId="{5E834C5E-1610-4C67-8FD2-F5072471DEA2}" type="sibTrans" cxnId="{8125DC70-FD78-4B67-AFD4-4ECCD008444C}">
      <dgm:prSet/>
      <dgm:spPr/>
      <dgm:t>
        <a:bodyPr/>
        <a:lstStyle/>
        <a:p>
          <a:pPr>
            <a:lnSpc>
              <a:spcPct val="100000"/>
            </a:lnSpc>
          </a:pPr>
          <a:endParaRPr lang="en-US"/>
        </a:p>
      </dgm:t>
    </dgm:pt>
    <dgm:pt modelId="{D7DA382F-CC9E-473B-A225-8F4E374411F9}">
      <dgm:prSet/>
      <dgm:spPr/>
      <dgm:t>
        <a:bodyPr/>
        <a:lstStyle/>
        <a:p>
          <a:pPr>
            <a:lnSpc>
              <a:spcPct val="100000"/>
            </a:lnSpc>
          </a:pPr>
          <a:r>
            <a:rPr lang="en-US" dirty="0"/>
            <a:t>Innovation: They cultivate an open and entrepreneurial mind-set in all that they do</a:t>
          </a:r>
        </a:p>
      </dgm:t>
    </dgm:pt>
    <dgm:pt modelId="{CBCCB9B9-1230-44C2-9396-8D4270FC28AA}" type="parTrans" cxnId="{E653BFCC-7D5B-4904-8BDD-1B6A941504C5}">
      <dgm:prSet/>
      <dgm:spPr/>
      <dgm:t>
        <a:bodyPr/>
        <a:lstStyle/>
        <a:p>
          <a:endParaRPr lang="en-US"/>
        </a:p>
      </dgm:t>
    </dgm:pt>
    <dgm:pt modelId="{539CE51E-9BD4-418D-8A41-6E5D104394D7}" type="sibTrans" cxnId="{E653BFCC-7D5B-4904-8BDD-1B6A941504C5}">
      <dgm:prSet/>
      <dgm:spPr/>
      <dgm:t>
        <a:bodyPr/>
        <a:lstStyle/>
        <a:p>
          <a:pPr>
            <a:lnSpc>
              <a:spcPct val="100000"/>
            </a:lnSpc>
          </a:pPr>
          <a:endParaRPr lang="en-US"/>
        </a:p>
      </dgm:t>
    </dgm:pt>
    <dgm:pt modelId="{D11C1FA0-75F8-4998-A599-0095AA4D69AE}">
      <dgm:prSet/>
      <dgm:spPr/>
      <dgm:t>
        <a:bodyPr/>
        <a:lstStyle/>
        <a:p>
          <a:pPr>
            <a:lnSpc>
              <a:spcPct val="100000"/>
            </a:lnSpc>
          </a:pPr>
          <a:r>
            <a:rPr lang="en-US"/>
            <a:t>Partnership: They work collaboratively with each other and our partners to win together</a:t>
          </a:r>
        </a:p>
      </dgm:t>
    </dgm:pt>
    <dgm:pt modelId="{2D472885-88BF-441A-B261-B49C154F2B04}" type="parTrans" cxnId="{2AB45BD2-7371-4FE0-9C58-F7C17C7BBCB6}">
      <dgm:prSet/>
      <dgm:spPr/>
      <dgm:t>
        <a:bodyPr/>
        <a:lstStyle/>
        <a:p>
          <a:endParaRPr lang="en-US"/>
        </a:p>
      </dgm:t>
    </dgm:pt>
    <dgm:pt modelId="{472182D5-E60A-4C49-9DB6-EF53AD1B7B1C}" type="sibTrans" cxnId="{2AB45BD2-7371-4FE0-9C58-F7C17C7BBCB6}">
      <dgm:prSet/>
      <dgm:spPr/>
      <dgm:t>
        <a:bodyPr/>
        <a:lstStyle/>
        <a:p>
          <a:pPr>
            <a:lnSpc>
              <a:spcPct val="100000"/>
            </a:lnSpc>
          </a:pPr>
          <a:endParaRPr lang="en-US"/>
        </a:p>
      </dgm:t>
    </dgm:pt>
    <dgm:pt modelId="{6CCA4F84-0907-41FC-B3E8-8B5B247A2B0C}">
      <dgm:prSet/>
      <dgm:spPr/>
      <dgm:t>
        <a:bodyPr/>
        <a:lstStyle/>
        <a:p>
          <a:pPr>
            <a:lnSpc>
              <a:spcPct val="100000"/>
            </a:lnSpc>
          </a:pPr>
          <a:r>
            <a:rPr lang="en-US"/>
            <a:t>Dedication: They work with rigor, simplicity and agility to deliver exceptional results</a:t>
          </a:r>
        </a:p>
      </dgm:t>
    </dgm:pt>
    <dgm:pt modelId="{D5EC21D8-344A-4FC8-97AF-EFACC4212663}" type="parTrans" cxnId="{33EF7BB0-7A13-4E65-9098-B81417911B12}">
      <dgm:prSet/>
      <dgm:spPr/>
      <dgm:t>
        <a:bodyPr/>
        <a:lstStyle/>
        <a:p>
          <a:endParaRPr lang="en-US"/>
        </a:p>
      </dgm:t>
    </dgm:pt>
    <dgm:pt modelId="{17C0696F-1EB1-4139-BE26-FDFB89CF1311}" type="sibTrans" cxnId="{33EF7BB0-7A13-4E65-9098-B81417911B12}">
      <dgm:prSet/>
      <dgm:spPr/>
      <dgm:t>
        <a:bodyPr/>
        <a:lstStyle/>
        <a:p>
          <a:endParaRPr lang="en-US"/>
        </a:p>
      </dgm:t>
    </dgm:pt>
    <dgm:pt modelId="{2EADF3B6-3620-4B7A-B550-AB1095EA9141}" type="pres">
      <dgm:prSet presAssocID="{5DBF9C84-18A3-44B5-BF11-3B022206C29F}" presName="root" presStyleCnt="0">
        <dgm:presLayoutVars>
          <dgm:dir/>
          <dgm:resizeHandles val="exact"/>
        </dgm:presLayoutVars>
      </dgm:prSet>
      <dgm:spPr/>
    </dgm:pt>
    <dgm:pt modelId="{68D2B715-94DB-4C8E-9C91-7C2DB1DC8BA8}" type="pres">
      <dgm:prSet presAssocID="{5DBF9C84-18A3-44B5-BF11-3B022206C29F}" presName="container" presStyleCnt="0">
        <dgm:presLayoutVars>
          <dgm:dir/>
          <dgm:resizeHandles val="exact"/>
        </dgm:presLayoutVars>
      </dgm:prSet>
      <dgm:spPr/>
    </dgm:pt>
    <dgm:pt modelId="{F307AD92-DB20-4435-A33A-23A4F3C6A249}" type="pres">
      <dgm:prSet presAssocID="{C71FAD0E-3CD0-49CA-9292-E217157B077E}" presName="compNode" presStyleCnt="0"/>
      <dgm:spPr/>
    </dgm:pt>
    <dgm:pt modelId="{0D69D12C-FF18-4637-A954-6D15EC62CD26}" type="pres">
      <dgm:prSet presAssocID="{C71FAD0E-3CD0-49CA-9292-E217157B077E}" presName="iconBgRect" presStyleLbl="bgShp" presStyleIdx="0" presStyleCnt="5"/>
      <dgm:spPr/>
    </dgm:pt>
    <dgm:pt modelId="{6EF67243-1B3B-4F5F-8BEE-4982F6AD7CF9}" type="pres">
      <dgm:prSet presAssocID="{C71FAD0E-3CD0-49CA-9292-E217157B077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own"/>
        </a:ext>
      </dgm:extLst>
    </dgm:pt>
    <dgm:pt modelId="{1FA0B355-5DC8-4968-BF04-58BDA25584D6}" type="pres">
      <dgm:prSet presAssocID="{C71FAD0E-3CD0-49CA-9292-E217157B077E}" presName="spaceRect" presStyleCnt="0"/>
      <dgm:spPr/>
    </dgm:pt>
    <dgm:pt modelId="{36D4341E-091D-4616-8327-759AADD11CAA}" type="pres">
      <dgm:prSet presAssocID="{C71FAD0E-3CD0-49CA-9292-E217157B077E}" presName="textRect" presStyleLbl="revTx" presStyleIdx="0" presStyleCnt="5">
        <dgm:presLayoutVars>
          <dgm:chMax val="1"/>
          <dgm:chPref val="1"/>
        </dgm:presLayoutVars>
      </dgm:prSet>
      <dgm:spPr/>
    </dgm:pt>
    <dgm:pt modelId="{96B34140-B7B1-41D8-8A55-D04E532ADA6B}" type="pres">
      <dgm:prSet presAssocID="{10B6EA35-BF99-43DD-A608-F547AB19B197}" presName="sibTrans" presStyleLbl="sibTrans2D1" presStyleIdx="0" presStyleCnt="0"/>
      <dgm:spPr/>
    </dgm:pt>
    <dgm:pt modelId="{5192288E-606B-4E76-88B1-699DD6CE6C49}" type="pres">
      <dgm:prSet presAssocID="{9FEBF8D8-CFEB-43B7-ADE1-F9BE18A2A681}" presName="compNode" presStyleCnt="0"/>
      <dgm:spPr/>
    </dgm:pt>
    <dgm:pt modelId="{B1238D47-395B-45D3-9FFA-48A893650DD9}" type="pres">
      <dgm:prSet presAssocID="{9FEBF8D8-CFEB-43B7-ADE1-F9BE18A2A681}" presName="iconBgRect" presStyleLbl="bgShp" presStyleIdx="1" presStyleCnt="5"/>
      <dgm:spPr/>
    </dgm:pt>
    <dgm:pt modelId="{65C24412-E391-4843-A149-B5B1C1FACF49}" type="pres">
      <dgm:prSet presAssocID="{9FEBF8D8-CFEB-43B7-ADE1-F9BE18A2A68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
        </a:ext>
      </dgm:extLst>
    </dgm:pt>
    <dgm:pt modelId="{1E70BC08-D75C-488C-A3E4-D98E3E83ACB9}" type="pres">
      <dgm:prSet presAssocID="{9FEBF8D8-CFEB-43B7-ADE1-F9BE18A2A681}" presName="spaceRect" presStyleCnt="0"/>
      <dgm:spPr/>
    </dgm:pt>
    <dgm:pt modelId="{9AC0E07B-FF75-4717-B9BE-492AE75B3278}" type="pres">
      <dgm:prSet presAssocID="{9FEBF8D8-CFEB-43B7-ADE1-F9BE18A2A681}" presName="textRect" presStyleLbl="revTx" presStyleIdx="1" presStyleCnt="5">
        <dgm:presLayoutVars>
          <dgm:chMax val="1"/>
          <dgm:chPref val="1"/>
        </dgm:presLayoutVars>
      </dgm:prSet>
      <dgm:spPr/>
    </dgm:pt>
    <dgm:pt modelId="{EAD59883-E9AC-4F1A-AB4F-85DE947D1E90}" type="pres">
      <dgm:prSet presAssocID="{5E834C5E-1610-4C67-8FD2-F5072471DEA2}" presName="sibTrans" presStyleLbl="sibTrans2D1" presStyleIdx="0" presStyleCnt="0"/>
      <dgm:spPr/>
    </dgm:pt>
    <dgm:pt modelId="{18F92668-C1C0-4EFD-AB2E-0C8ED6C63E38}" type="pres">
      <dgm:prSet presAssocID="{D7DA382F-CC9E-473B-A225-8F4E374411F9}" presName="compNode" presStyleCnt="0"/>
      <dgm:spPr/>
    </dgm:pt>
    <dgm:pt modelId="{DB51E63B-0EC8-488F-8940-9B2956BF97AC}" type="pres">
      <dgm:prSet presAssocID="{D7DA382F-CC9E-473B-A225-8F4E374411F9}" presName="iconBgRect" presStyleLbl="bgShp" presStyleIdx="2" presStyleCnt="5"/>
      <dgm:spPr/>
    </dgm:pt>
    <dgm:pt modelId="{437B7CE0-9252-4627-BBE6-9F320E910F4C}" type="pres">
      <dgm:prSet presAssocID="{D7DA382F-CC9E-473B-A225-8F4E374411F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 Bulb and Gear"/>
        </a:ext>
      </dgm:extLst>
    </dgm:pt>
    <dgm:pt modelId="{840EE1C3-EE5C-4480-9AFB-69FD10A0AC20}" type="pres">
      <dgm:prSet presAssocID="{D7DA382F-CC9E-473B-A225-8F4E374411F9}" presName="spaceRect" presStyleCnt="0"/>
      <dgm:spPr/>
    </dgm:pt>
    <dgm:pt modelId="{331483FA-FF3D-4F9A-ADB9-3A1653C1870B}" type="pres">
      <dgm:prSet presAssocID="{D7DA382F-CC9E-473B-A225-8F4E374411F9}" presName="textRect" presStyleLbl="revTx" presStyleIdx="2" presStyleCnt="5">
        <dgm:presLayoutVars>
          <dgm:chMax val="1"/>
          <dgm:chPref val="1"/>
        </dgm:presLayoutVars>
      </dgm:prSet>
      <dgm:spPr/>
    </dgm:pt>
    <dgm:pt modelId="{16920DCE-02C1-4A1A-9B01-6D1DD16C6358}" type="pres">
      <dgm:prSet presAssocID="{539CE51E-9BD4-418D-8A41-6E5D104394D7}" presName="sibTrans" presStyleLbl="sibTrans2D1" presStyleIdx="0" presStyleCnt="0"/>
      <dgm:spPr/>
    </dgm:pt>
    <dgm:pt modelId="{01F12114-8C73-49B9-B8C5-9F051AAACEE1}" type="pres">
      <dgm:prSet presAssocID="{D11C1FA0-75F8-4998-A599-0095AA4D69AE}" presName="compNode" presStyleCnt="0"/>
      <dgm:spPr/>
    </dgm:pt>
    <dgm:pt modelId="{6CF3F8B7-EB4B-454F-BAAE-71EA44C7B680}" type="pres">
      <dgm:prSet presAssocID="{D11C1FA0-75F8-4998-A599-0095AA4D69AE}" presName="iconBgRect" presStyleLbl="bgShp" presStyleIdx="3" presStyleCnt="5"/>
      <dgm:spPr/>
    </dgm:pt>
    <dgm:pt modelId="{51DFE181-E614-4B45-87B8-17AC0CB5CAFD}" type="pres">
      <dgm:prSet presAssocID="{D11C1FA0-75F8-4998-A599-0095AA4D69A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75E2568B-3EF3-4782-AD0A-C55C4C6AF5E3}" type="pres">
      <dgm:prSet presAssocID="{D11C1FA0-75F8-4998-A599-0095AA4D69AE}" presName="spaceRect" presStyleCnt="0"/>
      <dgm:spPr/>
    </dgm:pt>
    <dgm:pt modelId="{44B5DDA2-001A-4A0E-B586-266455F323FD}" type="pres">
      <dgm:prSet presAssocID="{D11C1FA0-75F8-4998-A599-0095AA4D69AE}" presName="textRect" presStyleLbl="revTx" presStyleIdx="3" presStyleCnt="5">
        <dgm:presLayoutVars>
          <dgm:chMax val="1"/>
          <dgm:chPref val="1"/>
        </dgm:presLayoutVars>
      </dgm:prSet>
      <dgm:spPr/>
    </dgm:pt>
    <dgm:pt modelId="{BA14FC87-B08F-4F0A-99A6-12EEB4373848}" type="pres">
      <dgm:prSet presAssocID="{472182D5-E60A-4C49-9DB6-EF53AD1B7B1C}" presName="sibTrans" presStyleLbl="sibTrans2D1" presStyleIdx="0" presStyleCnt="0"/>
      <dgm:spPr/>
    </dgm:pt>
    <dgm:pt modelId="{C76E0CE2-F581-43ED-9EC7-AD728F27C7D5}" type="pres">
      <dgm:prSet presAssocID="{6CCA4F84-0907-41FC-B3E8-8B5B247A2B0C}" presName="compNode" presStyleCnt="0"/>
      <dgm:spPr/>
    </dgm:pt>
    <dgm:pt modelId="{9937DED9-820C-4B8E-9C8B-ABD3ED5B881A}" type="pres">
      <dgm:prSet presAssocID="{6CCA4F84-0907-41FC-B3E8-8B5B247A2B0C}" presName="iconBgRect" presStyleLbl="bgShp" presStyleIdx="4" presStyleCnt="5"/>
      <dgm:spPr/>
    </dgm:pt>
    <dgm:pt modelId="{7A6F404B-E03A-4FEE-9819-076B82087B5A}" type="pres">
      <dgm:prSet presAssocID="{6CCA4F84-0907-41FC-B3E8-8B5B247A2B0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C33484A3-E33F-4ADC-AA14-B9A8E8891B92}" type="pres">
      <dgm:prSet presAssocID="{6CCA4F84-0907-41FC-B3E8-8B5B247A2B0C}" presName="spaceRect" presStyleCnt="0"/>
      <dgm:spPr/>
    </dgm:pt>
    <dgm:pt modelId="{36DED176-EF70-4E70-8C31-40402BD0B3C3}" type="pres">
      <dgm:prSet presAssocID="{6CCA4F84-0907-41FC-B3E8-8B5B247A2B0C}" presName="textRect" presStyleLbl="revTx" presStyleIdx="4" presStyleCnt="5">
        <dgm:presLayoutVars>
          <dgm:chMax val="1"/>
          <dgm:chPref val="1"/>
        </dgm:presLayoutVars>
      </dgm:prSet>
      <dgm:spPr/>
    </dgm:pt>
  </dgm:ptLst>
  <dgm:cxnLst>
    <dgm:cxn modelId="{16A9E61E-2C2A-4AE5-9E02-E647747B84D8}" type="presOf" srcId="{5DBF9C84-18A3-44B5-BF11-3B022206C29F}" destId="{2EADF3B6-3620-4B7A-B550-AB1095EA9141}" srcOrd="0" destOrd="0" presId="urn:microsoft.com/office/officeart/2018/2/layout/IconCircleList"/>
    <dgm:cxn modelId="{A22A581F-BAF2-4DD3-9F39-F1A7696A92E3}" type="presOf" srcId="{10B6EA35-BF99-43DD-A608-F547AB19B197}" destId="{96B34140-B7B1-41D8-8A55-D04E532ADA6B}" srcOrd="0" destOrd="0" presId="urn:microsoft.com/office/officeart/2018/2/layout/IconCircleList"/>
    <dgm:cxn modelId="{ED2D9750-D112-4DC1-93F6-792FB9BEF141}" type="presOf" srcId="{5E834C5E-1610-4C67-8FD2-F5072471DEA2}" destId="{EAD59883-E9AC-4F1A-AB4F-85DE947D1E90}" srcOrd="0" destOrd="0" presId="urn:microsoft.com/office/officeart/2018/2/layout/IconCircleList"/>
    <dgm:cxn modelId="{22594468-B734-4A50-A7B0-3DDB00F092BA}" type="presOf" srcId="{472182D5-E60A-4C49-9DB6-EF53AD1B7B1C}" destId="{BA14FC87-B08F-4F0A-99A6-12EEB4373848}" srcOrd="0" destOrd="0" presId="urn:microsoft.com/office/officeart/2018/2/layout/IconCircleList"/>
    <dgm:cxn modelId="{8125DC70-FD78-4B67-AFD4-4ECCD008444C}" srcId="{5DBF9C84-18A3-44B5-BF11-3B022206C29F}" destId="{9FEBF8D8-CFEB-43B7-ADE1-F9BE18A2A681}" srcOrd="1" destOrd="0" parTransId="{165D5DF0-01C6-4956-B69B-66B645CE55B6}" sibTransId="{5E834C5E-1610-4C67-8FD2-F5072471DEA2}"/>
    <dgm:cxn modelId="{26C60C7A-5857-4721-B6A1-075BC0250FBC}" type="presOf" srcId="{539CE51E-9BD4-418D-8A41-6E5D104394D7}" destId="{16920DCE-02C1-4A1A-9B01-6D1DD16C6358}" srcOrd="0" destOrd="0" presId="urn:microsoft.com/office/officeart/2018/2/layout/IconCircleList"/>
    <dgm:cxn modelId="{F9B3C084-F9A7-4DAF-9E28-596A26307BFC}" type="presOf" srcId="{9FEBF8D8-CFEB-43B7-ADE1-F9BE18A2A681}" destId="{9AC0E07B-FF75-4717-B9BE-492AE75B3278}" srcOrd="0" destOrd="0" presId="urn:microsoft.com/office/officeart/2018/2/layout/IconCircleList"/>
    <dgm:cxn modelId="{85EACEA1-2611-470A-964D-03A70FFE21C2}" type="presOf" srcId="{6CCA4F84-0907-41FC-B3E8-8B5B247A2B0C}" destId="{36DED176-EF70-4E70-8C31-40402BD0B3C3}" srcOrd="0" destOrd="0" presId="urn:microsoft.com/office/officeart/2018/2/layout/IconCircleList"/>
    <dgm:cxn modelId="{C1DF7EA8-649F-4BBD-885B-C3ADEC11685A}" type="presOf" srcId="{C71FAD0E-3CD0-49CA-9292-E217157B077E}" destId="{36D4341E-091D-4616-8327-759AADD11CAA}" srcOrd="0" destOrd="0" presId="urn:microsoft.com/office/officeart/2018/2/layout/IconCircleList"/>
    <dgm:cxn modelId="{33EF7BB0-7A13-4E65-9098-B81417911B12}" srcId="{5DBF9C84-18A3-44B5-BF11-3B022206C29F}" destId="{6CCA4F84-0907-41FC-B3E8-8B5B247A2B0C}" srcOrd="4" destOrd="0" parTransId="{D5EC21D8-344A-4FC8-97AF-EFACC4212663}" sibTransId="{17C0696F-1EB1-4139-BE26-FDFB89CF1311}"/>
    <dgm:cxn modelId="{F72936C6-3F21-45AA-A71B-DEE38CC79262}" type="presOf" srcId="{D7DA382F-CC9E-473B-A225-8F4E374411F9}" destId="{331483FA-FF3D-4F9A-ADB9-3A1653C1870B}" srcOrd="0" destOrd="0" presId="urn:microsoft.com/office/officeart/2018/2/layout/IconCircleList"/>
    <dgm:cxn modelId="{E653BFCC-7D5B-4904-8BDD-1B6A941504C5}" srcId="{5DBF9C84-18A3-44B5-BF11-3B022206C29F}" destId="{D7DA382F-CC9E-473B-A225-8F4E374411F9}" srcOrd="2" destOrd="0" parTransId="{CBCCB9B9-1230-44C2-9396-8D4270FC28AA}" sibTransId="{539CE51E-9BD4-418D-8A41-6E5D104394D7}"/>
    <dgm:cxn modelId="{F02E12D1-22E4-43B6-AC90-8D3BBF98BE6B}" type="presOf" srcId="{D11C1FA0-75F8-4998-A599-0095AA4D69AE}" destId="{44B5DDA2-001A-4A0E-B586-266455F323FD}" srcOrd="0" destOrd="0" presId="urn:microsoft.com/office/officeart/2018/2/layout/IconCircleList"/>
    <dgm:cxn modelId="{2AB45BD2-7371-4FE0-9C58-F7C17C7BBCB6}" srcId="{5DBF9C84-18A3-44B5-BF11-3B022206C29F}" destId="{D11C1FA0-75F8-4998-A599-0095AA4D69AE}" srcOrd="3" destOrd="0" parTransId="{2D472885-88BF-441A-B261-B49C154F2B04}" sibTransId="{472182D5-E60A-4C49-9DB6-EF53AD1B7B1C}"/>
    <dgm:cxn modelId="{B7090EEB-967B-46D5-9F53-E03103388670}" srcId="{5DBF9C84-18A3-44B5-BF11-3B022206C29F}" destId="{C71FAD0E-3CD0-49CA-9292-E217157B077E}" srcOrd="0" destOrd="0" parTransId="{5D51F79F-E988-41E4-928F-E3A639CC534B}" sibTransId="{10B6EA35-BF99-43DD-A608-F547AB19B197}"/>
    <dgm:cxn modelId="{6B0F0C83-588D-4FAD-B597-1B1981DBBC1B}" type="presParOf" srcId="{2EADF3B6-3620-4B7A-B550-AB1095EA9141}" destId="{68D2B715-94DB-4C8E-9C91-7C2DB1DC8BA8}" srcOrd="0" destOrd="0" presId="urn:microsoft.com/office/officeart/2018/2/layout/IconCircleList"/>
    <dgm:cxn modelId="{22E6E80F-1D04-4F09-98DC-A77D28A45B92}" type="presParOf" srcId="{68D2B715-94DB-4C8E-9C91-7C2DB1DC8BA8}" destId="{F307AD92-DB20-4435-A33A-23A4F3C6A249}" srcOrd="0" destOrd="0" presId="urn:microsoft.com/office/officeart/2018/2/layout/IconCircleList"/>
    <dgm:cxn modelId="{8F2ECEB4-C455-4BC3-B601-0DC596A0F099}" type="presParOf" srcId="{F307AD92-DB20-4435-A33A-23A4F3C6A249}" destId="{0D69D12C-FF18-4637-A954-6D15EC62CD26}" srcOrd="0" destOrd="0" presId="urn:microsoft.com/office/officeart/2018/2/layout/IconCircleList"/>
    <dgm:cxn modelId="{D773BD10-95EF-4321-8BC3-6ED4D6310CE0}" type="presParOf" srcId="{F307AD92-DB20-4435-A33A-23A4F3C6A249}" destId="{6EF67243-1B3B-4F5F-8BEE-4982F6AD7CF9}" srcOrd="1" destOrd="0" presId="urn:microsoft.com/office/officeart/2018/2/layout/IconCircleList"/>
    <dgm:cxn modelId="{97480525-4C0B-4550-B68E-994C901F0094}" type="presParOf" srcId="{F307AD92-DB20-4435-A33A-23A4F3C6A249}" destId="{1FA0B355-5DC8-4968-BF04-58BDA25584D6}" srcOrd="2" destOrd="0" presId="urn:microsoft.com/office/officeart/2018/2/layout/IconCircleList"/>
    <dgm:cxn modelId="{91488D23-9114-411B-8078-EDF063EFDA58}" type="presParOf" srcId="{F307AD92-DB20-4435-A33A-23A4F3C6A249}" destId="{36D4341E-091D-4616-8327-759AADD11CAA}" srcOrd="3" destOrd="0" presId="urn:microsoft.com/office/officeart/2018/2/layout/IconCircleList"/>
    <dgm:cxn modelId="{D44599EF-6B4F-4DD1-B655-37ACE5D6617C}" type="presParOf" srcId="{68D2B715-94DB-4C8E-9C91-7C2DB1DC8BA8}" destId="{96B34140-B7B1-41D8-8A55-D04E532ADA6B}" srcOrd="1" destOrd="0" presId="urn:microsoft.com/office/officeart/2018/2/layout/IconCircleList"/>
    <dgm:cxn modelId="{0D772C31-8292-45DB-8F4C-923A13EA44B8}" type="presParOf" srcId="{68D2B715-94DB-4C8E-9C91-7C2DB1DC8BA8}" destId="{5192288E-606B-4E76-88B1-699DD6CE6C49}" srcOrd="2" destOrd="0" presId="urn:microsoft.com/office/officeart/2018/2/layout/IconCircleList"/>
    <dgm:cxn modelId="{0FD383FC-7784-417D-9476-DE48166EAECC}" type="presParOf" srcId="{5192288E-606B-4E76-88B1-699DD6CE6C49}" destId="{B1238D47-395B-45D3-9FFA-48A893650DD9}" srcOrd="0" destOrd="0" presId="urn:microsoft.com/office/officeart/2018/2/layout/IconCircleList"/>
    <dgm:cxn modelId="{B9B287BF-E71E-4F58-B86D-166860023066}" type="presParOf" srcId="{5192288E-606B-4E76-88B1-699DD6CE6C49}" destId="{65C24412-E391-4843-A149-B5B1C1FACF49}" srcOrd="1" destOrd="0" presId="urn:microsoft.com/office/officeart/2018/2/layout/IconCircleList"/>
    <dgm:cxn modelId="{23527FCF-3104-4399-B9B3-FAD439735B3E}" type="presParOf" srcId="{5192288E-606B-4E76-88B1-699DD6CE6C49}" destId="{1E70BC08-D75C-488C-A3E4-D98E3E83ACB9}" srcOrd="2" destOrd="0" presId="urn:microsoft.com/office/officeart/2018/2/layout/IconCircleList"/>
    <dgm:cxn modelId="{D0F165E4-0B1A-4B61-872F-EAAF79502761}" type="presParOf" srcId="{5192288E-606B-4E76-88B1-699DD6CE6C49}" destId="{9AC0E07B-FF75-4717-B9BE-492AE75B3278}" srcOrd="3" destOrd="0" presId="urn:microsoft.com/office/officeart/2018/2/layout/IconCircleList"/>
    <dgm:cxn modelId="{B4D43F82-7CB1-41C0-BA2C-020668BA4D86}" type="presParOf" srcId="{68D2B715-94DB-4C8E-9C91-7C2DB1DC8BA8}" destId="{EAD59883-E9AC-4F1A-AB4F-85DE947D1E90}" srcOrd="3" destOrd="0" presId="urn:microsoft.com/office/officeart/2018/2/layout/IconCircleList"/>
    <dgm:cxn modelId="{3278A942-AEDA-4480-BFE2-2E0605F06782}" type="presParOf" srcId="{68D2B715-94DB-4C8E-9C91-7C2DB1DC8BA8}" destId="{18F92668-C1C0-4EFD-AB2E-0C8ED6C63E38}" srcOrd="4" destOrd="0" presId="urn:microsoft.com/office/officeart/2018/2/layout/IconCircleList"/>
    <dgm:cxn modelId="{B7CEAA75-0498-4273-94C9-FAE209320E99}" type="presParOf" srcId="{18F92668-C1C0-4EFD-AB2E-0C8ED6C63E38}" destId="{DB51E63B-0EC8-488F-8940-9B2956BF97AC}" srcOrd="0" destOrd="0" presId="urn:microsoft.com/office/officeart/2018/2/layout/IconCircleList"/>
    <dgm:cxn modelId="{C37C1BD2-8B1D-410C-B852-30FD449AACD2}" type="presParOf" srcId="{18F92668-C1C0-4EFD-AB2E-0C8ED6C63E38}" destId="{437B7CE0-9252-4627-BBE6-9F320E910F4C}" srcOrd="1" destOrd="0" presId="urn:microsoft.com/office/officeart/2018/2/layout/IconCircleList"/>
    <dgm:cxn modelId="{E0EAD102-18DB-458B-A2E7-116983171903}" type="presParOf" srcId="{18F92668-C1C0-4EFD-AB2E-0C8ED6C63E38}" destId="{840EE1C3-EE5C-4480-9AFB-69FD10A0AC20}" srcOrd="2" destOrd="0" presId="urn:microsoft.com/office/officeart/2018/2/layout/IconCircleList"/>
    <dgm:cxn modelId="{6F6AF374-4362-4A17-B75C-767045B35FDB}" type="presParOf" srcId="{18F92668-C1C0-4EFD-AB2E-0C8ED6C63E38}" destId="{331483FA-FF3D-4F9A-ADB9-3A1653C1870B}" srcOrd="3" destOrd="0" presId="urn:microsoft.com/office/officeart/2018/2/layout/IconCircleList"/>
    <dgm:cxn modelId="{DC1A0683-DA4A-4279-B352-433D9B9DC67E}" type="presParOf" srcId="{68D2B715-94DB-4C8E-9C91-7C2DB1DC8BA8}" destId="{16920DCE-02C1-4A1A-9B01-6D1DD16C6358}" srcOrd="5" destOrd="0" presId="urn:microsoft.com/office/officeart/2018/2/layout/IconCircleList"/>
    <dgm:cxn modelId="{A8AF18C7-B072-413D-BC79-A4A212BFBB9A}" type="presParOf" srcId="{68D2B715-94DB-4C8E-9C91-7C2DB1DC8BA8}" destId="{01F12114-8C73-49B9-B8C5-9F051AAACEE1}" srcOrd="6" destOrd="0" presId="urn:microsoft.com/office/officeart/2018/2/layout/IconCircleList"/>
    <dgm:cxn modelId="{D6519C1C-6A52-424F-8FB2-F6C06A1A57F4}" type="presParOf" srcId="{01F12114-8C73-49B9-B8C5-9F051AAACEE1}" destId="{6CF3F8B7-EB4B-454F-BAAE-71EA44C7B680}" srcOrd="0" destOrd="0" presId="urn:microsoft.com/office/officeart/2018/2/layout/IconCircleList"/>
    <dgm:cxn modelId="{172249B0-C892-4436-8234-6482C6419725}" type="presParOf" srcId="{01F12114-8C73-49B9-B8C5-9F051AAACEE1}" destId="{51DFE181-E614-4B45-87B8-17AC0CB5CAFD}" srcOrd="1" destOrd="0" presId="urn:microsoft.com/office/officeart/2018/2/layout/IconCircleList"/>
    <dgm:cxn modelId="{16A814A6-4E4F-4C18-8218-7DD21F5DB46D}" type="presParOf" srcId="{01F12114-8C73-49B9-B8C5-9F051AAACEE1}" destId="{75E2568B-3EF3-4782-AD0A-C55C4C6AF5E3}" srcOrd="2" destOrd="0" presId="urn:microsoft.com/office/officeart/2018/2/layout/IconCircleList"/>
    <dgm:cxn modelId="{8EEDC277-88F5-41E0-B0D5-9D160F8A0487}" type="presParOf" srcId="{01F12114-8C73-49B9-B8C5-9F051AAACEE1}" destId="{44B5DDA2-001A-4A0E-B586-266455F323FD}" srcOrd="3" destOrd="0" presId="urn:microsoft.com/office/officeart/2018/2/layout/IconCircleList"/>
    <dgm:cxn modelId="{F560ADC0-1F28-4DC2-8F2B-7029A3CBAC0E}" type="presParOf" srcId="{68D2B715-94DB-4C8E-9C91-7C2DB1DC8BA8}" destId="{BA14FC87-B08F-4F0A-99A6-12EEB4373848}" srcOrd="7" destOrd="0" presId="urn:microsoft.com/office/officeart/2018/2/layout/IconCircleList"/>
    <dgm:cxn modelId="{87863CEE-FFC0-4319-8639-9F207ABC7800}" type="presParOf" srcId="{68D2B715-94DB-4C8E-9C91-7C2DB1DC8BA8}" destId="{C76E0CE2-F581-43ED-9EC7-AD728F27C7D5}" srcOrd="8" destOrd="0" presId="urn:microsoft.com/office/officeart/2018/2/layout/IconCircleList"/>
    <dgm:cxn modelId="{4E88BC4E-521A-4E93-B26B-C60B9E52E075}" type="presParOf" srcId="{C76E0CE2-F581-43ED-9EC7-AD728F27C7D5}" destId="{9937DED9-820C-4B8E-9C8B-ABD3ED5B881A}" srcOrd="0" destOrd="0" presId="urn:microsoft.com/office/officeart/2018/2/layout/IconCircleList"/>
    <dgm:cxn modelId="{23A8E184-AFA1-48DA-865A-B441709BA490}" type="presParOf" srcId="{C76E0CE2-F581-43ED-9EC7-AD728F27C7D5}" destId="{7A6F404B-E03A-4FEE-9819-076B82087B5A}" srcOrd="1" destOrd="0" presId="urn:microsoft.com/office/officeart/2018/2/layout/IconCircleList"/>
    <dgm:cxn modelId="{18B1A866-2279-496E-8700-DD642CCF329B}" type="presParOf" srcId="{C76E0CE2-F581-43ED-9EC7-AD728F27C7D5}" destId="{C33484A3-E33F-4ADC-AA14-B9A8E8891B92}" srcOrd="2" destOrd="0" presId="urn:microsoft.com/office/officeart/2018/2/layout/IconCircleList"/>
    <dgm:cxn modelId="{538C595C-6AD3-431F-9257-35DC2F521320}" type="presParOf" srcId="{C76E0CE2-F581-43ED-9EC7-AD728F27C7D5}" destId="{36DED176-EF70-4E70-8C31-40402BD0B3C3}"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EF8A0C-46C3-4A86-89E6-A4851512ADE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C584347-3368-4D9B-9ED8-A990B66DAFE8}">
      <dgm:prSet/>
      <dgm:spPr/>
      <dgm:t>
        <a:bodyPr/>
        <a:lstStyle/>
        <a:p>
          <a:r>
            <a:rPr lang="en-US"/>
            <a:t>Boots aims to ‘reinvent’ retail experience with dramatic beauty overhaul</a:t>
          </a:r>
          <a:r>
            <a:rPr lang="en-GB"/>
            <a:t>, Ellen Hammett, March 2019, </a:t>
          </a:r>
          <a:r>
            <a:rPr lang="en-GB">
              <a:hlinkClick xmlns:r="http://schemas.openxmlformats.org/officeDocument/2006/relationships" r:id="rId1"/>
            </a:rPr>
            <a:t>https://www.marketingweek.com/boots-retail-overhaul/</a:t>
          </a:r>
          <a:r>
            <a:rPr lang="en-GB"/>
            <a:t> </a:t>
          </a:r>
          <a:endParaRPr lang="en-US"/>
        </a:p>
      </dgm:t>
    </dgm:pt>
    <dgm:pt modelId="{1389D76D-E580-4FCC-A97D-4E7366247E2E}" type="parTrans" cxnId="{541681BA-71ED-4941-86BD-F9CDF6FADE8A}">
      <dgm:prSet/>
      <dgm:spPr/>
      <dgm:t>
        <a:bodyPr/>
        <a:lstStyle/>
        <a:p>
          <a:endParaRPr lang="en-US"/>
        </a:p>
      </dgm:t>
    </dgm:pt>
    <dgm:pt modelId="{A7EFCB60-5330-49FB-A069-1CA6F6D7EFFD}" type="sibTrans" cxnId="{541681BA-71ED-4941-86BD-F9CDF6FADE8A}">
      <dgm:prSet/>
      <dgm:spPr/>
      <dgm:t>
        <a:bodyPr/>
        <a:lstStyle/>
        <a:p>
          <a:endParaRPr lang="en-US"/>
        </a:p>
      </dgm:t>
    </dgm:pt>
    <dgm:pt modelId="{6CA17FD7-7C65-4CD3-923E-F97D4C92CC88}">
      <dgm:prSet/>
      <dgm:spPr/>
      <dgm:t>
        <a:bodyPr/>
        <a:lstStyle/>
        <a:p>
          <a:r>
            <a:rPr lang="en-GB"/>
            <a:t>To sell more products than any of its competitors</a:t>
          </a:r>
          <a:endParaRPr lang="en-US"/>
        </a:p>
      </dgm:t>
    </dgm:pt>
    <dgm:pt modelId="{D420D640-6053-4CF3-A927-FB4DDA514366}" type="parTrans" cxnId="{6FBCD32D-D65A-4D33-AADA-300C854FF3B6}">
      <dgm:prSet/>
      <dgm:spPr/>
      <dgm:t>
        <a:bodyPr/>
        <a:lstStyle/>
        <a:p>
          <a:endParaRPr lang="en-US"/>
        </a:p>
      </dgm:t>
    </dgm:pt>
    <dgm:pt modelId="{91C46C71-3EE6-48F8-88F1-CE49EFEC7B23}" type="sibTrans" cxnId="{6FBCD32D-D65A-4D33-AADA-300C854FF3B6}">
      <dgm:prSet/>
      <dgm:spPr/>
      <dgm:t>
        <a:bodyPr/>
        <a:lstStyle/>
        <a:p>
          <a:endParaRPr lang="en-US"/>
        </a:p>
      </dgm:t>
    </dgm:pt>
    <dgm:pt modelId="{8A8EA7C9-4B6B-4FDA-9CC6-CBEDCD31C7D4}">
      <dgm:prSet/>
      <dgm:spPr/>
      <dgm:t>
        <a:bodyPr/>
        <a:lstStyle/>
        <a:p>
          <a:r>
            <a:rPr lang="en-GB"/>
            <a:t>To expand</a:t>
          </a:r>
          <a:endParaRPr lang="en-US"/>
        </a:p>
      </dgm:t>
    </dgm:pt>
    <dgm:pt modelId="{B972023D-395F-46BC-B1A6-D9593365EBE3}" type="parTrans" cxnId="{0E1C3F12-5E0B-44EB-80D4-845294734E24}">
      <dgm:prSet/>
      <dgm:spPr/>
      <dgm:t>
        <a:bodyPr/>
        <a:lstStyle/>
        <a:p>
          <a:endParaRPr lang="en-US"/>
        </a:p>
      </dgm:t>
    </dgm:pt>
    <dgm:pt modelId="{59926598-3750-4C4E-BB49-45BC0C37EECD}" type="sibTrans" cxnId="{0E1C3F12-5E0B-44EB-80D4-845294734E24}">
      <dgm:prSet/>
      <dgm:spPr/>
      <dgm:t>
        <a:bodyPr/>
        <a:lstStyle/>
        <a:p>
          <a:endParaRPr lang="en-US"/>
        </a:p>
      </dgm:t>
    </dgm:pt>
    <dgm:pt modelId="{1907440D-9014-453C-A887-6E9E3EC1CB84}">
      <dgm:prSet/>
      <dgm:spPr/>
      <dgm:t>
        <a:bodyPr/>
        <a:lstStyle/>
        <a:p>
          <a:r>
            <a:rPr lang="en-GB"/>
            <a:t>To be worldwide</a:t>
          </a:r>
          <a:endParaRPr lang="en-US"/>
        </a:p>
      </dgm:t>
    </dgm:pt>
    <dgm:pt modelId="{1399F051-EC1B-4DE7-8BAB-4112F6431209}" type="parTrans" cxnId="{9323CA70-6695-44BF-8E11-74178BA32522}">
      <dgm:prSet/>
      <dgm:spPr/>
      <dgm:t>
        <a:bodyPr/>
        <a:lstStyle/>
        <a:p>
          <a:endParaRPr lang="en-US"/>
        </a:p>
      </dgm:t>
    </dgm:pt>
    <dgm:pt modelId="{8FFF27E9-91BC-4559-9202-ABCF18988F68}" type="sibTrans" cxnId="{9323CA70-6695-44BF-8E11-74178BA32522}">
      <dgm:prSet/>
      <dgm:spPr/>
      <dgm:t>
        <a:bodyPr/>
        <a:lstStyle/>
        <a:p>
          <a:endParaRPr lang="en-US"/>
        </a:p>
      </dgm:t>
    </dgm:pt>
    <dgm:pt modelId="{8B7A66B6-C70F-4C59-BD16-0495472417CF}">
      <dgm:prSet/>
      <dgm:spPr/>
      <dgm:t>
        <a:bodyPr/>
        <a:lstStyle/>
        <a:p>
          <a:r>
            <a:rPr lang="en-GB"/>
            <a:t>To be the best place for health and beauty custom</a:t>
          </a:r>
          <a:endParaRPr lang="en-US"/>
        </a:p>
      </dgm:t>
    </dgm:pt>
    <dgm:pt modelId="{B16C3A54-75D9-41A7-A976-381CDB611893}" type="parTrans" cxnId="{84D6D948-18CA-446A-AE09-7B3ADEF95CA2}">
      <dgm:prSet/>
      <dgm:spPr/>
      <dgm:t>
        <a:bodyPr/>
        <a:lstStyle/>
        <a:p>
          <a:endParaRPr lang="en-US"/>
        </a:p>
      </dgm:t>
    </dgm:pt>
    <dgm:pt modelId="{1AA5E7EE-F25A-4C85-A453-B6D1C05FA1B2}" type="sibTrans" cxnId="{84D6D948-18CA-446A-AE09-7B3ADEF95CA2}">
      <dgm:prSet/>
      <dgm:spPr/>
      <dgm:t>
        <a:bodyPr/>
        <a:lstStyle/>
        <a:p>
          <a:endParaRPr lang="en-US"/>
        </a:p>
      </dgm:t>
    </dgm:pt>
    <dgm:pt modelId="{D1C5E92E-E89C-2D48-9D10-6B86D175C143}" type="pres">
      <dgm:prSet presAssocID="{0BEF8A0C-46C3-4A86-89E6-A4851512ADE2}" presName="diagram" presStyleCnt="0">
        <dgm:presLayoutVars>
          <dgm:dir/>
          <dgm:resizeHandles val="exact"/>
        </dgm:presLayoutVars>
      </dgm:prSet>
      <dgm:spPr/>
    </dgm:pt>
    <dgm:pt modelId="{D07E1DC1-168E-B648-95A3-1A8046A9FEBF}" type="pres">
      <dgm:prSet presAssocID="{5C584347-3368-4D9B-9ED8-A990B66DAFE8}" presName="node" presStyleLbl="node1" presStyleIdx="0" presStyleCnt="5">
        <dgm:presLayoutVars>
          <dgm:bulletEnabled val="1"/>
        </dgm:presLayoutVars>
      </dgm:prSet>
      <dgm:spPr/>
    </dgm:pt>
    <dgm:pt modelId="{6997DF5D-14A1-FA45-AA28-2F1E3DE59A9A}" type="pres">
      <dgm:prSet presAssocID="{A7EFCB60-5330-49FB-A069-1CA6F6D7EFFD}" presName="sibTrans" presStyleCnt="0"/>
      <dgm:spPr/>
    </dgm:pt>
    <dgm:pt modelId="{403FDE68-EE3D-E448-9FEF-E17EDC69A883}" type="pres">
      <dgm:prSet presAssocID="{6CA17FD7-7C65-4CD3-923E-F97D4C92CC88}" presName="node" presStyleLbl="node1" presStyleIdx="1" presStyleCnt="5">
        <dgm:presLayoutVars>
          <dgm:bulletEnabled val="1"/>
        </dgm:presLayoutVars>
      </dgm:prSet>
      <dgm:spPr/>
    </dgm:pt>
    <dgm:pt modelId="{1BD69EA0-27D7-834A-81A1-486CF1D0A362}" type="pres">
      <dgm:prSet presAssocID="{91C46C71-3EE6-48F8-88F1-CE49EFEC7B23}" presName="sibTrans" presStyleCnt="0"/>
      <dgm:spPr/>
    </dgm:pt>
    <dgm:pt modelId="{7BC04E1E-23CD-8644-A15F-0418B700E9BC}" type="pres">
      <dgm:prSet presAssocID="{8A8EA7C9-4B6B-4FDA-9CC6-CBEDCD31C7D4}" presName="node" presStyleLbl="node1" presStyleIdx="2" presStyleCnt="5">
        <dgm:presLayoutVars>
          <dgm:bulletEnabled val="1"/>
        </dgm:presLayoutVars>
      </dgm:prSet>
      <dgm:spPr/>
    </dgm:pt>
    <dgm:pt modelId="{7FDA1462-3A53-DA43-8E77-6F703062751E}" type="pres">
      <dgm:prSet presAssocID="{59926598-3750-4C4E-BB49-45BC0C37EECD}" presName="sibTrans" presStyleCnt="0"/>
      <dgm:spPr/>
    </dgm:pt>
    <dgm:pt modelId="{67B0D144-FD3E-FE49-8FCE-20CD53E2E9E6}" type="pres">
      <dgm:prSet presAssocID="{1907440D-9014-453C-A887-6E9E3EC1CB84}" presName="node" presStyleLbl="node1" presStyleIdx="3" presStyleCnt="5">
        <dgm:presLayoutVars>
          <dgm:bulletEnabled val="1"/>
        </dgm:presLayoutVars>
      </dgm:prSet>
      <dgm:spPr/>
    </dgm:pt>
    <dgm:pt modelId="{B3931F84-CC7F-4441-A38A-840C9B3FABB7}" type="pres">
      <dgm:prSet presAssocID="{8FFF27E9-91BC-4559-9202-ABCF18988F68}" presName="sibTrans" presStyleCnt="0"/>
      <dgm:spPr/>
    </dgm:pt>
    <dgm:pt modelId="{9F6CEF91-972E-7244-B9D6-F05EDA536C76}" type="pres">
      <dgm:prSet presAssocID="{8B7A66B6-C70F-4C59-BD16-0495472417CF}" presName="node" presStyleLbl="node1" presStyleIdx="4" presStyleCnt="5">
        <dgm:presLayoutVars>
          <dgm:bulletEnabled val="1"/>
        </dgm:presLayoutVars>
      </dgm:prSet>
      <dgm:spPr/>
    </dgm:pt>
  </dgm:ptLst>
  <dgm:cxnLst>
    <dgm:cxn modelId="{0E1C3F12-5E0B-44EB-80D4-845294734E24}" srcId="{0BEF8A0C-46C3-4A86-89E6-A4851512ADE2}" destId="{8A8EA7C9-4B6B-4FDA-9CC6-CBEDCD31C7D4}" srcOrd="2" destOrd="0" parTransId="{B972023D-395F-46BC-B1A6-D9593365EBE3}" sibTransId="{59926598-3750-4C4E-BB49-45BC0C37EECD}"/>
    <dgm:cxn modelId="{B9A02226-DC8F-ED42-9EFB-EBDC2C682F5A}" type="presOf" srcId="{6CA17FD7-7C65-4CD3-923E-F97D4C92CC88}" destId="{403FDE68-EE3D-E448-9FEF-E17EDC69A883}" srcOrd="0" destOrd="0" presId="urn:microsoft.com/office/officeart/2005/8/layout/default"/>
    <dgm:cxn modelId="{6FBCD32D-D65A-4D33-AADA-300C854FF3B6}" srcId="{0BEF8A0C-46C3-4A86-89E6-A4851512ADE2}" destId="{6CA17FD7-7C65-4CD3-923E-F97D4C92CC88}" srcOrd="1" destOrd="0" parTransId="{D420D640-6053-4CF3-A927-FB4DDA514366}" sibTransId="{91C46C71-3EE6-48F8-88F1-CE49EFEC7B23}"/>
    <dgm:cxn modelId="{84D6D948-18CA-446A-AE09-7B3ADEF95CA2}" srcId="{0BEF8A0C-46C3-4A86-89E6-A4851512ADE2}" destId="{8B7A66B6-C70F-4C59-BD16-0495472417CF}" srcOrd="4" destOrd="0" parTransId="{B16C3A54-75D9-41A7-A976-381CDB611893}" sibTransId="{1AA5E7EE-F25A-4C85-A453-B6D1C05FA1B2}"/>
    <dgm:cxn modelId="{9323CA70-6695-44BF-8E11-74178BA32522}" srcId="{0BEF8A0C-46C3-4A86-89E6-A4851512ADE2}" destId="{1907440D-9014-453C-A887-6E9E3EC1CB84}" srcOrd="3" destOrd="0" parTransId="{1399F051-EC1B-4DE7-8BAB-4112F6431209}" sibTransId="{8FFF27E9-91BC-4559-9202-ABCF18988F68}"/>
    <dgm:cxn modelId="{A8A58490-95A2-C44B-A50D-5F196AC98619}" type="presOf" srcId="{5C584347-3368-4D9B-9ED8-A990B66DAFE8}" destId="{D07E1DC1-168E-B648-95A3-1A8046A9FEBF}" srcOrd="0" destOrd="0" presId="urn:microsoft.com/office/officeart/2005/8/layout/default"/>
    <dgm:cxn modelId="{9D1D6493-BFB7-BA48-9BA9-1B1282598B9C}" type="presOf" srcId="{8B7A66B6-C70F-4C59-BD16-0495472417CF}" destId="{9F6CEF91-972E-7244-B9D6-F05EDA536C76}" srcOrd="0" destOrd="0" presId="urn:microsoft.com/office/officeart/2005/8/layout/default"/>
    <dgm:cxn modelId="{541681BA-71ED-4941-86BD-F9CDF6FADE8A}" srcId="{0BEF8A0C-46C3-4A86-89E6-A4851512ADE2}" destId="{5C584347-3368-4D9B-9ED8-A990B66DAFE8}" srcOrd="0" destOrd="0" parTransId="{1389D76D-E580-4FCC-A97D-4E7366247E2E}" sibTransId="{A7EFCB60-5330-49FB-A069-1CA6F6D7EFFD}"/>
    <dgm:cxn modelId="{8E89D4D1-6809-0347-B4C8-55D3F78B1D17}" type="presOf" srcId="{1907440D-9014-453C-A887-6E9E3EC1CB84}" destId="{67B0D144-FD3E-FE49-8FCE-20CD53E2E9E6}" srcOrd="0" destOrd="0" presId="urn:microsoft.com/office/officeart/2005/8/layout/default"/>
    <dgm:cxn modelId="{D96EE3D7-9A91-8F48-AEBE-2766C15EFB3C}" type="presOf" srcId="{0BEF8A0C-46C3-4A86-89E6-A4851512ADE2}" destId="{D1C5E92E-E89C-2D48-9D10-6B86D175C143}" srcOrd="0" destOrd="0" presId="urn:microsoft.com/office/officeart/2005/8/layout/default"/>
    <dgm:cxn modelId="{8E769BF4-9936-6947-AB75-6860B8568BE5}" type="presOf" srcId="{8A8EA7C9-4B6B-4FDA-9CC6-CBEDCD31C7D4}" destId="{7BC04E1E-23CD-8644-A15F-0418B700E9BC}" srcOrd="0" destOrd="0" presId="urn:microsoft.com/office/officeart/2005/8/layout/default"/>
    <dgm:cxn modelId="{6BE44D71-5A37-0D42-8805-1F700E2CCACD}" type="presParOf" srcId="{D1C5E92E-E89C-2D48-9D10-6B86D175C143}" destId="{D07E1DC1-168E-B648-95A3-1A8046A9FEBF}" srcOrd="0" destOrd="0" presId="urn:microsoft.com/office/officeart/2005/8/layout/default"/>
    <dgm:cxn modelId="{EF5BE996-28E9-5B44-BC19-EC215FEF75D0}" type="presParOf" srcId="{D1C5E92E-E89C-2D48-9D10-6B86D175C143}" destId="{6997DF5D-14A1-FA45-AA28-2F1E3DE59A9A}" srcOrd="1" destOrd="0" presId="urn:microsoft.com/office/officeart/2005/8/layout/default"/>
    <dgm:cxn modelId="{09265346-43BE-6B4F-A1BF-77CF3315536D}" type="presParOf" srcId="{D1C5E92E-E89C-2D48-9D10-6B86D175C143}" destId="{403FDE68-EE3D-E448-9FEF-E17EDC69A883}" srcOrd="2" destOrd="0" presId="urn:microsoft.com/office/officeart/2005/8/layout/default"/>
    <dgm:cxn modelId="{01054776-3FF7-2A4A-B8C4-B8DBB1CE137D}" type="presParOf" srcId="{D1C5E92E-E89C-2D48-9D10-6B86D175C143}" destId="{1BD69EA0-27D7-834A-81A1-486CF1D0A362}" srcOrd="3" destOrd="0" presId="urn:microsoft.com/office/officeart/2005/8/layout/default"/>
    <dgm:cxn modelId="{213CE52E-6402-D942-BA17-6F64BF6C0EC7}" type="presParOf" srcId="{D1C5E92E-E89C-2D48-9D10-6B86D175C143}" destId="{7BC04E1E-23CD-8644-A15F-0418B700E9BC}" srcOrd="4" destOrd="0" presId="urn:microsoft.com/office/officeart/2005/8/layout/default"/>
    <dgm:cxn modelId="{02A7CF48-371B-EF40-83B2-E93F83A0FE9A}" type="presParOf" srcId="{D1C5E92E-E89C-2D48-9D10-6B86D175C143}" destId="{7FDA1462-3A53-DA43-8E77-6F703062751E}" srcOrd="5" destOrd="0" presId="urn:microsoft.com/office/officeart/2005/8/layout/default"/>
    <dgm:cxn modelId="{8B46681A-BE2A-DD4A-B102-0F80427909CC}" type="presParOf" srcId="{D1C5E92E-E89C-2D48-9D10-6B86D175C143}" destId="{67B0D144-FD3E-FE49-8FCE-20CD53E2E9E6}" srcOrd="6" destOrd="0" presId="urn:microsoft.com/office/officeart/2005/8/layout/default"/>
    <dgm:cxn modelId="{66F16DBC-33E4-A742-B16E-4FA77BF4A7DB}" type="presParOf" srcId="{D1C5E92E-E89C-2D48-9D10-6B86D175C143}" destId="{B3931F84-CC7F-4441-A38A-840C9B3FABB7}" srcOrd="7" destOrd="0" presId="urn:microsoft.com/office/officeart/2005/8/layout/default"/>
    <dgm:cxn modelId="{CEF020C3-EFDB-3742-9D46-9C1FF901DE12}" type="presParOf" srcId="{D1C5E92E-E89C-2D48-9D10-6B86D175C143}" destId="{9F6CEF91-972E-7244-B9D6-F05EDA536C76}"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F92F83-194F-4B0B-9CAE-1065DA02814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FD622F4-FDF7-4F57-AFF3-97D67420A22F}">
      <dgm:prSet/>
      <dgm:spPr/>
      <dgm:t>
        <a:bodyPr/>
        <a:lstStyle/>
        <a:p>
          <a:pPr>
            <a:lnSpc>
              <a:spcPct val="100000"/>
            </a:lnSpc>
          </a:pPr>
          <a:r>
            <a:rPr lang="en-US"/>
            <a:t>To be polite to customers and achieve good customer service</a:t>
          </a:r>
        </a:p>
      </dgm:t>
    </dgm:pt>
    <dgm:pt modelId="{E3C9CACF-AA32-4AED-9F0B-92CE61E658EF}" type="parTrans" cxnId="{8E921A21-A1AE-4F96-8785-A357D1D777E9}">
      <dgm:prSet/>
      <dgm:spPr/>
      <dgm:t>
        <a:bodyPr/>
        <a:lstStyle/>
        <a:p>
          <a:endParaRPr lang="en-US"/>
        </a:p>
      </dgm:t>
    </dgm:pt>
    <dgm:pt modelId="{CB491094-BC02-4890-A804-61EAC803BFDF}" type="sibTrans" cxnId="{8E921A21-A1AE-4F96-8785-A357D1D777E9}">
      <dgm:prSet/>
      <dgm:spPr/>
      <dgm:t>
        <a:bodyPr/>
        <a:lstStyle/>
        <a:p>
          <a:endParaRPr lang="en-US"/>
        </a:p>
      </dgm:t>
    </dgm:pt>
    <dgm:pt modelId="{359E1D8A-2C45-46DE-9951-325C9FD7B705}">
      <dgm:prSet/>
      <dgm:spPr/>
      <dgm:t>
        <a:bodyPr/>
        <a:lstStyle/>
        <a:p>
          <a:pPr>
            <a:lnSpc>
              <a:spcPct val="100000"/>
            </a:lnSpc>
          </a:pPr>
          <a:r>
            <a:rPr lang="en-US"/>
            <a:t>To have good quality stock</a:t>
          </a:r>
        </a:p>
      </dgm:t>
    </dgm:pt>
    <dgm:pt modelId="{8C409FEB-71C6-421D-97BF-75F35C7A14B0}" type="parTrans" cxnId="{19995341-29DB-40A0-8209-5AB0E0A4A8B1}">
      <dgm:prSet/>
      <dgm:spPr/>
      <dgm:t>
        <a:bodyPr/>
        <a:lstStyle/>
        <a:p>
          <a:endParaRPr lang="en-US"/>
        </a:p>
      </dgm:t>
    </dgm:pt>
    <dgm:pt modelId="{7D2D5800-4CA6-44FD-B4BD-09C4EF4DFD81}" type="sibTrans" cxnId="{19995341-29DB-40A0-8209-5AB0E0A4A8B1}">
      <dgm:prSet/>
      <dgm:spPr/>
      <dgm:t>
        <a:bodyPr/>
        <a:lstStyle/>
        <a:p>
          <a:endParaRPr lang="en-US"/>
        </a:p>
      </dgm:t>
    </dgm:pt>
    <dgm:pt modelId="{EF0EE586-5E8F-4E1F-8B56-6CBEA7E01DC4}">
      <dgm:prSet/>
      <dgm:spPr/>
      <dgm:t>
        <a:bodyPr/>
        <a:lstStyle/>
        <a:p>
          <a:pPr>
            <a:lnSpc>
              <a:spcPct val="100000"/>
            </a:lnSpc>
          </a:pPr>
          <a:r>
            <a:rPr lang="en-US"/>
            <a:t>To make a profit</a:t>
          </a:r>
        </a:p>
      </dgm:t>
    </dgm:pt>
    <dgm:pt modelId="{343AF7DE-5DF3-4326-86EB-6DD3E7DAFB53}" type="parTrans" cxnId="{24827B00-AEE4-409A-A3ED-035D18CD1A2C}">
      <dgm:prSet/>
      <dgm:spPr/>
      <dgm:t>
        <a:bodyPr/>
        <a:lstStyle/>
        <a:p>
          <a:endParaRPr lang="en-US"/>
        </a:p>
      </dgm:t>
    </dgm:pt>
    <dgm:pt modelId="{1C7C3526-1402-4535-A27D-D28F80285507}" type="sibTrans" cxnId="{24827B00-AEE4-409A-A3ED-035D18CD1A2C}">
      <dgm:prSet/>
      <dgm:spPr/>
      <dgm:t>
        <a:bodyPr/>
        <a:lstStyle/>
        <a:p>
          <a:endParaRPr lang="en-US"/>
        </a:p>
      </dgm:t>
    </dgm:pt>
    <dgm:pt modelId="{BAE174D8-C96C-42F8-8B47-4E0222203FD3}" type="pres">
      <dgm:prSet presAssocID="{22F92F83-194F-4B0B-9CAE-1065DA028141}" presName="root" presStyleCnt="0">
        <dgm:presLayoutVars>
          <dgm:dir/>
          <dgm:resizeHandles val="exact"/>
        </dgm:presLayoutVars>
      </dgm:prSet>
      <dgm:spPr/>
    </dgm:pt>
    <dgm:pt modelId="{A1D96C25-71BA-416F-B8FF-086487CBF9F1}" type="pres">
      <dgm:prSet presAssocID="{DFD622F4-FDF7-4F57-AFF3-97D67420A22F}" presName="compNode" presStyleCnt="0"/>
      <dgm:spPr/>
    </dgm:pt>
    <dgm:pt modelId="{A0199554-934C-4CAD-A3F7-9857ACDA1E79}" type="pres">
      <dgm:prSet presAssocID="{DFD622F4-FDF7-4F57-AFF3-97D67420A2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CEB374A4-E1CD-4666-8885-9E2A81CB22AC}" type="pres">
      <dgm:prSet presAssocID="{DFD622F4-FDF7-4F57-AFF3-97D67420A22F}" presName="spaceRect" presStyleCnt="0"/>
      <dgm:spPr/>
    </dgm:pt>
    <dgm:pt modelId="{B62938BA-CF22-486F-B2C2-CED30EA48C29}" type="pres">
      <dgm:prSet presAssocID="{DFD622F4-FDF7-4F57-AFF3-97D67420A22F}" presName="textRect" presStyleLbl="revTx" presStyleIdx="0" presStyleCnt="3">
        <dgm:presLayoutVars>
          <dgm:chMax val="1"/>
          <dgm:chPref val="1"/>
        </dgm:presLayoutVars>
      </dgm:prSet>
      <dgm:spPr/>
    </dgm:pt>
    <dgm:pt modelId="{3A51B4AE-DFA6-4B9B-8E62-449781399769}" type="pres">
      <dgm:prSet presAssocID="{CB491094-BC02-4890-A804-61EAC803BFDF}" presName="sibTrans" presStyleCnt="0"/>
      <dgm:spPr/>
    </dgm:pt>
    <dgm:pt modelId="{954699DF-9FBD-46CB-B7F1-186585C86938}" type="pres">
      <dgm:prSet presAssocID="{359E1D8A-2C45-46DE-9951-325C9FD7B705}" presName="compNode" presStyleCnt="0"/>
      <dgm:spPr/>
    </dgm:pt>
    <dgm:pt modelId="{A001C768-F60E-47CF-99F1-ADE8ABE440AD}" type="pres">
      <dgm:prSet presAssocID="{359E1D8A-2C45-46DE-9951-325C9FD7B70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43CA8C5C-1E39-43F3-AA6D-F9E1E3A7C599}" type="pres">
      <dgm:prSet presAssocID="{359E1D8A-2C45-46DE-9951-325C9FD7B705}" presName="spaceRect" presStyleCnt="0"/>
      <dgm:spPr/>
    </dgm:pt>
    <dgm:pt modelId="{A42AF788-93B1-4181-84D1-0D2F75BEBB68}" type="pres">
      <dgm:prSet presAssocID="{359E1D8A-2C45-46DE-9951-325C9FD7B705}" presName="textRect" presStyleLbl="revTx" presStyleIdx="1" presStyleCnt="3">
        <dgm:presLayoutVars>
          <dgm:chMax val="1"/>
          <dgm:chPref val="1"/>
        </dgm:presLayoutVars>
      </dgm:prSet>
      <dgm:spPr/>
    </dgm:pt>
    <dgm:pt modelId="{98348680-725C-4FE0-B738-305FCDF8D874}" type="pres">
      <dgm:prSet presAssocID="{7D2D5800-4CA6-44FD-B4BD-09C4EF4DFD81}" presName="sibTrans" presStyleCnt="0"/>
      <dgm:spPr/>
    </dgm:pt>
    <dgm:pt modelId="{D035CDC5-C73B-4C6A-82E8-DDE52FBDD298}" type="pres">
      <dgm:prSet presAssocID="{EF0EE586-5E8F-4E1F-8B56-6CBEA7E01DC4}" presName="compNode" presStyleCnt="0"/>
      <dgm:spPr/>
    </dgm:pt>
    <dgm:pt modelId="{DA6B9695-FCF6-4CDE-AC87-0F54AAFAFAB5}" type="pres">
      <dgm:prSet presAssocID="{EF0EE586-5E8F-4E1F-8B56-6CBEA7E01D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ey"/>
        </a:ext>
      </dgm:extLst>
    </dgm:pt>
    <dgm:pt modelId="{51E13DEE-EE14-4332-81DC-440C66444C76}" type="pres">
      <dgm:prSet presAssocID="{EF0EE586-5E8F-4E1F-8B56-6CBEA7E01DC4}" presName="spaceRect" presStyleCnt="0"/>
      <dgm:spPr/>
    </dgm:pt>
    <dgm:pt modelId="{EF5E0B37-FA3F-4E06-BA5C-75D0A9622547}" type="pres">
      <dgm:prSet presAssocID="{EF0EE586-5E8F-4E1F-8B56-6CBEA7E01DC4}" presName="textRect" presStyleLbl="revTx" presStyleIdx="2" presStyleCnt="3">
        <dgm:presLayoutVars>
          <dgm:chMax val="1"/>
          <dgm:chPref val="1"/>
        </dgm:presLayoutVars>
      </dgm:prSet>
      <dgm:spPr/>
    </dgm:pt>
  </dgm:ptLst>
  <dgm:cxnLst>
    <dgm:cxn modelId="{24827B00-AEE4-409A-A3ED-035D18CD1A2C}" srcId="{22F92F83-194F-4B0B-9CAE-1065DA028141}" destId="{EF0EE586-5E8F-4E1F-8B56-6CBEA7E01DC4}" srcOrd="2" destOrd="0" parTransId="{343AF7DE-5DF3-4326-86EB-6DD3E7DAFB53}" sibTransId="{1C7C3526-1402-4535-A27D-D28F80285507}"/>
    <dgm:cxn modelId="{8E921A21-A1AE-4F96-8785-A357D1D777E9}" srcId="{22F92F83-194F-4B0B-9CAE-1065DA028141}" destId="{DFD622F4-FDF7-4F57-AFF3-97D67420A22F}" srcOrd="0" destOrd="0" parTransId="{E3C9CACF-AA32-4AED-9F0B-92CE61E658EF}" sibTransId="{CB491094-BC02-4890-A804-61EAC803BFDF}"/>
    <dgm:cxn modelId="{0AE5732A-190A-4B63-9E90-0AE8B62450B7}" type="presOf" srcId="{DFD622F4-FDF7-4F57-AFF3-97D67420A22F}" destId="{B62938BA-CF22-486F-B2C2-CED30EA48C29}" srcOrd="0" destOrd="0" presId="urn:microsoft.com/office/officeart/2018/2/layout/IconLabelList"/>
    <dgm:cxn modelId="{19995341-29DB-40A0-8209-5AB0E0A4A8B1}" srcId="{22F92F83-194F-4B0B-9CAE-1065DA028141}" destId="{359E1D8A-2C45-46DE-9951-325C9FD7B705}" srcOrd="1" destOrd="0" parTransId="{8C409FEB-71C6-421D-97BF-75F35C7A14B0}" sibTransId="{7D2D5800-4CA6-44FD-B4BD-09C4EF4DFD81}"/>
    <dgm:cxn modelId="{71A4C24D-A1A4-428E-9D25-9DD171D853E0}" type="presOf" srcId="{EF0EE586-5E8F-4E1F-8B56-6CBEA7E01DC4}" destId="{EF5E0B37-FA3F-4E06-BA5C-75D0A9622547}" srcOrd="0" destOrd="0" presId="urn:microsoft.com/office/officeart/2018/2/layout/IconLabelList"/>
    <dgm:cxn modelId="{D2EDA8A4-C56F-48A7-B99A-7D1EDB8394E4}" type="presOf" srcId="{22F92F83-194F-4B0B-9CAE-1065DA028141}" destId="{BAE174D8-C96C-42F8-8B47-4E0222203FD3}" srcOrd="0" destOrd="0" presId="urn:microsoft.com/office/officeart/2018/2/layout/IconLabelList"/>
    <dgm:cxn modelId="{423664DE-2EDA-43A8-9BAE-D83220E002B3}" type="presOf" srcId="{359E1D8A-2C45-46DE-9951-325C9FD7B705}" destId="{A42AF788-93B1-4181-84D1-0D2F75BEBB68}" srcOrd="0" destOrd="0" presId="urn:microsoft.com/office/officeart/2018/2/layout/IconLabelList"/>
    <dgm:cxn modelId="{7C0F7C87-2C0D-4835-B0C0-4C86508069B3}" type="presParOf" srcId="{BAE174D8-C96C-42F8-8B47-4E0222203FD3}" destId="{A1D96C25-71BA-416F-B8FF-086487CBF9F1}" srcOrd="0" destOrd="0" presId="urn:microsoft.com/office/officeart/2018/2/layout/IconLabelList"/>
    <dgm:cxn modelId="{2348D60B-F547-4D01-BCDC-027A355340B1}" type="presParOf" srcId="{A1D96C25-71BA-416F-B8FF-086487CBF9F1}" destId="{A0199554-934C-4CAD-A3F7-9857ACDA1E79}" srcOrd="0" destOrd="0" presId="urn:microsoft.com/office/officeart/2018/2/layout/IconLabelList"/>
    <dgm:cxn modelId="{EB10DE4C-8BBC-4D9A-A2A3-D567C378D37C}" type="presParOf" srcId="{A1D96C25-71BA-416F-B8FF-086487CBF9F1}" destId="{CEB374A4-E1CD-4666-8885-9E2A81CB22AC}" srcOrd="1" destOrd="0" presId="urn:microsoft.com/office/officeart/2018/2/layout/IconLabelList"/>
    <dgm:cxn modelId="{E7E4920C-DBFE-4C4B-81E5-365D1D1C7664}" type="presParOf" srcId="{A1D96C25-71BA-416F-B8FF-086487CBF9F1}" destId="{B62938BA-CF22-486F-B2C2-CED30EA48C29}" srcOrd="2" destOrd="0" presId="urn:microsoft.com/office/officeart/2018/2/layout/IconLabelList"/>
    <dgm:cxn modelId="{F700F657-EC07-4815-9E46-41E18F81C26D}" type="presParOf" srcId="{BAE174D8-C96C-42F8-8B47-4E0222203FD3}" destId="{3A51B4AE-DFA6-4B9B-8E62-449781399769}" srcOrd="1" destOrd="0" presId="urn:microsoft.com/office/officeart/2018/2/layout/IconLabelList"/>
    <dgm:cxn modelId="{BC372B2D-C209-4CE2-80F9-93ABB7142A9B}" type="presParOf" srcId="{BAE174D8-C96C-42F8-8B47-4E0222203FD3}" destId="{954699DF-9FBD-46CB-B7F1-186585C86938}" srcOrd="2" destOrd="0" presId="urn:microsoft.com/office/officeart/2018/2/layout/IconLabelList"/>
    <dgm:cxn modelId="{DAD8F3D2-53AC-427C-B60F-AE87F9ACE0D3}" type="presParOf" srcId="{954699DF-9FBD-46CB-B7F1-186585C86938}" destId="{A001C768-F60E-47CF-99F1-ADE8ABE440AD}" srcOrd="0" destOrd="0" presId="urn:microsoft.com/office/officeart/2018/2/layout/IconLabelList"/>
    <dgm:cxn modelId="{AC404452-0F1C-4ACE-8486-AD468C30BF53}" type="presParOf" srcId="{954699DF-9FBD-46CB-B7F1-186585C86938}" destId="{43CA8C5C-1E39-43F3-AA6D-F9E1E3A7C599}" srcOrd="1" destOrd="0" presId="urn:microsoft.com/office/officeart/2018/2/layout/IconLabelList"/>
    <dgm:cxn modelId="{CB262E71-5CA2-4870-80D0-23A2EDEF7C27}" type="presParOf" srcId="{954699DF-9FBD-46CB-B7F1-186585C86938}" destId="{A42AF788-93B1-4181-84D1-0D2F75BEBB68}" srcOrd="2" destOrd="0" presId="urn:microsoft.com/office/officeart/2018/2/layout/IconLabelList"/>
    <dgm:cxn modelId="{2D415BC9-FFC1-4259-B58F-8083869C1251}" type="presParOf" srcId="{BAE174D8-C96C-42F8-8B47-4E0222203FD3}" destId="{98348680-725C-4FE0-B738-305FCDF8D874}" srcOrd="3" destOrd="0" presId="urn:microsoft.com/office/officeart/2018/2/layout/IconLabelList"/>
    <dgm:cxn modelId="{E80E8B9A-1141-411C-93B0-EAD30F5513EE}" type="presParOf" srcId="{BAE174D8-C96C-42F8-8B47-4E0222203FD3}" destId="{D035CDC5-C73B-4C6A-82E8-DDE52FBDD298}" srcOrd="4" destOrd="0" presId="urn:microsoft.com/office/officeart/2018/2/layout/IconLabelList"/>
    <dgm:cxn modelId="{8CB3FBF0-AB31-4B7F-929D-9EF2D598C5AB}" type="presParOf" srcId="{D035CDC5-C73B-4C6A-82E8-DDE52FBDD298}" destId="{DA6B9695-FCF6-4CDE-AC87-0F54AAFAFAB5}" srcOrd="0" destOrd="0" presId="urn:microsoft.com/office/officeart/2018/2/layout/IconLabelList"/>
    <dgm:cxn modelId="{BA821FBF-37FB-4FAD-B907-E1A02B0ACA46}" type="presParOf" srcId="{D035CDC5-C73B-4C6A-82E8-DDE52FBDD298}" destId="{51E13DEE-EE14-4332-81DC-440C66444C76}" srcOrd="1" destOrd="0" presId="urn:microsoft.com/office/officeart/2018/2/layout/IconLabelList"/>
    <dgm:cxn modelId="{0ECA902A-D336-468B-A07A-1D721B351C40}" type="presParOf" srcId="{D035CDC5-C73B-4C6A-82E8-DDE52FBDD298}" destId="{EF5E0B37-FA3F-4E06-BA5C-75D0A962254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F6D2E9-D228-47B0-B93C-91B4AA5F535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E402993-ECA6-4783-930A-97EA431E4350}">
      <dgm:prSet/>
      <dgm:spPr/>
      <dgm:t>
        <a:bodyPr/>
        <a:lstStyle/>
        <a:p>
          <a:r>
            <a:rPr lang="en-US"/>
            <a:t>“ To be the UK’s most socially responsible retailer in the health and beauty market” </a:t>
          </a:r>
        </a:p>
      </dgm:t>
    </dgm:pt>
    <dgm:pt modelId="{6330A67A-3E58-4D7F-A3FA-775A7A679679}" type="parTrans" cxnId="{90E985AC-B672-400B-91C5-626E59C183BF}">
      <dgm:prSet/>
      <dgm:spPr/>
      <dgm:t>
        <a:bodyPr/>
        <a:lstStyle/>
        <a:p>
          <a:endParaRPr lang="en-US"/>
        </a:p>
      </dgm:t>
    </dgm:pt>
    <dgm:pt modelId="{27643F9E-47EB-46D2-A8C1-98D99A64E225}" type="sibTrans" cxnId="{90E985AC-B672-400B-91C5-626E59C183BF}">
      <dgm:prSet/>
      <dgm:spPr/>
      <dgm:t>
        <a:bodyPr/>
        <a:lstStyle/>
        <a:p>
          <a:endParaRPr lang="en-US"/>
        </a:p>
      </dgm:t>
    </dgm:pt>
    <dgm:pt modelId="{4269AAD9-FF1E-4DB8-977C-B3721DC8D9C0}">
      <dgm:prSet/>
      <dgm:spPr/>
      <dgm:t>
        <a:bodyPr/>
        <a:lstStyle/>
        <a:p>
          <a:r>
            <a:rPr lang="en-US"/>
            <a:t>They will do this by:</a:t>
          </a:r>
        </a:p>
      </dgm:t>
    </dgm:pt>
    <dgm:pt modelId="{7DBF099D-9E15-424F-BEA2-7038DD82D612}" type="parTrans" cxnId="{36C42BA4-D414-4E77-AB95-F85168425ACF}">
      <dgm:prSet/>
      <dgm:spPr/>
      <dgm:t>
        <a:bodyPr/>
        <a:lstStyle/>
        <a:p>
          <a:endParaRPr lang="en-US"/>
        </a:p>
      </dgm:t>
    </dgm:pt>
    <dgm:pt modelId="{E9387B59-8485-4CF0-A7F2-8DEF438EF3AF}" type="sibTrans" cxnId="{36C42BA4-D414-4E77-AB95-F85168425ACF}">
      <dgm:prSet/>
      <dgm:spPr/>
      <dgm:t>
        <a:bodyPr/>
        <a:lstStyle/>
        <a:p>
          <a:endParaRPr lang="en-US"/>
        </a:p>
      </dgm:t>
    </dgm:pt>
    <dgm:pt modelId="{A655D5FF-DB5D-484C-BFAC-EA63E9F94B3F}">
      <dgm:prSet/>
      <dgm:spPr/>
      <dgm:t>
        <a:bodyPr/>
        <a:lstStyle/>
        <a:p>
          <a:r>
            <a:rPr lang="en-US"/>
            <a:t>Improving the health of their customers and their communities</a:t>
          </a:r>
        </a:p>
      </dgm:t>
    </dgm:pt>
    <dgm:pt modelId="{C9E1E4D9-8B4D-4533-A5DC-69C919C95064}" type="parTrans" cxnId="{45477380-0CFD-4EA6-A50F-07D125916D7E}">
      <dgm:prSet/>
      <dgm:spPr/>
      <dgm:t>
        <a:bodyPr/>
        <a:lstStyle/>
        <a:p>
          <a:endParaRPr lang="en-US"/>
        </a:p>
      </dgm:t>
    </dgm:pt>
    <dgm:pt modelId="{FE2DFA1D-E931-4E6A-892A-9021D6F0BF43}" type="sibTrans" cxnId="{45477380-0CFD-4EA6-A50F-07D125916D7E}">
      <dgm:prSet/>
      <dgm:spPr/>
      <dgm:t>
        <a:bodyPr/>
        <a:lstStyle/>
        <a:p>
          <a:endParaRPr lang="en-US"/>
        </a:p>
      </dgm:t>
    </dgm:pt>
    <dgm:pt modelId="{0FE63BFB-54ED-4054-8337-71C1580CE5EB}">
      <dgm:prSet/>
      <dgm:spPr/>
      <dgm:t>
        <a:bodyPr/>
        <a:lstStyle/>
        <a:p>
          <a:r>
            <a:rPr lang="en-US"/>
            <a:t>Protecting the environment</a:t>
          </a:r>
        </a:p>
      </dgm:t>
    </dgm:pt>
    <dgm:pt modelId="{0B516896-4D01-4D1F-A83E-9BA4F3A35A46}" type="parTrans" cxnId="{8FD6DB9A-E3C4-4B81-846B-0B0B82614375}">
      <dgm:prSet/>
      <dgm:spPr/>
      <dgm:t>
        <a:bodyPr/>
        <a:lstStyle/>
        <a:p>
          <a:endParaRPr lang="en-US"/>
        </a:p>
      </dgm:t>
    </dgm:pt>
    <dgm:pt modelId="{09452074-0F99-4329-BCDD-8941DFBDAD5F}" type="sibTrans" cxnId="{8FD6DB9A-E3C4-4B81-846B-0B0B82614375}">
      <dgm:prSet/>
      <dgm:spPr/>
      <dgm:t>
        <a:bodyPr/>
        <a:lstStyle/>
        <a:p>
          <a:endParaRPr lang="en-US"/>
        </a:p>
      </dgm:t>
    </dgm:pt>
    <dgm:pt modelId="{6C9C54DB-3F4F-40C9-9AEB-1820D4BB2BE0}">
      <dgm:prSet/>
      <dgm:spPr/>
      <dgm:t>
        <a:bodyPr/>
        <a:lstStyle/>
        <a:p>
          <a:r>
            <a:rPr lang="en-US"/>
            <a:t>Leading the development of sustainable products </a:t>
          </a:r>
        </a:p>
      </dgm:t>
    </dgm:pt>
    <dgm:pt modelId="{10557C51-6DBB-4292-892A-5808D450239E}" type="parTrans" cxnId="{C68D8BFF-9476-45D5-9A42-C7BCCFA2AB5C}">
      <dgm:prSet/>
      <dgm:spPr/>
      <dgm:t>
        <a:bodyPr/>
        <a:lstStyle/>
        <a:p>
          <a:endParaRPr lang="en-US"/>
        </a:p>
      </dgm:t>
    </dgm:pt>
    <dgm:pt modelId="{E271E604-F13A-434C-93EA-2FC74DF64DEA}" type="sibTrans" cxnId="{C68D8BFF-9476-45D5-9A42-C7BCCFA2AB5C}">
      <dgm:prSet/>
      <dgm:spPr/>
      <dgm:t>
        <a:bodyPr/>
        <a:lstStyle/>
        <a:p>
          <a:endParaRPr lang="en-US"/>
        </a:p>
      </dgm:t>
    </dgm:pt>
    <dgm:pt modelId="{07516550-FF7A-4C65-AA36-EB3096635AA6}">
      <dgm:prSet/>
      <dgm:spPr/>
      <dgm:t>
        <a:bodyPr/>
        <a:lstStyle/>
        <a:p>
          <a:r>
            <a:rPr lang="en-US"/>
            <a:t>Placing their customers and colleagues at the heart of their business</a:t>
          </a:r>
        </a:p>
      </dgm:t>
    </dgm:pt>
    <dgm:pt modelId="{C9AE3B61-6455-4A17-9402-9E4B3CEB946F}" type="parTrans" cxnId="{1594C18F-FE03-43D0-AD40-E9558915823E}">
      <dgm:prSet/>
      <dgm:spPr/>
      <dgm:t>
        <a:bodyPr/>
        <a:lstStyle/>
        <a:p>
          <a:endParaRPr lang="en-US"/>
        </a:p>
      </dgm:t>
    </dgm:pt>
    <dgm:pt modelId="{2A7748B5-004B-4E31-91A4-0D2509467BE7}" type="sibTrans" cxnId="{1594C18F-FE03-43D0-AD40-E9558915823E}">
      <dgm:prSet/>
      <dgm:spPr/>
      <dgm:t>
        <a:bodyPr/>
        <a:lstStyle/>
        <a:p>
          <a:endParaRPr lang="en-US"/>
        </a:p>
      </dgm:t>
    </dgm:pt>
    <dgm:pt modelId="{680BE3F8-8034-C040-8ACB-1FD7C7E0153E}" type="pres">
      <dgm:prSet presAssocID="{0BF6D2E9-D228-47B0-B93C-91B4AA5F5355}" presName="diagram" presStyleCnt="0">
        <dgm:presLayoutVars>
          <dgm:dir/>
          <dgm:resizeHandles val="exact"/>
        </dgm:presLayoutVars>
      </dgm:prSet>
      <dgm:spPr/>
    </dgm:pt>
    <dgm:pt modelId="{1794AFD8-9016-A541-A056-A8934CA9DA7A}" type="pres">
      <dgm:prSet presAssocID="{9E402993-ECA6-4783-930A-97EA431E4350}" presName="node" presStyleLbl="node1" presStyleIdx="0" presStyleCnt="6">
        <dgm:presLayoutVars>
          <dgm:bulletEnabled val="1"/>
        </dgm:presLayoutVars>
      </dgm:prSet>
      <dgm:spPr/>
    </dgm:pt>
    <dgm:pt modelId="{9337E196-BA6A-454C-BDDA-680AAA62A886}" type="pres">
      <dgm:prSet presAssocID="{27643F9E-47EB-46D2-A8C1-98D99A64E225}" presName="sibTrans" presStyleCnt="0"/>
      <dgm:spPr/>
    </dgm:pt>
    <dgm:pt modelId="{E5B5B21F-2AFA-C448-AAC3-7D83362A8AED}" type="pres">
      <dgm:prSet presAssocID="{4269AAD9-FF1E-4DB8-977C-B3721DC8D9C0}" presName="node" presStyleLbl="node1" presStyleIdx="1" presStyleCnt="6">
        <dgm:presLayoutVars>
          <dgm:bulletEnabled val="1"/>
        </dgm:presLayoutVars>
      </dgm:prSet>
      <dgm:spPr/>
    </dgm:pt>
    <dgm:pt modelId="{353C4C56-77E5-2547-A8BF-9454782B1D34}" type="pres">
      <dgm:prSet presAssocID="{E9387B59-8485-4CF0-A7F2-8DEF438EF3AF}" presName="sibTrans" presStyleCnt="0"/>
      <dgm:spPr/>
    </dgm:pt>
    <dgm:pt modelId="{99D27338-D671-F049-B361-8F41FBC6C3D2}" type="pres">
      <dgm:prSet presAssocID="{A655D5FF-DB5D-484C-BFAC-EA63E9F94B3F}" presName="node" presStyleLbl="node1" presStyleIdx="2" presStyleCnt="6">
        <dgm:presLayoutVars>
          <dgm:bulletEnabled val="1"/>
        </dgm:presLayoutVars>
      </dgm:prSet>
      <dgm:spPr/>
    </dgm:pt>
    <dgm:pt modelId="{8873FB8F-4C57-3145-9AF3-312BF5248D28}" type="pres">
      <dgm:prSet presAssocID="{FE2DFA1D-E931-4E6A-892A-9021D6F0BF43}" presName="sibTrans" presStyleCnt="0"/>
      <dgm:spPr/>
    </dgm:pt>
    <dgm:pt modelId="{B1405EBC-F41C-1C45-8911-5FD80A3FC84F}" type="pres">
      <dgm:prSet presAssocID="{0FE63BFB-54ED-4054-8337-71C1580CE5EB}" presName="node" presStyleLbl="node1" presStyleIdx="3" presStyleCnt="6">
        <dgm:presLayoutVars>
          <dgm:bulletEnabled val="1"/>
        </dgm:presLayoutVars>
      </dgm:prSet>
      <dgm:spPr/>
    </dgm:pt>
    <dgm:pt modelId="{6D5691E3-0334-CB4F-90A1-EF2EE5BB6211}" type="pres">
      <dgm:prSet presAssocID="{09452074-0F99-4329-BCDD-8941DFBDAD5F}" presName="sibTrans" presStyleCnt="0"/>
      <dgm:spPr/>
    </dgm:pt>
    <dgm:pt modelId="{D3D74A71-4F7C-F741-83E4-7F9AF80B45B7}" type="pres">
      <dgm:prSet presAssocID="{6C9C54DB-3F4F-40C9-9AEB-1820D4BB2BE0}" presName="node" presStyleLbl="node1" presStyleIdx="4" presStyleCnt="6">
        <dgm:presLayoutVars>
          <dgm:bulletEnabled val="1"/>
        </dgm:presLayoutVars>
      </dgm:prSet>
      <dgm:spPr/>
    </dgm:pt>
    <dgm:pt modelId="{F6A6D0C6-39D0-8647-84A2-7836D9BFE7EF}" type="pres">
      <dgm:prSet presAssocID="{E271E604-F13A-434C-93EA-2FC74DF64DEA}" presName="sibTrans" presStyleCnt="0"/>
      <dgm:spPr/>
    </dgm:pt>
    <dgm:pt modelId="{88C266DD-609B-0F45-BC44-63A2B957938A}" type="pres">
      <dgm:prSet presAssocID="{07516550-FF7A-4C65-AA36-EB3096635AA6}" presName="node" presStyleLbl="node1" presStyleIdx="5" presStyleCnt="6">
        <dgm:presLayoutVars>
          <dgm:bulletEnabled val="1"/>
        </dgm:presLayoutVars>
      </dgm:prSet>
      <dgm:spPr/>
    </dgm:pt>
  </dgm:ptLst>
  <dgm:cxnLst>
    <dgm:cxn modelId="{AAC55D18-C27A-BC4E-859D-34E9B8E378FE}" type="presOf" srcId="{A655D5FF-DB5D-484C-BFAC-EA63E9F94B3F}" destId="{99D27338-D671-F049-B361-8F41FBC6C3D2}" srcOrd="0" destOrd="0" presId="urn:microsoft.com/office/officeart/2005/8/layout/default"/>
    <dgm:cxn modelId="{A1B66E5B-3646-6B48-9FFD-ADAD557350D7}" type="presOf" srcId="{0FE63BFB-54ED-4054-8337-71C1580CE5EB}" destId="{B1405EBC-F41C-1C45-8911-5FD80A3FC84F}" srcOrd="0" destOrd="0" presId="urn:microsoft.com/office/officeart/2005/8/layout/default"/>
    <dgm:cxn modelId="{53BCF669-AFF4-4448-9210-B502AC7F4BDC}" type="presOf" srcId="{9E402993-ECA6-4783-930A-97EA431E4350}" destId="{1794AFD8-9016-A541-A056-A8934CA9DA7A}" srcOrd="0" destOrd="0" presId="urn:microsoft.com/office/officeart/2005/8/layout/default"/>
    <dgm:cxn modelId="{45477380-0CFD-4EA6-A50F-07D125916D7E}" srcId="{0BF6D2E9-D228-47B0-B93C-91B4AA5F5355}" destId="{A655D5FF-DB5D-484C-BFAC-EA63E9F94B3F}" srcOrd="2" destOrd="0" parTransId="{C9E1E4D9-8B4D-4533-A5DC-69C919C95064}" sibTransId="{FE2DFA1D-E931-4E6A-892A-9021D6F0BF43}"/>
    <dgm:cxn modelId="{1594C18F-FE03-43D0-AD40-E9558915823E}" srcId="{0BF6D2E9-D228-47B0-B93C-91B4AA5F5355}" destId="{07516550-FF7A-4C65-AA36-EB3096635AA6}" srcOrd="5" destOrd="0" parTransId="{C9AE3B61-6455-4A17-9402-9E4B3CEB946F}" sibTransId="{2A7748B5-004B-4E31-91A4-0D2509467BE7}"/>
    <dgm:cxn modelId="{8FD6DB9A-E3C4-4B81-846B-0B0B82614375}" srcId="{0BF6D2E9-D228-47B0-B93C-91B4AA5F5355}" destId="{0FE63BFB-54ED-4054-8337-71C1580CE5EB}" srcOrd="3" destOrd="0" parTransId="{0B516896-4D01-4D1F-A83E-9BA4F3A35A46}" sibTransId="{09452074-0F99-4329-BCDD-8941DFBDAD5F}"/>
    <dgm:cxn modelId="{50D8F59D-644B-2A47-A9A2-4BC8070F1758}" type="presOf" srcId="{6C9C54DB-3F4F-40C9-9AEB-1820D4BB2BE0}" destId="{D3D74A71-4F7C-F741-83E4-7F9AF80B45B7}" srcOrd="0" destOrd="0" presId="urn:microsoft.com/office/officeart/2005/8/layout/default"/>
    <dgm:cxn modelId="{36C42BA4-D414-4E77-AB95-F85168425ACF}" srcId="{0BF6D2E9-D228-47B0-B93C-91B4AA5F5355}" destId="{4269AAD9-FF1E-4DB8-977C-B3721DC8D9C0}" srcOrd="1" destOrd="0" parTransId="{7DBF099D-9E15-424F-BEA2-7038DD82D612}" sibTransId="{E9387B59-8485-4CF0-A7F2-8DEF438EF3AF}"/>
    <dgm:cxn modelId="{90E985AC-B672-400B-91C5-626E59C183BF}" srcId="{0BF6D2E9-D228-47B0-B93C-91B4AA5F5355}" destId="{9E402993-ECA6-4783-930A-97EA431E4350}" srcOrd="0" destOrd="0" parTransId="{6330A67A-3E58-4D7F-A3FA-775A7A679679}" sibTransId="{27643F9E-47EB-46D2-A8C1-98D99A64E225}"/>
    <dgm:cxn modelId="{FC3AA6D4-0326-934B-9134-BC91BADAAB51}" type="presOf" srcId="{07516550-FF7A-4C65-AA36-EB3096635AA6}" destId="{88C266DD-609B-0F45-BC44-63A2B957938A}" srcOrd="0" destOrd="0" presId="urn:microsoft.com/office/officeart/2005/8/layout/default"/>
    <dgm:cxn modelId="{9A684FD6-59B3-C04F-A0D3-C04DD43FF310}" type="presOf" srcId="{4269AAD9-FF1E-4DB8-977C-B3721DC8D9C0}" destId="{E5B5B21F-2AFA-C448-AAC3-7D83362A8AED}" srcOrd="0" destOrd="0" presId="urn:microsoft.com/office/officeart/2005/8/layout/default"/>
    <dgm:cxn modelId="{BEDC0FF2-6337-5A4A-932B-6221C768176F}" type="presOf" srcId="{0BF6D2E9-D228-47B0-B93C-91B4AA5F5355}" destId="{680BE3F8-8034-C040-8ACB-1FD7C7E0153E}" srcOrd="0" destOrd="0" presId="urn:microsoft.com/office/officeart/2005/8/layout/default"/>
    <dgm:cxn modelId="{C68D8BFF-9476-45D5-9A42-C7BCCFA2AB5C}" srcId="{0BF6D2E9-D228-47B0-B93C-91B4AA5F5355}" destId="{6C9C54DB-3F4F-40C9-9AEB-1820D4BB2BE0}" srcOrd="4" destOrd="0" parTransId="{10557C51-6DBB-4292-892A-5808D450239E}" sibTransId="{E271E604-F13A-434C-93EA-2FC74DF64DEA}"/>
    <dgm:cxn modelId="{450F68CF-B7DD-D94C-BAB5-C326AAFAD92F}" type="presParOf" srcId="{680BE3F8-8034-C040-8ACB-1FD7C7E0153E}" destId="{1794AFD8-9016-A541-A056-A8934CA9DA7A}" srcOrd="0" destOrd="0" presId="urn:microsoft.com/office/officeart/2005/8/layout/default"/>
    <dgm:cxn modelId="{D2A971EE-5AEC-4740-91F9-D3930F29B92D}" type="presParOf" srcId="{680BE3F8-8034-C040-8ACB-1FD7C7E0153E}" destId="{9337E196-BA6A-454C-BDDA-680AAA62A886}" srcOrd="1" destOrd="0" presId="urn:microsoft.com/office/officeart/2005/8/layout/default"/>
    <dgm:cxn modelId="{CB8504C4-78BD-BF46-A8D5-D6D5A90FF146}" type="presParOf" srcId="{680BE3F8-8034-C040-8ACB-1FD7C7E0153E}" destId="{E5B5B21F-2AFA-C448-AAC3-7D83362A8AED}" srcOrd="2" destOrd="0" presId="urn:microsoft.com/office/officeart/2005/8/layout/default"/>
    <dgm:cxn modelId="{E4DC20F4-C019-444F-AFEA-72B159B9B029}" type="presParOf" srcId="{680BE3F8-8034-C040-8ACB-1FD7C7E0153E}" destId="{353C4C56-77E5-2547-A8BF-9454782B1D34}" srcOrd="3" destOrd="0" presId="urn:microsoft.com/office/officeart/2005/8/layout/default"/>
    <dgm:cxn modelId="{031BA6D6-A3C7-7D4A-AF73-4ECBF9A7F0D5}" type="presParOf" srcId="{680BE3F8-8034-C040-8ACB-1FD7C7E0153E}" destId="{99D27338-D671-F049-B361-8F41FBC6C3D2}" srcOrd="4" destOrd="0" presId="urn:microsoft.com/office/officeart/2005/8/layout/default"/>
    <dgm:cxn modelId="{DAC02291-AEE7-A54C-850D-924E4532C761}" type="presParOf" srcId="{680BE3F8-8034-C040-8ACB-1FD7C7E0153E}" destId="{8873FB8F-4C57-3145-9AF3-312BF5248D28}" srcOrd="5" destOrd="0" presId="urn:microsoft.com/office/officeart/2005/8/layout/default"/>
    <dgm:cxn modelId="{1C44DFD7-33D0-0F4B-A78D-653AD0F982B9}" type="presParOf" srcId="{680BE3F8-8034-C040-8ACB-1FD7C7E0153E}" destId="{B1405EBC-F41C-1C45-8911-5FD80A3FC84F}" srcOrd="6" destOrd="0" presId="urn:microsoft.com/office/officeart/2005/8/layout/default"/>
    <dgm:cxn modelId="{E2B5794A-A16A-B549-AB26-7CF542F44042}" type="presParOf" srcId="{680BE3F8-8034-C040-8ACB-1FD7C7E0153E}" destId="{6D5691E3-0334-CB4F-90A1-EF2EE5BB6211}" srcOrd="7" destOrd="0" presId="urn:microsoft.com/office/officeart/2005/8/layout/default"/>
    <dgm:cxn modelId="{DDEF1669-D342-3046-97B6-ADDC9AAA6067}" type="presParOf" srcId="{680BE3F8-8034-C040-8ACB-1FD7C7E0153E}" destId="{D3D74A71-4F7C-F741-83E4-7F9AF80B45B7}" srcOrd="8" destOrd="0" presId="urn:microsoft.com/office/officeart/2005/8/layout/default"/>
    <dgm:cxn modelId="{E9CAB8C5-35A7-A244-8E0D-86008DF94D4D}" type="presParOf" srcId="{680BE3F8-8034-C040-8ACB-1FD7C7E0153E}" destId="{F6A6D0C6-39D0-8647-84A2-7836D9BFE7EF}" srcOrd="9" destOrd="0" presId="urn:microsoft.com/office/officeart/2005/8/layout/default"/>
    <dgm:cxn modelId="{9522455C-F08E-E84A-82F7-A3C6AA3D8006}" type="presParOf" srcId="{680BE3F8-8034-C040-8ACB-1FD7C7E0153E}" destId="{88C266DD-609B-0F45-BC44-63A2B957938A}"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2C4460-DED1-4511-A870-61C019F5341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21565F8-6D28-4D70-941A-D0CAF28156D2}">
      <dgm:prSet/>
      <dgm:spPr/>
      <dgm:t>
        <a:bodyPr/>
        <a:lstStyle/>
        <a:p>
          <a:pPr>
            <a:lnSpc>
              <a:spcPct val="100000"/>
            </a:lnSpc>
          </a:pPr>
          <a:r>
            <a:rPr lang="en-US"/>
            <a:t>Boots has their own ‘supplier assessment’ team and approve external partners who visit the factories of their suppliers and audit them against the Boots ‘Code of Conduct for Ethical Trading’. </a:t>
          </a:r>
        </a:p>
      </dgm:t>
    </dgm:pt>
    <dgm:pt modelId="{CF3437DB-BF5C-4676-A41E-95DE068CCDC7}" type="parTrans" cxnId="{06B2BDB7-9AFC-42A7-9447-EC26AE5A094C}">
      <dgm:prSet/>
      <dgm:spPr/>
      <dgm:t>
        <a:bodyPr/>
        <a:lstStyle/>
        <a:p>
          <a:endParaRPr lang="en-US"/>
        </a:p>
      </dgm:t>
    </dgm:pt>
    <dgm:pt modelId="{A9561A58-1224-4643-B0E8-764F7F51B112}" type="sibTrans" cxnId="{06B2BDB7-9AFC-42A7-9447-EC26AE5A094C}">
      <dgm:prSet/>
      <dgm:spPr/>
      <dgm:t>
        <a:bodyPr/>
        <a:lstStyle/>
        <a:p>
          <a:endParaRPr lang="en-US"/>
        </a:p>
      </dgm:t>
    </dgm:pt>
    <dgm:pt modelId="{16FC0A3F-1E4A-46FD-A575-3FA75FC845B4}">
      <dgm:prSet/>
      <dgm:spPr/>
      <dgm:t>
        <a:bodyPr/>
        <a:lstStyle/>
        <a:p>
          <a:pPr>
            <a:lnSpc>
              <a:spcPct val="100000"/>
            </a:lnSpc>
          </a:pPr>
          <a:r>
            <a:rPr lang="en-US"/>
            <a:t>Boots makes sure they use natural materials and ingredients are fully traceable back to their origin</a:t>
          </a:r>
        </a:p>
      </dgm:t>
    </dgm:pt>
    <dgm:pt modelId="{D266B9BB-CC8B-41D5-A316-2DCE677BF0B7}" type="parTrans" cxnId="{B1D4B5CC-DC18-41D4-AD8F-8D76CCE5E856}">
      <dgm:prSet/>
      <dgm:spPr/>
      <dgm:t>
        <a:bodyPr/>
        <a:lstStyle/>
        <a:p>
          <a:endParaRPr lang="en-US"/>
        </a:p>
      </dgm:t>
    </dgm:pt>
    <dgm:pt modelId="{0061AE06-7668-48EB-B269-5136403565AB}" type="sibTrans" cxnId="{B1D4B5CC-DC18-41D4-AD8F-8D76CCE5E856}">
      <dgm:prSet/>
      <dgm:spPr/>
      <dgm:t>
        <a:bodyPr/>
        <a:lstStyle/>
        <a:p>
          <a:endParaRPr lang="en-US"/>
        </a:p>
      </dgm:t>
    </dgm:pt>
    <dgm:pt modelId="{72EE50E6-8075-4E8E-96F8-59904E185861}">
      <dgm:prSet/>
      <dgm:spPr/>
      <dgm:t>
        <a:bodyPr/>
        <a:lstStyle/>
        <a:p>
          <a:pPr>
            <a:lnSpc>
              <a:spcPct val="100000"/>
            </a:lnSpc>
          </a:pPr>
          <a:r>
            <a:rPr lang="en-US"/>
            <a:t>When they examine the potential of new products, they include sustainability information as well as traceability and biodiversity impact information in their assessment. </a:t>
          </a:r>
        </a:p>
      </dgm:t>
    </dgm:pt>
    <dgm:pt modelId="{504F3154-FD1F-47B0-8A68-97AA771F1213}" type="parTrans" cxnId="{F55BDCF2-C4D1-4B39-A00B-FB887D8B045C}">
      <dgm:prSet/>
      <dgm:spPr/>
      <dgm:t>
        <a:bodyPr/>
        <a:lstStyle/>
        <a:p>
          <a:endParaRPr lang="en-US"/>
        </a:p>
      </dgm:t>
    </dgm:pt>
    <dgm:pt modelId="{565424B6-307E-4334-8355-CF909C31E9A6}" type="sibTrans" cxnId="{F55BDCF2-C4D1-4B39-A00B-FB887D8B045C}">
      <dgm:prSet/>
      <dgm:spPr/>
      <dgm:t>
        <a:bodyPr/>
        <a:lstStyle/>
        <a:p>
          <a:endParaRPr lang="en-US"/>
        </a:p>
      </dgm:t>
    </dgm:pt>
    <dgm:pt modelId="{04454C66-8FB1-4B45-AF3C-52519D7AE136}" type="pres">
      <dgm:prSet presAssocID="{7F2C4460-DED1-4511-A870-61C019F5341A}" presName="root" presStyleCnt="0">
        <dgm:presLayoutVars>
          <dgm:dir/>
          <dgm:resizeHandles val="exact"/>
        </dgm:presLayoutVars>
      </dgm:prSet>
      <dgm:spPr/>
    </dgm:pt>
    <dgm:pt modelId="{57069954-354F-4034-83CD-3E7E7AC0AA95}" type="pres">
      <dgm:prSet presAssocID="{B21565F8-6D28-4D70-941A-D0CAF28156D2}" presName="compNode" presStyleCnt="0"/>
      <dgm:spPr/>
    </dgm:pt>
    <dgm:pt modelId="{2327B993-36F7-4B34-A4B6-A7C88016C5BB}" type="pres">
      <dgm:prSet presAssocID="{B21565F8-6D28-4D70-941A-D0CAF28156D2}" presName="bgRect" presStyleLbl="bgShp" presStyleIdx="0" presStyleCnt="3"/>
      <dgm:spPr/>
    </dgm:pt>
    <dgm:pt modelId="{354FE6BD-084D-4C02-8D85-82DB5939E89A}" type="pres">
      <dgm:prSet presAssocID="{B21565F8-6D28-4D70-941A-D0CAF28156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t"/>
        </a:ext>
      </dgm:extLst>
    </dgm:pt>
    <dgm:pt modelId="{25826232-FFAA-45FC-9B90-8A1A350A9241}" type="pres">
      <dgm:prSet presAssocID="{B21565F8-6D28-4D70-941A-D0CAF28156D2}" presName="spaceRect" presStyleCnt="0"/>
      <dgm:spPr/>
    </dgm:pt>
    <dgm:pt modelId="{3574C22C-BC62-4AB9-8253-0069133F9011}" type="pres">
      <dgm:prSet presAssocID="{B21565F8-6D28-4D70-941A-D0CAF28156D2}" presName="parTx" presStyleLbl="revTx" presStyleIdx="0" presStyleCnt="3">
        <dgm:presLayoutVars>
          <dgm:chMax val="0"/>
          <dgm:chPref val="0"/>
        </dgm:presLayoutVars>
      </dgm:prSet>
      <dgm:spPr/>
    </dgm:pt>
    <dgm:pt modelId="{D7BF14DF-AB61-4F80-865C-88DE32337C2D}" type="pres">
      <dgm:prSet presAssocID="{A9561A58-1224-4643-B0E8-764F7F51B112}" presName="sibTrans" presStyleCnt="0"/>
      <dgm:spPr/>
    </dgm:pt>
    <dgm:pt modelId="{6EA94D91-9019-42D4-81C8-6F6F72D02936}" type="pres">
      <dgm:prSet presAssocID="{16FC0A3F-1E4A-46FD-A575-3FA75FC845B4}" presName="compNode" presStyleCnt="0"/>
      <dgm:spPr/>
    </dgm:pt>
    <dgm:pt modelId="{2FC464EA-D5B5-4AF2-B84F-2A0231D425FD}" type="pres">
      <dgm:prSet presAssocID="{16FC0A3F-1E4A-46FD-A575-3FA75FC845B4}" presName="bgRect" presStyleLbl="bgShp" presStyleIdx="1" presStyleCnt="3"/>
      <dgm:spPr/>
    </dgm:pt>
    <dgm:pt modelId="{AF5F368C-3A86-4503-A9AE-7A116C4F82D9}" type="pres">
      <dgm:prSet presAssocID="{16FC0A3F-1E4A-46FD-A575-3FA75FC845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ento Box"/>
        </a:ext>
      </dgm:extLst>
    </dgm:pt>
    <dgm:pt modelId="{617E5A7A-3805-4E9B-94E5-917167339EE1}" type="pres">
      <dgm:prSet presAssocID="{16FC0A3F-1E4A-46FD-A575-3FA75FC845B4}" presName="spaceRect" presStyleCnt="0"/>
      <dgm:spPr/>
    </dgm:pt>
    <dgm:pt modelId="{A350D2CC-14AE-4E7A-9E5E-2A17524B02F5}" type="pres">
      <dgm:prSet presAssocID="{16FC0A3F-1E4A-46FD-A575-3FA75FC845B4}" presName="parTx" presStyleLbl="revTx" presStyleIdx="1" presStyleCnt="3">
        <dgm:presLayoutVars>
          <dgm:chMax val="0"/>
          <dgm:chPref val="0"/>
        </dgm:presLayoutVars>
      </dgm:prSet>
      <dgm:spPr/>
    </dgm:pt>
    <dgm:pt modelId="{54F7DF46-8D3C-476D-91D8-8C7A1AD7CC28}" type="pres">
      <dgm:prSet presAssocID="{0061AE06-7668-48EB-B269-5136403565AB}" presName="sibTrans" presStyleCnt="0"/>
      <dgm:spPr/>
    </dgm:pt>
    <dgm:pt modelId="{07A1E49B-57CC-4F9B-A438-5A3E7ACA1686}" type="pres">
      <dgm:prSet presAssocID="{72EE50E6-8075-4E8E-96F8-59904E185861}" presName="compNode" presStyleCnt="0"/>
      <dgm:spPr/>
    </dgm:pt>
    <dgm:pt modelId="{69EF7BFF-5987-4FFB-9D3A-1E8A54EC69B2}" type="pres">
      <dgm:prSet presAssocID="{72EE50E6-8075-4E8E-96F8-59904E185861}" presName="bgRect" presStyleLbl="bgShp" presStyleIdx="2" presStyleCnt="3"/>
      <dgm:spPr/>
    </dgm:pt>
    <dgm:pt modelId="{1E6D57B7-35A0-4366-8558-60A33F0B4EEE}" type="pres">
      <dgm:prSet presAssocID="{72EE50E6-8075-4E8E-96F8-59904E1858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3F54565B-F991-43DF-B6A8-BDB706586281}" type="pres">
      <dgm:prSet presAssocID="{72EE50E6-8075-4E8E-96F8-59904E185861}" presName="spaceRect" presStyleCnt="0"/>
      <dgm:spPr/>
    </dgm:pt>
    <dgm:pt modelId="{3E0C98A0-6CFF-4BB1-8C72-0FB47C3960A5}" type="pres">
      <dgm:prSet presAssocID="{72EE50E6-8075-4E8E-96F8-59904E185861}" presName="parTx" presStyleLbl="revTx" presStyleIdx="2" presStyleCnt="3">
        <dgm:presLayoutVars>
          <dgm:chMax val="0"/>
          <dgm:chPref val="0"/>
        </dgm:presLayoutVars>
      </dgm:prSet>
      <dgm:spPr/>
    </dgm:pt>
  </dgm:ptLst>
  <dgm:cxnLst>
    <dgm:cxn modelId="{B62A6B42-A7FF-4A66-81DC-62174D6018F6}" type="presOf" srcId="{72EE50E6-8075-4E8E-96F8-59904E185861}" destId="{3E0C98A0-6CFF-4BB1-8C72-0FB47C3960A5}" srcOrd="0" destOrd="0" presId="urn:microsoft.com/office/officeart/2018/2/layout/IconVerticalSolidList"/>
    <dgm:cxn modelId="{A45DBB45-B4ED-4947-9DF6-CF39D591EDA0}" type="presOf" srcId="{B21565F8-6D28-4D70-941A-D0CAF28156D2}" destId="{3574C22C-BC62-4AB9-8253-0069133F9011}" srcOrd="0" destOrd="0" presId="urn:microsoft.com/office/officeart/2018/2/layout/IconVerticalSolidList"/>
    <dgm:cxn modelId="{437A05A8-A0ED-435D-A889-D0B058AAD75E}" type="presOf" srcId="{16FC0A3F-1E4A-46FD-A575-3FA75FC845B4}" destId="{A350D2CC-14AE-4E7A-9E5E-2A17524B02F5}" srcOrd="0" destOrd="0" presId="urn:microsoft.com/office/officeart/2018/2/layout/IconVerticalSolidList"/>
    <dgm:cxn modelId="{06B2BDB7-9AFC-42A7-9447-EC26AE5A094C}" srcId="{7F2C4460-DED1-4511-A870-61C019F5341A}" destId="{B21565F8-6D28-4D70-941A-D0CAF28156D2}" srcOrd="0" destOrd="0" parTransId="{CF3437DB-BF5C-4676-A41E-95DE068CCDC7}" sibTransId="{A9561A58-1224-4643-B0E8-764F7F51B112}"/>
    <dgm:cxn modelId="{73699DC0-E9EA-4892-93CB-865E2DA6EB3B}" type="presOf" srcId="{7F2C4460-DED1-4511-A870-61C019F5341A}" destId="{04454C66-8FB1-4B45-AF3C-52519D7AE136}" srcOrd="0" destOrd="0" presId="urn:microsoft.com/office/officeart/2018/2/layout/IconVerticalSolidList"/>
    <dgm:cxn modelId="{B1D4B5CC-DC18-41D4-AD8F-8D76CCE5E856}" srcId="{7F2C4460-DED1-4511-A870-61C019F5341A}" destId="{16FC0A3F-1E4A-46FD-A575-3FA75FC845B4}" srcOrd="1" destOrd="0" parTransId="{D266B9BB-CC8B-41D5-A316-2DCE677BF0B7}" sibTransId="{0061AE06-7668-48EB-B269-5136403565AB}"/>
    <dgm:cxn modelId="{F55BDCF2-C4D1-4B39-A00B-FB887D8B045C}" srcId="{7F2C4460-DED1-4511-A870-61C019F5341A}" destId="{72EE50E6-8075-4E8E-96F8-59904E185861}" srcOrd="2" destOrd="0" parTransId="{504F3154-FD1F-47B0-8A68-97AA771F1213}" sibTransId="{565424B6-307E-4334-8355-CF909C31E9A6}"/>
    <dgm:cxn modelId="{6CB98FF6-591D-465A-98CF-795C47B29E40}" type="presParOf" srcId="{04454C66-8FB1-4B45-AF3C-52519D7AE136}" destId="{57069954-354F-4034-83CD-3E7E7AC0AA95}" srcOrd="0" destOrd="0" presId="urn:microsoft.com/office/officeart/2018/2/layout/IconVerticalSolidList"/>
    <dgm:cxn modelId="{AACE3F4A-6649-4BEE-9007-BFF0A4D7F045}" type="presParOf" srcId="{57069954-354F-4034-83CD-3E7E7AC0AA95}" destId="{2327B993-36F7-4B34-A4B6-A7C88016C5BB}" srcOrd="0" destOrd="0" presId="urn:microsoft.com/office/officeart/2018/2/layout/IconVerticalSolidList"/>
    <dgm:cxn modelId="{31D8E7D4-0F56-45C4-A60D-230001F00F19}" type="presParOf" srcId="{57069954-354F-4034-83CD-3E7E7AC0AA95}" destId="{354FE6BD-084D-4C02-8D85-82DB5939E89A}" srcOrd="1" destOrd="0" presId="urn:microsoft.com/office/officeart/2018/2/layout/IconVerticalSolidList"/>
    <dgm:cxn modelId="{DDB5E93E-6E3C-431F-9DAF-6D88A12E8BF5}" type="presParOf" srcId="{57069954-354F-4034-83CD-3E7E7AC0AA95}" destId="{25826232-FFAA-45FC-9B90-8A1A350A9241}" srcOrd="2" destOrd="0" presId="urn:microsoft.com/office/officeart/2018/2/layout/IconVerticalSolidList"/>
    <dgm:cxn modelId="{28D9CC14-6A00-4BEE-AC93-7184EC40A485}" type="presParOf" srcId="{57069954-354F-4034-83CD-3E7E7AC0AA95}" destId="{3574C22C-BC62-4AB9-8253-0069133F9011}" srcOrd="3" destOrd="0" presId="urn:microsoft.com/office/officeart/2018/2/layout/IconVerticalSolidList"/>
    <dgm:cxn modelId="{140F3913-E2C1-4F93-9432-80B2A2E97EFD}" type="presParOf" srcId="{04454C66-8FB1-4B45-AF3C-52519D7AE136}" destId="{D7BF14DF-AB61-4F80-865C-88DE32337C2D}" srcOrd="1" destOrd="0" presId="urn:microsoft.com/office/officeart/2018/2/layout/IconVerticalSolidList"/>
    <dgm:cxn modelId="{8A4147D2-D1BC-4FD2-AFFD-AB3A0A060A75}" type="presParOf" srcId="{04454C66-8FB1-4B45-AF3C-52519D7AE136}" destId="{6EA94D91-9019-42D4-81C8-6F6F72D02936}" srcOrd="2" destOrd="0" presId="urn:microsoft.com/office/officeart/2018/2/layout/IconVerticalSolidList"/>
    <dgm:cxn modelId="{5BB8A6C2-E0D0-4C1A-9303-1F56AAAA1913}" type="presParOf" srcId="{6EA94D91-9019-42D4-81C8-6F6F72D02936}" destId="{2FC464EA-D5B5-4AF2-B84F-2A0231D425FD}" srcOrd="0" destOrd="0" presId="urn:microsoft.com/office/officeart/2018/2/layout/IconVerticalSolidList"/>
    <dgm:cxn modelId="{D20C2DFC-4B3F-4556-A23C-5C0A913D4851}" type="presParOf" srcId="{6EA94D91-9019-42D4-81C8-6F6F72D02936}" destId="{AF5F368C-3A86-4503-A9AE-7A116C4F82D9}" srcOrd="1" destOrd="0" presId="urn:microsoft.com/office/officeart/2018/2/layout/IconVerticalSolidList"/>
    <dgm:cxn modelId="{0F2703AF-CF22-460C-97A3-E4F26487FC34}" type="presParOf" srcId="{6EA94D91-9019-42D4-81C8-6F6F72D02936}" destId="{617E5A7A-3805-4E9B-94E5-917167339EE1}" srcOrd="2" destOrd="0" presId="urn:microsoft.com/office/officeart/2018/2/layout/IconVerticalSolidList"/>
    <dgm:cxn modelId="{4D763547-A182-4AD4-8F34-E53051904580}" type="presParOf" srcId="{6EA94D91-9019-42D4-81C8-6F6F72D02936}" destId="{A350D2CC-14AE-4E7A-9E5E-2A17524B02F5}" srcOrd="3" destOrd="0" presId="urn:microsoft.com/office/officeart/2018/2/layout/IconVerticalSolidList"/>
    <dgm:cxn modelId="{995993CA-0935-44A0-9C58-CFD884BDB43C}" type="presParOf" srcId="{04454C66-8FB1-4B45-AF3C-52519D7AE136}" destId="{54F7DF46-8D3C-476D-91D8-8C7A1AD7CC28}" srcOrd="3" destOrd="0" presId="urn:microsoft.com/office/officeart/2018/2/layout/IconVerticalSolidList"/>
    <dgm:cxn modelId="{93B99B94-5729-415A-88BC-9606CC48079F}" type="presParOf" srcId="{04454C66-8FB1-4B45-AF3C-52519D7AE136}" destId="{07A1E49B-57CC-4F9B-A438-5A3E7ACA1686}" srcOrd="4" destOrd="0" presId="urn:microsoft.com/office/officeart/2018/2/layout/IconVerticalSolidList"/>
    <dgm:cxn modelId="{0CECCCD7-95F5-431A-8E3E-72FB50DAD0D6}" type="presParOf" srcId="{07A1E49B-57CC-4F9B-A438-5A3E7ACA1686}" destId="{69EF7BFF-5987-4FFB-9D3A-1E8A54EC69B2}" srcOrd="0" destOrd="0" presId="urn:microsoft.com/office/officeart/2018/2/layout/IconVerticalSolidList"/>
    <dgm:cxn modelId="{0FF87031-5E14-40BE-92DB-0C5A08ABE2D5}" type="presParOf" srcId="{07A1E49B-57CC-4F9B-A438-5A3E7ACA1686}" destId="{1E6D57B7-35A0-4366-8558-60A33F0B4EEE}" srcOrd="1" destOrd="0" presId="urn:microsoft.com/office/officeart/2018/2/layout/IconVerticalSolidList"/>
    <dgm:cxn modelId="{0EA9EB35-DD74-4F36-A69B-CE98C53E90DF}" type="presParOf" srcId="{07A1E49B-57CC-4F9B-A438-5A3E7ACA1686}" destId="{3F54565B-F991-43DF-B6A8-BDB706586281}" srcOrd="2" destOrd="0" presId="urn:microsoft.com/office/officeart/2018/2/layout/IconVerticalSolidList"/>
    <dgm:cxn modelId="{F835A1DE-00B2-4FCC-A14C-417105EE2E9D}" type="presParOf" srcId="{07A1E49B-57CC-4F9B-A438-5A3E7ACA1686}" destId="{3E0C98A0-6CFF-4BB1-8C72-0FB47C3960A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69D12C-FF18-4637-A954-6D15EC62CD26}">
      <dsp:nvSpPr>
        <dsp:cNvPr id="0" name=""/>
        <dsp:cNvSpPr/>
      </dsp:nvSpPr>
      <dsp:spPr>
        <a:xfrm>
          <a:off x="383183" y="718069"/>
          <a:ext cx="815013" cy="8150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F67243-1B3B-4F5F-8BEE-4982F6AD7CF9}">
      <dsp:nvSpPr>
        <dsp:cNvPr id="0" name=""/>
        <dsp:cNvSpPr/>
      </dsp:nvSpPr>
      <dsp:spPr>
        <a:xfrm>
          <a:off x="554336" y="889222"/>
          <a:ext cx="472707" cy="4727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D4341E-091D-4616-8327-759AADD11CAA}">
      <dsp:nvSpPr>
        <dsp:cNvPr id="0" name=""/>
        <dsp:cNvSpPr/>
      </dsp:nvSpPr>
      <dsp:spPr>
        <a:xfrm>
          <a:off x="1372842" y="718069"/>
          <a:ext cx="1921102" cy="81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Trust: Respect, integrity and candor guide our actions to do the right thing</a:t>
          </a:r>
        </a:p>
      </dsp:txBody>
      <dsp:txXfrm>
        <a:off x="1372842" y="718069"/>
        <a:ext cx="1921102" cy="815013"/>
      </dsp:txXfrm>
    </dsp:sp>
    <dsp:sp modelId="{B1238D47-395B-45D3-9FFA-48A893650DD9}">
      <dsp:nvSpPr>
        <dsp:cNvPr id="0" name=""/>
        <dsp:cNvSpPr/>
      </dsp:nvSpPr>
      <dsp:spPr>
        <a:xfrm>
          <a:off x="3628682" y="718069"/>
          <a:ext cx="815013" cy="8150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C24412-E391-4843-A149-B5B1C1FACF49}">
      <dsp:nvSpPr>
        <dsp:cNvPr id="0" name=""/>
        <dsp:cNvSpPr/>
      </dsp:nvSpPr>
      <dsp:spPr>
        <a:xfrm>
          <a:off x="3799835" y="889222"/>
          <a:ext cx="472707" cy="4727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C0E07B-FF75-4717-B9BE-492AE75B3278}">
      <dsp:nvSpPr>
        <dsp:cNvPr id="0" name=""/>
        <dsp:cNvSpPr/>
      </dsp:nvSpPr>
      <dsp:spPr>
        <a:xfrm>
          <a:off x="4618342" y="718069"/>
          <a:ext cx="1921102" cy="81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Care: Their people and customers inspire us to act with commitment and passion</a:t>
          </a:r>
        </a:p>
      </dsp:txBody>
      <dsp:txXfrm>
        <a:off x="4618342" y="718069"/>
        <a:ext cx="1921102" cy="815013"/>
      </dsp:txXfrm>
    </dsp:sp>
    <dsp:sp modelId="{DB51E63B-0EC8-488F-8940-9B2956BF97AC}">
      <dsp:nvSpPr>
        <dsp:cNvPr id="0" name=""/>
        <dsp:cNvSpPr/>
      </dsp:nvSpPr>
      <dsp:spPr>
        <a:xfrm>
          <a:off x="6874182" y="718069"/>
          <a:ext cx="815013" cy="8150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B7CE0-9252-4627-BBE6-9F320E910F4C}">
      <dsp:nvSpPr>
        <dsp:cNvPr id="0" name=""/>
        <dsp:cNvSpPr/>
      </dsp:nvSpPr>
      <dsp:spPr>
        <a:xfrm>
          <a:off x="7045335" y="889222"/>
          <a:ext cx="472707" cy="4727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1483FA-FF3D-4F9A-ADB9-3A1653C1870B}">
      <dsp:nvSpPr>
        <dsp:cNvPr id="0" name=""/>
        <dsp:cNvSpPr/>
      </dsp:nvSpPr>
      <dsp:spPr>
        <a:xfrm>
          <a:off x="7863841" y="718069"/>
          <a:ext cx="1921102" cy="81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dirty="0"/>
            <a:t>Innovation: They cultivate an open and entrepreneurial mind-set in all that they do</a:t>
          </a:r>
        </a:p>
      </dsp:txBody>
      <dsp:txXfrm>
        <a:off x="7863841" y="718069"/>
        <a:ext cx="1921102" cy="815013"/>
      </dsp:txXfrm>
    </dsp:sp>
    <dsp:sp modelId="{6CF3F8B7-EB4B-454F-BAAE-71EA44C7B680}">
      <dsp:nvSpPr>
        <dsp:cNvPr id="0" name=""/>
        <dsp:cNvSpPr/>
      </dsp:nvSpPr>
      <dsp:spPr>
        <a:xfrm>
          <a:off x="383183" y="2161092"/>
          <a:ext cx="815013" cy="8150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DFE181-E614-4B45-87B8-17AC0CB5CAFD}">
      <dsp:nvSpPr>
        <dsp:cNvPr id="0" name=""/>
        <dsp:cNvSpPr/>
      </dsp:nvSpPr>
      <dsp:spPr>
        <a:xfrm>
          <a:off x="554336" y="2332245"/>
          <a:ext cx="472707" cy="4727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5DDA2-001A-4A0E-B586-266455F323FD}">
      <dsp:nvSpPr>
        <dsp:cNvPr id="0" name=""/>
        <dsp:cNvSpPr/>
      </dsp:nvSpPr>
      <dsp:spPr>
        <a:xfrm>
          <a:off x="1372842" y="2161092"/>
          <a:ext cx="1921102" cy="81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Partnership: They work collaboratively with each other and our partners to win together</a:t>
          </a:r>
        </a:p>
      </dsp:txBody>
      <dsp:txXfrm>
        <a:off x="1372842" y="2161092"/>
        <a:ext cx="1921102" cy="815013"/>
      </dsp:txXfrm>
    </dsp:sp>
    <dsp:sp modelId="{9937DED9-820C-4B8E-9C8B-ABD3ED5B881A}">
      <dsp:nvSpPr>
        <dsp:cNvPr id="0" name=""/>
        <dsp:cNvSpPr/>
      </dsp:nvSpPr>
      <dsp:spPr>
        <a:xfrm>
          <a:off x="3628682" y="2161092"/>
          <a:ext cx="815013" cy="8150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6F404B-E03A-4FEE-9819-076B82087B5A}">
      <dsp:nvSpPr>
        <dsp:cNvPr id="0" name=""/>
        <dsp:cNvSpPr/>
      </dsp:nvSpPr>
      <dsp:spPr>
        <a:xfrm>
          <a:off x="3799835" y="2332245"/>
          <a:ext cx="472707" cy="4727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DED176-EF70-4E70-8C31-40402BD0B3C3}">
      <dsp:nvSpPr>
        <dsp:cNvPr id="0" name=""/>
        <dsp:cNvSpPr/>
      </dsp:nvSpPr>
      <dsp:spPr>
        <a:xfrm>
          <a:off x="4618342" y="2161092"/>
          <a:ext cx="1921102" cy="815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Dedication: They work with rigor, simplicity and agility to deliver exceptional results</a:t>
          </a:r>
        </a:p>
      </dsp:txBody>
      <dsp:txXfrm>
        <a:off x="4618342" y="2161092"/>
        <a:ext cx="1921102" cy="8150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E1DC1-168E-B648-95A3-1A8046A9FEBF}">
      <dsp:nvSpPr>
        <dsp:cNvPr id="0" name=""/>
        <dsp:cNvSpPr/>
      </dsp:nvSpPr>
      <dsp:spPr>
        <a:xfrm>
          <a:off x="540181"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Boots aims to ‘reinvent’ retail experience with dramatic beauty overhaul</a:t>
          </a:r>
          <a:r>
            <a:rPr lang="en-GB" sz="1100" kern="1200"/>
            <a:t>, Ellen Hammett, March 2019, </a:t>
          </a:r>
          <a:r>
            <a:rPr lang="en-GB" sz="1100" kern="1200">
              <a:hlinkClick xmlns:r="http://schemas.openxmlformats.org/officeDocument/2006/relationships" r:id="rId1"/>
            </a:rPr>
            <a:t>https://www.marketingweek.com/boots-retail-overhaul/</a:t>
          </a:r>
          <a:r>
            <a:rPr lang="en-GB" sz="1100" kern="1200"/>
            <a:t> </a:t>
          </a:r>
          <a:endParaRPr lang="en-US" sz="1100" kern="1200"/>
        </a:p>
      </dsp:txBody>
      <dsp:txXfrm>
        <a:off x="540181" y="1135"/>
        <a:ext cx="2839926" cy="1703955"/>
      </dsp:txXfrm>
    </dsp:sp>
    <dsp:sp modelId="{403FDE68-EE3D-E448-9FEF-E17EDC69A883}">
      <dsp:nvSpPr>
        <dsp:cNvPr id="0" name=""/>
        <dsp:cNvSpPr/>
      </dsp:nvSpPr>
      <dsp:spPr>
        <a:xfrm>
          <a:off x="3664100"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To sell more products than any of its competitors</a:t>
          </a:r>
          <a:endParaRPr lang="en-US" sz="1100" kern="1200"/>
        </a:p>
      </dsp:txBody>
      <dsp:txXfrm>
        <a:off x="3664100" y="1135"/>
        <a:ext cx="2839926" cy="1703955"/>
      </dsp:txXfrm>
    </dsp:sp>
    <dsp:sp modelId="{7BC04E1E-23CD-8644-A15F-0418B700E9BC}">
      <dsp:nvSpPr>
        <dsp:cNvPr id="0" name=""/>
        <dsp:cNvSpPr/>
      </dsp:nvSpPr>
      <dsp:spPr>
        <a:xfrm>
          <a:off x="6788019"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To expand</a:t>
          </a:r>
          <a:endParaRPr lang="en-US" sz="1100" kern="1200"/>
        </a:p>
      </dsp:txBody>
      <dsp:txXfrm>
        <a:off x="6788019" y="1135"/>
        <a:ext cx="2839926" cy="1703955"/>
      </dsp:txXfrm>
    </dsp:sp>
    <dsp:sp modelId="{67B0D144-FD3E-FE49-8FCE-20CD53E2E9E6}">
      <dsp:nvSpPr>
        <dsp:cNvPr id="0" name=""/>
        <dsp:cNvSpPr/>
      </dsp:nvSpPr>
      <dsp:spPr>
        <a:xfrm>
          <a:off x="2102141"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To be worldwide</a:t>
          </a:r>
          <a:endParaRPr lang="en-US" sz="1100" kern="1200"/>
        </a:p>
      </dsp:txBody>
      <dsp:txXfrm>
        <a:off x="2102141" y="1989084"/>
        <a:ext cx="2839926" cy="1703955"/>
      </dsp:txXfrm>
    </dsp:sp>
    <dsp:sp modelId="{9F6CEF91-972E-7244-B9D6-F05EDA536C76}">
      <dsp:nvSpPr>
        <dsp:cNvPr id="0" name=""/>
        <dsp:cNvSpPr/>
      </dsp:nvSpPr>
      <dsp:spPr>
        <a:xfrm>
          <a:off x="5226060"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To be the best place for health and beauty custom</a:t>
          </a:r>
          <a:endParaRPr lang="en-US" sz="1100" kern="1200"/>
        </a:p>
      </dsp:txBody>
      <dsp:txXfrm>
        <a:off x="5226060" y="1989084"/>
        <a:ext cx="2839926" cy="1703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199554-934C-4CAD-A3F7-9857ACDA1E79}">
      <dsp:nvSpPr>
        <dsp:cNvPr id="0" name=""/>
        <dsp:cNvSpPr/>
      </dsp:nvSpPr>
      <dsp:spPr>
        <a:xfrm>
          <a:off x="1099641" y="670106"/>
          <a:ext cx="1280707" cy="12807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2938BA-CF22-486F-B2C2-CED30EA48C29}">
      <dsp:nvSpPr>
        <dsp:cNvPr id="0" name=""/>
        <dsp:cNvSpPr/>
      </dsp:nvSpPr>
      <dsp:spPr>
        <a:xfrm>
          <a:off x="316987" y="2304069"/>
          <a:ext cx="28460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To be polite to customers and achieve good customer service</a:t>
          </a:r>
        </a:p>
      </dsp:txBody>
      <dsp:txXfrm>
        <a:off x="316987" y="2304069"/>
        <a:ext cx="2846016" cy="720000"/>
      </dsp:txXfrm>
    </dsp:sp>
    <dsp:sp modelId="{A001C768-F60E-47CF-99F1-ADE8ABE440AD}">
      <dsp:nvSpPr>
        <dsp:cNvPr id="0" name=""/>
        <dsp:cNvSpPr/>
      </dsp:nvSpPr>
      <dsp:spPr>
        <a:xfrm>
          <a:off x="4443710" y="670106"/>
          <a:ext cx="1280707" cy="12807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2AF788-93B1-4181-84D1-0D2F75BEBB68}">
      <dsp:nvSpPr>
        <dsp:cNvPr id="0" name=""/>
        <dsp:cNvSpPr/>
      </dsp:nvSpPr>
      <dsp:spPr>
        <a:xfrm>
          <a:off x="3661055" y="2304069"/>
          <a:ext cx="28460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To have good quality stock</a:t>
          </a:r>
        </a:p>
      </dsp:txBody>
      <dsp:txXfrm>
        <a:off x="3661055" y="2304069"/>
        <a:ext cx="2846016" cy="720000"/>
      </dsp:txXfrm>
    </dsp:sp>
    <dsp:sp modelId="{DA6B9695-FCF6-4CDE-AC87-0F54AAFAFAB5}">
      <dsp:nvSpPr>
        <dsp:cNvPr id="0" name=""/>
        <dsp:cNvSpPr/>
      </dsp:nvSpPr>
      <dsp:spPr>
        <a:xfrm>
          <a:off x="7787779" y="670106"/>
          <a:ext cx="1280707" cy="12807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5E0B37-FA3F-4E06-BA5C-75D0A9622547}">
      <dsp:nvSpPr>
        <dsp:cNvPr id="0" name=""/>
        <dsp:cNvSpPr/>
      </dsp:nvSpPr>
      <dsp:spPr>
        <a:xfrm>
          <a:off x="7005124" y="2304069"/>
          <a:ext cx="28460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To make a profit</a:t>
          </a:r>
        </a:p>
      </dsp:txBody>
      <dsp:txXfrm>
        <a:off x="7005124" y="2304069"/>
        <a:ext cx="2846016"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4AFD8-9016-A541-A056-A8934CA9DA7A}">
      <dsp:nvSpPr>
        <dsp:cNvPr id="0" name=""/>
        <dsp:cNvSpPr/>
      </dsp:nvSpPr>
      <dsp:spPr>
        <a:xfrm>
          <a:off x="540181"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 To be the UK’s most socially responsible retailer in the health and beauty market” </a:t>
          </a:r>
        </a:p>
      </dsp:txBody>
      <dsp:txXfrm>
        <a:off x="540181" y="1135"/>
        <a:ext cx="2839926" cy="1703955"/>
      </dsp:txXfrm>
    </dsp:sp>
    <dsp:sp modelId="{E5B5B21F-2AFA-C448-AAC3-7D83362A8AED}">
      <dsp:nvSpPr>
        <dsp:cNvPr id="0" name=""/>
        <dsp:cNvSpPr/>
      </dsp:nvSpPr>
      <dsp:spPr>
        <a:xfrm>
          <a:off x="3664100"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They will do this by:</a:t>
          </a:r>
        </a:p>
      </dsp:txBody>
      <dsp:txXfrm>
        <a:off x="3664100" y="1135"/>
        <a:ext cx="2839926" cy="1703955"/>
      </dsp:txXfrm>
    </dsp:sp>
    <dsp:sp modelId="{99D27338-D671-F049-B361-8F41FBC6C3D2}">
      <dsp:nvSpPr>
        <dsp:cNvPr id="0" name=""/>
        <dsp:cNvSpPr/>
      </dsp:nvSpPr>
      <dsp:spPr>
        <a:xfrm>
          <a:off x="6788019"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Improving the health of their customers and their communities</a:t>
          </a:r>
        </a:p>
      </dsp:txBody>
      <dsp:txXfrm>
        <a:off x="6788019" y="1135"/>
        <a:ext cx="2839926" cy="1703955"/>
      </dsp:txXfrm>
    </dsp:sp>
    <dsp:sp modelId="{B1405EBC-F41C-1C45-8911-5FD80A3FC84F}">
      <dsp:nvSpPr>
        <dsp:cNvPr id="0" name=""/>
        <dsp:cNvSpPr/>
      </dsp:nvSpPr>
      <dsp:spPr>
        <a:xfrm>
          <a:off x="540181"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Protecting the environment</a:t>
          </a:r>
        </a:p>
      </dsp:txBody>
      <dsp:txXfrm>
        <a:off x="540181" y="1989084"/>
        <a:ext cx="2839926" cy="1703955"/>
      </dsp:txXfrm>
    </dsp:sp>
    <dsp:sp modelId="{D3D74A71-4F7C-F741-83E4-7F9AF80B45B7}">
      <dsp:nvSpPr>
        <dsp:cNvPr id="0" name=""/>
        <dsp:cNvSpPr/>
      </dsp:nvSpPr>
      <dsp:spPr>
        <a:xfrm>
          <a:off x="3664100"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Leading the development of sustainable products </a:t>
          </a:r>
        </a:p>
      </dsp:txBody>
      <dsp:txXfrm>
        <a:off x="3664100" y="1989084"/>
        <a:ext cx="2839926" cy="1703955"/>
      </dsp:txXfrm>
    </dsp:sp>
    <dsp:sp modelId="{88C266DD-609B-0F45-BC44-63A2B957938A}">
      <dsp:nvSpPr>
        <dsp:cNvPr id="0" name=""/>
        <dsp:cNvSpPr/>
      </dsp:nvSpPr>
      <dsp:spPr>
        <a:xfrm>
          <a:off x="6788019"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Placing their customers and colleagues at the heart of their business</a:t>
          </a:r>
        </a:p>
      </dsp:txBody>
      <dsp:txXfrm>
        <a:off x="6788019" y="1989084"/>
        <a:ext cx="2839926" cy="17039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7B993-36F7-4B34-A4B6-A7C88016C5BB}">
      <dsp:nvSpPr>
        <dsp:cNvPr id="0" name=""/>
        <dsp:cNvSpPr/>
      </dsp:nvSpPr>
      <dsp:spPr>
        <a:xfrm>
          <a:off x="0" y="450"/>
          <a:ext cx="10168127" cy="10552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FE6BD-084D-4C02-8D85-82DB5939E89A}">
      <dsp:nvSpPr>
        <dsp:cNvPr id="0" name=""/>
        <dsp:cNvSpPr/>
      </dsp:nvSpPr>
      <dsp:spPr>
        <a:xfrm>
          <a:off x="319204" y="237875"/>
          <a:ext cx="580371" cy="5803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74C22C-BC62-4AB9-8253-0069133F9011}">
      <dsp:nvSpPr>
        <dsp:cNvPr id="0" name=""/>
        <dsp:cNvSpPr/>
      </dsp:nvSpPr>
      <dsp:spPr>
        <a:xfrm>
          <a:off x="1218780" y="450"/>
          <a:ext cx="8949347" cy="105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78" tIns="111678" rIns="111678" bIns="111678" numCol="1" spcCol="1270" anchor="ctr" anchorCtr="0">
          <a:noAutofit/>
        </a:bodyPr>
        <a:lstStyle/>
        <a:p>
          <a:pPr marL="0" lvl="0" indent="0" algn="l" defTabSz="755650">
            <a:lnSpc>
              <a:spcPct val="100000"/>
            </a:lnSpc>
            <a:spcBef>
              <a:spcPct val="0"/>
            </a:spcBef>
            <a:spcAft>
              <a:spcPct val="35000"/>
            </a:spcAft>
            <a:buNone/>
          </a:pPr>
          <a:r>
            <a:rPr lang="en-US" sz="1700" kern="1200"/>
            <a:t>Boots has their own ‘supplier assessment’ team and approve external partners who visit the factories of their suppliers and audit them against the Boots ‘Code of Conduct for Ethical Trading’. </a:t>
          </a:r>
        </a:p>
      </dsp:txBody>
      <dsp:txXfrm>
        <a:off x="1218780" y="450"/>
        <a:ext cx="8949347" cy="1055221"/>
      </dsp:txXfrm>
    </dsp:sp>
    <dsp:sp modelId="{2FC464EA-D5B5-4AF2-B84F-2A0231D425FD}">
      <dsp:nvSpPr>
        <dsp:cNvPr id="0" name=""/>
        <dsp:cNvSpPr/>
      </dsp:nvSpPr>
      <dsp:spPr>
        <a:xfrm>
          <a:off x="0" y="1319477"/>
          <a:ext cx="10168127" cy="10552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F368C-3A86-4503-A9AE-7A116C4F82D9}">
      <dsp:nvSpPr>
        <dsp:cNvPr id="0" name=""/>
        <dsp:cNvSpPr/>
      </dsp:nvSpPr>
      <dsp:spPr>
        <a:xfrm>
          <a:off x="319204" y="1556902"/>
          <a:ext cx="580371" cy="5803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0D2CC-14AE-4E7A-9E5E-2A17524B02F5}">
      <dsp:nvSpPr>
        <dsp:cNvPr id="0" name=""/>
        <dsp:cNvSpPr/>
      </dsp:nvSpPr>
      <dsp:spPr>
        <a:xfrm>
          <a:off x="1218780" y="1319477"/>
          <a:ext cx="8949347" cy="105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78" tIns="111678" rIns="111678" bIns="111678" numCol="1" spcCol="1270" anchor="ctr" anchorCtr="0">
          <a:noAutofit/>
        </a:bodyPr>
        <a:lstStyle/>
        <a:p>
          <a:pPr marL="0" lvl="0" indent="0" algn="l" defTabSz="755650">
            <a:lnSpc>
              <a:spcPct val="100000"/>
            </a:lnSpc>
            <a:spcBef>
              <a:spcPct val="0"/>
            </a:spcBef>
            <a:spcAft>
              <a:spcPct val="35000"/>
            </a:spcAft>
            <a:buNone/>
          </a:pPr>
          <a:r>
            <a:rPr lang="en-US" sz="1700" kern="1200"/>
            <a:t>Boots makes sure they use natural materials and ingredients are fully traceable back to their origin</a:t>
          </a:r>
        </a:p>
      </dsp:txBody>
      <dsp:txXfrm>
        <a:off x="1218780" y="1319477"/>
        <a:ext cx="8949347" cy="1055221"/>
      </dsp:txXfrm>
    </dsp:sp>
    <dsp:sp modelId="{69EF7BFF-5987-4FFB-9D3A-1E8A54EC69B2}">
      <dsp:nvSpPr>
        <dsp:cNvPr id="0" name=""/>
        <dsp:cNvSpPr/>
      </dsp:nvSpPr>
      <dsp:spPr>
        <a:xfrm>
          <a:off x="0" y="2638503"/>
          <a:ext cx="10168127" cy="10552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D57B7-35A0-4366-8558-60A33F0B4EEE}">
      <dsp:nvSpPr>
        <dsp:cNvPr id="0" name=""/>
        <dsp:cNvSpPr/>
      </dsp:nvSpPr>
      <dsp:spPr>
        <a:xfrm>
          <a:off x="319204" y="2875928"/>
          <a:ext cx="580371" cy="5803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0C98A0-6CFF-4BB1-8C72-0FB47C3960A5}">
      <dsp:nvSpPr>
        <dsp:cNvPr id="0" name=""/>
        <dsp:cNvSpPr/>
      </dsp:nvSpPr>
      <dsp:spPr>
        <a:xfrm>
          <a:off x="1218780" y="2638503"/>
          <a:ext cx="8949347" cy="105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78" tIns="111678" rIns="111678" bIns="111678" numCol="1" spcCol="1270" anchor="ctr" anchorCtr="0">
          <a:noAutofit/>
        </a:bodyPr>
        <a:lstStyle/>
        <a:p>
          <a:pPr marL="0" lvl="0" indent="0" algn="l" defTabSz="755650">
            <a:lnSpc>
              <a:spcPct val="100000"/>
            </a:lnSpc>
            <a:spcBef>
              <a:spcPct val="0"/>
            </a:spcBef>
            <a:spcAft>
              <a:spcPct val="35000"/>
            </a:spcAft>
            <a:buNone/>
          </a:pPr>
          <a:r>
            <a:rPr lang="en-US" sz="1700" kern="1200"/>
            <a:t>When they examine the potential of new products, they include sustainability information as well as traceability and biodiversity impact information in their assessment. </a:t>
          </a:r>
        </a:p>
      </dsp:txBody>
      <dsp:txXfrm>
        <a:off x="1218780" y="2638503"/>
        <a:ext cx="8949347" cy="105522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DBEF4-61C4-434A-87AC-2EC19F5D1C5D}" type="datetimeFigureOut">
              <a:rPr lang="en-GB" smtClean="0"/>
              <a:t>29/03/2021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4EFAB1-BF9E-0544-B3E6-AD3EFDC22FB6}" type="slidenum">
              <a:rPr lang="en-GB" smtClean="0"/>
              <a:t>‹#›</a:t>
            </a:fld>
            <a:endParaRPr lang="en-GB"/>
          </a:p>
        </p:txBody>
      </p:sp>
    </p:spTree>
    <p:extLst>
      <p:ext uri="{BB962C8B-B14F-4D97-AF65-F5344CB8AC3E}">
        <p14:creationId xmlns:p14="http://schemas.microsoft.com/office/powerpoint/2010/main" val="2069169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oots.jobs/support-offic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Pharmacy </a:t>
            </a:r>
          </a:p>
          <a:p>
            <a:r>
              <a:rPr lang="en-GB" sz="1200" kern="1200" dirty="0">
                <a:solidFill>
                  <a:schemeClr val="tx1"/>
                </a:solidFill>
                <a:effectLst/>
                <a:latin typeface="+mn-lt"/>
                <a:ea typeface="+mn-ea"/>
                <a:cs typeface="+mn-cs"/>
              </a:rPr>
              <a:t>In the Boots UK Support Office, we have many different teams that work together on all the different aspects of what goes into running our pharmacies.  From winning the tenders that allow them to run the pharmacies and offer services, to creating and modifying the operational processes which help our stores run efficiently. </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Boots Opticians</a:t>
            </a:r>
          </a:p>
          <a:p>
            <a:r>
              <a:rPr lang="en-GB" sz="1200" kern="1200" dirty="0">
                <a:solidFill>
                  <a:schemeClr val="tx1"/>
                </a:solidFill>
                <a:effectLst/>
                <a:latin typeface="+mn-lt"/>
                <a:ea typeface="+mn-ea"/>
                <a:cs typeface="+mn-cs"/>
              </a:rPr>
              <a:t>They like to think that no matter what role they do, it’s a job where you’re able to enrich the life of somebody every day. Whether you are one of our Optometrists examining customer’s eyes, or work in one of our category teams choosing frames to sell in the practices, it all plays a massive part in ensuring our customer’s eye care and health is our number one priority. </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Operations</a:t>
            </a:r>
          </a:p>
          <a:p>
            <a:r>
              <a:rPr lang="en-GB" sz="1200" kern="1200" dirty="0">
                <a:solidFill>
                  <a:schemeClr val="tx1"/>
                </a:solidFill>
                <a:effectLst/>
                <a:latin typeface="+mn-lt"/>
                <a:ea typeface="+mn-ea"/>
                <a:cs typeface="+mn-cs"/>
              </a:rPr>
              <a:t>In Operations are always on the move to get our customers exactly what they need, when and where they need it. Our supply and logistics teams ensure our stores are always stocked with the best products and our </a:t>
            </a:r>
            <a:r>
              <a:rPr lang="en-GB" sz="1200" kern="1200" dirty="0" err="1">
                <a:solidFill>
                  <a:schemeClr val="tx1"/>
                </a:solidFill>
                <a:effectLst/>
                <a:latin typeface="+mn-lt"/>
                <a:ea typeface="+mn-ea"/>
                <a:cs typeface="+mn-cs"/>
              </a:rPr>
              <a:t>boots.com</a:t>
            </a:r>
            <a:r>
              <a:rPr lang="en-GB" sz="1200" kern="1200" dirty="0">
                <a:solidFill>
                  <a:schemeClr val="tx1"/>
                </a:solidFill>
                <a:effectLst/>
                <a:latin typeface="+mn-lt"/>
                <a:ea typeface="+mn-ea"/>
                <a:cs typeface="+mn-cs"/>
              </a:rPr>
              <a:t> orders are packed with care and delivered promptly. Our pharmacy delivery team bring essential medicine to the doors of our valued customers. Furthermore, our </a:t>
            </a:r>
            <a:r>
              <a:rPr lang="en-GB" sz="1200" kern="1200" dirty="0">
                <a:solidFill>
                  <a:schemeClr val="tx1"/>
                </a:solidFill>
                <a:effectLst/>
                <a:latin typeface="+mn-lt"/>
                <a:ea typeface="+mn-ea"/>
                <a:cs typeface="+mn-cs"/>
                <a:hlinkClick r:id="rId3"/>
              </a:rPr>
              <a:t>support office</a:t>
            </a:r>
            <a:r>
              <a:rPr lang="en-GB" sz="1200" kern="1200" dirty="0">
                <a:solidFill>
                  <a:schemeClr val="tx1"/>
                </a:solidFill>
                <a:effectLst/>
                <a:latin typeface="+mn-lt"/>
                <a:ea typeface="+mn-ea"/>
                <a:cs typeface="+mn-cs"/>
              </a:rPr>
              <a:t> and field store operations team help our managers run their stores brilliantly so they can focus on caring for their customers and patients.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Global Brands</a:t>
            </a:r>
          </a:p>
          <a:p>
            <a:r>
              <a:rPr lang="en-GB" sz="1200" kern="1200" dirty="0">
                <a:solidFill>
                  <a:schemeClr val="tx1"/>
                </a:solidFill>
                <a:effectLst/>
                <a:latin typeface="+mn-lt"/>
                <a:ea typeface="+mn-ea"/>
                <a:cs typeface="+mn-cs"/>
              </a:rPr>
              <a:t>Global Brands is comprised of three pillars; Global Consumer Brands, Global Sourcing and Supply and Global Insights.  Each pillar works in close partnership with the others to ensure a collaborative, successful and truly global platform to give the businesses clear competitive advantages.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Property and procurement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Group Property they are responsible for every aspect of over 3,100 stores, including around 2,500 Boots UK stores and 630 Boots Opticians practices, from design and build through to estate management and maintenance. Our Estates Surveyors regularly visit stores, dealing with a wide variety of property issues, for example, negotiating deals. In Group Procurement, we ‘buy’ anything the company needs to function; whether its raw materials for manufacture, externally sourced marketing services, or getting more value in our contracts. </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Commercial brings together the buying functions for both stores and online, along with our in-store and above the line marketing teams. Commercial’s key responsibility is generating profit for the business by bringing products to life for customers, using customer insight to manage the products, pricing, promotional assortment and making our customers aware of them both in-store and on TV, as well as through other marketing channels.</a:t>
            </a:r>
          </a:p>
          <a:p>
            <a:endParaRPr lang="en-GB" dirty="0"/>
          </a:p>
        </p:txBody>
      </p:sp>
      <p:sp>
        <p:nvSpPr>
          <p:cNvPr id="4" name="Slide Number Placeholder 3"/>
          <p:cNvSpPr>
            <a:spLocks noGrp="1"/>
          </p:cNvSpPr>
          <p:nvPr>
            <p:ph type="sldNum" sz="quarter" idx="5"/>
          </p:nvPr>
        </p:nvSpPr>
        <p:spPr/>
        <p:txBody>
          <a:bodyPr/>
          <a:lstStyle/>
          <a:p>
            <a:fld id="{014EFAB1-BF9E-0544-B3E6-AD3EFDC22FB6}" type="slidenum">
              <a:rPr lang="en-GB" smtClean="0"/>
              <a:t>7</a:t>
            </a:fld>
            <a:endParaRPr lang="en-GB"/>
          </a:p>
        </p:txBody>
      </p:sp>
    </p:spTree>
    <p:extLst>
      <p:ext uri="{BB962C8B-B14F-4D97-AF65-F5344CB8AC3E}">
        <p14:creationId xmlns:p14="http://schemas.microsoft.com/office/powerpoint/2010/main" val="2420066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Commercial brings together the buying functions for both stores and online, along with in-store and above the line marketing teams. Commercial’s key responsibility is generating profit for the business by bringing products to life for customers, using customer insight to manage products, pricing, promotional assortment and making customers aware of them both in-store and on TV, as well as through other marketing channels.</a:t>
            </a:r>
          </a:p>
          <a:p>
            <a:endParaRPr lang="en-GB" dirty="0"/>
          </a:p>
        </p:txBody>
      </p:sp>
      <p:sp>
        <p:nvSpPr>
          <p:cNvPr id="4" name="Slide Number Placeholder 3"/>
          <p:cNvSpPr>
            <a:spLocks noGrp="1"/>
          </p:cNvSpPr>
          <p:nvPr>
            <p:ph type="sldNum" sz="quarter" idx="5"/>
          </p:nvPr>
        </p:nvSpPr>
        <p:spPr/>
        <p:txBody>
          <a:bodyPr/>
          <a:lstStyle/>
          <a:p>
            <a:fld id="{014EFAB1-BF9E-0544-B3E6-AD3EFDC22FB6}" type="slidenum">
              <a:rPr lang="en-GB" smtClean="0"/>
              <a:t>9</a:t>
            </a:fld>
            <a:endParaRPr lang="en-GB"/>
          </a:p>
        </p:txBody>
      </p:sp>
    </p:spTree>
    <p:extLst>
      <p:ext uri="{BB962C8B-B14F-4D97-AF65-F5344CB8AC3E}">
        <p14:creationId xmlns:p14="http://schemas.microsoft.com/office/powerpoint/2010/main" val="2562035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Most significant COVID-19 impact was in UK market, requiring a review resulting in non-cash impairment charges of $2 billion.</a:t>
            </a:r>
          </a:p>
          <a:p>
            <a:r>
              <a:rPr lang="en-GB" sz="1200" b="0" i="0" u="none" strike="noStrike" kern="1200" dirty="0">
                <a:solidFill>
                  <a:schemeClr val="tx1"/>
                </a:solidFill>
                <a:effectLst/>
                <a:latin typeface="+mn-lt"/>
                <a:ea typeface="+mn-ea"/>
                <a:cs typeface="+mn-cs"/>
              </a:rPr>
              <a:t>Company accelerated investments in strategic priorities, preparing for future growth.</a:t>
            </a:r>
          </a:p>
          <a:p>
            <a:r>
              <a:rPr lang="en-GB" sz="1200" b="0" i="0" u="none" strike="noStrike" kern="1200" dirty="0">
                <a:solidFill>
                  <a:schemeClr val="tx1"/>
                </a:solidFill>
                <a:effectLst/>
                <a:latin typeface="+mn-lt"/>
                <a:ea typeface="+mn-ea"/>
                <a:cs typeface="+mn-cs"/>
              </a:rPr>
              <a:t>Company increased annual cost savings target from the Transformational Cost Management Program to in excess of $2.0 billion by fiscal 2022, from previous target in excess of $1.8 billion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14EFAB1-BF9E-0544-B3E6-AD3EFDC22FB6}" type="slidenum">
              <a:rPr lang="en-GB" smtClean="0"/>
              <a:t>10</a:t>
            </a:fld>
            <a:endParaRPr lang="en-GB"/>
          </a:p>
        </p:txBody>
      </p:sp>
    </p:spTree>
    <p:extLst>
      <p:ext uri="{BB962C8B-B14F-4D97-AF65-F5344CB8AC3E}">
        <p14:creationId xmlns:p14="http://schemas.microsoft.com/office/powerpoint/2010/main" val="1072725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 the three-month period, the UK retailer has lost share in every market in which it operates, except for beauty. Shoppers shunned its stores and opted to pick up pain relief, shampoo and soaps at the same time as their groceries, driven by fears of catching Covid-19. </a:t>
            </a:r>
          </a:p>
          <a:p>
            <a:r>
              <a:rPr lang="en-GB" sz="1200" kern="1200" dirty="0">
                <a:solidFill>
                  <a:schemeClr val="tx1"/>
                </a:solidFill>
                <a:effectLst/>
                <a:latin typeface="+mn-lt"/>
                <a:ea typeface="+mn-ea"/>
                <a:cs typeface="+mn-cs"/>
              </a:rPr>
              <a:t>Walgreens Boots Alliance, owner of Boots, said the chain’s city centre and travel sites had been most affected because of a decline in tourism and the switch to working from home. Online sales at Boots jumped 155% over the three-month period.</a:t>
            </a:r>
          </a:p>
          <a:p>
            <a:endParaRPr lang="en-GB" dirty="0"/>
          </a:p>
        </p:txBody>
      </p:sp>
      <p:sp>
        <p:nvSpPr>
          <p:cNvPr id="4" name="Slide Number Placeholder 3"/>
          <p:cNvSpPr>
            <a:spLocks noGrp="1"/>
          </p:cNvSpPr>
          <p:nvPr>
            <p:ph type="sldNum" sz="quarter" idx="5"/>
          </p:nvPr>
        </p:nvSpPr>
        <p:spPr/>
        <p:txBody>
          <a:bodyPr/>
          <a:lstStyle/>
          <a:p>
            <a:fld id="{014EFAB1-BF9E-0544-B3E6-AD3EFDC22FB6}" type="slidenum">
              <a:rPr lang="en-GB" smtClean="0"/>
              <a:t>11</a:t>
            </a:fld>
            <a:endParaRPr lang="en-GB"/>
          </a:p>
        </p:txBody>
      </p:sp>
    </p:spTree>
    <p:extLst>
      <p:ext uri="{BB962C8B-B14F-4D97-AF65-F5344CB8AC3E}">
        <p14:creationId xmlns:p14="http://schemas.microsoft.com/office/powerpoint/2010/main" val="1769845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Boots would need to follow the political factor because they would need to use consumer protection in business and use the governments attitudes, rules and regulations to ensure their business is following guidelines to compete with competitors. </a:t>
            </a:r>
          </a:p>
          <a:p>
            <a:r>
              <a:rPr lang="en-GB" dirty="0"/>
              <a:t>Economic factor would need to be followed in Boots for employment and health and safety laws to ensure everything is safe for employees and customers buying their products, an example of this could be making sure allergy information is bold on a boots product to protect their customers. </a:t>
            </a:r>
          </a:p>
          <a:p>
            <a:r>
              <a:rPr lang="en-GB" dirty="0"/>
              <a:t>Social factors would be used in Boots by making sure health and welfare of their employees is okay and making sure they are treated with respect and care.</a:t>
            </a:r>
          </a:p>
          <a:p>
            <a:r>
              <a:rPr lang="en-GB" dirty="0"/>
              <a:t>Environment factors would be used in Boots by making their stores are a safe environment for their customers and employees for example, providing lifts and ramps for those with disabilities or physical impairments.</a:t>
            </a:r>
          </a:p>
        </p:txBody>
      </p:sp>
      <p:sp>
        <p:nvSpPr>
          <p:cNvPr id="4" name="Slide Number Placeholder 3"/>
          <p:cNvSpPr>
            <a:spLocks noGrp="1"/>
          </p:cNvSpPr>
          <p:nvPr>
            <p:ph type="sldNum" sz="quarter" idx="5"/>
          </p:nvPr>
        </p:nvSpPr>
        <p:spPr/>
        <p:txBody>
          <a:bodyPr/>
          <a:lstStyle/>
          <a:p>
            <a:fld id="{014EFAB1-BF9E-0544-B3E6-AD3EFDC22FB6}" type="slidenum">
              <a:rPr lang="en-GB" smtClean="0"/>
              <a:t>20</a:t>
            </a:fld>
            <a:endParaRPr lang="en-GB"/>
          </a:p>
        </p:txBody>
      </p:sp>
    </p:spTree>
    <p:extLst>
      <p:ext uri="{BB962C8B-B14F-4D97-AF65-F5344CB8AC3E}">
        <p14:creationId xmlns:p14="http://schemas.microsoft.com/office/powerpoint/2010/main" val="834756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3/29/21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5243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3/29/21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09597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3/29/21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22422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3/29/21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66590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3/29/21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2613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3/29/21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83032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3/29/21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36326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3/29/21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15503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3/29/21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34085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3/29/21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05840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3/29/21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7200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3/29/21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218086513"/>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hyperlink" Target="https://www.chemistanddruggist.co.uk/news/boots-parent-attributes-26-profit-drop-lower-uk-sales" TargetMode="External"/><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www.theguardian.com/business/2020/oct/15/boots-chain-reports-30-sales-drop-at-retail-sites-in-uk" TargetMode="External"/><Relationship Id="rId4"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hyperlink" Target="https://www.investopedia.com/terms/c/corp-social-responsibility.asp" TargetMode="External"/><Relationship Id="rId4" Type="http://schemas.openxmlformats.org/officeDocument/2006/relationships/hyperlink" Target="https://www.investopedia.com/terms/c/corporatecitizenship.asp"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hyperlink" Target="https://writepass.com/journal/2012/11/strategic-and-stakeholder-of-boots/"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hyperlink" Target="https://www.investopedia.com/terms/s/stakeholder.asp"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nnected sticks shaping polygons background">
            <a:extLst>
              <a:ext uri="{FF2B5EF4-FFF2-40B4-BE49-F238E27FC236}">
                <a16:creationId xmlns:a16="http://schemas.microsoft.com/office/drawing/2014/main" id="{74D20794-A59F-464D-B2CE-EA3DB84074B6}"/>
              </a:ext>
            </a:extLst>
          </p:cNvPr>
          <p:cNvPicPr>
            <a:picLocks noChangeAspect="1"/>
          </p:cNvPicPr>
          <p:nvPr/>
        </p:nvPicPr>
        <p:blipFill rotWithShape="1">
          <a:blip r:embed="rId2"/>
          <a:srcRect t="7865" b="7865"/>
          <a:stretch/>
        </p:blipFill>
        <p:spPr>
          <a:xfrm>
            <a:off x="-3047" y="10"/>
            <a:ext cx="12191999" cy="6857990"/>
          </a:xfrm>
          <a:prstGeom prst="rect">
            <a:avLst/>
          </a:prstGeom>
        </p:spPr>
      </p:pic>
      <p:sp>
        <p:nvSpPr>
          <p:cNvPr id="20" name="Rectangle 1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F0A6E4-7442-C64E-8AD3-A04D305367C4}"/>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US" sz="3600">
                <a:solidFill>
                  <a:schemeClr val="bg1"/>
                </a:solidFill>
              </a:rPr>
              <a:t>BOOTS </a:t>
            </a:r>
            <a:br>
              <a:rPr lang="en-US" sz="3600">
                <a:solidFill>
                  <a:schemeClr val="bg1"/>
                </a:solidFill>
              </a:rPr>
            </a:br>
            <a:r>
              <a:rPr lang="en-US" sz="3600">
                <a:solidFill>
                  <a:schemeClr val="bg1"/>
                </a:solidFill>
              </a:rPr>
              <a:t>Assignment 2</a:t>
            </a:r>
          </a:p>
        </p:txBody>
      </p:sp>
      <p:sp>
        <p:nvSpPr>
          <p:cNvPr id="3" name="Subtitle 2">
            <a:extLst>
              <a:ext uri="{FF2B5EF4-FFF2-40B4-BE49-F238E27FC236}">
                <a16:creationId xmlns:a16="http://schemas.microsoft.com/office/drawing/2014/main" id="{7E832D6D-FFC9-5448-B35C-DC5C0DA11291}"/>
              </a:ext>
            </a:extLst>
          </p:cNvPr>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a:normAutofit/>
          </a:bodyPr>
          <a:lstStyle/>
          <a:p>
            <a:pPr algn="ctr"/>
            <a:r>
              <a:rPr lang="en-US" sz="1800">
                <a:solidFill>
                  <a:schemeClr val="bg1"/>
                </a:solidFill>
              </a:rPr>
              <a:t>Nia-Mai Hopcroft </a:t>
            </a:r>
          </a:p>
          <a:p>
            <a:pPr algn="ctr"/>
            <a:r>
              <a:rPr lang="en-US" sz="1800">
                <a:solidFill>
                  <a:schemeClr val="bg1"/>
                </a:solidFill>
              </a:rPr>
              <a:t>2003405</a:t>
            </a:r>
          </a:p>
        </p:txBody>
      </p:sp>
      <p:cxnSp>
        <p:nvCxnSpPr>
          <p:cNvPr id="22" name="Straight Connector 2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2723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DE43C-C24B-4E44-9D26-FAA57C53B214}"/>
              </a:ext>
            </a:extLst>
          </p:cNvPr>
          <p:cNvSpPr>
            <a:spLocks noGrp="1"/>
          </p:cNvSpPr>
          <p:nvPr>
            <p:ph type="title"/>
          </p:nvPr>
        </p:nvSpPr>
        <p:spPr/>
        <p:txBody>
          <a:bodyPr/>
          <a:lstStyle/>
          <a:p>
            <a:r>
              <a:rPr lang="en-US" dirty="0"/>
              <a:t>Mission Statement</a:t>
            </a:r>
          </a:p>
        </p:txBody>
      </p:sp>
      <p:sp>
        <p:nvSpPr>
          <p:cNvPr id="3" name="Content Placeholder 2">
            <a:extLst>
              <a:ext uri="{FF2B5EF4-FFF2-40B4-BE49-F238E27FC236}">
                <a16:creationId xmlns:a16="http://schemas.microsoft.com/office/drawing/2014/main" id="{3FB20F26-B711-2243-8094-8B120047FE72}"/>
              </a:ext>
            </a:extLst>
          </p:cNvPr>
          <p:cNvSpPr>
            <a:spLocks noGrp="1"/>
          </p:cNvSpPr>
          <p:nvPr>
            <p:ph idx="1"/>
          </p:nvPr>
        </p:nvSpPr>
        <p:spPr/>
        <p:txBody>
          <a:bodyPr/>
          <a:lstStyle/>
          <a:p>
            <a:pPr marL="0" indent="0">
              <a:buNone/>
            </a:pPr>
            <a:r>
              <a:rPr lang="en-US" dirty="0"/>
              <a:t>Their vision: They want to be the first choice for pharmacy, well-being and beauty – caring for people and communities around the world.</a:t>
            </a:r>
          </a:p>
          <a:p>
            <a:pPr marL="0" indent="0">
              <a:buNone/>
            </a:pPr>
            <a:r>
              <a:rPr lang="en-US" dirty="0"/>
              <a:t>Their Purpose: They want to help people across the world lead healthier and happier lives.</a:t>
            </a:r>
          </a:p>
          <a:p>
            <a:pPr marL="0" indent="0">
              <a:buNone/>
            </a:pPr>
            <a:r>
              <a:rPr lang="en-US" dirty="0"/>
              <a:t>Their values: Walgreens Boots Alliance takes seriously its aim to inspiring a healthier and happier world as reflected in their core values:</a:t>
            </a:r>
          </a:p>
        </p:txBody>
      </p:sp>
      <p:pic>
        <p:nvPicPr>
          <p:cNvPr id="4" name="Audio Recording 29 Mar 2021 at 12:28:10" descr="Audio Recording 29 Mar 2021 at 12:28:10">
            <a:hlinkClick r:id="" action="ppaction://media"/>
            <a:extLst>
              <a:ext uri="{FF2B5EF4-FFF2-40B4-BE49-F238E27FC236}">
                <a16:creationId xmlns:a16="http://schemas.microsoft.com/office/drawing/2014/main" id="{6132C36B-94A8-464A-A9E0-9A3C5C1391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76432" y="5674360"/>
            <a:ext cx="812800" cy="812800"/>
          </a:xfrm>
          <a:prstGeom prst="rect">
            <a:avLst/>
          </a:prstGeom>
        </p:spPr>
      </p:pic>
    </p:spTree>
    <p:extLst>
      <p:ext uri="{BB962C8B-B14F-4D97-AF65-F5344CB8AC3E}">
        <p14:creationId xmlns:p14="http://schemas.microsoft.com/office/powerpoint/2010/main" val="49356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3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6D965-FB62-234C-A1AB-6A46D1AE68B7}"/>
              </a:ext>
            </a:extLst>
          </p:cNvPr>
          <p:cNvSpPr>
            <a:spLocks noGrp="1"/>
          </p:cNvSpPr>
          <p:nvPr>
            <p:ph type="title"/>
          </p:nvPr>
        </p:nvSpPr>
        <p:spPr/>
        <p:txBody>
          <a:bodyPr/>
          <a:lstStyle/>
          <a:p>
            <a:r>
              <a:rPr lang="en-GB" dirty="0"/>
              <a:t>Boots’ Approach</a:t>
            </a:r>
          </a:p>
        </p:txBody>
      </p:sp>
      <p:sp>
        <p:nvSpPr>
          <p:cNvPr id="3" name="Content Placeholder 2">
            <a:extLst>
              <a:ext uri="{FF2B5EF4-FFF2-40B4-BE49-F238E27FC236}">
                <a16:creationId xmlns:a16="http://schemas.microsoft.com/office/drawing/2014/main" id="{E9CD3E39-39F4-E347-99B0-FFBD87FE0D67}"/>
              </a:ext>
            </a:extLst>
          </p:cNvPr>
          <p:cNvSpPr>
            <a:spLocks noGrp="1"/>
          </p:cNvSpPr>
          <p:nvPr>
            <p:ph idx="1"/>
          </p:nvPr>
        </p:nvSpPr>
        <p:spPr/>
        <p:txBody>
          <a:bodyPr>
            <a:normAutofit fontScale="85000" lnSpcReduction="20000"/>
          </a:bodyPr>
          <a:lstStyle/>
          <a:p>
            <a:r>
              <a:rPr lang="en-GB" dirty="0"/>
              <a:t>Throughout their history, they found many examples of responsible business practice and the active role that Boots UK has played in helping to build healthy and more sustainable communities. Why? Because it really does matter and it makes a big difference.</a:t>
            </a:r>
          </a:p>
          <a:p>
            <a:r>
              <a:rPr lang="en-GB" dirty="0"/>
              <a:t>They work together with their stakeholders to make progress and tackle critical issues such as:</a:t>
            </a:r>
          </a:p>
          <a:p>
            <a:r>
              <a:rPr lang="en-GB" dirty="0"/>
              <a:t>Climate change</a:t>
            </a:r>
          </a:p>
          <a:p>
            <a:r>
              <a:rPr lang="en-GB" dirty="0"/>
              <a:t>The increasing pressure on natural resources</a:t>
            </a:r>
          </a:p>
          <a:p>
            <a:r>
              <a:rPr lang="en-GB" dirty="0"/>
              <a:t>Youth unemployment</a:t>
            </a:r>
          </a:p>
          <a:p>
            <a:r>
              <a:rPr lang="en-GB" dirty="0"/>
              <a:t>Town centre regeneration to help bring together communities</a:t>
            </a:r>
          </a:p>
          <a:p>
            <a:endParaRPr lang="en-GB" dirty="0"/>
          </a:p>
        </p:txBody>
      </p:sp>
      <p:pic>
        <p:nvPicPr>
          <p:cNvPr id="4" name="Audio Recording 29 Mar 2021 at 14:42:12" descr="Audio Recording 29 Mar 2021 at 14:42:12">
            <a:hlinkClick r:id="" action="ppaction://media"/>
            <a:extLst>
              <a:ext uri="{FF2B5EF4-FFF2-40B4-BE49-F238E27FC236}">
                <a16:creationId xmlns:a16="http://schemas.microsoft.com/office/drawing/2014/main" id="{4F2EED7B-8C2B-564E-A83F-3C2A21093C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09000" y="732028"/>
            <a:ext cx="812800" cy="812800"/>
          </a:xfrm>
          <a:prstGeom prst="rect">
            <a:avLst/>
          </a:prstGeom>
        </p:spPr>
      </p:pic>
    </p:spTree>
    <p:extLst>
      <p:ext uri="{BB962C8B-B14F-4D97-AF65-F5344CB8AC3E}">
        <p14:creationId xmlns:p14="http://schemas.microsoft.com/office/powerpoint/2010/main" val="2465178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5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04F7B-9C3C-8B45-A4D4-DB18F9F83BFA}"/>
              </a:ext>
            </a:extLst>
          </p:cNvPr>
          <p:cNvSpPr>
            <a:spLocks noGrp="1"/>
          </p:cNvSpPr>
          <p:nvPr>
            <p:ph type="title"/>
          </p:nvPr>
        </p:nvSpPr>
        <p:spPr/>
        <p:txBody>
          <a:bodyPr/>
          <a:lstStyle/>
          <a:p>
            <a:r>
              <a:rPr lang="en-US" dirty="0"/>
              <a:t>Boot’s core values </a:t>
            </a:r>
          </a:p>
        </p:txBody>
      </p:sp>
      <p:graphicFrame>
        <p:nvGraphicFramePr>
          <p:cNvPr id="6" name="Content Placeholder 2">
            <a:extLst>
              <a:ext uri="{FF2B5EF4-FFF2-40B4-BE49-F238E27FC236}">
                <a16:creationId xmlns:a16="http://schemas.microsoft.com/office/drawing/2014/main" id="{50222EC0-30CA-44BD-BC87-15E7ABAFC97A}"/>
              </a:ext>
            </a:extLst>
          </p:cNvPr>
          <p:cNvGraphicFramePr>
            <a:graphicFrameLocks noGrp="1"/>
          </p:cNvGraphicFramePr>
          <p:nvPr>
            <p:ph idx="1"/>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Recording 29 Mar 2021 at 12:30:37" descr="Audio Recording 29 Mar 2021 at 12:30:37">
            <a:hlinkClick r:id="" action="ppaction://media"/>
            <a:extLst>
              <a:ext uri="{FF2B5EF4-FFF2-40B4-BE49-F238E27FC236}">
                <a16:creationId xmlns:a16="http://schemas.microsoft.com/office/drawing/2014/main" id="{39DC6144-FCCB-FE45-B9A9-9354F408DBD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670032" y="5496560"/>
            <a:ext cx="812800" cy="812800"/>
          </a:xfrm>
          <a:prstGeom prst="rect">
            <a:avLst/>
          </a:prstGeom>
        </p:spPr>
      </p:pic>
    </p:spTree>
    <p:extLst>
      <p:ext uri="{BB962C8B-B14F-4D97-AF65-F5344CB8AC3E}">
        <p14:creationId xmlns:p14="http://schemas.microsoft.com/office/powerpoint/2010/main" val="1063265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6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A0D71-5586-814F-BA4A-5F23739D82F3}"/>
              </a:ext>
            </a:extLst>
          </p:cNvPr>
          <p:cNvSpPr>
            <a:spLocks noGrp="1"/>
          </p:cNvSpPr>
          <p:nvPr>
            <p:ph type="title"/>
          </p:nvPr>
        </p:nvSpPr>
        <p:spPr/>
        <p:txBody>
          <a:bodyPr/>
          <a:lstStyle/>
          <a:p>
            <a:r>
              <a:rPr lang="en-US" dirty="0"/>
              <a:t>Aims and Objectives</a:t>
            </a:r>
          </a:p>
        </p:txBody>
      </p:sp>
      <p:graphicFrame>
        <p:nvGraphicFramePr>
          <p:cNvPr id="6" name="Content Placeholder 2">
            <a:extLst>
              <a:ext uri="{FF2B5EF4-FFF2-40B4-BE49-F238E27FC236}">
                <a16:creationId xmlns:a16="http://schemas.microsoft.com/office/drawing/2014/main" id="{8DA76E82-DBBC-4D02-8E6A-0C9F35572045}"/>
              </a:ext>
            </a:extLst>
          </p:cNvPr>
          <p:cNvGraphicFramePr>
            <a:graphicFrameLocks noGrp="1"/>
          </p:cNvGraphicFramePr>
          <p:nvPr>
            <p:ph idx="1"/>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Recording 29 Mar 2021 at 13:06:24" descr="Audio Recording 29 Mar 2021 at 13:06:24">
            <a:hlinkClick r:id="" action="ppaction://media"/>
            <a:extLst>
              <a:ext uri="{FF2B5EF4-FFF2-40B4-BE49-F238E27FC236}">
                <a16:creationId xmlns:a16="http://schemas.microsoft.com/office/drawing/2014/main" id="{A14D0992-A44F-8142-8762-247114197D3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76432" y="5496560"/>
            <a:ext cx="812800" cy="812800"/>
          </a:xfrm>
          <a:prstGeom prst="rect">
            <a:avLst/>
          </a:prstGeom>
        </p:spPr>
      </p:pic>
    </p:spTree>
    <p:extLst>
      <p:ext uri="{BB962C8B-B14F-4D97-AF65-F5344CB8AC3E}">
        <p14:creationId xmlns:p14="http://schemas.microsoft.com/office/powerpoint/2010/main" val="81976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F7618-1FDB-8845-A323-52D878206053}"/>
              </a:ext>
            </a:extLst>
          </p:cNvPr>
          <p:cNvSpPr>
            <a:spLocks noGrp="1"/>
          </p:cNvSpPr>
          <p:nvPr>
            <p:ph type="title"/>
          </p:nvPr>
        </p:nvSpPr>
        <p:spPr/>
        <p:txBody>
          <a:bodyPr/>
          <a:lstStyle/>
          <a:p>
            <a:endParaRPr lang="en-US"/>
          </a:p>
        </p:txBody>
      </p:sp>
      <p:graphicFrame>
        <p:nvGraphicFramePr>
          <p:cNvPr id="6" name="Content Placeholder 2">
            <a:extLst>
              <a:ext uri="{FF2B5EF4-FFF2-40B4-BE49-F238E27FC236}">
                <a16:creationId xmlns:a16="http://schemas.microsoft.com/office/drawing/2014/main" id="{8FB73F6B-FBEA-4824-AF99-7E903C584A4E}"/>
              </a:ext>
            </a:extLst>
          </p:cNvPr>
          <p:cNvGraphicFramePr>
            <a:graphicFrameLocks noGrp="1"/>
          </p:cNvGraphicFramePr>
          <p:nvPr>
            <p:ph idx="1"/>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Recording 29 Mar 2021 at 13:06:59" descr="Audio Recording 29 Mar 2021 at 13:06:59">
            <a:hlinkClick r:id="" action="ppaction://media"/>
            <a:extLst>
              <a:ext uri="{FF2B5EF4-FFF2-40B4-BE49-F238E27FC236}">
                <a16:creationId xmlns:a16="http://schemas.microsoft.com/office/drawing/2014/main" id="{DE132502-F6CE-0B49-A5FB-4F212E708BB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877296" y="5520208"/>
            <a:ext cx="812800" cy="812800"/>
          </a:xfrm>
          <a:prstGeom prst="rect">
            <a:avLst/>
          </a:prstGeom>
        </p:spPr>
      </p:pic>
    </p:spTree>
    <p:extLst>
      <p:ext uri="{BB962C8B-B14F-4D97-AF65-F5344CB8AC3E}">
        <p14:creationId xmlns:p14="http://schemas.microsoft.com/office/powerpoint/2010/main" val="338336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7503B-8539-5740-90CC-DB66853C456A}"/>
              </a:ext>
            </a:extLst>
          </p:cNvPr>
          <p:cNvSpPr>
            <a:spLocks noGrp="1"/>
          </p:cNvSpPr>
          <p:nvPr>
            <p:ph type="title"/>
          </p:nvPr>
        </p:nvSpPr>
        <p:spPr/>
        <p:txBody>
          <a:bodyPr/>
          <a:lstStyle/>
          <a:p>
            <a:r>
              <a:rPr lang="en-GB" dirty="0"/>
              <a:t>Boots’ Organisational Structure</a:t>
            </a:r>
          </a:p>
        </p:txBody>
      </p:sp>
      <p:sp>
        <p:nvSpPr>
          <p:cNvPr id="3" name="Content Placeholder 2">
            <a:extLst>
              <a:ext uri="{FF2B5EF4-FFF2-40B4-BE49-F238E27FC236}">
                <a16:creationId xmlns:a16="http://schemas.microsoft.com/office/drawing/2014/main" id="{706867E1-BA2B-0241-9FF7-8170547062DB}"/>
              </a:ext>
            </a:extLst>
          </p:cNvPr>
          <p:cNvSpPr>
            <a:spLocks noGrp="1"/>
          </p:cNvSpPr>
          <p:nvPr>
            <p:ph idx="1"/>
          </p:nvPr>
        </p:nvSpPr>
        <p:spPr/>
        <p:txBody>
          <a:bodyPr>
            <a:normAutofit/>
          </a:bodyPr>
          <a:lstStyle/>
          <a:p>
            <a:r>
              <a:rPr lang="en-GB" dirty="0"/>
              <a:t>Boots has many different departments which include HR, digital and IT, Pharmacy, Boots Opticians, Operations, Global brands, Property and procurement and finally commercial. </a:t>
            </a:r>
          </a:p>
          <a:p>
            <a:r>
              <a:rPr lang="en-GB" dirty="0"/>
              <a:t>In HR they help line managers to recruit, engage, develop, reward, manage and retain the talent they need to deliver customer care to their whole business.</a:t>
            </a:r>
          </a:p>
          <a:p>
            <a:r>
              <a:rPr lang="en-GB" dirty="0"/>
              <a:t>Digital and IT : They build and maintain and support everyday work as well as that of the wider company. </a:t>
            </a:r>
          </a:p>
          <a:p>
            <a:endParaRPr lang="en-GB" dirty="0"/>
          </a:p>
        </p:txBody>
      </p:sp>
      <p:pic>
        <p:nvPicPr>
          <p:cNvPr id="4" name="Audio Recording 29 Mar 2021 at 13:33:27" descr="Audio Recording 29 Mar 2021 at 13:33:27">
            <a:hlinkClick r:id="" action="ppaction://media"/>
            <a:extLst>
              <a:ext uri="{FF2B5EF4-FFF2-40B4-BE49-F238E27FC236}">
                <a16:creationId xmlns:a16="http://schemas.microsoft.com/office/drawing/2014/main" id="{F815E865-0868-6542-B094-DE552B1179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00266" y="635350"/>
            <a:ext cx="812800" cy="812800"/>
          </a:xfrm>
          <a:prstGeom prst="rect">
            <a:avLst/>
          </a:prstGeom>
        </p:spPr>
      </p:pic>
    </p:spTree>
    <p:extLst>
      <p:ext uri="{BB962C8B-B14F-4D97-AF65-F5344CB8AC3E}">
        <p14:creationId xmlns:p14="http://schemas.microsoft.com/office/powerpoint/2010/main" val="49832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3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245AF-A6DC-7A40-9B72-3FFFCD5E8C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D3BB4C-C4F3-1340-A4F6-4AB5FF75E255}"/>
              </a:ext>
            </a:extLst>
          </p:cNvPr>
          <p:cNvSpPr>
            <a:spLocks noGrp="1"/>
          </p:cNvSpPr>
          <p:nvPr>
            <p:ph idx="1"/>
          </p:nvPr>
        </p:nvSpPr>
        <p:spPr/>
        <p:txBody>
          <a:bodyPr>
            <a:normAutofit fontScale="70000" lnSpcReduction="20000"/>
          </a:bodyPr>
          <a:lstStyle/>
          <a:p>
            <a:r>
              <a:rPr lang="en-GB" dirty="0"/>
              <a:t>Pharmacy : In the Boots UK Support Office, they  have many different teams that work together on all the different aspects of what goes into running their pharmacies.  From winning the tenders that allow them to run the pharmacies and offer services, to creating and modifying the operational processes which help stores run efficiently. </a:t>
            </a:r>
          </a:p>
          <a:p>
            <a:r>
              <a:rPr lang="en-GB" dirty="0"/>
              <a:t>Boots Opticians: They like to think that no matter what role they do, it’s a job where they’re able to enrich the life of somebody every day. Whether one of the  Optometrists examines a customer’s eyes, or work in one of the category teams choosing frames to sell in the practices, it all plays a massive part in ensuring customer’s eye care and health is our number one priority. </a:t>
            </a:r>
          </a:p>
          <a:p>
            <a:r>
              <a:rPr lang="en-GB" dirty="0"/>
              <a:t>Operations: In Operations they are always on the move to get customers exactly what they need, when and where they need it. Boots’ supply and logistics teams ensure stores are always stocked with the best products and online orders are packed with care and delivered promptly. Their pharmacy delivery team bring essential medicine to the doors of their valued customers.</a:t>
            </a:r>
          </a:p>
        </p:txBody>
      </p:sp>
      <p:pic>
        <p:nvPicPr>
          <p:cNvPr id="4" name="Audio Recording 29 Mar 2021 at 14:00:11" descr="Audio Recording 29 Mar 2021 at 14:00:11">
            <a:hlinkClick r:id="" action="ppaction://media"/>
            <a:extLst>
              <a:ext uri="{FF2B5EF4-FFF2-40B4-BE49-F238E27FC236}">
                <a16:creationId xmlns:a16="http://schemas.microsoft.com/office/drawing/2014/main" id="{C91FF1D9-9A4A-9C42-96AC-7E9191C999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29287" y="5765800"/>
            <a:ext cx="812800" cy="812800"/>
          </a:xfrm>
          <a:prstGeom prst="rect">
            <a:avLst/>
          </a:prstGeom>
        </p:spPr>
      </p:pic>
    </p:spTree>
    <p:extLst>
      <p:ext uri="{BB962C8B-B14F-4D97-AF65-F5344CB8AC3E}">
        <p14:creationId xmlns:p14="http://schemas.microsoft.com/office/powerpoint/2010/main" val="2939624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2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CA6CC-6EC5-B248-AF5C-E2E20E7A24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AE2FFB-0DAC-4E41-9E40-528549B2F8C6}"/>
              </a:ext>
            </a:extLst>
          </p:cNvPr>
          <p:cNvSpPr>
            <a:spLocks noGrp="1"/>
          </p:cNvSpPr>
          <p:nvPr>
            <p:ph idx="1"/>
          </p:nvPr>
        </p:nvSpPr>
        <p:spPr/>
        <p:txBody>
          <a:bodyPr>
            <a:normAutofit fontScale="85000" lnSpcReduction="20000"/>
          </a:bodyPr>
          <a:lstStyle/>
          <a:p>
            <a:r>
              <a:rPr lang="en-GB" dirty="0"/>
              <a:t>Global Brands is comprised of three pillars; Global Consumer Brands, Global Sourcing and Supply and Global Insights.  Each pillar works in close partnership with the others to ensure a collaborative, successful and truly global platform to give the businesses clear competitive advantages.</a:t>
            </a:r>
          </a:p>
          <a:p>
            <a:r>
              <a:rPr lang="en-GB" dirty="0"/>
              <a:t>Property and procurement: In Group Property they are responsible for every aspect of over 3,100 stores, including around 2,500 Boots UK stores and 630 Boots Opticians practices, from design and build through to estate management and maintenance. The Estates Surveyors regularly visit stores, dealing with a wide variety of property issues, for example, negotiating deals. In Group Procurement, we ‘buy’ anything the company needs to function; whether its raw materials for manufacture, externally sourced marketing services, or getting more value in contracts. </a:t>
            </a:r>
          </a:p>
          <a:p>
            <a:endParaRPr lang="en-GB" dirty="0"/>
          </a:p>
        </p:txBody>
      </p:sp>
      <p:pic>
        <p:nvPicPr>
          <p:cNvPr id="4" name="Audio Recording 29 Mar 2021 at 14:02:40" descr="Audio Recording 29 Mar 2021 at 14:02:40">
            <a:hlinkClick r:id="" action="ppaction://media"/>
            <a:extLst>
              <a:ext uri="{FF2B5EF4-FFF2-40B4-BE49-F238E27FC236}">
                <a16:creationId xmlns:a16="http://schemas.microsoft.com/office/drawing/2014/main" id="{2DB10743-A99A-EB41-9A4C-6D17C69888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23880" y="5496560"/>
            <a:ext cx="812800" cy="812800"/>
          </a:xfrm>
          <a:prstGeom prst="rect">
            <a:avLst/>
          </a:prstGeom>
        </p:spPr>
      </p:pic>
    </p:spTree>
    <p:extLst>
      <p:ext uri="{BB962C8B-B14F-4D97-AF65-F5344CB8AC3E}">
        <p14:creationId xmlns:p14="http://schemas.microsoft.com/office/powerpoint/2010/main" val="14812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12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DFF2C-3786-7445-8C44-CB63EDA411A4}"/>
              </a:ext>
            </a:extLst>
          </p:cNvPr>
          <p:cNvSpPr>
            <a:spLocks noGrp="1"/>
          </p:cNvSpPr>
          <p:nvPr>
            <p:ph type="title"/>
          </p:nvPr>
        </p:nvSpPr>
        <p:spPr/>
        <p:txBody>
          <a:bodyPr/>
          <a:lstStyle/>
          <a:p>
            <a:r>
              <a:rPr lang="en-US" dirty="0"/>
              <a:t>Financial Loss or Gain</a:t>
            </a:r>
          </a:p>
        </p:txBody>
      </p:sp>
      <p:sp>
        <p:nvSpPr>
          <p:cNvPr id="3" name="Content Placeholder 2">
            <a:extLst>
              <a:ext uri="{FF2B5EF4-FFF2-40B4-BE49-F238E27FC236}">
                <a16:creationId xmlns:a16="http://schemas.microsoft.com/office/drawing/2014/main" id="{62D7CB7B-8A52-BB4C-8D4B-163D90506CF5}"/>
              </a:ext>
            </a:extLst>
          </p:cNvPr>
          <p:cNvSpPr>
            <a:spLocks noGrp="1"/>
          </p:cNvSpPr>
          <p:nvPr>
            <p:ph idx="1"/>
          </p:nvPr>
        </p:nvSpPr>
        <p:spPr/>
        <p:txBody>
          <a:bodyPr>
            <a:normAutofit lnSpcReduction="10000"/>
          </a:bodyPr>
          <a:lstStyle/>
          <a:p>
            <a:r>
              <a:rPr lang="en-US" dirty="0"/>
              <a:t>Profitable is yielding profit or financial gain of a business or activity</a:t>
            </a:r>
          </a:p>
          <a:p>
            <a:r>
              <a:rPr lang="en-GB" dirty="0"/>
              <a:t>Boots’ parent company has largely blamed a 26% drop in adjusted gross profit in its international retail pharmacy division in the three months to August on “lower UK retail sales”.  Eliza </a:t>
            </a:r>
            <a:r>
              <a:rPr lang="en-GB" dirty="0" err="1"/>
              <a:t>Slawther</a:t>
            </a:r>
            <a:r>
              <a:rPr lang="en-GB" dirty="0"/>
              <a:t>, October 2020, </a:t>
            </a:r>
            <a:r>
              <a:rPr lang="en-GB" dirty="0">
                <a:hlinkClick r:id="rId5"/>
              </a:rPr>
              <a:t>https://www.chemistanddruggist.co.uk/news/boots-parent-attributes-26-profit-drop-lower-uk-sales</a:t>
            </a:r>
            <a:r>
              <a:rPr lang="en-GB" dirty="0"/>
              <a:t> </a:t>
            </a:r>
          </a:p>
          <a:p>
            <a:r>
              <a:rPr lang="en-GB" dirty="0"/>
              <a:t>Boots’ pharmacy and wholesale sales went up during the pandemic as more people used boots for high demand of pharmacy services and wholesales increased by 4.3% compared to the year before.</a:t>
            </a:r>
          </a:p>
          <a:p>
            <a:endParaRPr lang="en-US" dirty="0"/>
          </a:p>
          <a:p>
            <a:endParaRPr lang="en-US" dirty="0"/>
          </a:p>
        </p:txBody>
      </p:sp>
      <p:pic>
        <p:nvPicPr>
          <p:cNvPr id="4" name="Audio Recording 29 Mar 2021 at 12:45:53" descr="Audio Recording 29 Mar 2021 at 12:45:53">
            <a:hlinkClick r:id="" action="ppaction://media"/>
            <a:extLst>
              <a:ext uri="{FF2B5EF4-FFF2-40B4-BE49-F238E27FC236}">
                <a16:creationId xmlns:a16="http://schemas.microsoft.com/office/drawing/2014/main" id="{632CB76A-422D-184E-948A-A0F93DEC69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02672" y="548640"/>
            <a:ext cx="812800" cy="812800"/>
          </a:xfrm>
          <a:prstGeom prst="rect">
            <a:avLst/>
          </a:prstGeom>
        </p:spPr>
      </p:pic>
    </p:spTree>
    <p:extLst>
      <p:ext uri="{BB962C8B-B14F-4D97-AF65-F5344CB8AC3E}">
        <p14:creationId xmlns:p14="http://schemas.microsoft.com/office/powerpoint/2010/main" val="3505513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05F27-EB63-454B-B6B9-C8C621ADF5A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DBBB8BE-E1EB-074E-8785-85B4E058292B}"/>
              </a:ext>
            </a:extLst>
          </p:cNvPr>
          <p:cNvSpPr>
            <a:spLocks noGrp="1"/>
          </p:cNvSpPr>
          <p:nvPr>
            <p:ph idx="1"/>
          </p:nvPr>
        </p:nvSpPr>
        <p:spPr/>
        <p:txBody>
          <a:bodyPr>
            <a:normAutofit lnSpcReduction="10000"/>
          </a:bodyPr>
          <a:lstStyle/>
          <a:p>
            <a:r>
              <a:rPr lang="en-GB" dirty="0"/>
              <a:t>Sales at boots slumped nearly 30% in the three months to the end of August as shoppers stayed away from town centres and picked up health goods at supermarkets instead. Profit margin fall, blamed on Covid-19 effects, drags global firm $3m quarterly loss. Sarah Butler, October 2020, </a:t>
            </a:r>
            <a:r>
              <a:rPr lang="en-GB" dirty="0">
                <a:hlinkClick r:id="rId5"/>
              </a:rPr>
              <a:t>https://www.theguardian.com/business/2020/oct/15/boots-chain-reports-30-sales-drop-at-retail-sites-in-uk</a:t>
            </a:r>
            <a:r>
              <a:rPr lang="en-GB" dirty="0"/>
              <a:t> </a:t>
            </a:r>
          </a:p>
          <a:p>
            <a:r>
              <a:rPr lang="en-GB" dirty="0"/>
              <a:t>During the pandemic we can see that boots did suffer a financial loss however there were some financial gain but it wasn’t enough overall.</a:t>
            </a:r>
            <a:endParaRPr lang="en-US" dirty="0"/>
          </a:p>
        </p:txBody>
      </p:sp>
      <p:pic>
        <p:nvPicPr>
          <p:cNvPr id="4" name="Audio Recording 29 Mar 2021 at 12:51:33" descr="Audio Recording 29 Mar 2021 at 12:51:33">
            <a:hlinkClick r:id="" action="ppaction://media"/>
            <a:extLst>
              <a:ext uri="{FF2B5EF4-FFF2-40B4-BE49-F238E27FC236}">
                <a16:creationId xmlns:a16="http://schemas.microsoft.com/office/drawing/2014/main" id="{CEFB6697-AB56-FA40-94A2-EB316A4EF2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98352" y="5902960"/>
            <a:ext cx="812800" cy="812800"/>
          </a:xfrm>
          <a:prstGeom prst="rect">
            <a:avLst/>
          </a:prstGeom>
        </p:spPr>
      </p:pic>
    </p:spTree>
    <p:extLst>
      <p:ext uri="{BB962C8B-B14F-4D97-AF65-F5344CB8AC3E}">
        <p14:creationId xmlns:p14="http://schemas.microsoft.com/office/powerpoint/2010/main" val="329547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6E9CE-1510-884A-A2D2-0AB2A98C22C7}"/>
              </a:ext>
            </a:extLst>
          </p:cNvPr>
          <p:cNvSpPr>
            <a:spLocks noGrp="1"/>
          </p:cNvSpPr>
          <p:nvPr>
            <p:ph type="title"/>
          </p:nvPr>
        </p:nvSpPr>
        <p:spPr/>
        <p:txBody>
          <a:bodyPr/>
          <a:lstStyle/>
          <a:p>
            <a:r>
              <a:rPr lang="en-US" dirty="0"/>
              <a:t>Corporate Social Responsibility (CSR)</a:t>
            </a:r>
          </a:p>
        </p:txBody>
      </p:sp>
      <p:sp>
        <p:nvSpPr>
          <p:cNvPr id="3" name="Content Placeholder 2">
            <a:extLst>
              <a:ext uri="{FF2B5EF4-FFF2-40B4-BE49-F238E27FC236}">
                <a16:creationId xmlns:a16="http://schemas.microsoft.com/office/drawing/2014/main" id="{8F99DD47-D148-DA45-9B48-2F29166919A4}"/>
              </a:ext>
            </a:extLst>
          </p:cNvPr>
          <p:cNvSpPr>
            <a:spLocks noGrp="1"/>
          </p:cNvSpPr>
          <p:nvPr>
            <p:ph idx="1"/>
          </p:nvPr>
        </p:nvSpPr>
        <p:spPr/>
        <p:txBody>
          <a:bodyPr/>
          <a:lstStyle/>
          <a:p>
            <a:r>
              <a:rPr lang="en-GB" dirty="0"/>
              <a:t>Corporate social responsibility (CSR) is a self-regulating business model that helps a company be socially accountable—to itself, its stakeholders, and the public. By practicing corporate social responsibility, also called </a:t>
            </a:r>
            <a:r>
              <a:rPr lang="en-GB" u="sng" dirty="0">
                <a:hlinkClick r:id="rId4"/>
              </a:rPr>
              <a:t>corporate citizenship</a:t>
            </a:r>
            <a:r>
              <a:rPr lang="en-GB" dirty="0"/>
              <a:t>, companies can be conscious of the kind of impact they are having on all aspects of society, including economic, social, and environmental. Jason </a:t>
            </a:r>
            <a:r>
              <a:rPr lang="en-GB" dirty="0" err="1"/>
              <a:t>Fernado</a:t>
            </a:r>
            <a:r>
              <a:rPr lang="en-GB" dirty="0"/>
              <a:t>, February 2021, </a:t>
            </a:r>
            <a:r>
              <a:rPr lang="en-GB" dirty="0">
                <a:hlinkClick r:id="rId5"/>
              </a:rPr>
              <a:t>https://www.investopedia.com/terms/c/corp-social-responsibility.asp</a:t>
            </a:r>
            <a:r>
              <a:rPr lang="en-GB" dirty="0"/>
              <a:t> </a:t>
            </a:r>
            <a:endParaRPr lang="en-US" dirty="0"/>
          </a:p>
        </p:txBody>
      </p:sp>
      <p:pic>
        <p:nvPicPr>
          <p:cNvPr id="4" name="Audio Recording 29 Mar 2021 at 14:19:15" descr="Audio Recording 29 Mar 2021 at 14:19:15">
            <a:hlinkClick r:id="" action="ppaction://media"/>
            <a:extLst>
              <a:ext uri="{FF2B5EF4-FFF2-40B4-BE49-F238E27FC236}">
                <a16:creationId xmlns:a16="http://schemas.microsoft.com/office/drawing/2014/main" id="{24AD244D-C19C-6148-B6ED-9F703A1391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99613" y="4316985"/>
            <a:ext cx="812800" cy="812800"/>
          </a:xfrm>
          <a:prstGeom prst="rect">
            <a:avLst/>
          </a:prstGeom>
        </p:spPr>
      </p:pic>
    </p:spTree>
    <p:extLst>
      <p:ext uri="{BB962C8B-B14F-4D97-AF65-F5344CB8AC3E}">
        <p14:creationId xmlns:p14="http://schemas.microsoft.com/office/powerpoint/2010/main" val="134920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5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500F7-C758-3B49-9278-4BEC5E92360B}"/>
              </a:ext>
            </a:extLst>
          </p:cNvPr>
          <p:cNvSpPr>
            <a:spLocks noGrp="1"/>
          </p:cNvSpPr>
          <p:nvPr>
            <p:ph type="title"/>
          </p:nvPr>
        </p:nvSpPr>
        <p:spPr/>
        <p:txBody>
          <a:bodyPr/>
          <a:lstStyle/>
          <a:p>
            <a:r>
              <a:rPr lang="en-US" dirty="0"/>
              <a:t>Boots’ CSR Mission and Purpose</a:t>
            </a:r>
          </a:p>
        </p:txBody>
      </p:sp>
      <p:graphicFrame>
        <p:nvGraphicFramePr>
          <p:cNvPr id="6" name="Content Placeholder 2">
            <a:extLst>
              <a:ext uri="{FF2B5EF4-FFF2-40B4-BE49-F238E27FC236}">
                <a16:creationId xmlns:a16="http://schemas.microsoft.com/office/drawing/2014/main" id="{691E7B5A-889C-43FD-876E-7C30DF61B87E}"/>
              </a:ext>
            </a:extLst>
          </p:cNvPr>
          <p:cNvGraphicFramePr>
            <a:graphicFrameLocks noGrp="1"/>
          </p:cNvGraphicFramePr>
          <p:nvPr>
            <p:ph idx="1"/>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Recording 29 Mar 2021 at 14:20:26" descr="Audio Recording 29 Mar 2021 at 14:20:26">
            <a:hlinkClick r:id="" action="ppaction://media"/>
            <a:extLst>
              <a:ext uri="{FF2B5EF4-FFF2-40B4-BE49-F238E27FC236}">
                <a16:creationId xmlns:a16="http://schemas.microsoft.com/office/drawing/2014/main" id="{E94984EA-81CC-AD49-87EC-143C91ADC66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400266" y="540757"/>
            <a:ext cx="812800" cy="812800"/>
          </a:xfrm>
          <a:prstGeom prst="rect">
            <a:avLst/>
          </a:prstGeom>
        </p:spPr>
      </p:pic>
    </p:spTree>
    <p:extLst>
      <p:ext uri="{BB962C8B-B14F-4D97-AF65-F5344CB8AC3E}">
        <p14:creationId xmlns:p14="http://schemas.microsoft.com/office/powerpoint/2010/main" val="1373670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692CF-9D94-CE4D-AFD1-F5441754CE54}"/>
              </a:ext>
            </a:extLst>
          </p:cNvPr>
          <p:cNvSpPr>
            <a:spLocks noGrp="1"/>
          </p:cNvSpPr>
          <p:nvPr>
            <p:ph type="title"/>
          </p:nvPr>
        </p:nvSpPr>
        <p:spPr/>
        <p:txBody>
          <a:bodyPr/>
          <a:lstStyle/>
          <a:p>
            <a:r>
              <a:rPr lang="en-GB" dirty="0"/>
              <a:t>Organisational</a:t>
            </a:r>
            <a:r>
              <a:rPr lang="en-US" dirty="0"/>
              <a:t> Stakeholders</a:t>
            </a:r>
          </a:p>
        </p:txBody>
      </p:sp>
      <p:sp>
        <p:nvSpPr>
          <p:cNvPr id="3" name="Content Placeholder 2">
            <a:extLst>
              <a:ext uri="{FF2B5EF4-FFF2-40B4-BE49-F238E27FC236}">
                <a16:creationId xmlns:a16="http://schemas.microsoft.com/office/drawing/2014/main" id="{A1F25D70-DCF3-2648-A4B3-26CF0E620A1D}"/>
              </a:ext>
            </a:extLst>
          </p:cNvPr>
          <p:cNvSpPr>
            <a:spLocks noGrp="1"/>
          </p:cNvSpPr>
          <p:nvPr>
            <p:ph idx="1"/>
          </p:nvPr>
        </p:nvSpPr>
        <p:spPr/>
        <p:txBody>
          <a:bodyPr>
            <a:normAutofit fontScale="92500" lnSpcReduction="10000"/>
          </a:bodyPr>
          <a:lstStyle/>
          <a:p>
            <a:r>
              <a:rPr lang="en-US" dirty="0"/>
              <a:t>A stakeholder is an independent party with whom each of those who make a wager deposits the money or counters wagered or a person with an interest or concern is something, especially a business.</a:t>
            </a:r>
          </a:p>
          <a:p>
            <a:r>
              <a:rPr lang="en-US" dirty="0"/>
              <a:t>An internal stakeholder is employees or managers within the Boots store. An employee </a:t>
            </a:r>
            <a:r>
              <a:rPr lang="en-GB" dirty="0"/>
              <a:t>is someone who is paid for the performance of his or her duty by his or her company and can contain an officeholder, partner and sole-proprietor. A manager is is the person who responsible for controlling or planning or directing or administering or monitoring employees works for a company. Rodrigo, November 2012, </a:t>
            </a:r>
            <a:r>
              <a:rPr lang="en-GB" dirty="0">
                <a:hlinkClick r:id="rId4"/>
              </a:rPr>
              <a:t>https://writepass.com/journal/2012/11/strategic-and-stakeholder-of-boots/</a:t>
            </a:r>
            <a:r>
              <a:rPr lang="en-GB" dirty="0"/>
              <a:t> </a:t>
            </a:r>
          </a:p>
          <a:p>
            <a:endParaRPr lang="en-US" dirty="0"/>
          </a:p>
        </p:txBody>
      </p:sp>
      <p:pic>
        <p:nvPicPr>
          <p:cNvPr id="4" name="Audio Recording 29 Mar 2021 at 14:22:39" descr="Audio Recording 29 Mar 2021 at 14:22:39">
            <a:hlinkClick r:id="" action="ppaction://media"/>
            <a:extLst>
              <a:ext uri="{FF2B5EF4-FFF2-40B4-BE49-F238E27FC236}">
                <a16:creationId xmlns:a16="http://schemas.microsoft.com/office/drawing/2014/main" id="{C39FFF5D-2DCB-B34E-8214-13FF905E62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21966" y="640080"/>
            <a:ext cx="812800" cy="812800"/>
          </a:xfrm>
          <a:prstGeom prst="rect">
            <a:avLst/>
          </a:prstGeom>
        </p:spPr>
      </p:pic>
    </p:spTree>
    <p:extLst>
      <p:ext uri="{BB962C8B-B14F-4D97-AF65-F5344CB8AC3E}">
        <p14:creationId xmlns:p14="http://schemas.microsoft.com/office/powerpoint/2010/main" val="310265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919D-1F9B-5B45-A143-5FD2BA03FB3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FC86C03-1030-7A44-8FEB-F54FFDEBC1F9}"/>
              </a:ext>
            </a:extLst>
          </p:cNvPr>
          <p:cNvSpPr>
            <a:spLocks noGrp="1"/>
          </p:cNvSpPr>
          <p:nvPr>
            <p:ph idx="1"/>
          </p:nvPr>
        </p:nvSpPr>
        <p:spPr/>
        <p:txBody>
          <a:bodyPr>
            <a:normAutofit fontScale="92500"/>
          </a:bodyPr>
          <a:lstStyle/>
          <a:p>
            <a:r>
              <a:rPr lang="en-GB" b="1" dirty="0"/>
              <a:t>External stakeholders</a:t>
            </a:r>
            <a:r>
              <a:rPr lang="en-GB" dirty="0"/>
              <a:t> are those who do not directly work with a company but are affected somehow by the actions and outcomes of the business. Suppliers, creditors, and public groups are all considered </a:t>
            </a:r>
            <a:r>
              <a:rPr lang="en-GB" b="1" dirty="0"/>
              <a:t>external stakeholders</a:t>
            </a:r>
            <a:r>
              <a:rPr lang="en-GB" dirty="0"/>
              <a:t>. Jason Fernando, Thomas Brock, February 2021, </a:t>
            </a:r>
            <a:r>
              <a:rPr lang="en-GB" dirty="0">
                <a:hlinkClick r:id="rId4"/>
              </a:rPr>
              <a:t>https://www.investopedia.com/terms/s/stakeholder.asp</a:t>
            </a:r>
            <a:r>
              <a:rPr lang="en-GB" dirty="0"/>
              <a:t> </a:t>
            </a:r>
          </a:p>
          <a:p>
            <a:r>
              <a:rPr lang="en-GB" dirty="0"/>
              <a:t>An example of an external stakeholder could be the government or media. Boots would use the government as an external stakeholder as they would follow government rules and regulations to ensure their stores are the best for the customers and employees. </a:t>
            </a:r>
            <a:endParaRPr lang="en-US" dirty="0"/>
          </a:p>
        </p:txBody>
      </p:sp>
      <p:pic>
        <p:nvPicPr>
          <p:cNvPr id="5" name="Audio Recording 29 Mar 2021 at 14:34:52" descr="Audio Recording 29 Mar 2021 at 14:34:52">
            <a:hlinkClick r:id="" action="ppaction://media"/>
            <a:extLst>
              <a:ext uri="{FF2B5EF4-FFF2-40B4-BE49-F238E27FC236}">
                <a16:creationId xmlns:a16="http://schemas.microsoft.com/office/drawing/2014/main" id="{D7232711-C297-BE49-88D2-6758B0EFD6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82200" y="732028"/>
            <a:ext cx="812800" cy="812800"/>
          </a:xfrm>
          <a:prstGeom prst="rect">
            <a:avLst/>
          </a:prstGeom>
        </p:spPr>
      </p:pic>
    </p:spTree>
    <p:extLst>
      <p:ext uri="{BB962C8B-B14F-4D97-AF65-F5344CB8AC3E}">
        <p14:creationId xmlns:p14="http://schemas.microsoft.com/office/powerpoint/2010/main" val="777953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8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2595F-0706-2343-ABE0-8C6047E815B0}"/>
              </a:ext>
            </a:extLst>
          </p:cNvPr>
          <p:cNvSpPr>
            <a:spLocks noGrp="1"/>
          </p:cNvSpPr>
          <p:nvPr>
            <p:ph type="title"/>
          </p:nvPr>
        </p:nvSpPr>
        <p:spPr/>
        <p:txBody>
          <a:bodyPr/>
          <a:lstStyle/>
          <a:p>
            <a:r>
              <a:rPr lang="en-US" dirty="0"/>
              <a:t>Ethical Standpoint </a:t>
            </a:r>
          </a:p>
        </p:txBody>
      </p:sp>
      <p:sp>
        <p:nvSpPr>
          <p:cNvPr id="3" name="Content Placeholder 2">
            <a:extLst>
              <a:ext uri="{FF2B5EF4-FFF2-40B4-BE49-F238E27FC236}">
                <a16:creationId xmlns:a16="http://schemas.microsoft.com/office/drawing/2014/main" id="{C949AE1C-FFD0-C245-BD8D-2FB9DF9D2386}"/>
              </a:ext>
            </a:extLst>
          </p:cNvPr>
          <p:cNvSpPr>
            <a:spLocks noGrp="1"/>
          </p:cNvSpPr>
          <p:nvPr>
            <p:ph idx="1"/>
          </p:nvPr>
        </p:nvSpPr>
        <p:spPr/>
        <p:txBody>
          <a:bodyPr>
            <a:normAutofit lnSpcReduction="10000"/>
          </a:bodyPr>
          <a:lstStyle/>
          <a:p>
            <a:r>
              <a:rPr lang="en-GB" dirty="0"/>
              <a:t>Ethical issues occur when a given decision, scenario or activity creates a conflict with a society's moral principles. Ethical issues are challenging because they are difficult to deal with if no guidelines or precedents are known. </a:t>
            </a:r>
          </a:p>
          <a:p>
            <a:r>
              <a:rPr lang="en-GB" dirty="0"/>
              <a:t>Boots is a well-known company that tries very hard to use sustainable and ethical supply chains, with around 2,500 stores in the UK with thousands of products available both instore and online, they ensure that Boots brand or products are made by suppliers who treat their workers fairly.</a:t>
            </a:r>
            <a:endParaRPr lang="en-US" dirty="0"/>
          </a:p>
        </p:txBody>
      </p:sp>
      <p:pic>
        <p:nvPicPr>
          <p:cNvPr id="4" name="Audio Recording 29 Mar 2021 at 14:13:10" descr="Audio Recording 29 Mar 2021 at 14:13:10">
            <a:hlinkClick r:id="" action="ppaction://media"/>
            <a:extLst>
              <a:ext uri="{FF2B5EF4-FFF2-40B4-BE49-F238E27FC236}">
                <a16:creationId xmlns:a16="http://schemas.microsoft.com/office/drawing/2014/main" id="{FFEB428A-D6D0-154B-A35C-AFCED6BA15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42611" y="685800"/>
            <a:ext cx="812800" cy="812800"/>
          </a:xfrm>
          <a:prstGeom prst="rect">
            <a:avLst/>
          </a:prstGeom>
        </p:spPr>
      </p:pic>
    </p:spTree>
    <p:extLst>
      <p:ext uri="{BB962C8B-B14F-4D97-AF65-F5344CB8AC3E}">
        <p14:creationId xmlns:p14="http://schemas.microsoft.com/office/powerpoint/2010/main" val="346963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7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91A9F-86F2-174A-9754-B53BF1D40F23}"/>
              </a:ext>
            </a:extLst>
          </p:cNvPr>
          <p:cNvSpPr>
            <a:spLocks noGrp="1"/>
          </p:cNvSpPr>
          <p:nvPr>
            <p:ph type="title"/>
          </p:nvPr>
        </p:nvSpPr>
        <p:spPr/>
        <p:txBody>
          <a:bodyPr/>
          <a:lstStyle/>
          <a:p>
            <a:endParaRPr lang="en-US"/>
          </a:p>
        </p:txBody>
      </p:sp>
      <p:graphicFrame>
        <p:nvGraphicFramePr>
          <p:cNvPr id="6" name="Content Placeholder 2">
            <a:extLst>
              <a:ext uri="{FF2B5EF4-FFF2-40B4-BE49-F238E27FC236}">
                <a16:creationId xmlns:a16="http://schemas.microsoft.com/office/drawing/2014/main" id="{AD306D43-A61B-4879-A238-9B1F745772A6}"/>
              </a:ext>
            </a:extLst>
          </p:cNvPr>
          <p:cNvGraphicFramePr>
            <a:graphicFrameLocks noGrp="1"/>
          </p:cNvGraphicFramePr>
          <p:nvPr>
            <p:ph idx="1"/>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Recording 29 Mar 2021 at 14:13:57" descr="Audio Recording 29 Mar 2021 at 14:13:57">
            <a:hlinkClick r:id="" action="ppaction://media"/>
            <a:extLst>
              <a:ext uri="{FF2B5EF4-FFF2-40B4-BE49-F238E27FC236}">
                <a16:creationId xmlns:a16="http://schemas.microsoft.com/office/drawing/2014/main" id="{82173E2D-8A6B-E140-B143-A53D3315251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263632" y="732028"/>
            <a:ext cx="812800" cy="812800"/>
          </a:xfrm>
          <a:prstGeom prst="rect">
            <a:avLst/>
          </a:prstGeom>
        </p:spPr>
      </p:pic>
    </p:spTree>
    <p:extLst>
      <p:ext uri="{BB962C8B-B14F-4D97-AF65-F5344CB8AC3E}">
        <p14:creationId xmlns:p14="http://schemas.microsoft.com/office/powerpoint/2010/main" val="166810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F5D42-D7C2-0240-B6B7-0ACA7F6FA57B}"/>
              </a:ext>
            </a:extLst>
          </p:cNvPr>
          <p:cNvSpPr>
            <a:spLocks noGrp="1"/>
          </p:cNvSpPr>
          <p:nvPr>
            <p:ph type="title"/>
          </p:nvPr>
        </p:nvSpPr>
        <p:spPr/>
        <p:txBody>
          <a:bodyPr/>
          <a:lstStyle/>
          <a:p>
            <a:r>
              <a:rPr lang="en-US" dirty="0"/>
              <a:t>SWOT Analysis</a:t>
            </a:r>
          </a:p>
        </p:txBody>
      </p:sp>
      <p:sp>
        <p:nvSpPr>
          <p:cNvPr id="3" name="Content Placeholder 2">
            <a:extLst>
              <a:ext uri="{FF2B5EF4-FFF2-40B4-BE49-F238E27FC236}">
                <a16:creationId xmlns:a16="http://schemas.microsoft.com/office/drawing/2014/main" id="{4A7C58B5-07C9-AA41-9380-1410D7A42F5D}"/>
              </a:ext>
            </a:extLst>
          </p:cNvPr>
          <p:cNvSpPr>
            <a:spLocks noGrp="1"/>
          </p:cNvSpPr>
          <p:nvPr>
            <p:ph idx="1"/>
          </p:nvPr>
        </p:nvSpPr>
        <p:spPr/>
        <p:txBody>
          <a:bodyPr/>
          <a:lstStyle/>
          <a:p>
            <a:r>
              <a:rPr lang="en-GB" dirty="0"/>
              <a:t>SWOT stands for Strengths, Weaknesses, Opportunities, and Threats, and so a SWOT Analysis is a technique for assessing these four aspects of your business. </a:t>
            </a:r>
          </a:p>
          <a:p>
            <a:r>
              <a:rPr lang="en-GB" dirty="0"/>
              <a:t>Boots would use these four aspects when assessing products or teams in their business for example, assessing a brand they want to use in their business and sell their products. Their supplier assessment team would need to approve the brand and use a SWOT analysis to show their superiors. </a:t>
            </a:r>
            <a:endParaRPr lang="en-US" dirty="0"/>
          </a:p>
        </p:txBody>
      </p:sp>
      <p:pic>
        <p:nvPicPr>
          <p:cNvPr id="4" name="Audio Recording 29 Mar 2021 at 14:07:25" descr="Audio Recording 29 Mar 2021 at 14:07:25">
            <a:hlinkClick r:id="" action="ppaction://media"/>
            <a:extLst>
              <a:ext uri="{FF2B5EF4-FFF2-40B4-BE49-F238E27FC236}">
                <a16:creationId xmlns:a16="http://schemas.microsoft.com/office/drawing/2014/main" id="{50089286-3E49-544C-985E-E51F8C47B3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63632" y="732028"/>
            <a:ext cx="812800" cy="812800"/>
          </a:xfrm>
          <a:prstGeom prst="rect">
            <a:avLst/>
          </a:prstGeom>
        </p:spPr>
      </p:pic>
    </p:spTree>
    <p:extLst>
      <p:ext uri="{BB962C8B-B14F-4D97-AF65-F5344CB8AC3E}">
        <p14:creationId xmlns:p14="http://schemas.microsoft.com/office/powerpoint/2010/main" val="2809689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5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D75FB-188D-1C47-AA12-3C62A7D670BD}"/>
              </a:ext>
            </a:extLst>
          </p:cNvPr>
          <p:cNvSpPr>
            <a:spLocks noGrp="1"/>
          </p:cNvSpPr>
          <p:nvPr>
            <p:ph type="title"/>
          </p:nvPr>
        </p:nvSpPr>
        <p:spPr/>
        <p:txBody>
          <a:bodyPr/>
          <a:lstStyle/>
          <a:p>
            <a:r>
              <a:rPr lang="en-US" dirty="0"/>
              <a:t>PESTLE</a:t>
            </a:r>
          </a:p>
        </p:txBody>
      </p:sp>
      <p:sp>
        <p:nvSpPr>
          <p:cNvPr id="3" name="Content Placeholder 2">
            <a:extLst>
              <a:ext uri="{FF2B5EF4-FFF2-40B4-BE49-F238E27FC236}">
                <a16:creationId xmlns:a16="http://schemas.microsoft.com/office/drawing/2014/main" id="{6F50AF56-2B2B-CB4E-8FFC-574CB51721FF}"/>
              </a:ext>
            </a:extLst>
          </p:cNvPr>
          <p:cNvSpPr>
            <a:spLocks noGrp="1"/>
          </p:cNvSpPr>
          <p:nvPr>
            <p:ph idx="1"/>
          </p:nvPr>
        </p:nvSpPr>
        <p:spPr/>
        <p:txBody>
          <a:bodyPr/>
          <a:lstStyle/>
          <a:p>
            <a:r>
              <a:rPr lang="en-US" dirty="0"/>
              <a:t>It is a way of </a:t>
            </a:r>
            <a:r>
              <a:rPr lang="en-GB" dirty="0"/>
              <a:t>analysing</a:t>
            </a:r>
            <a:r>
              <a:rPr lang="en-US" dirty="0"/>
              <a:t> the external environment and how it is affecting the business, also it gives you as a business a chance to respond to it. </a:t>
            </a:r>
          </a:p>
          <a:p>
            <a:r>
              <a:rPr lang="en-US" dirty="0"/>
              <a:t>Boots would have to consider the following PESTLE factors which have contributed into the </a:t>
            </a:r>
            <a:r>
              <a:rPr lang="en-GB" dirty="0"/>
              <a:t>organisation’s</a:t>
            </a:r>
            <a:r>
              <a:rPr lang="en-US" dirty="0"/>
              <a:t> </a:t>
            </a:r>
            <a:r>
              <a:rPr lang="en-GB" dirty="0"/>
              <a:t>approach of strategy, these are political, economic, social and environmental. </a:t>
            </a:r>
          </a:p>
        </p:txBody>
      </p:sp>
      <p:pic>
        <p:nvPicPr>
          <p:cNvPr id="4" name="Audio Recording 29 Mar 2021 at 14:05:46" descr="Audio Recording 29 Mar 2021 at 14:05:46">
            <a:hlinkClick r:id="" action="ppaction://media"/>
            <a:extLst>
              <a:ext uri="{FF2B5EF4-FFF2-40B4-BE49-F238E27FC236}">
                <a16:creationId xmlns:a16="http://schemas.microsoft.com/office/drawing/2014/main" id="{B20A7228-53CC-EF47-98D2-DC0494E21A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70593" y="5496560"/>
            <a:ext cx="812800" cy="812800"/>
          </a:xfrm>
          <a:prstGeom prst="rect">
            <a:avLst/>
          </a:prstGeom>
        </p:spPr>
      </p:pic>
    </p:spTree>
    <p:extLst>
      <p:ext uri="{BB962C8B-B14F-4D97-AF65-F5344CB8AC3E}">
        <p14:creationId xmlns:p14="http://schemas.microsoft.com/office/powerpoint/2010/main" val="28282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6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0854-9124-C542-91AA-D181C96FD110}"/>
              </a:ext>
            </a:extLst>
          </p:cNvPr>
          <p:cNvSpPr>
            <a:spLocks noGrp="1"/>
          </p:cNvSpPr>
          <p:nvPr>
            <p:ph type="title"/>
          </p:nvPr>
        </p:nvSpPr>
        <p:spPr/>
        <p:txBody>
          <a:bodyPr/>
          <a:lstStyle/>
          <a:p>
            <a:r>
              <a:rPr lang="en-US" dirty="0"/>
              <a:t>PESTLE Factors</a:t>
            </a:r>
          </a:p>
        </p:txBody>
      </p:sp>
      <p:sp>
        <p:nvSpPr>
          <p:cNvPr id="3" name="Content Placeholder 2">
            <a:extLst>
              <a:ext uri="{FF2B5EF4-FFF2-40B4-BE49-F238E27FC236}">
                <a16:creationId xmlns:a16="http://schemas.microsoft.com/office/drawing/2014/main" id="{022848B2-AD1E-9943-A553-EB22C8388D2B}"/>
              </a:ext>
            </a:extLst>
          </p:cNvPr>
          <p:cNvSpPr>
            <a:spLocks noGrp="1"/>
          </p:cNvSpPr>
          <p:nvPr>
            <p:ph idx="1"/>
          </p:nvPr>
        </p:nvSpPr>
        <p:spPr/>
        <p:txBody>
          <a:bodyPr>
            <a:normAutofit fontScale="92500" lnSpcReduction="10000"/>
          </a:bodyPr>
          <a:lstStyle/>
          <a:p>
            <a:r>
              <a:rPr lang="en-US" dirty="0"/>
              <a:t>Boots would have to follow the political factor of pestle which involves consumer protection, government attitudes and competition regulation. </a:t>
            </a:r>
          </a:p>
          <a:p>
            <a:r>
              <a:rPr lang="en-US" dirty="0"/>
              <a:t>They would also follow the economic factor which is for growth and taxation, exchange rates and inflation and employment and health and safety law.</a:t>
            </a:r>
          </a:p>
          <a:p>
            <a:r>
              <a:rPr lang="en-US" dirty="0"/>
              <a:t>Social is one of the pestle factors which involves income and lifestyle changes and health and welfare living conditions. </a:t>
            </a:r>
          </a:p>
          <a:p>
            <a:r>
              <a:rPr lang="en-US" dirty="0"/>
              <a:t>Environmental factors are how people’s perceptions and reactions to the environment issues can affect a business</a:t>
            </a:r>
          </a:p>
          <a:p>
            <a:endParaRPr lang="en-US" dirty="0"/>
          </a:p>
          <a:p>
            <a:endParaRPr lang="en-US" dirty="0"/>
          </a:p>
        </p:txBody>
      </p:sp>
      <p:pic>
        <p:nvPicPr>
          <p:cNvPr id="4" name="Audio Recording 29 Mar 2021 at 12:57:22" descr="Audio Recording 29 Mar 2021 at 12:57:22">
            <a:hlinkClick r:id="" action="ppaction://media"/>
            <a:extLst>
              <a:ext uri="{FF2B5EF4-FFF2-40B4-BE49-F238E27FC236}">
                <a16:creationId xmlns:a16="http://schemas.microsoft.com/office/drawing/2014/main" id="{BAFB89CF-B51E-2748-8467-62E3861F41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11080" y="548640"/>
            <a:ext cx="812800" cy="812800"/>
          </a:xfrm>
          <a:prstGeom prst="rect">
            <a:avLst/>
          </a:prstGeom>
        </p:spPr>
      </p:pic>
    </p:spTree>
    <p:extLst>
      <p:ext uri="{BB962C8B-B14F-4D97-AF65-F5344CB8AC3E}">
        <p14:creationId xmlns:p14="http://schemas.microsoft.com/office/powerpoint/2010/main" val="7211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6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AccentBoxVTI">
  <a:themeElements>
    <a:clrScheme name="AnalogousFromLightSeedRightStep">
      <a:dk1>
        <a:srgbClr val="000000"/>
      </a:dk1>
      <a:lt1>
        <a:srgbClr val="FFFFFF"/>
      </a:lt1>
      <a:dk2>
        <a:srgbClr val="412524"/>
      </a:dk2>
      <a:lt2>
        <a:srgbClr val="E2E8E8"/>
      </a:lt2>
      <a:accent1>
        <a:srgbClr val="C69896"/>
      </a:accent1>
      <a:accent2>
        <a:srgbClr val="BA997F"/>
      </a:accent2>
      <a:accent3>
        <a:srgbClr val="AAA480"/>
      </a:accent3>
      <a:accent4>
        <a:srgbClr val="9BAA74"/>
      </a:accent4>
      <a:accent5>
        <a:srgbClr val="8FAC82"/>
      </a:accent5>
      <a:accent6>
        <a:srgbClr val="78B07E"/>
      </a:accent6>
      <a:hlink>
        <a:srgbClr val="568D8F"/>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270</TotalTime>
  <Words>2557</Words>
  <Application>Microsoft Macintosh PowerPoint</Application>
  <PresentationFormat>Widescreen</PresentationFormat>
  <Paragraphs>107</Paragraphs>
  <Slides>20</Slides>
  <Notes>5</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Neue Haas Grotesk Text Pro</vt:lpstr>
      <vt:lpstr>AccentBoxVTI</vt:lpstr>
      <vt:lpstr>BOOTS  Assignment 2</vt:lpstr>
      <vt:lpstr>Mission Statement</vt:lpstr>
      <vt:lpstr>Boots’ Approach</vt:lpstr>
      <vt:lpstr>Boot’s core values </vt:lpstr>
      <vt:lpstr>Aims and Objectives</vt:lpstr>
      <vt:lpstr>PowerPoint Presentation</vt:lpstr>
      <vt:lpstr>Boots’ Organisational Structure</vt:lpstr>
      <vt:lpstr>PowerPoint Presentation</vt:lpstr>
      <vt:lpstr>PowerPoint Presentation</vt:lpstr>
      <vt:lpstr>Financial Loss or Gain</vt:lpstr>
      <vt:lpstr>PowerPoint Presentation</vt:lpstr>
      <vt:lpstr>Corporate Social Responsibility (CSR)</vt:lpstr>
      <vt:lpstr>Boots’ CSR Mission and Purpose</vt:lpstr>
      <vt:lpstr>Organisational Stakeholders</vt:lpstr>
      <vt:lpstr>PowerPoint Presentation</vt:lpstr>
      <vt:lpstr>Ethical Standpoint </vt:lpstr>
      <vt:lpstr>PowerPoint Presentation</vt:lpstr>
      <vt:lpstr>SWOT Analysis</vt:lpstr>
      <vt:lpstr>PESTLE</vt:lpstr>
      <vt:lpstr>PESTLE Factors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BOOTS  Assignment 2</dc:title>
  <dc:creator>Nia-Mai Hopcroft (2003405)</dc:creator>
  <cp:lastModifiedBy>Nia-Mai Hopcroft (2003405)</cp:lastModifiedBy>
  <cp:revision>22</cp:revision>
  <dcterms:created xsi:type="dcterms:W3CDTF">2021-03-29T09:12:58Z</dcterms:created>
  <dcterms:modified xsi:type="dcterms:W3CDTF">2021-03-29T13:43:03Z</dcterms:modified>
</cp:coreProperties>
</file>