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7"/>
  </p:notesMasterIdLst>
  <p:sldIdLst>
    <p:sldId id="259" r:id="rId5"/>
    <p:sldId id="445" r:id="rId6"/>
    <p:sldId id="535" r:id="rId7"/>
    <p:sldId id="446" r:id="rId8"/>
    <p:sldId id="538" r:id="rId9"/>
    <p:sldId id="469" r:id="rId10"/>
    <p:sldId id="473" r:id="rId11"/>
    <p:sldId id="266" r:id="rId12"/>
    <p:sldId id="489" r:id="rId13"/>
    <p:sldId id="576" r:id="rId14"/>
    <p:sldId id="578" r:id="rId15"/>
    <p:sldId id="533" r:id="rId16"/>
    <p:sldId id="570" r:id="rId17"/>
    <p:sldId id="571" r:id="rId18"/>
    <p:sldId id="572" r:id="rId19"/>
    <p:sldId id="573" r:id="rId20"/>
    <p:sldId id="574" r:id="rId21"/>
    <p:sldId id="575" r:id="rId22"/>
    <p:sldId id="560" r:id="rId23"/>
    <p:sldId id="438" r:id="rId24"/>
    <p:sldId id="507" r:id="rId25"/>
    <p:sldId id="495" r:id="rId26"/>
    <p:sldId id="494" r:id="rId27"/>
    <p:sldId id="498" r:id="rId28"/>
    <p:sldId id="421" r:id="rId29"/>
    <p:sldId id="508" r:id="rId30"/>
    <p:sldId id="493" r:id="rId31"/>
    <p:sldId id="472" r:id="rId32"/>
    <p:sldId id="509" r:id="rId33"/>
    <p:sldId id="369" r:id="rId34"/>
    <p:sldId id="510" r:id="rId35"/>
    <p:sldId id="539" r:id="rId36"/>
    <p:sldId id="582" r:id="rId37"/>
    <p:sldId id="476" r:id="rId38"/>
    <p:sldId id="511" r:id="rId39"/>
    <p:sldId id="561" r:id="rId40"/>
    <p:sldId id="474" r:id="rId41"/>
    <p:sldId id="512" r:id="rId42"/>
    <p:sldId id="562" r:id="rId43"/>
    <p:sldId id="326" r:id="rId44"/>
    <p:sldId id="371" r:id="rId45"/>
    <p:sldId id="436" r:id="rId46"/>
    <p:sldId id="580" r:id="rId47"/>
    <p:sldId id="581" r:id="rId48"/>
    <p:sldId id="534" r:id="rId49"/>
    <p:sldId id="527" r:id="rId50"/>
    <p:sldId id="528" r:id="rId51"/>
    <p:sldId id="529" r:id="rId52"/>
    <p:sldId id="530" r:id="rId53"/>
    <p:sldId id="579" r:id="rId54"/>
    <p:sldId id="483" r:id="rId55"/>
    <p:sldId id="260"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F84B6E-E57B-42BE-8A97-C760B8515513}" v="2" dt="2025-10-02T08:38:42.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6395" autoAdjust="0"/>
  </p:normalViewPr>
  <p:slideViewPr>
    <p:cSldViewPr snapToGrid="0" showGuides="1">
      <p:cViewPr varScale="1">
        <p:scale>
          <a:sx n="87" d="100"/>
          <a:sy n="87" d="100"/>
        </p:scale>
        <p:origin x="51" y="12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_rels/data1.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ata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rawing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371EF3-3E66-474F-B536-E6506441F0AF}" type="doc">
      <dgm:prSet loTypeId="urn:microsoft.com/office/officeart/2008/layout/VerticalCurvedList" loCatId="list" qsTypeId="urn:microsoft.com/office/officeart/2005/8/quickstyle/simple2" qsCatId="simple" csTypeId="urn:microsoft.com/office/officeart/2005/8/colors/accent2_1" csCatId="accent2" phldr="1"/>
      <dgm:spPr/>
      <dgm:t>
        <a:bodyPr/>
        <a:lstStyle/>
        <a:p>
          <a:endParaRPr lang="en-GB"/>
        </a:p>
      </dgm:t>
    </dgm:pt>
    <dgm:pt modelId="{C295DC0C-6E77-4DBE-B709-748461671E12}">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DEFINE your topic or question.</a:t>
          </a:r>
        </a:p>
      </dgm:t>
    </dgm:pt>
    <dgm:pt modelId="{43A4AF85-1E21-4D2C-A9DB-A72C1ED07514}" type="parTrans" cxnId="{D5AA1FB1-0E8C-4F90-B01C-94370CC3672A}">
      <dgm:prSet/>
      <dgm:spPr/>
      <dgm:t>
        <a:bodyPr/>
        <a:lstStyle/>
        <a:p>
          <a:endParaRPr lang="en-GB"/>
        </a:p>
      </dgm:t>
    </dgm:pt>
    <dgm:pt modelId="{75BE4916-82DC-4936-A9B2-EB6670F97063}" type="sibTrans" cxnId="{D5AA1FB1-0E8C-4F90-B01C-94370CC3672A}">
      <dgm:prSet>
        <dgm:style>
          <a:lnRef idx="2">
            <a:schemeClr val="accent2"/>
          </a:lnRef>
          <a:fillRef idx="1">
            <a:schemeClr val="lt1"/>
          </a:fillRef>
          <a:effectRef idx="0">
            <a:schemeClr val="accent2"/>
          </a:effectRef>
          <a:fontRef idx="minor">
            <a:schemeClr val="dk1"/>
          </a:fontRef>
        </dgm:style>
      </dgm:prSet>
      <dgm:spPr/>
      <dgm:t>
        <a:bodyPr/>
        <a:lstStyle/>
        <a:p>
          <a:endParaRPr lang="en-GB"/>
        </a:p>
      </dgm:t>
    </dgm:pt>
    <dgm:pt modelId="{CBEEBE36-3532-4FA0-A1FE-F60CD254A76A}">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IDENTIFY key authors, concepts, and keywords.</a:t>
          </a:r>
        </a:p>
      </dgm:t>
    </dgm:pt>
    <dgm:pt modelId="{5313ACB8-6A55-4FFF-BA05-6257497CE011}" type="parTrans" cxnId="{4487E052-C956-4029-B7F3-9B977AAA7CE9}">
      <dgm:prSet/>
      <dgm:spPr/>
      <dgm:t>
        <a:bodyPr/>
        <a:lstStyle/>
        <a:p>
          <a:endParaRPr lang="en-GB"/>
        </a:p>
      </dgm:t>
    </dgm:pt>
    <dgm:pt modelId="{29D0A0E4-62B6-42B5-834E-5129E7474DF1}" type="sibTrans" cxnId="{4487E052-C956-4029-B7F3-9B977AAA7CE9}">
      <dgm:prSet/>
      <dgm:spPr/>
      <dgm:t>
        <a:bodyPr/>
        <a:lstStyle/>
        <a:p>
          <a:endParaRPr lang="en-GB"/>
        </a:p>
      </dgm:t>
    </dgm:pt>
    <dgm:pt modelId="{8EAB0177-1C3F-4C9C-BD40-18129D76B956}">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FIND suitable information sources.</a:t>
          </a:r>
        </a:p>
      </dgm:t>
    </dgm:pt>
    <dgm:pt modelId="{A28E8281-F5C6-4CBC-AC0F-0A1C66B668D0}" type="parTrans" cxnId="{843C55F7-D8B8-4BC6-A6AB-535B92F92DE9}">
      <dgm:prSet/>
      <dgm:spPr/>
      <dgm:t>
        <a:bodyPr/>
        <a:lstStyle/>
        <a:p>
          <a:endParaRPr lang="en-GB"/>
        </a:p>
      </dgm:t>
    </dgm:pt>
    <dgm:pt modelId="{F77B8E8C-FAE7-49E0-BA7F-D99E3478AB0B}" type="sibTrans" cxnId="{843C55F7-D8B8-4BC6-A6AB-535B92F92DE9}">
      <dgm:prSet/>
      <dgm:spPr/>
      <dgm:t>
        <a:bodyPr/>
        <a:lstStyle/>
        <a:p>
          <a:endParaRPr lang="en-GB"/>
        </a:p>
      </dgm:t>
    </dgm:pt>
    <dgm:pt modelId="{B98DBABA-F645-422F-9357-0297E06B8443}">
      <dgm:prSet>
        <dgm:style>
          <a:lnRef idx="2">
            <a:schemeClr val="accent2"/>
          </a:lnRef>
          <a:fillRef idx="1">
            <a:schemeClr val="lt1"/>
          </a:fillRef>
          <a:effectRef idx="0">
            <a:schemeClr val="accent2"/>
          </a:effectRef>
          <a:fontRef idx="minor">
            <a:schemeClr val="dk1"/>
          </a:fontRef>
        </dgm:style>
      </dgm:prSet>
      <dgm:spPr/>
      <dgm:t>
        <a:bodyPr/>
        <a:lstStyle/>
        <a:p>
          <a:r>
            <a:rPr lang="en-GB" b="0" dirty="0"/>
            <a:t>SEARCH refine &amp; repeat search.</a:t>
          </a:r>
        </a:p>
      </dgm:t>
    </dgm:pt>
    <dgm:pt modelId="{272A6DDE-EDA7-4327-8891-1F68C0C344CE}" type="parTrans" cxnId="{BA80FF41-55DD-4701-954F-7C3FB4E1B1CC}">
      <dgm:prSet/>
      <dgm:spPr/>
      <dgm:t>
        <a:bodyPr/>
        <a:lstStyle/>
        <a:p>
          <a:endParaRPr lang="en-GB"/>
        </a:p>
      </dgm:t>
    </dgm:pt>
    <dgm:pt modelId="{A4E6D080-0610-4D77-B9F2-4691C207A729}" type="sibTrans" cxnId="{BA80FF41-55DD-4701-954F-7C3FB4E1B1CC}">
      <dgm:prSet/>
      <dgm:spPr/>
      <dgm:t>
        <a:bodyPr/>
        <a:lstStyle/>
        <a:p>
          <a:endParaRPr lang="en-GB"/>
        </a:p>
      </dgm:t>
    </dgm:pt>
    <dgm:pt modelId="{8642EF8C-1869-4C72-AD74-65DDE927601E}">
      <dgm:prSet>
        <dgm:style>
          <a:lnRef idx="2">
            <a:schemeClr val="accent2"/>
          </a:lnRef>
          <a:fillRef idx="1">
            <a:schemeClr val="lt1"/>
          </a:fillRef>
          <a:effectRef idx="0">
            <a:schemeClr val="accent2"/>
          </a:effectRef>
          <a:fontRef idx="minor">
            <a:schemeClr val="dk1"/>
          </a:fontRef>
        </dgm:style>
      </dgm:prSet>
      <dgm:spPr/>
      <dgm:t>
        <a:bodyPr/>
        <a:lstStyle/>
        <a:p>
          <a:r>
            <a:rPr lang="en-GB" b="0" dirty="0"/>
            <a:t>RECORD by referencing correctly.</a:t>
          </a:r>
        </a:p>
      </dgm:t>
    </dgm:pt>
    <dgm:pt modelId="{BE90C5D7-B446-4A9A-BA4E-FB48A283D9D6}" type="parTrans" cxnId="{32DFBF28-2C94-4DDF-B3A4-399147C4A6D7}">
      <dgm:prSet/>
      <dgm:spPr/>
      <dgm:t>
        <a:bodyPr/>
        <a:lstStyle/>
        <a:p>
          <a:endParaRPr lang="en-GB"/>
        </a:p>
      </dgm:t>
    </dgm:pt>
    <dgm:pt modelId="{CB70B4BC-7BB4-4126-BFFC-7598134B590E}" type="sibTrans" cxnId="{32DFBF28-2C94-4DDF-B3A4-399147C4A6D7}">
      <dgm:prSet/>
      <dgm:spPr/>
      <dgm:t>
        <a:bodyPr/>
        <a:lstStyle/>
        <a:p>
          <a:endParaRPr lang="en-GB"/>
        </a:p>
      </dgm:t>
    </dgm:pt>
    <dgm:pt modelId="{AA6FF47A-14F4-44D2-BE59-9B6A4DC02209}" type="pres">
      <dgm:prSet presAssocID="{A1371EF3-3E66-474F-B536-E6506441F0AF}" presName="Name0" presStyleCnt="0">
        <dgm:presLayoutVars>
          <dgm:chMax val="7"/>
          <dgm:chPref val="7"/>
          <dgm:dir/>
        </dgm:presLayoutVars>
      </dgm:prSet>
      <dgm:spPr/>
    </dgm:pt>
    <dgm:pt modelId="{2D20FC8A-8CDE-47C8-8747-5A6B56670E31}" type="pres">
      <dgm:prSet presAssocID="{A1371EF3-3E66-474F-B536-E6506441F0AF}" presName="Name1" presStyleCnt="0"/>
      <dgm:spPr/>
    </dgm:pt>
    <dgm:pt modelId="{41F45B66-E523-48C2-9381-663D1B463AE6}" type="pres">
      <dgm:prSet presAssocID="{A1371EF3-3E66-474F-B536-E6506441F0AF}" presName="cycle" presStyleCnt="0"/>
      <dgm:spPr/>
    </dgm:pt>
    <dgm:pt modelId="{C60843B6-3EB0-4509-AA18-70DFF51A2F20}" type="pres">
      <dgm:prSet presAssocID="{A1371EF3-3E66-474F-B536-E6506441F0AF}" presName="srcNode" presStyleLbl="node1" presStyleIdx="0" presStyleCnt="5"/>
      <dgm:spPr/>
    </dgm:pt>
    <dgm:pt modelId="{D25F0FA2-9F0F-4973-B0B4-37E72CE410F2}" type="pres">
      <dgm:prSet presAssocID="{A1371EF3-3E66-474F-B536-E6506441F0AF}" presName="conn" presStyleLbl="parChTrans1D2" presStyleIdx="0" presStyleCnt="1"/>
      <dgm:spPr/>
    </dgm:pt>
    <dgm:pt modelId="{FCD95C7E-8CEE-4D52-A835-9382AE28C642}" type="pres">
      <dgm:prSet presAssocID="{A1371EF3-3E66-474F-B536-E6506441F0AF}" presName="extraNode" presStyleLbl="node1" presStyleIdx="0" presStyleCnt="5"/>
      <dgm:spPr/>
    </dgm:pt>
    <dgm:pt modelId="{54F01ED0-D3AC-44A1-B1ED-75127D9BA976}" type="pres">
      <dgm:prSet presAssocID="{A1371EF3-3E66-474F-B536-E6506441F0AF}" presName="dstNode" presStyleLbl="node1" presStyleIdx="0" presStyleCnt="5"/>
      <dgm:spPr/>
    </dgm:pt>
    <dgm:pt modelId="{D4C39454-BBBF-48E4-8580-89787D213413}" type="pres">
      <dgm:prSet presAssocID="{C295DC0C-6E77-4DBE-B709-748461671E12}" presName="text_1" presStyleLbl="node1" presStyleIdx="0" presStyleCnt="5" custScaleX="99540" custLinFactNeighborX="5170" custLinFactNeighborY="885">
        <dgm:presLayoutVars>
          <dgm:bulletEnabled val="1"/>
        </dgm:presLayoutVars>
      </dgm:prSet>
      <dgm:spPr/>
    </dgm:pt>
    <dgm:pt modelId="{0D99FAF4-789B-484F-846A-717B307D902F}" type="pres">
      <dgm:prSet presAssocID="{C295DC0C-6E77-4DBE-B709-748461671E12}" presName="accent_1" presStyleCnt="0"/>
      <dgm:spPr/>
    </dgm:pt>
    <dgm:pt modelId="{BAECE883-5BA4-479A-8CB5-52834DB2BE3A}" type="pres">
      <dgm:prSet presAssocID="{C295DC0C-6E77-4DBE-B709-748461671E12}" presName="accentRepeatNode" presStyleLbl="solidFgAcc1" presStyleIdx="0" presStyleCnt="5" custLinFactNeighborX="-56659" custLinFactNeighborY="2833"/>
      <dgm:spPr>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D1E07BFC-FFF9-4F9D-AD05-29727278183C}" type="pres">
      <dgm:prSet presAssocID="{CBEEBE36-3532-4FA0-A1FE-F60CD254A76A}" presName="text_2" presStyleLbl="node1" presStyleIdx="1" presStyleCnt="5">
        <dgm:presLayoutVars>
          <dgm:bulletEnabled val="1"/>
        </dgm:presLayoutVars>
      </dgm:prSet>
      <dgm:spPr/>
    </dgm:pt>
    <dgm:pt modelId="{5775671A-01AC-4448-B33F-799D7ECD6B28}" type="pres">
      <dgm:prSet presAssocID="{CBEEBE36-3532-4FA0-A1FE-F60CD254A76A}" presName="accent_2" presStyleCnt="0"/>
      <dgm:spPr/>
    </dgm:pt>
    <dgm:pt modelId="{A437606B-4783-48CB-A002-57714BAA0428}" type="pres">
      <dgm:prSet presAssocID="{CBEEBE36-3532-4FA0-A1FE-F60CD254A76A}" presName="accentRepeatNode" presStyleLbl="solidFgAcc1" presStyleIdx="1" presStyleCnt="5"/>
      <dgm:spPr>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63FA7673-E954-47B1-B4D4-B507816CC3FD}" type="pres">
      <dgm:prSet presAssocID="{8EAB0177-1C3F-4C9C-BD40-18129D76B956}" presName="text_3" presStyleLbl="node1" presStyleIdx="2" presStyleCnt="5">
        <dgm:presLayoutVars>
          <dgm:bulletEnabled val="1"/>
        </dgm:presLayoutVars>
      </dgm:prSet>
      <dgm:spPr/>
    </dgm:pt>
    <dgm:pt modelId="{0797F36F-F5D2-45B9-BB76-56B37CD5C43B}" type="pres">
      <dgm:prSet presAssocID="{8EAB0177-1C3F-4C9C-BD40-18129D76B956}" presName="accent_3" presStyleCnt="0"/>
      <dgm:spPr/>
    </dgm:pt>
    <dgm:pt modelId="{B4874059-EFEF-4502-A2AA-9642C4B490F6}" type="pres">
      <dgm:prSet presAssocID="{8EAB0177-1C3F-4C9C-BD40-18129D76B956}" presName="accentRepeatNode" presStyleLbl="solidFgAcc1" presStyleIdx="2" presStyleCnt="5"/>
      <dgm:spPr>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pt>
    <dgm:pt modelId="{A85CEB45-E58F-4E15-9914-3A43919B97E9}" type="pres">
      <dgm:prSet presAssocID="{B98DBABA-F645-422F-9357-0297E06B8443}" presName="text_4" presStyleLbl="node1" presStyleIdx="3" presStyleCnt="5" custLinFactNeighborX="-245">
        <dgm:presLayoutVars>
          <dgm:bulletEnabled val="1"/>
        </dgm:presLayoutVars>
      </dgm:prSet>
      <dgm:spPr/>
    </dgm:pt>
    <dgm:pt modelId="{8C5C829D-4C79-4F31-AA7E-4156AD1DF0C4}" type="pres">
      <dgm:prSet presAssocID="{B98DBABA-F645-422F-9357-0297E06B8443}" presName="accent_4" presStyleCnt="0"/>
      <dgm:spPr/>
    </dgm:pt>
    <dgm:pt modelId="{2309F4A7-E5BB-48D3-A94D-DC69374A8A12}" type="pres">
      <dgm:prSet presAssocID="{B98DBABA-F645-422F-9357-0297E06B8443}" presName="accentRepeatNode" presStyleLbl="solidFgAcc1" presStyleIdx="3" presStyleCnt="5"/>
      <dgm:spPr>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pt>
    <dgm:pt modelId="{D1BE9FBF-C5CC-4D6B-A8BD-D715111F3811}" type="pres">
      <dgm:prSet presAssocID="{8642EF8C-1869-4C72-AD74-65DDE927601E}" presName="text_5" presStyleLbl="node1" presStyleIdx="4" presStyleCnt="5">
        <dgm:presLayoutVars>
          <dgm:bulletEnabled val="1"/>
        </dgm:presLayoutVars>
      </dgm:prSet>
      <dgm:spPr/>
    </dgm:pt>
    <dgm:pt modelId="{6E4BF2C3-2BBB-444B-ACC8-E9C9BC0331C8}" type="pres">
      <dgm:prSet presAssocID="{8642EF8C-1869-4C72-AD74-65DDE927601E}" presName="accent_5" presStyleCnt="0"/>
      <dgm:spPr/>
    </dgm:pt>
    <dgm:pt modelId="{B4CBDD62-B948-4D72-A266-B3D01042CE30}" type="pres">
      <dgm:prSet presAssocID="{8642EF8C-1869-4C72-AD74-65DDE927601E}" presName="accentRepeatNode" presStyleLbl="solidFgAcc1" presStyleIdx="4" presStyleCnt="5"/>
      <dgm:spPr>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pt>
  </dgm:ptLst>
  <dgm:cxnLst>
    <dgm:cxn modelId="{32DFBF28-2C94-4DDF-B3A4-399147C4A6D7}" srcId="{A1371EF3-3E66-474F-B536-E6506441F0AF}" destId="{8642EF8C-1869-4C72-AD74-65DDE927601E}" srcOrd="4" destOrd="0" parTransId="{BE90C5D7-B446-4A9A-BA4E-FB48A283D9D6}" sibTransId="{CB70B4BC-7BB4-4126-BFFC-7598134B590E}"/>
    <dgm:cxn modelId="{BA80FF41-55DD-4701-954F-7C3FB4E1B1CC}" srcId="{A1371EF3-3E66-474F-B536-E6506441F0AF}" destId="{B98DBABA-F645-422F-9357-0297E06B8443}" srcOrd="3" destOrd="0" parTransId="{272A6DDE-EDA7-4327-8891-1F68C0C344CE}" sibTransId="{A4E6D080-0610-4D77-B9F2-4691C207A729}"/>
    <dgm:cxn modelId="{A0E8D946-FFC8-482E-A037-194487022BB5}" type="presOf" srcId="{75BE4916-82DC-4936-A9B2-EB6670F97063}" destId="{D25F0FA2-9F0F-4973-B0B4-37E72CE410F2}" srcOrd="0" destOrd="0" presId="urn:microsoft.com/office/officeart/2008/layout/VerticalCurvedList"/>
    <dgm:cxn modelId="{B8696B68-88A4-454B-9C66-6FB879DC1E5E}" type="presOf" srcId="{B98DBABA-F645-422F-9357-0297E06B8443}" destId="{A85CEB45-E58F-4E15-9914-3A43919B97E9}" srcOrd="0" destOrd="0" presId="urn:microsoft.com/office/officeart/2008/layout/VerticalCurvedList"/>
    <dgm:cxn modelId="{4487E052-C956-4029-B7F3-9B977AAA7CE9}" srcId="{A1371EF3-3E66-474F-B536-E6506441F0AF}" destId="{CBEEBE36-3532-4FA0-A1FE-F60CD254A76A}" srcOrd="1" destOrd="0" parTransId="{5313ACB8-6A55-4FFF-BA05-6257497CE011}" sibTransId="{29D0A0E4-62B6-42B5-834E-5129E7474DF1}"/>
    <dgm:cxn modelId="{6653FC95-1BA3-41FC-8528-E03462F2F034}" type="presOf" srcId="{C295DC0C-6E77-4DBE-B709-748461671E12}" destId="{D4C39454-BBBF-48E4-8580-89787D213413}" srcOrd="0" destOrd="0" presId="urn:microsoft.com/office/officeart/2008/layout/VerticalCurvedList"/>
    <dgm:cxn modelId="{D5AA1FB1-0E8C-4F90-B01C-94370CC3672A}" srcId="{A1371EF3-3E66-474F-B536-E6506441F0AF}" destId="{C295DC0C-6E77-4DBE-B709-748461671E12}" srcOrd="0" destOrd="0" parTransId="{43A4AF85-1E21-4D2C-A9DB-A72C1ED07514}" sibTransId="{75BE4916-82DC-4936-A9B2-EB6670F97063}"/>
    <dgm:cxn modelId="{000434B9-D876-4CB9-A056-F236F3CC8482}" type="presOf" srcId="{8642EF8C-1869-4C72-AD74-65DDE927601E}" destId="{D1BE9FBF-C5CC-4D6B-A8BD-D715111F3811}" srcOrd="0" destOrd="0" presId="urn:microsoft.com/office/officeart/2008/layout/VerticalCurvedList"/>
    <dgm:cxn modelId="{D3AF86DD-1EB8-4F08-9013-FB5DE171CE26}" type="presOf" srcId="{8EAB0177-1C3F-4C9C-BD40-18129D76B956}" destId="{63FA7673-E954-47B1-B4D4-B507816CC3FD}" srcOrd="0" destOrd="0" presId="urn:microsoft.com/office/officeart/2008/layout/VerticalCurvedList"/>
    <dgm:cxn modelId="{80D570E7-C9C6-4554-83BC-36C81160BF46}" type="presOf" srcId="{A1371EF3-3E66-474F-B536-E6506441F0AF}" destId="{AA6FF47A-14F4-44D2-BE59-9B6A4DC02209}" srcOrd="0" destOrd="0" presId="urn:microsoft.com/office/officeart/2008/layout/VerticalCurvedList"/>
    <dgm:cxn modelId="{30D620F7-A026-4961-BDE9-EC27ACDFD57F}" type="presOf" srcId="{CBEEBE36-3532-4FA0-A1FE-F60CD254A76A}" destId="{D1E07BFC-FFF9-4F9D-AD05-29727278183C}" srcOrd="0" destOrd="0" presId="urn:microsoft.com/office/officeart/2008/layout/VerticalCurvedList"/>
    <dgm:cxn modelId="{843C55F7-D8B8-4BC6-A6AB-535B92F92DE9}" srcId="{A1371EF3-3E66-474F-B536-E6506441F0AF}" destId="{8EAB0177-1C3F-4C9C-BD40-18129D76B956}" srcOrd="2" destOrd="0" parTransId="{A28E8281-F5C6-4CBC-AC0F-0A1C66B668D0}" sibTransId="{F77B8E8C-FAE7-49E0-BA7F-D99E3478AB0B}"/>
    <dgm:cxn modelId="{BA9B2C5A-9D5A-4506-AE64-688A479F154F}" type="presParOf" srcId="{AA6FF47A-14F4-44D2-BE59-9B6A4DC02209}" destId="{2D20FC8A-8CDE-47C8-8747-5A6B56670E31}" srcOrd="0" destOrd="0" presId="urn:microsoft.com/office/officeart/2008/layout/VerticalCurvedList"/>
    <dgm:cxn modelId="{F68A7C6D-80B5-4DE2-B572-F3246CAC3E9E}" type="presParOf" srcId="{2D20FC8A-8CDE-47C8-8747-5A6B56670E31}" destId="{41F45B66-E523-48C2-9381-663D1B463AE6}" srcOrd="0" destOrd="0" presId="urn:microsoft.com/office/officeart/2008/layout/VerticalCurvedList"/>
    <dgm:cxn modelId="{2C20A596-3105-408D-8441-98E33327EB19}" type="presParOf" srcId="{41F45B66-E523-48C2-9381-663D1B463AE6}" destId="{C60843B6-3EB0-4509-AA18-70DFF51A2F20}" srcOrd="0" destOrd="0" presId="urn:microsoft.com/office/officeart/2008/layout/VerticalCurvedList"/>
    <dgm:cxn modelId="{224BC431-E621-427A-8640-91BDE35D23BA}" type="presParOf" srcId="{41F45B66-E523-48C2-9381-663D1B463AE6}" destId="{D25F0FA2-9F0F-4973-B0B4-37E72CE410F2}" srcOrd="1" destOrd="0" presId="urn:microsoft.com/office/officeart/2008/layout/VerticalCurvedList"/>
    <dgm:cxn modelId="{6ED9FC73-C429-4652-BC8F-59120E9A5542}" type="presParOf" srcId="{41F45B66-E523-48C2-9381-663D1B463AE6}" destId="{FCD95C7E-8CEE-4D52-A835-9382AE28C642}" srcOrd="2" destOrd="0" presId="urn:microsoft.com/office/officeart/2008/layout/VerticalCurvedList"/>
    <dgm:cxn modelId="{35973677-0A52-4DCB-BED2-338C973812C8}" type="presParOf" srcId="{41F45B66-E523-48C2-9381-663D1B463AE6}" destId="{54F01ED0-D3AC-44A1-B1ED-75127D9BA976}" srcOrd="3" destOrd="0" presId="urn:microsoft.com/office/officeart/2008/layout/VerticalCurvedList"/>
    <dgm:cxn modelId="{4D97FF40-643E-4659-AD66-110B36670025}" type="presParOf" srcId="{2D20FC8A-8CDE-47C8-8747-5A6B56670E31}" destId="{D4C39454-BBBF-48E4-8580-89787D213413}" srcOrd="1" destOrd="0" presId="urn:microsoft.com/office/officeart/2008/layout/VerticalCurvedList"/>
    <dgm:cxn modelId="{666DFAB8-FB18-4051-B7F6-E2FD1DBD9BCB}" type="presParOf" srcId="{2D20FC8A-8CDE-47C8-8747-5A6B56670E31}" destId="{0D99FAF4-789B-484F-846A-717B307D902F}" srcOrd="2" destOrd="0" presId="urn:microsoft.com/office/officeart/2008/layout/VerticalCurvedList"/>
    <dgm:cxn modelId="{C2902F53-0804-428C-942A-CC1372C4DD67}" type="presParOf" srcId="{0D99FAF4-789B-484F-846A-717B307D902F}" destId="{BAECE883-5BA4-479A-8CB5-52834DB2BE3A}" srcOrd="0" destOrd="0" presId="urn:microsoft.com/office/officeart/2008/layout/VerticalCurvedList"/>
    <dgm:cxn modelId="{A30E800F-78FB-4D18-B5E4-F01AA607FC59}" type="presParOf" srcId="{2D20FC8A-8CDE-47C8-8747-5A6B56670E31}" destId="{D1E07BFC-FFF9-4F9D-AD05-29727278183C}" srcOrd="3" destOrd="0" presId="urn:microsoft.com/office/officeart/2008/layout/VerticalCurvedList"/>
    <dgm:cxn modelId="{341D1654-38A0-4C2F-9BF6-35E4CFFEE9A1}" type="presParOf" srcId="{2D20FC8A-8CDE-47C8-8747-5A6B56670E31}" destId="{5775671A-01AC-4448-B33F-799D7ECD6B28}" srcOrd="4" destOrd="0" presId="urn:microsoft.com/office/officeart/2008/layout/VerticalCurvedList"/>
    <dgm:cxn modelId="{B9C92D5A-8E6F-4ED6-8B81-DC1F57847542}" type="presParOf" srcId="{5775671A-01AC-4448-B33F-799D7ECD6B28}" destId="{A437606B-4783-48CB-A002-57714BAA0428}" srcOrd="0" destOrd="0" presId="urn:microsoft.com/office/officeart/2008/layout/VerticalCurvedList"/>
    <dgm:cxn modelId="{FB8E3C30-157D-44CD-A444-503479BB7875}" type="presParOf" srcId="{2D20FC8A-8CDE-47C8-8747-5A6B56670E31}" destId="{63FA7673-E954-47B1-B4D4-B507816CC3FD}" srcOrd="5" destOrd="0" presId="urn:microsoft.com/office/officeart/2008/layout/VerticalCurvedList"/>
    <dgm:cxn modelId="{9140E254-7285-4BB8-A013-987DCF48549D}" type="presParOf" srcId="{2D20FC8A-8CDE-47C8-8747-5A6B56670E31}" destId="{0797F36F-F5D2-45B9-BB76-56B37CD5C43B}" srcOrd="6" destOrd="0" presId="urn:microsoft.com/office/officeart/2008/layout/VerticalCurvedList"/>
    <dgm:cxn modelId="{CFA0D594-0B94-46C2-93B5-C5BC21934E4D}" type="presParOf" srcId="{0797F36F-F5D2-45B9-BB76-56B37CD5C43B}" destId="{B4874059-EFEF-4502-A2AA-9642C4B490F6}" srcOrd="0" destOrd="0" presId="urn:microsoft.com/office/officeart/2008/layout/VerticalCurvedList"/>
    <dgm:cxn modelId="{711F41D0-3C9B-45B3-A779-965667DA4D75}" type="presParOf" srcId="{2D20FC8A-8CDE-47C8-8747-5A6B56670E31}" destId="{A85CEB45-E58F-4E15-9914-3A43919B97E9}" srcOrd="7" destOrd="0" presId="urn:microsoft.com/office/officeart/2008/layout/VerticalCurvedList"/>
    <dgm:cxn modelId="{E1E2085D-8B96-47A0-A063-B81E9D7A1357}" type="presParOf" srcId="{2D20FC8A-8CDE-47C8-8747-5A6B56670E31}" destId="{8C5C829D-4C79-4F31-AA7E-4156AD1DF0C4}" srcOrd="8" destOrd="0" presId="urn:microsoft.com/office/officeart/2008/layout/VerticalCurvedList"/>
    <dgm:cxn modelId="{A7A896C3-6A0B-4EFB-AF57-234DA8658282}" type="presParOf" srcId="{8C5C829D-4C79-4F31-AA7E-4156AD1DF0C4}" destId="{2309F4A7-E5BB-48D3-A94D-DC69374A8A12}" srcOrd="0" destOrd="0" presId="urn:microsoft.com/office/officeart/2008/layout/VerticalCurvedList"/>
    <dgm:cxn modelId="{105295CD-F36F-45D7-B70A-0DA977F69136}" type="presParOf" srcId="{2D20FC8A-8CDE-47C8-8747-5A6B56670E31}" destId="{D1BE9FBF-C5CC-4D6B-A8BD-D715111F3811}" srcOrd="9" destOrd="0" presId="urn:microsoft.com/office/officeart/2008/layout/VerticalCurvedList"/>
    <dgm:cxn modelId="{A76D287F-0361-41E0-A0D1-DF198F856B5F}" type="presParOf" srcId="{2D20FC8A-8CDE-47C8-8747-5A6B56670E31}" destId="{6E4BF2C3-2BBB-444B-ACC8-E9C9BC0331C8}" srcOrd="10" destOrd="0" presId="urn:microsoft.com/office/officeart/2008/layout/VerticalCurvedList"/>
    <dgm:cxn modelId="{5983C797-82A4-4942-AEA6-4B1E5692E35C}" type="presParOf" srcId="{6E4BF2C3-2BBB-444B-ACC8-E9C9BC0331C8}" destId="{B4CBDD62-B948-4D72-A266-B3D01042CE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0B6CCA-A1C9-495D-ACC3-9CB1BD768A1C}" type="doc">
      <dgm:prSet loTypeId="urn:microsoft.com/office/officeart/2005/8/layout/list1" loCatId="list" qsTypeId="urn:microsoft.com/office/officeart/2005/8/quickstyle/simple2" qsCatId="simple" csTypeId="urn:microsoft.com/office/officeart/2005/8/colors/accent3_1" csCatId="accent3" phldr="1"/>
      <dgm:spPr/>
      <dgm:t>
        <a:bodyPr/>
        <a:lstStyle/>
        <a:p>
          <a:endParaRPr lang="en-GB"/>
        </a:p>
      </dgm:t>
    </dgm:pt>
    <dgm:pt modelId="{12EE0550-0F8F-476B-BB2D-B0CEECB0DA20}">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Currency – Is it up to date.</a:t>
          </a:r>
        </a:p>
      </dgm:t>
    </dgm:pt>
    <dgm:pt modelId="{ECED95BC-ABCD-47D5-9B34-2288BA99BF1C}" type="parTrans" cxnId="{1DE0EB18-CC5C-46DE-BB40-2064F070D3E0}">
      <dgm:prSet/>
      <dgm:spPr/>
      <dgm:t>
        <a:bodyPr/>
        <a:lstStyle/>
        <a:p>
          <a:endParaRPr lang="en-GB"/>
        </a:p>
      </dgm:t>
    </dgm:pt>
    <dgm:pt modelId="{9CB19A8A-F6FF-405C-A58B-ED81B4CD5C91}" type="sibTrans" cxnId="{1DE0EB18-CC5C-46DE-BB40-2064F070D3E0}">
      <dgm:prSet/>
      <dgm:spPr/>
      <dgm:t>
        <a:bodyPr/>
        <a:lstStyle/>
        <a:p>
          <a:endParaRPr lang="en-GB"/>
        </a:p>
      </dgm:t>
    </dgm:pt>
    <dgm:pt modelId="{168394BA-EC22-43BA-8173-24708B7E1BEC}">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Relevance – Who is the intended audience, will it further your argument. </a:t>
          </a:r>
        </a:p>
      </dgm:t>
    </dgm:pt>
    <dgm:pt modelId="{452E513F-6765-4881-9980-596218CB44F9}" type="parTrans" cxnId="{3877F22A-0B6A-49E4-A0B9-41030B8E8114}">
      <dgm:prSet/>
      <dgm:spPr/>
      <dgm:t>
        <a:bodyPr/>
        <a:lstStyle/>
        <a:p>
          <a:endParaRPr lang="en-GB"/>
        </a:p>
      </dgm:t>
    </dgm:pt>
    <dgm:pt modelId="{20C56576-EDC4-46C8-B7CB-72E1E2487C19}" type="sibTrans" cxnId="{3877F22A-0B6A-49E4-A0B9-41030B8E8114}">
      <dgm:prSet/>
      <dgm:spPr/>
      <dgm:t>
        <a:bodyPr/>
        <a:lstStyle/>
        <a:p>
          <a:endParaRPr lang="en-GB"/>
        </a:p>
      </dgm:t>
    </dgm:pt>
    <dgm:pt modelId="{1E13304F-27FA-4C64-BA9C-FF0B80AFE2BA}">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Accuracy – Can it be verified, is it supported by evidence.</a:t>
          </a:r>
        </a:p>
      </dgm:t>
    </dgm:pt>
    <dgm:pt modelId="{1B4084CA-EB93-4EBE-9E48-DD4E02B5CF1E}" type="parTrans" cxnId="{BB05581C-EC75-4736-8602-9C5BF5B27C83}">
      <dgm:prSet/>
      <dgm:spPr/>
      <dgm:t>
        <a:bodyPr/>
        <a:lstStyle/>
        <a:p>
          <a:endParaRPr lang="en-GB"/>
        </a:p>
      </dgm:t>
    </dgm:pt>
    <dgm:pt modelId="{5823E96B-160D-48F5-8623-3947A0A0020E}" type="sibTrans" cxnId="{BB05581C-EC75-4736-8602-9C5BF5B27C83}">
      <dgm:prSet/>
      <dgm:spPr/>
      <dgm:t>
        <a:bodyPr/>
        <a:lstStyle/>
        <a:p>
          <a:endParaRPr lang="en-GB"/>
        </a:p>
      </dgm:t>
    </dgm:pt>
    <dgm:pt modelId="{BA05C45A-CD13-44A0-8C04-066B7071FF28}">
      <dgm:prSet>
        <dgm:style>
          <a:lnRef idx="2">
            <a:schemeClr val="accent2"/>
          </a:lnRef>
          <a:fillRef idx="1">
            <a:schemeClr val="lt1"/>
          </a:fillRef>
          <a:effectRef idx="0">
            <a:schemeClr val="accent2"/>
          </a:effectRef>
          <a:fontRef idx="minor">
            <a:schemeClr val="dk1"/>
          </a:fontRef>
        </dgm:style>
      </dgm:prSet>
      <dgm:spPr/>
      <dgm:t>
        <a:bodyPr/>
        <a:lstStyle/>
        <a:p>
          <a:r>
            <a:rPr lang="en-GB" b="1" dirty="0"/>
            <a:t>Purpose – Why has it been produced, is it objective.</a:t>
          </a:r>
        </a:p>
      </dgm:t>
    </dgm:pt>
    <dgm:pt modelId="{38263170-A4E2-4D19-9666-74CD64D270E3}" type="parTrans" cxnId="{10216048-47BD-4D3B-9F9A-674854FBBBC8}">
      <dgm:prSet/>
      <dgm:spPr/>
      <dgm:t>
        <a:bodyPr/>
        <a:lstStyle/>
        <a:p>
          <a:endParaRPr lang="en-GB"/>
        </a:p>
      </dgm:t>
    </dgm:pt>
    <dgm:pt modelId="{0417347E-8FD0-47F7-A496-99F952086EE9}" type="sibTrans" cxnId="{10216048-47BD-4D3B-9F9A-674854FBBBC8}">
      <dgm:prSet/>
      <dgm:spPr/>
      <dgm:t>
        <a:bodyPr/>
        <a:lstStyle/>
        <a:p>
          <a:endParaRPr lang="en-GB"/>
        </a:p>
      </dgm:t>
    </dgm:pt>
    <dgm:pt modelId="{2A1595AB-CAFC-4D98-8120-782FB0B1CE07}">
      <dgm:prSet>
        <dgm:style>
          <a:lnRef idx="2">
            <a:schemeClr val="accent2"/>
          </a:lnRef>
          <a:fillRef idx="1">
            <a:schemeClr val="lt1"/>
          </a:fillRef>
          <a:effectRef idx="0">
            <a:schemeClr val="accent2"/>
          </a:effectRef>
          <a:fontRef idx="minor">
            <a:schemeClr val="dk1"/>
          </a:fontRef>
        </dgm:style>
      </dgm:prSet>
      <dgm:spPr/>
      <dgm:t>
        <a:bodyPr/>
        <a:lstStyle/>
        <a:p>
          <a:r>
            <a:rPr lang="en-GB" b="1" dirty="0"/>
            <a:t>Authority – What are the authors credentials.</a:t>
          </a:r>
        </a:p>
      </dgm:t>
    </dgm:pt>
    <dgm:pt modelId="{6B86FF9F-BEED-4BD6-9091-1E7448302700}" type="parTrans" cxnId="{A6484161-00BF-4F3E-B830-814CBA8237E9}">
      <dgm:prSet/>
      <dgm:spPr/>
      <dgm:t>
        <a:bodyPr/>
        <a:lstStyle/>
        <a:p>
          <a:endParaRPr lang="en-GB"/>
        </a:p>
      </dgm:t>
    </dgm:pt>
    <dgm:pt modelId="{551A919D-2D15-4FCD-A0D6-EAD1DE48E4EF}" type="sibTrans" cxnId="{A6484161-00BF-4F3E-B830-814CBA8237E9}">
      <dgm:prSet/>
      <dgm:spPr/>
      <dgm:t>
        <a:bodyPr/>
        <a:lstStyle/>
        <a:p>
          <a:endParaRPr lang="en-GB"/>
        </a:p>
      </dgm:t>
    </dgm:pt>
    <dgm:pt modelId="{CDE0E28C-88AA-44DF-A56C-5B6847599EB8}" type="pres">
      <dgm:prSet presAssocID="{360B6CCA-A1C9-495D-ACC3-9CB1BD768A1C}" presName="linear" presStyleCnt="0">
        <dgm:presLayoutVars>
          <dgm:dir/>
          <dgm:animLvl val="lvl"/>
          <dgm:resizeHandles val="exact"/>
        </dgm:presLayoutVars>
      </dgm:prSet>
      <dgm:spPr/>
    </dgm:pt>
    <dgm:pt modelId="{6B7B4CDD-1433-4B54-94A2-1E49B991A50C}" type="pres">
      <dgm:prSet presAssocID="{12EE0550-0F8F-476B-BB2D-B0CEECB0DA20}" presName="parentLin" presStyleCnt="0"/>
      <dgm:spPr/>
    </dgm:pt>
    <dgm:pt modelId="{5F1D83C3-0092-4391-B441-597ACC32C483}" type="pres">
      <dgm:prSet presAssocID="{12EE0550-0F8F-476B-BB2D-B0CEECB0DA20}" presName="parentLeftMargin" presStyleLbl="node1" presStyleIdx="0" presStyleCnt="5"/>
      <dgm:spPr/>
    </dgm:pt>
    <dgm:pt modelId="{914131C2-D182-4567-A66E-28D9748C9BAE}" type="pres">
      <dgm:prSet presAssocID="{12EE0550-0F8F-476B-BB2D-B0CEECB0DA20}" presName="parentText" presStyleLbl="node1" presStyleIdx="0" presStyleCnt="5">
        <dgm:presLayoutVars>
          <dgm:chMax val="0"/>
          <dgm:bulletEnabled val="1"/>
        </dgm:presLayoutVars>
      </dgm:prSet>
      <dgm:spPr/>
    </dgm:pt>
    <dgm:pt modelId="{6D9A7A35-5125-4DBF-A0ED-1FFD7F52899B}" type="pres">
      <dgm:prSet presAssocID="{12EE0550-0F8F-476B-BB2D-B0CEECB0DA20}" presName="negativeSpace" presStyleCnt="0"/>
      <dgm:spPr/>
    </dgm:pt>
    <dgm:pt modelId="{DC0D7880-6EE9-409E-A018-0667F619B511}" type="pres">
      <dgm:prSet presAssocID="{12EE0550-0F8F-476B-BB2D-B0CEECB0DA20}" presName="childText" presStyleLbl="conFgAcc1" presStyleIdx="0" presStyleCnt="5" custLinFactNeighborX="2">
        <dgm:presLayoutVars>
          <dgm:bulletEnabled val="1"/>
        </dgm:presLayoutVars>
      </dgm:prSet>
      <dgm:spPr>
        <a:solidFill>
          <a:schemeClr val="accent2">
            <a:lumMod val="40000"/>
            <a:lumOff val="60000"/>
            <a:alpha val="90000"/>
          </a:schemeClr>
        </a:solidFill>
      </dgm:spPr>
    </dgm:pt>
    <dgm:pt modelId="{82A79B01-5D74-4626-8FBA-11FF01F23235}" type="pres">
      <dgm:prSet presAssocID="{9CB19A8A-F6FF-405C-A58B-ED81B4CD5C91}" presName="spaceBetweenRectangles" presStyleCnt="0"/>
      <dgm:spPr/>
    </dgm:pt>
    <dgm:pt modelId="{ED4C5073-9EE3-4A06-AC6C-D25AD6AF387B}" type="pres">
      <dgm:prSet presAssocID="{168394BA-EC22-43BA-8173-24708B7E1BEC}" presName="parentLin" presStyleCnt="0"/>
      <dgm:spPr/>
    </dgm:pt>
    <dgm:pt modelId="{E6CE7701-F6A7-42D0-B9D1-9FBFA8DD308E}" type="pres">
      <dgm:prSet presAssocID="{168394BA-EC22-43BA-8173-24708B7E1BEC}" presName="parentLeftMargin" presStyleLbl="node1" presStyleIdx="0" presStyleCnt="5"/>
      <dgm:spPr/>
    </dgm:pt>
    <dgm:pt modelId="{53E9194F-4671-4AB4-B452-C8B92AFC498F}" type="pres">
      <dgm:prSet presAssocID="{168394BA-EC22-43BA-8173-24708B7E1BEC}" presName="parentText" presStyleLbl="node1" presStyleIdx="1" presStyleCnt="5">
        <dgm:presLayoutVars>
          <dgm:chMax val="0"/>
          <dgm:bulletEnabled val="1"/>
        </dgm:presLayoutVars>
      </dgm:prSet>
      <dgm:spPr/>
    </dgm:pt>
    <dgm:pt modelId="{37C88BBE-5AA0-4AEC-BEFA-7922F8185567}" type="pres">
      <dgm:prSet presAssocID="{168394BA-EC22-43BA-8173-24708B7E1BEC}" presName="negativeSpace" presStyleCnt="0"/>
      <dgm:spPr/>
    </dgm:pt>
    <dgm:pt modelId="{992880D5-4808-45F9-9DE4-6D67F4C8EC2C}" type="pres">
      <dgm:prSet presAssocID="{168394BA-EC22-43BA-8173-24708B7E1BEC}" presName="childText" presStyleLbl="conFgAcc1" presStyleIdx="1" presStyleCnt="5">
        <dgm:presLayoutVars>
          <dgm:bulletEnabled val="1"/>
        </dgm:presLayoutVars>
      </dgm:prSet>
      <dgm:spPr>
        <a:solidFill>
          <a:schemeClr val="accent2">
            <a:lumMod val="40000"/>
            <a:lumOff val="60000"/>
            <a:alpha val="90000"/>
          </a:schemeClr>
        </a:solidFill>
      </dgm:spPr>
    </dgm:pt>
    <dgm:pt modelId="{E3AC15D1-0FD9-48DA-8D3B-BAF10FA0B2D7}" type="pres">
      <dgm:prSet presAssocID="{20C56576-EDC4-46C8-B7CB-72E1E2487C19}" presName="spaceBetweenRectangles" presStyleCnt="0"/>
      <dgm:spPr/>
    </dgm:pt>
    <dgm:pt modelId="{5554B4F0-CC18-43DC-B5CF-0FB1B5EBD29F}" type="pres">
      <dgm:prSet presAssocID="{2A1595AB-CAFC-4D98-8120-782FB0B1CE07}" presName="parentLin" presStyleCnt="0"/>
      <dgm:spPr/>
    </dgm:pt>
    <dgm:pt modelId="{5CE2FD1F-88B7-4D6D-A85F-A1DEFC78C814}" type="pres">
      <dgm:prSet presAssocID="{2A1595AB-CAFC-4D98-8120-782FB0B1CE07}" presName="parentLeftMargin" presStyleLbl="node1" presStyleIdx="1" presStyleCnt="5"/>
      <dgm:spPr/>
    </dgm:pt>
    <dgm:pt modelId="{9D068616-F48F-4CCE-B511-0201F49EA0BB}" type="pres">
      <dgm:prSet presAssocID="{2A1595AB-CAFC-4D98-8120-782FB0B1CE07}" presName="parentText" presStyleLbl="node1" presStyleIdx="2" presStyleCnt="5">
        <dgm:presLayoutVars>
          <dgm:chMax val="0"/>
          <dgm:bulletEnabled val="1"/>
        </dgm:presLayoutVars>
      </dgm:prSet>
      <dgm:spPr/>
    </dgm:pt>
    <dgm:pt modelId="{AFE713E4-6EDD-4C48-A71B-F7C18F140278}" type="pres">
      <dgm:prSet presAssocID="{2A1595AB-CAFC-4D98-8120-782FB0B1CE07}" presName="negativeSpace" presStyleCnt="0"/>
      <dgm:spPr/>
    </dgm:pt>
    <dgm:pt modelId="{985E9B0A-9AEF-4590-B806-A67F5A31E446}" type="pres">
      <dgm:prSet presAssocID="{2A1595AB-CAFC-4D98-8120-782FB0B1CE07}" presName="childText" presStyleLbl="conFgAcc1" presStyleIdx="2" presStyleCnt="5">
        <dgm:presLayoutVars>
          <dgm:bulletEnabled val="1"/>
        </dgm:presLayoutVars>
      </dgm:prSet>
      <dgm:spPr>
        <a:solidFill>
          <a:schemeClr val="accent2">
            <a:lumMod val="40000"/>
            <a:lumOff val="60000"/>
            <a:alpha val="90000"/>
          </a:schemeClr>
        </a:solidFill>
      </dgm:spPr>
    </dgm:pt>
    <dgm:pt modelId="{70AFB8D3-7329-49F4-8C65-4A4280D79D37}" type="pres">
      <dgm:prSet presAssocID="{551A919D-2D15-4FCD-A0D6-EAD1DE48E4EF}" presName="spaceBetweenRectangles" presStyleCnt="0"/>
      <dgm:spPr/>
    </dgm:pt>
    <dgm:pt modelId="{A6352E8E-2AFA-4384-A62D-CFBB81D350D4}" type="pres">
      <dgm:prSet presAssocID="{1E13304F-27FA-4C64-BA9C-FF0B80AFE2BA}" presName="parentLin" presStyleCnt="0"/>
      <dgm:spPr/>
    </dgm:pt>
    <dgm:pt modelId="{22B8AD0F-7788-487D-B872-5B471AAD63F0}" type="pres">
      <dgm:prSet presAssocID="{1E13304F-27FA-4C64-BA9C-FF0B80AFE2BA}" presName="parentLeftMargin" presStyleLbl="node1" presStyleIdx="2" presStyleCnt="5"/>
      <dgm:spPr/>
    </dgm:pt>
    <dgm:pt modelId="{A0BB8022-8F14-489F-A061-71633577E43F}" type="pres">
      <dgm:prSet presAssocID="{1E13304F-27FA-4C64-BA9C-FF0B80AFE2BA}" presName="parentText" presStyleLbl="node1" presStyleIdx="3" presStyleCnt="5">
        <dgm:presLayoutVars>
          <dgm:chMax val="0"/>
          <dgm:bulletEnabled val="1"/>
        </dgm:presLayoutVars>
      </dgm:prSet>
      <dgm:spPr/>
    </dgm:pt>
    <dgm:pt modelId="{7B5FB38C-735E-4C57-9A2F-AAE4E6C61108}" type="pres">
      <dgm:prSet presAssocID="{1E13304F-27FA-4C64-BA9C-FF0B80AFE2BA}" presName="negativeSpace" presStyleCnt="0"/>
      <dgm:spPr/>
    </dgm:pt>
    <dgm:pt modelId="{6EC94982-80D7-43AE-89B6-6AF59C6A4C99}" type="pres">
      <dgm:prSet presAssocID="{1E13304F-27FA-4C64-BA9C-FF0B80AFE2BA}" presName="childText" presStyleLbl="conFgAcc1" presStyleIdx="3" presStyleCnt="5">
        <dgm:presLayoutVars>
          <dgm:bulletEnabled val="1"/>
        </dgm:presLayoutVars>
      </dgm:prSet>
      <dgm:spPr>
        <a:solidFill>
          <a:schemeClr val="accent2">
            <a:lumMod val="40000"/>
            <a:lumOff val="60000"/>
            <a:alpha val="90000"/>
          </a:schemeClr>
        </a:solidFill>
      </dgm:spPr>
    </dgm:pt>
    <dgm:pt modelId="{D75F3312-48EE-427A-8391-B473C9A848DD}" type="pres">
      <dgm:prSet presAssocID="{5823E96B-160D-48F5-8623-3947A0A0020E}" presName="spaceBetweenRectangles" presStyleCnt="0"/>
      <dgm:spPr/>
    </dgm:pt>
    <dgm:pt modelId="{F8B304A5-A33A-4F67-BEC4-6F6BCF68BA81}" type="pres">
      <dgm:prSet presAssocID="{BA05C45A-CD13-44A0-8C04-066B7071FF28}" presName="parentLin" presStyleCnt="0"/>
      <dgm:spPr/>
    </dgm:pt>
    <dgm:pt modelId="{0B75CF3B-5C7D-4B43-83DA-BB35C63AA777}" type="pres">
      <dgm:prSet presAssocID="{BA05C45A-CD13-44A0-8C04-066B7071FF28}" presName="parentLeftMargin" presStyleLbl="node1" presStyleIdx="3" presStyleCnt="5"/>
      <dgm:spPr/>
    </dgm:pt>
    <dgm:pt modelId="{97D43D6C-129E-4C64-8049-A91847C21319}" type="pres">
      <dgm:prSet presAssocID="{BA05C45A-CD13-44A0-8C04-066B7071FF28}" presName="parentText" presStyleLbl="node1" presStyleIdx="4" presStyleCnt="5">
        <dgm:presLayoutVars>
          <dgm:chMax val="0"/>
          <dgm:bulletEnabled val="1"/>
        </dgm:presLayoutVars>
      </dgm:prSet>
      <dgm:spPr/>
    </dgm:pt>
    <dgm:pt modelId="{90079AF4-C0AE-412E-A3A4-554D0FCCA767}" type="pres">
      <dgm:prSet presAssocID="{BA05C45A-CD13-44A0-8C04-066B7071FF28}" presName="negativeSpace" presStyleCnt="0"/>
      <dgm:spPr/>
    </dgm:pt>
    <dgm:pt modelId="{50D54641-E820-4273-A443-71C4F2F01F82}" type="pres">
      <dgm:prSet presAssocID="{BA05C45A-CD13-44A0-8C04-066B7071FF28}" presName="childText" presStyleLbl="conFgAcc1" presStyleIdx="4" presStyleCnt="5">
        <dgm:presLayoutVars>
          <dgm:bulletEnabled val="1"/>
        </dgm:presLayoutVars>
      </dgm:prSet>
      <dgm:spPr>
        <a:solidFill>
          <a:schemeClr val="accent2">
            <a:lumMod val="40000"/>
            <a:lumOff val="60000"/>
            <a:alpha val="90000"/>
          </a:schemeClr>
        </a:solidFill>
      </dgm:spPr>
    </dgm:pt>
  </dgm:ptLst>
  <dgm:cxnLst>
    <dgm:cxn modelId="{EC370F09-26F4-477B-BC4C-55311A8C91CB}" type="presOf" srcId="{360B6CCA-A1C9-495D-ACC3-9CB1BD768A1C}" destId="{CDE0E28C-88AA-44DF-A56C-5B6847599EB8}" srcOrd="0" destOrd="0" presId="urn:microsoft.com/office/officeart/2005/8/layout/list1"/>
    <dgm:cxn modelId="{05BE8017-C4B0-46CD-AE58-72E6B32C9C35}" type="presOf" srcId="{BA05C45A-CD13-44A0-8C04-066B7071FF28}" destId="{0B75CF3B-5C7D-4B43-83DA-BB35C63AA777}" srcOrd="0" destOrd="0" presId="urn:microsoft.com/office/officeart/2005/8/layout/list1"/>
    <dgm:cxn modelId="{1DE0EB18-CC5C-46DE-BB40-2064F070D3E0}" srcId="{360B6CCA-A1C9-495D-ACC3-9CB1BD768A1C}" destId="{12EE0550-0F8F-476B-BB2D-B0CEECB0DA20}" srcOrd="0" destOrd="0" parTransId="{ECED95BC-ABCD-47D5-9B34-2288BA99BF1C}" sibTransId="{9CB19A8A-F6FF-405C-A58B-ED81B4CD5C91}"/>
    <dgm:cxn modelId="{BB05581C-EC75-4736-8602-9C5BF5B27C83}" srcId="{360B6CCA-A1C9-495D-ACC3-9CB1BD768A1C}" destId="{1E13304F-27FA-4C64-BA9C-FF0B80AFE2BA}" srcOrd="3" destOrd="0" parTransId="{1B4084CA-EB93-4EBE-9E48-DD4E02B5CF1E}" sibTransId="{5823E96B-160D-48F5-8623-3947A0A0020E}"/>
    <dgm:cxn modelId="{AAE7A12A-28EA-476D-BA41-B78C995ABF0D}" type="presOf" srcId="{1E13304F-27FA-4C64-BA9C-FF0B80AFE2BA}" destId="{22B8AD0F-7788-487D-B872-5B471AAD63F0}" srcOrd="0" destOrd="0" presId="urn:microsoft.com/office/officeart/2005/8/layout/list1"/>
    <dgm:cxn modelId="{3877F22A-0B6A-49E4-A0B9-41030B8E8114}" srcId="{360B6CCA-A1C9-495D-ACC3-9CB1BD768A1C}" destId="{168394BA-EC22-43BA-8173-24708B7E1BEC}" srcOrd="1" destOrd="0" parTransId="{452E513F-6765-4881-9980-596218CB44F9}" sibTransId="{20C56576-EDC4-46C8-B7CB-72E1E2487C19}"/>
    <dgm:cxn modelId="{F25F1E41-5706-4B22-A14A-2E255D4DCCD7}" type="presOf" srcId="{2A1595AB-CAFC-4D98-8120-782FB0B1CE07}" destId="{5CE2FD1F-88B7-4D6D-A85F-A1DEFC78C814}" srcOrd="0" destOrd="0" presId="urn:microsoft.com/office/officeart/2005/8/layout/list1"/>
    <dgm:cxn modelId="{A6484161-00BF-4F3E-B830-814CBA8237E9}" srcId="{360B6CCA-A1C9-495D-ACC3-9CB1BD768A1C}" destId="{2A1595AB-CAFC-4D98-8120-782FB0B1CE07}" srcOrd="2" destOrd="0" parTransId="{6B86FF9F-BEED-4BD6-9091-1E7448302700}" sibTransId="{551A919D-2D15-4FCD-A0D6-EAD1DE48E4EF}"/>
    <dgm:cxn modelId="{10216048-47BD-4D3B-9F9A-674854FBBBC8}" srcId="{360B6CCA-A1C9-495D-ACC3-9CB1BD768A1C}" destId="{BA05C45A-CD13-44A0-8C04-066B7071FF28}" srcOrd="4" destOrd="0" parTransId="{38263170-A4E2-4D19-9666-74CD64D270E3}" sibTransId="{0417347E-8FD0-47F7-A496-99F952086EE9}"/>
    <dgm:cxn modelId="{14AADB78-14E6-4A86-8316-FAAF48C5B1FC}" type="presOf" srcId="{168394BA-EC22-43BA-8173-24708B7E1BEC}" destId="{53E9194F-4671-4AB4-B452-C8B92AFC498F}" srcOrd="1" destOrd="0" presId="urn:microsoft.com/office/officeart/2005/8/layout/list1"/>
    <dgm:cxn modelId="{D4421A7B-5B21-455A-9377-B9DA813C883F}" type="presOf" srcId="{BA05C45A-CD13-44A0-8C04-066B7071FF28}" destId="{97D43D6C-129E-4C64-8049-A91847C21319}" srcOrd="1" destOrd="0" presId="urn:microsoft.com/office/officeart/2005/8/layout/list1"/>
    <dgm:cxn modelId="{F530A6BB-1BEF-42A7-9D58-8B254DCDEFF4}" type="presOf" srcId="{12EE0550-0F8F-476B-BB2D-B0CEECB0DA20}" destId="{914131C2-D182-4567-A66E-28D9748C9BAE}" srcOrd="1" destOrd="0" presId="urn:microsoft.com/office/officeart/2005/8/layout/list1"/>
    <dgm:cxn modelId="{D92493E1-F940-4819-9DF2-869C24E2426F}" type="presOf" srcId="{12EE0550-0F8F-476B-BB2D-B0CEECB0DA20}" destId="{5F1D83C3-0092-4391-B441-597ACC32C483}" srcOrd="0" destOrd="0" presId="urn:microsoft.com/office/officeart/2005/8/layout/list1"/>
    <dgm:cxn modelId="{445CB1E7-9B46-4CAB-937F-CF043DC7314B}" type="presOf" srcId="{1E13304F-27FA-4C64-BA9C-FF0B80AFE2BA}" destId="{A0BB8022-8F14-489F-A061-71633577E43F}" srcOrd="1" destOrd="0" presId="urn:microsoft.com/office/officeart/2005/8/layout/list1"/>
    <dgm:cxn modelId="{916BF8F2-BB13-465B-BC17-63BE7929F200}" type="presOf" srcId="{2A1595AB-CAFC-4D98-8120-782FB0B1CE07}" destId="{9D068616-F48F-4CCE-B511-0201F49EA0BB}" srcOrd="1" destOrd="0" presId="urn:microsoft.com/office/officeart/2005/8/layout/list1"/>
    <dgm:cxn modelId="{C090A6F6-1751-4133-8AD0-C3E4D663EBAD}" type="presOf" srcId="{168394BA-EC22-43BA-8173-24708B7E1BEC}" destId="{E6CE7701-F6A7-42D0-B9D1-9FBFA8DD308E}" srcOrd="0" destOrd="0" presId="urn:microsoft.com/office/officeart/2005/8/layout/list1"/>
    <dgm:cxn modelId="{8A85F40B-B221-4803-B2E8-F2D7F2078377}" type="presParOf" srcId="{CDE0E28C-88AA-44DF-A56C-5B6847599EB8}" destId="{6B7B4CDD-1433-4B54-94A2-1E49B991A50C}" srcOrd="0" destOrd="0" presId="urn:microsoft.com/office/officeart/2005/8/layout/list1"/>
    <dgm:cxn modelId="{A218ECFA-B248-4199-B34B-00C9545ACE27}" type="presParOf" srcId="{6B7B4CDD-1433-4B54-94A2-1E49B991A50C}" destId="{5F1D83C3-0092-4391-B441-597ACC32C483}" srcOrd="0" destOrd="0" presId="urn:microsoft.com/office/officeart/2005/8/layout/list1"/>
    <dgm:cxn modelId="{9EC5AB6A-7AC8-47D1-A514-25E8310435ED}" type="presParOf" srcId="{6B7B4CDD-1433-4B54-94A2-1E49B991A50C}" destId="{914131C2-D182-4567-A66E-28D9748C9BAE}" srcOrd="1" destOrd="0" presId="urn:microsoft.com/office/officeart/2005/8/layout/list1"/>
    <dgm:cxn modelId="{6531E967-D68A-4D13-B152-40BF4963C059}" type="presParOf" srcId="{CDE0E28C-88AA-44DF-A56C-5B6847599EB8}" destId="{6D9A7A35-5125-4DBF-A0ED-1FFD7F52899B}" srcOrd="1" destOrd="0" presId="urn:microsoft.com/office/officeart/2005/8/layout/list1"/>
    <dgm:cxn modelId="{8C85ACD9-DAE5-4F33-B9CE-3CA676DFAC73}" type="presParOf" srcId="{CDE0E28C-88AA-44DF-A56C-5B6847599EB8}" destId="{DC0D7880-6EE9-409E-A018-0667F619B511}" srcOrd="2" destOrd="0" presId="urn:microsoft.com/office/officeart/2005/8/layout/list1"/>
    <dgm:cxn modelId="{09714ED3-F60B-43FB-820C-DA2F3BDEAFE9}" type="presParOf" srcId="{CDE0E28C-88AA-44DF-A56C-5B6847599EB8}" destId="{82A79B01-5D74-4626-8FBA-11FF01F23235}" srcOrd="3" destOrd="0" presId="urn:microsoft.com/office/officeart/2005/8/layout/list1"/>
    <dgm:cxn modelId="{4D94569D-8DBC-413F-A119-6A494936B216}" type="presParOf" srcId="{CDE0E28C-88AA-44DF-A56C-5B6847599EB8}" destId="{ED4C5073-9EE3-4A06-AC6C-D25AD6AF387B}" srcOrd="4" destOrd="0" presId="urn:microsoft.com/office/officeart/2005/8/layout/list1"/>
    <dgm:cxn modelId="{DF60CB2A-124A-4270-8647-BCD305B9BFD7}" type="presParOf" srcId="{ED4C5073-9EE3-4A06-AC6C-D25AD6AF387B}" destId="{E6CE7701-F6A7-42D0-B9D1-9FBFA8DD308E}" srcOrd="0" destOrd="0" presId="urn:microsoft.com/office/officeart/2005/8/layout/list1"/>
    <dgm:cxn modelId="{5D198EB7-F710-4EFD-B67E-B9DA7CED6245}" type="presParOf" srcId="{ED4C5073-9EE3-4A06-AC6C-D25AD6AF387B}" destId="{53E9194F-4671-4AB4-B452-C8B92AFC498F}" srcOrd="1" destOrd="0" presId="urn:microsoft.com/office/officeart/2005/8/layout/list1"/>
    <dgm:cxn modelId="{4DEF2B03-0113-4B7D-ADC3-F8893C293F03}" type="presParOf" srcId="{CDE0E28C-88AA-44DF-A56C-5B6847599EB8}" destId="{37C88BBE-5AA0-4AEC-BEFA-7922F8185567}" srcOrd="5" destOrd="0" presId="urn:microsoft.com/office/officeart/2005/8/layout/list1"/>
    <dgm:cxn modelId="{9961BE40-D5B6-4A58-B655-C1A1CB297636}" type="presParOf" srcId="{CDE0E28C-88AA-44DF-A56C-5B6847599EB8}" destId="{992880D5-4808-45F9-9DE4-6D67F4C8EC2C}" srcOrd="6" destOrd="0" presId="urn:microsoft.com/office/officeart/2005/8/layout/list1"/>
    <dgm:cxn modelId="{7142695F-9B1C-489F-AF77-E9908F2ED2A4}" type="presParOf" srcId="{CDE0E28C-88AA-44DF-A56C-5B6847599EB8}" destId="{E3AC15D1-0FD9-48DA-8D3B-BAF10FA0B2D7}" srcOrd="7" destOrd="0" presId="urn:microsoft.com/office/officeart/2005/8/layout/list1"/>
    <dgm:cxn modelId="{F003CABE-B809-4B3B-8884-09BAA6292A3C}" type="presParOf" srcId="{CDE0E28C-88AA-44DF-A56C-5B6847599EB8}" destId="{5554B4F0-CC18-43DC-B5CF-0FB1B5EBD29F}" srcOrd="8" destOrd="0" presId="urn:microsoft.com/office/officeart/2005/8/layout/list1"/>
    <dgm:cxn modelId="{3B56D268-F8BB-4BDC-A6E6-B51335708B6F}" type="presParOf" srcId="{5554B4F0-CC18-43DC-B5CF-0FB1B5EBD29F}" destId="{5CE2FD1F-88B7-4D6D-A85F-A1DEFC78C814}" srcOrd="0" destOrd="0" presId="urn:microsoft.com/office/officeart/2005/8/layout/list1"/>
    <dgm:cxn modelId="{3C867330-FED9-4334-B5CA-9B6D088F6D73}" type="presParOf" srcId="{5554B4F0-CC18-43DC-B5CF-0FB1B5EBD29F}" destId="{9D068616-F48F-4CCE-B511-0201F49EA0BB}" srcOrd="1" destOrd="0" presId="urn:microsoft.com/office/officeart/2005/8/layout/list1"/>
    <dgm:cxn modelId="{1B778621-D719-44EA-8CED-1CED72C34AEC}" type="presParOf" srcId="{CDE0E28C-88AA-44DF-A56C-5B6847599EB8}" destId="{AFE713E4-6EDD-4C48-A71B-F7C18F140278}" srcOrd="9" destOrd="0" presId="urn:microsoft.com/office/officeart/2005/8/layout/list1"/>
    <dgm:cxn modelId="{021ED51B-764F-4A7A-9628-C4E5D77494A6}" type="presParOf" srcId="{CDE0E28C-88AA-44DF-A56C-5B6847599EB8}" destId="{985E9B0A-9AEF-4590-B806-A67F5A31E446}" srcOrd="10" destOrd="0" presId="urn:microsoft.com/office/officeart/2005/8/layout/list1"/>
    <dgm:cxn modelId="{2A7AEEBB-9E4C-483B-B3CB-DDE3E2560A86}" type="presParOf" srcId="{CDE0E28C-88AA-44DF-A56C-5B6847599EB8}" destId="{70AFB8D3-7329-49F4-8C65-4A4280D79D37}" srcOrd="11" destOrd="0" presId="urn:microsoft.com/office/officeart/2005/8/layout/list1"/>
    <dgm:cxn modelId="{379A86F6-A1AF-4B30-8082-FA2204AD7850}" type="presParOf" srcId="{CDE0E28C-88AA-44DF-A56C-5B6847599EB8}" destId="{A6352E8E-2AFA-4384-A62D-CFBB81D350D4}" srcOrd="12" destOrd="0" presId="urn:microsoft.com/office/officeart/2005/8/layout/list1"/>
    <dgm:cxn modelId="{A568B338-6BE7-45AD-8092-2E03FD4DCCA6}" type="presParOf" srcId="{A6352E8E-2AFA-4384-A62D-CFBB81D350D4}" destId="{22B8AD0F-7788-487D-B872-5B471AAD63F0}" srcOrd="0" destOrd="0" presId="urn:microsoft.com/office/officeart/2005/8/layout/list1"/>
    <dgm:cxn modelId="{8D5CED0E-5B0B-410E-A9DE-4FC1969B1DE0}" type="presParOf" srcId="{A6352E8E-2AFA-4384-A62D-CFBB81D350D4}" destId="{A0BB8022-8F14-489F-A061-71633577E43F}" srcOrd="1" destOrd="0" presId="urn:microsoft.com/office/officeart/2005/8/layout/list1"/>
    <dgm:cxn modelId="{1DFF1537-58E4-4B65-8C68-60D6F00D066A}" type="presParOf" srcId="{CDE0E28C-88AA-44DF-A56C-5B6847599EB8}" destId="{7B5FB38C-735E-4C57-9A2F-AAE4E6C61108}" srcOrd="13" destOrd="0" presId="urn:microsoft.com/office/officeart/2005/8/layout/list1"/>
    <dgm:cxn modelId="{130125B8-077F-4E88-9F65-401D4F73AAC9}" type="presParOf" srcId="{CDE0E28C-88AA-44DF-A56C-5B6847599EB8}" destId="{6EC94982-80D7-43AE-89B6-6AF59C6A4C99}" srcOrd="14" destOrd="0" presId="urn:microsoft.com/office/officeart/2005/8/layout/list1"/>
    <dgm:cxn modelId="{911B0C17-41FE-4842-B7B9-43794AAC0581}" type="presParOf" srcId="{CDE0E28C-88AA-44DF-A56C-5B6847599EB8}" destId="{D75F3312-48EE-427A-8391-B473C9A848DD}" srcOrd="15" destOrd="0" presId="urn:microsoft.com/office/officeart/2005/8/layout/list1"/>
    <dgm:cxn modelId="{6FCB154F-EF77-43CA-9AB1-33F090102FCD}" type="presParOf" srcId="{CDE0E28C-88AA-44DF-A56C-5B6847599EB8}" destId="{F8B304A5-A33A-4F67-BEC4-6F6BCF68BA81}" srcOrd="16" destOrd="0" presId="urn:microsoft.com/office/officeart/2005/8/layout/list1"/>
    <dgm:cxn modelId="{80568520-55EB-40B5-9DE8-6AAA82259176}" type="presParOf" srcId="{F8B304A5-A33A-4F67-BEC4-6F6BCF68BA81}" destId="{0B75CF3B-5C7D-4B43-83DA-BB35C63AA777}" srcOrd="0" destOrd="0" presId="urn:microsoft.com/office/officeart/2005/8/layout/list1"/>
    <dgm:cxn modelId="{9FB7B156-2349-4BDB-B186-D9E4B83B6357}" type="presParOf" srcId="{F8B304A5-A33A-4F67-BEC4-6F6BCF68BA81}" destId="{97D43D6C-129E-4C64-8049-A91847C21319}" srcOrd="1" destOrd="0" presId="urn:microsoft.com/office/officeart/2005/8/layout/list1"/>
    <dgm:cxn modelId="{32553DA2-5826-41E1-8759-D42E5E4A25AB}" type="presParOf" srcId="{CDE0E28C-88AA-44DF-A56C-5B6847599EB8}" destId="{90079AF4-C0AE-412E-A3A4-554D0FCCA767}" srcOrd="17" destOrd="0" presId="urn:microsoft.com/office/officeart/2005/8/layout/list1"/>
    <dgm:cxn modelId="{3C75B8E6-CB4D-4B9B-82AC-9C183C47D0CF}" type="presParOf" srcId="{CDE0E28C-88AA-44DF-A56C-5B6847599EB8}" destId="{50D54641-E820-4273-A443-71C4F2F01F82}"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a:solidFill>
          <a:schemeClr val="accent2">
            <a:lumMod val="20000"/>
            <a:lumOff val="80000"/>
          </a:schemeClr>
        </a:solidFill>
      </dgm:spPr>
      <dgm:t>
        <a:bodyPr/>
        <a:lstStyle/>
        <a:p>
          <a:r>
            <a:rPr lang="en-GB" sz="2400" b="0" dirty="0"/>
            <a:t>Search all resources at once.</a:t>
          </a:r>
          <a:endParaRPr lang="en-US" sz="2400" b="0"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a:solidFill>
          <a:schemeClr val="accent2">
            <a:lumMod val="20000"/>
            <a:lumOff val="80000"/>
          </a:schemeClr>
        </a:solidFill>
      </dgm:spPr>
      <dgm:t>
        <a:bodyPr/>
        <a:lstStyle/>
        <a:p>
          <a:r>
            <a:rPr lang="en-GB" sz="2400" b="0" dirty="0"/>
            <a:t>Sign in to use all the tools and features.</a:t>
          </a:r>
          <a:endParaRPr lang="en-US" sz="2400" b="0"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a:solidFill>
          <a:schemeClr val="accent2">
            <a:lumMod val="20000"/>
            <a:lumOff val="80000"/>
          </a:schemeClr>
        </a:solidFill>
      </dgm:spPr>
      <dgm:t>
        <a:bodyPr/>
        <a:lstStyle/>
        <a:p>
          <a:r>
            <a:rPr lang="en-GB" sz="2400" b="0" dirty="0"/>
            <a:t>Use the filters to get the best results.</a:t>
          </a:r>
          <a:endParaRPr lang="en-US" sz="2400" b="0"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a:solidFill>
          <a:schemeClr val="accent2">
            <a:lumMod val="20000"/>
            <a:lumOff val="80000"/>
          </a:schemeClr>
        </a:solidFill>
      </dgm:spPr>
      <dgm:t>
        <a:bodyPr/>
        <a:lstStyle/>
        <a:p>
          <a:r>
            <a:rPr lang="en-US" sz="2400" b="0" dirty="0"/>
            <a:t>Use the red arrows to expand your research.</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a:solidFill>
          <a:schemeClr val="accent2">
            <a:lumMod val="20000"/>
            <a:lumOff val="80000"/>
          </a:schemeClr>
        </a:solidFill>
      </dgm:spPr>
      <dgm:t>
        <a:bodyPr/>
        <a:lstStyle/>
        <a:p>
          <a:r>
            <a:rPr lang="en-US" sz="2400" b="0" dirty="0"/>
            <a:t>Set alerts and save searches.</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CC507A-F257-417F-BD0E-9E842E74F01C}" type="doc">
      <dgm:prSet loTypeId="urn:microsoft.com/office/officeart/2005/8/layout/vList3" loCatId="list" qsTypeId="urn:microsoft.com/office/officeart/2005/8/quickstyle/simple2" qsCatId="simple" csTypeId="urn:microsoft.com/office/officeart/2005/8/colors/accent3_1" csCatId="accent3" phldr="1"/>
      <dgm:spPr/>
      <dgm:t>
        <a:bodyPr/>
        <a:lstStyle/>
        <a:p>
          <a:endParaRPr lang="en-GB"/>
        </a:p>
      </dgm:t>
    </dgm:pt>
    <dgm:pt modelId="{8FB4F100-5A8D-4F8F-9C32-FBC4363760E8}">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Email and pin resources to yourself.</a:t>
          </a:r>
        </a:p>
      </dgm:t>
    </dgm:pt>
    <dgm:pt modelId="{29292297-7B46-4AE4-B627-233F2836242C}" type="parTrans" cxnId="{E98EB713-2CE2-4182-8D9B-D0A16AFF6193}">
      <dgm:prSet/>
      <dgm:spPr/>
      <dgm:t>
        <a:bodyPr/>
        <a:lstStyle/>
        <a:p>
          <a:endParaRPr lang="en-GB"/>
        </a:p>
      </dgm:t>
    </dgm:pt>
    <dgm:pt modelId="{428AC877-DE68-45EE-8A3C-F15D6FA9E6D5}" type="sibTrans" cxnId="{E98EB713-2CE2-4182-8D9B-D0A16AFF6193}">
      <dgm:prSet/>
      <dgm:spPr/>
      <dgm:t>
        <a:bodyPr/>
        <a:lstStyle/>
        <a:p>
          <a:endParaRPr lang="en-GB"/>
        </a:p>
      </dgm:t>
    </dgm:pt>
    <dgm:pt modelId="{FF9D60AE-A136-4E71-9363-FF33B48748D4}">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Create a RefWorks Account.</a:t>
          </a:r>
        </a:p>
      </dgm:t>
    </dgm:pt>
    <dgm:pt modelId="{F3D5A34E-EF31-465A-A1FC-B8B6A9F92CB9}" type="parTrans" cxnId="{273D605D-7D8D-46C2-B750-4F93B3497937}">
      <dgm:prSet/>
      <dgm:spPr/>
      <dgm:t>
        <a:bodyPr/>
        <a:lstStyle/>
        <a:p>
          <a:endParaRPr lang="en-GB"/>
        </a:p>
      </dgm:t>
    </dgm:pt>
    <dgm:pt modelId="{8E10F2B6-8B26-4937-BA55-E4168C90F0B8}" type="sibTrans" cxnId="{273D605D-7D8D-46C2-B750-4F93B3497937}">
      <dgm:prSet/>
      <dgm:spPr/>
      <dgm:t>
        <a:bodyPr/>
        <a:lstStyle/>
        <a:p>
          <a:endParaRPr lang="en-GB"/>
        </a:p>
      </dgm:t>
    </dgm:pt>
    <dgm:pt modelId="{3D5C901F-81C3-4106-A2F9-CA7A2633B161}">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Create personal accounts in the databases.</a:t>
          </a:r>
        </a:p>
      </dgm:t>
    </dgm:pt>
    <dgm:pt modelId="{77E6242B-83A9-43ED-8B64-9A4D1590C14D}" type="parTrans" cxnId="{6FF2BDDD-CF36-41A8-B8D6-96BB59A698AC}">
      <dgm:prSet/>
      <dgm:spPr/>
      <dgm:t>
        <a:bodyPr/>
        <a:lstStyle/>
        <a:p>
          <a:endParaRPr lang="en-GB"/>
        </a:p>
      </dgm:t>
    </dgm:pt>
    <dgm:pt modelId="{D75211A0-8700-4236-95A3-4B91F7B4654F}" type="sibTrans" cxnId="{6FF2BDDD-CF36-41A8-B8D6-96BB59A698AC}">
      <dgm:prSet/>
      <dgm:spPr/>
      <dgm:t>
        <a:bodyPr/>
        <a:lstStyle/>
        <a:p>
          <a:endParaRPr lang="en-GB"/>
        </a:p>
      </dgm:t>
    </dgm:pt>
    <dgm:pt modelId="{15925764-C131-41CF-BA60-40254A4D2AB2}" type="pres">
      <dgm:prSet presAssocID="{13CC507A-F257-417F-BD0E-9E842E74F01C}" presName="linearFlow" presStyleCnt="0">
        <dgm:presLayoutVars>
          <dgm:dir/>
          <dgm:resizeHandles val="exact"/>
        </dgm:presLayoutVars>
      </dgm:prSet>
      <dgm:spPr/>
    </dgm:pt>
    <dgm:pt modelId="{F5A19852-5A78-4ECE-AC36-4C6C9A8FEC1D}" type="pres">
      <dgm:prSet presAssocID="{8FB4F100-5A8D-4F8F-9C32-FBC4363760E8}" presName="composite" presStyleCnt="0"/>
      <dgm:spPr/>
    </dgm:pt>
    <dgm:pt modelId="{2F4C9D4D-4EFF-4262-96B8-7966BFF7210C}" type="pres">
      <dgm:prSet presAssocID="{8FB4F100-5A8D-4F8F-9C32-FBC4363760E8}" presName="imgShp" presStyleLbl="fgImgPlace1" presStyleIdx="0" presStyleCnt="3" custLinFactNeighborX="-92381" custLinFactNeighborY="-278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55BAAE73-CB92-41AE-A2D7-7B09339BB100}" type="pres">
      <dgm:prSet presAssocID="{8FB4F100-5A8D-4F8F-9C32-FBC4363760E8}" presName="txShp" presStyleLbl="node1" presStyleIdx="0" presStyleCnt="3" custScaleX="149745">
        <dgm:presLayoutVars>
          <dgm:bulletEnabled val="1"/>
        </dgm:presLayoutVars>
      </dgm:prSet>
      <dgm:spPr/>
    </dgm:pt>
    <dgm:pt modelId="{1D51A318-F638-44AE-82FB-E53551EDC33E}" type="pres">
      <dgm:prSet presAssocID="{428AC877-DE68-45EE-8A3C-F15D6FA9E6D5}" presName="spacing" presStyleCnt="0"/>
      <dgm:spPr/>
    </dgm:pt>
    <dgm:pt modelId="{EF17CCEC-5972-4A69-8FE6-478976187BBF}" type="pres">
      <dgm:prSet presAssocID="{FF9D60AE-A136-4E71-9363-FF33B48748D4}" presName="composite" presStyleCnt="0"/>
      <dgm:spPr/>
    </dgm:pt>
    <dgm:pt modelId="{84EC1071-0AE4-49D7-9851-EF5154668974}" type="pres">
      <dgm:prSet presAssocID="{FF9D60AE-A136-4E71-9363-FF33B48748D4}" presName="imgShp" presStyleLbl="fgImgPlace1" presStyleIdx="1" presStyleCnt="3" custLinFactNeighborX="-92753" custLinFactNeighborY="-155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oks on shelf with solid fill"/>
        </a:ext>
      </dgm:extLst>
    </dgm:pt>
    <dgm:pt modelId="{1680B711-6FC4-4DA4-BAE7-70DE894F1B2B}" type="pres">
      <dgm:prSet presAssocID="{FF9D60AE-A136-4E71-9363-FF33B48748D4}" presName="txShp" presStyleLbl="node1" presStyleIdx="1" presStyleCnt="3" custScaleX="150218">
        <dgm:presLayoutVars>
          <dgm:bulletEnabled val="1"/>
        </dgm:presLayoutVars>
      </dgm:prSet>
      <dgm:spPr/>
    </dgm:pt>
    <dgm:pt modelId="{79DDA2C2-B162-493F-9499-D20D5299DC33}" type="pres">
      <dgm:prSet presAssocID="{8E10F2B6-8B26-4937-BA55-E4168C90F0B8}" presName="spacing" presStyleCnt="0"/>
      <dgm:spPr/>
    </dgm:pt>
    <dgm:pt modelId="{4DCF068E-ED21-40CC-8358-9AB4556895D7}" type="pres">
      <dgm:prSet presAssocID="{3D5C901F-81C3-4106-A2F9-CA7A2633B161}" presName="composite" presStyleCnt="0"/>
      <dgm:spPr/>
    </dgm:pt>
    <dgm:pt modelId="{DDF11749-9FF0-47A7-9FBF-FC23088FCBC2}" type="pres">
      <dgm:prSet presAssocID="{3D5C901F-81C3-4106-A2F9-CA7A2633B161}" presName="imgShp" presStyleLbl="fgImgPlace1" presStyleIdx="2" presStyleCnt="3" custLinFactNeighborX="-93161" custLinFactNeighborY="-30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Address Book with solid fill"/>
        </a:ext>
      </dgm:extLst>
    </dgm:pt>
    <dgm:pt modelId="{AF9C5C11-DDD2-4F7A-8AF9-EF856F6DA035}" type="pres">
      <dgm:prSet presAssocID="{3D5C901F-81C3-4106-A2F9-CA7A2633B161}" presName="txShp" presStyleLbl="node1" presStyleIdx="2" presStyleCnt="3" custScaleX="150376">
        <dgm:presLayoutVars>
          <dgm:bulletEnabled val="1"/>
        </dgm:presLayoutVars>
      </dgm:prSet>
      <dgm:spPr/>
    </dgm:pt>
  </dgm:ptLst>
  <dgm:cxnLst>
    <dgm:cxn modelId="{D266A60F-30F0-4A35-BECB-E701A4F92DF7}" type="presOf" srcId="{FF9D60AE-A136-4E71-9363-FF33B48748D4}" destId="{1680B711-6FC4-4DA4-BAE7-70DE894F1B2B}" srcOrd="0" destOrd="0" presId="urn:microsoft.com/office/officeart/2005/8/layout/vList3"/>
    <dgm:cxn modelId="{E98EB713-2CE2-4182-8D9B-D0A16AFF6193}" srcId="{13CC507A-F257-417F-BD0E-9E842E74F01C}" destId="{8FB4F100-5A8D-4F8F-9C32-FBC4363760E8}" srcOrd="0" destOrd="0" parTransId="{29292297-7B46-4AE4-B627-233F2836242C}" sibTransId="{428AC877-DE68-45EE-8A3C-F15D6FA9E6D5}"/>
    <dgm:cxn modelId="{273D605D-7D8D-46C2-B750-4F93B3497937}" srcId="{13CC507A-F257-417F-BD0E-9E842E74F01C}" destId="{FF9D60AE-A136-4E71-9363-FF33B48748D4}" srcOrd="1" destOrd="0" parTransId="{F3D5A34E-EF31-465A-A1FC-B8B6A9F92CB9}" sibTransId="{8E10F2B6-8B26-4937-BA55-E4168C90F0B8}"/>
    <dgm:cxn modelId="{E4F57DAA-5983-41C1-9EE2-3D470F3EB05C}" type="presOf" srcId="{8FB4F100-5A8D-4F8F-9C32-FBC4363760E8}" destId="{55BAAE73-CB92-41AE-A2D7-7B09339BB100}" srcOrd="0" destOrd="0" presId="urn:microsoft.com/office/officeart/2005/8/layout/vList3"/>
    <dgm:cxn modelId="{504E1BD4-0E73-43BD-A981-7D9B9EC491BF}" type="presOf" srcId="{13CC507A-F257-417F-BD0E-9E842E74F01C}" destId="{15925764-C131-41CF-BA60-40254A4D2AB2}" srcOrd="0" destOrd="0" presId="urn:microsoft.com/office/officeart/2005/8/layout/vList3"/>
    <dgm:cxn modelId="{6FF2BDDD-CF36-41A8-B8D6-96BB59A698AC}" srcId="{13CC507A-F257-417F-BD0E-9E842E74F01C}" destId="{3D5C901F-81C3-4106-A2F9-CA7A2633B161}" srcOrd="2" destOrd="0" parTransId="{77E6242B-83A9-43ED-8B64-9A4D1590C14D}" sibTransId="{D75211A0-8700-4236-95A3-4B91F7B4654F}"/>
    <dgm:cxn modelId="{F02311E5-FB80-4368-8FA2-D097827804DB}" type="presOf" srcId="{3D5C901F-81C3-4106-A2F9-CA7A2633B161}" destId="{AF9C5C11-DDD2-4F7A-8AF9-EF856F6DA035}" srcOrd="0" destOrd="0" presId="urn:microsoft.com/office/officeart/2005/8/layout/vList3"/>
    <dgm:cxn modelId="{D398D213-6A34-4992-81FE-B3E7FE03AF70}" type="presParOf" srcId="{15925764-C131-41CF-BA60-40254A4D2AB2}" destId="{F5A19852-5A78-4ECE-AC36-4C6C9A8FEC1D}" srcOrd="0" destOrd="0" presId="urn:microsoft.com/office/officeart/2005/8/layout/vList3"/>
    <dgm:cxn modelId="{1DDEA17C-3F85-4CDF-9294-CEDA95C60879}" type="presParOf" srcId="{F5A19852-5A78-4ECE-AC36-4C6C9A8FEC1D}" destId="{2F4C9D4D-4EFF-4262-96B8-7966BFF7210C}" srcOrd="0" destOrd="0" presId="urn:microsoft.com/office/officeart/2005/8/layout/vList3"/>
    <dgm:cxn modelId="{48CA7AE7-8841-412B-B1BD-086A55198BE9}" type="presParOf" srcId="{F5A19852-5A78-4ECE-AC36-4C6C9A8FEC1D}" destId="{55BAAE73-CB92-41AE-A2D7-7B09339BB100}" srcOrd="1" destOrd="0" presId="urn:microsoft.com/office/officeart/2005/8/layout/vList3"/>
    <dgm:cxn modelId="{51BC0A06-6CD3-491F-A896-9C3197898A94}" type="presParOf" srcId="{15925764-C131-41CF-BA60-40254A4D2AB2}" destId="{1D51A318-F638-44AE-82FB-E53551EDC33E}" srcOrd="1" destOrd="0" presId="urn:microsoft.com/office/officeart/2005/8/layout/vList3"/>
    <dgm:cxn modelId="{C6BB3AA0-BBDC-41E6-8831-56506EDA8BF0}" type="presParOf" srcId="{15925764-C131-41CF-BA60-40254A4D2AB2}" destId="{EF17CCEC-5972-4A69-8FE6-478976187BBF}" srcOrd="2" destOrd="0" presId="urn:microsoft.com/office/officeart/2005/8/layout/vList3"/>
    <dgm:cxn modelId="{5D8396BD-7C3A-447D-95FF-0F54CD788956}" type="presParOf" srcId="{EF17CCEC-5972-4A69-8FE6-478976187BBF}" destId="{84EC1071-0AE4-49D7-9851-EF5154668974}" srcOrd="0" destOrd="0" presId="urn:microsoft.com/office/officeart/2005/8/layout/vList3"/>
    <dgm:cxn modelId="{B178FFCA-10CE-4321-A149-4BA031D3420E}" type="presParOf" srcId="{EF17CCEC-5972-4A69-8FE6-478976187BBF}" destId="{1680B711-6FC4-4DA4-BAE7-70DE894F1B2B}" srcOrd="1" destOrd="0" presId="urn:microsoft.com/office/officeart/2005/8/layout/vList3"/>
    <dgm:cxn modelId="{5341D7F4-286A-43A2-A297-83A7449F9925}" type="presParOf" srcId="{15925764-C131-41CF-BA60-40254A4D2AB2}" destId="{79DDA2C2-B162-493F-9499-D20D5299DC33}" srcOrd="3" destOrd="0" presId="urn:microsoft.com/office/officeart/2005/8/layout/vList3"/>
    <dgm:cxn modelId="{0C86C890-224D-45CF-8629-2A2040067CCC}" type="presParOf" srcId="{15925764-C131-41CF-BA60-40254A4D2AB2}" destId="{4DCF068E-ED21-40CC-8358-9AB4556895D7}" srcOrd="4" destOrd="0" presId="urn:microsoft.com/office/officeart/2005/8/layout/vList3"/>
    <dgm:cxn modelId="{040968AE-6E40-47E2-A663-E2EADE99F7AA}" type="presParOf" srcId="{4DCF068E-ED21-40CC-8358-9AB4556895D7}" destId="{DDF11749-9FF0-47A7-9FBF-FC23088FCBC2}" srcOrd="0" destOrd="0" presId="urn:microsoft.com/office/officeart/2005/8/layout/vList3"/>
    <dgm:cxn modelId="{6F0B3BAF-56AF-4AE0-AF52-89346B624F13}" type="presParOf" srcId="{4DCF068E-ED21-40CC-8358-9AB4556895D7}" destId="{AF9C5C11-DDD2-4F7A-8AF9-EF856F6DA03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tyle>
          <a:lnRef idx="2">
            <a:schemeClr val="accent2"/>
          </a:lnRef>
          <a:fillRef idx="1">
            <a:schemeClr val="lt1"/>
          </a:fillRef>
          <a:effectRef idx="0">
            <a:schemeClr val="accent2"/>
          </a:effectRef>
          <a:fontRef idx="minor">
            <a:schemeClr val="dk1"/>
          </a:fontRef>
        </dgm:style>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tyle>
          <a:lnRef idx="2">
            <a:schemeClr val="accent2"/>
          </a:lnRef>
          <a:fillRef idx="1">
            <a:schemeClr val="lt1"/>
          </a:fillRef>
          <a:effectRef idx="0">
            <a:schemeClr val="accent2"/>
          </a:effectRef>
          <a:fontRef idx="minor">
            <a:schemeClr val="dk1"/>
          </a:fontRef>
        </dgm:style>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tyle>
          <a:lnRef idx="2">
            <a:schemeClr val="accent2"/>
          </a:lnRef>
          <a:fillRef idx="1">
            <a:schemeClr val="lt1"/>
          </a:fillRef>
          <a:effectRef idx="0">
            <a:schemeClr val="accent2"/>
          </a:effectRef>
          <a:fontRef idx="minor">
            <a:schemeClr val="dk1"/>
          </a:fontRef>
        </dgm:style>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custLinFactNeighborX="506" custLinFactNeighborY="-55451">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Online tutorials to improve your academic skills.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450317" y="3500217"/>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F0FA2-9F0F-4973-B0B4-37E72CE410F2}">
      <dsp:nvSpPr>
        <dsp:cNvPr id="0" name=""/>
        <dsp:cNvSpPr/>
      </dsp:nvSpPr>
      <dsp:spPr>
        <a:xfrm>
          <a:off x="-5874129" y="-898970"/>
          <a:ext cx="6993119" cy="6993119"/>
        </a:xfrm>
        <a:prstGeom prst="blockArc">
          <a:avLst>
            <a:gd name="adj1" fmla="val 18900000"/>
            <a:gd name="adj2" fmla="val 2700000"/>
            <a:gd name="adj3" fmla="val 309"/>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sp>
    <dsp:sp modelId="{D4C39454-BBBF-48E4-8580-89787D213413}">
      <dsp:nvSpPr>
        <dsp:cNvPr id="0" name=""/>
        <dsp:cNvSpPr/>
      </dsp:nvSpPr>
      <dsp:spPr>
        <a:xfrm>
          <a:off x="608173" y="330343"/>
          <a:ext cx="9965895"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DEFINE your topic or question.</a:t>
          </a:r>
        </a:p>
      </dsp:txBody>
      <dsp:txXfrm>
        <a:off x="608173" y="330343"/>
        <a:ext cx="9965895" cy="649605"/>
      </dsp:txXfrm>
    </dsp:sp>
    <dsp:sp modelId="{BAECE883-5BA4-479A-8CB5-52834DB2BE3A}">
      <dsp:nvSpPr>
        <dsp:cNvPr id="0" name=""/>
        <dsp:cNvSpPr/>
      </dsp:nvSpPr>
      <dsp:spPr>
        <a:xfrm>
          <a:off x="0" y="266398"/>
          <a:ext cx="812006" cy="812006"/>
        </a:xfrm>
        <a:prstGeom prst="ellipse">
          <a:avLst/>
        </a:prstGeom>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07BFC-FFF9-4F9D-AD05-29727278183C}">
      <dsp:nvSpPr>
        <dsp:cNvPr id="0" name=""/>
        <dsp:cNvSpPr/>
      </dsp:nvSpPr>
      <dsp:spPr>
        <a:xfrm>
          <a:off x="954553" y="1298690"/>
          <a:ext cx="9546462"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IDENTIFY key authors, concepts, and keywords.</a:t>
          </a:r>
        </a:p>
      </dsp:txBody>
      <dsp:txXfrm>
        <a:off x="954553" y="1298690"/>
        <a:ext cx="9546462" cy="649605"/>
      </dsp:txXfrm>
    </dsp:sp>
    <dsp:sp modelId="{A437606B-4783-48CB-A002-57714BAA0428}">
      <dsp:nvSpPr>
        <dsp:cNvPr id="0" name=""/>
        <dsp:cNvSpPr/>
      </dsp:nvSpPr>
      <dsp:spPr>
        <a:xfrm>
          <a:off x="548550" y="1217489"/>
          <a:ext cx="812006" cy="812006"/>
        </a:xfrm>
        <a:prstGeom prst="ellipse">
          <a:avLst/>
        </a:prstGeom>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A7673-E954-47B1-B4D4-B507816CC3FD}">
      <dsp:nvSpPr>
        <dsp:cNvPr id="0" name=""/>
        <dsp:cNvSpPr/>
      </dsp:nvSpPr>
      <dsp:spPr>
        <a:xfrm>
          <a:off x="1097421" y="2272786"/>
          <a:ext cx="9403595"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FIND suitable information sources.</a:t>
          </a:r>
        </a:p>
      </dsp:txBody>
      <dsp:txXfrm>
        <a:off x="1097421" y="2272786"/>
        <a:ext cx="9403595" cy="649605"/>
      </dsp:txXfrm>
    </dsp:sp>
    <dsp:sp modelId="{B4874059-EFEF-4502-A2AA-9642C4B490F6}">
      <dsp:nvSpPr>
        <dsp:cNvPr id="0" name=""/>
        <dsp:cNvSpPr/>
      </dsp:nvSpPr>
      <dsp:spPr>
        <a:xfrm>
          <a:off x="691418" y="2191585"/>
          <a:ext cx="812006" cy="812006"/>
        </a:xfrm>
        <a:prstGeom prst="ellipse">
          <a:avLst/>
        </a:prstGeom>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5CEB45-E58F-4E15-9914-3A43919B97E9}">
      <dsp:nvSpPr>
        <dsp:cNvPr id="0" name=""/>
        <dsp:cNvSpPr/>
      </dsp:nvSpPr>
      <dsp:spPr>
        <a:xfrm>
          <a:off x="931165" y="3246882"/>
          <a:ext cx="9546462"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SEARCH refine &amp; repeat search.</a:t>
          </a:r>
        </a:p>
      </dsp:txBody>
      <dsp:txXfrm>
        <a:off x="931165" y="3246882"/>
        <a:ext cx="9546462" cy="649605"/>
      </dsp:txXfrm>
    </dsp:sp>
    <dsp:sp modelId="{2309F4A7-E5BB-48D3-A94D-DC69374A8A12}">
      <dsp:nvSpPr>
        <dsp:cNvPr id="0" name=""/>
        <dsp:cNvSpPr/>
      </dsp:nvSpPr>
      <dsp:spPr>
        <a:xfrm>
          <a:off x="548550" y="3165681"/>
          <a:ext cx="812006" cy="812006"/>
        </a:xfrm>
        <a:prstGeom prst="ellipse">
          <a:avLst/>
        </a:prstGeom>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BE9FBF-C5CC-4D6B-A8BD-D715111F3811}">
      <dsp:nvSpPr>
        <dsp:cNvPr id="0" name=""/>
        <dsp:cNvSpPr/>
      </dsp:nvSpPr>
      <dsp:spPr>
        <a:xfrm>
          <a:off x="489065" y="4220978"/>
          <a:ext cx="10011950"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RECORD by referencing correctly.</a:t>
          </a:r>
        </a:p>
      </dsp:txBody>
      <dsp:txXfrm>
        <a:off x="489065" y="4220978"/>
        <a:ext cx="10011950" cy="649605"/>
      </dsp:txXfrm>
    </dsp:sp>
    <dsp:sp modelId="{B4CBDD62-B948-4D72-A266-B3D01042CE30}">
      <dsp:nvSpPr>
        <dsp:cNvPr id="0" name=""/>
        <dsp:cNvSpPr/>
      </dsp:nvSpPr>
      <dsp:spPr>
        <a:xfrm>
          <a:off x="83062" y="4139777"/>
          <a:ext cx="812006" cy="812006"/>
        </a:xfrm>
        <a:prstGeom prst="ellipse">
          <a:avLst/>
        </a:prstGeom>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D7880-6EE9-409E-A018-0667F619B511}">
      <dsp:nvSpPr>
        <dsp:cNvPr id="0" name=""/>
        <dsp:cNvSpPr/>
      </dsp:nvSpPr>
      <dsp:spPr>
        <a:xfrm>
          <a:off x="0" y="46393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4131C2-D182-4567-A66E-28D9748C9BAE}">
      <dsp:nvSpPr>
        <dsp:cNvPr id="0" name=""/>
        <dsp:cNvSpPr/>
      </dsp:nvSpPr>
      <dsp:spPr>
        <a:xfrm>
          <a:off x="539750" y="18349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Currency – Is it up to date.</a:t>
          </a:r>
        </a:p>
      </dsp:txBody>
      <dsp:txXfrm>
        <a:off x="567130" y="210873"/>
        <a:ext cx="7501740" cy="506120"/>
      </dsp:txXfrm>
    </dsp:sp>
    <dsp:sp modelId="{992880D5-4808-45F9-9DE4-6D67F4C8EC2C}">
      <dsp:nvSpPr>
        <dsp:cNvPr id="0" name=""/>
        <dsp:cNvSpPr/>
      </dsp:nvSpPr>
      <dsp:spPr>
        <a:xfrm>
          <a:off x="0" y="132577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E9194F-4671-4AB4-B452-C8B92AFC498F}">
      <dsp:nvSpPr>
        <dsp:cNvPr id="0" name=""/>
        <dsp:cNvSpPr/>
      </dsp:nvSpPr>
      <dsp:spPr>
        <a:xfrm>
          <a:off x="539750" y="104533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Relevance – Who is the intended audience, will it further your argument. </a:t>
          </a:r>
        </a:p>
      </dsp:txBody>
      <dsp:txXfrm>
        <a:off x="567130" y="1072713"/>
        <a:ext cx="7501740" cy="506120"/>
      </dsp:txXfrm>
    </dsp:sp>
    <dsp:sp modelId="{985E9B0A-9AEF-4590-B806-A67F5A31E446}">
      <dsp:nvSpPr>
        <dsp:cNvPr id="0" name=""/>
        <dsp:cNvSpPr/>
      </dsp:nvSpPr>
      <dsp:spPr>
        <a:xfrm>
          <a:off x="0" y="218761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068616-F48F-4CCE-B511-0201F49EA0BB}">
      <dsp:nvSpPr>
        <dsp:cNvPr id="0" name=""/>
        <dsp:cNvSpPr/>
      </dsp:nvSpPr>
      <dsp:spPr>
        <a:xfrm>
          <a:off x="539750" y="190717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Authority – What are the authors credentials.</a:t>
          </a:r>
        </a:p>
      </dsp:txBody>
      <dsp:txXfrm>
        <a:off x="567130" y="1934553"/>
        <a:ext cx="7501740" cy="506120"/>
      </dsp:txXfrm>
    </dsp:sp>
    <dsp:sp modelId="{6EC94982-80D7-43AE-89B6-6AF59C6A4C99}">
      <dsp:nvSpPr>
        <dsp:cNvPr id="0" name=""/>
        <dsp:cNvSpPr/>
      </dsp:nvSpPr>
      <dsp:spPr>
        <a:xfrm>
          <a:off x="0" y="304945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BB8022-8F14-489F-A061-71633577E43F}">
      <dsp:nvSpPr>
        <dsp:cNvPr id="0" name=""/>
        <dsp:cNvSpPr/>
      </dsp:nvSpPr>
      <dsp:spPr>
        <a:xfrm>
          <a:off x="539750" y="276901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Accuracy – Can it be verified, is it supported by evidence.</a:t>
          </a:r>
        </a:p>
      </dsp:txBody>
      <dsp:txXfrm>
        <a:off x="567130" y="2796393"/>
        <a:ext cx="7501740" cy="506120"/>
      </dsp:txXfrm>
    </dsp:sp>
    <dsp:sp modelId="{50D54641-E820-4273-A443-71C4F2F01F82}">
      <dsp:nvSpPr>
        <dsp:cNvPr id="0" name=""/>
        <dsp:cNvSpPr/>
      </dsp:nvSpPr>
      <dsp:spPr>
        <a:xfrm>
          <a:off x="0" y="391129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D43D6C-129E-4C64-8049-A91847C21319}">
      <dsp:nvSpPr>
        <dsp:cNvPr id="0" name=""/>
        <dsp:cNvSpPr/>
      </dsp:nvSpPr>
      <dsp:spPr>
        <a:xfrm>
          <a:off x="539750" y="363085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Purpose – Why has it been produced, is it objective.</a:t>
          </a:r>
        </a:p>
      </dsp:txBody>
      <dsp:txXfrm>
        <a:off x="567130" y="3658233"/>
        <a:ext cx="7501740" cy="506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Set alerts and save searches.</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Use the red arrows to expand your research.</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Use the filters to get the best results.</a:t>
          </a:r>
          <a:endParaRPr lang="en-US" sz="2400" b="0"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Sign in to use all the tools and features.</a:t>
          </a:r>
          <a:endParaRPr lang="en-US" sz="2400" b="0"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Search all resources at once.</a:t>
          </a:r>
          <a:endParaRPr lang="en-US" sz="2400" b="0" kern="1200" dirty="0"/>
        </a:p>
      </dsp:txBody>
      <dsp:txXfrm rot="10800000">
        <a:off x="0" y="2186"/>
        <a:ext cx="10795518" cy="6439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AAE73-CB92-41AE-A2D7-7B09339BB100}">
      <dsp:nvSpPr>
        <dsp:cNvPr id="0" name=""/>
        <dsp:cNvSpPr/>
      </dsp:nvSpPr>
      <dsp:spPr>
        <a:xfrm rot="10800000">
          <a:off x="23019" y="2061"/>
          <a:ext cx="10926760"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Email and pin resources to yourself.</a:t>
          </a:r>
        </a:p>
      </dsp:txBody>
      <dsp:txXfrm rot="10800000">
        <a:off x="299877" y="2061"/>
        <a:ext cx="10649902" cy="1107433"/>
      </dsp:txXfrm>
    </dsp:sp>
    <dsp:sp modelId="{2F4C9D4D-4EFF-4262-96B8-7966BFF7210C}">
      <dsp:nvSpPr>
        <dsp:cNvPr id="0" name=""/>
        <dsp:cNvSpPr/>
      </dsp:nvSpPr>
      <dsp:spPr>
        <a:xfrm>
          <a:off x="261169" y="0"/>
          <a:ext cx="1107433" cy="1107433"/>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1680B711-6FC4-4DA4-BAE7-70DE894F1B2B}">
      <dsp:nvSpPr>
        <dsp:cNvPr id="0" name=""/>
        <dsp:cNvSpPr/>
      </dsp:nvSpPr>
      <dsp:spPr>
        <a:xfrm rot="10800000">
          <a:off x="5762" y="1404464"/>
          <a:ext cx="10961275"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Create a RefWorks Account.</a:t>
          </a:r>
        </a:p>
      </dsp:txBody>
      <dsp:txXfrm rot="10800000">
        <a:off x="282620" y="1404464"/>
        <a:ext cx="10684417" cy="1107433"/>
      </dsp:txXfrm>
    </dsp:sp>
    <dsp:sp modelId="{84EC1071-0AE4-49D7-9851-EF5154668974}">
      <dsp:nvSpPr>
        <dsp:cNvPr id="0" name=""/>
        <dsp:cNvSpPr/>
      </dsp:nvSpPr>
      <dsp:spPr>
        <a:xfrm>
          <a:off x="257050" y="1387222"/>
          <a:ext cx="1107433" cy="1107433"/>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AF9C5C11-DDD2-4F7A-8AF9-EF856F6DA035}">
      <dsp:nvSpPr>
        <dsp:cNvPr id="0" name=""/>
        <dsp:cNvSpPr/>
      </dsp:nvSpPr>
      <dsp:spPr>
        <a:xfrm rot="10800000">
          <a:off x="-2" y="2806868"/>
          <a:ext cx="10972804"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Create personal accounts in the databases.</a:t>
          </a:r>
        </a:p>
      </dsp:txBody>
      <dsp:txXfrm rot="10800000">
        <a:off x="276856" y="2806868"/>
        <a:ext cx="10695946" cy="1107433"/>
      </dsp:txXfrm>
    </dsp:sp>
    <dsp:sp modelId="{DDF11749-9FF0-47A7-9FBF-FC23088FCBC2}">
      <dsp:nvSpPr>
        <dsp:cNvPr id="0" name=""/>
        <dsp:cNvSpPr/>
      </dsp:nvSpPr>
      <dsp:spPr>
        <a:xfrm>
          <a:off x="252531" y="2803457"/>
          <a:ext cx="1107433" cy="1107433"/>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85120"/>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29054"/>
        <a:ext cx="9652956" cy="812133"/>
      </dsp:txXfrm>
    </dsp:sp>
    <dsp:sp modelId="{896845C7-CBE3-4ED8-B8BF-906AEDA2C639}">
      <dsp:nvSpPr>
        <dsp:cNvPr id="0" name=""/>
        <dsp:cNvSpPr/>
      </dsp:nvSpPr>
      <dsp:spPr>
        <a:xfrm>
          <a:off x="0" y="3915914"/>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59848"/>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848062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752541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E2D08530-FC50-2D3C-B326-B81F30DB00D9}"/>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6"/>
          <a:stretch>
            <a:fillRect/>
          </a:stretch>
        </p:blipFill>
        <p:spPr>
          <a:xfrm>
            <a:off x="629067" y="1143000"/>
            <a:ext cx="4749196" cy="4749196"/>
          </a:xfrm>
          <a:prstGeom prst="rect">
            <a:avLst/>
          </a:prstGeom>
        </p:spPr>
      </p:pic>
      <p:pic>
        <p:nvPicPr>
          <p:cNvPr id="6" name="Picture 5" descr="A black and white logo&#10;&#10;AI-generated content may be incorrect.">
            <a:extLst>
              <a:ext uri="{FF2B5EF4-FFF2-40B4-BE49-F238E27FC236}">
                <a16:creationId xmlns:a16="http://schemas.microsoft.com/office/drawing/2014/main" id="{5290E9E3-FC54-4D71-3E1C-554D186A135E}"/>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35039B-739E-455D-CF8A-A86B44F27EC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7CCA7EC-D587-6462-751F-35A80443E9A3}"/>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4A3BF35D-8430-1D96-AE04-F98D999D40B5}"/>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82170" y="3191291"/>
            <a:ext cx="4254627" cy="728902"/>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b="0" i="0"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Tree>
    <p:extLst>
      <p:ext uri="{BB962C8B-B14F-4D97-AF65-F5344CB8AC3E}">
        <p14:creationId xmlns:p14="http://schemas.microsoft.com/office/powerpoint/2010/main" val="172156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6502CBDC-C049-C9A3-3021-737CA59AA921}"/>
              </a:ext>
            </a:extLst>
          </p:cNvPr>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5110391" y="6412593"/>
            <a:ext cx="1971217" cy="336458"/>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 id="2147483670" r:id="rId18"/>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svg"/><Relationship Id="rId3" Type="http://schemas.openxmlformats.org/officeDocument/2006/relationships/image" Target="../media/image15.svg"/><Relationship Id="rId7" Type="http://schemas.openxmlformats.org/officeDocument/2006/relationships/image" Target="../media/image19.svg"/><Relationship Id="rId12" Type="http://schemas.openxmlformats.org/officeDocument/2006/relationships/image" Target="../media/image24.png"/><Relationship Id="rId2" Type="http://schemas.openxmlformats.org/officeDocument/2006/relationships/image" Target="../media/image14.png"/><Relationship Id="rId1" Type="http://schemas.openxmlformats.org/officeDocument/2006/relationships/slideLayout" Target="../slideLayouts/slideLayout10.xml"/><Relationship Id="rId6" Type="http://schemas.openxmlformats.org/officeDocument/2006/relationships/image" Target="../media/image18.png"/><Relationship Id="rId11" Type="http://schemas.openxmlformats.org/officeDocument/2006/relationships/image" Target="../media/image23.svg"/><Relationship Id="rId5" Type="http://schemas.openxmlformats.org/officeDocument/2006/relationships/image" Target="../media/image17.sv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svg"/></Relationships>
</file>

<file path=ppt/slides/_rels/slide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digitalservices.uwtsd.ac.uk/library/academic-and-infoskills/"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xml"/><Relationship Id="rId1" Type="http://schemas.openxmlformats.org/officeDocument/2006/relationships/slideLayout" Target="../slideLayouts/slideLayout10.xml"/><Relationship Id="rId4" Type="http://schemas.openxmlformats.org/officeDocument/2006/relationships/image" Target="../media/image48.svg"/></Relationships>
</file>

<file path=ppt/slides/_rels/slide9.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hyperlink" Target="https://bristol.libguides.com/ai-and-the-library/using-the-craap-framework" TargetMode="External"/><Relationship Id="rId2" Type="http://schemas.openxmlformats.org/officeDocument/2006/relationships/image" Target="../media/image50.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0.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librarysearch.uwtsd.ac.uk/discovery/researchAssistant?vid=44WHELF_UWTSD:44WHELF_UWTSD_VU1" TargetMode="External"/><Relationship Id="rId1" Type="http://schemas.openxmlformats.org/officeDocument/2006/relationships/slideLayout" Target="../slideLayouts/slideLayout10.xml"/><Relationship Id="rId4" Type="http://schemas.openxmlformats.org/officeDocument/2006/relationships/image" Target="../media/image53.png"/></Relationships>
</file>

<file path=ppt/slides/_rels/slide15.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5.svg"/><Relationship Id="rId7" Type="http://schemas.openxmlformats.org/officeDocument/2006/relationships/image" Target="../media/image59.svg"/><Relationship Id="rId2" Type="http://schemas.openxmlformats.org/officeDocument/2006/relationships/image" Target="../media/image54.png"/><Relationship Id="rId1" Type="http://schemas.openxmlformats.org/officeDocument/2006/relationships/slideLayout" Target="../slideLayouts/slideLayout10.xml"/><Relationship Id="rId6" Type="http://schemas.openxmlformats.org/officeDocument/2006/relationships/image" Target="../media/image58.png"/><Relationship Id="rId11" Type="http://schemas.openxmlformats.org/officeDocument/2006/relationships/image" Target="../media/image63.svg"/><Relationship Id="rId5" Type="http://schemas.openxmlformats.org/officeDocument/2006/relationships/image" Target="../media/image57.svg"/><Relationship Id="rId10" Type="http://schemas.openxmlformats.org/officeDocument/2006/relationships/image" Target="../media/image62.png"/><Relationship Id="rId4" Type="http://schemas.openxmlformats.org/officeDocument/2006/relationships/image" Target="../media/image56.png"/><Relationship Id="rId9" Type="http://schemas.openxmlformats.org/officeDocument/2006/relationships/image" Target="../media/image61.svg"/></Relationships>
</file>

<file path=ppt/slides/_rels/slide16.xml.rels><?xml version="1.0" encoding="UTF-8" standalone="yes"?>
<Relationships xmlns="http://schemas.openxmlformats.org/package/2006/relationships"><Relationship Id="rId2" Type="http://schemas.openxmlformats.org/officeDocument/2006/relationships/hyperlink" Target="https://librarysearch.uwtsd.ac.uk/discovery/search?query=any,contains,(challenges%20in%20documentary%20filmmaking)%20OR%20(documentary%20production%20obstacles)%20OR%20(issues%20faced%20by%20documentary%20filmmakers)%20OR%20(barriers%20to%20effective%20documentary%20storytelling)%20OR%20(documentary%20filmmaking%20difficulties)%20OR%20(obstacles%20in%20documentary%20production)%20OR%20(issues%20faced%20by%20documentary%20filmmakers)%20OR%20(challenges%20encountered%20in%20creating%20documentaries)%20OR%20(barriers%20to%20successful%20documentary%20filmmaking)%20OR%20(difficulties%20in%20the%20documentary%20filmmaking%20process)%20OR%20(challenges%20in%20documentary%20filmmaking)&amp;tab=Everything&amp;search_scope=Search_ELEC&amp;vid=44WHELF_UWTSD:44WHELF_UWTSD_VU1&amp;lang=en&amp;offset=0&amp;pcAvailability=true&amp;isRAsearch=true" TargetMode="Externa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librarysearch.uwtsd.ac.uk/discovery/search?query=any,contains,(challenges%20in%20documentary%20filmmaking)%20OR%20(documentary%20production%20obstacles)%20OR%20(issues%20faced%20by%20documentary%20filmmakers)%20OR%20(barriers%20to%20effective%20documentary%20storytelling)%20OR%20(documentary%20filmmaking%20difficulties)%20OR%20(obstacles%20in%20documentary%20production)%20OR%20(issues%20faced%20by%20documentary%20filmmakers)%20OR%20(challenges%20encountered%20in%20creating%20documentaries)%20OR%20(barriers%20to%20successful%20documentary%20filmmaking)%20OR%20(difficulties%20in%20the%20documentary%20filmmaking%20process)%20OR%20(challenges%20in%20documentary%20filmmaking)&amp;tab=Everything&amp;search_scope=Search_ELEC&amp;vid=44WHELF_UWTSD:44WHELF_UWTSD_VU1&amp;facet=tlevel,include,online_resources&amp;lang=en&amp;mode=advanced&amp;offset=0&amp;pcAvailability=true&amp;isRAsearch=true"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66.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librarysearch.uwtsd.ac.uk/discovery/fulldisplay?docid=alma99100269358802421&amp;context=L&amp;vid=44WHELF_UWTSD:44WHELF_UWTSD_VU1&amp;lang=en&amp;search_scope=MyInst_and_CI&amp;adaptor=Local%20Search%20Engine&amp;tab=Everything&amp;query=any,contains,bauhaus&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69.png"/><Relationship Id="rId4" Type="http://schemas.openxmlformats.org/officeDocument/2006/relationships/image" Target="../media/image68.png"/></Relationships>
</file>

<file path=ppt/slides/_rels/slide2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hyperlink" Target="https://librarysearch.uwtsd.ac.uk/discovery/fulldisplay?docid=alma99100109145002421&amp;context=L&amp;vid=44WHELF_UWTSD:44WHELF_UWTSD_VU1&amp;lang=en&amp;search_scope=MyInst_and_CI&amp;adaptor=Local%20Search%20Engine&amp;tab=Everything&amp;query=any,contains,%22applied%20theatre%22%20AND%20education&amp;facet=tlevel,include,peer_reviewed&amp;offset=0" TargetMode="Externa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hyperlink" Target="https://librarysearch.uwtsd.ac.uk/discovery/search?query=any,contains,%22applied%20theatre%22&amp;tab=Everything&amp;search_scope=MyInst_and_CI&amp;vid=44WHELF_UWTSD:44WHELF_UWTSD_VU1&amp;facet=tlevel,include,peer_reviewed&amp;facet=rtype,include,articles&amp;lang=en&amp;offset=0" TargetMode="Externa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10.xml"/><Relationship Id="rId4" Type="http://schemas.openxmlformats.org/officeDocument/2006/relationships/image" Target="../media/image80.svg"/></Relationships>
</file>

<file path=ppt/slides/_rels/slide2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78.png"/><Relationship Id="rId1" Type="http://schemas.openxmlformats.org/officeDocument/2006/relationships/slideLayout" Target="../slideLayouts/slideLayout10.xml"/><Relationship Id="rId4" Type="http://schemas.openxmlformats.org/officeDocument/2006/relationships/image" Target="../media/image82.svg"/></Relationships>
</file>

<file path=ppt/slides/_rels/slide2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hyperlink" Target="https://librarysearch.uwtsd.ac.uk/discovery/fulldisplay?docid=cdi_proquest_journals_2477174376&amp;context=PC&amp;vid=44WHELF_UWTSD:44WHELF_UWTSD_VU1&amp;lang=en&amp;search_scope=MyInst_and_CI&amp;adaptor=Primo%20Central&amp;tab=Everything&amp;query=any,contains,robotics%20for%20customer%20service&amp;offset=0" TargetMode="Externa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contains,dbcategory,&amp;sortby=title&amp;offset=20&amp;databases=category,Institute%20of%20Science%20and%20Art%E2%94%80Art%20and%20design"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10.xml"/><Relationship Id="rId4"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9.xml"/><Relationship Id="rId5" Type="http://schemas.openxmlformats.org/officeDocument/2006/relationships/image" Target="../media/image93.png"/><Relationship Id="rId4" Type="http://schemas.openxmlformats.org/officeDocument/2006/relationships/image" Target="../media/image92.png"/></Relationships>
</file>

<file path=ppt/slides/_rels/slide37.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any,contains,Performing%20Arts%20Periodicals%20Database&amp;offset=0&amp;databases=any,Performing%20Arts%20Periodicals%20Database" TargetMode="Externa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99.png"/></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9.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3.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hyperlink" Target="https://browzine.com/libraries/1422/subjects?query=construction&amp;sort=title" TargetMode="Externa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10.xml"/><Relationship Id="rId4" Type="http://schemas.openxmlformats.org/officeDocument/2006/relationships/image" Target="../media/image104.png"/></Relationships>
</file>

<file path=ppt/slides/_rels/slide46.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png"/><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4" Type="http://schemas.openxmlformats.org/officeDocument/2006/relationships/image" Target="../media/image108.jpg"/></Relationships>
</file>

<file path=ppt/slides/_rels/slide49.xml.rels><?xml version="1.0" encoding="UTF-8" standalone="yes"?>
<Relationships xmlns="http://schemas.openxmlformats.org/package/2006/relationships"><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4" Type="http://schemas.openxmlformats.org/officeDocument/2006/relationships/hyperlink" Target="http://network.bepress.com/"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fontScale="77500" lnSpcReduction="20000"/>
          </a:bodyPr>
          <a:lstStyle/>
          <a:p>
            <a:r>
              <a:rPr lang="en-GB" dirty="0"/>
              <a:t>Adventure Filmmaking and Digital Media Production</a:t>
            </a:r>
          </a:p>
          <a:p>
            <a:r>
              <a:rPr lang="en-GB" dirty="0"/>
              <a:t>Emily Wild </a:t>
            </a:r>
          </a:p>
          <a:p>
            <a:r>
              <a:rPr lang="en-GB" dirty="0"/>
              <a:t>2025</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p:txBody>
          <a:bodyPr/>
          <a:lstStyle/>
          <a:p>
            <a:r>
              <a:rPr lang="en-GB"/>
              <a:t>Independent Project </a:t>
            </a:r>
            <a:r>
              <a:rPr lang="en-GB" dirty="0"/>
              <a:t>Research </a:t>
            </a:r>
          </a:p>
        </p:txBody>
      </p:sp>
      <p:pic>
        <p:nvPicPr>
          <p:cNvPr id="5" name="Picture Placeholder 4">
            <a:extLst>
              <a:ext uri="{FF2B5EF4-FFF2-40B4-BE49-F238E27FC236}">
                <a16:creationId xmlns:a16="http://schemas.microsoft.com/office/drawing/2014/main" id="{CCE16E64-B12D-6668-C511-17644E6B17F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a:xfrm>
            <a:off x="0" y="0"/>
            <a:ext cx="6102350" cy="6858000"/>
          </a:xfrm>
        </p:spPr>
      </p:pic>
    </p:spTree>
    <p:extLst>
      <p:ext uri="{BB962C8B-B14F-4D97-AF65-F5344CB8AC3E}">
        <p14:creationId xmlns:p14="http://schemas.microsoft.com/office/powerpoint/2010/main" val="965739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r:embed="rId2">
            <a:extLst>
              <a:ext uri="{96DAC541-7B7A-43D3-8B79-37D633B846F1}">
                <asvg:svgBlip xmlns:asvg="http://schemas.microsoft.com/office/drawing/2016/SVG/main" r:embed="rId3"/>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698242" y="1857790"/>
            <a:ext cx="9605108" cy="1815882"/>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706333" y="0"/>
            <a:ext cx="1038214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An </a:t>
            </a:r>
            <a:r>
              <a:rPr lang="en-GB" sz="2400">
                <a:solidFill>
                  <a:schemeClr val="tx1"/>
                </a:solidFill>
                <a:cs typeface="Arial" panose="020B0604020202020204" pitchFamily="34" charset="0"/>
              </a:rPr>
              <a:t>update of </a:t>
            </a:r>
            <a:r>
              <a:rPr lang="en-GB" sz="2400" dirty="0">
                <a:solidFill>
                  <a:schemeClr val="tx1"/>
                </a:solidFill>
                <a:cs typeface="Arial" panose="020B0604020202020204" pitchFamily="34" charset="0"/>
              </a:rPr>
              <a:t>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use the library as part of your research strategy. </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694975"/>
            <a:ext cx="4385569" cy="1189909"/>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access </a:t>
            </a:r>
            <a:r>
              <a:rPr lang="en-GB" sz="2400">
                <a:solidFill>
                  <a:schemeClr val="tx1"/>
                </a:solidFill>
                <a:cs typeface="Arial" panose="020B0604020202020204" pitchFamily="34" charset="0"/>
              </a:rPr>
              <a:t>specialist Art and Film </a:t>
            </a:r>
            <a:r>
              <a:rPr lang="en-GB" sz="2400" dirty="0">
                <a:solidFill>
                  <a:schemeClr val="tx1"/>
                </a:solidFill>
                <a:cs typeface="Arial" panose="020B0604020202020204" pitchFamily="34" charset="0"/>
              </a:rPr>
              <a:t>resources.</a:t>
            </a:r>
          </a:p>
        </p:txBody>
      </p:sp>
    </p:spTree>
    <p:extLst>
      <p:ext uri="{BB962C8B-B14F-4D97-AF65-F5344CB8AC3E}">
        <p14:creationId xmlns:p14="http://schemas.microsoft.com/office/powerpoint/2010/main" val="3090104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2982228785"/>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506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96AE7BA-724A-5D39-65AC-3A8EF920DB22}"/>
              </a:ext>
            </a:extLst>
          </p:cNvPr>
          <p:cNvPicPr>
            <a:picLocks noGrp="1" noChangeAspect="1" noChangeArrowheads="1"/>
          </p:cNvPicPr>
          <p:nvPr>
            <p:ph type="pic" sz="quarter" idx="13"/>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tretch/>
        </p:blipFill>
        <p:spPr bwMode="auto">
          <a:xfrm>
            <a:off x="4824813" y="0"/>
            <a:ext cx="6858000" cy="6858000"/>
          </a:xfrm>
          <a:prstGeom prst="rect">
            <a:avLst/>
          </a:prstGeom>
          <a:solidFill>
            <a:srgbClr val="FFFFFF"/>
          </a:solidFill>
        </p:spPr>
      </p:pic>
      <p:sp>
        <p:nvSpPr>
          <p:cNvPr id="2055" name="Subtitle 2">
            <a:extLst>
              <a:ext uri="{FF2B5EF4-FFF2-40B4-BE49-F238E27FC236}">
                <a16:creationId xmlns:a16="http://schemas.microsoft.com/office/drawing/2014/main" id="{D915F8BE-2CF1-0661-CB10-F746B7454512}"/>
              </a:ext>
            </a:extLst>
          </p:cNvPr>
          <p:cNvSpPr>
            <a:spLocks noGrp="1"/>
          </p:cNvSpPr>
          <p:nvPr>
            <p:ph type="subTitle" idx="1"/>
          </p:nvPr>
        </p:nvSpPr>
        <p:spPr>
          <a:xfrm>
            <a:off x="286221" y="1263533"/>
            <a:ext cx="3670481" cy="3641841"/>
          </a:xfrm>
        </p:spPr>
        <p:txBody>
          <a:bodyPr/>
          <a:lstStyle/>
          <a:p>
            <a:r>
              <a:rPr lang="en-US" dirty="0"/>
              <a:t>Explore your library resources.</a:t>
            </a:r>
          </a:p>
        </p:txBody>
      </p:sp>
    </p:spTree>
    <p:extLst>
      <p:ext uri="{BB962C8B-B14F-4D97-AF65-F5344CB8AC3E}">
        <p14:creationId xmlns:p14="http://schemas.microsoft.com/office/powerpoint/2010/main" val="2869653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fontScale="90000"/>
          </a:bodyPr>
          <a:lstStyle/>
          <a:p>
            <a:r>
              <a:rPr lang="en-GB" dirty="0">
                <a:cs typeface="Calibri" panose="020F0502020204030204" pitchFamily="34" charset="0"/>
              </a:rPr>
              <a:t>Boost your research and referencing skills</a:t>
            </a:r>
          </a:p>
        </p:txBody>
      </p:sp>
      <p:sp>
        <p:nvSpPr>
          <p:cNvPr id="4" name="TextBox 3">
            <a:extLst>
              <a:ext uri="{FF2B5EF4-FFF2-40B4-BE49-F238E27FC236}">
                <a16:creationId xmlns:a16="http://schemas.microsoft.com/office/drawing/2014/main" id="{FD07218A-896A-AF7A-1A9B-7E7278863ECA}"/>
              </a:ext>
            </a:extLst>
          </p:cNvPr>
          <p:cNvSpPr txBox="1"/>
          <p:nvPr/>
        </p:nvSpPr>
        <p:spPr>
          <a:xfrm>
            <a:off x="465046" y="2302989"/>
            <a:ext cx="5095630" cy="2693045"/>
          </a:xfrm>
          <a:prstGeom prst="rect">
            <a:avLst/>
          </a:prstGeom>
          <a:noFill/>
        </p:spPr>
        <p:txBody>
          <a:bodyPr wrap="square" rtlCol="0">
            <a:spAutoFit/>
          </a:bodyPr>
          <a:lstStyle/>
          <a:p>
            <a:r>
              <a:rPr lang="en-GB" dirty="0"/>
              <a:t>To improve your research and referencing skills we’ve designed several standalone modules designed to build your confidence in research, referencing, and academic skills.</a:t>
            </a:r>
          </a:p>
          <a:p>
            <a:endParaRPr lang="en-GB" dirty="0"/>
          </a:p>
          <a:p>
            <a:r>
              <a:rPr lang="en-GB" dirty="0"/>
              <a:t>📍 You’ll find them on the library website under the </a:t>
            </a:r>
            <a:r>
              <a:rPr lang="en-GB" b="1" dirty="0">
                <a:hlinkClick r:id="rId2"/>
              </a:rPr>
              <a:t>Academic and InfoSkills Programme</a:t>
            </a:r>
            <a:r>
              <a:rPr lang="en-GB" dirty="0"/>
              <a:t>.</a:t>
            </a:r>
          </a:p>
          <a:p>
            <a:endParaRPr lang="en-GB" sz="2500" dirty="0">
              <a:latin typeface="Calibri "/>
              <a:cs typeface="Calibri" panose="020F0502020204030204" pitchFamily="34" charset="0"/>
            </a:endParaRPr>
          </a:p>
          <a:p>
            <a:endParaRPr lang="en-GB" dirty="0"/>
          </a:p>
        </p:txBody>
      </p:sp>
      <p:pic>
        <p:nvPicPr>
          <p:cNvPr id="5" name="Picture 4">
            <a:extLst>
              <a:ext uri="{FF2B5EF4-FFF2-40B4-BE49-F238E27FC236}">
                <a16:creationId xmlns:a16="http://schemas.microsoft.com/office/drawing/2014/main" id="{7FBD46F6-68F5-6112-7D39-5DDAADFA0AB9}"/>
              </a:ext>
            </a:extLst>
          </p:cNvPr>
          <p:cNvPicPr>
            <a:picLocks noChangeAspect="1"/>
          </p:cNvPicPr>
          <p:nvPr/>
        </p:nvPicPr>
        <p:blipFill>
          <a:blip r:embed="rId3"/>
          <a:srcRect l="163" t="5831" r="76923" b="43493"/>
          <a:stretch>
            <a:fillRect/>
          </a:stretch>
        </p:blipFill>
        <p:spPr>
          <a:xfrm>
            <a:off x="5765904" y="1483269"/>
            <a:ext cx="6176003" cy="3801041"/>
          </a:xfrm>
          <a:prstGeom prst="rect">
            <a:avLst/>
          </a:prstGeom>
        </p:spPr>
      </p:pic>
    </p:spTree>
    <p:extLst>
      <p:ext uri="{BB962C8B-B14F-4D97-AF65-F5344CB8AC3E}">
        <p14:creationId xmlns:p14="http://schemas.microsoft.com/office/powerpoint/2010/main" val="3820367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698241" y="252284"/>
            <a:ext cx="10795518" cy="1003916"/>
          </a:xfrm>
        </p:spPr>
        <p:txBody>
          <a:bodyPr anchor="b">
            <a:normAutofit/>
          </a:bodyPr>
          <a:lstStyle/>
          <a:p>
            <a:r>
              <a:rPr lang="en-GB" dirty="0"/>
              <a:t>Your research strategy</a:t>
            </a:r>
          </a:p>
        </p:txBody>
      </p:sp>
      <p:graphicFrame>
        <p:nvGraphicFramePr>
          <p:cNvPr id="19" name="Diagram 18">
            <a:extLst>
              <a:ext uri="{FF2B5EF4-FFF2-40B4-BE49-F238E27FC236}">
                <a16:creationId xmlns:a16="http://schemas.microsoft.com/office/drawing/2014/main" id="{9016B007-048F-CF92-CF24-79AD60784D3F}"/>
              </a:ext>
            </a:extLst>
          </p:cNvPr>
          <p:cNvGraphicFramePr/>
          <p:nvPr>
            <p:extLst>
              <p:ext uri="{D42A27DB-BD31-4B8C-83A1-F6EECF244321}">
                <p14:modId xmlns:p14="http://schemas.microsoft.com/office/powerpoint/2010/main" val="713262730"/>
              </p:ext>
            </p:extLst>
          </p:nvPr>
        </p:nvGraphicFramePr>
        <p:xfrm>
          <a:off x="808965" y="1256200"/>
          <a:ext cx="10574069" cy="51951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1778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dirty="0"/>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734790" y="1920946"/>
            <a:ext cx="7038973" cy="3951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Calibri Light" panose="020F0302020204030204" pitchFamily="34" charset="0"/>
                <a:cs typeface="Calibri Light" panose="020F0302020204030204" pitchFamily="34" charset="0"/>
              </a:rPr>
              <a:t>Consider different terminology that may be used.</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Alternative words</a:t>
            </a:r>
            <a:r>
              <a:rPr lang="en-GB" sz="2400" dirty="0">
                <a:latin typeface="Calibri Light" panose="020F0302020204030204" pitchFamily="34" charset="0"/>
                <a:cs typeface="Calibri Light" panose="020F0302020204030204" pitchFamily="34" charset="0"/>
              </a:rPr>
              <a:t>: Synonyms / Antonyms.</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Phrase searching</a:t>
            </a:r>
            <a:r>
              <a:rPr lang="en-GB" sz="2400" dirty="0">
                <a:latin typeface="Calibri Light" panose="020F0302020204030204" pitchFamily="34" charset="0"/>
                <a:cs typeface="Calibri Light" panose="020F0302020204030204" pitchFamily="34" charset="0"/>
              </a:rPr>
              <a:t>: Search for a phrase in quotations “climate change“.</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Subject searching</a:t>
            </a:r>
            <a:r>
              <a:rPr lang="en-GB" sz="2400" dirty="0">
                <a:latin typeface="Calibri Light" panose="020F0302020204030204" pitchFamily="34" charset="0"/>
                <a:cs typeface="Calibri Light" panose="020F0302020204030204" pitchFamily="34" charset="0"/>
              </a:rPr>
              <a:t>: Controlled vocabulary.</a:t>
            </a:r>
            <a:endParaRPr lang="en-GB" sz="2400" dirty="0">
              <a:latin typeface="Calibri Light" panose="020F0302020204030204" pitchFamily="34" charset="0"/>
              <a:ea typeface="+mn-lt"/>
              <a:cs typeface="Calibri Light" panose="020F0302020204030204" pitchFamily="34" charset="0"/>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3324216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201947"/>
          </a:xfrm>
        </p:spPr>
        <p:txBody>
          <a:bodyPr>
            <a:noAutofit/>
          </a:bodyPr>
          <a:lstStyle/>
          <a:p>
            <a:r>
              <a:rPr lang="en-GB" dirty="0">
                <a:solidFill>
                  <a:schemeClr val="bg1"/>
                </a:solidFill>
                <a:cs typeface="Arial" panose="020B0604020202020204" pitchFamily="34" charset="0"/>
              </a:rPr>
              <a:t>Evaluating</a:t>
            </a:r>
            <a:r>
              <a:rPr lang="en-GB" dirty="0">
                <a:cs typeface="Arial" panose="020B0604020202020204" pitchFamily="34" charset="0"/>
              </a:rPr>
              <a:t> a</a:t>
            </a:r>
            <a:r>
              <a:rPr lang="en-GB" dirty="0">
                <a:solidFill>
                  <a:schemeClr val="bg1"/>
                </a:solidFill>
                <a:cs typeface="Arial" panose="020B0604020202020204" pitchFamily="34" charset="0"/>
              </a:rPr>
              <a:t>rticles critically</a:t>
            </a:r>
          </a:p>
        </p:txBody>
      </p:sp>
      <p:sp>
        <p:nvSpPr>
          <p:cNvPr id="3" name="Content Placeholder 2"/>
          <p:cNvSpPr>
            <a:spLocks noGrp="1"/>
          </p:cNvSpPr>
          <p:nvPr>
            <p:ph idx="4294967295"/>
          </p:nvPr>
        </p:nvSpPr>
        <p:spPr>
          <a:xfrm>
            <a:off x="376015" y="1384395"/>
            <a:ext cx="6548249" cy="4633188"/>
          </a:xfrm>
        </p:spPr>
        <p:txBody>
          <a:bodyPr vert="horz" lIns="91440" tIns="45720" rIns="91440" bIns="45720" rtlCol="0" anchor="t">
            <a:noAutofit/>
          </a:bodyPr>
          <a:lstStyle/>
          <a:p>
            <a:pPr marL="0" indent="0">
              <a:buNone/>
            </a:pPr>
            <a:r>
              <a:rPr lang="en-GB" sz="1800" dirty="0"/>
              <a:t>When you're reading an article, ask yourself:</a:t>
            </a:r>
          </a:p>
          <a:p>
            <a:pPr>
              <a:buFont typeface="Arial" panose="020B0604020202020204" pitchFamily="34" charset="0"/>
              <a:buChar char="•"/>
            </a:pPr>
            <a:r>
              <a:rPr lang="en-GB" sz="1800" b="1" dirty="0"/>
              <a:t>Is it peer-reviewed?</a:t>
            </a:r>
            <a:br>
              <a:rPr lang="en-GB" sz="1800" b="1" dirty="0"/>
            </a:br>
            <a:r>
              <a:rPr lang="en-GB" sz="1800" dirty="0"/>
              <a:t>This means experts have checked it for quality and accuracy.</a:t>
            </a:r>
          </a:p>
          <a:p>
            <a:pPr>
              <a:buFont typeface="Arial" panose="020B0604020202020204" pitchFamily="34" charset="0"/>
              <a:buChar char="•"/>
            </a:pPr>
            <a:r>
              <a:rPr lang="en-GB" sz="1800" b="1" dirty="0"/>
              <a:t>Does it clearly state its research question or aim?</a:t>
            </a:r>
            <a:br>
              <a:rPr lang="en-GB" sz="1800" b="1" dirty="0"/>
            </a:br>
            <a:r>
              <a:rPr lang="en-GB" sz="1800" dirty="0"/>
              <a:t>A good article should explain what it’s trying to find out.</a:t>
            </a:r>
          </a:p>
          <a:p>
            <a:pPr>
              <a:buFont typeface="Arial" panose="020B0604020202020204" pitchFamily="34" charset="0"/>
              <a:buChar char="•"/>
            </a:pPr>
            <a:r>
              <a:rPr lang="en-GB" sz="1800" b="1" dirty="0"/>
              <a:t>How recent is it?</a:t>
            </a:r>
            <a:br>
              <a:rPr lang="en-GB" sz="1800" b="1" dirty="0"/>
            </a:br>
            <a:r>
              <a:rPr lang="en-GB" sz="1800" dirty="0"/>
              <a:t>Check the publication date and the dates in the reference list, are they up to date?</a:t>
            </a:r>
          </a:p>
          <a:p>
            <a:pPr>
              <a:buFont typeface="Arial" panose="020B0604020202020204" pitchFamily="34" charset="0"/>
              <a:buChar char="•"/>
            </a:pPr>
            <a:r>
              <a:rPr lang="en-GB" sz="1800" b="1" dirty="0"/>
              <a:t>Does it include a strong list of references?</a:t>
            </a:r>
            <a:br>
              <a:rPr lang="en-GB" sz="1800" b="1" dirty="0"/>
            </a:br>
            <a:r>
              <a:rPr lang="en-GB" sz="1800" dirty="0"/>
              <a:t>More references often mean the author has done thorough research.</a:t>
            </a:r>
          </a:p>
          <a:p>
            <a:pPr>
              <a:buFont typeface="Arial" panose="020B0604020202020204" pitchFamily="34" charset="0"/>
              <a:buChar char="•"/>
            </a:pPr>
            <a:r>
              <a:rPr lang="en-GB" sz="1800" b="1" dirty="0"/>
              <a:t>Has it been used by others?</a:t>
            </a:r>
            <a:br>
              <a:rPr lang="en-GB" sz="1800" b="1" dirty="0"/>
            </a:br>
            <a:r>
              <a:rPr lang="en-GB" sz="1800" dirty="0"/>
              <a:t>Some databases (like Springer, ScienceDirect, or Google Scholar) show how many times an article has been downloaded, shared, or cited—a good sign of its impact.</a:t>
            </a: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pic>
        <p:nvPicPr>
          <p:cNvPr id="6" name="Picture 5" descr="Puzzles in brain">
            <a:extLst>
              <a:ext uri="{FF2B5EF4-FFF2-40B4-BE49-F238E27FC236}">
                <a16:creationId xmlns:a16="http://schemas.microsoft.com/office/drawing/2014/main" id="{A260DCD1-CF2A-7317-8018-7DA44E80AF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4264" y="1816005"/>
            <a:ext cx="5069757" cy="3379838"/>
          </a:xfrm>
          <a:prstGeom prst="rect">
            <a:avLst/>
          </a:prstGeom>
        </p:spPr>
      </p:pic>
    </p:spTree>
    <p:extLst>
      <p:ext uri="{BB962C8B-B14F-4D97-AF65-F5344CB8AC3E}">
        <p14:creationId xmlns:p14="http://schemas.microsoft.com/office/powerpoint/2010/main" val="1727040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0551F2-448C-DD19-3643-491C01F02913}"/>
              </a:ext>
            </a:extLst>
          </p:cNvPr>
          <p:cNvSpPr>
            <a:spLocks noGrp="1"/>
          </p:cNvSpPr>
          <p:nvPr>
            <p:ph type="title"/>
          </p:nvPr>
        </p:nvSpPr>
        <p:spPr>
          <a:xfrm>
            <a:off x="698241" y="252284"/>
            <a:ext cx="10980891" cy="1003916"/>
          </a:xfrm>
        </p:spPr>
        <p:txBody>
          <a:bodyPr>
            <a:normAutofit/>
          </a:bodyPr>
          <a:lstStyle/>
          <a:p>
            <a:r>
              <a:rPr lang="en-GB" dirty="0"/>
              <a:t>Use the CRAAP test to evaluate sources</a:t>
            </a:r>
          </a:p>
        </p:txBody>
      </p:sp>
      <p:graphicFrame>
        <p:nvGraphicFramePr>
          <p:cNvPr id="7" name="Content Placeholder 6">
            <a:extLst>
              <a:ext uri="{FF2B5EF4-FFF2-40B4-BE49-F238E27FC236}">
                <a16:creationId xmlns:a16="http://schemas.microsoft.com/office/drawing/2014/main" id="{6D40741D-6CB2-2005-23AB-28BA95D83B43}"/>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7850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D3937-B50E-4CB7-8489-41274779656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9CEF8FC-F05A-4C7E-B72E-560051AE4119}"/>
              </a:ext>
            </a:extLst>
          </p:cNvPr>
          <p:cNvSpPr>
            <a:spLocks noGrp="1"/>
          </p:cNvSpPr>
          <p:nvPr>
            <p:ph type="title"/>
          </p:nvPr>
        </p:nvSpPr>
        <p:spPr>
          <a:xfrm>
            <a:off x="698242" y="252284"/>
            <a:ext cx="10795518" cy="1003916"/>
          </a:xfrm>
        </p:spPr>
        <p:txBody>
          <a:bodyPr anchor="b">
            <a:normAutofit/>
          </a:bodyPr>
          <a:lstStyle/>
          <a:p>
            <a:r>
              <a:rPr lang="en-GB"/>
              <a:t>Adapted </a:t>
            </a:r>
            <a:r>
              <a:rPr lang="en-GB" dirty="0"/>
              <a:t>CRAAP test – for GenAI tools</a:t>
            </a:r>
          </a:p>
        </p:txBody>
      </p:sp>
      <p:pic>
        <p:nvPicPr>
          <p:cNvPr id="1026" name="Picture 2">
            <a:extLst>
              <a:ext uri="{FF2B5EF4-FFF2-40B4-BE49-F238E27FC236}">
                <a16:creationId xmlns:a16="http://schemas.microsoft.com/office/drawing/2014/main" id="{87D9312F-E5F4-2FA6-24A5-E1A97A7C4D5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12089" y="1307310"/>
            <a:ext cx="9247240" cy="46042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85CF992-BD2A-4F57-48EE-699E2A06DCC2}"/>
              </a:ext>
            </a:extLst>
          </p:cNvPr>
          <p:cNvSpPr txBox="1"/>
          <p:nvPr/>
        </p:nvSpPr>
        <p:spPr>
          <a:xfrm>
            <a:off x="1010343" y="5962689"/>
            <a:ext cx="8653825" cy="307777"/>
          </a:xfrm>
          <a:prstGeom prst="rect">
            <a:avLst/>
          </a:prstGeom>
          <a:noFill/>
        </p:spPr>
        <p:txBody>
          <a:bodyPr wrap="square">
            <a:spAutoFit/>
          </a:bodyPr>
          <a:lstStyle/>
          <a:p>
            <a:r>
              <a:rPr lang="en-GB" sz="1400" dirty="0">
                <a:effectLst/>
              </a:rPr>
              <a:t>Adapted and reproduced with kind permission from </a:t>
            </a:r>
            <a:r>
              <a:rPr lang="en-GB" sz="1400" dirty="0">
                <a:hlinkClick r:id="rId3" tooltip="https://bristol.libguides.com/ai-and-the-library/using-the-craap-framework"/>
              </a:rPr>
              <a:t>Bristol University Library</a:t>
            </a:r>
            <a:r>
              <a:rPr lang="en-GB" sz="1400" dirty="0"/>
              <a:t> </a:t>
            </a:r>
            <a:r>
              <a:rPr lang="en-GB" sz="1400" dirty="0">
                <a:effectLst/>
              </a:rPr>
              <a:t>CC-BY-NC-SA Creative Commons License</a:t>
            </a:r>
            <a:endParaRPr lang="en-GB" sz="1400" dirty="0"/>
          </a:p>
        </p:txBody>
      </p:sp>
    </p:spTree>
    <p:extLst>
      <p:ext uri="{BB962C8B-B14F-4D97-AF65-F5344CB8AC3E}">
        <p14:creationId xmlns:p14="http://schemas.microsoft.com/office/powerpoint/2010/main" val="941638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974630" y="252284"/>
            <a:ext cx="10519130"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1647403407"/>
              </p:ext>
            </p:extLst>
          </p:nvPr>
        </p:nvGraphicFramePr>
        <p:xfrm>
          <a:off x="698242" y="1493705"/>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03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5415220" y="1316511"/>
            <a:ext cx="6694172" cy="4983650"/>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782988" y="94967"/>
            <a:ext cx="8869735" cy="1003916"/>
          </a:xfrm>
        </p:spPr>
        <p:txBody>
          <a:bodyPr>
            <a:normAutofit/>
          </a:bodyPr>
          <a:lstStyle/>
          <a:p>
            <a:r>
              <a:rPr lang="en-GB" dirty="0">
                <a:latin typeface="Lucida Sans" panose="020B0602030504020204" pitchFamily="34" charset="0"/>
                <a:cs typeface="Calibri" panose="020F0502020204030204" pitchFamily="34" charset="0"/>
              </a:rPr>
              <a:t>Research Assistant</a:t>
            </a:r>
          </a:p>
        </p:txBody>
      </p:sp>
      <p:sp>
        <p:nvSpPr>
          <p:cNvPr id="3" name="TextBox 2">
            <a:extLst>
              <a:ext uri="{FF2B5EF4-FFF2-40B4-BE49-F238E27FC236}">
                <a16:creationId xmlns:a16="http://schemas.microsoft.com/office/drawing/2014/main" id="{B8392DA4-BBC8-2A93-726E-B9397CD30368}"/>
              </a:ext>
            </a:extLst>
          </p:cNvPr>
          <p:cNvSpPr txBox="1"/>
          <p:nvPr/>
        </p:nvSpPr>
        <p:spPr>
          <a:xfrm>
            <a:off x="465414" y="1769287"/>
            <a:ext cx="5125021" cy="2831544"/>
          </a:xfrm>
          <a:prstGeom prst="rect">
            <a:avLst/>
          </a:prstGeom>
          <a:noFill/>
        </p:spPr>
        <p:txBody>
          <a:bodyPr wrap="square" rtlCol="0">
            <a:spAutoFit/>
          </a:bodyPr>
          <a:lstStyle/>
          <a:p>
            <a:endParaRPr lang="en-GB" dirty="0"/>
          </a:p>
          <a:p>
            <a:r>
              <a:rPr lang="en-GB" sz="2000" dirty="0"/>
              <a:t>Introducing the new AI research tool!</a:t>
            </a:r>
          </a:p>
          <a:p>
            <a:endParaRPr lang="en-GB" sz="2000" dirty="0"/>
          </a:p>
          <a:p>
            <a:pPr marL="342900" indent="-342900">
              <a:buFont typeface="Arial" panose="020B0604020202020204" pitchFamily="34" charset="0"/>
              <a:buChar char="•"/>
            </a:pPr>
            <a:r>
              <a:rPr lang="en-GB" sz="2000" dirty="0"/>
              <a:t>It helps you search the library catalogue quickly and easily.</a:t>
            </a:r>
          </a:p>
          <a:p>
            <a:pPr marL="342900" indent="-342900">
              <a:buFont typeface="Arial" panose="020B0604020202020204" pitchFamily="34" charset="0"/>
              <a:buChar char="•"/>
            </a:pPr>
            <a:r>
              <a:rPr lang="en-GB" sz="2000" dirty="0"/>
              <a:t>Just type in a question or a sentence to get started with your research.</a:t>
            </a:r>
          </a:p>
          <a:p>
            <a:pPr marL="342900" indent="-342900">
              <a:buFont typeface="Arial" panose="020B0604020202020204" pitchFamily="34" charset="0"/>
              <a:buChar char="•"/>
            </a:pPr>
            <a:r>
              <a:rPr lang="en-GB" sz="2000" dirty="0"/>
              <a:t>Use this tool as a starting point in your research.</a:t>
            </a:r>
          </a:p>
        </p:txBody>
      </p:sp>
    </p:spTree>
    <p:extLst>
      <p:ext uri="{BB962C8B-B14F-4D97-AF65-F5344CB8AC3E}">
        <p14:creationId xmlns:p14="http://schemas.microsoft.com/office/powerpoint/2010/main" val="4292919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dirty="0"/>
              <a:t> Add your search question</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029795" y="3410916"/>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95490"/>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634093" y="5148354"/>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Search question.</a:t>
            </a:r>
            <a:endParaRPr lang="en-US" dirty="0">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94744" y="2780393"/>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a:t>
            </a:r>
            <a:r>
              <a:rPr lang="en-US" b="1" dirty="0">
                <a:ea typeface="Calibri Light"/>
                <a:cs typeface="Calibri Light"/>
              </a:rPr>
              <a:t>Note:</a:t>
            </a:r>
            <a:r>
              <a:rPr lang="en-US" dirty="0">
                <a:ea typeface="Calibri Light"/>
                <a:cs typeface="Calibri Light"/>
              </a:rPr>
              <a:t> not all may be available via our library. </a:t>
            </a:r>
            <a:endParaRPr lang="en-US" dirty="0"/>
          </a:p>
        </p:txBody>
      </p:sp>
      <p:sp>
        <p:nvSpPr>
          <p:cNvPr id="15" name="TextBox 14">
            <a:extLst>
              <a:ext uri="{FF2B5EF4-FFF2-40B4-BE49-F238E27FC236}">
                <a16:creationId xmlns:a16="http://schemas.microsoft.com/office/drawing/2014/main" id="{D46B4F8F-9B6E-B044-EC57-B2B5C1F09660}"/>
              </a:ext>
            </a:extLst>
          </p:cNvPr>
          <p:cNvSpPr txBox="1"/>
          <p:nvPr/>
        </p:nvSpPr>
        <p:spPr>
          <a:xfrm>
            <a:off x="349779" y="4789321"/>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718957" y="157577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057334" y="1835473"/>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071132" y="560179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pic>
        <p:nvPicPr>
          <p:cNvPr id="25" name="Picture 24">
            <a:extLst>
              <a:ext uri="{FF2B5EF4-FFF2-40B4-BE49-F238E27FC236}">
                <a16:creationId xmlns:a16="http://schemas.microsoft.com/office/drawing/2014/main" id="{541262AD-CC2C-00C2-446E-1CD60940D488}"/>
              </a:ext>
            </a:extLst>
          </p:cNvPr>
          <p:cNvPicPr>
            <a:picLocks noChangeAspect="1"/>
          </p:cNvPicPr>
          <p:nvPr/>
        </p:nvPicPr>
        <p:blipFill>
          <a:blip r:embed="rId3"/>
          <a:srcRect l="28638" t="24929" r="38893" b="70068"/>
          <a:stretch>
            <a:fillRect/>
          </a:stretch>
        </p:blipFill>
        <p:spPr>
          <a:xfrm>
            <a:off x="2940316" y="1488650"/>
            <a:ext cx="6816934" cy="700299"/>
          </a:xfrm>
          <a:prstGeom prst="rect">
            <a:avLst/>
          </a:prstGeom>
        </p:spPr>
      </p:pic>
      <p:pic>
        <p:nvPicPr>
          <p:cNvPr id="27" name="Picture 26">
            <a:extLst>
              <a:ext uri="{FF2B5EF4-FFF2-40B4-BE49-F238E27FC236}">
                <a16:creationId xmlns:a16="http://schemas.microsoft.com/office/drawing/2014/main" id="{90A533BD-1041-E714-C296-1D2D7204271F}"/>
              </a:ext>
            </a:extLst>
          </p:cNvPr>
          <p:cNvPicPr>
            <a:picLocks noChangeAspect="1"/>
          </p:cNvPicPr>
          <p:nvPr/>
        </p:nvPicPr>
        <p:blipFill>
          <a:blip r:embed="rId3"/>
          <a:srcRect l="28372" t="35308" r="6105" b="44511"/>
          <a:stretch>
            <a:fillRect/>
          </a:stretch>
        </p:blipFill>
        <p:spPr>
          <a:xfrm>
            <a:off x="2386701" y="2466258"/>
            <a:ext cx="8529867" cy="1751511"/>
          </a:xfrm>
          <a:prstGeom prst="rect">
            <a:avLst/>
          </a:prstGeom>
        </p:spPr>
      </p:pic>
      <p:pic>
        <p:nvPicPr>
          <p:cNvPr id="31" name="Picture 30">
            <a:extLst>
              <a:ext uri="{FF2B5EF4-FFF2-40B4-BE49-F238E27FC236}">
                <a16:creationId xmlns:a16="http://schemas.microsoft.com/office/drawing/2014/main" id="{E3D5F4BD-B24A-8EB3-C7AA-DC14348FE2AB}"/>
              </a:ext>
            </a:extLst>
          </p:cNvPr>
          <p:cNvPicPr>
            <a:picLocks noChangeAspect="1"/>
          </p:cNvPicPr>
          <p:nvPr/>
        </p:nvPicPr>
        <p:blipFill>
          <a:blip r:embed="rId4"/>
          <a:srcRect l="27946" t="55649" r="29099" b="18317"/>
          <a:stretch>
            <a:fillRect/>
          </a:stretch>
        </p:blipFill>
        <p:spPr>
          <a:xfrm>
            <a:off x="2386701" y="4358893"/>
            <a:ext cx="4418687" cy="1785411"/>
          </a:xfrm>
          <a:prstGeom prst="rect">
            <a:avLst/>
          </a:prstGeom>
        </p:spPr>
      </p:pic>
    </p:spTree>
    <p:extLst>
      <p:ext uri="{BB962C8B-B14F-4D97-AF65-F5344CB8AC3E}">
        <p14:creationId xmlns:p14="http://schemas.microsoft.com/office/powerpoint/2010/main" val="1214861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dirty="0"/>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Your question is sent to the Large Language Model (LLM).</a:t>
            </a:r>
            <a:endParaRPr lang="en-US" sz="2000" dirty="0"/>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question is converted into a Boolean query.</a:t>
            </a:r>
            <a:endParaRPr lang="en-US" sz="2000" dirty="0">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top 5 results are sent to the LLM to create an overview with in-text references based on the </a:t>
            </a:r>
            <a:r>
              <a:rPr lang="en-US" sz="2000" b="1" dirty="0">
                <a:cs typeface="Arial"/>
              </a:rPr>
              <a:t>abstracts​.</a:t>
            </a:r>
            <a:endParaRPr lang="en-US" dirty="0"/>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AI-generated overview and sources are returned in the response​.</a:t>
            </a:r>
            <a:endParaRPr lang="en-US" dirty="0"/>
          </a:p>
        </p:txBody>
      </p:sp>
    </p:spTree>
    <p:extLst>
      <p:ext uri="{BB962C8B-B14F-4D97-AF65-F5344CB8AC3E}">
        <p14:creationId xmlns:p14="http://schemas.microsoft.com/office/powerpoint/2010/main" val="3564318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dirty="0"/>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446957" y="2699761"/>
            <a:ext cx="347158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4163815" y="3257441"/>
            <a:ext cx="126783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5595908" y="1976605"/>
            <a:ext cx="6012043" cy="3477875"/>
          </a:xfrm>
          <a:prstGeom prst="rect">
            <a:avLst/>
          </a:prstGeom>
          <a:noFill/>
        </p:spPr>
        <p:txBody>
          <a:bodyPr wrap="square" rtlCol="0">
            <a:spAutoFit/>
          </a:bodyPr>
          <a:lstStyle/>
          <a:p>
            <a:r>
              <a:rPr lang="en-GB" sz="2000" dirty="0"/>
              <a:t>(challenges in documentary filmmaking) OR (documentary production obstacles) OR </a:t>
            </a:r>
          </a:p>
          <a:p>
            <a:r>
              <a:rPr lang="en-GB" sz="2000" dirty="0"/>
              <a:t>(issues faced by documentary filmmakers) OR </a:t>
            </a:r>
          </a:p>
          <a:p>
            <a:r>
              <a:rPr lang="en-GB" sz="2000" dirty="0"/>
              <a:t>(barriers to effective documentary storytelling) OR (documentary filmmaking difficulties) OR </a:t>
            </a:r>
          </a:p>
          <a:p>
            <a:r>
              <a:rPr lang="en-GB" sz="2000" dirty="0"/>
              <a:t>(obstacles in documentary production) OR </a:t>
            </a:r>
          </a:p>
          <a:p>
            <a:r>
              <a:rPr lang="en-GB" sz="2000" dirty="0"/>
              <a:t>(issues faced by documentary filmmakers) OR </a:t>
            </a:r>
          </a:p>
          <a:p>
            <a:r>
              <a:rPr lang="en-GB" sz="2000" dirty="0"/>
              <a:t>(challenges encountered in creating documentaries) OR (barriers to successful documentary filmmaking) OR (difficulties in the documentary filmmaking process) OR (challenges in documentary filmmaking)</a:t>
            </a:r>
          </a:p>
        </p:txBody>
      </p:sp>
      <p:sp>
        <p:nvSpPr>
          <p:cNvPr id="3" name="TextBox 2">
            <a:extLst>
              <a:ext uri="{FF2B5EF4-FFF2-40B4-BE49-F238E27FC236}">
                <a16:creationId xmlns:a16="http://schemas.microsoft.com/office/drawing/2014/main" id="{E8F055A7-4E81-5814-25F1-549F65638C38}"/>
              </a:ext>
            </a:extLst>
          </p:cNvPr>
          <p:cNvSpPr txBox="1"/>
          <p:nvPr/>
        </p:nvSpPr>
        <p:spPr>
          <a:xfrm>
            <a:off x="446957" y="518955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12987508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599860" y="1997839"/>
            <a:ext cx="4542192"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ea typeface="Calibri Light"/>
                <a:cs typeface="Calibri Light"/>
              </a:rPr>
              <a:t>Open up in the Advanced Search view and explore some of the suggested keywords. </a:t>
            </a:r>
          </a:p>
          <a:p>
            <a:pPr marL="342900" indent="-342900">
              <a:buFont typeface="Arial" panose="020B0604020202020204" pitchFamily="34" charset="0"/>
              <a:buChar char="•"/>
            </a:pPr>
            <a:r>
              <a:rPr lang="en-US" sz="2000" dirty="0">
                <a:ea typeface="Calibri Light"/>
                <a:cs typeface="Calibri Light"/>
              </a:rPr>
              <a:t>Try subject searching or title searching, along with date and further subject filters. </a:t>
            </a:r>
          </a:p>
          <a:p>
            <a:pPr marL="342900" indent="-342900">
              <a:buFont typeface="Arial" panose="020B0604020202020204" pitchFamily="34" charset="0"/>
              <a:buChar char="•"/>
            </a:pPr>
            <a:r>
              <a:rPr lang="en-US" sz="2000" dirty="0">
                <a:ea typeface="Calibri Light"/>
                <a:cs typeface="Calibri Light"/>
              </a:rPr>
              <a:t>Explore further and narrow down results.</a:t>
            </a: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289777" cy="369332"/>
          </a:xfrm>
          <a:prstGeom prst="rect">
            <a:avLst/>
          </a:prstGeom>
          <a:noFill/>
          <a:ln w="38100">
            <a:solidFill>
              <a:schemeClr val="accent2"/>
            </a:solidFill>
          </a:ln>
        </p:spPr>
        <p:txBody>
          <a:bodyPr wrap="none" rtlCol="0">
            <a:spAutoFit/>
          </a:bodyPr>
          <a:lstStyle/>
          <a:p>
            <a:r>
              <a:rPr lang="en-GB" dirty="0">
                <a:ln>
                  <a:solidFill>
                    <a:schemeClr val="tx1"/>
                  </a:solidFill>
                </a:ln>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CCD56D49-6CFE-FFFE-FDBC-C33DB9E24F7D}"/>
              </a:ext>
            </a:extLst>
          </p:cNvPr>
          <p:cNvPicPr>
            <a:picLocks noChangeAspect="1"/>
          </p:cNvPicPr>
          <p:nvPr/>
        </p:nvPicPr>
        <p:blipFill>
          <a:blip r:embed="rId3"/>
          <a:srcRect l="2504" t="11656" r="19146" b="7784"/>
          <a:stretch>
            <a:fillRect/>
          </a:stretch>
        </p:blipFill>
        <p:spPr>
          <a:xfrm>
            <a:off x="5359110" y="1493428"/>
            <a:ext cx="6384385" cy="4376253"/>
          </a:xfrm>
          <a:prstGeom prst="rect">
            <a:avLst/>
          </a:prstGeom>
        </p:spPr>
      </p:pic>
    </p:spTree>
    <p:extLst>
      <p:ext uri="{BB962C8B-B14F-4D97-AF65-F5344CB8AC3E}">
        <p14:creationId xmlns:p14="http://schemas.microsoft.com/office/powerpoint/2010/main" val="17227821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A0F6-32E1-D554-0BA5-43FD058C7C64}"/>
              </a:ext>
            </a:extLst>
          </p:cNvPr>
          <p:cNvSpPr>
            <a:spLocks noGrp="1"/>
          </p:cNvSpPr>
          <p:nvPr>
            <p:ph type="title"/>
          </p:nvPr>
        </p:nvSpPr>
        <p:spPr/>
        <p:txBody>
          <a:bodyPr/>
          <a:lstStyle/>
          <a:p>
            <a:r>
              <a:rPr lang="en-GB"/>
              <a:t>Good to know…</a:t>
            </a:r>
          </a:p>
        </p:txBody>
      </p:sp>
      <p:sp>
        <p:nvSpPr>
          <p:cNvPr id="3" name="TextBox 2">
            <a:extLst>
              <a:ext uri="{FF2B5EF4-FFF2-40B4-BE49-F238E27FC236}">
                <a16:creationId xmlns:a16="http://schemas.microsoft.com/office/drawing/2014/main" id="{577421E8-FCD8-FACF-3ED6-ABFD7204BC1A}"/>
              </a:ext>
            </a:extLst>
          </p:cNvPr>
          <p:cNvSpPr txBox="1"/>
          <p:nvPr/>
        </p:nvSpPr>
        <p:spPr>
          <a:xfrm>
            <a:off x="518612" y="1705451"/>
            <a:ext cx="11154775" cy="406265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dirty="0">
                <a:ea typeface="Calibri"/>
                <a:cs typeface="Calibri"/>
              </a:rPr>
              <a:t>It does not use its own training data, so minimises the risk of hallucinations.</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Unlike other chat boxes, such as ChatGPT, you cannot continue a conversation with it. Each query is independent.</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does retain your search history, so you can return to it at a later date.</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is a great starting point for research, especially if unsure where to begin. </a:t>
            </a:r>
          </a:p>
          <a:p>
            <a:pPr marL="285750" indent="-285750">
              <a:buFont typeface="Arial" panose="020B0604020202020204" pitchFamily="34" charset="0"/>
              <a:buChar char="•"/>
            </a:pPr>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 Can provide ideas for alternative keywords searches.</a:t>
            </a:r>
          </a:p>
          <a:p>
            <a:pPr marL="285750" indent="-285750">
              <a:buFont typeface="Arial" panose="020B0604020202020204" pitchFamily="34" charset="0"/>
              <a:buChar char="•"/>
            </a:pPr>
            <a:endParaRPr lang="en-GB" sz="2000" dirty="0">
              <a:ea typeface="Calibri"/>
              <a:cs typeface="Calibri"/>
            </a:endParaRPr>
          </a:p>
          <a:p>
            <a:pPr marL="342900" indent="-342900">
              <a:buFont typeface="Arial" panose="020B0604020202020204" pitchFamily="34" charset="0"/>
              <a:buChar char="•"/>
            </a:pPr>
            <a:r>
              <a:rPr lang="en-GB" sz="2000" dirty="0">
                <a:ea typeface="Calibri"/>
                <a:cs typeface="Calibri"/>
              </a:rPr>
              <a:t>Related research questions can help narrow down or expand research question.</a:t>
            </a:r>
          </a:p>
          <a:p>
            <a:endParaRPr lang="en-GB" dirty="0">
              <a:latin typeface="Calibri"/>
              <a:ea typeface="Calibri"/>
              <a:cs typeface="Calibri"/>
            </a:endParaRPr>
          </a:p>
        </p:txBody>
      </p:sp>
      <p:pic>
        <p:nvPicPr>
          <p:cNvPr id="5" name="Picture 4" descr="Toy robot on a white background.">
            <a:extLst>
              <a:ext uri="{FF2B5EF4-FFF2-40B4-BE49-F238E27FC236}">
                <a16:creationId xmlns:a16="http://schemas.microsoft.com/office/drawing/2014/main" id="{30246817-5869-032A-CF51-CC20D2F52DCF}"/>
              </a:ext>
            </a:extLst>
          </p:cNvPr>
          <p:cNvPicPr>
            <a:picLocks noChangeAspect="1"/>
          </p:cNvPicPr>
          <p:nvPr/>
        </p:nvPicPr>
        <p:blipFill>
          <a:blip r:embed="rId2">
            <a:extLst>
              <a:ext uri="{28A0092B-C50C-407E-A947-70E740481C1C}">
                <a14:useLocalDpi xmlns:a14="http://schemas.microsoft.com/office/drawing/2010/main" val="0"/>
              </a:ext>
            </a:extLst>
          </a:blip>
          <a:srcRect l="11006" t="7890" r="50848" b="7211"/>
          <a:stretch/>
        </p:blipFill>
        <p:spPr>
          <a:xfrm>
            <a:off x="9746273" y="3358495"/>
            <a:ext cx="1747487" cy="25962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2406475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D5ED-AD46-39C3-06B3-5D61AE37D20A}"/>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F0877A84-B6B8-5EAE-8319-B162C17259DF}"/>
              </a:ext>
            </a:extLst>
          </p:cNvPr>
          <p:cNvSpPr>
            <a:spLocks noGrp="1"/>
          </p:cNvSpPr>
          <p:nvPr>
            <p:ph sz="quarter" idx="10"/>
          </p:nvPr>
        </p:nvSpPr>
        <p:spPr>
          <a:xfrm>
            <a:off x="838199" y="1813378"/>
            <a:ext cx="8970819" cy="4574040"/>
          </a:xfrm>
        </p:spPr>
        <p:txBody>
          <a:bodyPr vert="horz" lIns="91440" tIns="45720" rIns="91440" bIns="45720" rtlCol="0" anchor="t">
            <a:noAutofit/>
          </a:bodyPr>
          <a:lstStyle/>
          <a:p>
            <a:pPr lvl="1">
              <a:buFont typeface="Arial" panose="020B0604020202020204" pitchFamily="34" charset="0"/>
              <a:buChar char="•"/>
            </a:pPr>
            <a:endParaRPr lang="en-US" sz="2000" dirty="0">
              <a:latin typeface="Calibri"/>
              <a:ea typeface="+mn-lt"/>
              <a:cs typeface="Calibri"/>
            </a:endParaRPr>
          </a:p>
          <a:p>
            <a:pPr lvl="1">
              <a:buFont typeface="Arial" panose="020B0604020202020204" pitchFamily="34" charset="0"/>
              <a:buChar char="•"/>
            </a:pPr>
            <a:r>
              <a:rPr lang="en-US" sz="2000" dirty="0">
                <a:ea typeface="+mn-lt"/>
                <a:cs typeface="Calibri"/>
              </a:rPr>
              <a:t>Filters are still very limited within the assistant.</a:t>
            </a:r>
            <a:endParaRPr lang="en-US" dirty="0"/>
          </a:p>
          <a:p>
            <a:pPr marL="457200" lvl="1" indent="0">
              <a:buNone/>
            </a:pPr>
            <a:endParaRPr lang="en-US" sz="2000" dirty="0">
              <a:ea typeface="+mn-lt"/>
              <a:cs typeface="Calibri"/>
            </a:endParaRPr>
          </a:p>
          <a:p>
            <a:pPr lvl="1">
              <a:buFont typeface="Arial" panose="020B0604020202020204" pitchFamily="34" charset="0"/>
              <a:buChar char="•"/>
            </a:pPr>
            <a:r>
              <a:rPr lang="en-US" sz="2000" dirty="0">
                <a:ea typeface="+mn-lt"/>
                <a:cs typeface="Calibri"/>
              </a:rPr>
              <a:t>Follow up questions are not supported. Each question stands alone, and all relevant information needs to be asked in each.</a:t>
            </a:r>
          </a:p>
          <a:p>
            <a:pPr lvl="1">
              <a:buFont typeface="Arial" panose="020B0604020202020204" pitchFamily="34" charset="0"/>
              <a:buChar char="•"/>
            </a:pPr>
            <a:endParaRPr lang="en-US" sz="2000" b="1" dirty="0">
              <a:ea typeface="+mn-lt"/>
              <a:cs typeface="Calibri"/>
            </a:endParaRPr>
          </a:p>
          <a:p>
            <a:pPr lvl="1">
              <a:buFont typeface="Arial" panose="020B0604020202020204" pitchFamily="34" charset="0"/>
              <a:buChar char="•"/>
            </a:pPr>
            <a:r>
              <a:rPr lang="en-US" sz="2000" dirty="0">
                <a:ea typeface="+mn-lt"/>
                <a:cs typeface="Calibri"/>
              </a:rPr>
              <a:t>Not everything is searched so you still </a:t>
            </a:r>
            <a:r>
              <a:rPr lang="en-US" sz="2000" dirty="0">
                <a:cs typeface="Calibri"/>
              </a:rPr>
              <a:t>need to perform searches in the catalogue to ensure a comprehensive literature search. </a:t>
            </a:r>
            <a:endParaRPr lang="en-US" sz="2000" dirty="0">
              <a:cs typeface="Calibri Light"/>
            </a:endParaRPr>
          </a:p>
          <a:p>
            <a:pPr marL="0" indent="0">
              <a:buNone/>
            </a:pPr>
            <a:endParaRPr lang="en-GB" sz="2200" dirty="0">
              <a:ea typeface="Calibri Light"/>
              <a:cs typeface="Calibri Light"/>
            </a:endParaRPr>
          </a:p>
        </p:txBody>
      </p:sp>
    </p:spTree>
    <p:extLst>
      <p:ext uri="{BB962C8B-B14F-4D97-AF65-F5344CB8AC3E}">
        <p14:creationId xmlns:p14="http://schemas.microsoft.com/office/powerpoint/2010/main" val="33489512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1" y="252284"/>
            <a:ext cx="11156105" cy="1003916"/>
          </a:xfrm>
        </p:spPr>
        <p:txBody>
          <a:bodyPr anchor="b">
            <a:normAutofit/>
          </a:bodyPr>
          <a:lstStyle/>
          <a:p>
            <a:r>
              <a:rPr lang="en-GB" dirty="0">
                <a:cs typeface="Lucida Sans Unicode" panose="020B0602030504020204" pitchFamily="34" charset="0"/>
              </a:rPr>
              <a:t>Make the most of the Library Catalogue</a:t>
            </a:r>
          </a:p>
        </p:txBody>
      </p:sp>
      <p:pic>
        <p:nvPicPr>
          <p:cNvPr id="5" name="Picture 4">
            <a:extLst>
              <a:ext uri="{FF2B5EF4-FFF2-40B4-BE49-F238E27FC236}">
                <a16:creationId xmlns:a16="http://schemas.microsoft.com/office/drawing/2014/main" id="{8345B7CE-05F5-DFB4-5729-9B6D3F93C219}"/>
              </a:ext>
            </a:extLst>
          </p:cNvPr>
          <p:cNvPicPr>
            <a:picLocks noChangeAspect="1"/>
          </p:cNvPicPr>
          <p:nvPr/>
        </p:nvPicPr>
        <p:blipFill>
          <a:blip r:embed="rId2"/>
          <a:srcRect l="633" t="12678" r="227" b="5592"/>
          <a:stretch>
            <a:fillRect/>
          </a:stretch>
        </p:blipFill>
        <p:spPr>
          <a:xfrm>
            <a:off x="4717568" y="1801423"/>
            <a:ext cx="6956703" cy="3828179"/>
          </a:xfrm>
          <a:prstGeom prst="rect">
            <a:avLst/>
          </a:prstGeom>
          <a:noFill/>
          <a:ln>
            <a:noFill/>
          </a:ln>
        </p:spPr>
      </p:pic>
      <p:sp>
        <p:nvSpPr>
          <p:cNvPr id="7" name="TextBox 6">
            <a:extLst>
              <a:ext uri="{FF2B5EF4-FFF2-40B4-BE49-F238E27FC236}">
                <a16:creationId xmlns:a16="http://schemas.microsoft.com/office/drawing/2014/main" id="{6F4B23E3-C28A-66B6-3D72-4D9ED7C68B02}"/>
              </a:ext>
            </a:extLst>
          </p:cNvPr>
          <p:cNvSpPr txBox="1"/>
          <p:nvPr/>
        </p:nvSpPr>
        <p:spPr>
          <a:xfrm>
            <a:off x="298709" y="2151852"/>
            <a:ext cx="4629193" cy="3554819"/>
          </a:xfrm>
          <a:prstGeom prst="rect">
            <a:avLst/>
          </a:prstGeom>
          <a:noFill/>
        </p:spPr>
        <p:txBody>
          <a:bodyPr wrap="square">
            <a:spAutoFit/>
          </a:bodyPr>
          <a:lstStyle/>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r>
              <a:rPr lang="en-GB" sz="2000" dirty="0">
                <a:solidFill>
                  <a:srgbClr val="424242"/>
                </a:solidFill>
              </a:rPr>
              <a:t>Save your queries and get notifications for </a:t>
            </a:r>
            <a:r>
              <a:rPr lang="en-GB" sz="2000">
                <a:solidFill>
                  <a:srgbClr val="424242"/>
                </a:solidFill>
              </a:rPr>
              <a:t>new research.</a:t>
            </a:r>
            <a:endParaRPr lang="en-GB" sz="2000" dirty="0">
              <a:solidFill>
                <a:srgbClr val="424242"/>
              </a:solidFill>
            </a:endParaRPr>
          </a:p>
          <a:p>
            <a:pPr marL="342900" indent="-342900" algn="l">
              <a:spcBef>
                <a:spcPts val="300"/>
              </a:spcBef>
              <a:spcAft>
                <a:spcPts val="300"/>
              </a:spcAft>
              <a:buFont typeface="Arial" panose="020B0604020202020204" pitchFamily="34" charset="0"/>
              <a:buChar char="•"/>
            </a:pPr>
            <a:endParaRPr lang="en-GB" sz="2000" dirty="0">
              <a:solidFill>
                <a:srgbClr val="424242"/>
              </a:solidFill>
            </a:endParaRPr>
          </a:p>
          <a:p>
            <a:pPr algn="l">
              <a:spcBef>
                <a:spcPts val="300"/>
              </a:spcBef>
              <a:spcAft>
                <a:spcPts val="300"/>
              </a:spcAft>
            </a:pPr>
            <a:r>
              <a:rPr lang="en-GB" sz="2000" dirty="0">
                <a:solidFill>
                  <a:srgbClr val="424242"/>
                </a:solidFill>
                <a:hlinkClick r:id="rId3"/>
              </a:rPr>
              <a:t>Library search</a:t>
            </a:r>
            <a:endParaRPr lang="en-GB" sz="2000" i="0" dirty="0">
              <a:solidFill>
                <a:srgbClr val="424242"/>
              </a:solidFill>
              <a:effectLst/>
            </a:endParaRPr>
          </a:p>
        </p:txBody>
      </p:sp>
    </p:spTree>
    <p:extLst>
      <p:ext uri="{BB962C8B-B14F-4D97-AF65-F5344CB8AC3E}">
        <p14:creationId xmlns:p14="http://schemas.microsoft.com/office/powerpoint/2010/main" val="30062391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36764" y="1565364"/>
            <a:ext cx="5280453" cy="2640503"/>
          </a:xfrm>
        </p:spPr>
        <p:txBody>
          <a:bodyPr>
            <a:normAutofit fontScale="625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the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892432" y="5588793"/>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25672D85-F1EB-5F36-B087-7DA97F0B13CC}"/>
              </a:ext>
            </a:extLst>
          </p:cNvPr>
          <p:cNvPicPr>
            <a:picLocks noChangeAspect="1"/>
          </p:cNvPicPr>
          <p:nvPr/>
        </p:nvPicPr>
        <p:blipFill rotWithShape="1">
          <a:blip r:embed="rId3"/>
          <a:srcRect l="10336" t="11515" r="27171" b="11817"/>
          <a:stretch/>
        </p:blipFill>
        <p:spPr>
          <a:xfrm>
            <a:off x="5581938" y="1783344"/>
            <a:ext cx="3830781" cy="3133150"/>
          </a:xfrm>
          <a:prstGeom prst="rect">
            <a:avLst/>
          </a:prstGeom>
          <a:effectLst/>
        </p:spPr>
      </p:pic>
      <p:pic>
        <p:nvPicPr>
          <p:cNvPr id="10" name="Picture 9">
            <a:extLst>
              <a:ext uri="{FF2B5EF4-FFF2-40B4-BE49-F238E27FC236}">
                <a16:creationId xmlns:a16="http://schemas.microsoft.com/office/drawing/2014/main" id="{3706BA76-8011-0577-02FA-9379F7DAF705}"/>
              </a:ext>
            </a:extLst>
          </p:cNvPr>
          <p:cNvPicPr>
            <a:picLocks noChangeAspect="1"/>
          </p:cNvPicPr>
          <p:nvPr/>
        </p:nvPicPr>
        <p:blipFill rotWithShape="1">
          <a:blip r:embed="rId4"/>
          <a:srcRect l="74123" t="12053" r="5684" b="18150"/>
          <a:stretch>
            <a:fillRect/>
          </a:stretch>
        </p:blipFill>
        <p:spPr>
          <a:xfrm>
            <a:off x="9696887" y="1423617"/>
            <a:ext cx="2126080" cy="4749287"/>
          </a:xfrm>
          <a:prstGeom prst="rect">
            <a:avLst/>
          </a:prstGeom>
          <a:effectLst/>
        </p:spPr>
      </p:pic>
      <p:pic>
        <p:nvPicPr>
          <p:cNvPr id="12" name="Picture 11">
            <a:extLst>
              <a:ext uri="{FF2B5EF4-FFF2-40B4-BE49-F238E27FC236}">
                <a16:creationId xmlns:a16="http://schemas.microsoft.com/office/drawing/2014/main" id="{B3CBF137-80EE-044E-4664-4F2DD6D9C54C}"/>
              </a:ext>
            </a:extLst>
          </p:cNvPr>
          <p:cNvPicPr>
            <a:picLocks noChangeAspect="1"/>
          </p:cNvPicPr>
          <p:nvPr/>
        </p:nvPicPr>
        <p:blipFill rotWithShape="1">
          <a:blip r:embed="rId5"/>
          <a:srcRect l="10134" t="31818" r="26970" b="32323"/>
          <a:stretch/>
        </p:blipFill>
        <p:spPr>
          <a:xfrm>
            <a:off x="698242" y="4392769"/>
            <a:ext cx="4533391" cy="1723078"/>
          </a:xfrm>
          <a:prstGeom prst="rect">
            <a:avLst/>
          </a:prstGeom>
          <a:effectLst/>
        </p:spPr>
      </p:pic>
    </p:spTree>
    <p:extLst>
      <p:ext uri="{BB962C8B-B14F-4D97-AF65-F5344CB8AC3E}">
        <p14:creationId xmlns:p14="http://schemas.microsoft.com/office/powerpoint/2010/main" val="3329720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Searching within a single journal</a:t>
            </a:r>
          </a:p>
        </p:txBody>
      </p:sp>
      <p:sp>
        <p:nvSpPr>
          <p:cNvPr id="14" name="TextBox 13">
            <a:extLst>
              <a:ext uri="{FF2B5EF4-FFF2-40B4-BE49-F238E27FC236}">
                <a16:creationId xmlns:a16="http://schemas.microsoft.com/office/drawing/2014/main" id="{A0B6F977-14B5-0AC0-53DA-20AEB00DF97D}"/>
              </a:ext>
            </a:extLst>
          </p:cNvPr>
          <p:cNvSpPr txBox="1"/>
          <p:nvPr/>
        </p:nvSpPr>
        <p:spPr>
          <a:xfrm>
            <a:off x="6543161" y="1874761"/>
            <a:ext cx="5190974" cy="3693319"/>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Use the catalogue to search within a journal.</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Click on the journal title.</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Go to the ‘Search inside’ section.</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Put your keywords in the search box.</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This will bring up a set of results only from that journal.</a:t>
            </a:r>
          </a:p>
          <a:p>
            <a:endParaRPr lang="en-GB" sz="2400" b="1" dirty="0">
              <a:latin typeface="Calibri Light" panose="020F0302020204030204" pitchFamily="34" charset="0"/>
              <a:cs typeface="Calibri Light" panose="020F0302020204030204" pitchFamily="34" charset="0"/>
            </a:endParaRPr>
          </a:p>
          <a:p>
            <a:r>
              <a:rPr lang="en-GB" sz="2400" b="1" dirty="0">
                <a:latin typeface="Calibri Light" panose="020F0302020204030204" pitchFamily="34" charset="0"/>
                <a:cs typeface="Calibri Light" panose="020F0302020204030204" pitchFamily="34" charset="0"/>
                <a:hlinkClick r:id="rId2"/>
              </a:rPr>
              <a:t>Search</a:t>
            </a:r>
            <a:endParaRPr lang="en-GB" sz="2400" b="1" dirty="0">
              <a:latin typeface="Calibri Light" panose="020F0302020204030204" pitchFamily="34" charset="0"/>
              <a:cs typeface="Calibri Light" panose="020F03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6E0BAE53-D3F1-679C-A3E6-D61A6CF4C665}"/>
              </a:ext>
            </a:extLst>
          </p:cNvPr>
          <p:cNvPicPr>
            <a:picLocks noChangeAspect="1"/>
          </p:cNvPicPr>
          <p:nvPr/>
        </p:nvPicPr>
        <p:blipFill rotWithShape="1">
          <a:blip r:embed="rId3"/>
          <a:srcRect l="65032" t="6024" r="9359" b="43087"/>
          <a:stretch/>
        </p:blipFill>
        <p:spPr>
          <a:xfrm>
            <a:off x="698242" y="1513380"/>
            <a:ext cx="5481499" cy="4267200"/>
          </a:xfrm>
          <a:prstGeom prst="rect">
            <a:avLst/>
          </a:prstGeom>
          <a:effectLst/>
        </p:spPr>
      </p:pic>
      <p:sp>
        <p:nvSpPr>
          <p:cNvPr id="5" name="Rectangle 4">
            <a:extLst>
              <a:ext uri="{FF2B5EF4-FFF2-40B4-BE49-F238E27FC236}">
                <a16:creationId xmlns:a16="http://schemas.microsoft.com/office/drawing/2014/main" id="{CBB44203-C789-4D34-A38B-CD59CEF18955}"/>
              </a:ext>
            </a:extLst>
          </p:cNvPr>
          <p:cNvSpPr/>
          <p:nvPr/>
        </p:nvSpPr>
        <p:spPr>
          <a:xfrm>
            <a:off x="698242" y="3053546"/>
            <a:ext cx="5473081" cy="82854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079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latin typeface="Lucida Sans" panose="020B0602030504020204" pitchFamily="34" charset="0"/>
                <a:cs typeface="Calibri" panose="020F0502020204030204" pitchFamily="34" charset="0"/>
              </a:rPr>
              <a:t>Red arrows</a:t>
            </a:r>
          </a:p>
        </p:txBody>
      </p:sp>
      <p:sp>
        <p:nvSpPr>
          <p:cNvPr id="8" name="TextBox 7">
            <a:extLst>
              <a:ext uri="{FF2B5EF4-FFF2-40B4-BE49-F238E27FC236}">
                <a16:creationId xmlns:a16="http://schemas.microsoft.com/office/drawing/2014/main" id="{EB138A5A-05C0-FF7D-9983-995A983B2A76}"/>
              </a:ext>
            </a:extLst>
          </p:cNvPr>
          <p:cNvSpPr txBox="1"/>
          <p:nvPr/>
        </p:nvSpPr>
        <p:spPr>
          <a:xfrm>
            <a:off x="8256978" y="2209800"/>
            <a:ext cx="3659874" cy="2862322"/>
          </a:xfrm>
          <a:prstGeom prst="rect">
            <a:avLst/>
          </a:prstGeom>
          <a:noFill/>
        </p:spPr>
        <p:txBody>
          <a:bodyPr wrap="square" rtlCol="0">
            <a:spAutoFit/>
          </a:bodyPr>
          <a:lstStyle/>
          <a:p>
            <a:r>
              <a:rPr lang="en-GB" sz="2400" dirty="0">
                <a:cs typeface="Calibri Light" panose="020F0302020204030204" pitchFamily="34" charset="0"/>
              </a:rPr>
              <a:t>Use the red arrows in peer-reviewed searches to find ‘Cited In’ and ‘Cited by’ texts to expand your research.</a:t>
            </a:r>
          </a:p>
          <a:p>
            <a:endParaRPr lang="en-GB" sz="2400" b="1" dirty="0">
              <a:latin typeface="Calibri "/>
              <a:cs typeface="Calibri Light" panose="020F0302020204030204" pitchFamily="34" charset="0"/>
            </a:endParaRPr>
          </a:p>
          <a:p>
            <a:endParaRPr lang="en-GB" b="1" dirty="0">
              <a:latin typeface="Calibri "/>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 </a:t>
            </a:r>
            <a:endParaRPr lang="en-GB"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4E5A8DF5-CC5F-29A4-828B-51F92AA3820E}"/>
              </a:ext>
            </a:extLst>
          </p:cNvPr>
          <p:cNvPicPr>
            <a:picLocks noChangeAspect="1"/>
          </p:cNvPicPr>
          <p:nvPr/>
        </p:nvPicPr>
        <p:blipFill rotWithShape="1">
          <a:blip r:embed="rId3"/>
          <a:srcRect l="707" t="11919" r="2189" b="6767"/>
          <a:stretch/>
        </p:blipFill>
        <p:spPr>
          <a:xfrm>
            <a:off x="496282" y="1614505"/>
            <a:ext cx="7623809" cy="4256010"/>
          </a:xfrm>
          <a:prstGeom prst="rect">
            <a:avLst/>
          </a:prstGeom>
          <a:effectLst/>
        </p:spPr>
      </p:pic>
      <p:sp>
        <p:nvSpPr>
          <p:cNvPr id="6" name="Rectangle 5">
            <a:extLst>
              <a:ext uri="{FF2B5EF4-FFF2-40B4-BE49-F238E27FC236}">
                <a16:creationId xmlns:a16="http://schemas.microsoft.com/office/drawing/2014/main" id="{B66C338A-0E34-72BE-6701-0A4104149966}"/>
              </a:ext>
            </a:extLst>
          </p:cNvPr>
          <p:cNvSpPr/>
          <p:nvPr/>
        </p:nvSpPr>
        <p:spPr>
          <a:xfrm>
            <a:off x="5360466" y="3314699"/>
            <a:ext cx="509216" cy="25529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50081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C663-64E4-1264-08F2-0119E62E1842}"/>
              </a:ext>
            </a:extLst>
          </p:cNvPr>
          <p:cNvSpPr>
            <a:spLocks noGrp="1"/>
          </p:cNvSpPr>
          <p:nvPr>
            <p:ph type="title"/>
          </p:nvPr>
        </p:nvSpPr>
        <p:spPr/>
        <p:txBody>
          <a:bodyPr>
            <a:normAutofit/>
          </a:bodyPr>
          <a:lstStyle/>
          <a:p>
            <a:r>
              <a:rPr lang="en-GB" dirty="0">
                <a:cs typeface="Arial" panose="020B0604020202020204" pitchFamily="34" charset="0"/>
              </a:rPr>
              <a:t>Managing your sources </a:t>
            </a:r>
            <a:endParaRPr lang="en-GB" dirty="0"/>
          </a:p>
        </p:txBody>
      </p:sp>
      <p:graphicFrame>
        <p:nvGraphicFramePr>
          <p:cNvPr id="4" name="Content Placeholder 3">
            <a:extLst>
              <a:ext uri="{FF2B5EF4-FFF2-40B4-BE49-F238E27FC236}">
                <a16:creationId xmlns:a16="http://schemas.microsoft.com/office/drawing/2014/main" id="{CFB55A34-94B4-92A0-AFAE-871F9D8E14B4}"/>
              </a:ext>
            </a:extLst>
          </p:cNvPr>
          <p:cNvGraphicFramePr>
            <a:graphicFrameLocks noGrp="1"/>
          </p:cNvGraphicFramePr>
          <p:nvPr>
            <p:ph idx="1"/>
            <p:extLst>
              <p:ext uri="{D42A27DB-BD31-4B8C-83A1-F6EECF244321}">
                <p14:modId xmlns:p14="http://schemas.microsoft.com/office/powerpoint/2010/main" val="2797032568"/>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26321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260490"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EB97A80-6FA7-2B78-0E36-06FB1964CBDB}"/>
              </a:ext>
            </a:extLst>
          </p:cNvPr>
          <p:cNvPicPr>
            <a:picLocks noChangeAspect="1"/>
          </p:cNvPicPr>
          <p:nvPr/>
        </p:nvPicPr>
        <p:blipFill rotWithShape="1">
          <a:blip r:embed="rId2"/>
          <a:srcRect l="406" t="22539" r="20865" b="9206"/>
          <a:stretch/>
        </p:blipFill>
        <p:spPr>
          <a:xfrm>
            <a:off x="819485" y="1545772"/>
            <a:ext cx="8098971" cy="4633356"/>
          </a:xfrm>
          <a:prstGeom prst="rect">
            <a:avLst/>
          </a:prstGeom>
          <a:effectLst/>
        </p:spPr>
      </p:pic>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92914" y="2134222"/>
            <a:ext cx="914400" cy="914400"/>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367773"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A9C261CB-4707-1BE3-5A56-9A058464F955}"/>
              </a:ext>
            </a:extLst>
          </p:cNvPr>
          <p:cNvPicPr>
            <a:picLocks noChangeAspect="1"/>
          </p:cNvPicPr>
          <p:nvPr/>
        </p:nvPicPr>
        <p:blipFill rotWithShape="1">
          <a:blip r:embed="rId2"/>
          <a:srcRect l="406" t="22539" r="20865" b="9206"/>
          <a:stretch/>
        </p:blipFill>
        <p:spPr>
          <a:xfrm>
            <a:off x="847194" y="1484085"/>
            <a:ext cx="8098971" cy="4633356"/>
          </a:xfrm>
          <a:prstGeom prst="rect">
            <a:avLst/>
          </a:prstGeom>
          <a:effectLst/>
        </p:spPr>
      </p:pic>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42856" y="2041805"/>
            <a:ext cx="1122218" cy="1122218"/>
          </a:xfrm>
          <a:prstGeom prst="rect">
            <a:avLst/>
          </a:prstGeom>
        </p:spPr>
      </p:pic>
    </p:spTree>
    <p:extLst>
      <p:ext uri="{BB962C8B-B14F-4D97-AF65-F5344CB8AC3E}">
        <p14:creationId xmlns:p14="http://schemas.microsoft.com/office/powerpoint/2010/main" val="20452255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Exporting citations to RefWorks</a:t>
            </a:r>
          </a:p>
        </p:txBody>
      </p:sp>
      <p:sp>
        <p:nvSpPr>
          <p:cNvPr id="14" name="TextBox 13">
            <a:extLst>
              <a:ext uri="{FF2B5EF4-FFF2-40B4-BE49-F238E27FC236}">
                <a16:creationId xmlns:a16="http://schemas.microsoft.com/office/drawing/2014/main" id="{A0B6F977-14B5-0AC0-53DA-20AEB00DF97D}"/>
              </a:ext>
            </a:extLst>
          </p:cNvPr>
          <p:cNvSpPr txBox="1"/>
          <p:nvPr/>
        </p:nvSpPr>
        <p:spPr>
          <a:xfrm>
            <a:off x="6809509" y="1547794"/>
            <a:ext cx="5243405" cy="4524315"/>
          </a:xfrm>
          <a:prstGeom prst="rect">
            <a:avLst/>
          </a:prstGeom>
          <a:noFill/>
        </p:spPr>
        <p:txBody>
          <a:bodyPr wrap="square" rtlCol="0">
            <a:spAutoFit/>
          </a:bodyPr>
          <a:lstStyle/>
          <a:p>
            <a:r>
              <a:rPr lang="en-GB" b="1" dirty="0">
                <a:latin typeface="Calibri Light" panose="020F0302020204030204" pitchFamily="34" charset="0"/>
                <a:cs typeface="Calibri Light" panose="020F0302020204030204" pitchFamily="34" charset="0"/>
              </a:rPr>
              <a:t>Use the library search to export citations directly into RefWorks account.</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Click on the item.</a:t>
            </a:r>
          </a:p>
          <a:p>
            <a:r>
              <a:rPr lang="en-GB" b="1" dirty="0">
                <a:latin typeface="Calibri Light" panose="020F0302020204030204" pitchFamily="34" charset="0"/>
                <a:cs typeface="Calibri Light" panose="020F0302020204030204" pitchFamily="34" charset="0"/>
              </a:rPr>
              <a:t>Go to the ‘Send to’ section.</a:t>
            </a:r>
          </a:p>
          <a:p>
            <a:r>
              <a:rPr lang="en-GB" b="1" dirty="0">
                <a:latin typeface="Calibri Light" panose="020F0302020204030204" pitchFamily="34" charset="0"/>
                <a:cs typeface="Calibri Light" panose="020F0302020204030204" pitchFamily="34" charset="0"/>
              </a:rPr>
              <a:t>Click on ‘RefWorks’.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Every member of staff and student has a RefWorks account.  Sign up on the RefWorks page with your university email address.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If you are using a different bibliographic software management tool use the ‘Export RIS’ option instead to export the citation.</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a:t>
            </a:r>
            <a:endParaRPr lang="en-GB"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1C6C2C3C-94B5-B8EC-B271-18B48AEAB884}"/>
              </a:ext>
            </a:extLst>
          </p:cNvPr>
          <p:cNvPicPr>
            <a:picLocks noChangeAspect="1"/>
          </p:cNvPicPr>
          <p:nvPr/>
        </p:nvPicPr>
        <p:blipFill rotWithShape="1">
          <a:blip r:embed="rId3"/>
          <a:srcRect l="64962" t="5924" r="1141" b="43214"/>
          <a:stretch/>
        </p:blipFill>
        <p:spPr>
          <a:xfrm>
            <a:off x="506175" y="1705971"/>
            <a:ext cx="6152558" cy="3616656"/>
          </a:xfrm>
          <a:prstGeom prst="rect">
            <a:avLst/>
          </a:prstGeom>
          <a:effectLst/>
        </p:spPr>
      </p:pic>
    </p:spTree>
    <p:extLst>
      <p:ext uri="{BB962C8B-B14F-4D97-AF65-F5344CB8AC3E}">
        <p14:creationId xmlns:p14="http://schemas.microsoft.com/office/powerpoint/2010/main" val="15304679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When to use the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12097" y="1536012"/>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689811" y="2808012"/>
            <a:ext cx="4884555"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096000" y="2616292"/>
            <a:ext cx="4884556" cy="3276541"/>
          </a:xfrm>
          <a:prstGeom prst="rect">
            <a:avLst/>
          </a:prstGeom>
          <a:effectLst/>
        </p:spPr>
      </p:pic>
    </p:spTree>
    <p:extLst>
      <p:ext uri="{BB962C8B-B14F-4D97-AF65-F5344CB8AC3E}">
        <p14:creationId xmlns:p14="http://schemas.microsoft.com/office/powerpoint/2010/main" val="15221596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a:bodyPr>
          <a:lstStyle/>
          <a:p>
            <a:pPr marL="0" indent="0">
              <a:buNone/>
            </a:pPr>
            <a:r>
              <a:rPr lang="en-GB" sz="1800" dirty="0"/>
              <a:t>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dirty="0"/>
              <a:t>Digital Theatre+.</a:t>
            </a:r>
          </a:p>
          <a:p>
            <a:pPr lvl="1">
              <a:buFont typeface="Arial" panose="020B0604020202020204" pitchFamily="34" charset="0"/>
              <a:buChar char="•"/>
            </a:pPr>
            <a:r>
              <a:rPr lang="en-GB" sz="1800" dirty="0"/>
              <a:t>WGSN.</a:t>
            </a:r>
          </a:p>
          <a:p>
            <a:pPr marL="0" indent="0">
              <a:buNone/>
            </a:pPr>
            <a:r>
              <a:rPr lang="en-GB" sz="1800" dirty="0"/>
              <a:t>Subject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Performing Arts Periodicals.</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71836" y="1787405"/>
            <a:ext cx="6251277" cy="3582839"/>
          </a:xfrm>
          <a:prstGeom prst="rect">
            <a:avLst/>
          </a:prstGeom>
          <a:effectLst/>
        </p:spPr>
      </p:pic>
    </p:spTree>
    <p:extLst>
      <p:ext uri="{BB962C8B-B14F-4D97-AF65-F5344CB8AC3E}">
        <p14:creationId xmlns:p14="http://schemas.microsoft.com/office/powerpoint/2010/main" val="34941400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450164"/>
            <a:ext cx="11209740" cy="4867509"/>
          </a:xfrm>
        </p:spPr>
        <p:txBody>
          <a:bodyPr>
            <a:noAutofit/>
          </a:bodyPr>
          <a:lstStyle/>
          <a:p>
            <a:pPr>
              <a:buFont typeface="Arial" panose="020B0604020202020204" pitchFamily="34" charset="0"/>
              <a:buChar char="•"/>
            </a:pPr>
            <a:r>
              <a:rPr lang="en-GB" sz="2000" b="1" dirty="0">
                <a:hlinkClick r:id="rId2"/>
              </a:rPr>
              <a:t>Art &amp; Architecture Source</a:t>
            </a:r>
            <a:endParaRPr lang="en-GB" sz="2000" b="1" dirty="0"/>
          </a:p>
          <a:p>
            <a:pPr marL="0" indent="0">
              <a:buNone/>
            </a:pPr>
            <a:r>
              <a:rPr lang="en-GB" sz="20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2000" b="1" dirty="0">
                <a:solidFill>
                  <a:srgbClr val="3A3A3A"/>
                </a:solidFill>
                <a:hlinkClick r:id="rId3"/>
              </a:rPr>
              <a:t>Artstor</a:t>
            </a:r>
            <a:endParaRPr lang="en-GB" sz="2000" b="1" dirty="0">
              <a:solidFill>
                <a:srgbClr val="3A3A3A"/>
              </a:solidFill>
            </a:endParaRPr>
          </a:p>
          <a:p>
            <a:pPr marL="0" indent="0">
              <a:buNone/>
            </a:pPr>
            <a:r>
              <a:rPr lang="en-GB" sz="20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2000" b="1" dirty="0">
                <a:hlinkClick r:id="rId4"/>
              </a:rPr>
              <a:t>Bridgeman Education</a:t>
            </a:r>
            <a:endParaRPr lang="en-GB" sz="2000" b="1" dirty="0"/>
          </a:p>
          <a:p>
            <a:pPr marL="0" indent="0">
              <a:buNone/>
            </a:pPr>
            <a:r>
              <a:rPr lang="en-GB" sz="20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2000" b="1" i="0" dirty="0">
                <a:solidFill>
                  <a:srgbClr val="3A3A3A"/>
                </a:solidFill>
                <a:effectLst/>
                <a:highlight>
                  <a:srgbClr val="FFFFFF"/>
                </a:highlight>
              </a:rPr>
              <a:t> </a:t>
            </a:r>
            <a:r>
              <a:rPr lang="en-US" sz="2000" b="1" dirty="0">
                <a:hlinkClick r:id="rId5"/>
              </a:rPr>
              <a:t>Digital Theatre Plus</a:t>
            </a:r>
            <a:endParaRPr lang="en-US" sz="2000" b="1" dirty="0"/>
          </a:p>
          <a:p>
            <a:pPr marL="0" indent="0">
              <a:buNone/>
            </a:pPr>
            <a:r>
              <a:rPr lang="en-GB" sz="2000" b="0" i="0" dirty="0">
                <a:solidFill>
                  <a:srgbClr val="3A3A3A"/>
                </a:solidFill>
                <a:effectLst/>
                <a:highlight>
                  <a:srgbClr val="FFFFFF"/>
                </a:highlight>
              </a:rPr>
              <a:t>Digital theatre plus provides online access to a digital streaming video collection of films of current British theatre productions.</a:t>
            </a:r>
          </a:p>
          <a:p>
            <a:pPr marL="0" indent="0">
              <a:buNone/>
            </a:pPr>
            <a:endParaRPr lang="en-GB" sz="2000" b="1" dirty="0"/>
          </a:p>
        </p:txBody>
      </p:sp>
    </p:spTree>
    <p:extLst>
      <p:ext uri="{BB962C8B-B14F-4D97-AF65-F5344CB8AC3E}">
        <p14:creationId xmlns:p14="http://schemas.microsoft.com/office/powerpoint/2010/main" val="6232549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linkClick r:id="rId2"/>
              </a:rPr>
              <a:t>Performing Arts Periodicals Database</a:t>
            </a:r>
            <a:endParaRPr lang="en-GB" sz="2000" b="1" dirty="0">
              <a:solidFill>
                <a:srgbClr val="3A3A3A"/>
              </a:solidFill>
            </a:endParaRPr>
          </a:p>
          <a:p>
            <a:pPr marL="0" indent="0">
              <a:buNone/>
            </a:pPr>
            <a:r>
              <a:rPr lang="en-GB" sz="2000" b="0" i="0" dirty="0">
                <a:solidFill>
                  <a:srgbClr val="3A3A3A"/>
                </a:solidFill>
                <a:effectLst/>
                <a:highlight>
                  <a:srgbClr val="FFFFFF"/>
                </a:highlight>
              </a:rPr>
              <a:t>Full text of journals including American Cinematographer, Dance Chronicle, Film Criticism, Journal of Popular Film and Television, Puppetry Journal, and more.</a:t>
            </a:r>
            <a:endParaRPr lang="en-GB" sz="2000" b="1" dirty="0">
              <a:solidFill>
                <a:srgbClr val="3A3A3A"/>
              </a:solidFill>
              <a:hlinkClick r:id="" action="ppaction://noaction"/>
            </a:endParaRPr>
          </a:p>
          <a:p>
            <a:pPr>
              <a:buFont typeface="Arial" panose="020B0604020202020204" pitchFamily="34" charset="0"/>
              <a:buChar char="•"/>
            </a:pPr>
            <a:r>
              <a:rPr lang="en-GB" sz="2000" b="1" dirty="0">
                <a:solidFill>
                  <a:srgbClr val="3A3A3A"/>
                </a:solidFill>
                <a:hlinkClick r:id="" action="ppaction://noaction"/>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34658054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09563" y="1971161"/>
            <a:ext cx="4474653" cy="4241717"/>
          </a:xfrm>
        </p:spPr>
        <p:txBody>
          <a:bodyPr>
            <a:normAutofit/>
          </a:bodyPr>
          <a:lstStyle/>
          <a:p>
            <a:pPr algn="l">
              <a:buFont typeface="Arial" panose="020B0604020202020204" pitchFamily="34" charset="0"/>
              <a:buChar char="•"/>
            </a:pPr>
            <a:r>
              <a:rPr lang="en-GB" sz="1900" b="0" i="0" dirty="0">
                <a:solidFill>
                  <a:srgbClr val="3A3A3A"/>
                </a:solidFill>
                <a:effectLst/>
              </a:rPr>
              <a:t>Searchable database of digital images and associated catalog</a:t>
            </a:r>
            <a:r>
              <a:rPr lang="en-GB" sz="1900" dirty="0">
                <a:solidFill>
                  <a:srgbClr val="3A3A3A"/>
                </a:solidFill>
              </a:rPr>
              <a:t>ue</a:t>
            </a:r>
            <a:r>
              <a:rPr lang="en-GB" sz="1900" b="0" i="0" dirty="0">
                <a:solidFill>
                  <a:srgbClr val="3A3A3A"/>
                </a:solidFill>
                <a:effectLst/>
              </a:rPr>
              <a:t> data.</a:t>
            </a:r>
          </a:p>
          <a:p>
            <a:pPr algn="l">
              <a:buFont typeface="Arial" panose="020B0604020202020204" pitchFamily="34" charset="0"/>
              <a:buChar char="•"/>
            </a:pPr>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buFont typeface="Arial" panose="020B0604020202020204" pitchFamily="34" charset="0"/>
              <a:buChar char="•"/>
            </a:pPr>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5" name="Picture 4">
            <a:extLst>
              <a:ext uri="{FF2B5EF4-FFF2-40B4-BE49-F238E27FC236}">
                <a16:creationId xmlns:a16="http://schemas.microsoft.com/office/drawing/2014/main" id="{CF209C31-ED4B-A4D1-26B5-6446DDF30F83}"/>
              </a:ext>
            </a:extLst>
          </p:cNvPr>
          <p:cNvPicPr>
            <a:picLocks noChangeAspect="1"/>
          </p:cNvPicPr>
          <p:nvPr/>
        </p:nvPicPr>
        <p:blipFill>
          <a:blip r:embed="rId3"/>
          <a:srcRect l="428" t="12201" r="2326" b="11298"/>
          <a:stretch>
            <a:fillRect/>
          </a:stretch>
        </p:blipFill>
        <p:spPr>
          <a:xfrm>
            <a:off x="5240004" y="1856204"/>
            <a:ext cx="6520913" cy="3419926"/>
          </a:xfrm>
          <a:prstGeom prst="rect">
            <a:avLst/>
          </a:prstGeom>
        </p:spPr>
      </p:pic>
    </p:spTree>
    <p:extLst>
      <p:ext uri="{BB962C8B-B14F-4D97-AF65-F5344CB8AC3E}">
        <p14:creationId xmlns:p14="http://schemas.microsoft.com/office/powerpoint/2010/main" val="12476702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p:txBody>
          <a:bodyPr/>
          <a:lstStyle/>
          <a:p>
            <a:r>
              <a:rPr lang="en-GB"/>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517870" y="1428297"/>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pic>
        <p:nvPicPr>
          <p:cNvPr id="7" name="Picture 6">
            <a:extLst>
              <a:ext uri="{FF2B5EF4-FFF2-40B4-BE49-F238E27FC236}">
                <a16:creationId xmlns:a16="http://schemas.microsoft.com/office/drawing/2014/main" id="{DDE58A56-824E-72BC-91C8-AADCF9445619}"/>
              </a:ext>
            </a:extLst>
          </p:cNvPr>
          <p:cNvPicPr>
            <a:picLocks noChangeAspect="1"/>
          </p:cNvPicPr>
          <p:nvPr/>
        </p:nvPicPr>
        <p:blipFill>
          <a:blip r:embed="rId2"/>
          <a:stretch>
            <a:fillRect/>
          </a:stretch>
        </p:blipFill>
        <p:spPr>
          <a:xfrm>
            <a:off x="6679479" y="1703938"/>
            <a:ext cx="5348973" cy="4221452"/>
          </a:xfrm>
          <a:prstGeom prst="rect">
            <a:avLst/>
          </a:prstGeom>
        </p:spPr>
      </p:pic>
      <p:sp>
        <p:nvSpPr>
          <p:cNvPr id="8" name="TextBox 7">
            <a:extLst>
              <a:ext uri="{FF2B5EF4-FFF2-40B4-BE49-F238E27FC236}">
                <a16:creationId xmlns:a16="http://schemas.microsoft.com/office/drawing/2014/main" id="{F48D8022-6C12-5723-E094-D71160A6B699}"/>
              </a:ext>
            </a:extLst>
          </p:cNvPr>
          <p:cNvSpPr txBox="1"/>
          <p:nvPr/>
        </p:nvSpPr>
        <p:spPr>
          <a:xfrm>
            <a:off x="6834379" y="5925391"/>
            <a:ext cx="3111909" cy="276999"/>
          </a:xfrm>
          <a:prstGeom prst="rect">
            <a:avLst/>
          </a:prstGeom>
          <a:noFill/>
        </p:spPr>
        <p:txBody>
          <a:bodyPr wrap="square" rtlCol="0">
            <a:spAutoFit/>
          </a:bodyPr>
          <a:lstStyle/>
          <a:p>
            <a:r>
              <a:rPr lang="en-GB" sz="1200"/>
              <a:t>Image by Vinson Tan: Pixabay</a:t>
            </a:r>
          </a:p>
        </p:txBody>
      </p:sp>
      <p:pic>
        <p:nvPicPr>
          <p:cNvPr id="12" name="Picture 11">
            <a:extLst>
              <a:ext uri="{FF2B5EF4-FFF2-40B4-BE49-F238E27FC236}">
                <a16:creationId xmlns:a16="http://schemas.microsoft.com/office/drawing/2014/main" id="{5C0B4438-9D5B-0DD8-E5DB-8A600E6C28C9}"/>
              </a:ext>
            </a:extLst>
          </p:cNvPr>
          <p:cNvPicPr>
            <a:picLocks noChangeAspect="1"/>
          </p:cNvPicPr>
          <p:nvPr/>
        </p:nvPicPr>
        <p:blipFill>
          <a:blip r:embed="rId3"/>
          <a:srcRect l="8040" t="13599" r="9724" b="5389"/>
          <a:stretch>
            <a:fillRect/>
          </a:stretch>
        </p:blipFill>
        <p:spPr>
          <a:xfrm>
            <a:off x="791534" y="2703210"/>
            <a:ext cx="4971826" cy="3265232"/>
          </a:xfrm>
          <a:prstGeom prst="rect">
            <a:avLst/>
          </a:prstGeom>
        </p:spPr>
      </p:pic>
      <p:sp>
        <p:nvSpPr>
          <p:cNvPr id="3" name="TextBox 2">
            <a:extLst>
              <a:ext uri="{FF2B5EF4-FFF2-40B4-BE49-F238E27FC236}">
                <a16:creationId xmlns:a16="http://schemas.microsoft.com/office/drawing/2014/main" id="{4D72166C-5374-7B72-C235-A28BD40B3BC4}"/>
              </a:ext>
            </a:extLst>
          </p:cNvPr>
          <p:cNvSpPr txBox="1"/>
          <p:nvPr/>
        </p:nvSpPr>
        <p:spPr>
          <a:xfrm>
            <a:off x="532423" y="5952970"/>
            <a:ext cx="3066251" cy="369332"/>
          </a:xfrm>
          <a:prstGeom prst="rect">
            <a:avLst/>
          </a:prstGeom>
          <a:noFill/>
        </p:spPr>
        <p:txBody>
          <a:bodyPr wrap="square" rtlCol="0">
            <a:spAutoFit/>
          </a:bodyPr>
          <a:lstStyle/>
          <a:p>
            <a:r>
              <a:rPr lang="en-GB" dirty="0">
                <a:hlinkClick r:id="rId4"/>
              </a:rPr>
              <a:t>Box of Broadcasts</a:t>
            </a:r>
            <a:endParaRPr lang="en-GB" dirty="0"/>
          </a:p>
        </p:txBody>
      </p:sp>
    </p:spTree>
    <p:extLst>
      <p:ext uri="{BB962C8B-B14F-4D97-AF65-F5344CB8AC3E}">
        <p14:creationId xmlns:p14="http://schemas.microsoft.com/office/powerpoint/2010/main" val="19136626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613261" y="2445242"/>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p:spPr>
      </p:pic>
    </p:spTree>
    <p:extLst>
      <p:ext uri="{BB962C8B-B14F-4D97-AF65-F5344CB8AC3E}">
        <p14:creationId xmlns:p14="http://schemas.microsoft.com/office/powerpoint/2010/main" val="13278832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p:spPr>
      </p:pic>
    </p:spTree>
    <p:extLst>
      <p:ext uri="{BB962C8B-B14F-4D97-AF65-F5344CB8AC3E}">
        <p14:creationId xmlns:p14="http://schemas.microsoft.com/office/powerpoint/2010/main" val="42272530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21383" y="3329380"/>
            <a:ext cx="3252443" cy="494722"/>
          </a:xfrm>
        </p:spPr>
        <p:txBody>
          <a:bodyPr/>
          <a:lstStyle/>
          <a:p>
            <a:r>
              <a:rPr lang="en-US" dirty="0">
                <a:hlinkClick r:id="rId2"/>
              </a:rPr>
              <a:t>Exact Editions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sp>
        <p:nvSpPr>
          <p:cNvPr id="9" name="TextBox 8">
            <a:extLst>
              <a:ext uri="{FF2B5EF4-FFF2-40B4-BE49-F238E27FC236}">
                <a16:creationId xmlns:a16="http://schemas.microsoft.com/office/drawing/2014/main" id="{40755049-EBAA-DD2D-F16F-7007BCA07219}"/>
              </a:ext>
            </a:extLst>
          </p:cNvPr>
          <p:cNvSpPr txBox="1"/>
          <p:nvPr/>
        </p:nvSpPr>
        <p:spPr>
          <a:xfrm>
            <a:off x="427085" y="1640788"/>
            <a:ext cx="4320129" cy="1877437"/>
          </a:xfrm>
          <a:prstGeom prst="rect">
            <a:avLst/>
          </a:prstGeom>
          <a:noFill/>
        </p:spPr>
        <p:txBody>
          <a:bodyPr wrap="square" rtlCol="0">
            <a:spAutoFit/>
          </a:bodyPr>
          <a:lstStyle/>
          <a:p>
            <a:pPr marL="285750" indent="-285750">
              <a:buFont typeface="Arial" panose="020B0604020202020204" pitchFamily="34" charset="0"/>
              <a:buChar char="•"/>
            </a:pPr>
            <a:r>
              <a:rPr lang="en-GB" sz="2000" dirty="0"/>
              <a:t>Access to 12 Art Journals.</a:t>
            </a:r>
          </a:p>
          <a:p>
            <a:pPr marL="285750" indent="-285750">
              <a:buFont typeface="Arial" panose="020B0604020202020204" pitchFamily="34" charset="0"/>
              <a:buChar char="•"/>
            </a:pPr>
            <a:r>
              <a:rPr lang="en-GB" sz="2000" dirty="0"/>
              <a:t>Log in as University of Wales Trinity Saint David.</a:t>
            </a:r>
          </a:p>
          <a:p>
            <a:pPr marL="285750" indent="-285750">
              <a:buFont typeface="Arial" panose="020B0604020202020204" pitchFamily="34" charset="0"/>
              <a:buChar char="•"/>
            </a:pPr>
            <a:r>
              <a:rPr lang="en-GB" sz="2000" dirty="0"/>
              <a:t>Access to current and back issues.</a:t>
            </a:r>
          </a:p>
          <a:p>
            <a:endParaRPr lang="en-GB" dirty="0"/>
          </a:p>
          <a:p>
            <a:endParaRPr lang="en-GB" dirty="0"/>
          </a:p>
        </p:txBody>
      </p:sp>
      <p:pic>
        <p:nvPicPr>
          <p:cNvPr id="5" name="Picture 4">
            <a:extLst>
              <a:ext uri="{FF2B5EF4-FFF2-40B4-BE49-F238E27FC236}">
                <a16:creationId xmlns:a16="http://schemas.microsoft.com/office/drawing/2014/main" id="{B32DEE8D-C78E-F1BE-ED44-FC10448507D2}"/>
              </a:ext>
            </a:extLst>
          </p:cNvPr>
          <p:cNvPicPr>
            <a:picLocks noChangeAspect="1"/>
          </p:cNvPicPr>
          <p:nvPr/>
        </p:nvPicPr>
        <p:blipFill>
          <a:blip r:embed="rId3"/>
          <a:srcRect l="8482" t="12455" r="9424" b="42353"/>
          <a:stretch>
            <a:fillRect/>
          </a:stretch>
        </p:blipFill>
        <p:spPr>
          <a:xfrm>
            <a:off x="5013688" y="1302646"/>
            <a:ext cx="5782074" cy="2121902"/>
          </a:xfrm>
          <a:prstGeom prst="rect">
            <a:avLst/>
          </a:prstGeom>
        </p:spPr>
      </p:pic>
      <p:pic>
        <p:nvPicPr>
          <p:cNvPr id="10" name="Picture 9">
            <a:extLst>
              <a:ext uri="{FF2B5EF4-FFF2-40B4-BE49-F238E27FC236}">
                <a16:creationId xmlns:a16="http://schemas.microsoft.com/office/drawing/2014/main" id="{AB07A73F-7184-BEAB-4E80-D1632B1CB302}"/>
              </a:ext>
            </a:extLst>
          </p:cNvPr>
          <p:cNvPicPr>
            <a:picLocks noChangeAspect="1"/>
          </p:cNvPicPr>
          <p:nvPr/>
        </p:nvPicPr>
        <p:blipFill>
          <a:blip r:embed="rId4"/>
          <a:srcRect l="8002" t="47745" r="9487" b="13269"/>
          <a:stretch>
            <a:fillRect/>
          </a:stretch>
        </p:blipFill>
        <p:spPr>
          <a:xfrm>
            <a:off x="364867" y="4128488"/>
            <a:ext cx="5731133" cy="1805300"/>
          </a:xfrm>
          <a:prstGeom prst="rect">
            <a:avLst/>
          </a:prstGeom>
        </p:spPr>
      </p:pic>
      <p:pic>
        <p:nvPicPr>
          <p:cNvPr id="19" name="Picture 18">
            <a:extLst>
              <a:ext uri="{FF2B5EF4-FFF2-40B4-BE49-F238E27FC236}">
                <a16:creationId xmlns:a16="http://schemas.microsoft.com/office/drawing/2014/main" id="{8BE1AE25-5B27-66B1-DACA-1FCFB188A6F6}"/>
              </a:ext>
            </a:extLst>
          </p:cNvPr>
          <p:cNvPicPr>
            <a:picLocks noChangeAspect="1"/>
          </p:cNvPicPr>
          <p:nvPr/>
        </p:nvPicPr>
        <p:blipFill>
          <a:blip r:embed="rId5"/>
          <a:srcRect l="7880" t="34963" r="9566" b="24469"/>
          <a:stretch>
            <a:fillRect/>
          </a:stretch>
        </p:blipFill>
        <p:spPr>
          <a:xfrm>
            <a:off x="6296767" y="3576741"/>
            <a:ext cx="5654316" cy="1852363"/>
          </a:xfrm>
          <a:prstGeom prst="rect">
            <a:avLst/>
          </a:prstGeom>
        </p:spPr>
      </p:pic>
    </p:spTree>
    <p:extLst>
      <p:ext uri="{BB962C8B-B14F-4D97-AF65-F5344CB8AC3E}">
        <p14:creationId xmlns:p14="http://schemas.microsoft.com/office/powerpoint/2010/main" val="14731172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2876" y="5628520"/>
            <a:ext cx="5253297" cy="494722"/>
          </a:xfrm>
        </p:spPr>
        <p:txBody>
          <a:bodyPr/>
          <a:lstStyle/>
          <a:p>
            <a:r>
              <a:rPr lang="en-US" dirty="0">
                <a:hlinkClick r:id="rId2"/>
              </a:rPr>
              <a:t>Performing Arts Periodicals Database</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Periodicals Database</a:t>
            </a:r>
          </a:p>
        </p:txBody>
      </p:sp>
      <p:sp>
        <p:nvSpPr>
          <p:cNvPr id="4" name="TextBox 3">
            <a:extLst>
              <a:ext uri="{FF2B5EF4-FFF2-40B4-BE49-F238E27FC236}">
                <a16:creationId xmlns:a16="http://schemas.microsoft.com/office/drawing/2014/main" id="{BDA16251-5E6F-338C-6D00-A43227D9359E}"/>
              </a:ext>
            </a:extLst>
          </p:cNvPr>
          <p:cNvSpPr txBox="1"/>
          <p:nvPr/>
        </p:nvSpPr>
        <p:spPr>
          <a:xfrm>
            <a:off x="803564" y="1529986"/>
            <a:ext cx="4329312" cy="440120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highlight>
                  <a:srgbClr val="FFFFFF"/>
                </a:highlight>
              </a:rPr>
              <a:t>This database covers a broad spectrum of the arts and entertainment industry.</a:t>
            </a:r>
          </a:p>
          <a:p>
            <a:pPr marR="0" lvl="0" algn="l" defTabSz="457200" rtl="0" eaLnBrk="1" fontAlgn="base" latinLnBrk="0" hangingPunct="1">
              <a:lnSpc>
                <a:spcPct val="100000"/>
              </a:lnSpc>
              <a:spcBef>
                <a:spcPct val="0"/>
              </a:spcBef>
              <a:spcAft>
                <a:spcPct val="0"/>
              </a:spcAft>
              <a:buClrTx/>
              <a:buSzTx/>
              <a:tabLst/>
              <a:defRPr/>
            </a:pPr>
            <a:endParaRPr lang="en-GB" sz="2000" dirty="0">
              <a:solidFill>
                <a:srgbClr val="555555"/>
              </a:solidFill>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cs typeface="Calibri Light" panose="020F0302020204030204" pitchFamily="34" charset="0"/>
              </a:rPr>
              <a:t>Subject coverage: </a:t>
            </a:r>
          </a:p>
          <a:p>
            <a:pPr marL="342900" indent="-342900" algn="l">
              <a:buFont typeface="Arial" panose="020B0604020202020204" pitchFamily="34" charset="0"/>
              <a:buChar char="•"/>
            </a:pPr>
            <a:r>
              <a:rPr lang="en-GB" sz="2000" b="0" i="0" dirty="0">
                <a:solidFill>
                  <a:srgbClr val="555555"/>
                </a:solidFill>
                <a:effectLst/>
                <a:highlight>
                  <a:srgbClr val="FFFFFF"/>
                </a:highlight>
              </a:rPr>
              <a:t>Dance.</a:t>
            </a:r>
          </a:p>
          <a:p>
            <a:pPr marL="342900" indent="-342900" algn="l">
              <a:buFont typeface="Arial" panose="020B0604020202020204" pitchFamily="34" charset="0"/>
              <a:buChar char="•"/>
            </a:pPr>
            <a:r>
              <a:rPr lang="en-GB" sz="2000" b="0" i="0">
                <a:solidFill>
                  <a:srgbClr val="555555"/>
                </a:solidFill>
                <a:effectLst/>
                <a:highlight>
                  <a:srgbClr val="FFFFFF"/>
                </a:highlight>
              </a:rPr>
              <a:t>Theatre.</a:t>
            </a:r>
            <a:endParaRPr lang="en-GB" sz="2000" b="0" i="0" dirty="0">
              <a:solidFill>
                <a:srgbClr val="555555"/>
              </a:solidFill>
              <a:effectLst/>
              <a:highlight>
                <a:srgbClr val="FFFFFF"/>
              </a:highlight>
            </a:endParaRPr>
          </a:p>
          <a:p>
            <a:pPr marL="342900" indent="-342900" algn="l">
              <a:buFont typeface="Arial" panose="020B0604020202020204" pitchFamily="34" charset="0"/>
              <a:buChar char="•"/>
            </a:pPr>
            <a:r>
              <a:rPr lang="en-GB" sz="2000" b="0" i="0" dirty="0">
                <a:solidFill>
                  <a:srgbClr val="555555"/>
                </a:solidFill>
                <a:effectLst/>
                <a:highlight>
                  <a:srgbClr val="FFFFFF"/>
                </a:highlight>
              </a:rPr>
              <a:t>Film.</a:t>
            </a:r>
          </a:p>
          <a:p>
            <a:pPr marL="342900" indent="-342900" algn="l">
              <a:buFont typeface="Arial" panose="020B0604020202020204" pitchFamily="34" charset="0"/>
              <a:buChar char="•"/>
            </a:pPr>
            <a:r>
              <a:rPr lang="en-GB" sz="2000" b="0" i="0" dirty="0">
                <a:solidFill>
                  <a:srgbClr val="555555"/>
                </a:solidFill>
                <a:effectLst/>
                <a:highlight>
                  <a:srgbClr val="FFFFFF"/>
                </a:highlight>
              </a:rPr>
              <a:t>Mime.</a:t>
            </a:r>
          </a:p>
          <a:p>
            <a:pPr marL="342900" indent="-342900" algn="l">
              <a:buFont typeface="Arial" panose="020B0604020202020204" pitchFamily="34" charset="0"/>
              <a:buChar char="•"/>
            </a:pPr>
            <a:r>
              <a:rPr lang="en-GB" sz="2000" b="0" i="0" dirty="0">
                <a:solidFill>
                  <a:srgbClr val="555555"/>
                </a:solidFill>
                <a:effectLst/>
                <a:highlight>
                  <a:srgbClr val="FFFFFF"/>
                </a:highlight>
              </a:rPr>
              <a:t>Opera.</a:t>
            </a:r>
          </a:p>
          <a:p>
            <a:pPr marL="342900" indent="-342900" algn="l">
              <a:buFont typeface="Arial" panose="020B0604020202020204" pitchFamily="34" charset="0"/>
              <a:buChar char="•"/>
            </a:pPr>
            <a:r>
              <a:rPr lang="en-GB" sz="2000" b="0" i="0" dirty="0">
                <a:solidFill>
                  <a:srgbClr val="555555"/>
                </a:solidFill>
                <a:effectLst/>
                <a:highlight>
                  <a:srgbClr val="FFFFFF"/>
                </a:highlight>
              </a:rPr>
              <a:t>Puppetry.</a:t>
            </a:r>
          </a:p>
          <a:p>
            <a:pPr marL="342900" indent="-342900" algn="l">
              <a:buFont typeface="Arial" panose="020B0604020202020204" pitchFamily="34" charset="0"/>
              <a:buChar char="•"/>
            </a:pPr>
            <a:r>
              <a:rPr lang="en-GB" sz="2000" b="0" i="0" dirty="0">
                <a:solidFill>
                  <a:srgbClr val="555555"/>
                </a:solidFill>
                <a:effectLst/>
                <a:highlight>
                  <a:srgbClr val="FFFFFF"/>
                </a:highlight>
              </a:rPr>
              <a:t>Radio.</a:t>
            </a:r>
          </a:p>
          <a:p>
            <a:pPr marL="342900" indent="-342900" algn="l">
              <a:buFont typeface="Arial" panose="020B0604020202020204" pitchFamily="34" charset="0"/>
              <a:buChar char="•"/>
            </a:pPr>
            <a:r>
              <a:rPr lang="en-GB" sz="2000" b="0" i="0" dirty="0">
                <a:solidFill>
                  <a:srgbClr val="555555"/>
                </a:solidFill>
                <a:effectLst/>
                <a:highlight>
                  <a:srgbClr val="FFFFFF"/>
                </a:highlight>
              </a:rPr>
              <a:t>Television.</a:t>
            </a:r>
          </a:p>
          <a:p>
            <a:pPr marL="342900" indent="-342900" algn="l">
              <a:buFont typeface="Arial" panose="020B0604020202020204" pitchFamily="34" charset="0"/>
              <a:buChar char="•"/>
            </a:pPr>
            <a:r>
              <a:rPr lang="en-GB" sz="2000" b="0" i="0" dirty="0">
                <a:solidFill>
                  <a:srgbClr val="555555"/>
                </a:solidFill>
                <a:effectLst/>
                <a:highlight>
                  <a:srgbClr val="FFFFFF"/>
                </a:highlight>
              </a:rPr>
              <a:t>Storytelling.</a:t>
            </a:r>
          </a:p>
          <a:p>
            <a:pPr marL="342900" indent="-342900" algn="l">
              <a:buFont typeface="Arial" panose="020B0604020202020204" pitchFamily="34" charset="0"/>
              <a:buChar char="•"/>
            </a:pPr>
            <a:r>
              <a:rPr lang="en-GB" sz="2000" b="0" i="0" dirty="0">
                <a:solidFill>
                  <a:srgbClr val="555555"/>
                </a:solidFill>
                <a:effectLst/>
                <a:highlight>
                  <a:srgbClr val="FFFFFF"/>
                </a:highlight>
              </a:rPr>
              <a:t>Video.</a:t>
            </a:r>
          </a:p>
        </p:txBody>
      </p:sp>
      <p:pic>
        <p:nvPicPr>
          <p:cNvPr id="5" name="Picture 4">
            <a:extLst>
              <a:ext uri="{FF2B5EF4-FFF2-40B4-BE49-F238E27FC236}">
                <a16:creationId xmlns:a16="http://schemas.microsoft.com/office/drawing/2014/main" id="{D9D5872F-6167-6848-3071-C1B010AD2AE9}"/>
              </a:ext>
            </a:extLst>
          </p:cNvPr>
          <p:cNvPicPr>
            <a:picLocks noChangeAspect="1"/>
          </p:cNvPicPr>
          <p:nvPr/>
        </p:nvPicPr>
        <p:blipFill rotWithShape="1">
          <a:blip r:embed="rId3"/>
          <a:srcRect l="1986" t="13535" r="1651" b="5152"/>
          <a:stretch/>
        </p:blipFill>
        <p:spPr>
          <a:xfrm>
            <a:off x="5132876" y="1529986"/>
            <a:ext cx="6920578" cy="3893128"/>
          </a:xfrm>
          <a:prstGeom prst="rect">
            <a:avLst/>
          </a:prstGeom>
          <a:effectLst/>
        </p:spPr>
      </p:pic>
    </p:spTree>
    <p:extLst>
      <p:ext uri="{BB962C8B-B14F-4D97-AF65-F5344CB8AC3E}">
        <p14:creationId xmlns:p14="http://schemas.microsoft.com/office/powerpoint/2010/main" val="23004646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20702" y="1529986"/>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Calibri Light" panose="020F0302020204030204" pitchFamily="34" charset="0"/>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This includes: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Business.</a:t>
            </a: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Arts and Humanities.</a:t>
            </a:r>
            <a:endParaRPr lang="en-GB" b="0" i="0" dirty="0">
              <a:solidFill>
                <a:srgbClr val="555555"/>
              </a:solidFill>
              <a:effectLst/>
              <a:latin typeface="Calibri Light" panose="020F0302020204030204" pitchFamily="34" charset="0"/>
              <a:cs typeface="Calibri Light" panose="020F0302020204030204" pitchFamily="34" charset="0"/>
            </a:endParaRP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Engineering.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Applied Computing.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Health and Medical.</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Language and Literature.</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Social Sciences.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Education.</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Science and Technology.</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a:effectLst/>
        </p:spPr>
      </p:pic>
    </p:spTree>
    <p:extLst>
      <p:ext uri="{BB962C8B-B14F-4D97-AF65-F5344CB8AC3E}">
        <p14:creationId xmlns:p14="http://schemas.microsoft.com/office/powerpoint/2010/main" val="17731120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5" name="Picture 4">
            <a:extLst>
              <a:ext uri="{FF2B5EF4-FFF2-40B4-BE49-F238E27FC236}">
                <a16:creationId xmlns:a16="http://schemas.microsoft.com/office/drawing/2014/main" id="{4F80C217-7BF4-7739-1F98-82E921F1B7B3}"/>
              </a:ext>
            </a:extLst>
          </p:cNvPr>
          <p:cNvPicPr>
            <a:picLocks noChangeAspect="1"/>
          </p:cNvPicPr>
          <p:nvPr/>
        </p:nvPicPr>
        <p:blipFill>
          <a:blip r:embed="rId3"/>
          <a:srcRect l="1120" t="12370" r="5893" b="5070"/>
          <a:stretch>
            <a:fillRect/>
          </a:stretch>
        </p:blipFill>
        <p:spPr>
          <a:xfrm>
            <a:off x="4827327" y="1549981"/>
            <a:ext cx="7037969" cy="4165841"/>
          </a:xfrm>
          <a:prstGeom prst="rect">
            <a:avLst/>
          </a:prstGeom>
        </p:spPr>
      </p:pic>
    </p:spTree>
    <p:extLst>
      <p:ext uri="{BB962C8B-B14F-4D97-AF65-F5344CB8AC3E}">
        <p14:creationId xmlns:p14="http://schemas.microsoft.com/office/powerpoint/2010/main" val="16568468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466586" y="1644004"/>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pPr>
              <a:buFont typeface="Arial" panose="020B0604020202020204" pitchFamily="34" charset="0"/>
              <a:buChar char="•"/>
            </a:pPr>
            <a:r>
              <a:rPr lang="en-US" dirty="0"/>
              <a:t>Bloomsbury Academic.</a:t>
            </a:r>
          </a:p>
          <a:p>
            <a:pPr>
              <a:buFont typeface="Arial" panose="020B0604020202020204" pitchFamily="34" charset="0"/>
              <a:buChar char="•"/>
            </a:pPr>
            <a:r>
              <a:rPr lang="en-US" dirty="0"/>
              <a:t>Taylor &amp; Francis. </a:t>
            </a:r>
          </a:p>
          <a:p>
            <a:pPr>
              <a:buFont typeface="Arial" panose="020B0604020202020204" pitchFamily="34" charset="0"/>
              <a:buChar char="•"/>
            </a:pPr>
            <a:r>
              <a:rPr lang="en-US" dirty="0"/>
              <a:t>Ebook Central.</a:t>
            </a:r>
          </a:p>
          <a:p>
            <a:pPr>
              <a:buFont typeface="Arial" panose="020B0604020202020204" pitchFamily="34" charset="0"/>
              <a:buChar char="•"/>
            </a:pPr>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 content</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5150184" y="1465081"/>
            <a:ext cx="6501296" cy="3748915"/>
          </a:xfrm>
          <a:noFill/>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85457" y="1597301"/>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98EEF958-BCA9-70DA-377C-753344BC8D46}"/>
              </a:ext>
            </a:extLst>
          </p:cNvPr>
          <p:cNvPicPr>
            <a:picLocks noChangeAspect="1"/>
          </p:cNvPicPr>
          <p:nvPr/>
        </p:nvPicPr>
        <p:blipFill rotWithShape="1">
          <a:blip r:embed="rId3"/>
          <a:srcRect l="2160" t="11921" r="23613" b="5828"/>
          <a:stretch/>
        </p:blipFill>
        <p:spPr>
          <a:xfrm>
            <a:off x="5599776" y="1428649"/>
            <a:ext cx="6017794" cy="4445543"/>
          </a:xfrm>
          <a:prstGeom prst="rect">
            <a:avLst/>
          </a:prstGeom>
          <a:effectLst/>
        </p:spPr>
      </p:pic>
      <p:pic>
        <p:nvPicPr>
          <p:cNvPr id="8" name="Picture 7">
            <a:extLst>
              <a:ext uri="{FF2B5EF4-FFF2-40B4-BE49-F238E27FC236}">
                <a16:creationId xmlns:a16="http://schemas.microsoft.com/office/drawing/2014/main" id="{F2A3F1D7-8F52-E794-1B0F-8D170A7B20D4}"/>
              </a:ext>
            </a:extLst>
          </p:cNvPr>
          <p:cNvPicPr>
            <a:picLocks noChangeAspect="1"/>
          </p:cNvPicPr>
          <p:nvPr/>
        </p:nvPicPr>
        <p:blipFill rotWithShape="1">
          <a:blip r:embed="rId4"/>
          <a:srcRect t="11238" r="8408" b="4318"/>
          <a:stretch/>
        </p:blipFill>
        <p:spPr>
          <a:xfrm>
            <a:off x="485457" y="3069118"/>
            <a:ext cx="5089073" cy="3127914"/>
          </a:xfrm>
          <a:prstGeom prst="rect">
            <a:avLst/>
          </a:prstGeom>
          <a:effectLst/>
        </p:spPr>
      </p:pic>
    </p:spTree>
    <p:extLst>
      <p:ext uri="{BB962C8B-B14F-4D97-AF65-F5344CB8AC3E}">
        <p14:creationId xmlns:p14="http://schemas.microsoft.com/office/powerpoint/2010/main" val="37183010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3020809553"/>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2862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by subject category</a:t>
            </a:r>
            <a:endParaRPr lang="en-GB" dirty="0"/>
          </a:p>
        </p:txBody>
      </p:sp>
      <p:sp>
        <p:nvSpPr>
          <p:cNvPr id="3" name="Content Placeholder 2"/>
          <p:cNvSpPr>
            <a:spLocks noGrp="1"/>
          </p:cNvSpPr>
          <p:nvPr>
            <p:ph sz="quarter" idx="10"/>
          </p:nvPr>
        </p:nvSpPr>
        <p:spPr>
          <a:xfrm>
            <a:off x="379850" y="2131414"/>
            <a:ext cx="4095168" cy="3395281"/>
          </a:xfrm>
        </p:spPr>
        <p:txBody>
          <a:bodyPr>
            <a:normAutofit/>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and select sub-headings.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8" name="Picture 7">
            <a:extLst>
              <a:ext uri="{FF2B5EF4-FFF2-40B4-BE49-F238E27FC236}">
                <a16:creationId xmlns:a16="http://schemas.microsoft.com/office/drawing/2014/main" id="{E4F82099-037C-6B8C-47AF-7F023C176678}"/>
              </a:ext>
            </a:extLst>
          </p:cNvPr>
          <p:cNvPicPr>
            <a:picLocks noChangeAspect="1"/>
          </p:cNvPicPr>
          <p:nvPr/>
        </p:nvPicPr>
        <p:blipFill>
          <a:blip r:embed="rId3"/>
          <a:srcRect l="490" t="11936" r="442" b="4839"/>
          <a:stretch>
            <a:fillRect/>
          </a:stretch>
        </p:blipFill>
        <p:spPr>
          <a:xfrm>
            <a:off x="4460080" y="1659193"/>
            <a:ext cx="7352070" cy="4117586"/>
          </a:xfrm>
          <a:prstGeom prst="rect">
            <a:avLst/>
          </a:prstGeom>
        </p:spPr>
      </p:pic>
    </p:spTree>
    <p:extLst>
      <p:ext uri="{BB962C8B-B14F-4D97-AF65-F5344CB8AC3E}">
        <p14:creationId xmlns:p14="http://schemas.microsoft.com/office/powerpoint/2010/main" val="22305674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dirty="0">
                <a:latin typeface="Lucida Sans" panose="020B0602030504020204" pitchFamily="34" charset="0"/>
                <a:cs typeface="Calibri Light" panose="020F0302020204030204" pitchFamily="34" charset="0"/>
              </a:rPr>
              <a:t>Search </a:t>
            </a:r>
            <a:r>
              <a:rPr lang="en-GB">
                <a:latin typeface="Lucida Sans" panose="020B0602030504020204" pitchFamily="34" charset="0"/>
                <a:cs typeface="Calibri Light" panose="020F0302020204030204" pitchFamily="34" charset="0"/>
              </a:rPr>
              <a:t>by Title, Subject</a:t>
            </a:r>
            <a:r>
              <a:rPr lang="en-GB" dirty="0">
                <a:latin typeface="Lucida Sans" panose="020B0602030504020204" pitchFamily="34" charset="0"/>
                <a:cs typeface="Calibri Light" panose="020F0302020204030204" pitchFamily="34" charset="0"/>
              </a:rPr>
              <a:t>, or ISSN</a:t>
            </a:r>
          </a:p>
        </p:txBody>
      </p:sp>
      <p:sp>
        <p:nvSpPr>
          <p:cNvPr id="3" name="Content Placeholder 2"/>
          <p:cNvSpPr>
            <a:spLocks noGrp="1"/>
          </p:cNvSpPr>
          <p:nvPr>
            <p:ph sz="quarter" idx="10"/>
          </p:nvPr>
        </p:nvSpPr>
        <p:spPr>
          <a:xfrm>
            <a:off x="374375" y="2048279"/>
            <a:ext cx="3379488" cy="3465498"/>
          </a:xfrm>
        </p:spPr>
        <p:txBody>
          <a:bodyPr>
            <a:normAutofit lnSpcReduction="10000"/>
          </a:bodyPr>
          <a:lstStyle/>
          <a:p>
            <a:pPr marL="0" indent="0">
              <a:buNone/>
            </a:pPr>
            <a:r>
              <a:rPr lang="en-GB" sz="2400" dirty="0">
                <a:latin typeface="Calibri Light" panose="020F0302020204030204" pitchFamily="34" charset="0"/>
                <a:cs typeface="Calibri Light" panose="020F0302020204030204" pitchFamily="34" charset="0"/>
              </a:rPr>
              <a:t>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b="1" dirty="0">
              <a:latin typeface="Calibri Light" panose="020F0302020204030204" pitchFamily="34" charset="0"/>
              <a:cs typeface="Calibri Light" panose="020F0302020204030204" pitchFamily="34" charset="0"/>
            </a:endParaRPr>
          </a:p>
          <a:p>
            <a:pPr marL="0" indent="0">
              <a:buNone/>
            </a:pPr>
            <a:r>
              <a:rPr lang="en-GB" sz="2400" b="1" dirty="0">
                <a:latin typeface="Calibri Light" panose="020F0302020204030204" pitchFamily="34" charset="0"/>
                <a:cs typeface="Calibri Light" panose="020F0302020204030204" pitchFamily="34" charset="0"/>
                <a:hlinkClick r:id="rId2"/>
              </a:rPr>
              <a:t>Browzine</a:t>
            </a:r>
            <a:endParaRPr lang="en-GB" sz="2400" b="1"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5" name="Picture 4">
            <a:extLst>
              <a:ext uri="{FF2B5EF4-FFF2-40B4-BE49-F238E27FC236}">
                <a16:creationId xmlns:a16="http://schemas.microsoft.com/office/drawing/2014/main" id="{20070455-6415-CE5F-4074-1E6EEE6A221F}"/>
              </a:ext>
            </a:extLst>
          </p:cNvPr>
          <p:cNvPicPr>
            <a:picLocks noChangeAspect="1"/>
          </p:cNvPicPr>
          <p:nvPr/>
        </p:nvPicPr>
        <p:blipFill>
          <a:blip r:embed="rId3"/>
          <a:srcRect l="920" t="11291" r="299" b="6451"/>
          <a:stretch>
            <a:fillRect/>
          </a:stretch>
        </p:blipFill>
        <p:spPr>
          <a:xfrm>
            <a:off x="4060763" y="1489587"/>
            <a:ext cx="7717533" cy="4284407"/>
          </a:xfrm>
          <a:prstGeom prst="rect">
            <a:avLst/>
          </a:prstGeom>
        </p:spPr>
      </p:pic>
    </p:spTree>
    <p:extLst>
      <p:ext uri="{BB962C8B-B14F-4D97-AF65-F5344CB8AC3E}">
        <p14:creationId xmlns:p14="http://schemas.microsoft.com/office/powerpoint/2010/main" val="10532019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Using library apps</a:t>
            </a:r>
          </a:p>
        </p:txBody>
      </p:sp>
      <p:sp>
        <p:nvSpPr>
          <p:cNvPr id="3" name="TextBox 2">
            <a:extLst>
              <a:ext uri="{FF2B5EF4-FFF2-40B4-BE49-F238E27FC236}">
                <a16:creationId xmlns:a16="http://schemas.microsoft.com/office/drawing/2014/main" id="{80C319DA-919E-4181-8D22-6A6A006D4663}"/>
              </a:ext>
            </a:extLst>
          </p:cNvPr>
          <p:cNvSpPr txBox="1"/>
          <p:nvPr/>
        </p:nvSpPr>
        <p:spPr>
          <a:xfrm>
            <a:off x="228186" y="1409998"/>
            <a:ext cx="5647033" cy="1754326"/>
          </a:xfrm>
          <a:prstGeom prst="rect">
            <a:avLst/>
          </a:prstGeom>
          <a:noFill/>
        </p:spPr>
        <p:txBody>
          <a:bodyPr wrap="square" rtlCol="0">
            <a:spAutoFit/>
          </a:bodyPr>
          <a:lstStyle/>
          <a:p>
            <a:r>
              <a:rPr lang="en-GB" sz="1800" dirty="0">
                <a:latin typeface="Calibri Light" panose="020F0302020204030204" pitchFamily="34" charset="0"/>
                <a:cs typeface="Calibri Light" panose="020F0302020204030204" pitchFamily="34" charset="0"/>
              </a:rPr>
              <a:t>Many of our library resources are also accessible </a:t>
            </a:r>
            <a:r>
              <a:rPr lang="en-GB" dirty="0">
                <a:latin typeface="Calibri Light" panose="020F0302020204030204" pitchFamily="34" charset="0"/>
                <a:cs typeface="Calibri Light" panose="020F0302020204030204" pitchFamily="34" charset="0"/>
              </a:rPr>
              <a:t>via an a</a:t>
            </a:r>
            <a:r>
              <a:rPr lang="en-GB" sz="1800" dirty="0">
                <a:latin typeface="Calibri Light" panose="020F0302020204030204" pitchFamily="34" charset="0"/>
                <a:cs typeface="Calibri Light" panose="020F0302020204030204" pitchFamily="34" charset="0"/>
              </a:rPr>
              <a:t>pp for mobile devices. </a:t>
            </a:r>
          </a:p>
          <a:p>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This avoids logging in each time you access a database.</a:t>
            </a:r>
          </a:p>
          <a:p>
            <a:pPr marL="0" indent="0">
              <a:buNone/>
            </a:pPr>
            <a:endParaRPr lang="en-GB" sz="1800" dirty="0">
              <a:cs typeface="Calibri Light"/>
            </a:endParaRPr>
          </a:p>
          <a:p>
            <a:pPr marL="0" indent="0">
              <a:buNone/>
            </a:pPr>
            <a:endParaRPr lang="en-GB" dirty="0">
              <a:cs typeface="Calibri Light"/>
            </a:endParaRPr>
          </a:p>
        </p:txBody>
      </p:sp>
      <p:pic>
        <p:nvPicPr>
          <p:cNvPr id="5" name="Picture 4">
            <a:extLst>
              <a:ext uri="{FF2B5EF4-FFF2-40B4-BE49-F238E27FC236}">
                <a16:creationId xmlns:a16="http://schemas.microsoft.com/office/drawing/2014/main" id="{F5F03337-3687-8BD6-7809-D676F4C200D6}"/>
              </a:ext>
            </a:extLst>
          </p:cNvPr>
          <p:cNvPicPr>
            <a:picLocks noChangeAspect="1"/>
          </p:cNvPicPr>
          <p:nvPr/>
        </p:nvPicPr>
        <p:blipFill rotWithShape="1">
          <a:blip r:embed="rId2"/>
          <a:srcRect l="842" t="11414" r="3400" b="20707"/>
          <a:stretch/>
        </p:blipFill>
        <p:spPr>
          <a:xfrm>
            <a:off x="5921643" y="1622812"/>
            <a:ext cx="6137660" cy="2900497"/>
          </a:xfrm>
          <a:prstGeom prst="rect">
            <a:avLst/>
          </a:prstGeom>
          <a:ln>
            <a:noFill/>
          </a:ln>
          <a:effectLst/>
        </p:spPr>
      </p:pic>
      <p:pic>
        <p:nvPicPr>
          <p:cNvPr id="7" name="Picture 6">
            <a:extLst>
              <a:ext uri="{FF2B5EF4-FFF2-40B4-BE49-F238E27FC236}">
                <a16:creationId xmlns:a16="http://schemas.microsoft.com/office/drawing/2014/main" id="{9FB2239B-5EEF-07A1-0091-D960C08B0581}"/>
              </a:ext>
            </a:extLst>
          </p:cNvPr>
          <p:cNvPicPr>
            <a:picLocks noChangeAspect="1"/>
          </p:cNvPicPr>
          <p:nvPr/>
        </p:nvPicPr>
        <p:blipFill rotWithShape="1">
          <a:blip r:embed="rId3"/>
          <a:srcRect l="69259" t="22621" r="8451" b="24344"/>
          <a:stretch/>
        </p:blipFill>
        <p:spPr>
          <a:xfrm>
            <a:off x="1851263" y="2687344"/>
            <a:ext cx="2177434" cy="3453949"/>
          </a:xfrm>
          <a:prstGeom prst="rect">
            <a:avLst/>
          </a:prstGeom>
          <a:ln>
            <a:noFill/>
          </a:ln>
          <a:effectLst/>
        </p:spPr>
      </p:pic>
      <p:sp>
        <p:nvSpPr>
          <p:cNvPr id="8" name="TextBox 7">
            <a:extLst>
              <a:ext uri="{FF2B5EF4-FFF2-40B4-BE49-F238E27FC236}">
                <a16:creationId xmlns:a16="http://schemas.microsoft.com/office/drawing/2014/main" id="{E5BB802E-5640-2272-5BDE-60CC4C89AFC1}"/>
              </a:ext>
            </a:extLst>
          </p:cNvPr>
          <p:cNvSpPr txBox="1"/>
          <p:nvPr/>
        </p:nvSpPr>
        <p:spPr>
          <a:xfrm>
            <a:off x="228186" y="3163148"/>
            <a:ext cx="1681567" cy="1754326"/>
          </a:xfrm>
          <a:prstGeom prst="rect">
            <a:avLst/>
          </a:prstGeom>
          <a:noFill/>
        </p:spPr>
        <p:txBody>
          <a:bodyPr wrap="square" rtlCol="0">
            <a:spAutoFit/>
          </a:bodyPr>
          <a:lstStyle/>
          <a:p>
            <a:pPr marL="0" indent="0">
              <a:buNone/>
            </a:pPr>
            <a:endParaRPr lang="en-GB" sz="1800" dirty="0">
              <a:cs typeface="Calibri Light"/>
            </a:endParaRPr>
          </a:p>
          <a:p>
            <a:r>
              <a:rPr lang="en-GB" sz="1800" dirty="0">
                <a:latin typeface="Calibri Light" panose="020F0302020204030204" pitchFamily="34" charset="0"/>
                <a:cs typeface="Calibri Light" panose="020F0302020204030204" pitchFamily="34" charset="0"/>
              </a:rPr>
              <a:t>Apps include:</a:t>
            </a:r>
          </a:p>
          <a:p>
            <a:r>
              <a:rPr lang="en-GB" sz="1800" dirty="0">
                <a:latin typeface="Calibri Light" panose="020F0302020204030204" pitchFamily="34" charset="0"/>
                <a:cs typeface="Calibri Light" panose="020F0302020204030204" pitchFamily="34" charset="0"/>
              </a:rPr>
              <a:t> </a:t>
            </a:r>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Browzine. </a:t>
            </a:r>
          </a:p>
          <a:p>
            <a:r>
              <a:rPr lang="en-GB" sz="1800" dirty="0">
                <a:latin typeface="Calibri Light" panose="020F0302020204030204" pitchFamily="34" charset="0"/>
                <a:cs typeface="Calibri Light" panose="020F0302020204030204" pitchFamily="34" charset="0"/>
              </a:rPr>
              <a:t>Ebsco.</a:t>
            </a:r>
          </a:p>
          <a:p>
            <a:r>
              <a:rPr lang="en-GB" sz="1800" dirty="0">
                <a:latin typeface="Calibri Light" panose="020F0302020204030204" pitchFamily="34" charset="0"/>
                <a:cs typeface="Calibri Light" panose="020F0302020204030204" pitchFamily="34" charset="0"/>
              </a:rPr>
              <a:t>IEEE Xplore.</a:t>
            </a:r>
          </a:p>
        </p:txBody>
      </p:sp>
      <p:pic>
        <p:nvPicPr>
          <p:cNvPr id="10" name="Picture 9">
            <a:extLst>
              <a:ext uri="{FF2B5EF4-FFF2-40B4-BE49-F238E27FC236}">
                <a16:creationId xmlns:a16="http://schemas.microsoft.com/office/drawing/2014/main" id="{579BCFFD-BA1D-3387-12B4-FCDEE8D794FE}"/>
              </a:ext>
            </a:extLst>
          </p:cNvPr>
          <p:cNvPicPr>
            <a:picLocks noChangeAspect="1"/>
          </p:cNvPicPr>
          <p:nvPr/>
        </p:nvPicPr>
        <p:blipFill rotWithShape="1">
          <a:blip r:embed="rId4"/>
          <a:srcRect l="641" t="14608" r="51189" b="36030"/>
          <a:stretch>
            <a:fillRect/>
          </a:stretch>
        </p:blipFill>
        <p:spPr>
          <a:xfrm>
            <a:off x="3827283" y="3318122"/>
            <a:ext cx="4188719" cy="2861499"/>
          </a:xfrm>
          <a:prstGeom prst="rect">
            <a:avLst/>
          </a:prstGeom>
          <a:ln>
            <a:noFill/>
          </a:ln>
          <a:effectLst/>
        </p:spPr>
      </p:pic>
    </p:spTree>
    <p:extLst>
      <p:ext uri="{BB962C8B-B14F-4D97-AF65-F5344CB8AC3E}">
        <p14:creationId xmlns:p14="http://schemas.microsoft.com/office/powerpoint/2010/main" val="258630418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dirty="0">
                <a:ea typeface="+mj-lt"/>
                <a:cs typeface="Calibri" panose="020F0502020204030204" pitchFamily="34" charset="0"/>
              </a:rPr>
              <a:t>Linking Google Scholar &amp; PDF reader</a:t>
            </a:r>
            <a:endParaRPr lang="en-US" sz="3600" kern="1200" dirty="0">
              <a:cs typeface="Calibri Light"/>
            </a:endParaRPr>
          </a:p>
        </p:txBody>
      </p:sp>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366855" y="2043391"/>
            <a:ext cx="4101017"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Search for Google Scholar.</a:t>
            </a:r>
            <a:endParaRPr lang="en-US"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Go to settings.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Click library links.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Search UW Trinity Saint David. </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Tick the box - View it @ UWTSD.</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Save.</a:t>
            </a:r>
          </a:p>
          <a:p>
            <a:pPr marL="342900" indent="-342900">
              <a:buFont typeface="Arial" panose="05000000000000000000" pitchFamily="2" charset="2"/>
              <a:buChar char="•"/>
            </a:pPr>
            <a:endParaRPr lang="en-US" sz="2000"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Install Google Scholar PDF Reader to help you to scan </a:t>
            </a:r>
            <a:r>
              <a:rPr lang="en-US" sz="2000">
                <a:latin typeface="Calibri Light" panose="020F0302020204030204" pitchFamily="34" charset="0"/>
                <a:cs typeface="Calibri Light" panose="020F0302020204030204" pitchFamily="34" charset="0"/>
              </a:rPr>
              <a:t>academic articles.</a:t>
            </a:r>
            <a:endParaRPr lang="en-US" sz="2000" dirty="0">
              <a:latin typeface="Calibri Light" panose="020F0302020204030204" pitchFamily="34" charset="0"/>
              <a:cs typeface="Calibri Light" panose="020F0302020204030204" pitchFamily="34" charset="0"/>
            </a:endParaRP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698242" y="1419783"/>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pic>
        <p:nvPicPr>
          <p:cNvPr id="5" name="Picture 4">
            <a:extLst>
              <a:ext uri="{FF2B5EF4-FFF2-40B4-BE49-F238E27FC236}">
                <a16:creationId xmlns:a16="http://schemas.microsoft.com/office/drawing/2014/main" id="{97413D5A-7E4A-40A8-70A2-6E3DAFCD2719}"/>
              </a:ext>
            </a:extLst>
          </p:cNvPr>
          <p:cNvPicPr>
            <a:picLocks noChangeAspect="1"/>
          </p:cNvPicPr>
          <p:nvPr/>
        </p:nvPicPr>
        <p:blipFill>
          <a:blip r:embed="rId2"/>
          <a:srcRect l="695" t="20690" r="4988" b="39641"/>
          <a:stretch>
            <a:fillRect/>
          </a:stretch>
        </p:blipFill>
        <p:spPr>
          <a:xfrm>
            <a:off x="4598972" y="3863960"/>
            <a:ext cx="7094762" cy="1989296"/>
          </a:xfrm>
          <a:prstGeom prst="rect">
            <a:avLst/>
          </a:prstGeom>
        </p:spPr>
      </p:pic>
      <p:pic>
        <p:nvPicPr>
          <p:cNvPr id="11" name="Content Placeholder 10">
            <a:extLst>
              <a:ext uri="{FF2B5EF4-FFF2-40B4-BE49-F238E27FC236}">
                <a16:creationId xmlns:a16="http://schemas.microsoft.com/office/drawing/2014/main" id="{123D5AD0-7D03-9A49-68F2-FF1A5C039C9F}"/>
              </a:ext>
            </a:extLst>
          </p:cNvPr>
          <p:cNvPicPr>
            <a:picLocks noGrp="1" noChangeAspect="1"/>
          </p:cNvPicPr>
          <p:nvPr>
            <p:ph sz="quarter" idx="10"/>
          </p:nvPr>
        </p:nvPicPr>
        <p:blipFill>
          <a:blip r:embed="rId3"/>
          <a:srcRect l="-149" t="13073" r="31669" b="54037"/>
          <a:stretch>
            <a:fillRect/>
          </a:stretch>
        </p:blipFill>
        <p:spPr>
          <a:xfrm>
            <a:off x="4514122" y="1418962"/>
            <a:ext cx="7179612" cy="2298867"/>
          </a:xfrm>
        </p:spPr>
      </p:pic>
    </p:spTree>
    <p:extLst>
      <p:ext uri="{BB962C8B-B14F-4D97-AF65-F5344CB8AC3E}">
        <p14:creationId xmlns:p14="http://schemas.microsoft.com/office/powerpoint/2010/main" val="30838908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dirty="0"/>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529674" y="1633457"/>
            <a:ext cx="4548017" cy="4562134"/>
          </a:xfrm>
        </p:spPr>
        <p:txBody>
          <a:bodyPr vert="horz" lIns="91440" tIns="45720" rIns="91440" bIns="45720" rtlCol="0" anchor="t">
            <a:normAutofit/>
          </a:bodyPr>
          <a:lstStyle/>
          <a:p>
            <a:pPr marL="0" indent="0">
              <a:buNone/>
            </a:pPr>
            <a:r>
              <a:rPr lang="en-GB" dirty="0" err="1">
                <a:latin typeface="Calibri Light" panose="020F0302020204030204" pitchFamily="34" charset="0"/>
                <a:cs typeface="Calibri Light" panose="020F0302020204030204" pitchFamily="34" charset="0"/>
                <a:hlinkClick r:id="rId2"/>
              </a:rPr>
              <a:t>LibKey</a:t>
            </a:r>
            <a:r>
              <a:rPr lang="en-GB" dirty="0">
                <a:latin typeface="Calibri Light" panose="020F0302020204030204" pitchFamily="34" charset="0"/>
                <a:cs typeface="Calibri Light" panose="020F0302020204030204" pitchFamily="34" charset="0"/>
                <a:hlinkClick r:id="rId2"/>
              </a:rPr>
              <a:t> Nomad:</a:t>
            </a:r>
            <a:endParaRPr lang="en-GB" dirty="0">
              <a:latin typeface="Calibri Light" panose="020F0302020204030204" pitchFamily="34" charset="0"/>
              <a:cs typeface="Calibri Light" panose="020F0302020204030204" pitchFamily="34" charset="0"/>
            </a:endParaRPr>
          </a:p>
          <a:p>
            <a:pPr marL="0" indent="0">
              <a:buNone/>
            </a:pPr>
            <a:endParaRPr lang="en-GB" dirty="0">
              <a:cs typeface="Calibri Light"/>
            </a:endParaRPr>
          </a:p>
          <a:p>
            <a:pPr>
              <a:buFont typeface="Arial" panose="05000000000000000000" pitchFamily="2" charset="2"/>
              <a:buChar char="•"/>
            </a:pPr>
            <a:r>
              <a:rPr lang="en-GB" sz="2400" dirty="0">
                <a:latin typeface="Calibri Light" panose="020F0302020204030204" pitchFamily="34" charset="0"/>
                <a:ea typeface="+mn-lt"/>
                <a:cs typeface="Calibri Light" panose="020F03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dirty="0">
                <a:latin typeface="Calibri Light" panose="020F0302020204030204" pitchFamily="34" charset="0"/>
                <a:ea typeface="+mn-lt"/>
                <a:cs typeface="Calibri Light" panose="020F03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226085" y="1598821"/>
            <a:ext cx="6589298" cy="4270003"/>
          </a:xfrm>
          <a:prstGeom prst="rect">
            <a:avLst/>
          </a:prstGeom>
          <a:effectLst/>
        </p:spPr>
      </p:pic>
    </p:spTree>
    <p:extLst>
      <p:ext uri="{BB962C8B-B14F-4D97-AF65-F5344CB8AC3E}">
        <p14:creationId xmlns:p14="http://schemas.microsoft.com/office/powerpoint/2010/main" val="40057062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401783" y="1592263"/>
            <a:ext cx="6338496" cy="4156959"/>
          </a:xfrm>
        </p:spPr>
        <p:txBody>
          <a:bodyPr>
            <a:normAutofit/>
          </a:bodyPr>
          <a:lstStyle/>
          <a:p>
            <a:pPr marL="285750" indent="-285750">
              <a:buFont typeface="Arial" panose="020B0604020202020204" pitchFamily="34" charset="0"/>
              <a:buChar char="•"/>
            </a:pPr>
            <a:r>
              <a:rPr lang="en-GB" sz="2000" dirty="0"/>
              <a:t>Open Access publishing is the provision of unrestricted, free online access to peer-reviewed and scholarly research.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UWTSD has a </a:t>
            </a:r>
            <a:r>
              <a:rPr lang="en-GB" sz="2000" dirty="0">
                <a:hlinkClick r:id="rId2"/>
              </a:rPr>
              <a:t>Research Repository </a:t>
            </a:r>
            <a:r>
              <a:rPr lang="en-GB" sz="2000" dirty="0"/>
              <a:t>and a </a:t>
            </a:r>
            <a:r>
              <a:rPr lang="en-GB" sz="2000" dirty="0">
                <a:hlinkClick r:id="rId3"/>
              </a:rPr>
              <a:t>Research Data Repository</a:t>
            </a:r>
            <a:r>
              <a:rPr lang="en-GB" sz="2000"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63329" y="1471803"/>
            <a:ext cx="4501446" cy="4501446"/>
          </a:xfrm>
          <a:prstGeom prst="rect">
            <a:avLst/>
          </a:prstGeom>
          <a:effectLst/>
        </p:spPr>
      </p:pic>
    </p:spTree>
    <p:extLst>
      <p:ext uri="{BB962C8B-B14F-4D97-AF65-F5344CB8AC3E}">
        <p14:creationId xmlns:p14="http://schemas.microsoft.com/office/powerpoint/2010/main" val="38324433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a:t>
            </a:r>
          </a:p>
          <a:p>
            <a:endParaRPr lang="en-GB" dirty="0"/>
          </a:p>
        </p:txBody>
      </p:sp>
    </p:spTree>
    <p:extLst>
      <p:ext uri="{BB962C8B-B14F-4D97-AF65-F5344CB8AC3E}">
        <p14:creationId xmlns:p14="http://schemas.microsoft.com/office/powerpoint/2010/main" val="103879696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181389" cy="3019393"/>
          </a:xfrm>
        </p:spPr>
        <p:txBody>
          <a:bodyPr>
            <a:normAutofit/>
          </a:bodyPr>
          <a:lstStyle/>
          <a:p>
            <a:pPr marL="0" indent="0">
              <a:lnSpc>
                <a:spcPct val="100000"/>
              </a:lnSpc>
              <a:spcBef>
                <a:spcPts val="0"/>
              </a:spcBef>
              <a:buNone/>
            </a:pPr>
            <a:r>
              <a:rPr lang="en-GB" sz="2400" dirty="0">
                <a:cs typeface="Calibri"/>
              </a:rPr>
              <a:t>For help with research and referencing queries: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dirty="0">
                <a:cs typeface="Calibri"/>
              </a:rPr>
              <a:t>Emily Wild - Academic Liaison Librarian email: </a:t>
            </a:r>
            <a:r>
              <a:rPr lang="en-GB" sz="2400" dirty="0">
                <a:cs typeface="Calibri"/>
                <a:hlinkClick r:id="rId2"/>
              </a:rPr>
              <a:t>emily.wild@uwtsd.ac.uk</a:t>
            </a:r>
            <a:r>
              <a:rPr lang="en-GB" sz="2400" dirty="0">
                <a:cs typeface="Calibri"/>
              </a:rPr>
              <a:t> </a:t>
            </a:r>
          </a:p>
          <a:p>
            <a:pPr marL="0" indent="0">
              <a:lnSpc>
                <a:spcPct val="100000"/>
              </a:lnSpc>
              <a:spcBef>
                <a:spcPts val="0"/>
              </a:spcBef>
              <a:buNone/>
            </a:pPr>
            <a:endParaRPr lang="en-GB" sz="2400" dirty="0">
              <a:cs typeface="Calibri"/>
            </a:endParaRPr>
          </a:p>
          <a:p>
            <a:pPr marL="0" indent="0">
              <a:buNone/>
            </a:pPr>
            <a:r>
              <a:rPr lang="en-GB" sz="2400" dirty="0">
                <a:cs typeface="Calibri"/>
              </a:rPr>
              <a:t>General queries and help with loans: </a:t>
            </a:r>
            <a:r>
              <a:rPr lang="en-GB" sz="2400" dirty="0">
                <a:cs typeface="Calibri"/>
                <a:hlinkClick r:id="rId3"/>
              </a:rPr>
              <a:t>library@uwtsd.ac.uk</a:t>
            </a:r>
            <a:r>
              <a:rPr lang="en-GB" sz="2400" dirty="0">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66746393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64210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056644147"/>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6D2C4ED1-CBF5-4522-A03C-0F97102694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http://www.w3.org/XML/1998/namespace"/>
    <ds:schemaRef ds:uri="http://purl.org/dc/terms/"/>
    <ds:schemaRef ds:uri="http://schemas.microsoft.com/office/2006/documentManagement/types"/>
    <ds:schemaRef ds:uri="316f2420-4a0a-4c49-8a81-53a9bcc36554"/>
    <ds:schemaRef ds:uri="http://purl.org/dc/dcmitype/"/>
    <ds:schemaRef ds:uri="http://schemas.openxmlformats.org/package/2006/metadata/core-properties"/>
    <ds:schemaRef ds:uri="http://purl.org/dc/elements/1.1/"/>
    <ds:schemaRef ds:uri="http://schemas.microsoft.com/office/infopath/2007/PartnerControls"/>
    <ds:schemaRef ds:uri="61b8a593-e33f-405c-9ec9-a885dee7658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750</TotalTime>
  <Words>2972</Words>
  <Application>Microsoft Office PowerPoint</Application>
  <PresentationFormat>Widescreen</PresentationFormat>
  <Paragraphs>370</Paragraphs>
  <Slides>52</Slides>
  <Notes>6</Notes>
  <HiddenSlides>0</HiddenSlides>
  <MMClips>0</MMClip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Office Theme</vt:lpstr>
      <vt:lpstr>Independent Project Research </vt:lpstr>
      <vt:lpstr>Using the library for research</vt:lpstr>
      <vt:lpstr>Aim of the session</vt:lpstr>
      <vt:lpstr>Services and support</vt:lpstr>
      <vt:lpstr>PowerPoint Presentation</vt:lpstr>
      <vt:lpstr>Boost your research and referencing skills</vt:lpstr>
      <vt:lpstr>Your research strategy</vt:lpstr>
      <vt:lpstr>Phrase searching &amp; terminology</vt:lpstr>
      <vt:lpstr>Evaluating articles critically</vt:lpstr>
      <vt:lpstr>Use the CRAAP test to evaluate sources</vt:lpstr>
      <vt:lpstr>Adapted CRAAP test – for GenAI tools</vt:lpstr>
      <vt:lpstr>Using the Library Catalogue</vt:lpstr>
      <vt:lpstr>Research Assistant</vt:lpstr>
      <vt:lpstr> Add your search question</vt:lpstr>
      <vt:lpstr>How it works</vt:lpstr>
      <vt:lpstr>Library result search string</vt:lpstr>
      <vt:lpstr>Library results (with extra filters)</vt:lpstr>
      <vt:lpstr>Good to know…</vt:lpstr>
      <vt:lpstr>Limitations</vt:lpstr>
      <vt:lpstr>Make the most of the Library Catalogue</vt:lpstr>
      <vt:lpstr>What the item records include</vt:lpstr>
      <vt:lpstr>Searching within a single journal</vt:lpstr>
      <vt:lpstr>Red arrows</vt:lpstr>
      <vt:lpstr>Managing your sources </vt:lpstr>
      <vt:lpstr>Saving to your favourites</vt:lpstr>
      <vt:lpstr>Email favourites to yourself</vt:lpstr>
      <vt:lpstr>Exporting citations to RefWorks</vt:lpstr>
      <vt:lpstr>When to use the individual databases?</vt:lpstr>
      <vt:lpstr>Database Search</vt:lpstr>
      <vt:lpstr>Some useful databases</vt:lpstr>
      <vt:lpstr>Some useful databases</vt:lpstr>
      <vt:lpstr>Artstor</vt:lpstr>
      <vt:lpstr>Box of Broadcasts (BoB)</vt:lpstr>
      <vt:lpstr>Cite Them Right </vt:lpstr>
      <vt:lpstr>Digital Theatre Plus</vt:lpstr>
      <vt:lpstr>Exact Editions</vt:lpstr>
      <vt:lpstr>Performing Arts Periodicals Database</vt:lpstr>
      <vt:lpstr>Proquest Central</vt:lpstr>
      <vt:lpstr>WGSN – Fashion &amp; Interiors</vt:lpstr>
      <vt:lpstr>Ebook content</vt:lpstr>
      <vt:lpstr>Taylor &amp; Francis</vt:lpstr>
      <vt:lpstr>What is Browzine?</vt:lpstr>
      <vt:lpstr>Browse by subject category</vt:lpstr>
      <vt:lpstr>Search by Title, Subject, or ISSN</vt:lpstr>
      <vt:lpstr>Using library apps</vt:lpstr>
      <vt:lpstr>Linking Google Scholar &amp; PDF reader</vt:lpstr>
      <vt:lpstr>LibKey Nomad</vt:lpstr>
      <vt:lpstr>Open Access </vt:lpstr>
      <vt:lpstr>Open Access sources</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4</cp:revision>
  <dcterms:created xsi:type="dcterms:W3CDTF">2024-01-22T14:28:58Z</dcterms:created>
  <dcterms:modified xsi:type="dcterms:W3CDTF">2025-10-09T14:22:04Z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