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7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6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3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cap="all" spc="150" baseline="0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cs"/>
            </a:defRPr>
          </a:pPr>
          <a:endParaRPr lang="zh-CN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Germany</c:v>
                </c:pt>
              </c:strCache>
            </c:strRef>
          </c:tx>
          <c:spPr>
            <a:pattFill prst="narHorz">
              <a:fgClr>
                <a:schemeClr val="accent1"/>
              </a:fgClr>
              <a:bgClr>
                <a:schemeClr val="accent1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1"/>
              </a:inn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6"/>
                <c:pt idx="0">
                  <c:v>Power Distance</c:v>
                </c:pt>
                <c:pt idx="1">
                  <c:v>Individualism</c:v>
                </c:pt>
                <c:pt idx="2">
                  <c:v>Masculinity</c:v>
                </c:pt>
                <c:pt idx="3">
                  <c:v>Uncertainty Avoidence</c:v>
                </c:pt>
                <c:pt idx="4">
                  <c:v>Long Term Orientation</c:v>
                </c:pt>
                <c:pt idx="5">
                  <c:v>Individualism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35</c:v>
                </c:pt>
                <c:pt idx="1">
                  <c:v>67</c:v>
                </c:pt>
                <c:pt idx="2">
                  <c:v>66</c:v>
                </c:pt>
                <c:pt idx="3">
                  <c:v>65</c:v>
                </c:pt>
                <c:pt idx="4">
                  <c:v>83</c:v>
                </c:pt>
                <c:pt idx="5">
                  <c:v>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CE7-4651-B1F2-0CF874918C45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United Stated</c:v>
                </c:pt>
              </c:strCache>
            </c:strRef>
          </c:tx>
          <c:spPr>
            <a:pattFill prst="narHorz">
              <a:fgClr>
                <a:schemeClr val="accent2"/>
              </a:fgClr>
              <a:bgClr>
                <a:schemeClr val="accent2">
                  <a:lumMod val="20000"/>
                  <a:lumOff val="80000"/>
                </a:schemeClr>
              </a:bgClr>
            </a:pattFill>
            <a:ln>
              <a:noFill/>
            </a:ln>
            <a:effectLst>
              <a:innerShdw blurRad="114300">
                <a:schemeClr val="accent2"/>
              </a:inn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zh-CN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6"/>
                <c:pt idx="0">
                  <c:v>Power Distance</c:v>
                </c:pt>
                <c:pt idx="1">
                  <c:v>Individualism</c:v>
                </c:pt>
                <c:pt idx="2">
                  <c:v>Masculinity</c:v>
                </c:pt>
                <c:pt idx="3">
                  <c:v>Uncertainty Avoidence</c:v>
                </c:pt>
                <c:pt idx="4">
                  <c:v>Long Term Orientation</c:v>
                </c:pt>
                <c:pt idx="5">
                  <c:v>Individualism</c:v>
                </c:pt>
              </c:strCache>
            </c:strRef>
          </c:cat>
          <c:val>
            <c:numRef>
              <c:f>Sheet1!$C$2:$C$7</c:f>
              <c:numCache>
                <c:formatCode>General</c:formatCode>
                <c:ptCount val="6"/>
                <c:pt idx="0">
                  <c:v>40</c:v>
                </c:pt>
                <c:pt idx="1">
                  <c:v>91</c:v>
                </c:pt>
                <c:pt idx="2">
                  <c:v>62</c:v>
                </c:pt>
                <c:pt idx="3">
                  <c:v>46</c:v>
                </c:pt>
                <c:pt idx="4">
                  <c:v>26</c:v>
                </c:pt>
                <c:pt idx="5">
                  <c:v>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CE7-4651-B1F2-0CF874918C45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64"/>
        <c:overlap val="-22"/>
        <c:axId val="141223656"/>
        <c:axId val="398507144"/>
      </c:barChart>
      <c:catAx>
        <c:axId val="1412236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/>
          </a:p>
        </c:txPr>
        <c:crossAx val="398507144"/>
        <c:crosses val="autoZero"/>
        <c:auto val="1"/>
        <c:lblAlgn val="ctr"/>
        <c:lblOffset val="100"/>
        <c:noMultiLvlLbl val="0"/>
      </c:catAx>
      <c:valAx>
        <c:axId val="39850714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zh-CN"/>
          </a:p>
        </c:txPr>
        <c:crossAx val="14122365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zh-CN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zh-CN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3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b="1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9050" cap="flat" cmpd="sng" algn="ctr">
        <a:solidFill>
          <a:schemeClr val="tx1">
            <a:lumMod val="25000"/>
            <a:lumOff val="7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>
      <cs:styleClr val="auto"/>
    </cs:effectRef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pattFill prst="narHorz">
        <a:fgClr>
          <a:schemeClr val="phClr"/>
        </a:fgClr>
        <a:bgClr>
          <a:schemeClr val="phClr">
            <a:lumMod val="20000"/>
            <a:lumOff val="80000"/>
          </a:schemeClr>
        </a:bgClr>
      </a:pattFill>
      <a:effectLst>
        <a:innerShdw blurRad="114300">
          <a:schemeClr val="phClr"/>
        </a:inn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>
        <a:solidFill>
          <a:schemeClr val="tx1">
            <a:lumMod val="15000"/>
            <a:lumOff val="85000"/>
          </a:schemeClr>
        </a:solidFill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50000"/>
        <a:lumOff val="50000"/>
      </a:schemeClr>
    </cs:fontRef>
    <cs:defRPr sz="2200" b="1" kern="1200" cap="all" spc="15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DED42-5F9B-40CB-A780-B143995B25A2}" type="datetimeFigureOut">
              <a:rPr lang="zh-CN" altLang="en-US" smtClean="0"/>
              <a:t>2017/12/4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FE362-63A5-444D-BFBF-9A65D30FD1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37023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DED42-5F9B-40CB-A780-B143995B25A2}" type="datetimeFigureOut">
              <a:rPr lang="zh-CN" altLang="en-US" smtClean="0"/>
              <a:t>2017/12/4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FE362-63A5-444D-BFBF-9A65D30FD1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33362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DED42-5F9B-40CB-A780-B143995B25A2}" type="datetimeFigureOut">
              <a:rPr lang="zh-CN" altLang="en-US" smtClean="0"/>
              <a:t>2017/12/4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FE362-63A5-444D-BFBF-9A65D30FD1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66747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DED42-5F9B-40CB-A780-B143995B25A2}" type="datetimeFigureOut">
              <a:rPr lang="zh-CN" altLang="en-US" smtClean="0"/>
              <a:t>2017/12/4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FE362-63A5-444D-BFBF-9A65D30FD1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680078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zh-CN" altLang="en-US"/>
              <a:t>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DED42-5F9B-40CB-A780-B143995B25A2}" type="datetimeFigureOut">
              <a:rPr lang="zh-CN" altLang="en-US" smtClean="0"/>
              <a:t>2017/12/4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FE362-63A5-444D-BFBF-9A65D30FD1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189010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DED42-5F9B-40CB-A780-B143995B25A2}" type="datetimeFigureOut">
              <a:rPr lang="zh-CN" altLang="en-US" smtClean="0"/>
              <a:t>2017/12/4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FE362-63A5-444D-BFBF-9A65D30FD1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40886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DED42-5F9B-40CB-A780-B143995B25A2}" type="datetimeFigureOut">
              <a:rPr lang="zh-CN" altLang="en-US" smtClean="0"/>
              <a:t>2017/12/4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FE362-63A5-444D-BFBF-9A65D30FD1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5598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DED42-5F9B-40CB-A780-B143995B25A2}" type="datetimeFigureOut">
              <a:rPr lang="zh-CN" altLang="en-US" smtClean="0"/>
              <a:t>2017/12/4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FE362-63A5-444D-BFBF-9A65D30FD1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36445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DED42-5F9B-40CB-A780-B143995B25A2}" type="datetimeFigureOut">
              <a:rPr lang="zh-CN" altLang="en-US" smtClean="0"/>
              <a:t>2017/12/4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FE362-63A5-444D-BFBF-9A65D30FD1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95072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全景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DED42-5F9B-40CB-A780-B143995B25A2}" type="datetimeFigureOut">
              <a:rPr lang="zh-CN" altLang="en-US" smtClean="0"/>
              <a:t>2017/12/4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FE362-63A5-444D-BFBF-9A65D30FD1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68324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DED42-5F9B-40CB-A780-B143995B25A2}" type="datetimeFigureOut">
              <a:rPr lang="zh-CN" altLang="en-US" smtClean="0"/>
              <a:t>2017/12/4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FE362-63A5-444D-BFBF-9A65D30FD1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774683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DED42-5F9B-40CB-A780-B143995B25A2}" type="datetimeFigureOut">
              <a:rPr lang="zh-CN" altLang="en-US" smtClean="0"/>
              <a:t>2017/12/4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FE362-63A5-444D-BFBF-9A65D30FD1A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466078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DED42-5F9B-40CB-A780-B143995B25A2}" type="datetimeFigureOut">
              <a:rPr lang="zh-CN" altLang="en-US" smtClean="0"/>
              <a:t>2017/12/4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FE362-63A5-444D-BFBF-9A65D30FD1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73798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zh-CN" altLang="en-US"/>
              <a:t>编辑母版文本样式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zh-CN" altLang="en-US"/>
              <a:t>编辑母版文本样式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DED42-5F9B-40CB-A780-B143995B25A2}" type="datetimeFigureOut">
              <a:rPr lang="zh-CN" altLang="en-US" smtClean="0"/>
              <a:t>2017/12/4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FE362-63A5-444D-BFBF-9A65D30FD1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4713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图片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DED42-5F9B-40CB-A780-B143995B25A2}" type="datetimeFigureOut">
              <a:rPr lang="zh-CN" altLang="en-US" smtClean="0"/>
              <a:t>2017/12/4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FE362-63A5-444D-BFBF-9A65D30FD1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313612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DED42-5F9B-40CB-A780-B143995B25A2}" type="datetimeFigureOut">
              <a:rPr lang="zh-CN" altLang="en-US" smtClean="0"/>
              <a:t>2017/12/4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FE362-63A5-444D-BFBF-9A65D30FD1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458260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DED42-5F9B-40CB-A780-B143995B25A2}" type="datetimeFigureOut">
              <a:rPr lang="zh-CN" altLang="en-US" smtClean="0"/>
              <a:t>2017/12/4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FE362-63A5-444D-BFBF-9A65D30FD1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31609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7B1DED42-5F9B-40CB-A780-B143995B25A2}" type="datetimeFigureOut">
              <a:rPr lang="zh-CN" altLang="en-US" smtClean="0"/>
              <a:t>2017/12/4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E11FE362-63A5-444D-BFBF-9A65D30FD1A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426559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  <p:sldLayoutId id="2147483779" r:id="rId12"/>
    <p:sldLayoutId id="2147483780" r:id="rId13"/>
    <p:sldLayoutId id="2147483781" r:id="rId14"/>
    <p:sldLayoutId id="2147483782" r:id="rId15"/>
    <p:sldLayoutId id="2147483783" r:id="rId16"/>
    <p:sldLayoutId id="2147483784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468B6AF-80EC-4FCC-8F82-EC7DF20F24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3663" y="1492228"/>
            <a:ext cx="9652907" cy="1641490"/>
          </a:xfrm>
        </p:spPr>
        <p:txBody>
          <a:bodyPr>
            <a:normAutofit/>
          </a:bodyPr>
          <a:lstStyle/>
          <a:p>
            <a:r>
              <a:rPr lang="en-US" altLang="zh-CN" sz="5400" dirty="0"/>
              <a:t>Why Walmart give up German market</a:t>
            </a:r>
            <a:endParaRPr lang="zh-CN" altLang="en-US" sz="5400" dirty="0"/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0880FDA9-C8FC-4430-B913-1DC719F89F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53640" y="2473158"/>
            <a:ext cx="9144000" cy="754025"/>
          </a:xfrm>
        </p:spPr>
        <p:txBody>
          <a:bodyPr/>
          <a:lstStyle/>
          <a:p>
            <a:r>
              <a:rPr lang="en-US" altLang="zh-CN" dirty="0">
                <a:solidFill>
                  <a:schemeClr val="tx1"/>
                </a:solidFill>
              </a:rPr>
              <a:t>------Culture factor</a:t>
            </a:r>
            <a:endParaRPr lang="zh-CN" altLang="en-US" dirty="0">
              <a:solidFill>
                <a:schemeClr val="tx1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1D8BECE6-9B30-44F8-9899-4C388511623A}"/>
              </a:ext>
            </a:extLst>
          </p:cNvPr>
          <p:cNvSpPr txBox="1"/>
          <p:nvPr/>
        </p:nvSpPr>
        <p:spPr>
          <a:xfrm>
            <a:off x="1095103" y="4454765"/>
            <a:ext cx="39243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/>
              <a:t>Speaker: Chen Wei</a:t>
            </a:r>
          </a:p>
          <a:p>
            <a:r>
              <a:rPr lang="en-US" altLang="zh-CN" sz="2400" dirty="0"/>
              <a:t>Student number: 1702098</a:t>
            </a:r>
            <a:endParaRPr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36533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6B5F4F0-0925-43A2-AD8F-7991008A7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4000" dirty="0"/>
              <a:t>WAL-MART IN GERMANY MARKET</a:t>
            </a:r>
            <a:endParaRPr lang="zh-CN" altLang="en-US" sz="4000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F1FC7EA-3E9F-4319-8568-BD511438D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WAL-MART is one of the top 500 company in the world, and it is the best retailer in the world.</a:t>
            </a:r>
          </a:p>
          <a:p>
            <a:r>
              <a:rPr lang="en-US" altLang="zh-CN" dirty="0"/>
              <a:t>WAL-MART entered German market in 1997,but  dropped put the German market in 2006, and  loss of </a:t>
            </a:r>
            <a:r>
              <a:rPr lang="zh-CN" altLang="en-US" dirty="0"/>
              <a:t>＄</a:t>
            </a:r>
            <a:r>
              <a:rPr lang="en-US" altLang="zh-CN" dirty="0"/>
              <a:t>1 billion in 10 years.</a:t>
            </a:r>
          </a:p>
          <a:p>
            <a:endParaRPr lang="en-US" altLang="zh-CN" dirty="0"/>
          </a:p>
          <a:p>
            <a:r>
              <a:rPr lang="en-US" altLang="zh-CN" dirty="0"/>
              <a:t>Why Walmart failure in Germany?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5953186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C32CB18-B586-43D3-829B-488B27429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altLang="zh-CN" sz="4400" dirty="0"/>
            </a:br>
            <a:r>
              <a:rPr lang="en-GB" altLang="zh-CN" sz="4400" dirty="0"/>
              <a:t>Hofstede's cultural dimensions theory</a:t>
            </a:r>
            <a:br>
              <a:rPr lang="en-GB" altLang="zh-CN" dirty="0"/>
            </a:br>
            <a:endParaRPr lang="zh-CN" altLang="en-US" dirty="0"/>
          </a:p>
        </p:txBody>
      </p:sp>
      <p:graphicFrame>
        <p:nvGraphicFramePr>
          <p:cNvPr id="14" name="图表 13">
            <a:extLst>
              <a:ext uri="{FF2B5EF4-FFF2-40B4-BE49-F238E27FC236}">
                <a16:creationId xmlns:a16="http://schemas.microsoft.com/office/drawing/2014/main" id="{F008D57E-0691-4F2F-A4E0-C4E539B48B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9918578"/>
              </p:ext>
            </p:extLst>
          </p:nvPr>
        </p:nvGraphicFramePr>
        <p:xfrm>
          <a:off x="2032000" y="1920241"/>
          <a:ext cx="7854950" cy="42519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6" name="内容占位符 15">
            <a:extLst>
              <a:ext uri="{FF2B5EF4-FFF2-40B4-BE49-F238E27FC236}">
                <a16:creationId xmlns:a16="http://schemas.microsoft.com/office/drawing/2014/main" id="{5480BF13-527B-480D-84D9-876056F2D7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0" y="1383031"/>
            <a:ext cx="8012570" cy="537210"/>
          </a:xfrm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2970839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36B89A2-841A-47F6-8094-5AE0F3C15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altLang="zh-CN" sz="4000" dirty="0"/>
            </a:br>
            <a:r>
              <a:rPr lang="en-US" altLang="zh-CN" sz="4000" dirty="0"/>
              <a:t>Individualism</a:t>
            </a:r>
            <a:r>
              <a:rPr lang="zh-CN" altLang="en-US" sz="4000" dirty="0"/>
              <a:t>：</a:t>
            </a:r>
            <a:br>
              <a:rPr lang="en-US" altLang="zh-CN" sz="4000" dirty="0"/>
            </a:br>
            <a:endParaRPr lang="zh-CN" altLang="en-US" sz="4000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F13EC45-3EB8-4D5B-80EB-F15ACA340F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Individualism is in a loose social structure, assuming that people are concerned about themselves and their closest family members. In contrast, collectivism is a close social structure that divides people into internal groups and external groups, and is loyal to internal groups, and the internal groups will also take care of their interests.</a:t>
            </a:r>
          </a:p>
          <a:p>
            <a:r>
              <a:rPr lang="en-US" altLang="zh-CN" dirty="0"/>
              <a:t>WAL-MART has less contract with the local German labor union, and result in that company has a nervous relationship between employees and employers. 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57245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067DDD1-5D58-4756-A2A7-C55CF1467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Uncertain avoidance: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4E0901B-6DE2-4B3F-A439-DE86A22340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dirty="0"/>
              <a:t>Uncertain avoidance is refers to  the degree of social threat to uncertainty , trying to protect occupational safety, formulate more formal rules, refuse deviant views and behaviors, and believe that absolute loyalty and professional knowledge can avoid these situations. </a:t>
            </a:r>
          </a:p>
          <a:p>
            <a:r>
              <a:rPr lang="en-US" altLang="zh-CN" dirty="0"/>
              <a:t>WAL-MART has change their product price many times  when they face the failure business. It result that customer lose their believe for WAL-MART.</a:t>
            </a:r>
          </a:p>
          <a:p>
            <a:r>
              <a:rPr lang="en-US" altLang="zh-CN" dirty="0"/>
              <a:t>The high mobility of employees in WAL-MART has led to German employees' dissatisfaction with their work. 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0054674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B78AD77-FF90-4F22-8A6C-2F07A5060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altLang="zh-CN" dirty="0"/>
            </a:br>
            <a:r>
              <a:rPr lang="en-US" altLang="zh-CN" dirty="0"/>
              <a:t>Indulgence</a:t>
            </a:r>
            <a:r>
              <a:rPr lang="zh-CN" altLang="en-US" dirty="0"/>
              <a:t>：</a:t>
            </a:r>
            <a:br>
              <a:rPr lang="en-US" altLang="zh-CN" dirty="0"/>
            </a:b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4A4123C-B0EE-4CC8-809A-98BEAA3C2A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2880" y="1690688"/>
            <a:ext cx="10233800" cy="4351338"/>
          </a:xfrm>
        </p:spPr>
        <p:txBody>
          <a:bodyPr/>
          <a:lstStyle/>
          <a:p>
            <a:pPr marL="0" indent="0">
              <a:buNone/>
            </a:pPr>
            <a:endParaRPr lang="en-US" altLang="zh-CN" dirty="0"/>
          </a:p>
          <a:p>
            <a:r>
              <a:rPr lang="en-US" altLang="zh-CN" dirty="0"/>
              <a:t>In indulgence social, people would like to enjoy life  and pay more attention on personal happiness. In introverted  social, people will not be more active to express their feelings. </a:t>
            </a:r>
          </a:p>
          <a:p>
            <a:r>
              <a:rPr lang="en-US" altLang="zh-CN" dirty="0"/>
              <a:t>WAL-MART is obligatory  bring their own corporate culture to German social culture. It lead that staff can not do them best. And customer also do not accept this type service.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2082210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C18E471-7BA2-4929-9F5F-9B4DC5053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600" dirty="0"/>
              <a:t>The limited of </a:t>
            </a:r>
            <a:r>
              <a:rPr lang="en-GB" altLang="zh-CN" sz="3600" dirty="0"/>
              <a:t>Hofstede's cultural dimensions theory</a:t>
            </a:r>
            <a:endParaRPr lang="zh-CN" altLang="en-US" sz="3600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A0C451D-30A4-40AF-836D-7B2F4F1FC9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Hofstede’s cultural dimensions theory has been  put forward in 60s of the last century, it has 40 year distance. Culture also has some change.</a:t>
            </a:r>
          </a:p>
          <a:p>
            <a:r>
              <a:rPr lang="en-US" altLang="zh-CN" dirty="0"/>
              <a:t>Hofstede’s research object is computer industry. It do not include some social class, for example the staff who working for physical activity.</a:t>
            </a:r>
          </a:p>
          <a:p>
            <a:pPr marL="0" indent="0">
              <a:buNone/>
            </a:pP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1798948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5AB299D-AC69-47B6-8213-A7C644823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Conclusion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9B87C49-FBB4-420C-AC3C-2F33BA0C1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In opening up the international market, enterprises need to face the local culture, and can not copy the original  culture and business model.</a:t>
            </a:r>
          </a:p>
          <a:p>
            <a:r>
              <a:rPr lang="en-US" altLang="zh-CN" dirty="0"/>
              <a:t>Manager should have a good communication with their executer  when they making manage plan.</a:t>
            </a:r>
          </a:p>
          <a:p>
            <a:r>
              <a:rPr lang="en-US" altLang="zh-CN" dirty="0"/>
              <a:t>When enterprises enter the new market, they should think about  the influence from their stakeholder in the new </a:t>
            </a:r>
            <a:r>
              <a:rPr lang="en-US" altLang="zh-CN" dirty="0" err="1"/>
              <a:t>markt</a:t>
            </a:r>
            <a:r>
              <a:rPr lang="en-US" altLang="zh-CN" dirty="0"/>
              <a:t>.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9876542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C530301-D1F9-41D7-831C-EA27D2EA1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B6B0882-0D76-4D10-80B0-AB89CBF75A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altLang="zh-CN" sz="8000" dirty="0"/>
          </a:p>
          <a:p>
            <a:pPr marL="0" indent="0">
              <a:buNone/>
            </a:pPr>
            <a:r>
              <a:rPr lang="en-US" altLang="zh-CN" sz="8000" dirty="0"/>
              <a:t>Thanks for you</a:t>
            </a:r>
            <a:r>
              <a:rPr lang="zh-CN" altLang="en-US" sz="8000" dirty="0"/>
              <a:t> </a:t>
            </a:r>
            <a:r>
              <a:rPr lang="en-US" altLang="zh-CN" sz="8000" dirty="0"/>
              <a:t>watch</a:t>
            </a:r>
            <a:r>
              <a:rPr lang="zh-CN" altLang="en-US" sz="8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61824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1440E9A-1650-4B17-BD87-58BAE47B3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reference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B26B4E2-9DB8-454F-B366-9C1F0CB954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/>
              <a:t>YEGANEH, H., 2013. A compound index of cultural dimensions: implications and applications. </a:t>
            </a:r>
            <a:r>
              <a:rPr lang="en-US" altLang="zh-CN" i="1" dirty="0"/>
              <a:t>International Journal of Organizational Analysis, </a:t>
            </a:r>
            <a:r>
              <a:rPr lang="en-US" altLang="zh-CN" b="1" dirty="0"/>
              <a:t>21</a:t>
            </a:r>
            <a:r>
              <a:rPr lang="en-US" altLang="zh-CN" dirty="0"/>
              <a:t>(1), pp. 53-65.</a:t>
            </a:r>
          </a:p>
          <a:p>
            <a:r>
              <a:rPr lang="en-US" altLang="zh-CN" dirty="0"/>
              <a:t>HARVEY, F., 1997. National cultural differences in theory and practice Evaluating Hofstede's national cultural framework. </a:t>
            </a:r>
            <a:r>
              <a:rPr lang="en-US" altLang="zh-CN" i="1" dirty="0"/>
              <a:t>Information Technology &amp; People, </a:t>
            </a:r>
            <a:r>
              <a:rPr lang="en-US" altLang="zh-CN" b="1" dirty="0"/>
              <a:t>10</a:t>
            </a:r>
            <a:r>
              <a:rPr lang="en-US" altLang="zh-CN" dirty="0"/>
              <a:t>(2), pp. 132-146.</a:t>
            </a:r>
          </a:p>
          <a:p>
            <a:r>
              <a:rPr lang="en-US" altLang="zh-CN" dirty="0"/>
              <a:t>SWOBODA, B. and HIRSCHMANN, J., 2017. Perceptions and effects of cross-national corporate reputation. </a:t>
            </a:r>
            <a:r>
              <a:rPr lang="en-US" altLang="zh-CN" i="1" dirty="0"/>
              <a:t>International Marketing Review, </a:t>
            </a:r>
            <a:r>
              <a:rPr lang="en-US" altLang="zh-CN" b="1" dirty="0"/>
              <a:t>34</a:t>
            </a:r>
            <a:r>
              <a:rPr lang="en-US" altLang="zh-CN" dirty="0"/>
              <a:t>(6), pp. 909-944.</a:t>
            </a:r>
          </a:p>
          <a:p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411623029"/>
      </p:ext>
    </p:extLst>
  </p:cSld>
  <p:clrMapOvr>
    <a:masterClrMapping/>
  </p:clrMapOvr>
</p:sld>
</file>

<file path=ppt/theme/theme1.xml><?xml version="1.0" encoding="utf-8"?>
<a:theme xmlns:a="http://schemas.openxmlformats.org/drawingml/2006/main" name="深度">
  <a:themeElements>
    <a:clrScheme name="深度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深度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深度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TM04033923[[fn=深度]]</Template>
  <TotalTime>937</TotalTime>
  <Words>531</Words>
  <Application>Microsoft Office PowerPoint</Application>
  <PresentationFormat>宽屏</PresentationFormat>
  <Paragraphs>35</Paragraphs>
  <Slides>10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14" baseType="lpstr">
      <vt:lpstr>华文楷体</vt:lpstr>
      <vt:lpstr>Arial</vt:lpstr>
      <vt:lpstr>Corbel</vt:lpstr>
      <vt:lpstr>深度</vt:lpstr>
      <vt:lpstr>Why Walmart give up German market</vt:lpstr>
      <vt:lpstr>WAL-MART IN GERMANY MARKET</vt:lpstr>
      <vt:lpstr> Hofstede's cultural dimensions theory </vt:lpstr>
      <vt:lpstr> Individualism： </vt:lpstr>
      <vt:lpstr>Uncertain avoidance:</vt:lpstr>
      <vt:lpstr> Indulgence： </vt:lpstr>
      <vt:lpstr>The limited of Hofstede's cultural dimensions theory</vt:lpstr>
      <vt:lpstr>Conclusion</vt:lpstr>
      <vt:lpstr>PowerPoint 演示文稿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Walmart give up German market</dc:title>
  <dc:creator>Win</dc:creator>
  <cp:lastModifiedBy>Win</cp:lastModifiedBy>
  <cp:revision>21</cp:revision>
  <dcterms:created xsi:type="dcterms:W3CDTF">2017-12-03T21:09:47Z</dcterms:created>
  <dcterms:modified xsi:type="dcterms:W3CDTF">2017-12-04T21:44:08Z</dcterms:modified>
</cp:coreProperties>
</file>