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1"/>
  </p:notesMasterIdLst>
  <p:handoutMasterIdLst>
    <p:handoutMasterId r:id="rId42"/>
  </p:handoutMasterIdLst>
  <p:sldIdLst>
    <p:sldId id="256" r:id="rId5"/>
    <p:sldId id="338" r:id="rId6"/>
    <p:sldId id="339" r:id="rId7"/>
    <p:sldId id="340" r:id="rId8"/>
    <p:sldId id="341" r:id="rId9"/>
    <p:sldId id="342" r:id="rId10"/>
    <p:sldId id="343" r:id="rId11"/>
    <p:sldId id="344" r:id="rId12"/>
    <p:sldId id="349" r:id="rId13"/>
    <p:sldId id="350" r:id="rId14"/>
    <p:sldId id="345" r:id="rId15"/>
    <p:sldId id="348" r:id="rId16"/>
    <p:sldId id="346" r:id="rId17"/>
    <p:sldId id="347" r:id="rId18"/>
    <p:sldId id="318" r:id="rId19"/>
    <p:sldId id="333" r:id="rId20"/>
    <p:sldId id="334" r:id="rId21"/>
    <p:sldId id="319" r:id="rId22"/>
    <p:sldId id="320" r:id="rId23"/>
    <p:sldId id="321" r:id="rId24"/>
    <p:sldId id="322" r:id="rId25"/>
    <p:sldId id="323" r:id="rId26"/>
    <p:sldId id="324" r:id="rId27"/>
    <p:sldId id="325" r:id="rId28"/>
    <p:sldId id="326" r:id="rId29"/>
    <p:sldId id="327" r:id="rId30"/>
    <p:sldId id="328" r:id="rId31"/>
    <p:sldId id="329" r:id="rId32"/>
    <p:sldId id="330" r:id="rId33"/>
    <p:sldId id="331" r:id="rId34"/>
    <p:sldId id="332" r:id="rId35"/>
    <p:sldId id="336" r:id="rId36"/>
    <p:sldId id="335" r:id="rId37"/>
    <p:sldId id="337" r:id="rId38"/>
    <p:sldId id="309" r:id="rId39"/>
    <p:sldId id="310"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1B6C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22" y="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ohan Mendis" userId="c590b05b-806f-48e0-8880-74553b9cb7e4" providerId="ADAL" clId="{849C543A-5334-47D4-9333-0851AD54B033}"/>
    <pc:docChg chg="custSel addSld modSld">
      <pc:chgData name="Yohan Mendis" userId="c590b05b-806f-48e0-8880-74553b9cb7e4" providerId="ADAL" clId="{849C543A-5334-47D4-9333-0851AD54B033}" dt="2018-05-18T15:14:13.474" v="180" actId="403"/>
      <pc:docMkLst>
        <pc:docMk/>
      </pc:docMkLst>
      <pc:sldChg chg="addSp modSp add">
        <pc:chgData name="Yohan Mendis" userId="c590b05b-806f-48e0-8880-74553b9cb7e4" providerId="ADAL" clId="{849C543A-5334-47D4-9333-0851AD54B033}" dt="2018-05-18T15:14:13.474" v="180" actId="403"/>
        <pc:sldMkLst>
          <pc:docMk/>
          <pc:sldMk cId="645717711" sldId="299"/>
        </pc:sldMkLst>
        <pc:spChg chg="mod">
          <ac:chgData name="Yohan Mendis" userId="c590b05b-806f-48e0-8880-74553b9cb7e4" providerId="ADAL" clId="{849C543A-5334-47D4-9333-0851AD54B033}" dt="2018-05-18T15:01:06.921" v="35" actId="20577"/>
          <ac:spMkLst>
            <pc:docMk/>
            <pc:sldMk cId="645717711" sldId="299"/>
            <ac:spMk id="2" creationId="{19B8114E-5AA4-43E9-A1BE-76F470019109}"/>
          </ac:spMkLst>
        </pc:spChg>
        <pc:spChg chg="mod">
          <ac:chgData name="Yohan Mendis" userId="c590b05b-806f-48e0-8880-74553b9cb7e4" providerId="ADAL" clId="{849C543A-5334-47D4-9333-0851AD54B033}" dt="2018-05-18T15:12:24.821" v="104" actId="27636"/>
          <ac:spMkLst>
            <pc:docMk/>
            <pc:sldMk cId="645717711" sldId="299"/>
            <ac:spMk id="3" creationId="{EA88D2DA-0834-412D-9501-E5D41A73939B}"/>
          </ac:spMkLst>
        </pc:spChg>
        <pc:spChg chg="add mod">
          <ac:chgData name="Yohan Mendis" userId="c590b05b-806f-48e0-8880-74553b9cb7e4" providerId="ADAL" clId="{849C543A-5334-47D4-9333-0851AD54B033}" dt="2018-05-18T15:14:13.474" v="180" actId="403"/>
          <ac:spMkLst>
            <pc:docMk/>
            <pc:sldMk cId="645717711" sldId="299"/>
            <ac:spMk id="4" creationId="{C98F746F-3DB2-4C52-8098-58F57062E06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11/03/2021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3/11/2021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11/03/2021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11/03/2021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11/03/2021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11/03/2021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11/03/2021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11/03/2021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11/03/2021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11/03/2021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11/03/2021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11/03/2021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11/03/2021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11/03/2021</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1268760"/>
            <a:ext cx="7992888" cy="4752528"/>
          </a:xfrm>
        </p:spPr>
        <p:txBody>
          <a:bodyPr>
            <a:normAutofit/>
          </a:bodyPr>
          <a:lstStyle/>
          <a:p>
            <a:r>
              <a:rPr lang="en-GB" altLang="en-US" sz="2400" dirty="0" smtClean="0"/>
              <a:t>BA in Leadership and Management </a:t>
            </a:r>
            <a:r>
              <a:rPr lang="en-GB" altLang="en-US" sz="2400" dirty="0"/>
              <a:t>Skills for the Workplace</a:t>
            </a:r>
            <a:br>
              <a:rPr lang="en-GB" altLang="en-US" sz="2400" dirty="0"/>
            </a:br>
            <a:r>
              <a:rPr lang="en-GB" altLang="en-US" sz="3100" b="1" dirty="0" err="1" smtClean="0">
                <a:solidFill>
                  <a:schemeClr val="accent2">
                    <a:lumMod val="20000"/>
                    <a:lumOff val="80000"/>
                  </a:schemeClr>
                </a:solidFill>
              </a:rPr>
              <a:t>Workplace</a:t>
            </a:r>
            <a:r>
              <a:rPr lang="en-GB" altLang="en-US" dirty="0" smtClean="0"/>
              <a:t> </a:t>
            </a:r>
            <a:r>
              <a:rPr lang="en-GB" sz="3100" b="1" dirty="0" smtClean="0">
                <a:solidFill>
                  <a:schemeClr val="accent2">
                    <a:lumMod val="20000"/>
                    <a:lumOff val="80000"/>
                  </a:schemeClr>
                </a:solidFill>
              </a:rPr>
              <a:t>culture and its impact on organisational efficiency</a:t>
            </a:r>
            <a:r>
              <a:rPr lang="en-GB" sz="4000" b="1" dirty="0">
                <a:solidFill>
                  <a:schemeClr val="accent2">
                    <a:lumMod val="20000"/>
                    <a:lumOff val="80000"/>
                  </a:schemeClr>
                </a:solidFill>
              </a:rPr>
              <a:t/>
            </a:r>
            <a:br>
              <a:rPr lang="en-GB" sz="4000" b="1" dirty="0">
                <a:solidFill>
                  <a:schemeClr val="accent2">
                    <a:lumMod val="20000"/>
                    <a:lumOff val="80000"/>
                  </a:schemeClr>
                </a:solidFill>
              </a:rPr>
            </a:br>
            <a:r>
              <a:rPr lang="en-GB" sz="3100" b="1" dirty="0">
                <a:solidFill>
                  <a:schemeClr val="accent2">
                    <a:lumMod val="20000"/>
                    <a:lumOff val="80000"/>
                  </a:schemeClr>
                </a:solidFill>
              </a:rPr>
              <a:t>(</a:t>
            </a:r>
            <a:r>
              <a:rPr lang="en-GB" sz="3100" b="1" dirty="0" smtClean="0">
                <a:solidFill>
                  <a:schemeClr val="accent2">
                    <a:lumMod val="20000"/>
                    <a:lumOff val="80000"/>
                  </a:schemeClr>
                </a:solidFill>
              </a:rPr>
              <a:t>BMSW 5005)</a:t>
            </a:r>
            <a:r>
              <a:rPr lang="en-GB" sz="3200" b="1" dirty="0">
                <a:solidFill>
                  <a:schemeClr val="accent2">
                    <a:lumMod val="20000"/>
                    <a:lumOff val="80000"/>
                  </a:schemeClr>
                </a:solidFill>
              </a:rPr>
              <a:t/>
            </a:r>
            <a:br>
              <a:rPr lang="en-GB" sz="3200" b="1" dirty="0">
                <a:solidFill>
                  <a:schemeClr val="accent2">
                    <a:lumMod val="20000"/>
                    <a:lumOff val="80000"/>
                  </a:schemeClr>
                </a:solidFill>
              </a:rPr>
            </a:br>
            <a:r>
              <a:rPr lang="en-GB" sz="6000" b="1" dirty="0" smtClean="0">
                <a:solidFill>
                  <a:schemeClr val="accent2">
                    <a:lumMod val="20000"/>
                    <a:lumOff val="80000"/>
                  </a:schemeClr>
                </a:solidFill>
              </a:rPr>
              <a:t>BUSINESS ETHICS</a:t>
            </a:r>
            <a:endParaRPr lang="en-GB" altLang="en-US" sz="3600"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How to Solve Ethical Dilemmas in a Way That Works for Everyone | Inc.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5" y="0"/>
            <a:ext cx="9152335"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33351" y="2945606"/>
            <a:ext cx="4155281" cy="1685925"/>
          </a:xfrm>
        </p:spPr>
        <p:txBody>
          <a:bodyPr rtlCol="0"/>
          <a:lstStyle/>
          <a:p>
            <a:pPr>
              <a:defRPr/>
            </a:pPr>
            <a:r>
              <a:rPr lang="en-GB" sz="4950" b="1" dirty="0">
                <a:solidFill>
                  <a:schemeClr val="bg1"/>
                </a:solidFill>
                <a:effectLst>
                  <a:outerShdw blurRad="38100" dist="38100" dir="2700000" algn="tl">
                    <a:srgbClr val="000000">
                      <a:alpha val="43137"/>
                    </a:srgbClr>
                  </a:outerShdw>
                </a:effectLst>
                <a:latin typeface="Arial Black" panose="020B0A04020102020204" pitchFamily="34" charset="0"/>
                <a:cs typeface="Arial" panose="020B0604020202020204" pitchFamily="34" charset="0"/>
              </a:rPr>
              <a:t>Ethical Dilemmas</a:t>
            </a:r>
          </a:p>
        </p:txBody>
      </p:sp>
    </p:spTree>
    <p:extLst>
      <p:ext uri="{BB962C8B-B14F-4D97-AF65-F5344CB8AC3E}">
        <p14:creationId xmlns:p14="http://schemas.microsoft.com/office/powerpoint/2010/main" val="29070365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nvPr>
        </p:nvSpPr>
        <p:spPr>
          <a:xfrm>
            <a:off x="1029891" y="1034654"/>
            <a:ext cx="6858000" cy="548878"/>
          </a:xfrm>
        </p:spPr>
        <p:txBody>
          <a:bodyPr/>
          <a:lstStyle/>
          <a:p>
            <a:r>
              <a:rPr lang="en-GB" altLang="en-US" sz="2700" b="1">
                <a:latin typeface="Arial" panose="020B0604020202020204" pitchFamily="34" charset="0"/>
                <a:cs typeface="Arial" panose="020B0604020202020204" pitchFamily="34" charset="0"/>
              </a:rPr>
              <a:t>Structure of Ethical Dilemmas</a:t>
            </a:r>
          </a:p>
        </p:txBody>
      </p:sp>
      <p:sp>
        <p:nvSpPr>
          <p:cNvPr id="3" name="Subtitle 2"/>
          <p:cNvSpPr>
            <a:spLocks noGrp="1"/>
          </p:cNvSpPr>
          <p:nvPr>
            <p:ph type="subTitle" idx="1"/>
          </p:nvPr>
        </p:nvSpPr>
        <p:spPr>
          <a:xfrm>
            <a:off x="1757363" y="2013347"/>
            <a:ext cx="2172891" cy="666750"/>
          </a:xfrm>
          <a:solidFill>
            <a:schemeClr val="accent6">
              <a:lumMod val="20000"/>
              <a:lumOff val="80000"/>
            </a:schemeClr>
          </a:solidFill>
          <a:ln>
            <a:solidFill>
              <a:schemeClr val="accent1"/>
            </a:solidFill>
          </a:ln>
        </p:spPr>
        <p:txBody>
          <a:bodyPr rtlCol="0">
            <a:normAutofit fontScale="92500" lnSpcReduction="10000"/>
          </a:bodyPr>
          <a:lstStyle/>
          <a:p>
            <a:pPr fontAlgn="auto">
              <a:buFont typeface="Arial"/>
              <a:buNone/>
              <a:defRPr/>
            </a:pPr>
            <a:r>
              <a:rPr lang="en-GB" sz="2100" dirty="0">
                <a:latin typeface="Arial" panose="020B0604020202020204" pitchFamily="34" charset="0"/>
                <a:cs typeface="Arial" panose="020B0604020202020204" pitchFamily="34" charset="0"/>
              </a:rPr>
              <a:t>Doing what is morally wrong</a:t>
            </a:r>
          </a:p>
        </p:txBody>
      </p:sp>
      <p:sp>
        <p:nvSpPr>
          <p:cNvPr id="4" name="Subtitle 2"/>
          <p:cNvSpPr txBox="1">
            <a:spLocks/>
          </p:cNvSpPr>
          <p:nvPr/>
        </p:nvSpPr>
        <p:spPr>
          <a:xfrm>
            <a:off x="1757363" y="3848100"/>
            <a:ext cx="2172891" cy="675085"/>
          </a:xfrm>
          <a:prstGeom prst="rect">
            <a:avLst/>
          </a:prstGeom>
          <a:solidFill>
            <a:schemeClr val="accent6">
              <a:lumMod val="60000"/>
              <a:lumOff val="40000"/>
            </a:schemeClr>
          </a:solidFill>
          <a:ln>
            <a:solidFill>
              <a:schemeClr val="accent1"/>
            </a:solidFill>
          </a:ln>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sz="2100" dirty="0">
                <a:latin typeface="Arial" panose="020B0604020202020204" pitchFamily="34" charset="0"/>
                <a:cs typeface="Arial" panose="020B0604020202020204" pitchFamily="34" charset="0"/>
              </a:rPr>
              <a:t>Good Effects / Results</a:t>
            </a:r>
          </a:p>
        </p:txBody>
      </p:sp>
      <p:sp>
        <p:nvSpPr>
          <p:cNvPr id="5" name="Down Arrow 4"/>
          <p:cNvSpPr/>
          <p:nvPr/>
        </p:nvSpPr>
        <p:spPr>
          <a:xfrm>
            <a:off x="2484835" y="2832498"/>
            <a:ext cx="808434" cy="94416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00"/>
          </a:p>
        </p:txBody>
      </p:sp>
      <p:sp>
        <p:nvSpPr>
          <p:cNvPr id="6" name="Subtitle 2"/>
          <p:cNvSpPr txBox="1">
            <a:spLocks/>
          </p:cNvSpPr>
          <p:nvPr/>
        </p:nvSpPr>
        <p:spPr>
          <a:xfrm>
            <a:off x="5116116" y="2016919"/>
            <a:ext cx="2274094" cy="692944"/>
          </a:xfrm>
          <a:prstGeom prst="rect">
            <a:avLst/>
          </a:prstGeom>
          <a:solidFill>
            <a:schemeClr val="accent2">
              <a:lumMod val="60000"/>
              <a:lumOff val="40000"/>
            </a:schemeClr>
          </a:solidFill>
          <a:ln>
            <a:solidFill>
              <a:schemeClr val="accent1"/>
            </a:solidFill>
          </a:ln>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sz="2100" dirty="0">
                <a:latin typeface="Arial" panose="020B0604020202020204" pitchFamily="34" charset="0"/>
                <a:cs typeface="Arial" panose="020B0604020202020204" pitchFamily="34" charset="0"/>
              </a:rPr>
              <a:t>Doing what is morally right</a:t>
            </a:r>
          </a:p>
        </p:txBody>
      </p:sp>
      <p:sp>
        <p:nvSpPr>
          <p:cNvPr id="7" name="Subtitle 2"/>
          <p:cNvSpPr txBox="1">
            <a:spLocks/>
          </p:cNvSpPr>
          <p:nvPr/>
        </p:nvSpPr>
        <p:spPr>
          <a:xfrm>
            <a:off x="5116116" y="3848100"/>
            <a:ext cx="2274094" cy="695325"/>
          </a:xfrm>
          <a:prstGeom prst="rect">
            <a:avLst/>
          </a:prstGeom>
          <a:solidFill>
            <a:schemeClr val="accent2">
              <a:lumMod val="60000"/>
              <a:lumOff val="40000"/>
            </a:schemeClr>
          </a:solidFill>
          <a:ln>
            <a:solidFill>
              <a:schemeClr val="accent1"/>
            </a:solidFill>
          </a:ln>
        </p:spPr>
        <p:txBody>
          <a:bodyP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sz="2100" dirty="0">
                <a:latin typeface="Arial" panose="020B0604020202020204" pitchFamily="34" charset="0"/>
                <a:cs typeface="Arial" panose="020B0604020202020204" pitchFamily="34" charset="0"/>
              </a:rPr>
              <a:t>Bad Effects / Results</a:t>
            </a:r>
          </a:p>
        </p:txBody>
      </p:sp>
      <p:sp>
        <p:nvSpPr>
          <p:cNvPr id="8" name="Down Arrow 7"/>
          <p:cNvSpPr/>
          <p:nvPr/>
        </p:nvSpPr>
        <p:spPr>
          <a:xfrm>
            <a:off x="5848350" y="2832498"/>
            <a:ext cx="809625" cy="94416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9" name="TextBox 8"/>
          <p:cNvSpPr txBox="1">
            <a:spLocks noChangeArrowheads="1"/>
          </p:cNvSpPr>
          <p:nvPr/>
        </p:nvSpPr>
        <p:spPr bwMode="auto">
          <a:xfrm>
            <a:off x="4093369" y="3037285"/>
            <a:ext cx="859631" cy="507831"/>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algn="ctr" eaLnBrk="1" hangingPunct="1"/>
            <a:r>
              <a:rPr lang="en-GB" altLang="en-US" sz="2700" b="1">
                <a:solidFill>
                  <a:schemeClr val="bg1"/>
                </a:solidFill>
                <a:latin typeface="Arial" panose="020B0604020202020204" pitchFamily="34" charset="0"/>
                <a:cs typeface="Arial" panose="020B0604020202020204" pitchFamily="34" charset="0"/>
              </a:rPr>
              <a:t>VS</a:t>
            </a:r>
          </a:p>
        </p:txBody>
      </p:sp>
    </p:spTree>
    <p:extLst>
      <p:ext uri="{BB962C8B-B14F-4D97-AF65-F5344CB8AC3E}">
        <p14:creationId xmlns:p14="http://schemas.microsoft.com/office/powerpoint/2010/main" val="40525252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ctrTitle"/>
          </p:nvPr>
        </p:nvSpPr>
        <p:spPr>
          <a:xfrm>
            <a:off x="1132285" y="1113235"/>
            <a:ext cx="6858000" cy="706040"/>
          </a:xfrm>
        </p:spPr>
        <p:txBody>
          <a:bodyPr>
            <a:normAutofit fontScale="90000"/>
          </a:bodyPr>
          <a:lstStyle/>
          <a:p>
            <a:r>
              <a:rPr lang="en-GB" altLang="en-US" smtClean="0">
                <a:ln>
                  <a:noFill/>
                </a:ln>
                <a:latin typeface="Arial" panose="020B0604020202020204" pitchFamily="34" charset="0"/>
                <a:cs typeface="Arial" panose="020B0604020202020204" pitchFamily="34" charset="0"/>
              </a:rPr>
              <a:t>Effects of Business Ethics</a:t>
            </a:r>
          </a:p>
        </p:txBody>
      </p:sp>
      <p:sp>
        <p:nvSpPr>
          <p:cNvPr id="3" name="Subtitle 2"/>
          <p:cNvSpPr>
            <a:spLocks noGrp="1"/>
          </p:cNvSpPr>
          <p:nvPr>
            <p:ph type="subTitle" idx="1"/>
          </p:nvPr>
        </p:nvSpPr>
        <p:spPr>
          <a:xfrm>
            <a:off x="2156222" y="2280048"/>
            <a:ext cx="4394597" cy="3453208"/>
          </a:xfrm>
        </p:spPr>
        <p:txBody>
          <a:bodyPr rtlCol="0">
            <a:noAutofit/>
          </a:bodyPr>
          <a:lstStyle/>
          <a:p>
            <a:pPr fontAlgn="auto">
              <a:buFont typeface="Arial"/>
              <a:buNone/>
              <a:defRPr/>
            </a:pPr>
            <a:r>
              <a:rPr lang="en-GB" sz="3600" dirty="0">
                <a:solidFill>
                  <a:schemeClr val="bg1"/>
                </a:solidFill>
                <a:latin typeface="Arial" panose="020B0604020202020204" pitchFamily="34" charset="0"/>
                <a:cs typeface="Arial" panose="020B0604020202020204" pitchFamily="34" charset="0"/>
              </a:rPr>
              <a:t>Shareholders</a:t>
            </a:r>
          </a:p>
          <a:p>
            <a:pPr fontAlgn="auto">
              <a:buFont typeface="Arial"/>
              <a:buNone/>
              <a:defRPr/>
            </a:pPr>
            <a:r>
              <a:rPr lang="en-GB" sz="3600" dirty="0">
                <a:solidFill>
                  <a:schemeClr val="bg1"/>
                </a:solidFill>
                <a:latin typeface="Arial" panose="020B0604020202020204" pitchFamily="34" charset="0"/>
                <a:cs typeface="Arial" panose="020B0604020202020204" pitchFamily="34" charset="0"/>
              </a:rPr>
              <a:t>Employees </a:t>
            </a:r>
          </a:p>
          <a:p>
            <a:pPr fontAlgn="auto">
              <a:buFont typeface="Arial"/>
              <a:buNone/>
              <a:defRPr/>
            </a:pPr>
            <a:r>
              <a:rPr lang="en-GB" sz="3600" dirty="0">
                <a:solidFill>
                  <a:schemeClr val="bg1"/>
                </a:solidFill>
                <a:latin typeface="Arial" panose="020B0604020202020204" pitchFamily="34" charset="0"/>
                <a:cs typeface="Arial" panose="020B0604020202020204" pitchFamily="34" charset="0"/>
              </a:rPr>
              <a:t>Society </a:t>
            </a:r>
          </a:p>
          <a:p>
            <a:pPr fontAlgn="auto">
              <a:buFont typeface="Arial"/>
              <a:buNone/>
              <a:defRPr/>
            </a:pPr>
            <a:r>
              <a:rPr lang="en-GB" sz="3600" dirty="0">
                <a:solidFill>
                  <a:schemeClr val="bg1"/>
                </a:solidFill>
                <a:latin typeface="Arial" panose="020B0604020202020204" pitchFamily="34" charset="0"/>
                <a:cs typeface="Arial" panose="020B0604020202020204" pitchFamily="34" charset="0"/>
              </a:rPr>
              <a:t>Image of Business</a:t>
            </a:r>
          </a:p>
          <a:p>
            <a:pPr fontAlgn="auto">
              <a:buFont typeface="Arial"/>
              <a:buNone/>
              <a:defRPr/>
            </a:pPr>
            <a:r>
              <a:rPr lang="en-GB" sz="3600" dirty="0">
                <a:solidFill>
                  <a:schemeClr val="bg1"/>
                </a:solidFill>
                <a:latin typeface="Arial" panose="020B0604020202020204" pitchFamily="34" charset="0"/>
                <a:cs typeface="Arial" panose="020B0604020202020204" pitchFamily="34" charset="0"/>
              </a:rPr>
              <a:t>Customers</a:t>
            </a:r>
          </a:p>
        </p:txBody>
      </p:sp>
    </p:spTree>
    <p:extLst>
      <p:ext uri="{BB962C8B-B14F-4D97-AF65-F5344CB8AC3E}">
        <p14:creationId xmlns:p14="http://schemas.microsoft.com/office/powerpoint/2010/main" val="22113313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ctrTitle"/>
          </p:nvPr>
        </p:nvSpPr>
        <p:spPr>
          <a:xfrm>
            <a:off x="1696860" y="591030"/>
            <a:ext cx="6858000" cy="706040"/>
          </a:xfrm>
        </p:spPr>
        <p:txBody>
          <a:bodyPr>
            <a:normAutofit fontScale="90000"/>
          </a:bodyPr>
          <a:lstStyle/>
          <a:p>
            <a:r>
              <a:rPr lang="en-GB" altLang="en-US" dirty="0" smtClean="0">
                <a:ln>
                  <a:noFill/>
                </a:ln>
                <a:latin typeface="Arial" panose="020B0604020202020204" pitchFamily="34" charset="0"/>
                <a:cs typeface="Arial" panose="020B0604020202020204" pitchFamily="34" charset="0"/>
              </a:rPr>
              <a:t>Effects of Business Ethics</a:t>
            </a:r>
          </a:p>
        </p:txBody>
      </p:sp>
      <p:sp>
        <p:nvSpPr>
          <p:cNvPr id="5" name="Isosceles Triangle 4"/>
          <p:cNvSpPr/>
          <p:nvPr/>
        </p:nvSpPr>
        <p:spPr>
          <a:xfrm>
            <a:off x="2770585" y="2188369"/>
            <a:ext cx="3582590" cy="2465785"/>
          </a:xfrm>
          <a:prstGeom prst="triangle">
            <a:avLst/>
          </a:prstGeom>
        </p:spPr>
        <p:style>
          <a:lnRef idx="1">
            <a:schemeClr val="dk1"/>
          </a:lnRef>
          <a:fillRef idx="2">
            <a:schemeClr val="dk1"/>
          </a:fillRef>
          <a:effectRef idx="1">
            <a:schemeClr val="dk1"/>
          </a:effectRef>
          <a:fontRef idx="minor">
            <a:schemeClr val="dk1"/>
          </a:fontRef>
        </p:style>
        <p:txBody>
          <a:bodyPr anchor="ctr"/>
          <a:lstStyle/>
          <a:p>
            <a:pPr algn="ctr">
              <a:defRPr/>
            </a:pPr>
            <a:endParaRPr lang="en-GB" sz="1350"/>
          </a:p>
        </p:txBody>
      </p:sp>
      <p:sp>
        <p:nvSpPr>
          <p:cNvPr id="6" name="TextBox 5"/>
          <p:cNvSpPr txBox="1">
            <a:spLocks noChangeArrowheads="1"/>
          </p:cNvSpPr>
          <p:nvPr/>
        </p:nvSpPr>
        <p:spPr bwMode="auto">
          <a:xfrm>
            <a:off x="3120738" y="1917860"/>
            <a:ext cx="3051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algn="ctr" eaLnBrk="1" hangingPunct="1"/>
            <a:r>
              <a:rPr lang="en-GB" altLang="en-US" b="1">
                <a:latin typeface="Arial" panose="020B0604020202020204" pitchFamily="34" charset="0"/>
                <a:cs typeface="Arial" panose="020B0604020202020204" pitchFamily="34" charset="0"/>
              </a:rPr>
              <a:t>Shareholders</a:t>
            </a:r>
          </a:p>
        </p:txBody>
      </p:sp>
      <p:sp>
        <p:nvSpPr>
          <p:cNvPr id="7" name="TextBox 6"/>
          <p:cNvSpPr txBox="1">
            <a:spLocks noChangeArrowheads="1"/>
          </p:cNvSpPr>
          <p:nvPr/>
        </p:nvSpPr>
        <p:spPr bwMode="auto">
          <a:xfrm>
            <a:off x="5885260" y="4605338"/>
            <a:ext cx="16180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algn="ctr" eaLnBrk="1" hangingPunct="1"/>
            <a:r>
              <a:rPr lang="en-GB" altLang="en-US" b="1" dirty="0">
                <a:latin typeface="Arial" panose="020B0604020202020204" pitchFamily="34" charset="0"/>
                <a:cs typeface="Arial" panose="020B0604020202020204" pitchFamily="34" charset="0"/>
              </a:rPr>
              <a:t>Society</a:t>
            </a:r>
          </a:p>
        </p:txBody>
      </p:sp>
      <p:sp>
        <p:nvSpPr>
          <p:cNvPr id="8" name="TextBox 7"/>
          <p:cNvSpPr txBox="1">
            <a:spLocks noChangeArrowheads="1"/>
          </p:cNvSpPr>
          <p:nvPr/>
        </p:nvSpPr>
        <p:spPr bwMode="auto">
          <a:xfrm>
            <a:off x="1547664" y="4672978"/>
            <a:ext cx="1395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algn="ctr" eaLnBrk="1" hangingPunct="1"/>
            <a:r>
              <a:rPr lang="en-GB" altLang="en-US" b="1">
                <a:latin typeface="Arial" panose="020B0604020202020204" pitchFamily="34" charset="0"/>
                <a:cs typeface="Arial" panose="020B0604020202020204" pitchFamily="34" charset="0"/>
              </a:rPr>
              <a:t>Employees</a:t>
            </a:r>
          </a:p>
        </p:txBody>
      </p:sp>
    </p:spTree>
    <p:extLst>
      <p:ext uri="{BB962C8B-B14F-4D97-AF65-F5344CB8AC3E}">
        <p14:creationId xmlns:p14="http://schemas.microsoft.com/office/powerpoint/2010/main" val="28173586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81088" y="1014413"/>
            <a:ext cx="6858000" cy="551260"/>
          </a:xfrm>
        </p:spPr>
        <p:txBody>
          <a:bodyPr rtlCol="0">
            <a:normAutofit fontScale="90000"/>
          </a:bodyPr>
          <a:lstStyle/>
          <a:p>
            <a:pPr>
              <a:defRPr/>
            </a:pPr>
            <a:r>
              <a:rPr lang="en-GB" b="1" dirty="0" smtClean="0">
                <a:solidFill>
                  <a:schemeClr val="tx1">
                    <a:lumMod val="85000"/>
                    <a:lumOff val="15000"/>
                  </a:schemeClr>
                </a:solidFill>
                <a:latin typeface="Arial" panose="020B0604020202020204" pitchFamily="34" charset="0"/>
                <a:cs typeface="Arial" panose="020B0604020202020204" pitchFamily="34" charset="0"/>
              </a:rPr>
              <a:t>Sources of Ethical Issues</a:t>
            </a:r>
            <a:endParaRPr lang="en-GB" b="1" dirty="0">
              <a:solidFill>
                <a:schemeClr val="tx1">
                  <a:lumMod val="85000"/>
                  <a:lumOff val="15000"/>
                </a:schemeClr>
              </a:solidFill>
              <a:latin typeface="Arial" panose="020B0604020202020204" pitchFamily="34" charset="0"/>
              <a:cs typeface="Arial" panose="020B0604020202020204" pitchFamily="34" charset="0"/>
            </a:endParaRPr>
          </a:p>
        </p:txBody>
      </p:sp>
      <p:sp>
        <p:nvSpPr>
          <p:cNvPr id="6" name="TextBox 5"/>
          <p:cNvSpPr txBox="1">
            <a:spLocks noChangeArrowheads="1"/>
          </p:cNvSpPr>
          <p:nvPr/>
        </p:nvSpPr>
        <p:spPr bwMode="auto">
          <a:xfrm>
            <a:off x="1303734" y="1910856"/>
            <a:ext cx="578286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algn="ctr" eaLnBrk="1" hangingPunct="1"/>
            <a:r>
              <a:rPr lang="en-GB" altLang="en-US" sz="1875" b="1" dirty="0">
                <a:solidFill>
                  <a:srgbClr val="FF0000"/>
                </a:solidFill>
                <a:latin typeface="Arial" panose="020B0604020202020204" pitchFamily="34" charset="0"/>
                <a:cs typeface="Arial" panose="020B0604020202020204" pitchFamily="34" charset="0"/>
              </a:rPr>
              <a:t>Ethical dilemmas can be caused by changes in: </a:t>
            </a:r>
          </a:p>
        </p:txBody>
      </p:sp>
      <p:sp>
        <p:nvSpPr>
          <p:cNvPr id="9" name="TextBox 8"/>
          <p:cNvSpPr txBox="1">
            <a:spLocks noChangeArrowheads="1"/>
          </p:cNvSpPr>
          <p:nvPr/>
        </p:nvSpPr>
        <p:spPr bwMode="auto">
          <a:xfrm>
            <a:off x="1607344" y="2636912"/>
            <a:ext cx="5175647"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eaLnBrk="1" hangingPunct="1">
              <a:lnSpc>
                <a:spcPct val="150000"/>
              </a:lnSpc>
              <a:buFont typeface="Wingdings" panose="05000000000000000000" pitchFamily="2" charset="2"/>
              <a:buChar char="q"/>
            </a:pPr>
            <a:r>
              <a:rPr lang="en-GB" altLang="en-US" sz="2100" b="1" dirty="0">
                <a:solidFill>
                  <a:schemeClr val="bg1"/>
                </a:solidFill>
                <a:latin typeface="Arial" panose="020B0604020202020204" pitchFamily="34" charset="0"/>
                <a:cs typeface="Arial" panose="020B0604020202020204" pitchFamily="34" charset="0"/>
              </a:rPr>
              <a:t>Law</a:t>
            </a:r>
          </a:p>
          <a:p>
            <a:pPr eaLnBrk="1" hangingPunct="1">
              <a:lnSpc>
                <a:spcPct val="150000"/>
              </a:lnSpc>
              <a:buFont typeface="Wingdings" panose="05000000000000000000" pitchFamily="2" charset="2"/>
              <a:buChar char="q"/>
            </a:pPr>
            <a:r>
              <a:rPr lang="en-GB" altLang="en-US" sz="2100" b="1" dirty="0">
                <a:solidFill>
                  <a:schemeClr val="bg1"/>
                </a:solidFill>
                <a:latin typeface="Arial" panose="020B0604020202020204" pitchFamily="34" charset="0"/>
                <a:cs typeface="Arial" panose="020B0604020202020204" pitchFamily="34" charset="0"/>
              </a:rPr>
              <a:t>Economic System</a:t>
            </a:r>
          </a:p>
          <a:p>
            <a:pPr eaLnBrk="1" hangingPunct="1">
              <a:lnSpc>
                <a:spcPct val="150000"/>
              </a:lnSpc>
              <a:buFont typeface="Wingdings" panose="05000000000000000000" pitchFamily="2" charset="2"/>
              <a:buChar char="q"/>
            </a:pPr>
            <a:r>
              <a:rPr lang="en-GB" altLang="en-US" sz="2100" b="1" dirty="0">
                <a:solidFill>
                  <a:schemeClr val="bg1"/>
                </a:solidFill>
                <a:latin typeface="Arial" panose="020B0604020202020204" pitchFamily="34" charset="0"/>
                <a:cs typeface="Arial" panose="020B0604020202020204" pitchFamily="34" charset="0"/>
              </a:rPr>
              <a:t>Ideologies</a:t>
            </a:r>
          </a:p>
          <a:p>
            <a:pPr eaLnBrk="1" hangingPunct="1">
              <a:lnSpc>
                <a:spcPct val="150000"/>
              </a:lnSpc>
              <a:buFont typeface="Wingdings" panose="05000000000000000000" pitchFamily="2" charset="2"/>
              <a:buChar char="q"/>
            </a:pPr>
            <a:r>
              <a:rPr lang="en-GB" altLang="en-US" sz="2100" b="1" dirty="0">
                <a:solidFill>
                  <a:schemeClr val="bg1"/>
                </a:solidFill>
                <a:latin typeface="Arial" panose="020B0604020202020204" pitchFamily="34" charset="0"/>
                <a:cs typeface="Arial" panose="020B0604020202020204" pitchFamily="34" charset="0"/>
              </a:rPr>
              <a:t>New Technologies </a:t>
            </a:r>
          </a:p>
          <a:p>
            <a:pPr eaLnBrk="1" hangingPunct="1">
              <a:lnSpc>
                <a:spcPct val="150000"/>
              </a:lnSpc>
              <a:buFont typeface="Wingdings" panose="05000000000000000000" pitchFamily="2" charset="2"/>
              <a:buChar char="q"/>
            </a:pPr>
            <a:r>
              <a:rPr lang="en-GB" altLang="en-US" sz="2100" b="1" dirty="0">
                <a:solidFill>
                  <a:schemeClr val="bg1"/>
                </a:solidFill>
                <a:latin typeface="Arial" panose="020B0604020202020204" pitchFamily="34" charset="0"/>
                <a:cs typeface="Arial" panose="020B0604020202020204" pitchFamily="34" charset="0"/>
              </a:rPr>
              <a:t>Religion </a:t>
            </a:r>
          </a:p>
          <a:p>
            <a:pPr eaLnBrk="1" hangingPunct="1">
              <a:lnSpc>
                <a:spcPct val="150000"/>
              </a:lnSpc>
              <a:buFont typeface="Wingdings" panose="05000000000000000000" pitchFamily="2" charset="2"/>
              <a:buChar char="q"/>
            </a:pPr>
            <a:r>
              <a:rPr lang="en-GB" altLang="en-US" sz="2100" b="1" dirty="0">
                <a:solidFill>
                  <a:schemeClr val="bg1"/>
                </a:solidFill>
                <a:latin typeface="Arial" panose="020B0604020202020204" pitchFamily="34" charset="0"/>
                <a:cs typeface="Arial" panose="020B0604020202020204" pitchFamily="34" charset="0"/>
              </a:rPr>
              <a:t>Cultural and Social Beliefs</a:t>
            </a:r>
          </a:p>
        </p:txBody>
      </p:sp>
    </p:spTree>
    <p:extLst>
      <p:ext uri="{BB962C8B-B14F-4D97-AF65-F5344CB8AC3E}">
        <p14:creationId xmlns:p14="http://schemas.microsoft.com/office/powerpoint/2010/main" val="29126471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51720" y="2051229"/>
            <a:ext cx="4585097" cy="300082"/>
          </a:xfrm>
          <a:prstGeom prst="rect">
            <a:avLst/>
          </a:prstGeom>
          <a:solidFill>
            <a:schemeClr val="accent6">
              <a:lumMod val="60000"/>
              <a:lumOff val="40000"/>
            </a:schemeClr>
          </a:solidFill>
        </p:spPr>
        <p:txBody>
          <a:bodyPr>
            <a:spAutoFit/>
          </a:bodyPr>
          <a:lstStyle/>
          <a:p>
            <a:pPr>
              <a:defRPr/>
            </a:pPr>
            <a:endParaRPr lang="en-GB" sz="1350" dirty="0"/>
          </a:p>
        </p:txBody>
      </p:sp>
      <p:sp>
        <p:nvSpPr>
          <p:cNvPr id="20483" name="Title 1"/>
          <p:cNvSpPr>
            <a:spLocks noGrp="1"/>
          </p:cNvSpPr>
          <p:nvPr>
            <p:ph type="title"/>
          </p:nvPr>
        </p:nvSpPr>
        <p:spPr/>
        <p:txBody>
          <a:bodyPr/>
          <a:lstStyle/>
          <a:p>
            <a:r>
              <a:rPr lang="en-GB" altLang="en-US" smtClean="0">
                <a:ln>
                  <a:noFill/>
                </a:ln>
                <a:latin typeface="Arial Black" panose="020B0A04020102020204" pitchFamily="34" charset="0"/>
              </a:rPr>
              <a:t>Some Ethical Challenges</a:t>
            </a:r>
          </a:p>
        </p:txBody>
      </p:sp>
      <p:sp>
        <p:nvSpPr>
          <p:cNvPr id="3" name="Content Placeholder 2"/>
          <p:cNvSpPr>
            <a:spLocks noGrp="1"/>
          </p:cNvSpPr>
          <p:nvPr>
            <p:ph idx="1"/>
          </p:nvPr>
        </p:nvSpPr>
        <p:spPr>
          <a:xfrm>
            <a:off x="719522" y="1916832"/>
            <a:ext cx="7704956" cy="3610019"/>
          </a:xfrm>
        </p:spPr>
        <p:txBody>
          <a:bodyPr rtlCol="0">
            <a:noAutofit/>
          </a:bodyPr>
          <a:lstStyle/>
          <a:p>
            <a:pPr marL="0" indent="0" algn="ctr">
              <a:buNone/>
              <a:defRPr/>
            </a:pPr>
            <a:r>
              <a:rPr lang="en-GB" dirty="0" smtClean="0">
                <a:solidFill>
                  <a:schemeClr val="tx1">
                    <a:lumMod val="85000"/>
                    <a:lumOff val="15000"/>
                  </a:schemeClr>
                </a:solidFill>
                <a:latin typeface="Arial Black" panose="020B0A04020102020204" pitchFamily="34" charset="0"/>
              </a:rPr>
              <a:t>Activity 1</a:t>
            </a:r>
          </a:p>
          <a:p>
            <a:pPr algn="ctr" fontAlgn="auto">
              <a:buFont typeface="Arial"/>
              <a:buChar char="•"/>
              <a:defRPr/>
            </a:pPr>
            <a:endParaRPr lang="en-GB" dirty="0">
              <a:solidFill>
                <a:schemeClr val="tx1">
                  <a:lumMod val="85000"/>
                  <a:lumOff val="15000"/>
                </a:schemeClr>
              </a:solidFill>
              <a:latin typeface="Arial Black" panose="020B0A04020102020204" pitchFamily="34" charset="0"/>
            </a:endParaRPr>
          </a:p>
          <a:p>
            <a:pPr marL="0" indent="0" algn="just">
              <a:buNone/>
              <a:defRPr/>
            </a:pPr>
            <a:r>
              <a:rPr lang="en-GB" sz="2000" dirty="0">
                <a:solidFill>
                  <a:schemeClr val="tx1">
                    <a:lumMod val="85000"/>
                    <a:lumOff val="15000"/>
                  </a:schemeClr>
                </a:solidFill>
                <a:latin typeface="Arial" panose="020B0604020202020204" pitchFamily="34" charset="0"/>
                <a:cs typeface="Arial" panose="020B0604020202020204" pitchFamily="34" charset="0"/>
              </a:rPr>
              <a:t>Your supervisor enters the office and asks for a cheque of £1500 for expenses incurred entertaining a client last night. He submits receipts of restaurants and lounge. At lunch, your supervisor’s girlfriend stops by to pick him up for lunch and you overhear her telling the receptionist what a great time she had at dinner and dancing with your supervisor the night before. </a:t>
            </a:r>
          </a:p>
          <a:p>
            <a:pPr marL="0" indent="0" algn="just">
              <a:buNone/>
              <a:defRPr/>
            </a:pPr>
            <a:r>
              <a:rPr lang="en-GB" b="1" dirty="0" smtClean="0">
                <a:solidFill>
                  <a:schemeClr val="tx1">
                    <a:lumMod val="85000"/>
                    <a:lumOff val="15000"/>
                  </a:schemeClr>
                </a:solidFill>
                <a:latin typeface="Arial" panose="020B0604020202020204" pitchFamily="34" charset="0"/>
                <a:cs typeface="Arial" panose="020B0604020202020204" pitchFamily="34" charset="0"/>
              </a:rPr>
              <a:t>What do you do? </a:t>
            </a:r>
            <a:endParaRPr lang="en-GB" b="1" dirty="0">
              <a:solidFill>
                <a:schemeClr val="tx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42505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971600" y="620688"/>
            <a:ext cx="7200900" cy="603647"/>
          </a:xfrm>
        </p:spPr>
        <p:txBody>
          <a:bodyPr>
            <a:normAutofit fontScale="90000"/>
          </a:bodyPr>
          <a:lstStyle/>
          <a:p>
            <a:r>
              <a:rPr lang="en-GB" altLang="en-US" dirty="0" smtClean="0">
                <a:ln>
                  <a:noFill/>
                </a:ln>
                <a:latin typeface="Arial Black" panose="020B0A04020102020204" pitchFamily="34" charset="0"/>
              </a:rPr>
              <a:t>Some Ethical Challenges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9994" y="1916832"/>
            <a:ext cx="7504112" cy="35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29874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971600" y="620688"/>
            <a:ext cx="7200900" cy="603647"/>
          </a:xfrm>
        </p:spPr>
        <p:txBody>
          <a:bodyPr>
            <a:normAutofit fontScale="90000"/>
          </a:bodyPr>
          <a:lstStyle/>
          <a:p>
            <a:r>
              <a:rPr lang="en-GB" altLang="en-US" dirty="0" smtClean="0">
                <a:ln>
                  <a:noFill/>
                </a:ln>
                <a:latin typeface="Arial Black" panose="020B0A04020102020204" pitchFamily="34" charset="0"/>
              </a:rPr>
              <a:t>Some Ethical Challenges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0150" y="1988840"/>
            <a:ext cx="7543800" cy="3361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87187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888" y="0"/>
            <a:ext cx="9136112" cy="5716712"/>
          </a:xfrm>
          <a:prstGeom prst="rect">
            <a:avLst/>
          </a:prstGeom>
        </p:spPr>
      </p:pic>
      <p:sp>
        <p:nvSpPr>
          <p:cNvPr id="5" name="TextBox 4"/>
          <p:cNvSpPr txBox="1"/>
          <p:nvPr/>
        </p:nvSpPr>
        <p:spPr>
          <a:xfrm>
            <a:off x="5176101" y="2350524"/>
            <a:ext cx="3960440" cy="1015663"/>
          </a:xfrm>
          <a:prstGeom prst="rect">
            <a:avLst/>
          </a:prstGeom>
          <a:noFill/>
        </p:spPr>
        <p:txBody>
          <a:bodyPr wrap="square" rtlCol="0">
            <a:spAutoFit/>
          </a:bodyPr>
          <a:lstStyle/>
          <a:p>
            <a:pPr algn="ctr"/>
            <a:r>
              <a:rPr lang="en-GB" sz="6000" dirty="0" smtClean="0">
                <a:solidFill>
                  <a:schemeClr val="accent2">
                    <a:lumMod val="20000"/>
                    <a:lumOff val="80000"/>
                  </a:schemeClr>
                </a:solidFill>
                <a:latin typeface="Arial Black" panose="020B0A04020102020204" pitchFamily="34" charset="0"/>
              </a:rPr>
              <a:t>11.10AM</a:t>
            </a:r>
          </a:p>
        </p:txBody>
      </p:sp>
    </p:spTree>
    <p:extLst>
      <p:ext uri="{BB962C8B-B14F-4D97-AF65-F5344CB8AC3E}">
        <p14:creationId xmlns:p14="http://schemas.microsoft.com/office/powerpoint/2010/main" val="3496469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892969" y="764704"/>
            <a:ext cx="7200900" cy="603647"/>
          </a:xfrm>
        </p:spPr>
        <p:txBody>
          <a:bodyPr>
            <a:normAutofit fontScale="90000"/>
          </a:bodyPr>
          <a:lstStyle/>
          <a:p>
            <a:r>
              <a:rPr lang="en-GB" altLang="en-US" dirty="0" smtClean="0">
                <a:ln>
                  <a:noFill/>
                </a:ln>
                <a:latin typeface="Arial Black" panose="020B0A04020102020204" pitchFamily="34" charset="0"/>
              </a:rPr>
              <a:t>Some Ethical Challenges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556792"/>
            <a:ext cx="8136903" cy="3776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06756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892969" y="764704"/>
            <a:ext cx="7200900" cy="603647"/>
          </a:xfrm>
        </p:spPr>
        <p:txBody>
          <a:bodyPr>
            <a:normAutofit fontScale="90000"/>
          </a:bodyPr>
          <a:lstStyle/>
          <a:p>
            <a:r>
              <a:rPr lang="en-GB" altLang="en-US" dirty="0" smtClean="0">
                <a:ln>
                  <a:noFill/>
                </a:ln>
                <a:latin typeface="Arial Black" panose="020B0A04020102020204" pitchFamily="34" charset="0"/>
              </a:rPr>
              <a:t>Some Ethical Challenges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2969" y="1916832"/>
            <a:ext cx="7639471" cy="3360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61609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424936" cy="1001142"/>
          </a:xfrm>
        </p:spPr>
        <p:txBody>
          <a:bodyPr rtlCol="0">
            <a:normAutofit/>
          </a:bodyPr>
          <a:lstStyle/>
          <a:p>
            <a:pPr>
              <a:defRPr/>
            </a:pPr>
            <a:r>
              <a:rPr lang="en-GB" sz="3200" dirty="0" smtClean="0">
                <a:solidFill>
                  <a:schemeClr val="tx1">
                    <a:lumMod val="85000"/>
                    <a:lumOff val="15000"/>
                  </a:schemeClr>
                </a:solidFill>
                <a:latin typeface="Arial Black" panose="020B0A04020102020204" pitchFamily="34" charset="0"/>
              </a:rPr>
              <a:t>Safeguarding Ethical Challenges</a:t>
            </a:r>
            <a:endParaRPr lang="en-GB" sz="3200" dirty="0">
              <a:solidFill>
                <a:schemeClr val="tx1">
                  <a:lumMod val="85000"/>
                  <a:lumOff val="15000"/>
                </a:schemeClr>
              </a:solidFill>
              <a:latin typeface="Arial Black" panose="020B0A04020102020204" pitchFamily="34" charset="0"/>
            </a:endParaRPr>
          </a:p>
        </p:txBody>
      </p:sp>
      <p:sp>
        <p:nvSpPr>
          <p:cNvPr id="3" name="Content Placeholder 2"/>
          <p:cNvSpPr>
            <a:spLocks noGrp="1"/>
          </p:cNvSpPr>
          <p:nvPr>
            <p:ph idx="1"/>
          </p:nvPr>
        </p:nvSpPr>
        <p:spPr>
          <a:xfrm>
            <a:off x="539552" y="1844824"/>
            <a:ext cx="8280920" cy="3960440"/>
          </a:xfrm>
        </p:spPr>
        <p:txBody>
          <a:bodyPr rtlCol="0">
            <a:normAutofit fontScale="85000" lnSpcReduction="20000"/>
          </a:bodyPr>
          <a:lstStyle/>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Fear of commission </a:t>
            </a:r>
          </a:p>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Ostracising the corrupt</a:t>
            </a:r>
          </a:p>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Healthy activism against corruption </a:t>
            </a:r>
          </a:p>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Personal integrity </a:t>
            </a:r>
          </a:p>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Reject unethical ethics</a:t>
            </a:r>
          </a:p>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Conscience of and equality before the law</a:t>
            </a:r>
          </a:p>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Protecting whistle blowers </a:t>
            </a:r>
          </a:p>
          <a:p>
            <a:pPr marL="338138" indent="-338138" algn="just">
              <a:buFont typeface="Wingdings" panose="05000000000000000000" pitchFamily="2" charset="2"/>
              <a:buChar char="q"/>
              <a:defRPr/>
            </a:pPr>
            <a:r>
              <a:rPr lang="en-GB" dirty="0" smtClean="0">
                <a:solidFill>
                  <a:schemeClr val="tx1">
                    <a:lumMod val="85000"/>
                    <a:lumOff val="15000"/>
                  </a:schemeClr>
                </a:solidFill>
                <a:latin typeface="Arial Black" panose="020B0A04020102020204" pitchFamily="34" charset="0"/>
              </a:rPr>
              <a:t>Target unethical conduct at the top</a:t>
            </a:r>
          </a:p>
          <a:p>
            <a:pPr algn="just" fontAlgn="auto">
              <a:buFont typeface="Wingdings" panose="05000000000000000000" pitchFamily="2" charset="2"/>
              <a:buChar char="q"/>
              <a:defRPr/>
            </a:pPr>
            <a:endParaRPr lang="en-GB" dirty="0">
              <a:solidFill>
                <a:schemeClr val="tx1">
                  <a:lumMod val="85000"/>
                  <a:lumOff val="15000"/>
                </a:schemeClr>
              </a:solidFill>
              <a:latin typeface="Arial Black" panose="020B0A04020102020204" pitchFamily="34" charset="0"/>
            </a:endParaRPr>
          </a:p>
        </p:txBody>
      </p:sp>
    </p:spTree>
    <p:extLst>
      <p:ext uri="{BB962C8B-B14F-4D97-AF65-F5344CB8AC3E}">
        <p14:creationId xmlns:p14="http://schemas.microsoft.com/office/powerpoint/2010/main" val="2970679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GB" altLang="en-US" smtClean="0">
                <a:ln>
                  <a:noFill/>
                </a:ln>
                <a:latin typeface="Arial Black" panose="020B0A04020102020204" pitchFamily="34" charset="0"/>
              </a:rPr>
              <a:t>ANY QUESTIONS?</a:t>
            </a:r>
          </a:p>
        </p:txBody>
      </p:sp>
      <p:pic>
        <p:nvPicPr>
          <p:cNvPr id="2050" name="Picture 2" descr="question mark asking question learning searching man with red 3d question  sign interrogation point punctuation mark isolated on white background - PM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7874" y="2773035"/>
            <a:ext cx="3564007" cy="24344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2478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normAutofit/>
          </a:bodyPr>
          <a:lstStyle/>
          <a:p>
            <a:r>
              <a:rPr lang="en-GB" sz="5400" cap="all" smtClean="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In this session…..</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lstStyle/>
          <a:p>
            <a:pPr marL="0" indent="0">
              <a:buNone/>
            </a:pPr>
            <a:r>
              <a:rPr lang="en-US" smtClean="0"/>
              <a:t>We will;</a:t>
            </a:r>
          </a:p>
          <a:p>
            <a:r>
              <a:rPr lang="en-US" smtClean="0"/>
              <a:t>Discuss the implications of operating globally for an </a:t>
            </a:r>
            <a:r>
              <a:rPr lang="en-US" err="1" smtClean="0"/>
              <a:t>organisation</a:t>
            </a:r>
            <a:r>
              <a:rPr lang="en-US" smtClean="0"/>
              <a:t>.</a:t>
            </a:r>
            <a:endParaRPr lang="en-GB"/>
          </a:p>
        </p:txBody>
      </p:sp>
    </p:spTree>
    <p:extLst>
      <p:ext uri="{BB962C8B-B14F-4D97-AF65-F5344CB8AC3E}">
        <p14:creationId xmlns:p14="http://schemas.microsoft.com/office/powerpoint/2010/main" val="2849399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Understanding cultures</a:t>
            </a:r>
          </a:p>
        </p:txBody>
      </p:sp>
      <p:sp>
        <p:nvSpPr>
          <p:cNvPr id="3" name="Content Placeholder 2"/>
          <p:cNvSpPr>
            <a:spLocks noGrp="1"/>
          </p:cNvSpPr>
          <p:nvPr>
            <p:ph idx="1"/>
          </p:nvPr>
        </p:nvSpPr>
        <p:spPr/>
        <p:txBody>
          <a:bodyPr/>
          <a:lstStyle/>
          <a:p>
            <a:pPr marL="0" indent="0">
              <a:buNone/>
            </a:pPr>
            <a:r>
              <a:rPr lang="en-GB" dirty="0" smtClean="0"/>
              <a:t>Culture and its impact on organisations and people has been an area of research for many scholars for a long period of time.</a:t>
            </a:r>
          </a:p>
          <a:p>
            <a:pPr marL="0" indent="0">
              <a:buNone/>
            </a:pPr>
            <a:r>
              <a:rPr lang="en-GB" dirty="0"/>
              <a:t>Geert </a:t>
            </a:r>
            <a:r>
              <a:rPr lang="en-GB" dirty="0" smtClean="0"/>
              <a:t>Hofstede is one such scholar who’s work is considered to be the most prominent in understanding the impacts of culture.</a:t>
            </a:r>
            <a:endParaRPr lang="en-GB" dirty="0"/>
          </a:p>
        </p:txBody>
      </p:sp>
    </p:spTree>
    <p:extLst>
      <p:ext uri="{BB962C8B-B14F-4D97-AF65-F5344CB8AC3E}">
        <p14:creationId xmlns:p14="http://schemas.microsoft.com/office/powerpoint/2010/main" val="426373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Hofstede’s Dimensions of Culture</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a:xfrm>
            <a:off x="457200" y="1446238"/>
            <a:ext cx="8229600" cy="4287018"/>
          </a:xfrm>
        </p:spPr>
        <p:txBody>
          <a:bodyPr>
            <a:noAutofit/>
          </a:bodyPr>
          <a:lstStyle/>
          <a:p>
            <a:r>
              <a:rPr lang="en-US" altLang="en-US" sz="1800" b="1" u="sng" dirty="0"/>
              <a:t>Power Distance</a:t>
            </a:r>
            <a:endParaRPr lang="en-US" altLang="en-US" sz="2000" dirty="0"/>
          </a:p>
          <a:p>
            <a:pPr marL="400050" lvl="1" indent="0">
              <a:buNone/>
            </a:pPr>
            <a:r>
              <a:rPr lang="en-US" altLang="en-US" sz="1200" dirty="0"/>
              <a:t>  </a:t>
            </a:r>
            <a:r>
              <a:rPr lang="en-US" altLang="en-US" sz="1400" dirty="0"/>
              <a:t>Small - trusting, less formal organizations</a:t>
            </a:r>
          </a:p>
          <a:p>
            <a:pPr marL="400050" lvl="1" indent="0">
              <a:buNone/>
            </a:pPr>
            <a:r>
              <a:rPr lang="en-US" altLang="en-US" sz="1400" dirty="0"/>
              <a:t>  Large - mistrusting, hierarchical </a:t>
            </a:r>
            <a:r>
              <a:rPr lang="en-US" altLang="en-US" sz="1400" dirty="0" smtClean="0"/>
              <a:t>organizations</a:t>
            </a:r>
            <a:endParaRPr lang="en-US" altLang="en-US" sz="1400" dirty="0"/>
          </a:p>
          <a:p>
            <a:r>
              <a:rPr lang="en-US" altLang="en-US" sz="1800" b="1" u="sng" dirty="0"/>
              <a:t>Uncertainty Avoidance</a:t>
            </a:r>
            <a:endParaRPr lang="en-US" altLang="en-US" sz="1400" dirty="0"/>
          </a:p>
          <a:p>
            <a:pPr marL="400050" lvl="1" indent="0">
              <a:buNone/>
            </a:pPr>
            <a:r>
              <a:rPr lang="en-US" altLang="en-US" sz="1200" dirty="0"/>
              <a:t>  </a:t>
            </a:r>
            <a:r>
              <a:rPr lang="en-US" altLang="en-US" sz="1400" dirty="0"/>
              <a:t> Weak - risk is non-threatening; diversity is appreciated</a:t>
            </a:r>
          </a:p>
          <a:p>
            <a:pPr marL="400050" lvl="1" indent="0">
              <a:buNone/>
            </a:pPr>
            <a:r>
              <a:rPr lang="en-US" altLang="en-US" sz="1400" dirty="0"/>
              <a:t>  Strong - risk averse, diversity is </a:t>
            </a:r>
            <a:r>
              <a:rPr lang="en-US" altLang="en-US" sz="1400" dirty="0" smtClean="0"/>
              <a:t>threatening</a:t>
            </a:r>
            <a:endParaRPr lang="en-US" altLang="en-US" sz="1400" dirty="0"/>
          </a:p>
          <a:p>
            <a:r>
              <a:rPr lang="en-US" altLang="en-US" sz="1800" b="1" u="sng" dirty="0"/>
              <a:t>Individualism</a:t>
            </a:r>
            <a:endParaRPr lang="en-US" altLang="en-US" sz="1400" dirty="0"/>
          </a:p>
          <a:p>
            <a:pPr marL="400050" lvl="1" indent="0">
              <a:buNone/>
            </a:pPr>
            <a:r>
              <a:rPr lang="en-US" altLang="en-US" sz="1200" dirty="0"/>
              <a:t>  </a:t>
            </a:r>
            <a:r>
              <a:rPr lang="en-US" altLang="en-US" sz="1400" dirty="0"/>
              <a:t>Collectivist - belonging to groups ideal; group decision making</a:t>
            </a:r>
          </a:p>
          <a:p>
            <a:pPr marL="400050" lvl="1" indent="0">
              <a:buNone/>
            </a:pPr>
            <a:r>
              <a:rPr lang="en-US" altLang="en-US" sz="1400" dirty="0"/>
              <a:t>  Individualist - individual initiative and achievement; leadership is the </a:t>
            </a:r>
            <a:r>
              <a:rPr lang="en-US" altLang="en-US" sz="1400" dirty="0" smtClean="0"/>
              <a:t>ideal</a:t>
            </a:r>
            <a:endParaRPr lang="en-US" altLang="en-US" sz="1400" dirty="0"/>
          </a:p>
          <a:p>
            <a:r>
              <a:rPr lang="en-US" altLang="en-US" sz="1800" b="1" u="sng" dirty="0"/>
              <a:t>Masculinity</a:t>
            </a:r>
            <a:endParaRPr lang="en-US" altLang="en-US" sz="1400" dirty="0"/>
          </a:p>
          <a:p>
            <a:pPr marL="400050" lvl="1" indent="0">
              <a:buNone/>
            </a:pPr>
            <a:r>
              <a:rPr lang="en-US" altLang="en-US" sz="1200" dirty="0"/>
              <a:t>  </a:t>
            </a:r>
            <a:r>
              <a:rPr lang="en-US" altLang="en-US" sz="1400" dirty="0"/>
              <a:t>Feminine - quality of life; people and relationships come first</a:t>
            </a:r>
          </a:p>
          <a:p>
            <a:pPr marL="400050" lvl="1" indent="0">
              <a:buNone/>
            </a:pPr>
            <a:r>
              <a:rPr lang="en-US" altLang="en-US" sz="1400" dirty="0"/>
              <a:t> Masculine - performance; money and transactions come </a:t>
            </a:r>
            <a:r>
              <a:rPr lang="en-US" altLang="en-US" sz="1400" dirty="0" smtClean="0"/>
              <a:t>first</a:t>
            </a:r>
            <a:endParaRPr lang="en-US" altLang="en-US" sz="1600" b="1" dirty="0"/>
          </a:p>
          <a:p>
            <a:r>
              <a:rPr lang="en-US" altLang="en-US" sz="1800" b="1" u="sng" dirty="0"/>
              <a:t>Long-term </a:t>
            </a:r>
            <a:r>
              <a:rPr lang="en-US" altLang="en-US" sz="1800" b="1" u="sng" dirty="0" smtClean="0"/>
              <a:t>orientation</a:t>
            </a:r>
          </a:p>
          <a:p>
            <a:pPr marL="457200" lvl="1" indent="0">
              <a:buNone/>
            </a:pPr>
            <a:r>
              <a:rPr lang="en-US" altLang="en-US" sz="1400" dirty="0" smtClean="0"/>
              <a:t>Long-term </a:t>
            </a:r>
            <a:r>
              <a:rPr lang="en-US" altLang="en-US" sz="1400" dirty="0"/>
              <a:t>– Focused on the future</a:t>
            </a:r>
          </a:p>
          <a:p>
            <a:pPr marL="457200" lvl="1" indent="0">
              <a:buNone/>
            </a:pPr>
            <a:r>
              <a:rPr lang="en-US" altLang="en-US" sz="1400" dirty="0" smtClean="0"/>
              <a:t>Short-term </a:t>
            </a:r>
            <a:r>
              <a:rPr lang="en-US" altLang="en-US" sz="1400" dirty="0"/>
              <a:t>– Focus on the present</a:t>
            </a:r>
          </a:p>
        </p:txBody>
      </p:sp>
    </p:spTree>
    <p:extLst>
      <p:ext uri="{BB962C8B-B14F-4D97-AF65-F5344CB8AC3E}">
        <p14:creationId xmlns:p14="http://schemas.microsoft.com/office/powerpoint/2010/main" val="93779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
                                            <p:txEl>
                                              <p:pRg st="11" end="11"/>
                                            </p:txEl>
                                          </p:spTgt>
                                        </p:tgtEl>
                                        <p:attrNameLst>
                                          <p:attrName>style.visibility</p:attrName>
                                        </p:attrNameLst>
                                      </p:cBhvr>
                                      <p:to>
                                        <p:strVal val="visible"/>
                                      </p:to>
                                    </p:set>
                                    <p:animEffect transition="in" filter="fade">
                                      <p:cBhvr>
                                        <p:cTn id="46" dur="500"/>
                                        <p:tgtEl>
                                          <p:spTgt spid="3">
                                            <p:txEl>
                                              <p:pRg st="11" end="1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animEffect transition="in" filter="fade">
                                      <p:cBhvr>
                                        <p:cTn id="51" dur="500"/>
                                        <p:tgtEl>
                                          <p:spTgt spid="3">
                                            <p:txEl>
                                              <p:pRg st="12" end="12"/>
                                            </p:tx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
                                            <p:txEl>
                                              <p:pRg st="13" end="13"/>
                                            </p:txEl>
                                          </p:spTgt>
                                        </p:tgtEl>
                                        <p:attrNameLst>
                                          <p:attrName>style.visibility</p:attrName>
                                        </p:attrNameLst>
                                      </p:cBhvr>
                                      <p:to>
                                        <p:strVal val="visible"/>
                                      </p:to>
                                    </p:set>
                                    <p:animEffect transition="in" filter="fade">
                                      <p:cBhvr>
                                        <p:cTn id="54" dur="500"/>
                                        <p:tgtEl>
                                          <p:spTgt spid="3">
                                            <p:txEl>
                                              <p:pRg st="13" end="13"/>
                                            </p:tx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
                                            <p:txEl>
                                              <p:pRg st="14" end="14"/>
                                            </p:txEl>
                                          </p:spTgt>
                                        </p:tgtEl>
                                        <p:attrNameLst>
                                          <p:attrName>style.visibility</p:attrName>
                                        </p:attrNameLst>
                                      </p:cBhvr>
                                      <p:to>
                                        <p:strVal val="visible"/>
                                      </p:to>
                                    </p:set>
                                    <p:animEffect transition="in" filter="fade">
                                      <p:cBhvr>
                                        <p:cTn id="57" dur="5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Approaches to </a:t>
            </a:r>
            <a:r>
              <a:rPr lang="en-GB" sz="5400" cap="all" smtClean="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management</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85000" lnSpcReduction="20000"/>
          </a:bodyPr>
          <a:lstStyle/>
          <a:p>
            <a:pPr marL="26988" indent="0">
              <a:buNone/>
              <a:defRPr/>
            </a:pPr>
            <a:r>
              <a:rPr lang="en-US" altLang="en-US" dirty="0" err="1"/>
              <a:t>Kase</a:t>
            </a:r>
            <a:r>
              <a:rPr lang="en-US" altLang="en-US" dirty="0"/>
              <a:t> </a:t>
            </a:r>
            <a:r>
              <a:rPr lang="en-US" altLang="en-US" i="1" dirty="0"/>
              <a:t>et al</a:t>
            </a:r>
            <a:r>
              <a:rPr lang="en-US" altLang="en-US" dirty="0"/>
              <a:t>. (2011) are convinced that there is a difference between the way Western and Eastern managers approach strategic problems and reach conclusions about outcomes.</a:t>
            </a:r>
          </a:p>
          <a:p>
            <a:pPr marL="333375" indent="-315913">
              <a:defRPr/>
            </a:pPr>
            <a:r>
              <a:rPr lang="en-US" altLang="en-US" dirty="0"/>
              <a:t>Western managers use a </a:t>
            </a:r>
            <a:r>
              <a:rPr lang="en-US" altLang="en-US" b="1" dirty="0"/>
              <a:t>deductive</a:t>
            </a:r>
            <a:r>
              <a:rPr lang="en-US" altLang="en-US" dirty="0"/>
              <a:t>, </a:t>
            </a:r>
            <a:r>
              <a:rPr lang="en-US" altLang="en-US" i="1" dirty="0"/>
              <a:t>top-down</a:t>
            </a:r>
            <a:r>
              <a:rPr lang="en-US" altLang="en-US" dirty="0"/>
              <a:t>, thinking approach, i.e. draw logical consequences (outcomes) from premises (assumptions)</a:t>
            </a:r>
          </a:p>
          <a:p>
            <a:pPr marL="333375" indent="-315913">
              <a:defRPr/>
            </a:pPr>
            <a:r>
              <a:rPr lang="en-US" altLang="en-US" dirty="0"/>
              <a:t>Eastern managers use an </a:t>
            </a:r>
            <a:r>
              <a:rPr lang="en-US" altLang="en-US" b="1" dirty="0"/>
              <a:t>inductive</a:t>
            </a:r>
            <a:r>
              <a:rPr lang="en-US" altLang="en-US" dirty="0"/>
              <a:t>, </a:t>
            </a:r>
            <a:r>
              <a:rPr lang="en-US" altLang="en-US" i="1" dirty="0"/>
              <a:t>bottom-up</a:t>
            </a:r>
            <a:r>
              <a:rPr lang="en-US" altLang="en-US" dirty="0"/>
              <a:t>, thinking approach, i.e. start with a </a:t>
            </a:r>
            <a:r>
              <a:rPr lang="en-US" altLang="en-US" dirty="0" err="1"/>
              <a:t>generalisation</a:t>
            </a:r>
            <a:r>
              <a:rPr lang="en-US" altLang="en-US" dirty="0"/>
              <a:t> and conclude with a particular</a:t>
            </a:r>
            <a:r>
              <a:rPr lang="en-US" altLang="en-US" dirty="0" smtClean="0"/>
              <a:t>.</a:t>
            </a:r>
            <a:endParaRPr lang="en-GB" altLang="en-US"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3066201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Concept of Asian cultures</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92500" lnSpcReduction="10000"/>
          </a:bodyPr>
          <a:lstStyle/>
          <a:p>
            <a:pPr>
              <a:tabLst>
                <a:tab pos="635000" algn="l"/>
              </a:tabLst>
              <a:defRPr/>
            </a:pPr>
            <a:r>
              <a:rPr lang="en-US" altLang="en-US" sz="2800" dirty="0"/>
              <a:t>Two Asian clusters:</a:t>
            </a:r>
          </a:p>
          <a:p>
            <a:pPr marL="676275" lvl="1" indent="-360363">
              <a:defRPr/>
            </a:pPr>
            <a:r>
              <a:rPr lang="en-US" altLang="en-US" sz="2600" b="1" dirty="0"/>
              <a:t>Confucian Asia</a:t>
            </a:r>
            <a:r>
              <a:rPr lang="en-US" altLang="en-US" sz="2600" dirty="0"/>
              <a:t>: countries that have undergone influence of </a:t>
            </a:r>
            <a:r>
              <a:rPr lang="en-US" altLang="en-US" sz="2600" b="1" dirty="0"/>
              <a:t>Confucian ideology</a:t>
            </a:r>
          </a:p>
          <a:p>
            <a:pPr marL="676275" lvl="1" indent="-360363">
              <a:defRPr/>
            </a:pPr>
            <a:r>
              <a:rPr lang="en-US" altLang="en-US" sz="2600" b="1" dirty="0"/>
              <a:t>Southern Asia</a:t>
            </a:r>
            <a:r>
              <a:rPr lang="en-US" altLang="en-US" sz="2600" dirty="0"/>
              <a:t>: countries with different religions and ethnic groups living in peaceful </a:t>
            </a:r>
            <a:r>
              <a:rPr lang="en-US" altLang="en-US" sz="2600" dirty="0" smtClean="0"/>
              <a:t>co-existence.</a:t>
            </a:r>
          </a:p>
          <a:p>
            <a:pPr marL="457200" lvl="1" indent="-457200">
              <a:buFont typeface="Arial" panose="020B0604020202020204" pitchFamily="34" charset="0"/>
              <a:buChar char="•"/>
              <a:defRPr/>
            </a:pPr>
            <a:r>
              <a:rPr lang="en-US" altLang="en-US" dirty="0" smtClean="0"/>
              <a:t>Both </a:t>
            </a:r>
            <a:r>
              <a:rPr lang="en-US" altLang="en-US" dirty="0"/>
              <a:t>clusters share similarities regarding the way relationships are managed: concern for </a:t>
            </a:r>
            <a:r>
              <a:rPr lang="en-US" altLang="en-US" b="1" dirty="0"/>
              <a:t>respect </a:t>
            </a:r>
            <a:r>
              <a:rPr lang="en-US" altLang="en-US" dirty="0"/>
              <a:t>and </a:t>
            </a:r>
            <a:r>
              <a:rPr lang="en-US" altLang="en-US" b="1" dirty="0"/>
              <a:t>harmony</a:t>
            </a:r>
            <a:r>
              <a:rPr lang="en-US" altLang="en-US" dirty="0"/>
              <a:t>.</a:t>
            </a:r>
          </a:p>
          <a:p>
            <a:pPr marL="457200" lvl="1" indent="-457200">
              <a:buFont typeface="Arial" panose="020B0604020202020204" pitchFamily="34" charset="0"/>
              <a:buChar char="•"/>
              <a:tabLst>
                <a:tab pos="635000" algn="l"/>
              </a:tabLst>
              <a:defRPr/>
            </a:pPr>
            <a:r>
              <a:rPr lang="en-US" altLang="en-US" dirty="0"/>
              <a:t>Doing business therefore involves establishing a good relationship</a:t>
            </a:r>
            <a:r>
              <a:rPr lang="en-US" altLang="en-US" dirty="0" smtClean="0"/>
              <a:t>.</a:t>
            </a:r>
            <a:endParaRPr lang="en-US" altLang="en-US"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87418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Confucian Asia: China</a:t>
            </a:r>
          </a:p>
        </p:txBody>
      </p:sp>
      <p:sp>
        <p:nvSpPr>
          <p:cNvPr id="3" name="Content Placeholder 2"/>
          <p:cNvSpPr>
            <a:spLocks noGrp="1"/>
          </p:cNvSpPr>
          <p:nvPr>
            <p:ph idx="1"/>
          </p:nvPr>
        </p:nvSpPr>
        <p:spPr/>
        <p:txBody>
          <a:bodyPr/>
          <a:lstStyle/>
          <a:p>
            <a:pPr marL="238125" lvl="1" indent="0">
              <a:buNone/>
              <a:defRPr/>
            </a:pPr>
            <a:r>
              <a:rPr lang="en-US" altLang="en-US" sz="2600" b="1" i="1" u="sng" dirty="0"/>
              <a:t>Guanxi</a:t>
            </a:r>
            <a:r>
              <a:rPr lang="en-US" altLang="en-US" sz="2600" i="1" u="sng" dirty="0"/>
              <a:t>:</a:t>
            </a:r>
          </a:p>
          <a:p>
            <a:pPr marL="588963" lvl="1" indent="-350838">
              <a:defRPr/>
            </a:pPr>
            <a:r>
              <a:rPr lang="en-US" altLang="en-US" sz="2600" dirty="0"/>
              <a:t>Build a strong network of relationships</a:t>
            </a:r>
          </a:p>
          <a:p>
            <a:pPr marL="588963" lvl="1" indent="-350838">
              <a:defRPr/>
            </a:pPr>
            <a:r>
              <a:rPr lang="en-US" altLang="en-US" sz="2600" dirty="0"/>
              <a:t>Provides information, expertise, enables new business partners and new deals</a:t>
            </a:r>
          </a:p>
          <a:p>
            <a:pPr marL="238125" lvl="1" indent="0">
              <a:buNone/>
              <a:defRPr/>
            </a:pPr>
            <a:r>
              <a:rPr lang="en-US" altLang="en-US" sz="2600" b="1" i="1" u="sng" dirty="0" err="1"/>
              <a:t>Mianzi</a:t>
            </a:r>
            <a:r>
              <a:rPr lang="en-US" altLang="en-US" sz="2600" b="1" i="1" u="sng" dirty="0"/>
              <a:t>:</a:t>
            </a:r>
          </a:p>
          <a:p>
            <a:pPr marL="588963" lvl="1" indent="-350838">
              <a:defRPr/>
            </a:pPr>
            <a:r>
              <a:rPr lang="en-US" altLang="en-US" sz="2600" dirty="0"/>
              <a:t>Maintain their own dignity and with others</a:t>
            </a:r>
          </a:p>
          <a:p>
            <a:pPr marL="588963" lvl="1" indent="-350838">
              <a:defRPr/>
            </a:pPr>
            <a:r>
              <a:rPr lang="en-US" altLang="en-US" sz="2600" dirty="0"/>
              <a:t>Helping friends within a network with a moral and social obligation</a:t>
            </a:r>
            <a:r>
              <a:rPr lang="en-US" altLang="en-US" sz="2600" dirty="0" smtClean="0"/>
              <a:t>.</a:t>
            </a:r>
            <a:endParaRPr lang="en-GB" altLang="en-US" sz="2600" i="1"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3673419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Confucian Asia: Japan</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lstStyle/>
          <a:p>
            <a:pPr marL="238125" lvl="1" indent="0">
              <a:buNone/>
              <a:defRPr/>
            </a:pPr>
            <a:r>
              <a:rPr lang="en-US" altLang="en-US" sz="2600" b="1" i="1" u="sng" dirty="0" err="1"/>
              <a:t>Wa</a:t>
            </a:r>
            <a:r>
              <a:rPr lang="en-US" altLang="en-US" sz="2600" i="1" dirty="0"/>
              <a:t> </a:t>
            </a:r>
          </a:p>
          <a:p>
            <a:pPr marL="588963" lvl="1" indent="-350838">
              <a:defRPr/>
            </a:pPr>
            <a:r>
              <a:rPr lang="en-US" altLang="en-US" sz="2600" dirty="0"/>
              <a:t>It is the spirit of harmony, applied to all relationships</a:t>
            </a:r>
          </a:p>
          <a:p>
            <a:pPr marL="588963" lvl="1" indent="-350838">
              <a:defRPr/>
            </a:pPr>
            <a:r>
              <a:rPr lang="en-US" altLang="en-US" sz="2600" dirty="0"/>
              <a:t>It is seen in a collaborative </a:t>
            </a:r>
            <a:r>
              <a:rPr lang="en-US" altLang="en-US" sz="2600" dirty="0" err="1"/>
              <a:t>behaviour</a:t>
            </a:r>
            <a:r>
              <a:rPr lang="en-US" altLang="en-US" sz="2600" dirty="0"/>
              <a:t> and concord-building in an </a:t>
            </a:r>
            <a:r>
              <a:rPr lang="en-US" altLang="en-US" sz="2600" dirty="0" err="1"/>
              <a:t>organisation</a:t>
            </a:r>
            <a:endParaRPr lang="en-US" altLang="en-US" sz="2600" dirty="0"/>
          </a:p>
          <a:p>
            <a:pPr marL="588963" lvl="1" indent="-350838">
              <a:defRPr/>
            </a:pPr>
            <a:r>
              <a:rPr lang="en-US" altLang="en-US" sz="2600" dirty="0"/>
              <a:t>Reflected in mutual commitment and loyalty between company and employee</a:t>
            </a:r>
          </a:p>
          <a:p>
            <a:pPr marL="588963" lvl="1" indent="-350838">
              <a:defRPr/>
            </a:pPr>
            <a:r>
              <a:rPr lang="en-US" altLang="en-US" sz="2600" dirty="0"/>
              <a:t>Loyalty: individual &gt; group &gt; company &gt; country. </a:t>
            </a:r>
            <a:endParaRPr lang="en-GB" altLang="en-US" sz="2600"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403879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Confucian Asia: Korea</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lstStyle/>
          <a:p>
            <a:pPr marL="238125" lvl="1" indent="0">
              <a:buNone/>
              <a:defRPr/>
            </a:pPr>
            <a:r>
              <a:rPr lang="en-US" altLang="en-US" sz="2600" b="1" i="1" u="sng" dirty="0"/>
              <a:t>Chaebols</a:t>
            </a:r>
          </a:p>
          <a:p>
            <a:pPr marL="238125" lvl="1" indent="0">
              <a:buNone/>
              <a:defRPr/>
            </a:pPr>
            <a:endParaRPr lang="en-US" altLang="en-US" sz="2600" dirty="0"/>
          </a:p>
          <a:p>
            <a:pPr marL="588963" lvl="1" indent="-350838">
              <a:defRPr/>
            </a:pPr>
            <a:r>
              <a:rPr lang="en-GB" altLang="en-US" sz="2600" dirty="0"/>
              <a:t>The role of the extended family in developing a network of conglomerates </a:t>
            </a:r>
            <a:endParaRPr lang="en-US" altLang="en-US" sz="2600" dirty="0"/>
          </a:p>
          <a:p>
            <a:pPr marL="588963" lvl="1" indent="-350838">
              <a:defRPr/>
            </a:pPr>
            <a:r>
              <a:rPr lang="en-US" altLang="en-US" sz="2600" dirty="0"/>
              <a:t>It focus on family life and enhancement of its fortunes has influenced the rapid development of the </a:t>
            </a:r>
            <a:r>
              <a:rPr lang="en-US" altLang="en-US" sz="2600" dirty="0" smtClean="0"/>
              <a:t>economy</a:t>
            </a:r>
            <a:endParaRPr lang="en-US" altLang="en-US" sz="2600"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3673951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Southern Asia: India</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70000" lnSpcReduction="20000"/>
          </a:bodyPr>
          <a:lstStyle/>
          <a:p>
            <a:pPr>
              <a:buNone/>
              <a:defRPr/>
            </a:pPr>
            <a:r>
              <a:rPr lang="en-US" b="1" u="sng" dirty="0"/>
              <a:t>The Indians and family</a:t>
            </a:r>
          </a:p>
          <a:p>
            <a:pPr marL="315913" indent="-315913">
              <a:defRPr/>
            </a:pPr>
            <a:r>
              <a:rPr lang="en-GB" dirty="0"/>
              <a:t>Every company employee works for the family to maintain and enhance its fortunes</a:t>
            </a:r>
          </a:p>
          <a:p>
            <a:pPr marL="315913" indent="-315913">
              <a:defRPr/>
            </a:pPr>
            <a:r>
              <a:rPr lang="en-GB" dirty="0"/>
              <a:t>Loyalty to the (extended) family takes priority over loyalty to the company</a:t>
            </a:r>
          </a:p>
          <a:p>
            <a:pPr marL="315913" indent="-315913">
              <a:defRPr/>
            </a:pPr>
            <a:r>
              <a:rPr lang="en-GB" dirty="0"/>
              <a:t>Success in your profession will give your family added status.</a:t>
            </a:r>
          </a:p>
          <a:p>
            <a:pPr marL="315913" indent="-315913">
              <a:defRPr/>
            </a:pPr>
            <a:r>
              <a:rPr lang="en-GB" dirty="0"/>
              <a:t>Being successful involves not just working long hours but also being creative</a:t>
            </a:r>
          </a:p>
          <a:p>
            <a:pPr marL="315913" indent="-315913">
              <a:defRPr/>
            </a:pPr>
            <a:r>
              <a:rPr lang="en-GB" dirty="0"/>
              <a:t>Manager has to contend with both collectivist and individualist values within a formal system of management</a:t>
            </a:r>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3479380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Southern Asia: Thailand</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92500" lnSpcReduction="10000"/>
          </a:bodyPr>
          <a:lstStyle/>
          <a:p>
            <a:pPr>
              <a:buNone/>
              <a:defRPr/>
            </a:pPr>
            <a:r>
              <a:rPr lang="en-US" altLang="en-US" sz="2400" b="1" u="sng" dirty="0"/>
              <a:t>Thailand and </a:t>
            </a:r>
            <a:r>
              <a:rPr lang="en-US" altLang="en-US" sz="2400" b="1" i="1" u="sng" dirty="0"/>
              <a:t>karma</a:t>
            </a:r>
          </a:p>
          <a:p>
            <a:pPr marL="307975" indent="-307975">
              <a:defRPr/>
            </a:pPr>
            <a:r>
              <a:rPr lang="en-US" altLang="en-US" sz="2400" dirty="0"/>
              <a:t>Thai Buddhist economic model</a:t>
            </a:r>
          </a:p>
          <a:p>
            <a:pPr marL="668338" lvl="1" indent="-360363">
              <a:defRPr/>
            </a:pPr>
            <a:r>
              <a:rPr lang="en-US" altLang="en-US" sz="2400" dirty="0"/>
              <a:t>Avoidance of extremes</a:t>
            </a:r>
          </a:p>
          <a:p>
            <a:pPr marL="668338" lvl="1" indent="-360363">
              <a:defRPr/>
            </a:pPr>
            <a:r>
              <a:rPr lang="en-US" altLang="en-US" sz="2400" dirty="0"/>
              <a:t>Create sustainable profit</a:t>
            </a:r>
            <a:r>
              <a:rPr lang="en-US" altLang="en-US" sz="2600" dirty="0"/>
              <a:t>.</a:t>
            </a:r>
            <a:endParaRPr lang="en-US" altLang="en-US" sz="2400" b="1" i="1" u="sng" dirty="0"/>
          </a:p>
          <a:p>
            <a:pPr marL="307975" indent="-307975">
              <a:defRPr/>
            </a:pPr>
            <a:r>
              <a:rPr lang="en-US" altLang="en-US" sz="2400" dirty="0"/>
              <a:t>Buddhism plays dominant role: Buddhists assert personal and social responsibilities to ensure peace and serenity.</a:t>
            </a:r>
          </a:p>
          <a:p>
            <a:pPr marL="307975" indent="-307975">
              <a:defRPr/>
            </a:pPr>
            <a:r>
              <a:rPr lang="en-GB" altLang="en-US" sz="2400" dirty="0"/>
              <a:t>The leader is considered to have accumulated good rather than bad karma.</a:t>
            </a:r>
          </a:p>
          <a:p>
            <a:pPr marL="307975" indent="-307975">
              <a:defRPr/>
            </a:pPr>
            <a:r>
              <a:rPr lang="en-GB" altLang="en-US" sz="2400" dirty="0"/>
              <a:t>Leadership requires exercising personal responsibility towards the community, being its leader and servant. </a:t>
            </a:r>
          </a:p>
          <a:p>
            <a:pPr marL="307975" indent="-307975">
              <a:defRPr/>
            </a:pPr>
            <a:r>
              <a:rPr lang="en-GB" altLang="en-US" sz="2400" dirty="0"/>
              <a:t>Thai Buddhist economic model: creating sustainable profit</a:t>
            </a:r>
            <a:r>
              <a:rPr lang="en-GB" altLang="en-US" sz="2400" dirty="0" smtClean="0"/>
              <a:t>.</a:t>
            </a:r>
            <a:endParaRPr lang="en-GB" altLang="en-US" sz="2400"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417783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fade">
                                      <p:cBhvr>
                                        <p:cTn id="38" dur="500"/>
                                        <p:tgtEl>
                                          <p:spTgt spid="3">
                                            <p:txEl>
                                              <p:pRg st="7" end="7"/>
                                            </p:txEl>
                                          </p:spTgt>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48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Concept of </a:t>
            </a:r>
            <a:br>
              <a:rPr lang="en-US" altLang="en-US" sz="48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br>
            <a:r>
              <a:rPr lang="en-US" altLang="en-US" sz="48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African and Middle East cultures</a:t>
            </a:r>
            <a:endParaRPr lang="en-GB" sz="48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92500" lnSpcReduction="10000"/>
          </a:bodyPr>
          <a:lstStyle/>
          <a:p>
            <a:pPr>
              <a:buNone/>
              <a:defRPr/>
            </a:pPr>
            <a:r>
              <a:rPr lang="en-GB" sz="2600" b="1" dirty="0"/>
              <a:t>Sub-Saharan Africa</a:t>
            </a:r>
          </a:p>
          <a:p>
            <a:pPr marL="0" indent="0">
              <a:buNone/>
              <a:defRPr/>
            </a:pPr>
            <a:r>
              <a:rPr lang="en-GB" sz="2600" dirty="0"/>
              <a:t>According to Shepherd </a:t>
            </a:r>
            <a:r>
              <a:rPr lang="en-GB" sz="2600" dirty="0" err="1"/>
              <a:t>Shonhiwa</a:t>
            </a:r>
            <a:r>
              <a:rPr lang="en-GB" sz="2600" dirty="0"/>
              <a:t>, the fundamental African personality traits are:</a:t>
            </a:r>
          </a:p>
          <a:p>
            <a:pPr marL="307975" lvl="1" indent="-307975">
              <a:buFont typeface="Arial" panose="020B0604020202020204" pitchFamily="34" charset="0"/>
              <a:buChar char="•"/>
              <a:defRPr/>
            </a:pPr>
            <a:r>
              <a:rPr lang="en-GB" sz="2400" dirty="0"/>
              <a:t>Being non-discriminatory, not promoting prejudice, </a:t>
            </a:r>
            <a:br>
              <a:rPr lang="en-GB" sz="2400" dirty="0"/>
            </a:br>
            <a:r>
              <a:rPr lang="en-GB" sz="2400" dirty="0"/>
              <a:t>seeking reconciliation in politics and business.</a:t>
            </a:r>
          </a:p>
          <a:p>
            <a:pPr marL="307975" lvl="1" indent="-307975">
              <a:buFont typeface="Arial" panose="020B0604020202020204" pitchFamily="34" charset="0"/>
              <a:buChar char="•"/>
              <a:defRPr/>
            </a:pPr>
            <a:r>
              <a:rPr lang="en-GB" sz="2400" dirty="0"/>
              <a:t>Having inherent trust and belief in human fairness.</a:t>
            </a:r>
          </a:p>
          <a:p>
            <a:pPr marL="307975" lvl="1" indent="-307975">
              <a:buFont typeface="Arial" panose="020B0604020202020204" pitchFamily="34" charset="0"/>
              <a:buChar char="•"/>
              <a:defRPr/>
            </a:pPr>
            <a:r>
              <a:rPr lang="en-GB" sz="2400" dirty="0"/>
              <a:t>Having high standards of basic morality, based on historical precedent and bolstered by extended family system.</a:t>
            </a:r>
          </a:p>
          <a:p>
            <a:pPr marL="307975" lvl="1" indent="-307975">
              <a:buFont typeface="Arial" panose="020B0604020202020204" pitchFamily="34" charset="0"/>
              <a:buChar char="•"/>
              <a:defRPr/>
            </a:pPr>
            <a:r>
              <a:rPr lang="en-GB" sz="2400" dirty="0"/>
              <a:t>Believing in a hierarchical political ideology, but based on an inclusive system of consultation.</a:t>
            </a:r>
          </a:p>
          <a:p>
            <a:pPr marL="307975" lvl="1" indent="-307975">
              <a:buFont typeface="Arial" panose="020B0604020202020204" pitchFamily="34" charset="0"/>
              <a:buChar char="•"/>
              <a:defRPr/>
            </a:pPr>
            <a:r>
              <a:rPr lang="en-GB" sz="2400" dirty="0"/>
              <a:t>Perpetual optimism, mainly due to strong religious beliefs</a:t>
            </a:r>
            <a:r>
              <a:rPr lang="en-GB" sz="2400" dirty="0" smtClean="0"/>
              <a:t>.</a:t>
            </a:r>
            <a:endParaRPr lang="en-US" sz="2400"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3838833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European cultures</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lstStyle/>
          <a:p>
            <a:pPr marL="280988" indent="-280988">
              <a:defRPr/>
            </a:pPr>
            <a:r>
              <a:rPr lang="en-US" altLang="en-US" dirty="0">
                <a:ea typeface="ＭＳ Ｐゴシック" panose="020B0600070205080204" pitchFamily="34" charset="-128"/>
              </a:rPr>
              <a:t>Europe’s identity never clearly established culturally, politically or geographically.</a:t>
            </a:r>
          </a:p>
          <a:p>
            <a:pPr marL="280988" indent="-280988">
              <a:defRPr/>
            </a:pPr>
            <a:r>
              <a:rPr lang="en-US" altLang="en-US" dirty="0">
                <a:ea typeface="ＭＳ Ｐゴシック" panose="020B0600070205080204" pitchFamily="34" charset="-128"/>
              </a:rPr>
              <a:t>Most recent development: creation of the European union (EU): common economic, socio-cultural and political bodies.</a:t>
            </a:r>
          </a:p>
          <a:p>
            <a:pPr marL="280988" indent="-280988">
              <a:defRPr/>
            </a:pPr>
            <a:r>
              <a:rPr lang="en-US" altLang="en-US" dirty="0">
                <a:ea typeface="ＭＳ Ｐゴシック" panose="020B0600070205080204" pitchFamily="34" charset="-128"/>
              </a:rPr>
              <a:t>Council of Europe aims to promote fundamental values, e.g. human rights</a:t>
            </a:r>
            <a:r>
              <a:rPr lang="en-US" altLang="en-US" dirty="0" smtClean="0">
                <a:ea typeface="ＭＳ Ｐゴシック" panose="020B0600070205080204" pitchFamily="34" charset="-128"/>
              </a:rPr>
              <a:t>.</a:t>
            </a:r>
            <a:endParaRPr lang="en-US" altLang="en-US" dirty="0">
              <a:ea typeface="ＭＳ Ｐゴシック" panose="020B0600070205080204" pitchFamily="34" charset="-128"/>
            </a:endParaRPr>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171442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Western Europe</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lstStyle/>
          <a:p>
            <a:r>
              <a:rPr lang="en-GB" dirty="0"/>
              <a:t>Latin Europe</a:t>
            </a:r>
          </a:p>
          <a:p>
            <a:r>
              <a:rPr lang="en-GB" dirty="0"/>
              <a:t>Influence of Roman Empire</a:t>
            </a:r>
          </a:p>
          <a:p>
            <a:r>
              <a:rPr lang="en-GB" dirty="0"/>
              <a:t>Highly developed bureaucracies</a:t>
            </a:r>
          </a:p>
          <a:p>
            <a:r>
              <a:rPr lang="en-GB" dirty="0"/>
              <a:t>‘Rule-bending’ through family and personal </a:t>
            </a:r>
            <a:r>
              <a:rPr lang="en-GB" dirty="0" smtClean="0"/>
              <a:t>relationships</a:t>
            </a:r>
            <a:endParaRPr lang="en-GB"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190475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Western Europe (Continued)</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92500" lnSpcReduction="10000"/>
          </a:bodyPr>
          <a:lstStyle/>
          <a:p>
            <a:pPr marL="633412" lvl="1" indent="-342900">
              <a:buFont typeface="Arial" panose="020B0604020202020204" pitchFamily="34" charset="0"/>
              <a:buChar char="•"/>
              <a:defRPr/>
            </a:pPr>
            <a:r>
              <a:rPr lang="en-US" altLang="en-US" sz="2400" b="1" dirty="0">
                <a:ea typeface="ＭＳ Ｐゴシック" panose="020B0600070205080204" pitchFamily="34" charset="-128"/>
              </a:rPr>
              <a:t>France: </a:t>
            </a:r>
          </a:p>
          <a:p>
            <a:pPr marL="658813" lvl="1" indent="-368300">
              <a:defRPr/>
            </a:pPr>
            <a:r>
              <a:rPr lang="en-US" altLang="en-US" sz="2400" dirty="0">
                <a:solidFill>
                  <a:srgbClr val="000000"/>
                </a:solidFill>
                <a:ea typeface="ＭＳ Ｐゴシック" panose="020B0600070205080204" pitchFamily="34" charset="-128"/>
              </a:rPr>
              <a:t>Viking heritage: self-sufficiency, fairness, egalitarianism and democracy</a:t>
            </a:r>
          </a:p>
          <a:p>
            <a:pPr marL="658813" lvl="1" indent="-368300">
              <a:defRPr/>
            </a:pPr>
            <a:r>
              <a:rPr lang="en-US" altLang="en-US" sz="2400" dirty="0">
                <a:solidFill>
                  <a:srgbClr val="000000"/>
                </a:solidFill>
                <a:ea typeface="ＭＳ Ｐゴシック" panose="020B0600070205080204" pitchFamily="34" charset="-128"/>
              </a:rPr>
              <a:t>Face up to authority, question it and expect to be consulted</a:t>
            </a:r>
          </a:p>
          <a:p>
            <a:pPr marL="658813" lvl="1" indent="-368300">
              <a:defRPr/>
            </a:pPr>
            <a:r>
              <a:rPr lang="en-GB" altLang="en-US" sz="2400" dirty="0">
                <a:solidFill>
                  <a:srgbClr val="000000"/>
                </a:solidFill>
                <a:ea typeface="ＭＳ Ｐゴシック" panose="020B0600070205080204" pitchFamily="34" charset="-128"/>
              </a:rPr>
              <a:t>Upholder of universal cultural values.</a:t>
            </a:r>
            <a:endParaRPr lang="en-US" altLang="en-US" sz="2400" dirty="0">
              <a:solidFill>
                <a:srgbClr val="000000"/>
              </a:solidFill>
              <a:ea typeface="ＭＳ Ｐゴシック" panose="020B0600070205080204" pitchFamily="34" charset="-128"/>
            </a:endParaRPr>
          </a:p>
          <a:p>
            <a:pPr marL="0" indent="0">
              <a:buNone/>
              <a:defRPr/>
            </a:pPr>
            <a:endParaRPr lang="en-US" altLang="en-US" sz="2400" b="1" dirty="0">
              <a:solidFill>
                <a:srgbClr val="000000"/>
              </a:solidFill>
              <a:ea typeface="ＭＳ Ｐゴシック" panose="020B0600070205080204" pitchFamily="34" charset="-128"/>
            </a:endParaRPr>
          </a:p>
          <a:p>
            <a:pPr>
              <a:defRPr/>
            </a:pPr>
            <a:r>
              <a:rPr lang="en-US" altLang="en-US" sz="2400" b="1" dirty="0">
                <a:ea typeface="ＭＳ Ｐゴシック" panose="020B0600070205080204" pitchFamily="34" charset="-128"/>
              </a:rPr>
              <a:t>   German:</a:t>
            </a:r>
          </a:p>
          <a:p>
            <a:pPr marL="658813" lvl="1" indent="-368300">
              <a:defRPr/>
            </a:pPr>
            <a:r>
              <a:rPr lang="en-US" altLang="en-US" sz="2400" dirty="0">
                <a:ea typeface="ＭＳ Ｐゴシック" panose="020B0600070205080204" pitchFamily="34" charset="-128"/>
              </a:rPr>
              <a:t>Longer term perspective when managing </a:t>
            </a:r>
            <a:r>
              <a:rPr lang="en-US" altLang="en-US" sz="2400" spc="-60" dirty="0">
                <a:ea typeface="ＭＳ Ｐゴシック" panose="020B0600070205080204" pitchFamily="34" charset="-128"/>
              </a:rPr>
              <a:t>uncertainty</a:t>
            </a:r>
          </a:p>
          <a:p>
            <a:pPr marL="658813" lvl="1" indent="-368300">
              <a:defRPr/>
            </a:pPr>
            <a:r>
              <a:rPr lang="en-US" altLang="en-US" sz="2400" dirty="0">
                <a:ea typeface="ＭＳ Ｐゴシック" panose="020B0600070205080204" pitchFamily="34" charset="-128"/>
              </a:rPr>
              <a:t>Assertive </a:t>
            </a:r>
            <a:r>
              <a:rPr lang="en-US" altLang="en-US" sz="2400" dirty="0" err="1">
                <a:ea typeface="ＭＳ Ｐゴシック" panose="020B0600070205080204" pitchFamily="34" charset="-128"/>
              </a:rPr>
              <a:t>behaviour</a:t>
            </a:r>
            <a:r>
              <a:rPr lang="en-US" altLang="en-US" sz="2400" dirty="0">
                <a:ea typeface="ＭＳ Ｐゴシック" panose="020B0600070205080204" pitchFamily="34" charset="-128"/>
              </a:rPr>
              <a:t>, explicit communication</a:t>
            </a:r>
          </a:p>
          <a:p>
            <a:pPr marL="658813" lvl="1" indent="-368300">
              <a:defRPr/>
            </a:pPr>
            <a:r>
              <a:rPr lang="en-US" altLang="en-US" sz="2400" dirty="0">
                <a:ea typeface="ＭＳ Ｐゴシック" panose="020B0600070205080204" pitchFamily="34" charset="-128"/>
              </a:rPr>
              <a:t>Emphasis on results rather than relationships</a:t>
            </a:r>
            <a:endParaRPr lang="en-GB"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262961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American and Australasian cultures</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lstStyle/>
          <a:p>
            <a:pPr marL="298450" indent="-298450">
              <a:defRPr/>
            </a:pPr>
            <a:r>
              <a:rPr lang="en-GB" altLang="en-US" sz="2800"/>
              <a:t>We move from the ‘European Old World’ to the ‘New World’.</a:t>
            </a:r>
          </a:p>
          <a:p>
            <a:pPr marL="298450" indent="-298450">
              <a:defRPr/>
            </a:pPr>
            <a:r>
              <a:rPr lang="en-GB" altLang="en-US" sz="2800"/>
              <a:t>Areas where immigrants from European peoples set up home and business.</a:t>
            </a:r>
          </a:p>
          <a:p>
            <a:pPr marL="298450" indent="-298450">
              <a:defRPr/>
            </a:pPr>
            <a:r>
              <a:rPr lang="en-US" altLang="en-US" sz="2800"/>
              <a:t>Concept examines: </a:t>
            </a:r>
          </a:p>
          <a:p>
            <a:pPr marL="668338" lvl="1" indent="-369888">
              <a:defRPr/>
            </a:pPr>
            <a:r>
              <a:rPr lang="en-US" altLang="en-US" sz="2600"/>
              <a:t>Anglo-Saxon approach to business</a:t>
            </a:r>
          </a:p>
          <a:p>
            <a:pPr marL="668338" lvl="1" indent="-369888">
              <a:defRPr/>
            </a:pPr>
            <a:r>
              <a:rPr lang="en-US" altLang="en-US" sz="2600"/>
              <a:t>The strong values of the Latin Europe as reflected in Latin America. </a:t>
            </a:r>
          </a:p>
        </p:txBody>
      </p:sp>
      <p:sp>
        <p:nvSpPr>
          <p:cNvPr id="4" name="Rectangle 3"/>
          <p:cNvSpPr/>
          <p:nvPr/>
        </p:nvSpPr>
        <p:spPr>
          <a:xfrm>
            <a:off x="1811736" y="5386428"/>
            <a:ext cx="7332264" cy="261610"/>
          </a:xfrm>
          <a:prstGeom prst="rect">
            <a:avLst/>
          </a:prstGeom>
        </p:spPr>
        <p:txBody>
          <a:bodyPr wrap="square">
            <a:spAutoFit/>
          </a:bodyPr>
          <a:lstStyle/>
          <a:p>
            <a:r>
              <a:rPr lang="en-GB" sz="1050"/>
              <a:t>BROWAEYS, M.-J., &amp; PRICE, R. (2011). Understanding cross-cultural management. Harlow, England, Financial Times Prentice Hall. </a:t>
            </a:r>
          </a:p>
        </p:txBody>
      </p:sp>
    </p:spTree>
    <p:extLst>
      <p:ext uri="{BB962C8B-B14F-4D97-AF65-F5344CB8AC3E}">
        <p14:creationId xmlns:p14="http://schemas.microsoft.com/office/powerpoint/2010/main" val="42738773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United States of America</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92500"/>
          </a:bodyPr>
          <a:lstStyle/>
          <a:p>
            <a:pPr marL="658813" lvl="1" indent="-368300">
              <a:defRPr/>
            </a:pPr>
            <a:r>
              <a:rPr lang="en-GB" altLang="en-US" sz="2400"/>
              <a:t>Originally 13 British colonies which would become the USA</a:t>
            </a:r>
          </a:p>
          <a:p>
            <a:pPr marL="658813" lvl="1" indent="-368300">
              <a:defRPr/>
            </a:pPr>
            <a:r>
              <a:rPr lang="en-GB" altLang="en-US" sz="2400"/>
              <a:t>Constitution based on the principle of equality</a:t>
            </a:r>
          </a:p>
          <a:p>
            <a:pPr marL="658813" lvl="1" indent="-368300">
              <a:defRPr/>
            </a:pPr>
            <a:r>
              <a:rPr lang="en-GB" altLang="en-US" sz="2400"/>
              <a:t>Many immigrants adopted the Protestant work ethic</a:t>
            </a:r>
          </a:p>
          <a:p>
            <a:pPr marL="658813" lvl="1" indent="-368300">
              <a:defRPr/>
            </a:pPr>
            <a:r>
              <a:rPr lang="en-GB" altLang="en-US" sz="2400"/>
              <a:t>Indicator of success for US businesses is the ‘bottom-line’</a:t>
            </a:r>
          </a:p>
          <a:p>
            <a:pPr marL="658813" lvl="1" indent="-368300">
              <a:defRPr/>
            </a:pPr>
            <a:r>
              <a:rPr lang="en-GB" altLang="en-US" sz="2400"/>
              <a:t>Difference between British and American businesses: the way they look at the future </a:t>
            </a:r>
          </a:p>
          <a:p>
            <a:pPr marL="290513" indent="-290513">
              <a:defRPr/>
            </a:pPr>
            <a:r>
              <a:rPr lang="en-GB" altLang="en-US" sz="2400" b="1"/>
              <a:t>The ‘new’ immigrants</a:t>
            </a:r>
          </a:p>
          <a:p>
            <a:pPr marL="658813" lvl="1" indent="-368300">
              <a:defRPr/>
            </a:pPr>
            <a:r>
              <a:rPr lang="en-GB" altLang="en-US" sz="2400"/>
              <a:t>Latin American and Asian immigrants </a:t>
            </a:r>
          </a:p>
          <a:p>
            <a:pPr marL="658813" lvl="1" indent="-368300">
              <a:defRPr/>
            </a:pPr>
            <a:r>
              <a:rPr lang="en-GB" altLang="en-US" sz="2400"/>
              <a:t>Recent immigrants (Mexican) are still undergoing the process of assimilation</a:t>
            </a:r>
            <a:r>
              <a:rPr lang="en-GB" altLang="en-US" sz="2400" smtClean="0"/>
              <a:t>.</a:t>
            </a:r>
            <a:endParaRPr lang="en-GB" altLang="en-US" sz="2400"/>
          </a:p>
        </p:txBody>
      </p:sp>
      <p:sp>
        <p:nvSpPr>
          <p:cNvPr id="4" name="Rectangle 3"/>
          <p:cNvSpPr/>
          <p:nvPr/>
        </p:nvSpPr>
        <p:spPr>
          <a:xfrm>
            <a:off x="1811736" y="5386428"/>
            <a:ext cx="7332264" cy="261610"/>
          </a:xfrm>
          <a:prstGeom prst="rect">
            <a:avLst/>
          </a:prstGeom>
        </p:spPr>
        <p:txBody>
          <a:bodyPr wrap="square">
            <a:spAutoFit/>
          </a:bodyPr>
          <a:lstStyle/>
          <a:p>
            <a:r>
              <a:rPr lang="en-GB" sz="1050"/>
              <a:t>BROWAEYS, M.-J., &amp; PRICE, R. (2011). Understanding cross-cultural management. Harlow, England, Financial Times Prentice Hall. </a:t>
            </a:r>
          </a:p>
        </p:txBody>
      </p:sp>
    </p:spTree>
    <p:extLst>
      <p:ext uri="{BB962C8B-B14F-4D97-AF65-F5344CB8AC3E}">
        <p14:creationId xmlns:p14="http://schemas.microsoft.com/office/powerpoint/2010/main" val="9955533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altLang="en-US"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Canada, Australia and New Zealand</a:t>
            </a:r>
            <a:endPar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fontScale="92500" lnSpcReduction="20000"/>
          </a:bodyPr>
          <a:lstStyle/>
          <a:p>
            <a:pPr marL="290513" indent="-290513">
              <a:defRPr/>
            </a:pPr>
            <a:r>
              <a:rPr lang="en-GB" altLang="en-US" sz="2800" b="1" dirty="0"/>
              <a:t>Canadians</a:t>
            </a:r>
          </a:p>
          <a:p>
            <a:pPr marL="658813" lvl="1" indent="-368300">
              <a:defRPr/>
            </a:pPr>
            <a:r>
              <a:rPr lang="en-GB" altLang="en-US" sz="2600" dirty="0"/>
              <a:t>More a ‘mosaic’ than a ‘melting-pot’ society</a:t>
            </a:r>
          </a:p>
          <a:p>
            <a:pPr marL="658813" lvl="1" indent="-368300">
              <a:defRPr/>
            </a:pPr>
            <a:r>
              <a:rPr lang="en-GB" altLang="en-US" sz="2600" dirty="0"/>
              <a:t>Respect for cultural diversity and cultural pluralism</a:t>
            </a:r>
          </a:p>
          <a:p>
            <a:pPr marL="658813" lvl="1" indent="-368300">
              <a:defRPr/>
            </a:pPr>
            <a:r>
              <a:rPr lang="en-GB" altLang="en-US" sz="2600" dirty="0"/>
              <a:t>Canadian style of management contrasts to that of the USA: less formalised, less driven by individual goals, more aware of society as a whole.</a:t>
            </a:r>
          </a:p>
          <a:p>
            <a:pPr marL="290513" indent="-290513">
              <a:defRPr/>
            </a:pPr>
            <a:r>
              <a:rPr lang="en-GB" altLang="en-US" sz="2800" b="1" dirty="0"/>
              <a:t>Australians and New Zealanders</a:t>
            </a:r>
          </a:p>
          <a:p>
            <a:pPr marL="658813" lvl="1" indent="-368300">
              <a:defRPr/>
            </a:pPr>
            <a:r>
              <a:rPr lang="en-GB" altLang="en-US" sz="2600" dirty="0"/>
              <a:t>Increasing cultural diversity, despite Anglo-Saxon foundations</a:t>
            </a:r>
          </a:p>
          <a:p>
            <a:pPr marL="658813" lvl="1" indent="-368300">
              <a:defRPr/>
            </a:pPr>
            <a:r>
              <a:rPr lang="en-GB" altLang="en-US" sz="2600" dirty="0"/>
              <a:t>Business culture remains Anglo-Saxon in nature, </a:t>
            </a:r>
            <a:br>
              <a:rPr lang="en-GB" altLang="en-US" sz="2600" dirty="0"/>
            </a:br>
            <a:r>
              <a:rPr lang="en-GB" altLang="en-US" sz="2600" dirty="0"/>
              <a:t>but more collaborative, distrust of authority</a:t>
            </a:r>
            <a:r>
              <a:rPr lang="en-GB" altLang="en-US" sz="2600" dirty="0" smtClean="0"/>
              <a:t>.</a:t>
            </a:r>
            <a:endParaRPr lang="en-GB" altLang="en-US" sz="2600" dirty="0"/>
          </a:p>
        </p:txBody>
      </p:sp>
      <p:sp>
        <p:nvSpPr>
          <p:cNvPr id="4" name="Rectangle 3"/>
          <p:cNvSpPr/>
          <p:nvPr/>
        </p:nvSpPr>
        <p:spPr>
          <a:xfrm>
            <a:off x="1811736" y="5386428"/>
            <a:ext cx="7332264" cy="261610"/>
          </a:xfrm>
          <a:prstGeom prst="rect">
            <a:avLst/>
          </a:prstGeom>
        </p:spPr>
        <p:txBody>
          <a:bodyPr wrap="square">
            <a:spAutoFit/>
          </a:bodyPr>
          <a:lstStyle/>
          <a:p>
            <a:r>
              <a:rPr lang="en-GB" sz="1050" dirty="0"/>
              <a:t>BROWAEYS, M.-J., &amp; PRICE, R. (2011). Understanding cross-cultural management. Harlow, England, Financial Times Prentice Hall. </a:t>
            </a:r>
          </a:p>
        </p:txBody>
      </p:sp>
    </p:spTree>
    <p:extLst>
      <p:ext uri="{BB962C8B-B14F-4D97-AF65-F5344CB8AC3E}">
        <p14:creationId xmlns:p14="http://schemas.microsoft.com/office/powerpoint/2010/main" val="1543909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duotone>
              <a:schemeClr val="accent5">
                <a:shade val="45000"/>
                <a:satMod val="135000"/>
              </a:schemeClr>
              <a:prstClr val="white"/>
            </a:duotone>
          </a:blip>
          <a:stretch>
            <a:fillRect/>
          </a:stretch>
        </p:blipFill>
        <p:spPr>
          <a:xfrm>
            <a:off x="0" y="12616"/>
            <a:ext cx="9132608" cy="1710000"/>
          </a:xfrm>
          <a:prstGeom prst="rect">
            <a:avLst/>
          </a:prstGeom>
        </p:spPr>
      </p:pic>
      <p:pic>
        <p:nvPicPr>
          <p:cNvPr id="12" name="Picture 11"/>
          <p:cNvPicPr>
            <a:picLocks noChangeAspect="1"/>
          </p:cNvPicPr>
          <p:nvPr/>
        </p:nvPicPr>
        <p:blipFill>
          <a:blip r:embed="rId3">
            <a:duotone>
              <a:schemeClr val="accent5">
                <a:shade val="45000"/>
                <a:satMod val="135000"/>
              </a:schemeClr>
              <a:prstClr val="white"/>
            </a:duotone>
          </a:blip>
          <a:stretch>
            <a:fillRect/>
          </a:stretch>
        </p:blipFill>
        <p:spPr>
          <a:xfrm>
            <a:off x="0" y="1697688"/>
            <a:ext cx="9132608" cy="1710000"/>
          </a:xfrm>
          <a:prstGeom prst="rect">
            <a:avLst/>
          </a:prstGeom>
        </p:spPr>
      </p:pic>
      <p:pic>
        <p:nvPicPr>
          <p:cNvPr id="11" name="Picture 10"/>
          <p:cNvPicPr>
            <a:picLocks noChangeAspect="1"/>
          </p:cNvPicPr>
          <p:nvPr/>
        </p:nvPicPr>
        <p:blipFill>
          <a:blip r:embed="rId4">
            <a:duotone>
              <a:schemeClr val="accent5">
                <a:shade val="45000"/>
                <a:satMod val="135000"/>
              </a:schemeClr>
              <a:prstClr val="white"/>
            </a:duotone>
          </a:blip>
          <a:stretch>
            <a:fillRect/>
          </a:stretch>
        </p:blipFill>
        <p:spPr>
          <a:xfrm>
            <a:off x="0" y="3407688"/>
            <a:ext cx="9132608" cy="1710000"/>
          </a:xfrm>
          <a:prstGeom prst="rect">
            <a:avLst/>
          </a:prstGeom>
        </p:spPr>
      </p:pic>
      <p:sp>
        <p:nvSpPr>
          <p:cNvPr id="8" name="TextBox 7"/>
          <p:cNvSpPr txBox="1"/>
          <p:nvPr/>
        </p:nvSpPr>
        <p:spPr>
          <a:xfrm>
            <a:off x="395536" y="41589"/>
            <a:ext cx="1090464" cy="461665"/>
          </a:xfrm>
          <a:prstGeom prst="rect">
            <a:avLst/>
          </a:prstGeom>
          <a:noFill/>
        </p:spPr>
        <p:txBody>
          <a:bodyPr wrap="square" rtlCol="0">
            <a:spAutoFit/>
          </a:bodyPr>
          <a:lstStyle/>
          <a:p>
            <a:r>
              <a:rPr lang="en-GB" sz="2400" b="1" dirty="0" smtClean="0">
                <a:solidFill>
                  <a:schemeClr val="bg1"/>
                </a:solidFill>
              </a:rPr>
              <a:t>Japan</a:t>
            </a:r>
            <a:endParaRPr lang="en-GB" b="1" dirty="0">
              <a:solidFill>
                <a:schemeClr val="bg1"/>
              </a:solidFill>
            </a:endParaRPr>
          </a:p>
        </p:txBody>
      </p:sp>
      <p:sp>
        <p:nvSpPr>
          <p:cNvPr id="9" name="TextBox 8"/>
          <p:cNvSpPr txBox="1"/>
          <p:nvPr/>
        </p:nvSpPr>
        <p:spPr>
          <a:xfrm>
            <a:off x="395536" y="1726661"/>
            <a:ext cx="1090464" cy="461665"/>
          </a:xfrm>
          <a:prstGeom prst="rect">
            <a:avLst/>
          </a:prstGeom>
          <a:noFill/>
        </p:spPr>
        <p:txBody>
          <a:bodyPr wrap="square" rtlCol="0">
            <a:spAutoFit/>
          </a:bodyPr>
          <a:lstStyle/>
          <a:p>
            <a:r>
              <a:rPr lang="en-GB" sz="2400" b="1" dirty="0">
                <a:solidFill>
                  <a:schemeClr val="bg1"/>
                </a:solidFill>
              </a:rPr>
              <a:t>UK</a:t>
            </a:r>
          </a:p>
        </p:txBody>
      </p:sp>
      <p:sp>
        <p:nvSpPr>
          <p:cNvPr id="10" name="TextBox 9"/>
          <p:cNvSpPr txBox="1"/>
          <p:nvPr/>
        </p:nvSpPr>
        <p:spPr>
          <a:xfrm>
            <a:off x="392152" y="3407688"/>
            <a:ext cx="1450504" cy="461665"/>
          </a:xfrm>
          <a:prstGeom prst="rect">
            <a:avLst/>
          </a:prstGeom>
          <a:noFill/>
        </p:spPr>
        <p:txBody>
          <a:bodyPr wrap="square" rtlCol="0">
            <a:spAutoFit/>
          </a:bodyPr>
          <a:lstStyle/>
          <a:p>
            <a:r>
              <a:rPr lang="en-GB" sz="2400" b="1" dirty="0">
                <a:solidFill>
                  <a:schemeClr val="bg1"/>
                </a:solidFill>
              </a:rPr>
              <a:t>Germany</a:t>
            </a:r>
          </a:p>
        </p:txBody>
      </p:sp>
      <p:pic>
        <p:nvPicPr>
          <p:cNvPr id="3" name="Picture 2"/>
          <p:cNvPicPr>
            <a:picLocks noChangeAspect="1"/>
          </p:cNvPicPr>
          <p:nvPr/>
        </p:nvPicPr>
        <p:blipFill>
          <a:blip r:embed="rId5">
            <a:duotone>
              <a:schemeClr val="accent5">
                <a:shade val="45000"/>
                <a:satMod val="135000"/>
              </a:schemeClr>
              <a:prstClr val="white"/>
            </a:duotone>
          </a:blip>
          <a:stretch>
            <a:fillRect/>
          </a:stretch>
        </p:blipFill>
        <p:spPr>
          <a:xfrm>
            <a:off x="0" y="5085184"/>
            <a:ext cx="9144000" cy="1772816"/>
          </a:xfrm>
          <a:prstGeom prst="rect">
            <a:avLst/>
          </a:prstGeom>
        </p:spPr>
      </p:pic>
      <p:sp>
        <p:nvSpPr>
          <p:cNvPr id="14" name="TextBox 13"/>
          <p:cNvSpPr txBox="1"/>
          <p:nvPr/>
        </p:nvSpPr>
        <p:spPr>
          <a:xfrm>
            <a:off x="392152" y="5117688"/>
            <a:ext cx="1450504" cy="461665"/>
          </a:xfrm>
          <a:prstGeom prst="rect">
            <a:avLst/>
          </a:prstGeom>
          <a:noFill/>
        </p:spPr>
        <p:txBody>
          <a:bodyPr wrap="square" rtlCol="0">
            <a:spAutoFit/>
          </a:bodyPr>
          <a:lstStyle/>
          <a:p>
            <a:r>
              <a:rPr lang="en-GB" sz="2400" b="1" dirty="0" smtClean="0">
                <a:solidFill>
                  <a:schemeClr val="bg1"/>
                </a:solidFill>
              </a:rPr>
              <a:t>USA</a:t>
            </a:r>
            <a:endParaRPr lang="en-GB" sz="2400" b="1" dirty="0">
              <a:solidFill>
                <a:schemeClr val="bg1"/>
              </a:solidFill>
            </a:endParaRPr>
          </a:p>
        </p:txBody>
      </p:sp>
    </p:spTree>
    <p:extLst>
      <p:ext uri="{BB962C8B-B14F-4D97-AF65-F5344CB8AC3E}">
        <p14:creationId xmlns:p14="http://schemas.microsoft.com/office/powerpoint/2010/main" val="1521086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smtClean="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Activity</a:t>
            </a:r>
            <a:endPar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p:txBody>
          <a:bodyPr>
            <a:normAutofit lnSpcReduction="10000"/>
          </a:bodyPr>
          <a:lstStyle/>
          <a:p>
            <a:pPr>
              <a:lnSpc>
                <a:spcPct val="90000"/>
              </a:lnSpc>
            </a:pPr>
            <a:r>
              <a:rPr lang="fr-FR" altLang="fr-FR" dirty="0"/>
              <a:t>You are </a:t>
            </a:r>
            <a:r>
              <a:rPr lang="en-GB" altLang="fr-FR" noProof="1" smtClean="0"/>
              <a:t>going</a:t>
            </a:r>
            <a:r>
              <a:rPr lang="fr-FR" altLang="fr-FR" dirty="0" smtClean="0"/>
              <a:t> </a:t>
            </a:r>
            <a:r>
              <a:rPr lang="fr-FR" altLang="fr-FR" dirty="0"/>
              <a:t>to </a:t>
            </a:r>
            <a:r>
              <a:rPr lang="en-GB" altLang="fr-FR" dirty="0" smtClean="0"/>
              <a:t>work</a:t>
            </a:r>
            <a:r>
              <a:rPr lang="fr-FR" altLang="fr-FR" dirty="0" smtClean="0"/>
              <a:t> </a:t>
            </a:r>
            <a:r>
              <a:rPr lang="fr-FR" altLang="fr-FR" dirty="0"/>
              <a:t>in:</a:t>
            </a:r>
          </a:p>
          <a:p>
            <a:pPr>
              <a:lnSpc>
                <a:spcPct val="90000"/>
              </a:lnSpc>
              <a:buNone/>
            </a:pPr>
            <a:r>
              <a:rPr lang="fr-FR" altLang="fr-FR" dirty="0"/>
              <a:t>           </a:t>
            </a:r>
            <a:r>
              <a:rPr lang="fr-FR" altLang="fr-FR" dirty="0" smtClean="0"/>
              <a:t>- </a:t>
            </a:r>
            <a:r>
              <a:rPr lang="en-GB" altLang="fr-FR" dirty="0" smtClean="0"/>
              <a:t>Japan</a:t>
            </a:r>
          </a:p>
          <a:p>
            <a:pPr>
              <a:lnSpc>
                <a:spcPct val="90000"/>
              </a:lnSpc>
              <a:buNone/>
            </a:pPr>
            <a:r>
              <a:rPr lang="fr-FR" altLang="fr-FR" dirty="0"/>
              <a:t>		</a:t>
            </a:r>
            <a:r>
              <a:rPr lang="fr-FR" altLang="fr-FR" dirty="0" smtClean="0"/>
              <a:t>- Germany</a:t>
            </a:r>
            <a:endParaRPr lang="fr-FR" altLang="fr-FR" dirty="0"/>
          </a:p>
          <a:p>
            <a:pPr>
              <a:lnSpc>
                <a:spcPct val="90000"/>
              </a:lnSpc>
              <a:buNone/>
            </a:pPr>
            <a:r>
              <a:rPr lang="fr-FR" altLang="fr-FR" dirty="0"/>
              <a:t>		</a:t>
            </a:r>
            <a:r>
              <a:rPr lang="fr-FR" altLang="fr-FR" dirty="0" smtClean="0"/>
              <a:t>- USA</a:t>
            </a:r>
            <a:endParaRPr lang="fr-FR" altLang="fr-FR" dirty="0"/>
          </a:p>
          <a:p>
            <a:pPr>
              <a:lnSpc>
                <a:spcPct val="90000"/>
              </a:lnSpc>
              <a:buNone/>
            </a:pPr>
            <a:endParaRPr lang="fr-FR" altLang="fr-FR" dirty="0"/>
          </a:p>
          <a:p>
            <a:pPr>
              <a:lnSpc>
                <a:spcPct val="90000"/>
              </a:lnSpc>
              <a:buNone/>
            </a:pPr>
            <a:r>
              <a:rPr lang="fr-FR" altLang="fr-FR" dirty="0"/>
              <a:t>	</a:t>
            </a:r>
            <a:r>
              <a:rPr lang="en-GB" altLang="fr-FR" dirty="0" smtClean="0"/>
              <a:t>Predict</a:t>
            </a:r>
            <a:r>
              <a:rPr lang="fr-FR" altLang="fr-FR" dirty="0" smtClean="0"/>
              <a:t> </a:t>
            </a:r>
            <a:r>
              <a:rPr lang="en-GB" altLang="fr-FR" dirty="0" smtClean="0"/>
              <a:t>some</a:t>
            </a:r>
            <a:r>
              <a:rPr lang="fr-FR" altLang="fr-FR" dirty="0" smtClean="0"/>
              <a:t> </a:t>
            </a:r>
            <a:r>
              <a:rPr lang="fr-FR" altLang="fr-FR" dirty="0"/>
              <a:t>of the </a:t>
            </a:r>
            <a:r>
              <a:rPr lang="en-GB" altLang="fr-FR" dirty="0" smtClean="0"/>
              <a:t>deeper</a:t>
            </a:r>
            <a:r>
              <a:rPr lang="fr-FR" altLang="fr-FR" dirty="0" smtClean="0"/>
              <a:t> </a:t>
            </a:r>
            <a:r>
              <a:rPr lang="fr-FR" altLang="fr-FR" dirty="0"/>
              <a:t>and </a:t>
            </a:r>
            <a:r>
              <a:rPr lang="en-GB" altLang="fr-FR" dirty="0" smtClean="0"/>
              <a:t>less</a:t>
            </a:r>
            <a:r>
              <a:rPr lang="fr-FR" altLang="fr-FR" dirty="0" smtClean="0"/>
              <a:t> </a:t>
            </a:r>
            <a:r>
              <a:rPr lang="fr-FR" altLang="fr-FR" dirty="0"/>
              <a:t>visible cultural </a:t>
            </a:r>
            <a:r>
              <a:rPr lang="en-GB" altLang="fr-FR" dirty="0" smtClean="0"/>
              <a:t>differences</a:t>
            </a:r>
            <a:r>
              <a:rPr lang="fr-FR" altLang="fr-FR" dirty="0" smtClean="0"/>
              <a:t> </a:t>
            </a:r>
            <a:r>
              <a:rPr lang="en-GB" altLang="fr-FR" dirty="0" smtClean="0"/>
              <a:t>which</a:t>
            </a:r>
            <a:r>
              <a:rPr lang="fr-FR" altLang="fr-FR" dirty="0" smtClean="0"/>
              <a:t> </a:t>
            </a:r>
            <a:r>
              <a:rPr lang="en-GB" altLang="fr-FR" dirty="0" smtClean="0"/>
              <a:t>you</a:t>
            </a:r>
            <a:r>
              <a:rPr lang="fr-FR" altLang="fr-FR" dirty="0" smtClean="0"/>
              <a:t> </a:t>
            </a:r>
            <a:r>
              <a:rPr lang="en-GB" altLang="fr-FR" dirty="0" smtClean="0"/>
              <a:t>might</a:t>
            </a:r>
            <a:r>
              <a:rPr lang="fr-FR" altLang="fr-FR" dirty="0" smtClean="0"/>
              <a:t> </a:t>
            </a:r>
            <a:r>
              <a:rPr lang="en-GB" altLang="fr-FR" dirty="0" smtClean="0"/>
              <a:t>encounter</a:t>
            </a:r>
            <a:r>
              <a:rPr lang="fr-FR" altLang="fr-FR" dirty="0" smtClean="0"/>
              <a:t> </a:t>
            </a:r>
            <a:r>
              <a:rPr lang="fr-FR" altLang="fr-FR" dirty="0"/>
              <a:t>in the </a:t>
            </a:r>
            <a:r>
              <a:rPr lang="en-GB" altLang="fr-FR" dirty="0" smtClean="0"/>
              <a:t>workplace</a:t>
            </a:r>
            <a:endParaRPr lang="en-GB" dirty="0"/>
          </a:p>
        </p:txBody>
      </p:sp>
    </p:spTree>
    <p:extLst>
      <p:ext uri="{BB962C8B-B14F-4D97-AF65-F5344CB8AC3E}">
        <p14:creationId xmlns:p14="http://schemas.microsoft.com/office/powerpoint/2010/main" val="17597468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The impact of culture</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Organisations needs to ensure there is a fit between organisational culture and the individuals. This will impact many decisions in an organisation such as;</a:t>
            </a:r>
          </a:p>
          <a:p>
            <a:pPr marL="514350" indent="-514350">
              <a:buFont typeface="+mj-lt"/>
              <a:buAutoNum type="arabicPeriod"/>
            </a:pPr>
            <a:r>
              <a:rPr lang="en-GB" dirty="0" smtClean="0"/>
              <a:t>Recruitment</a:t>
            </a:r>
          </a:p>
          <a:p>
            <a:pPr marL="514350" indent="-514350">
              <a:buFont typeface="+mj-lt"/>
              <a:buAutoNum type="arabicPeriod"/>
            </a:pPr>
            <a:r>
              <a:rPr lang="en-GB" dirty="0" smtClean="0"/>
              <a:t>Socialisation / Orientation</a:t>
            </a:r>
          </a:p>
          <a:p>
            <a:pPr marL="514350" indent="-514350">
              <a:buFont typeface="+mj-lt"/>
              <a:buAutoNum type="arabicPeriod"/>
            </a:pPr>
            <a:r>
              <a:rPr lang="en-GB" dirty="0" smtClean="0"/>
              <a:t>Training</a:t>
            </a:r>
          </a:p>
          <a:p>
            <a:pPr marL="514350" indent="-514350">
              <a:buFont typeface="+mj-lt"/>
              <a:buAutoNum type="arabicPeriod"/>
            </a:pPr>
            <a:r>
              <a:rPr lang="en-GB" dirty="0" smtClean="0"/>
              <a:t>Motivation (Rewards and remuneration)</a:t>
            </a:r>
            <a:r>
              <a:rPr lang="en-GB" dirty="0" err="1" smtClean="0"/>
              <a:t>etc</a:t>
            </a:r>
            <a:endParaRPr lang="en-GB" dirty="0" smtClean="0"/>
          </a:p>
        </p:txBody>
      </p:sp>
    </p:spTree>
    <p:extLst>
      <p:ext uri="{BB962C8B-B14F-4D97-AF65-F5344CB8AC3E}">
        <p14:creationId xmlns:p14="http://schemas.microsoft.com/office/powerpoint/2010/main" val="3378244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normAutofit/>
          </a:bodyPr>
          <a:lstStyle/>
          <a:p>
            <a:r>
              <a:rPr lang="en-GB" sz="5400" cap="all">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Summary</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a:xfrm>
            <a:off x="457200" y="1600201"/>
            <a:ext cx="5338936" cy="3773015"/>
          </a:xfrm>
        </p:spPr>
        <p:txBody>
          <a:bodyPr>
            <a:normAutofit/>
          </a:bodyPr>
          <a:lstStyle/>
          <a:p>
            <a:pPr marL="0" indent="0">
              <a:buNone/>
            </a:pPr>
            <a:r>
              <a:rPr lang="en-GB" dirty="0" smtClean="0"/>
              <a:t>Can you explain how international culture has an impact on an organisation?</a:t>
            </a:r>
            <a:endParaRPr lang="en-GB" dirty="0"/>
          </a:p>
        </p:txBody>
      </p:sp>
      <p:pic>
        <p:nvPicPr>
          <p:cNvPr id="4" name="Picture 3">
            <a:extLst>
              <a:ext uri="{FF2B5EF4-FFF2-40B4-BE49-F238E27FC236}">
                <a16:creationId xmlns:a16="http://schemas.microsoft.com/office/drawing/2014/main" id="{5C2FF307-FE3D-4D9A-A069-E9E8EBD14A04}"/>
              </a:ext>
            </a:extLst>
          </p:cNvPr>
          <p:cNvPicPr>
            <a:picLocks noChangeAspect="1"/>
          </p:cNvPicPr>
          <p:nvPr/>
        </p:nvPicPr>
        <p:blipFill>
          <a:blip r:embed="rId3"/>
          <a:stretch>
            <a:fillRect/>
          </a:stretch>
        </p:blipFill>
        <p:spPr>
          <a:xfrm>
            <a:off x="6732240" y="716832"/>
            <a:ext cx="2178242" cy="1584176"/>
          </a:xfrm>
          <a:prstGeom prst="rect">
            <a:avLst/>
          </a:prstGeom>
        </p:spPr>
      </p:pic>
      <p:pic>
        <p:nvPicPr>
          <p:cNvPr id="6" name="Picture 1">
            <a:extLst>
              <a:ext uri="{FF2B5EF4-FFF2-40B4-BE49-F238E27FC236}">
                <a16:creationId xmlns:a16="http://schemas.microsoft.com/office/drawing/2014/main" id="{CF580A14-36BE-9447-B651-360E69D1A981}"/>
              </a:ext>
            </a:extLst>
          </p:cNvPr>
          <p:cNvPicPr>
            <a:picLocks noChangeAspect="1"/>
          </p:cNvPicPr>
          <p:nvPr/>
        </p:nvPicPr>
        <p:blipFill>
          <a:blip r:embed="rId4"/>
          <a:srcRect/>
          <a:stretch>
            <a:fillRect/>
          </a:stretch>
        </p:blipFill>
        <p:spPr bwMode="auto">
          <a:xfrm>
            <a:off x="5796136" y="3212976"/>
            <a:ext cx="3223438" cy="2350505"/>
          </a:xfrm>
          <a:prstGeom prst="rect">
            <a:avLst/>
          </a:prstGeom>
          <a:noFill/>
          <a:ln w="9525">
            <a:noFill/>
            <a:miter lim="800000"/>
            <a:headEnd/>
            <a:tailEnd/>
          </a:ln>
        </p:spPr>
      </p:pic>
    </p:spTree>
    <p:extLst>
      <p:ext uri="{BB962C8B-B14F-4D97-AF65-F5344CB8AC3E}">
        <p14:creationId xmlns:p14="http://schemas.microsoft.com/office/powerpoint/2010/main" val="2025273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spee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1160" cy="573325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274638"/>
            <a:ext cx="9144000" cy="1143000"/>
          </a:xfrm>
          <a:gradFill>
            <a:gsLst>
              <a:gs pos="100000">
                <a:srgbClr val="61B6CD">
                  <a:alpha val="38000"/>
                </a:srgbClr>
              </a:gs>
              <a:gs pos="100000">
                <a:schemeClr val="lt1">
                  <a:shade val="30000"/>
                  <a:satMod val="200000"/>
                </a:schemeClr>
              </a:gs>
            </a:gsLst>
          </a:gradFill>
        </p:spPr>
        <p:style>
          <a:lnRef idx="0">
            <a:scrgbClr r="0" g="0" b="0"/>
          </a:lnRef>
          <a:fillRef idx="1003">
            <a:schemeClr val="lt1"/>
          </a:fillRef>
          <a:effectRef idx="0">
            <a:scrgbClr r="0" g="0" b="0"/>
          </a:effectRef>
          <a:fontRef idx="major"/>
        </p:style>
        <p:txBody>
          <a:bodyPr>
            <a:normAutofit/>
          </a:bodyPr>
          <a:lstStyle/>
          <a:p>
            <a:r>
              <a:rPr lang="en-GB" sz="54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Next </a:t>
            </a:r>
            <a:r>
              <a:rPr lang="en-GB" sz="5400" cap="all" dirty="0" smtClean="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session</a:t>
            </a:r>
            <a:endParaRPr lang="en-GB" sz="54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endParaRPr>
          </a:p>
        </p:txBody>
      </p:sp>
      <p:sp>
        <p:nvSpPr>
          <p:cNvPr id="3" name="Content Placeholder 2"/>
          <p:cNvSpPr>
            <a:spLocks noGrp="1"/>
          </p:cNvSpPr>
          <p:nvPr>
            <p:ph idx="1"/>
          </p:nvPr>
        </p:nvSpPr>
        <p:spPr>
          <a:xfrm>
            <a:off x="455780" y="2470584"/>
            <a:ext cx="8229600" cy="792088"/>
          </a:xfrm>
        </p:spPr>
        <p:txBody>
          <a:bodyPr>
            <a:normAutofit/>
          </a:bodyPr>
          <a:lstStyle/>
          <a:p>
            <a:pPr marL="0" indent="0" algn="ctr">
              <a:buNone/>
            </a:pPr>
            <a:r>
              <a:rPr lang="en-GB" sz="4000" b="1" dirty="0" smtClean="0">
                <a:solidFill>
                  <a:schemeClr val="accent2">
                    <a:lumMod val="20000"/>
                    <a:lumOff val="80000"/>
                  </a:schemeClr>
                </a:solidFill>
              </a:rPr>
              <a:t>Oral performance</a:t>
            </a:r>
            <a:endParaRPr lang="en-GB" sz="4800" b="1" dirty="0">
              <a:solidFill>
                <a:schemeClr val="accent2">
                  <a:lumMod val="20000"/>
                  <a:lumOff val="80000"/>
                </a:schemeClr>
              </a:solidFill>
            </a:endParaRPr>
          </a:p>
        </p:txBody>
      </p:sp>
    </p:spTree>
    <p:extLst>
      <p:ext uri="{BB962C8B-B14F-4D97-AF65-F5344CB8AC3E}">
        <p14:creationId xmlns:p14="http://schemas.microsoft.com/office/powerpoint/2010/main" val="3431630780"/>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2D497F2-CAD7-44AD-B30A-5363C40878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e2529e2e-246e-4beb-bcc0-0746cc8768ab"/>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44173</TotalTime>
  <Words>1578</Words>
  <Application>Microsoft Office PowerPoint</Application>
  <PresentationFormat>On-screen Show (4:3)</PresentationFormat>
  <Paragraphs>197</Paragraphs>
  <Slides>36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ＭＳ Ｐゴシック</vt:lpstr>
      <vt:lpstr>Arial</vt:lpstr>
      <vt:lpstr>Arial Black</vt:lpstr>
      <vt:lpstr>Calibri</vt:lpstr>
      <vt:lpstr>Myriad Pro</vt:lpstr>
      <vt:lpstr>Rockwell Condensed</vt:lpstr>
      <vt:lpstr>Wingdings</vt:lpstr>
      <vt:lpstr>20140311PresentationUWTSDTemplate</vt:lpstr>
      <vt:lpstr>BA in Leadership and Management Skills for the Workplace Workplace culture and its impact on organisational efficiency (BMSW 5005) BUSINESS ETHICS</vt:lpstr>
      <vt:lpstr>Ethical Dilemmas</vt:lpstr>
      <vt:lpstr>Structure of Ethical Dilemmas</vt:lpstr>
      <vt:lpstr>Effects of Business Ethics</vt:lpstr>
      <vt:lpstr>Effects of Business Ethics</vt:lpstr>
      <vt:lpstr>Sources of Ethical Issues</vt:lpstr>
      <vt:lpstr>Some Ethical Challenges</vt:lpstr>
      <vt:lpstr>Some Ethical Challenges</vt:lpstr>
      <vt:lpstr>Some Ethical Challenges</vt:lpstr>
      <vt:lpstr>PowerPoint Presentation</vt:lpstr>
      <vt:lpstr>Some Ethical Challenges</vt:lpstr>
      <vt:lpstr>Some Ethical Challenges</vt:lpstr>
      <vt:lpstr>Safeguarding Ethical Challenges</vt:lpstr>
      <vt:lpstr>ANY QUESTIONS?</vt:lpstr>
      <vt:lpstr>In this session…..</vt:lpstr>
      <vt:lpstr>Understanding cultures</vt:lpstr>
      <vt:lpstr>Hofstede’s Dimensions of Culture</vt:lpstr>
      <vt:lpstr>Approaches to management</vt:lpstr>
      <vt:lpstr>Concept of Asian cultures</vt:lpstr>
      <vt:lpstr>Confucian Asia: China</vt:lpstr>
      <vt:lpstr>Confucian Asia: Japan</vt:lpstr>
      <vt:lpstr>Confucian Asia: Korea</vt:lpstr>
      <vt:lpstr>Southern Asia: India</vt:lpstr>
      <vt:lpstr>Southern Asia: Thailand</vt:lpstr>
      <vt:lpstr>Concept of  African and Middle East cultures</vt:lpstr>
      <vt:lpstr>European cultures</vt:lpstr>
      <vt:lpstr>Western Europe</vt:lpstr>
      <vt:lpstr>Western Europe (Continued)</vt:lpstr>
      <vt:lpstr>American and Australasian cultures</vt:lpstr>
      <vt:lpstr>United States of America</vt:lpstr>
      <vt:lpstr>Canada, Australia and New Zealand</vt:lpstr>
      <vt:lpstr>PowerPoint Presentation</vt:lpstr>
      <vt:lpstr>Activity</vt:lpstr>
      <vt:lpstr>The impact of culture</vt:lpstr>
      <vt:lpstr>Summary</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Eric Osei</cp:lastModifiedBy>
  <cp:revision>261</cp:revision>
  <dcterms:created xsi:type="dcterms:W3CDTF">2015-04-14T15:21:28Z</dcterms:created>
  <dcterms:modified xsi:type="dcterms:W3CDTF">2021-03-11T10:52:57Z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