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84" r:id="rId1"/>
  </p:sldMasterIdLst>
  <p:notesMasterIdLst>
    <p:notesMasterId r:id="rId11"/>
  </p:notesMasterIdLst>
  <p:sldIdLst>
    <p:sldId id="256" r:id="rId2"/>
    <p:sldId id="263" r:id="rId3"/>
    <p:sldId id="264" r:id="rId4"/>
    <p:sldId id="265" r:id="rId5"/>
    <p:sldId id="266" r:id="rId6"/>
    <p:sldId id="267" r:id="rId7"/>
    <p:sldId id="268" r:id="rId8"/>
    <p:sldId id="270" r:id="rId9"/>
    <p:sldId id="269" r:id="rId10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Franklin Gothic Book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0" d="100"/>
          <a:sy n="90" d="100"/>
        </p:scale>
        <p:origin x="-10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B967A5AD-F3BB-47E9-9ADD-5DF6551E749A}" type="datetimeFigureOut">
              <a:rPr lang="en-GB"/>
              <a:pPr>
                <a:defRPr/>
              </a:pPr>
              <a:t>10/02/2015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smtClean="0"/>
              <a:t>Click to edit Master text styles</a:t>
            </a:r>
          </a:p>
          <a:p>
            <a:pPr lvl="1"/>
            <a:r>
              <a:rPr lang="en-GB" altLang="en-US" smtClean="0"/>
              <a:t>Second level</a:t>
            </a:r>
          </a:p>
          <a:p>
            <a:pPr lvl="2"/>
            <a:r>
              <a:rPr lang="en-GB" altLang="en-US" smtClean="0"/>
              <a:t>Third level</a:t>
            </a:r>
          </a:p>
          <a:p>
            <a:pPr lvl="3"/>
            <a:r>
              <a:rPr lang="en-GB" altLang="en-US" smtClean="0"/>
              <a:t>Fourth level</a:t>
            </a:r>
          </a:p>
          <a:p>
            <a:pPr lvl="4"/>
            <a:r>
              <a:rPr lang="en-GB" altLang="en-US" smtClean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6BF27E05-2417-4224-965C-B3234DD6199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9209488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0374" y="0"/>
            <a:ext cx="2293626" cy="6858000"/>
          </a:xfrm>
          <a:prstGeom prst="rect">
            <a:avLst/>
          </a:prstGeom>
        </p:spPr>
      </p:pic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38400" y="3581400"/>
            <a:ext cx="3962400" cy="2133600"/>
          </a:xfrm>
        </p:spPr>
        <p:txBody>
          <a:bodyPr anchor="t">
            <a:normAutofit/>
          </a:bodyPr>
          <a:lstStyle>
            <a:lvl1pPr marL="0" indent="0" algn="r">
              <a:buNone/>
              <a:defRPr sz="140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>
          <a:xfrm>
            <a:off x="2438400" y="1447800"/>
            <a:ext cx="3962400" cy="2133600"/>
          </a:xfrm>
        </p:spPr>
        <p:txBody>
          <a:bodyPr anchor="b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>
          <a:xfrm>
            <a:off x="3582988" y="6426201"/>
            <a:ext cx="2819399" cy="126999"/>
          </a:xfrm>
        </p:spPr>
        <p:txBody>
          <a:bodyPr/>
          <a:lstStyle/>
          <a:p>
            <a:pPr>
              <a:defRPr/>
            </a:pPr>
            <a:fld id="{1B80C84C-314F-4FCD-BC34-0D0D6483C812}" type="datetimeFigureOut">
              <a:rPr lang="en-GB" smtClean="0"/>
              <a:pPr>
                <a:defRPr/>
              </a:pPr>
              <a:t>10/02/2015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>
          <a:xfrm>
            <a:off x="6414976" y="6400800"/>
            <a:ext cx="457200" cy="152400"/>
          </a:xfrm>
        </p:spPr>
        <p:txBody>
          <a:bodyPr/>
          <a:lstStyle>
            <a:lvl1pPr algn="r">
              <a:defRPr/>
            </a:lvl1pPr>
          </a:lstStyle>
          <a:p>
            <a:pPr>
              <a:defRPr/>
            </a:pPr>
            <a:fld id="{55C14E2F-3DE9-4124-9AF3-76F4B2DA4598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>
          <a:xfrm>
            <a:off x="3581400" y="6296248"/>
            <a:ext cx="2820987" cy="152400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43677" y="332656"/>
            <a:ext cx="6652592" cy="504056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grpSp>
        <p:nvGrpSpPr>
          <p:cNvPr id="6" name="Group 5"/>
          <p:cNvGrpSpPr/>
          <p:nvPr userDrawn="1"/>
        </p:nvGrpSpPr>
        <p:grpSpPr>
          <a:xfrm>
            <a:off x="34027" y="6076950"/>
            <a:ext cx="8624292" cy="781050"/>
            <a:chOff x="0" y="6060621"/>
            <a:chExt cx="8624292" cy="781050"/>
          </a:xfrm>
        </p:grpSpPr>
        <p:pic>
          <p:nvPicPr>
            <p:cNvPr id="7" name="Picture 4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6060621"/>
              <a:ext cx="1993900" cy="78105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" name="Picture 5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0192" y="6132058"/>
              <a:ext cx="2324100" cy="6381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  <p:sp>
        <p:nvSpPr>
          <p:cNvPr id="12" name="Content Placeholder 2"/>
          <p:cNvSpPr>
            <a:spLocks noGrp="1"/>
          </p:cNvSpPr>
          <p:nvPr>
            <p:ph idx="1"/>
          </p:nvPr>
        </p:nvSpPr>
        <p:spPr>
          <a:xfrm>
            <a:off x="304800" y="1412776"/>
            <a:ext cx="8083624" cy="4176464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457200"/>
            <a:ext cx="3657600" cy="5714999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FFE64A4-35FB-42B6-9183-2C0CE0E36649}" type="datetime1">
              <a:rPr lang="en-US" smtClean="0"/>
              <a:pPr/>
              <a:t>2/10/2015</a:t>
            </a:fld>
            <a:endParaRPr lang="en-US"/>
          </a:p>
        </p:txBody>
      </p:sp>
      <p:sp>
        <p:nvSpPr>
          <p:cNvPr id="11" name="Slide Number Placeholder 10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C7B6E57E-ED8F-4851-BE7E-7AC415C48D4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2" name="Footer Placeholder 11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sphere1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6858000" y="0"/>
            <a:ext cx="2293626" cy="6858000"/>
          </a:xfrm>
          <a:prstGeom prst="rect">
            <a:avLst/>
          </a:prstGeom>
        </p:spPr>
      </p:pic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>
          <a:xfrm>
            <a:off x="839788" y="6426201"/>
            <a:ext cx="2819399" cy="126999"/>
          </a:xfrm>
        </p:spPr>
        <p:txBody>
          <a:bodyPr/>
          <a:lstStyle/>
          <a:p>
            <a:pPr>
              <a:defRPr/>
            </a:pPr>
            <a:fld id="{575727AE-F037-48BA-9162-61CEDA65E042}" type="datetimeFigureOut">
              <a:rPr lang="en-GB" smtClean="0"/>
              <a:pPr>
                <a:defRPr/>
              </a:pPr>
              <a:t>10/02/2015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>
          <a:xfrm>
            <a:off x="4116388" y="6400800"/>
            <a:ext cx="533400" cy="152400"/>
          </a:xfrm>
        </p:spPr>
        <p:txBody>
          <a:bodyPr/>
          <a:lstStyle/>
          <a:p>
            <a:pPr>
              <a:defRPr/>
            </a:pPr>
            <a:fld id="{6548F5D1-2425-4825-AD0C-02DD675B0B7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>
          <a:xfrm>
            <a:off x="838200" y="6296248"/>
            <a:ext cx="2820987" cy="152400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15" name="Title 14"/>
          <p:cNvSpPr>
            <a:spLocks noGrp="1"/>
          </p:cNvSpPr>
          <p:nvPr>
            <p:ph type="title"/>
          </p:nvPr>
        </p:nvSpPr>
        <p:spPr>
          <a:xfrm>
            <a:off x="457200" y="1828800"/>
            <a:ext cx="3200400" cy="1752600"/>
          </a:xfrm>
        </p:spPr>
        <p:txBody>
          <a:bodyPr anchor="b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sz="quarter" idx="13"/>
          </p:nvPr>
        </p:nvSpPr>
        <p:spPr>
          <a:xfrm>
            <a:off x="457200" y="3578224"/>
            <a:ext cx="3200645" cy="1459767"/>
          </a:xfrm>
        </p:spPr>
        <p:txBody>
          <a:bodyPr anchor="t">
            <a:normAutofit/>
          </a:bodyPr>
          <a:lstStyle>
            <a:lvl1pPr marL="0" indent="0" algn="r" defTabSz="914400" rtl="0" eaLnBrk="1" latinLnBrk="0" hangingPunct="1">
              <a:spcBef>
                <a:spcPct val="20000"/>
              </a:spcBef>
              <a:buClr>
                <a:schemeClr val="tx1">
                  <a:lumMod val="50000"/>
                  <a:lumOff val="50000"/>
                </a:schemeClr>
              </a:buClr>
              <a:buFont typeface="Wingdings" pitchFamily="2" charset="2"/>
              <a:buNone/>
              <a:defRPr lang="en-US" sz="1400" kern="1200" dirty="0" smtClean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 lang="en-US" smtClean="0"/>
              <a:t>Click to edit Master text styles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34290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457200"/>
            <a:ext cx="3124200" cy="2667000"/>
          </a:xfrm>
        </p:spPr>
        <p:txBody>
          <a:bodyPr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F91BF1E-5353-4C02-9EC2-1C4716681B42}" type="datetimeFigureOut">
              <a:rPr lang="en-GB" smtClean="0"/>
              <a:pPr>
                <a:defRPr/>
              </a:pPr>
              <a:t>10/02/2015</a:t>
            </a:fld>
            <a:endParaRPr lang="en-GB"/>
          </a:p>
        </p:txBody>
      </p:sp>
      <p:sp>
        <p:nvSpPr>
          <p:cNvPr id="13" name="Slide Number Placeholder 12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8473032-D53B-422A-822F-AE5E494541E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4" name="Footer Placeholder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75238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675288"/>
            <a:ext cx="3581400" cy="2525112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 baseline="0"/>
            </a:lvl4pPr>
            <a:lvl5pPr>
              <a:buFont typeface="Wingdings" pitchFamily="2" charset="2"/>
              <a:buChar char="§"/>
              <a:defRPr sz="1400"/>
            </a:lvl5pPr>
            <a:lvl6pPr>
              <a:buFont typeface="Wingdings" pitchFamily="2" charset="2"/>
              <a:buChar char="§"/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7199" y="3429000"/>
            <a:ext cx="3581400" cy="411162"/>
          </a:xfrm>
        </p:spPr>
        <p:txBody>
          <a:bodyPr anchor="b">
            <a:noAutofit/>
          </a:bodyPr>
          <a:lstStyle>
            <a:lvl1pPr marL="0" indent="0" algn="ctr">
              <a:buNone/>
              <a:defRPr sz="1400" b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57199" y="3840162"/>
            <a:ext cx="3581400" cy="2515198"/>
          </a:xfrm>
        </p:spPr>
        <p:txBody>
          <a:bodyPr anchor="t">
            <a:normAutofit/>
          </a:bodyPr>
          <a:lstStyle>
            <a:lvl1pPr marL="228600" indent="-182880"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4999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C5853B3-9622-47E5-A027-342ED4AACC7E}" type="datetimeFigureOut">
              <a:rPr lang="en-GB" smtClean="0"/>
              <a:pPr>
                <a:defRPr/>
              </a:pPr>
              <a:t>10/02/2015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07A0556F-0A42-4ACA-8BCB-2B6DB8760436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6" name="Footer Placeholder 15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64093FB7-EBFF-4B7D-81A8-8381E20E5B33}" type="datetimeFigureOut">
              <a:rPr lang="en-GB" smtClean="0"/>
              <a:pPr>
                <a:defRPr/>
              </a:pPr>
              <a:t>10/02/2015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2DDEB967-F4D1-4870-8296-5F870C051D2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4837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4800" y="1676400"/>
            <a:ext cx="4700016" cy="3505200"/>
          </a:xfrm>
        </p:spPr>
        <p:txBody>
          <a:bodyPr>
            <a:normAutofit/>
          </a:bodyPr>
          <a:lstStyle>
            <a:lvl1pPr marL="228600" indent="-182880">
              <a:defRPr sz="1200"/>
            </a:lvl1pPr>
            <a:lvl2pPr>
              <a:defRPr sz="1200"/>
            </a:lvl2pPr>
            <a:lvl3pPr>
              <a:defRPr sz="12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 smtClean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833A9ED-0A00-449E-8B15-8EE2EEB73377}" type="datetimeFigureOut">
              <a:rPr lang="en-GB" smtClean="0"/>
              <a:pPr>
                <a:defRPr/>
              </a:pPr>
              <a:t>10/02/2015</a:t>
            </a:fld>
            <a:endParaRPr lang="en-GB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99164584-0B4F-48F0-921A-5BE3D576624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04800" y="1676400"/>
            <a:ext cx="4696967" cy="35052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5181600" y="1676400"/>
            <a:ext cx="2514600" cy="1875972"/>
          </a:xfrm>
        </p:spPr>
        <p:txBody>
          <a:bodyPr anchor="b">
            <a:normAutofit/>
          </a:bodyPr>
          <a:lstStyle>
            <a:lvl1pPr algn="r">
              <a:defRPr sz="2000" b="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2"/>
          </p:nvPr>
        </p:nvSpPr>
        <p:spPr>
          <a:xfrm>
            <a:off x="5486400" y="3552372"/>
            <a:ext cx="2209800" cy="1629228"/>
          </a:xfrm>
        </p:spPr>
        <p:txBody>
          <a:bodyPr anchor="t">
            <a:normAutofit/>
          </a:bodyPr>
          <a:lstStyle>
            <a:lvl1pPr marL="0" indent="0" algn="r">
              <a:buNone/>
              <a:defRPr sz="12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0BB77C9-F721-43D8-A7F4-E8A8DF3C130E}" type="datetimeFigureOut">
              <a:rPr lang="en-GB" smtClean="0"/>
              <a:pPr>
                <a:defRPr/>
              </a:pPr>
              <a:t>10/02/2015</a:t>
            </a:fld>
            <a:endParaRPr lang="en-GB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F962C475-BD89-42F1-A30A-0592D37F617C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8" name="Footer Placeholder 17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36B0D3C1-8A72-4D58-8D0A-4471F8B19E64}" type="datetimeFigureOut">
              <a:rPr lang="en-GB" smtClean="0"/>
              <a:pPr>
                <a:defRPr/>
              </a:pPr>
              <a:t>10/02/2015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EA678D01-7824-4C8A-B47E-9FA534D61DCB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FA9098CE-6015-48FE-9CB5-825889CBFD56}" type="datetimeFigureOut">
              <a:rPr lang="en-GB" smtClean="0"/>
              <a:pPr>
                <a:defRPr/>
              </a:pPr>
              <a:t>10/02/2015</a:t>
            </a:fld>
            <a:endParaRPr lang="en-GB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>
              <a:defRPr/>
            </a:pPr>
            <a:fld id="{766719C5-C159-4190-BED9-B75F809FAC7E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85800" y="1981200"/>
            <a:ext cx="3810000" cy="4114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981200"/>
            <a:ext cx="3810000" cy="4114800"/>
          </a:xfrm>
        </p:spPr>
        <p:txBody>
          <a:bodyPr/>
          <a:lstStyle/>
          <a:p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6858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endParaRPr lang="en-GB" alt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6553200" y="6248400"/>
            <a:ext cx="1905000" cy="457200"/>
          </a:xfrm>
        </p:spPr>
        <p:txBody>
          <a:bodyPr/>
          <a:lstStyle>
            <a:lvl1pPr>
              <a:defRPr/>
            </a:lvl1pPr>
          </a:lstStyle>
          <a:p>
            <a:fld id="{57EE2183-BA44-47F0-A0DC-7C12909DBDAD}" type="slidenum">
              <a:rPr lang="en-GB" altLang="en-US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7782127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sphere2.png"/>
          <p:cNvPicPr>
            <a:picLocks noChangeAspect="1"/>
          </p:cNvPicPr>
          <p:nvPr/>
        </p:nvPicPr>
        <p:blipFill>
          <a:blip r:embed="rId14" cstate="print"/>
          <a:stretch>
            <a:fillRect/>
          </a:stretch>
        </p:blipFill>
        <p:spPr>
          <a:xfrm>
            <a:off x="8823693" y="0"/>
            <a:ext cx="320307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876800" y="457200"/>
            <a:ext cx="2819400" cy="5715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457200"/>
            <a:ext cx="3657600" cy="571499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4"/>
          </p:nvPr>
        </p:nvSpPr>
        <p:spPr>
          <a:xfrm>
            <a:off x="7772400" y="6400800"/>
            <a:ext cx="533400" cy="152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D85BFAFF-1932-4D2A-AFB2-AEAA516F11A2}" type="slidenum">
              <a:rPr lang="en-GB" smtClean="0"/>
              <a:pPr>
                <a:defRPr/>
              </a:pPr>
              <a:t>‹#›</a:t>
            </a:fld>
            <a:endParaRPr lang="en-GB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2"/>
          </p:nvPr>
        </p:nvSpPr>
        <p:spPr>
          <a:xfrm>
            <a:off x="4876801" y="6426201"/>
            <a:ext cx="2819399" cy="1269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</a:lstStyle>
          <a:p>
            <a:pPr>
              <a:defRPr/>
            </a:pPr>
            <a:fld id="{F2816BFC-898D-4131-96D6-4663D44649E7}" type="datetimeFigureOut">
              <a:rPr lang="en-GB" smtClean="0"/>
              <a:pPr>
                <a:defRPr/>
              </a:pPr>
              <a:t>10/02/2015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3"/>
          </p:nvPr>
        </p:nvSpPr>
        <p:spPr>
          <a:xfrm>
            <a:off x="4875213" y="6296248"/>
            <a:ext cx="2820987" cy="1524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4085" r:id="rId1"/>
    <p:sldLayoutId id="2147484090" r:id="rId2"/>
    <p:sldLayoutId id="2147484086" r:id="rId3"/>
    <p:sldLayoutId id="2147484087" r:id="rId4"/>
    <p:sldLayoutId id="2147484088" r:id="rId5"/>
    <p:sldLayoutId id="2147484089" r:id="rId6"/>
    <p:sldLayoutId id="2147484091" r:id="rId7"/>
    <p:sldLayoutId id="2147484092" r:id="rId8"/>
    <p:sldLayoutId id="2147484093" r:id="rId9"/>
    <p:sldLayoutId id="2147484094" r:id="rId10"/>
    <p:sldLayoutId id="2147484095" r:id="rId11"/>
    <p:sldLayoutId id="2147484096" r:id="rId12"/>
  </p:sldLayoutIdLst>
  <p:timing>
    <p:tnLst>
      <p:par>
        <p:cTn id="1" dur="indefinite" restart="never" nodeType="tmRoot"/>
      </p:par>
    </p:tnLst>
  </p:timing>
  <p:txStyles>
    <p:titleStyle>
      <a:lvl1pPr algn="r" defTabSz="914400" rtl="0" eaLnBrk="1" latinLnBrk="0" hangingPunct="1">
        <a:spcBef>
          <a:spcPct val="0"/>
        </a:spcBef>
        <a:buNone/>
        <a:defRPr sz="2800" kern="1200">
          <a:gradFill>
            <a:gsLst>
              <a:gs pos="0">
                <a:schemeClr val="tx1">
                  <a:lumMod val="50000"/>
                </a:schemeClr>
              </a:gs>
              <a:gs pos="61000">
                <a:schemeClr val="tx1"/>
              </a:gs>
            </a:gsLst>
            <a:lin ang="5400000" scaled="0"/>
          </a:gradFill>
          <a:effectLst/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8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2pPr>
      <a:lvl3pPr marL="59436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3pPr>
      <a:lvl4pPr marL="77724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4pPr>
      <a:lvl5pPr marL="960120" indent="-182880" algn="l" defTabSz="914400" rtl="0" eaLnBrk="1" latinLnBrk="0" hangingPunct="1">
        <a:spcBef>
          <a:spcPct val="20000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>
          <a:solidFill>
            <a:schemeClr val="tx1">
              <a:lumMod val="85000"/>
            </a:schemeClr>
          </a:solidFill>
          <a:latin typeface="+mn-lt"/>
          <a:ea typeface="+mn-ea"/>
          <a:cs typeface="+mn-cs"/>
        </a:defRPr>
      </a:lvl5pPr>
      <a:lvl6pPr marL="114300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32588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50876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691640" indent="-182880" algn="l" defTabSz="914400" rtl="0" eaLnBrk="1" latinLnBrk="0" hangingPunct="1">
        <a:spcBef>
          <a:spcPts val="288"/>
        </a:spcBef>
        <a:buClr>
          <a:schemeClr val="tx1">
            <a:lumMod val="50000"/>
            <a:lumOff val="50000"/>
          </a:schemeClr>
        </a:buClr>
        <a:buFont typeface="Wingdings" pitchFamily="2" charset="2"/>
        <a:buChar char="§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4400" y="2516188"/>
            <a:ext cx="5673824" cy="984250"/>
          </a:xfrm>
        </p:spPr>
        <p:txBody>
          <a:bodyPr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Software Business Application</a:t>
            </a:r>
            <a:br>
              <a:rPr lang="en-GB" dirty="0" smtClean="0"/>
            </a:br>
            <a:r>
              <a:rPr lang="en-GB" dirty="0" smtClean="0"/>
              <a:t>Beverley Holland</a:t>
            </a:r>
            <a:endParaRPr lang="en-GB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1800" y="4581128"/>
            <a:ext cx="2322513" cy="633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Subtitle 3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2015</a:t>
            </a:r>
          </a:p>
          <a:p>
            <a:endParaRPr lang="en-GB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Introduction	</a:t>
            </a:r>
          </a:p>
        </p:txBody>
      </p:sp>
      <p:sp>
        <p:nvSpPr>
          <p:cNvPr id="5123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>
            <a:normAutofit/>
          </a:bodyPr>
          <a:lstStyle/>
          <a:p>
            <a:r>
              <a:rPr lang="en-GB" altLang="en-US" sz="2800" dirty="0"/>
              <a:t>A macro lets you save commands in a special macro sheet. </a:t>
            </a:r>
          </a:p>
          <a:p>
            <a:r>
              <a:rPr lang="en-GB" altLang="en-US" sz="2800" dirty="0"/>
              <a:t>The commands can be run automatically whenever needed</a:t>
            </a:r>
          </a:p>
          <a:p>
            <a:r>
              <a:rPr lang="en-GB" altLang="en-US" sz="2800" dirty="0"/>
              <a:t>Nearly any series of keyboard strokes, menu choices and mouse movement can be stored in a macro and used again when required.</a:t>
            </a:r>
          </a:p>
        </p:txBody>
      </p:sp>
    </p:spTree>
    <p:extLst>
      <p:ext uri="{BB962C8B-B14F-4D97-AF65-F5344CB8AC3E}">
        <p14:creationId xmlns:p14="http://schemas.microsoft.com/office/powerpoint/2010/main" val="14445759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Advantages of using Macros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>
            <a:normAutofit/>
          </a:bodyPr>
          <a:lstStyle/>
          <a:p>
            <a:r>
              <a:rPr lang="en-GB" altLang="en-US" sz="2000" dirty="0"/>
              <a:t>Saving Time</a:t>
            </a:r>
          </a:p>
          <a:p>
            <a:pPr lvl="2"/>
            <a:r>
              <a:rPr lang="en-GB" altLang="en-US" sz="2000" dirty="0"/>
              <a:t>Issuing the same series of command repeatedly is time consuming, a macro provides a short cut.</a:t>
            </a:r>
          </a:p>
          <a:p>
            <a:r>
              <a:rPr lang="en-GB" altLang="en-US" sz="2000" dirty="0"/>
              <a:t>Reducing Error</a:t>
            </a:r>
          </a:p>
          <a:p>
            <a:pPr lvl="2"/>
            <a:r>
              <a:rPr lang="en-GB" altLang="en-US" sz="2000" dirty="0"/>
              <a:t>Long sequences of commands and menu choices can  be error prone. A macro provide consistency</a:t>
            </a:r>
          </a:p>
          <a:p>
            <a:r>
              <a:rPr lang="en-GB" altLang="en-US" sz="2000" dirty="0"/>
              <a:t>Controlling User Input</a:t>
            </a:r>
          </a:p>
          <a:p>
            <a:pPr lvl="2"/>
            <a:r>
              <a:rPr lang="en-GB" altLang="en-US" sz="2000" dirty="0"/>
              <a:t>Users have varying skills. the designer wants to prevent users destroying data, amending formulae etc. </a:t>
            </a:r>
          </a:p>
        </p:txBody>
      </p:sp>
    </p:spTree>
    <p:extLst>
      <p:ext uri="{BB962C8B-B14F-4D97-AF65-F5344CB8AC3E}">
        <p14:creationId xmlns:p14="http://schemas.microsoft.com/office/powerpoint/2010/main" val="4223825956"/>
      </p:ext>
    </p:extLst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Hints and rules for macros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r>
              <a:rPr lang="en-GB" altLang="en-US" sz="2800"/>
              <a:t>A macro is stored on a special sheet</a:t>
            </a:r>
          </a:p>
          <a:p>
            <a:r>
              <a:rPr lang="en-GB" altLang="en-US" sz="2800"/>
              <a:t>Many macros can be stored on one module sheet</a:t>
            </a:r>
          </a:p>
          <a:p>
            <a:r>
              <a:rPr lang="en-GB" altLang="en-US" sz="2800"/>
              <a:t>Commands can be stored using Visual Basic (VB) programming language</a:t>
            </a:r>
          </a:p>
          <a:p>
            <a:r>
              <a:rPr lang="en-GB" altLang="en-US" sz="2800"/>
              <a:t>Macros can control worksheets, charts and databases</a:t>
            </a:r>
          </a:p>
          <a:p>
            <a:r>
              <a:rPr lang="en-GB" altLang="en-US" sz="2800"/>
              <a:t>All macros will have unique names which can be up to 255 characters long and must start with a letter.</a:t>
            </a:r>
          </a:p>
        </p:txBody>
      </p:sp>
    </p:spTree>
    <p:extLst>
      <p:ext uri="{BB962C8B-B14F-4D97-AF65-F5344CB8AC3E}">
        <p14:creationId xmlns:p14="http://schemas.microsoft.com/office/powerpoint/2010/main" val="391956097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 fontScale="90000"/>
          </a:bodyPr>
          <a:lstStyle/>
          <a:p>
            <a:r>
              <a:rPr lang="en-GB" altLang="en-US"/>
              <a:t>Creating a simple macro using record</a:t>
            </a:r>
          </a:p>
        </p:txBody>
      </p:sp>
      <p:sp>
        <p:nvSpPr>
          <p:cNvPr id="8196" name="Rectangle 4"/>
          <p:cNvSpPr>
            <a:spLocks noChangeArrowheads="1"/>
          </p:cNvSpPr>
          <p:nvPr/>
        </p:nvSpPr>
        <p:spPr bwMode="auto">
          <a:xfrm>
            <a:off x="323528" y="1112310"/>
            <a:ext cx="7772400" cy="10157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lIns="92075" tIns="46038" rIns="92075" bIns="46038"/>
          <a:lstStyle>
            <a:lvl1pPr marL="342900" indent="-342900">
              <a:defRPr sz="2400">
                <a:solidFill>
                  <a:schemeClr val="tx1"/>
                </a:solidFill>
                <a:latin typeface="Times New Roman" pitchFamily="18" charset="0"/>
              </a:defRPr>
            </a:lvl1pPr>
            <a:lvl2pPr marL="742950" indent="-285750">
              <a:defRPr sz="2400">
                <a:solidFill>
                  <a:schemeClr val="tx1"/>
                </a:solidFill>
                <a:latin typeface="Times New Roman" pitchFamily="18" charset="0"/>
              </a:defRPr>
            </a:lvl2pPr>
            <a:lvl3pPr marL="11430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3pPr>
            <a:lvl4pPr marL="16002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4pPr>
            <a:lvl5pPr marL="2057400" indent="-228600">
              <a:defRPr sz="2400">
                <a:solidFill>
                  <a:schemeClr val="tx1"/>
                </a:solidFill>
                <a:latin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</a:defRPr>
            </a:lvl9pPr>
          </a:lstStyle>
          <a:p>
            <a:pPr>
              <a:spcBef>
                <a:spcPct val="20000"/>
              </a:spcBef>
              <a:buClr>
                <a:schemeClr val="accent2"/>
              </a:buClr>
              <a:buSzPct val="75000"/>
              <a:buFont typeface="Monotype Sorts" pitchFamily="2" charset="2"/>
              <a:buChar char="l"/>
            </a:pPr>
            <a:r>
              <a:rPr lang="en-GB" altLang="en-US" sz="3200" dirty="0"/>
              <a:t>The first thing to do is click on the macro record as follows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2900" b="36897"/>
          <a:stretch/>
        </p:blipFill>
        <p:spPr bwMode="auto">
          <a:xfrm>
            <a:off x="1621954" y="2204864"/>
            <a:ext cx="6473974" cy="387541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4" name="Straight Arrow Connector 3"/>
          <p:cNvCxnSpPr/>
          <p:nvPr/>
        </p:nvCxnSpPr>
        <p:spPr>
          <a:xfrm flipH="1">
            <a:off x="2483768" y="1772816"/>
            <a:ext cx="1944216" cy="79208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8964560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 fontScale="90000"/>
          </a:bodyPr>
          <a:lstStyle/>
          <a:p>
            <a:r>
              <a:rPr lang="en-GB" altLang="en-US" sz="1800"/>
              <a:t>The following window allows you to set up the macro name plus several option.</a:t>
            </a: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1628800"/>
            <a:ext cx="3409950" cy="2800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852464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 fontScale="90000"/>
          </a:bodyPr>
          <a:lstStyle/>
          <a:p>
            <a:r>
              <a:rPr lang="en-GB" altLang="en-US" sz="1800" dirty="0"/>
              <a:t>By recording the key movements the following VB code has bee produced for you</a:t>
            </a:r>
            <a:r>
              <a:rPr lang="en-GB" altLang="en-US" sz="1800" dirty="0" smtClean="0"/>
              <a:t>. It will take you to the Cardiff sheet and allow you to print out data for week 1</a:t>
            </a:r>
            <a:endParaRPr lang="en-GB" altLang="en-US" sz="1800" dirty="0"/>
          </a:p>
        </p:txBody>
      </p:sp>
      <p:sp>
        <p:nvSpPr>
          <p:cNvPr id="10243" name="Rectangle 3"/>
          <p:cNvSpPr>
            <a:spLocks noGrp="1" noChangeArrowheads="1"/>
          </p:cNvSpPr>
          <p:nvPr>
            <p:ph idx="1"/>
          </p:nvPr>
        </p:nvSpPr>
        <p:spPr>
          <a:noFill/>
          <a:ln/>
        </p:spPr>
        <p:txBody>
          <a:bodyPr/>
          <a:lstStyle/>
          <a:p>
            <a:pPr>
              <a:buFont typeface="Monotype Sorts" pitchFamily="2" charset="2"/>
              <a:buNone/>
            </a:pPr>
            <a:r>
              <a:rPr lang="en-GB" altLang="en-US" sz="2000" dirty="0"/>
              <a:t>Sub </a:t>
            </a:r>
            <a:r>
              <a:rPr lang="en-GB" altLang="en-US" sz="2000" dirty="0" err="1"/>
              <a:t>printingcardiff</a:t>
            </a:r>
            <a:r>
              <a:rPr lang="en-GB" altLang="en-US" sz="2000" dirty="0"/>
              <a:t>()</a:t>
            </a:r>
          </a:p>
          <a:p>
            <a:pPr>
              <a:buFont typeface="Monotype Sorts" pitchFamily="2" charset="2"/>
              <a:buNone/>
            </a:pPr>
            <a:r>
              <a:rPr lang="en-GB" altLang="en-US" sz="2000" dirty="0"/>
              <a:t>'</a:t>
            </a:r>
          </a:p>
          <a:p>
            <a:pPr>
              <a:buFont typeface="Monotype Sorts" pitchFamily="2" charset="2"/>
              <a:buNone/>
            </a:pPr>
            <a:r>
              <a:rPr lang="en-GB" altLang="en-US" sz="2000" dirty="0"/>
              <a:t>' </a:t>
            </a:r>
            <a:r>
              <a:rPr lang="en-GB" altLang="en-US" sz="2000" dirty="0" err="1"/>
              <a:t>printingcardiff</a:t>
            </a:r>
            <a:r>
              <a:rPr lang="en-GB" altLang="en-US" sz="2000" dirty="0"/>
              <a:t> Macro</a:t>
            </a:r>
          </a:p>
          <a:p>
            <a:pPr>
              <a:buFont typeface="Monotype Sorts" pitchFamily="2" charset="2"/>
              <a:buNone/>
            </a:pPr>
            <a:r>
              <a:rPr lang="en-GB" altLang="en-US" sz="2000" dirty="0" smtClean="0"/>
              <a:t>'</a:t>
            </a:r>
            <a:endParaRPr lang="en-GB" altLang="en-US" sz="2000" dirty="0"/>
          </a:p>
          <a:p>
            <a:pPr>
              <a:buFont typeface="Monotype Sorts" pitchFamily="2" charset="2"/>
              <a:buNone/>
            </a:pPr>
            <a:r>
              <a:rPr lang="en-GB" altLang="en-US" sz="2000" dirty="0"/>
              <a:t>'</a:t>
            </a:r>
          </a:p>
          <a:p>
            <a:pPr>
              <a:buFont typeface="Monotype Sorts" pitchFamily="2" charset="2"/>
              <a:buNone/>
            </a:pPr>
            <a:r>
              <a:rPr lang="en-GB" altLang="en-US" sz="2000" dirty="0"/>
              <a:t>    Sheets("Bristol").Select</a:t>
            </a:r>
          </a:p>
          <a:p>
            <a:pPr>
              <a:buFont typeface="Monotype Sorts" pitchFamily="2" charset="2"/>
              <a:buNone/>
            </a:pPr>
            <a:r>
              <a:rPr lang="en-GB" altLang="en-US" sz="2000" dirty="0"/>
              <a:t>    Range("A1:J14").Select</a:t>
            </a:r>
          </a:p>
          <a:p>
            <a:pPr>
              <a:buFont typeface="Monotype Sorts" pitchFamily="2" charset="2"/>
              <a:buNone/>
            </a:pPr>
            <a:r>
              <a:rPr lang="en-GB" altLang="en-US" sz="2000" dirty="0"/>
              <a:t>    </a:t>
            </a:r>
            <a:r>
              <a:rPr lang="en-GB" altLang="en-US" sz="2000" dirty="0" err="1"/>
              <a:t>ActiveSheet.PageSetup.PrintArea</a:t>
            </a:r>
            <a:r>
              <a:rPr lang="en-GB" altLang="en-US" sz="2000" dirty="0"/>
              <a:t> = "$A$1:$J$14"</a:t>
            </a:r>
          </a:p>
          <a:p>
            <a:pPr>
              <a:buFont typeface="Monotype Sorts" pitchFamily="2" charset="2"/>
              <a:buNone/>
            </a:pPr>
            <a:r>
              <a:rPr lang="en-GB" altLang="en-US" sz="2000" dirty="0"/>
              <a:t>End Sub</a:t>
            </a:r>
          </a:p>
          <a:p>
            <a:pPr>
              <a:buFont typeface="Monotype Sorts" pitchFamily="2" charset="2"/>
              <a:buNone/>
            </a:pP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84193052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Assigning From Buttons</a:t>
            </a:r>
            <a:endParaRPr lang="en-GB" dirty="0"/>
          </a:p>
        </p:txBody>
      </p:sp>
      <p:pic>
        <p:nvPicPr>
          <p:cNvPr id="3074" name="Picture 2"/>
          <p:cNvPicPr>
            <a:picLocks noGrp="1" noChangeAspect="1" noChangeArrowheads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" t="1125" r="38001" b="34688"/>
          <a:stretch/>
        </p:blipFill>
        <p:spPr bwMode="auto">
          <a:xfrm>
            <a:off x="491148" y="1456660"/>
            <a:ext cx="4857029" cy="249865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5" name="Straight Arrow Connector 4"/>
          <p:cNvCxnSpPr/>
          <p:nvPr/>
        </p:nvCxnSpPr>
        <p:spPr>
          <a:xfrm flipH="1" flipV="1">
            <a:off x="1979712" y="1772816"/>
            <a:ext cx="3888432" cy="100811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TextBox 5"/>
          <p:cNvSpPr txBox="1"/>
          <p:nvPr/>
        </p:nvSpPr>
        <p:spPr>
          <a:xfrm>
            <a:off x="5580112" y="2813816"/>
            <a:ext cx="3380477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Under the Developer option</a:t>
            </a:r>
          </a:p>
          <a:p>
            <a:r>
              <a:rPr lang="en-GB" dirty="0" smtClean="0"/>
              <a:t>We can add a button to the from </a:t>
            </a:r>
          </a:p>
          <a:p>
            <a:r>
              <a:rPr lang="en-GB" dirty="0" smtClean="0"/>
              <a:t>And attach a macro to the button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8663625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/>
          <p:cNvSpPr>
            <a:spLocks noGrp="1" noChangeArrowheads="1"/>
          </p:cNvSpPr>
          <p:nvPr>
            <p:ph type="title"/>
          </p:nvPr>
        </p:nvSpPr>
        <p:spPr>
          <a:noFill/>
          <a:ln/>
        </p:spPr>
        <p:txBody>
          <a:bodyPr>
            <a:normAutofit fontScale="90000"/>
          </a:bodyPr>
          <a:lstStyle/>
          <a:p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sz="3200" dirty="0"/>
              <a:t>Assigning the macro to the </a:t>
            </a:r>
            <a:r>
              <a:rPr lang="en-GB" altLang="en-US" sz="3200" dirty="0" smtClean="0"/>
              <a:t>quick access tool </a:t>
            </a:r>
            <a:r>
              <a:rPr lang="en-GB" altLang="en-US" sz="3200" dirty="0"/>
              <a:t>bar</a:t>
            </a:r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>
          <a:xfrm>
            <a:off x="304800" y="1412776"/>
            <a:ext cx="8083624" cy="1656184"/>
          </a:xfrm>
          <a:noFill/>
          <a:ln/>
        </p:spPr>
        <p:txBody>
          <a:bodyPr/>
          <a:lstStyle/>
          <a:p>
            <a:r>
              <a:rPr lang="en-GB" altLang="en-US" sz="2800" dirty="0"/>
              <a:t>By changing the option to assign the macro to the tool bar, the macro can now be used on </a:t>
            </a:r>
            <a:r>
              <a:rPr lang="en-GB" altLang="en-US" sz="2800" dirty="0" smtClean="0"/>
              <a:t>every </a:t>
            </a:r>
            <a:r>
              <a:rPr lang="en-GB" altLang="en-US" sz="2800" dirty="0"/>
              <a:t>page within your worksheet.</a:t>
            </a: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006" t="-46512" r="-34156" b="108829"/>
          <a:stretch/>
        </p:blipFill>
        <p:spPr bwMode="auto">
          <a:xfrm>
            <a:off x="3352800" y="342900"/>
            <a:ext cx="2856614" cy="232587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-12790" b="62573"/>
          <a:stretch/>
        </p:blipFill>
        <p:spPr bwMode="auto">
          <a:xfrm>
            <a:off x="899592" y="3268120"/>
            <a:ext cx="2750288" cy="19635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3" name="Straight Arrow Connector 2"/>
          <p:cNvCxnSpPr/>
          <p:nvPr/>
        </p:nvCxnSpPr>
        <p:spPr>
          <a:xfrm>
            <a:off x="107504" y="2564904"/>
            <a:ext cx="1008112" cy="12241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13904040"/>
      </p:ext>
    </p:extLst>
  </p:cSld>
  <p:clrMapOvr>
    <a:masterClrMapping/>
  </p:clrMapOvr>
</p:sld>
</file>

<file path=ppt/theme/theme1.xml><?xml version="1.0" encoding="utf-8"?>
<a:theme xmlns:a="http://schemas.openxmlformats.org/drawingml/2006/main" name="Software Business Application">
  <a:themeElements>
    <a:clrScheme name="Composite">
      <a:dk1>
        <a:sysClr val="windowText" lastClr="000000"/>
      </a:dk1>
      <a:lt1>
        <a:sysClr val="window" lastClr="FFFFFF"/>
      </a:lt1>
      <a:dk2>
        <a:srgbClr val="5B6973"/>
      </a:dk2>
      <a:lt2>
        <a:srgbClr val="E7ECED"/>
      </a:lt2>
      <a:accent1>
        <a:srgbClr val="98C723"/>
      </a:accent1>
      <a:accent2>
        <a:srgbClr val="59B0B9"/>
      </a:accent2>
      <a:accent3>
        <a:srgbClr val="DEAE00"/>
      </a:accent3>
      <a:accent4>
        <a:srgbClr val="B77BB4"/>
      </a:accent4>
      <a:accent5>
        <a:srgbClr val="E0773C"/>
      </a:accent5>
      <a:accent6>
        <a:srgbClr val="A98D63"/>
      </a:accent6>
      <a:hlink>
        <a:srgbClr val="26CBEC"/>
      </a:hlink>
      <a:folHlink>
        <a:srgbClr val="598C8C"/>
      </a:folHlink>
    </a:clrScheme>
    <a:fontScheme name="Composit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omposit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hade val="95000"/>
                <a:satMod val="300000"/>
              </a:schemeClr>
            </a:gs>
            <a:gs pos="12000">
              <a:schemeClr val="phClr">
                <a:tint val="50000"/>
                <a:shade val="90000"/>
                <a:satMod val="250000"/>
              </a:schemeClr>
            </a:gs>
            <a:gs pos="100000">
              <a:schemeClr val="phClr">
                <a:tint val="85000"/>
                <a:shade val="75000"/>
                <a:satMod val="1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75000"/>
                <a:shade val="95000"/>
                <a:satMod val="175000"/>
              </a:schemeClr>
            </a:gs>
            <a:gs pos="12000">
              <a:schemeClr val="phClr">
                <a:tint val="90000"/>
                <a:shade val="90000"/>
                <a:satMod val="150000"/>
              </a:schemeClr>
            </a:gs>
            <a:gs pos="100000">
              <a:schemeClr val="phClr">
                <a:tint val="100000"/>
                <a:shade val="75000"/>
                <a:satMod val="150000"/>
              </a:schemeClr>
            </a:gs>
          </a:gsLst>
          <a:lin ang="162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freezing" dir="t">
              <a:rot lat="0" lon="0" rev="6000000"/>
            </a:lightRig>
          </a:scene3d>
          <a:sp3d contourW="12700" prstMaterial="dkEdge">
            <a:bevelT w="44450" h="25400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80000"/>
                <a:satMod val="110000"/>
                <a:lumMod val="80000"/>
              </a:schemeClr>
            </a:gs>
            <a:gs pos="79000">
              <a:schemeClr val="phClr">
                <a:tint val="100000"/>
                <a:shade val="90000"/>
                <a:satMod val="105000"/>
                <a:lumMod val="100000"/>
              </a:schemeClr>
            </a:gs>
            <a:gs pos="100000">
              <a:schemeClr val="phClr">
                <a:tint val="95000"/>
                <a:shade val="100000"/>
                <a:satMod val="110000"/>
                <a:lumMod val="11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hade val="100000"/>
                <a:satMod val="100000"/>
                <a:lumMod val="110000"/>
              </a:schemeClr>
            </a:gs>
            <a:gs pos="83000">
              <a:schemeClr val="phClr">
                <a:shade val="75000"/>
                <a:satMod val="200000"/>
              </a:schemeClr>
            </a:gs>
            <a:gs pos="100000">
              <a:schemeClr val="phClr">
                <a:shade val="90000"/>
                <a:satMod val="200000"/>
              </a:schemeClr>
            </a:gs>
          </a:gsLst>
          <a:path path="circle">
            <a:fillToRect l="75000" t="100000" b="3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Software Business Application</Template>
  <TotalTime>29</TotalTime>
  <Words>321</Words>
  <Application>Microsoft Office PowerPoint</Application>
  <PresentationFormat>On-screen Show (4:3)</PresentationFormat>
  <Paragraphs>38</Paragraphs>
  <Slides>9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size="10" baseType="lpstr">
      <vt:lpstr>Software Business Application</vt:lpstr>
      <vt:lpstr>Software Business Application Beverley Holland</vt:lpstr>
      <vt:lpstr>Introduction </vt:lpstr>
      <vt:lpstr>Advantages of using Macros</vt:lpstr>
      <vt:lpstr>Hints and rules for macros</vt:lpstr>
      <vt:lpstr>Creating a simple macro using record</vt:lpstr>
      <vt:lpstr>The following window allows you to set up the macro name plus several option.</vt:lpstr>
      <vt:lpstr>By recording the key movements the following VB code has bee produced for you. It will take you to the Cardiff sheet and allow you to print out data for week 1</vt:lpstr>
      <vt:lpstr>Assigning From Buttons</vt:lpstr>
      <vt:lpstr> Assigning the macro to the quick access tool bar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Software Business Application Beverley Holland</dc:title>
  <dc:creator>Holland, Beverley</dc:creator>
  <cp:lastModifiedBy>Holland, Beverley</cp:lastModifiedBy>
  <cp:revision>2</cp:revision>
  <dcterms:created xsi:type="dcterms:W3CDTF">2015-02-10T16:18:17Z</dcterms:created>
  <dcterms:modified xsi:type="dcterms:W3CDTF">2015-02-10T16:48:10Z</dcterms:modified>
</cp:coreProperties>
</file>