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Lst>
  <p:notesMasterIdLst>
    <p:notesMasterId r:id="rId33"/>
  </p:notesMasterIdLst>
  <p:sldIdLst>
    <p:sldId id="256" r:id="rId3"/>
    <p:sldId id="283" r:id="rId4"/>
    <p:sldId id="284" r:id="rId5"/>
    <p:sldId id="289" r:id="rId6"/>
    <p:sldId id="269" r:id="rId7"/>
    <p:sldId id="278" r:id="rId8"/>
    <p:sldId id="282" r:id="rId9"/>
    <p:sldId id="273" r:id="rId10"/>
    <p:sldId id="276" r:id="rId11"/>
    <p:sldId id="277" r:id="rId12"/>
    <p:sldId id="275" r:id="rId13"/>
    <p:sldId id="272" r:id="rId14"/>
    <p:sldId id="261" r:id="rId15"/>
    <p:sldId id="262" r:id="rId16"/>
    <p:sldId id="266" r:id="rId17"/>
    <p:sldId id="263" r:id="rId18"/>
    <p:sldId id="271" r:id="rId19"/>
    <p:sldId id="264" r:id="rId20"/>
    <p:sldId id="267" r:id="rId21"/>
    <p:sldId id="287" r:id="rId22"/>
    <p:sldId id="286" r:id="rId23"/>
    <p:sldId id="285" r:id="rId24"/>
    <p:sldId id="290" r:id="rId25"/>
    <p:sldId id="291" r:id="rId26"/>
    <p:sldId id="257" r:id="rId27"/>
    <p:sldId id="258" r:id="rId28"/>
    <p:sldId id="259" r:id="rId29"/>
    <p:sldId id="260" r:id="rId30"/>
    <p:sldId id="288" r:id="rId31"/>
    <p:sldId id="281" r:id="rId3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4" d="100"/>
          <a:sy n="84" d="100"/>
        </p:scale>
        <p:origin x="1426" y="82"/>
      </p:cViewPr>
      <p:guideLst>
        <p:guide orient="horz" pos="2160"/>
        <p:guide pos="2880"/>
      </p:guideLst>
    </p:cSldViewPr>
  </p:slideViewPr>
  <p:notesTextViewPr>
    <p:cViewPr>
      <p:scale>
        <a:sx n="100" d="100"/>
        <a:sy n="100" d="100"/>
      </p:scale>
      <p:origin x="0" y="0"/>
    </p:cViewPr>
  </p:notesTextViewPr>
  <p:sorterViewPr>
    <p:cViewPr varScale="1">
      <p:scale>
        <a:sx n="100" d="100"/>
        <a:sy n="100" d="100"/>
      </p:scale>
      <p:origin x="0" y="-1392"/>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presProps" Target="pres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theme" Target="theme/theme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59295A2-3402-44BA-A89F-C00348596A25}" type="doc">
      <dgm:prSet loTypeId="urn:microsoft.com/office/officeart/2005/8/layout/list1" loCatId="list" qsTypeId="urn:microsoft.com/office/officeart/2005/8/quickstyle/3d1" qsCatId="3D" csTypeId="urn:microsoft.com/office/officeart/2005/8/colors/colorful1" csCatId="colorful" phldr="1"/>
      <dgm:spPr/>
      <dgm:t>
        <a:bodyPr/>
        <a:lstStyle/>
        <a:p>
          <a:endParaRPr lang="en-GB"/>
        </a:p>
      </dgm:t>
    </dgm:pt>
    <dgm:pt modelId="{19542086-BF82-4838-AC93-D9241844012B}">
      <dgm:prSet phldrT="[Text]"/>
      <dgm:spPr/>
      <dgm:t>
        <a:bodyPr/>
        <a:lstStyle/>
        <a:p>
          <a:r>
            <a:rPr lang="en-GB" dirty="0" smtClean="0"/>
            <a:t>Administrators: carry out tasks </a:t>
          </a:r>
          <a:endParaRPr lang="en-GB" dirty="0"/>
        </a:p>
      </dgm:t>
    </dgm:pt>
    <dgm:pt modelId="{856616D9-B80B-4BFD-841E-D1E7CCC11CFA}" type="parTrans" cxnId="{924E7C81-2946-4BD5-8CFE-6B29CDA18AE0}">
      <dgm:prSet/>
      <dgm:spPr/>
      <dgm:t>
        <a:bodyPr/>
        <a:lstStyle/>
        <a:p>
          <a:endParaRPr lang="en-GB"/>
        </a:p>
      </dgm:t>
    </dgm:pt>
    <dgm:pt modelId="{9635729F-5416-4D24-A05A-AA63AFE9263C}" type="sibTrans" cxnId="{924E7C81-2946-4BD5-8CFE-6B29CDA18AE0}">
      <dgm:prSet/>
      <dgm:spPr/>
      <dgm:t>
        <a:bodyPr/>
        <a:lstStyle/>
        <a:p>
          <a:endParaRPr lang="en-GB"/>
        </a:p>
      </dgm:t>
    </dgm:pt>
    <dgm:pt modelId="{A12232C2-A979-4696-8A23-4802FB14E270}">
      <dgm:prSet phldrT="[Text]" custT="1"/>
      <dgm:spPr/>
      <dgm:t>
        <a:bodyPr/>
        <a:lstStyle/>
        <a:p>
          <a:r>
            <a:rPr lang="en-GB" sz="3200" dirty="0" smtClean="0"/>
            <a:t>Managers: do the thing right </a:t>
          </a:r>
          <a:endParaRPr lang="en-GB" sz="3200" dirty="0"/>
        </a:p>
      </dgm:t>
    </dgm:pt>
    <dgm:pt modelId="{DD88B13B-F21A-4B2B-8CF0-1A95390D33EF}" type="parTrans" cxnId="{D8EF64E2-D699-4138-AA7F-C91DA6307F32}">
      <dgm:prSet/>
      <dgm:spPr/>
      <dgm:t>
        <a:bodyPr/>
        <a:lstStyle/>
        <a:p>
          <a:endParaRPr lang="en-GB"/>
        </a:p>
      </dgm:t>
    </dgm:pt>
    <dgm:pt modelId="{4AD460B6-1E6C-46A0-A597-14033074A337}" type="sibTrans" cxnId="{D8EF64E2-D699-4138-AA7F-C91DA6307F32}">
      <dgm:prSet/>
      <dgm:spPr/>
      <dgm:t>
        <a:bodyPr/>
        <a:lstStyle/>
        <a:p>
          <a:endParaRPr lang="en-GB"/>
        </a:p>
      </dgm:t>
    </dgm:pt>
    <dgm:pt modelId="{B15F71C7-9F5E-4C2E-93BD-9CCF206405D0}">
      <dgm:prSet phldrT="[Text]" custT="1"/>
      <dgm:spPr/>
      <dgm:t>
        <a:bodyPr/>
        <a:lstStyle/>
        <a:p>
          <a:r>
            <a:rPr lang="en-GB" sz="3200" dirty="0" smtClean="0"/>
            <a:t>Leaders: do the right thing</a:t>
          </a:r>
          <a:endParaRPr lang="en-GB" sz="3200" dirty="0"/>
        </a:p>
      </dgm:t>
    </dgm:pt>
    <dgm:pt modelId="{67E6B725-1741-4CF7-9EEE-C3C84D9C812C}" type="parTrans" cxnId="{905C1853-D17B-4345-A6D3-230830B3FA7E}">
      <dgm:prSet/>
      <dgm:spPr/>
      <dgm:t>
        <a:bodyPr/>
        <a:lstStyle/>
        <a:p>
          <a:endParaRPr lang="en-GB"/>
        </a:p>
      </dgm:t>
    </dgm:pt>
    <dgm:pt modelId="{296538FD-D813-4F0E-93B6-2BF94D21B4F0}" type="sibTrans" cxnId="{905C1853-D17B-4345-A6D3-230830B3FA7E}">
      <dgm:prSet/>
      <dgm:spPr/>
      <dgm:t>
        <a:bodyPr/>
        <a:lstStyle/>
        <a:p>
          <a:endParaRPr lang="en-GB"/>
        </a:p>
      </dgm:t>
    </dgm:pt>
    <dgm:pt modelId="{137768BC-B37E-4C7A-885A-85884E8617C0}" type="pres">
      <dgm:prSet presAssocID="{059295A2-3402-44BA-A89F-C00348596A25}" presName="linear" presStyleCnt="0">
        <dgm:presLayoutVars>
          <dgm:dir/>
          <dgm:animLvl val="lvl"/>
          <dgm:resizeHandles val="exact"/>
        </dgm:presLayoutVars>
      </dgm:prSet>
      <dgm:spPr/>
      <dgm:t>
        <a:bodyPr/>
        <a:lstStyle/>
        <a:p>
          <a:endParaRPr lang="en-GB"/>
        </a:p>
      </dgm:t>
    </dgm:pt>
    <dgm:pt modelId="{AE01B33E-EC9F-4FEB-9D4D-CB70CDD88809}" type="pres">
      <dgm:prSet presAssocID="{19542086-BF82-4838-AC93-D9241844012B}" presName="parentLin" presStyleCnt="0"/>
      <dgm:spPr/>
    </dgm:pt>
    <dgm:pt modelId="{E62C2066-5142-479F-96D5-8482D43C2D3D}" type="pres">
      <dgm:prSet presAssocID="{19542086-BF82-4838-AC93-D9241844012B}" presName="parentLeftMargin" presStyleLbl="node1" presStyleIdx="0" presStyleCnt="3"/>
      <dgm:spPr/>
      <dgm:t>
        <a:bodyPr/>
        <a:lstStyle/>
        <a:p>
          <a:endParaRPr lang="en-GB"/>
        </a:p>
      </dgm:t>
    </dgm:pt>
    <dgm:pt modelId="{02B05EDC-3C24-4AB8-8A4A-029C7E358C7C}" type="pres">
      <dgm:prSet presAssocID="{19542086-BF82-4838-AC93-D9241844012B}" presName="parentText" presStyleLbl="node1" presStyleIdx="0" presStyleCnt="3" custScaleX="142857">
        <dgm:presLayoutVars>
          <dgm:chMax val="0"/>
          <dgm:bulletEnabled val="1"/>
        </dgm:presLayoutVars>
      </dgm:prSet>
      <dgm:spPr/>
      <dgm:t>
        <a:bodyPr/>
        <a:lstStyle/>
        <a:p>
          <a:endParaRPr lang="en-GB"/>
        </a:p>
      </dgm:t>
    </dgm:pt>
    <dgm:pt modelId="{69816C72-F1A1-463B-842E-839D140C3B11}" type="pres">
      <dgm:prSet presAssocID="{19542086-BF82-4838-AC93-D9241844012B}" presName="negativeSpace" presStyleCnt="0"/>
      <dgm:spPr/>
    </dgm:pt>
    <dgm:pt modelId="{89F83DD2-C2AD-41AC-B8C2-1224D1F1075F}" type="pres">
      <dgm:prSet presAssocID="{19542086-BF82-4838-AC93-D9241844012B}" presName="childText" presStyleLbl="conFgAcc1" presStyleIdx="0" presStyleCnt="3">
        <dgm:presLayoutVars>
          <dgm:bulletEnabled val="1"/>
        </dgm:presLayoutVars>
      </dgm:prSet>
      <dgm:spPr/>
    </dgm:pt>
    <dgm:pt modelId="{09761E14-946F-4BA8-8BCA-C46F8A385458}" type="pres">
      <dgm:prSet presAssocID="{9635729F-5416-4D24-A05A-AA63AFE9263C}" presName="spaceBetweenRectangles" presStyleCnt="0"/>
      <dgm:spPr/>
    </dgm:pt>
    <dgm:pt modelId="{0C67FA87-23EC-4D7C-A23D-2E34E04F2DD2}" type="pres">
      <dgm:prSet presAssocID="{A12232C2-A979-4696-8A23-4802FB14E270}" presName="parentLin" presStyleCnt="0"/>
      <dgm:spPr/>
    </dgm:pt>
    <dgm:pt modelId="{E7826784-13E8-4DD5-A483-C0C2411ACA7C}" type="pres">
      <dgm:prSet presAssocID="{A12232C2-A979-4696-8A23-4802FB14E270}" presName="parentLeftMargin" presStyleLbl="node1" presStyleIdx="0" presStyleCnt="3"/>
      <dgm:spPr/>
      <dgm:t>
        <a:bodyPr/>
        <a:lstStyle/>
        <a:p>
          <a:endParaRPr lang="en-GB"/>
        </a:p>
      </dgm:t>
    </dgm:pt>
    <dgm:pt modelId="{AC29D486-2879-48CB-A4E2-88EE29C8022D}" type="pres">
      <dgm:prSet presAssocID="{A12232C2-A979-4696-8A23-4802FB14E270}" presName="parentText" presStyleLbl="node1" presStyleIdx="1" presStyleCnt="3" custScaleX="142857">
        <dgm:presLayoutVars>
          <dgm:chMax val="0"/>
          <dgm:bulletEnabled val="1"/>
        </dgm:presLayoutVars>
      </dgm:prSet>
      <dgm:spPr/>
      <dgm:t>
        <a:bodyPr/>
        <a:lstStyle/>
        <a:p>
          <a:endParaRPr lang="en-GB"/>
        </a:p>
      </dgm:t>
    </dgm:pt>
    <dgm:pt modelId="{7B6AB479-095E-474C-8EB4-790021AE3095}" type="pres">
      <dgm:prSet presAssocID="{A12232C2-A979-4696-8A23-4802FB14E270}" presName="negativeSpace" presStyleCnt="0"/>
      <dgm:spPr/>
    </dgm:pt>
    <dgm:pt modelId="{BA5D7214-F7E8-4464-A46A-990DB2CA566C}" type="pres">
      <dgm:prSet presAssocID="{A12232C2-A979-4696-8A23-4802FB14E270}" presName="childText" presStyleLbl="conFgAcc1" presStyleIdx="1" presStyleCnt="3">
        <dgm:presLayoutVars>
          <dgm:bulletEnabled val="1"/>
        </dgm:presLayoutVars>
      </dgm:prSet>
      <dgm:spPr/>
    </dgm:pt>
    <dgm:pt modelId="{1ECA2E91-DF0D-4E68-85D7-61BD6A9A65FC}" type="pres">
      <dgm:prSet presAssocID="{4AD460B6-1E6C-46A0-A597-14033074A337}" presName="spaceBetweenRectangles" presStyleCnt="0"/>
      <dgm:spPr/>
    </dgm:pt>
    <dgm:pt modelId="{E74ABD23-458F-4AD0-A1D1-6622D3EABDD2}" type="pres">
      <dgm:prSet presAssocID="{B15F71C7-9F5E-4C2E-93BD-9CCF206405D0}" presName="parentLin" presStyleCnt="0"/>
      <dgm:spPr/>
    </dgm:pt>
    <dgm:pt modelId="{5FFCC920-369A-4B10-A9D4-BE34B962BAED}" type="pres">
      <dgm:prSet presAssocID="{B15F71C7-9F5E-4C2E-93BD-9CCF206405D0}" presName="parentLeftMargin" presStyleLbl="node1" presStyleIdx="1" presStyleCnt="3"/>
      <dgm:spPr/>
      <dgm:t>
        <a:bodyPr/>
        <a:lstStyle/>
        <a:p>
          <a:endParaRPr lang="en-GB"/>
        </a:p>
      </dgm:t>
    </dgm:pt>
    <dgm:pt modelId="{550C65EC-8E55-45D9-A6DE-9F14B7864818}" type="pres">
      <dgm:prSet presAssocID="{B15F71C7-9F5E-4C2E-93BD-9CCF206405D0}" presName="parentText" presStyleLbl="node1" presStyleIdx="2" presStyleCnt="3" custScaleX="138033">
        <dgm:presLayoutVars>
          <dgm:chMax val="0"/>
          <dgm:bulletEnabled val="1"/>
        </dgm:presLayoutVars>
      </dgm:prSet>
      <dgm:spPr/>
      <dgm:t>
        <a:bodyPr/>
        <a:lstStyle/>
        <a:p>
          <a:endParaRPr lang="en-GB"/>
        </a:p>
      </dgm:t>
    </dgm:pt>
    <dgm:pt modelId="{FE8D1AEC-F79B-4E7D-87F0-160FC7F0EBE1}" type="pres">
      <dgm:prSet presAssocID="{B15F71C7-9F5E-4C2E-93BD-9CCF206405D0}" presName="negativeSpace" presStyleCnt="0"/>
      <dgm:spPr/>
    </dgm:pt>
    <dgm:pt modelId="{3094C98A-CE7A-48DA-8607-82AB716AC0A6}" type="pres">
      <dgm:prSet presAssocID="{B15F71C7-9F5E-4C2E-93BD-9CCF206405D0}" presName="childText" presStyleLbl="conFgAcc1" presStyleIdx="2" presStyleCnt="3">
        <dgm:presLayoutVars>
          <dgm:bulletEnabled val="1"/>
        </dgm:presLayoutVars>
      </dgm:prSet>
      <dgm:spPr/>
    </dgm:pt>
  </dgm:ptLst>
  <dgm:cxnLst>
    <dgm:cxn modelId="{635CBF52-DF72-408E-9AC5-8DC8C2261F0E}" type="presOf" srcId="{A12232C2-A979-4696-8A23-4802FB14E270}" destId="{E7826784-13E8-4DD5-A483-C0C2411ACA7C}" srcOrd="0" destOrd="0" presId="urn:microsoft.com/office/officeart/2005/8/layout/list1"/>
    <dgm:cxn modelId="{D17C0FB6-0388-4AD8-A315-8A3BADE9507F}" type="presOf" srcId="{19542086-BF82-4838-AC93-D9241844012B}" destId="{02B05EDC-3C24-4AB8-8A4A-029C7E358C7C}" srcOrd="1" destOrd="0" presId="urn:microsoft.com/office/officeart/2005/8/layout/list1"/>
    <dgm:cxn modelId="{3213D74F-21A7-4471-8445-63657B2FC8E9}" type="presOf" srcId="{A12232C2-A979-4696-8A23-4802FB14E270}" destId="{AC29D486-2879-48CB-A4E2-88EE29C8022D}" srcOrd="1" destOrd="0" presId="urn:microsoft.com/office/officeart/2005/8/layout/list1"/>
    <dgm:cxn modelId="{924E7C81-2946-4BD5-8CFE-6B29CDA18AE0}" srcId="{059295A2-3402-44BA-A89F-C00348596A25}" destId="{19542086-BF82-4838-AC93-D9241844012B}" srcOrd="0" destOrd="0" parTransId="{856616D9-B80B-4BFD-841E-D1E7CCC11CFA}" sibTransId="{9635729F-5416-4D24-A05A-AA63AFE9263C}"/>
    <dgm:cxn modelId="{A109905F-7239-4836-ABE4-38A43009CBE7}" type="presOf" srcId="{B15F71C7-9F5E-4C2E-93BD-9CCF206405D0}" destId="{550C65EC-8E55-45D9-A6DE-9F14B7864818}" srcOrd="1" destOrd="0" presId="urn:microsoft.com/office/officeart/2005/8/layout/list1"/>
    <dgm:cxn modelId="{A76DF29D-0730-4D72-839F-9F4102D42BB2}" type="presOf" srcId="{19542086-BF82-4838-AC93-D9241844012B}" destId="{E62C2066-5142-479F-96D5-8482D43C2D3D}" srcOrd="0" destOrd="0" presId="urn:microsoft.com/office/officeart/2005/8/layout/list1"/>
    <dgm:cxn modelId="{905C1853-D17B-4345-A6D3-230830B3FA7E}" srcId="{059295A2-3402-44BA-A89F-C00348596A25}" destId="{B15F71C7-9F5E-4C2E-93BD-9CCF206405D0}" srcOrd="2" destOrd="0" parTransId="{67E6B725-1741-4CF7-9EEE-C3C84D9C812C}" sibTransId="{296538FD-D813-4F0E-93B6-2BF94D21B4F0}"/>
    <dgm:cxn modelId="{D8EF64E2-D699-4138-AA7F-C91DA6307F32}" srcId="{059295A2-3402-44BA-A89F-C00348596A25}" destId="{A12232C2-A979-4696-8A23-4802FB14E270}" srcOrd="1" destOrd="0" parTransId="{DD88B13B-F21A-4B2B-8CF0-1A95390D33EF}" sibTransId="{4AD460B6-1E6C-46A0-A597-14033074A337}"/>
    <dgm:cxn modelId="{547DD3C4-5976-4FFF-BDBE-5B5E5DB1AF0F}" type="presOf" srcId="{B15F71C7-9F5E-4C2E-93BD-9CCF206405D0}" destId="{5FFCC920-369A-4B10-A9D4-BE34B962BAED}" srcOrd="0" destOrd="0" presId="urn:microsoft.com/office/officeart/2005/8/layout/list1"/>
    <dgm:cxn modelId="{DE025F15-8317-44BC-97C1-569A9DA6F907}" type="presOf" srcId="{059295A2-3402-44BA-A89F-C00348596A25}" destId="{137768BC-B37E-4C7A-885A-85884E8617C0}" srcOrd="0" destOrd="0" presId="urn:microsoft.com/office/officeart/2005/8/layout/list1"/>
    <dgm:cxn modelId="{BF531CFE-686E-4718-AD47-EBEC16BCF5A0}" type="presParOf" srcId="{137768BC-B37E-4C7A-885A-85884E8617C0}" destId="{AE01B33E-EC9F-4FEB-9D4D-CB70CDD88809}" srcOrd="0" destOrd="0" presId="urn:microsoft.com/office/officeart/2005/8/layout/list1"/>
    <dgm:cxn modelId="{1E037F1C-E303-4C9E-AC43-4B40187317D8}" type="presParOf" srcId="{AE01B33E-EC9F-4FEB-9D4D-CB70CDD88809}" destId="{E62C2066-5142-479F-96D5-8482D43C2D3D}" srcOrd="0" destOrd="0" presId="urn:microsoft.com/office/officeart/2005/8/layout/list1"/>
    <dgm:cxn modelId="{AF198385-B050-40A1-8623-4B498D68FC0E}" type="presParOf" srcId="{AE01B33E-EC9F-4FEB-9D4D-CB70CDD88809}" destId="{02B05EDC-3C24-4AB8-8A4A-029C7E358C7C}" srcOrd="1" destOrd="0" presId="urn:microsoft.com/office/officeart/2005/8/layout/list1"/>
    <dgm:cxn modelId="{A7FE620A-1046-403A-8158-21C6E5326695}" type="presParOf" srcId="{137768BC-B37E-4C7A-885A-85884E8617C0}" destId="{69816C72-F1A1-463B-842E-839D140C3B11}" srcOrd="1" destOrd="0" presId="urn:microsoft.com/office/officeart/2005/8/layout/list1"/>
    <dgm:cxn modelId="{FCED0F1C-1C01-4D1C-96AB-9F12BF6B44E3}" type="presParOf" srcId="{137768BC-B37E-4C7A-885A-85884E8617C0}" destId="{89F83DD2-C2AD-41AC-B8C2-1224D1F1075F}" srcOrd="2" destOrd="0" presId="urn:microsoft.com/office/officeart/2005/8/layout/list1"/>
    <dgm:cxn modelId="{30C0C580-C394-45B5-B0AD-87F4F3603C35}" type="presParOf" srcId="{137768BC-B37E-4C7A-885A-85884E8617C0}" destId="{09761E14-946F-4BA8-8BCA-C46F8A385458}" srcOrd="3" destOrd="0" presId="urn:microsoft.com/office/officeart/2005/8/layout/list1"/>
    <dgm:cxn modelId="{2448D075-6171-445E-AD06-94A9F09FA4AE}" type="presParOf" srcId="{137768BC-B37E-4C7A-885A-85884E8617C0}" destId="{0C67FA87-23EC-4D7C-A23D-2E34E04F2DD2}" srcOrd="4" destOrd="0" presId="urn:microsoft.com/office/officeart/2005/8/layout/list1"/>
    <dgm:cxn modelId="{9FDC5337-D600-4B55-B36D-E12862F63FAC}" type="presParOf" srcId="{0C67FA87-23EC-4D7C-A23D-2E34E04F2DD2}" destId="{E7826784-13E8-4DD5-A483-C0C2411ACA7C}" srcOrd="0" destOrd="0" presId="urn:microsoft.com/office/officeart/2005/8/layout/list1"/>
    <dgm:cxn modelId="{97B20EF3-40AB-4C77-8681-2EDA12797775}" type="presParOf" srcId="{0C67FA87-23EC-4D7C-A23D-2E34E04F2DD2}" destId="{AC29D486-2879-48CB-A4E2-88EE29C8022D}" srcOrd="1" destOrd="0" presId="urn:microsoft.com/office/officeart/2005/8/layout/list1"/>
    <dgm:cxn modelId="{60B2F53F-DE6B-43A2-A5B0-4F06CC42D47C}" type="presParOf" srcId="{137768BC-B37E-4C7A-885A-85884E8617C0}" destId="{7B6AB479-095E-474C-8EB4-790021AE3095}" srcOrd="5" destOrd="0" presId="urn:microsoft.com/office/officeart/2005/8/layout/list1"/>
    <dgm:cxn modelId="{B9A3B4E4-F199-4EA9-B3C3-2544B6807C19}" type="presParOf" srcId="{137768BC-B37E-4C7A-885A-85884E8617C0}" destId="{BA5D7214-F7E8-4464-A46A-990DB2CA566C}" srcOrd="6" destOrd="0" presId="urn:microsoft.com/office/officeart/2005/8/layout/list1"/>
    <dgm:cxn modelId="{EBD14764-710E-4186-A540-3FFA32D90246}" type="presParOf" srcId="{137768BC-B37E-4C7A-885A-85884E8617C0}" destId="{1ECA2E91-DF0D-4E68-85D7-61BD6A9A65FC}" srcOrd="7" destOrd="0" presId="urn:microsoft.com/office/officeart/2005/8/layout/list1"/>
    <dgm:cxn modelId="{FB9E72B9-DFEA-4C44-BE37-E4C1563704E3}" type="presParOf" srcId="{137768BC-B37E-4C7A-885A-85884E8617C0}" destId="{E74ABD23-458F-4AD0-A1D1-6622D3EABDD2}" srcOrd="8" destOrd="0" presId="urn:microsoft.com/office/officeart/2005/8/layout/list1"/>
    <dgm:cxn modelId="{7E27888C-C4EF-403E-85D9-BA0AD93CEEC6}" type="presParOf" srcId="{E74ABD23-458F-4AD0-A1D1-6622D3EABDD2}" destId="{5FFCC920-369A-4B10-A9D4-BE34B962BAED}" srcOrd="0" destOrd="0" presId="urn:microsoft.com/office/officeart/2005/8/layout/list1"/>
    <dgm:cxn modelId="{B4A571E0-CC1F-4CBC-8DC9-EFB6105031E5}" type="presParOf" srcId="{E74ABD23-458F-4AD0-A1D1-6622D3EABDD2}" destId="{550C65EC-8E55-45D9-A6DE-9F14B7864818}" srcOrd="1" destOrd="0" presId="urn:microsoft.com/office/officeart/2005/8/layout/list1"/>
    <dgm:cxn modelId="{B1F97895-D46A-49A9-A695-16AD0109036A}" type="presParOf" srcId="{137768BC-B37E-4C7A-885A-85884E8617C0}" destId="{FE8D1AEC-F79B-4E7D-87F0-160FC7F0EBE1}" srcOrd="9" destOrd="0" presId="urn:microsoft.com/office/officeart/2005/8/layout/list1"/>
    <dgm:cxn modelId="{B0B1141D-FAF3-4A21-9EFE-FED08459CD51}" type="presParOf" srcId="{137768BC-B37E-4C7A-885A-85884E8617C0}" destId="{3094C98A-CE7A-48DA-8607-82AB716AC0A6}" srcOrd="10"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FEB160A-5EC4-417B-BDAF-716D296E06FB}" type="datetimeFigureOut">
              <a:rPr lang="en-US" smtClean="0"/>
              <a:pPr/>
              <a:t>2/2/2018</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6D79D67-B69A-4E26-A735-6EBA9116C2E4}" type="slidenum">
              <a:rPr lang="en-US" smtClean="0"/>
              <a:pPr/>
              <a:t>‹#›</a:t>
            </a:fld>
            <a:endParaRPr lang="en-US"/>
          </a:p>
        </p:txBody>
      </p:sp>
    </p:spTree>
    <p:extLst>
      <p:ext uri="{BB962C8B-B14F-4D97-AF65-F5344CB8AC3E}">
        <p14:creationId xmlns:p14="http://schemas.microsoft.com/office/powerpoint/2010/main" val="22312566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D6D79D67-B69A-4E26-A735-6EBA9116C2E4}" type="slidenum">
              <a:rPr lang="en-US" smtClean="0"/>
              <a:pPr/>
              <a:t>1</a:t>
            </a:fld>
            <a:endParaRPr lang="en-US"/>
          </a:p>
        </p:txBody>
      </p:sp>
    </p:spTree>
    <p:extLst>
      <p:ext uri="{BB962C8B-B14F-4D97-AF65-F5344CB8AC3E}">
        <p14:creationId xmlns:p14="http://schemas.microsoft.com/office/powerpoint/2010/main" val="3104606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bwMode="auto">
          <a:noFill/>
          <a:ln>
            <a:solidFill>
              <a:srgbClr val="000000"/>
            </a:solidFill>
            <a:miter lim="800000"/>
            <a:headEnd/>
            <a:tailEnd/>
          </a:ln>
        </p:spPr>
      </p:sp>
      <p:sp>
        <p:nvSpPr>
          <p:cNvPr id="12291"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
        <p:nvSpPr>
          <p:cNvPr id="12292" name="Slide Number Placeholder 3"/>
          <p:cNvSpPr txBox="1">
            <a:spLocks noGrp="1"/>
          </p:cNvSpPr>
          <p:nvPr/>
        </p:nvSpPr>
        <p:spPr bwMode="auto">
          <a:xfrm>
            <a:off x="3884613" y="8685213"/>
            <a:ext cx="2971800" cy="457200"/>
          </a:xfrm>
          <a:prstGeom prst="rect">
            <a:avLst/>
          </a:prstGeom>
          <a:noFill/>
          <a:ln w="9525">
            <a:noFill/>
            <a:miter lim="800000"/>
            <a:headEnd/>
            <a:tailEnd/>
          </a:ln>
        </p:spPr>
        <p:txBody>
          <a:bodyPr anchor="b"/>
          <a:lstStyle/>
          <a:p>
            <a:pPr algn="r" fontAlgn="base">
              <a:spcBef>
                <a:spcPct val="0"/>
              </a:spcBef>
              <a:spcAft>
                <a:spcPct val="0"/>
              </a:spcAft>
            </a:pPr>
            <a:fld id="{38B04727-AB82-4B25-A490-F5C223F42233}" type="slidenum">
              <a:rPr lang="en-GB" sz="1200">
                <a:solidFill>
                  <a:prstClr val="black"/>
                </a:solidFill>
              </a:rPr>
              <a:pPr algn="r" fontAlgn="base">
                <a:spcBef>
                  <a:spcPct val="0"/>
                </a:spcBef>
                <a:spcAft>
                  <a:spcPct val="0"/>
                </a:spcAft>
              </a:pPr>
              <a:t>8</a:t>
            </a:fld>
            <a:endParaRPr lang="en-GB" sz="1200">
              <a:solidFill>
                <a:prstClr val="black"/>
              </a:solidFill>
            </a:endParaRPr>
          </a:p>
        </p:txBody>
      </p:sp>
    </p:spTree>
    <p:extLst>
      <p:ext uri="{BB962C8B-B14F-4D97-AF65-F5344CB8AC3E}">
        <p14:creationId xmlns:p14="http://schemas.microsoft.com/office/powerpoint/2010/main" val="5930715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p:cNvSpPr>
            <a:spLocks noGrp="1" noRot="1" noChangeAspect="1" noTextEdit="1"/>
          </p:cNvSpPr>
          <p:nvPr>
            <p:ph type="sldImg"/>
          </p:nvPr>
        </p:nvSpPr>
        <p:spPr bwMode="auto">
          <a:noFill/>
          <a:ln>
            <a:solidFill>
              <a:srgbClr val="000000"/>
            </a:solidFill>
            <a:miter lim="800000"/>
            <a:headEnd/>
            <a:tailEnd/>
          </a:ln>
        </p:spPr>
      </p:sp>
      <p:sp>
        <p:nvSpPr>
          <p:cNvPr id="14339"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
        <p:nvSpPr>
          <p:cNvPr id="14340"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F7FB8192-8D1C-4BFF-A181-FEED2CF58F76}" type="slidenum">
              <a:rPr lang="en-GB">
                <a:solidFill>
                  <a:prstClr val="black"/>
                </a:solidFill>
              </a:rPr>
              <a:pPr/>
              <a:t>11</a:t>
            </a:fld>
            <a:endParaRPr lang="en-GB">
              <a:solidFill>
                <a:prstClr val="black"/>
              </a:solidFill>
            </a:endParaRPr>
          </a:p>
        </p:txBody>
      </p:sp>
    </p:spTree>
    <p:extLst>
      <p:ext uri="{BB962C8B-B14F-4D97-AF65-F5344CB8AC3E}">
        <p14:creationId xmlns:p14="http://schemas.microsoft.com/office/powerpoint/2010/main" val="24496609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D6D79D67-B69A-4E26-A735-6EBA9116C2E4}" type="slidenum">
              <a:rPr lang="en-US" smtClean="0"/>
              <a:pPr/>
              <a:t>25</a:t>
            </a:fld>
            <a:endParaRPr lang="en-US"/>
          </a:p>
        </p:txBody>
      </p:sp>
    </p:spTree>
    <p:extLst>
      <p:ext uri="{BB962C8B-B14F-4D97-AF65-F5344CB8AC3E}">
        <p14:creationId xmlns:p14="http://schemas.microsoft.com/office/powerpoint/2010/main" val="15998216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D6D79D67-B69A-4E26-A735-6EBA9116C2E4}" type="slidenum">
              <a:rPr lang="en-US" smtClean="0"/>
              <a:pPr/>
              <a:t>26</a:t>
            </a:fld>
            <a:endParaRPr lang="en-US"/>
          </a:p>
        </p:txBody>
      </p:sp>
    </p:spTree>
    <p:extLst>
      <p:ext uri="{BB962C8B-B14F-4D97-AF65-F5344CB8AC3E}">
        <p14:creationId xmlns:p14="http://schemas.microsoft.com/office/powerpoint/2010/main" val="19952870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D6D79D67-B69A-4E26-A735-6EBA9116C2E4}" type="slidenum">
              <a:rPr lang="en-US" smtClean="0"/>
              <a:pPr/>
              <a:t>27</a:t>
            </a:fld>
            <a:endParaRPr lang="en-US"/>
          </a:p>
        </p:txBody>
      </p:sp>
    </p:spTree>
    <p:extLst>
      <p:ext uri="{BB962C8B-B14F-4D97-AF65-F5344CB8AC3E}">
        <p14:creationId xmlns:p14="http://schemas.microsoft.com/office/powerpoint/2010/main" val="75810431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D6D79D67-B69A-4E26-A735-6EBA9116C2E4}" type="slidenum">
              <a:rPr lang="en-US" smtClean="0"/>
              <a:pPr/>
              <a:t>28</a:t>
            </a:fld>
            <a:endParaRPr lang="en-US"/>
          </a:p>
        </p:txBody>
      </p:sp>
    </p:spTree>
    <p:extLst>
      <p:ext uri="{BB962C8B-B14F-4D97-AF65-F5344CB8AC3E}">
        <p14:creationId xmlns:p14="http://schemas.microsoft.com/office/powerpoint/2010/main" val="13771207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lvl1pPr>
              <a:defRPr/>
            </a:lvl1pPr>
          </a:lstStyle>
          <a:p>
            <a:pPr>
              <a:defRPr/>
            </a:pPr>
            <a:fld id="{64A99F2A-5451-4272-A876-5F773ECFDAAE}" type="datetime1">
              <a:rPr lang="en-US" smtClean="0">
                <a:solidFill>
                  <a:prstClr val="black">
                    <a:tint val="75000"/>
                  </a:prstClr>
                </a:solidFill>
              </a:rPr>
              <a:t>2/2/2018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0263B71D-0694-44D8-90A6-EC65DFFEB66A}"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28425603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fld id="{9C4AE2F2-90B0-4D3B-9BB3-990ABD81887D}" type="datetime1">
              <a:rPr lang="en-US" smtClean="0">
                <a:solidFill>
                  <a:prstClr val="black">
                    <a:tint val="75000"/>
                  </a:prstClr>
                </a:solidFill>
              </a:rPr>
              <a:t>2/2/2018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6091A655-1469-4920-8C9C-4B763704984C}"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31303745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pPr>
              <a:defRPr/>
            </a:pPr>
            <a:fld id="{06674DE8-3D89-46F0-B1B4-682227A707B2}" type="datetime1">
              <a:rPr lang="en-US" smtClean="0">
                <a:solidFill>
                  <a:prstClr val="black">
                    <a:tint val="75000"/>
                  </a:prstClr>
                </a:solidFill>
              </a:rPr>
              <a:t>2/2/2018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DEF353C3-CD1B-4772-B830-DF0F867D8268}"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2415675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3"/>
          <p:cNvSpPr>
            <a:spLocks noGrp="1"/>
          </p:cNvSpPr>
          <p:nvPr>
            <p:ph type="dt" sz="half" idx="10"/>
          </p:nvPr>
        </p:nvSpPr>
        <p:spPr/>
        <p:txBody>
          <a:bodyPr/>
          <a:lstStyle>
            <a:lvl1pPr>
              <a:defRPr/>
            </a:lvl1pPr>
          </a:lstStyle>
          <a:p>
            <a:pPr>
              <a:defRPr/>
            </a:pPr>
            <a:fld id="{60CC0706-F833-4B3C-8475-D3321F7E9097}" type="datetime1">
              <a:rPr lang="en-US" smtClean="0">
                <a:solidFill>
                  <a:prstClr val="black">
                    <a:tint val="75000"/>
                  </a:prstClr>
                </a:solidFill>
              </a:rPr>
              <a:t>2/2/2018</a:t>
            </a:fld>
            <a:endParaRPr lang="en-US">
              <a:solidFill>
                <a:prstClr val="black">
                  <a:tint val="75000"/>
                </a:prstClr>
              </a:solidFill>
            </a:endParaRPr>
          </a:p>
        </p:txBody>
      </p:sp>
      <p:sp>
        <p:nvSpPr>
          <p:cNvPr id="6"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pPr>
              <a:defRPr/>
            </a:pPr>
            <a:fld id="{9BE04E23-E6B2-4571-B685-DF1ECC35D86F}"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28616433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3"/>
          <p:cNvSpPr>
            <a:spLocks noGrp="1"/>
          </p:cNvSpPr>
          <p:nvPr>
            <p:ph type="dt" sz="half" idx="10"/>
          </p:nvPr>
        </p:nvSpPr>
        <p:spPr/>
        <p:txBody>
          <a:bodyPr/>
          <a:lstStyle>
            <a:lvl1pPr>
              <a:defRPr/>
            </a:lvl1pPr>
          </a:lstStyle>
          <a:p>
            <a:pPr>
              <a:defRPr/>
            </a:pPr>
            <a:fld id="{39A656F8-344A-4529-80D7-A03F49FD1D73}" type="datetime1">
              <a:rPr lang="en-US" smtClean="0">
                <a:solidFill>
                  <a:prstClr val="black">
                    <a:tint val="75000"/>
                  </a:prstClr>
                </a:solidFill>
              </a:rPr>
              <a:t>2/2/2018</a:t>
            </a:fld>
            <a:endParaRPr lang="en-US">
              <a:solidFill>
                <a:prstClr val="black">
                  <a:tint val="75000"/>
                </a:prstClr>
              </a:solidFill>
            </a:endParaRPr>
          </a:p>
        </p:txBody>
      </p:sp>
      <p:sp>
        <p:nvSpPr>
          <p:cNvPr id="8"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9" name="Slide Number Placeholder 5"/>
          <p:cNvSpPr>
            <a:spLocks noGrp="1"/>
          </p:cNvSpPr>
          <p:nvPr>
            <p:ph type="sldNum" sz="quarter" idx="12"/>
          </p:nvPr>
        </p:nvSpPr>
        <p:spPr/>
        <p:txBody>
          <a:bodyPr/>
          <a:lstStyle>
            <a:lvl1pPr>
              <a:defRPr/>
            </a:lvl1pPr>
          </a:lstStyle>
          <a:p>
            <a:pPr>
              <a:defRPr/>
            </a:pPr>
            <a:fld id="{6E51E7C1-6689-4882-AC76-0B9546183FCF}"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35637968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3"/>
          <p:cNvSpPr>
            <a:spLocks noGrp="1"/>
          </p:cNvSpPr>
          <p:nvPr>
            <p:ph type="dt" sz="half" idx="10"/>
          </p:nvPr>
        </p:nvSpPr>
        <p:spPr/>
        <p:txBody>
          <a:bodyPr/>
          <a:lstStyle>
            <a:lvl1pPr>
              <a:defRPr/>
            </a:lvl1pPr>
          </a:lstStyle>
          <a:p>
            <a:pPr>
              <a:defRPr/>
            </a:pPr>
            <a:fld id="{7542737D-2318-47FE-80A2-DAA2D8C5CE2F}" type="datetime1">
              <a:rPr lang="en-US" smtClean="0">
                <a:solidFill>
                  <a:prstClr val="black">
                    <a:tint val="75000"/>
                  </a:prstClr>
                </a:solidFill>
              </a:rPr>
              <a:t>2/2/2018</a:t>
            </a:fld>
            <a:endParaRPr lang="en-US">
              <a:solidFill>
                <a:prstClr val="black">
                  <a:tint val="75000"/>
                </a:prstClr>
              </a:solidFill>
            </a:endParaRPr>
          </a:p>
        </p:txBody>
      </p:sp>
      <p:sp>
        <p:nvSpPr>
          <p:cNvPr id="4"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5" name="Slide Number Placeholder 5"/>
          <p:cNvSpPr>
            <a:spLocks noGrp="1"/>
          </p:cNvSpPr>
          <p:nvPr>
            <p:ph type="sldNum" sz="quarter" idx="12"/>
          </p:nvPr>
        </p:nvSpPr>
        <p:spPr/>
        <p:txBody>
          <a:bodyPr/>
          <a:lstStyle>
            <a:lvl1pPr>
              <a:defRPr/>
            </a:lvl1pPr>
          </a:lstStyle>
          <a:p>
            <a:pPr>
              <a:defRPr/>
            </a:pPr>
            <a:fld id="{07F20C01-99AB-46C6-AC90-59ED84376195}"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33782549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D055179B-D63B-4B69-9E73-6F5BC32774E2}" type="datetime1">
              <a:rPr lang="en-US" smtClean="0">
                <a:solidFill>
                  <a:prstClr val="black">
                    <a:tint val="75000"/>
                  </a:prstClr>
                </a:solidFill>
              </a:rPr>
              <a:t>2/2/2018</a:t>
            </a:fld>
            <a:endParaRPr lang="en-US">
              <a:solidFill>
                <a:prstClr val="black">
                  <a:tint val="75000"/>
                </a:prstClr>
              </a:solidFill>
            </a:endParaRPr>
          </a:p>
        </p:txBody>
      </p:sp>
      <p:sp>
        <p:nvSpPr>
          <p:cNvPr id="3"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4" name="Slide Number Placeholder 5"/>
          <p:cNvSpPr>
            <a:spLocks noGrp="1"/>
          </p:cNvSpPr>
          <p:nvPr>
            <p:ph type="sldNum" sz="quarter" idx="12"/>
          </p:nvPr>
        </p:nvSpPr>
        <p:spPr/>
        <p:txBody>
          <a:bodyPr/>
          <a:lstStyle>
            <a:lvl1pPr>
              <a:defRPr/>
            </a:lvl1pPr>
          </a:lstStyle>
          <a:p>
            <a:pPr>
              <a:defRPr/>
            </a:pPr>
            <a:fld id="{CA6AD185-E5EC-4626-A4AD-4E7A251C1515}"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22414638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77F845AB-9BF3-45A1-B6C9-B31577893636}" type="datetime1">
              <a:rPr lang="en-US" smtClean="0">
                <a:solidFill>
                  <a:prstClr val="black">
                    <a:tint val="75000"/>
                  </a:prstClr>
                </a:solidFill>
              </a:rPr>
              <a:t>2/2/2018</a:t>
            </a:fld>
            <a:endParaRPr lang="en-US">
              <a:solidFill>
                <a:prstClr val="black">
                  <a:tint val="75000"/>
                </a:prstClr>
              </a:solidFill>
            </a:endParaRPr>
          </a:p>
        </p:txBody>
      </p:sp>
      <p:sp>
        <p:nvSpPr>
          <p:cNvPr id="6"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pPr>
              <a:defRPr/>
            </a:pPr>
            <a:fld id="{D88E3032-5410-473F-8BB5-222FE1C2951F}"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5058373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94BE85CC-B0D3-401A-B2A3-C5B5E9509BB9}" type="datetime1">
              <a:rPr lang="en-US" smtClean="0">
                <a:solidFill>
                  <a:prstClr val="black">
                    <a:tint val="75000"/>
                  </a:prstClr>
                </a:solidFill>
              </a:rPr>
              <a:t>2/2/2018</a:t>
            </a:fld>
            <a:endParaRPr lang="en-US">
              <a:solidFill>
                <a:prstClr val="black">
                  <a:tint val="75000"/>
                </a:prstClr>
              </a:solidFill>
            </a:endParaRPr>
          </a:p>
        </p:txBody>
      </p:sp>
      <p:sp>
        <p:nvSpPr>
          <p:cNvPr id="6"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pPr>
              <a:defRPr/>
            </a:pPr>
            <a:fld id="{ED88E847-FCC1-42EE-BB82-ED75BFFCB75D}"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35528091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fld id="{BFB47545-0D91-4C4C-8D01-912AA5784CD8}" type="datetime1">
              <a:rPr lang="en-US" smtClean="0">
                <a:solidFill>
                  <a:prstClr val="black">
                    <a:tint val="75000"/>
                  </a:prstClr>
                </a:solidFill>
              </a:rPr>
              <a:t>2/2/2018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761B1CD7-3BE2-487F-AD26-7F64317B2288}"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11416092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fld id="{94213249-7B3D-4B5F-B532-BE9F0CB603C1}" type="datetime1">
              <a:rPr lang="en-US" smtClean="0">
                <a:solidFill>
                  <a:prstClr val="black">
                    <a:tint val="75000"/>
                  </a:prstClr>
                </a:solidFill>
              </a:rPr>
              <a:t>2/2/2018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6D463BD8-37C5-4F0D-A741-DB82A7D7CB0C}"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65161600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DF58C160-005C-4CF2-8321-9007BFCB40D8}" type="datetime1">
              <a:rPr lang="en-US" smtClean="0"/>
              <a:t>2/2/2018</a:t>
            </a:fld>
            <a:endParaRPr lang="en-US"/>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US"/>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B6F15528-21DE-4FAA-801E-634DDDAF4B2B}" type="slidenum">
              <a:rPr lang="en-US" smtClean="0"/>
              <a:pPr/>
              <a:t>‹#›</a:t>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B7CC8B30-A4CA-4663-BFDC-25983D8321E9}" type="datetime1">
              <a:rPr lang="en-US" smtClean="0"/>
              <a:t>2/2/2018</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B6F15528-21DE-4FAA-801E-634DDDAF4B2B}" type="slidenum">
              <a:rPr lang="en-US" smtClean="0"/>
              <a:pPr/>
              <a:t>‹#›</a:t>
            </a:fld>
            <a:endParaRPr lang="en-US"/>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F258AB4B-D31C-4196-9E88-02A7E2C283AC}" type="datetime1">
              <a:rPr lang="en-US" smtClean="0"/>
              <a:t>2/2/2018</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B6F15528-21DE-4FAA-801E-634DDDAF4B2B}" type="slidenum">
              <a:rPr lang="en-US" smtClean="0"/>
              <a:pPr/>
              <a:t>‹#›</a:t>
            </a:fld>
            <a:endParaRPr lang="en-US"/>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3DDDF46E-53C0-495C-9D3F-BED59470CA24}" type="datetime1">
              <a:rPr lang="en-US" smtClean="0"/>
              <a:t>2/2/2018</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B6F15528-21DE-4FAA-801E-634DDDAF4B2B}" type="slidenum">
              <a:rPr lang="en-US" smtClean="0"/>
              <a:pPr/>
              <a:t>‹#›</a:t>
            </a:fld>
            <a:endParaRPr lang="en-US"/>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5F2D6461-3688-441B-A394-0DEFD689F53B}" type="datetime1">
              <a:rPr lang="en-US" smtClean="0"/>
              <a:t>2/2/2018</a:t>
            </a:fld>
            <a:endParaRPr lang="en-US"/>
          </a:p>
        </p:txBody>
      </p:sp>
      <p:sp>
        <p:nvSpPr>
          <p:cNvPr id="8" name="Footer Placeholder 7"/>
          <p:cNvSpPr>
            <a:spLocks noGrp="1"/>
          </p:cNvSpPr>
          <p:nvPr>
            <p:ph type="ftr" sz="quarter" idx="11"/>
          </p:nvPr>
        </p:nvSpPr>
        <p:spPr/>
        <p:txBody>
          <a:bodyPr/>
          <a:lstStyle>
            <a:extLst/>
          </a:lstStyle>
          <a:p>
            <a:endParaRPr lang="en-US"/>
          </a:p>
        </p:txBody>
      </p:sp>
      <p:sp>
        <p:nvSpPr>
          <p:cNvPr id="9" name="Slide Number Placeholder 8"/>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fld id="{B04EDC9F-7471-4D68-9EA6-45E4038992AD}" type="datetime1">
              <a:rPr lang="en-US" smtClean="0"/>
              <a:t>2/2/2018</a:t>
            </a:fld>
            <a:endParaRPr lang="en-US"/>
          </a:p>
        </p:txBody>
      </p:sp>
      <p:sp>
        <p:nvSpPr>
          <p:cNvPr id="4" name="Footer Placeholder 3"/>
          <p:cNvSpPr>
            <a:spLocks noGrp="1"/>
          </p:cNvSpPr>
          <p:nvPr>
            <p:ph type="ftr" sz="quarter" idx="11"/>
          </p:nvPr>
        </p:nvSpPr>
        <p:spPr/>
        <p:txBody>
          <a:bodyPr/>
          <a:lstStyle>
            <a:extLst/>
          </a:lstStyle>
          <a:p>
            <a:endParaRPr lang="en-US"/>
          </a:p>
        </p:txBody>
      </p:sp>
      <p:sp>
        <p:nvSpPr>
          <p:cNvPr id="5" name="Slide Number Placeholder 4"/>
          <p:cNvSpPr>
            <a:spLocks noGrp="1"/>
          </p:cNvSpPr>
          <p:nvPr>
            <p:ph type="sldNum" sz="quarter" idx="12"/>
          </p:nvPr>
        </p:nvSpPr>
        <p:spPr/>
        <p:txBody>
          <a:bodyPr/>
          <a:lstStyle>
            <a:extLst/>
          </a:lstStyle>
          <a:p>
            <a:fld id="{B6F15528-21DE-4FAA-801E-634DDDAF4B2B}" type="slidenum">
              <a:rPr lang="en-US" smtClean="0"/>
              <a:pPr/>
              <a:t>‹#›</a:t>
            </a:fld>
            <a:endParaRPr lang="en-US"/>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E08223CE-7D67-4E0B-9912-8F7AB2D23F84}" type="datetime1">
              <a:rPr lang="en-US" smtClean="0"/>
              <a:t>2/2/2018</a:t>
            </a:fld>
            <a:endParaRPr lang="en-US"/>
          </a:p>
        </p:txBody>
      </p:sp>
      <p:sp>
        <p:nvSpPr>
          <p:cNvPr id="3" name="Footer Placeholder 2"/>
          <p:cNvSpPr>
            <a:spLocks noGrp="1"/>
          </p:cNvSpPr>
          <p:nvPr>
            <p:ph type="ftr" sz="quarter" idx="11"/>
          </p:nvPr>
        </p:nvSpPr>
        <p:spPr/>
        <p:txBody>
          <a:bodyPr/>
          <a:lstStyle>
            <a:extLst/>
          </a:lstStyle>
          <a:p>
            <a:endParaRPr lang="en-US"/>
          </a:p>
        </p:txBody>
      </p:sp>
      <p:sp>
        <p:nvSpPr>
          <p:cNvPr id="4" name="Slide Number Placeholder 3"/>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fld id="{04FE3BA8-2AD1-4C3F-963D-94E15E9428FD}" type="datetime1">
              <a:rPr lang="en-US" smtClean="0"/>
              <a:t>2/2/2018</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DEC94457-88B0-4A59-89FD-C0A974E69F4B}" type="datetime1">
              <a:rPr lang="en-US" smtClean="0"/>
              <a:t>2/2/2018</a:t>
            </a:fld>
            <a:endParaRPr lang="en-US"/>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US"/>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B6F15528-21DE-4FAA-801E-634DDDAF4B2B}" type="slidenum">
              <a:rPr lang="en-US" smtClean="0"/>
              <a:pPr/>
              <a:t>‹#›</a:t>
            </a:fld>
            <a:endParaRPr lang="en-US"/>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13D57F0D-89B6-43B1-9734-3FBEF492FB50}" type="datetime1">
              <a:rPr lang="en-US" smtClean="0"/>
              <a:t>2/2/2018</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FB0CC735-FE23-48D2-B375-4B0D2162C688}" type="datetime1">
              <a:rPr lang="en-US" smtClean="0"/>
              <a:t>2/2/2018</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1027" name="Text Placeholder 2"/>
          <p:cNvSpPr>
            <a:spLocks noGrp="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smtClean="0">
                <a:solidFill>
                  <a:schemeClr val="tx1">
                    <a:tint val="75000"/>
                  </a:schemeClr>
                </a:solidFill>
                <a:latin typeface="+mn-lt"/>
              </a:defRPr>
            </a:lvl1pPr>
          </a:lstStyle>
          <a:p>
            <a:pPr>
              <a:defRPr/>
            </a:pPr>
            <a:fld id="{A99ACB07-AB17-485A-8510-8B00079CC5B0}" type="datetime1">
              <a:rPr lang="en-US" smtClean="0">
                <a:solidFill>
                  <a:prstClr val="black">
                    <a:tint val="75000"/>
                  </a:prstClr>
                </a:solidFill>
              </a:rPr>
              <a:t>2/2/2018</a:t>
            </a:fld>
            <a:endParaRPr lang="en-US">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schemeClr val="tx1">
                    <a:tint val="75000"/>
                  </a:schemeClr>
                </a:solidFill>
                <a:latin typeface="+mn-lt"/>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fontAlgn="auto">
              <a:spcBef>
                <a:spcPts val="0"/>
              </a:spcBef>
              <a:spcAft>
                <a:spcPts val="0"/>
              </a:spcAft>
              <a:defRPr sz="1200" smtClean="0">
                <a:solidFill>
                  <a:schemeClr val="tx1">
                    <a:tint val="75000"/>
                  </a:schemeClr>
                </a:solidFill>
                <a:latin typeface="+mn-lt"/>
              </a:defRPr>
            </a:lvl1pPr>
          </a:lstStyle>
          <a:p>
            <a:pPr>
              <a:defRPr/>
            </a:pPr>
            <a:fld id="{29DA1336-9077-48E0-B5DF-CD4F1D1EC4F4}"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310057316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Calibri" pitchFamily="34" charset="0"/>
        </a:defRPr>
      </a:lvl2pPr>
      <a:lvl3pPr algn="ctr" rtl="0" fontAlgn="base">
        <a:spcBef>
          <a:spcPct val="0"/>
        </a:spcBef>
        <a:spcAft>
          <a:spcPct val="0"/>
        </a:spcAft>
        <a:defRPr sz="4400">
          <a:solidFill>
            <a:schemeClr val="tx1"/>
          </a:solidFill>
          <a:latin typeface="Calibri" pitchFamily="34" charset="0"/>
        </a:defRPr>
      </a:lvl3pPr>
      <a:lvl4pPr algn="ctr" rtl="0" fontAlgn="base">
        <a:spcBef>
          <a:spcPct val="0"/>
        </a:spcBef>
        <a:spcAft>
          <a:spcPct val="0"/>
        </a:spcAft>
        <a:defRPr sz="4400">
          <a:solidFill>
            <a:schemeClr val="tx1"/>
          </a:solidFill>
          <a:latin typeface="Calibri" pitchFamily="34" charset="0"/>
        </a:defRPr>
      </a:lvl4pPr>
      <a:lvl5pPr algn="ctr" rtl="0" fontAlgn="base">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fontAlgn="base">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40A3B4A4-2B10-40C4-9271-83BC16F6C657}" type="datetime1">
              <a:rPr lang="en-US" smtClean="0"/>
              <a:t>2/2/2018</a:t>
            </a:fld>
            <a:endParaRPr lang="en-US"/>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US"/>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ftr="0" dt="0"/>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3.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www.youtube.com/watch?v=_NRWtd_SiU8" TargetMode="Externa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image" Target="../media/image9.jpg"/><Relationship Id="rId4" Type="http://schemas.openxmlformats.org/officeDocument/2006/relationships/image" Target="../media/image8.jpg"/></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17.xml"/></Relationships>
</file>

<file path=ppt/slides/_rels/slide2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hyperlink" Target="https://www.nytimes.com/2018/01/15/world/europe/carillion-bankruptcy-outsourcing-britain.html" TargetMode="External"/><Relationship Id="rId1" Type="http://schemas.openxmlformats.org/officeDocument/2006/relationships/slideLayout" Target="../slideLayouts/slideLayout17.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18.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What is ‘Strategic Management’?</a:t>
            </a:r>
            <a:endParaRPr lang="en-US" dirty="0"/>
          </a:p>
        </p:txBody>
      </p:sp>
      <p:sp>
        <p:nvSpPr>
          <p:cNvPr id="3" name="Subtitle 2"/>
          <p:cNvSpPr>
            <a:spLocks noGrp="1"/>
          </p:cNvSpPr>
          <p:nvPr>
            <p:ph type="subTitle" idx="1"/>
          </p:nvPr>
        </p:nvSpPr>
        <p:spPr/>
        <p:txBody>
          <a:bodyPr>
            <a:normAutofit/>
          </a:bodyPr>
          <a:lstStyle/>
          <a:p>
            <a:r>
              <a:rPr lang="en-GB" dirty="0" smtClean="0"/>
              <a:t>Mike </a:t>
            </a:r>
            <a:r>
              <a:rPr lang="en-GB" dirty="0" err="1" smtClean="0"/>
              <a:t>Durke</a:t>
            </a:r>
            <a:endParaRPr lang="en-GB" dirty="0" smtClean="0"/>
          </a:p>
        </p:txBody>
      </p:sp>
      <p:sp>
        <p:nvSpPr>
          <p:cNvPr id="4" name="Slide Number Placeholder 3"/>
          <p:cNvSpPr>
            <a:spLocks noGrp="1"/>
          </p:cNvSpPr>
          <p:nvPr>
            <p:ph type="sldNum" sz="quarter" idx="12"/>
          </p:nvPr>
        </p:nvSpPr>
        <p:spPr/>
        <p:txBody>
          <a:bodyPr/>
          <a:lstStyle/>
          <a:p>
            <a:fld id="{B6F15528-21DE-4FAA-801E-634DDDAF4B2B}" type="slidenum">
              <a:rPr lang="en-US" smtClean="0"/>
              <a:pPr/>
              <a:t>1</a:t>
            </a:fld>
            <a:endParaRPr lang="en-US"/>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sz="3200" dirty="0" smtClean="0"/>
              <a:t>Consider the differences which separate different tiers within public sector organisations</a:t>
            </a:r>
          </a:p>
          <a:p>
            <a:endParaRPr lang="en-GB" sz="3200" dirty="0" smtClean="0"/>
          </a:p>
          <a:p>
            <a:r>
              <a:rPr lang="en-GB" sz="3200" dirty="0" smtClean="0"/>
              <a:t>To discuss the perspectives of some key academics in this context to get us thinking in the right direction</a:t>
            </a:r>
            <a:endParaRPr lang="en-GB" sz="3200" dirty="0"/>
          </a:p>
        </p:txBody>
      </p:sp>
      <p:sp>
        <p:nvSpPr>
          <p:cNvPr id="3" name="Slide Number Placeholder 2"/>
          <p:cNvSpPr>
            <a:spLocks noGrp="1"/>
          </p:cNvSpPr>
          <p:nvPr>
            <p:ph type="sldNum" sz="quarter" idx="12"/>
          </p:nvPr>
        </p:nvSpPr>
        <p:spPr/>
        <p:txBody>
          <a:bodyPr/>
          <a:lstStyle/>
          <a:p>
            <a:fld id="{B6F15528-21DE-4FAA-801E-634DDDAF4B2B}" type="slidenum">
              <a:rPr lang="en-US" smtClean="0"/>
              <a:pPr/>
              <a:t>2</a:t>
            </a:fld>
            <a:endParaRPr lang="en-US"/>
          </a:p>
        </p:txBody>
      </p:sp>
      <p:sp>
        <p:nvSpPr>
          <p:cNvPr id="4" name="Title 3"/>
          <p:cNvSpPr>
            <a:spLocks noGrp="1"/>
          </p:cNvSpPr>
          <p:nvPr>
            <p:ph type="title"/>
          </p:nvPr>
        </p:nvSpPr>
        <p:spPr/>
        <p:txBody>
          <a:bodyPr/>
          <a:lstStyle/>
          <a:p>
            <a:r>
              <a:rPr lang="en-GB" dirty="0" smtClean="0"/>
              <a:t>Aims</a:t>
            </a:r>
            <a:endParaRPr lang="en-GB" dirty="0"/>
          </a:p>
        </p:txBody>
      </p:sp>
    </p:spTree>
    <p:extLst>
      <p:ext uri="{BB962C8B-B14F-4D97-AF65-F5344CB8AC3E}">
        <p14:creationId xmlns:p14="http://schemas.microsoft.com/office/powerpoint/2010/main" val="351423734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Content Placeholder 8"/>
          <p:cNvSpPr>
            <a:spLocks noGrp="1"/>
          </p:cNvSpPr>
          <p:nvPr>
            <p:ph idx="1"/>
          </p:nvPr>
        </p:nvSpPr>
        <p:spPr/>
        <p:txBody>
          <a:bodyPr/>
          <a:lstStyle/>
          <a:p>
            <a:endParaRPr lang="en-GB"/>
          </a:p>
        </p:txBody>
      </p:sp>
      <p:sp>
        <p:nvSpPr>
          <p:cNvPr id="3" name="Slide Number Placeholder 2"/>
          <p:cNvSpPr>
            <a:spLocks noGrp="1"/>
          </p:cNvSpPr>
          <p:nvPr>
            <p:ph type="sldNum" sz="quarter" idx="12"/>
          </p:nvPr>
        </p:nvSpPr>
        <p:spPr/>
        <p:txBody>
          <a:bodyPr/>
          <a:lstStyle/>
          <a:p>
            <a:fld id="{B6F15528-21DE-4FAA-801E-634DDDAF4B2B}" type="slidenum">
              <a:rPr lang="en-US" smtClean="0"/>
              <a:pPr/>
              <a:t>3</a:t>
            </a:fld>
            <a:endParaRPr lang="en-US"/>
          </a:p>
        </p:txBody>
      </p:sp>
      <p:sp>
        <p:nvSpPr>
          <p:cNvPr id="8" name="Title 7"/>
          <p:cNvSpPr>
            <a:spLocks noGrp="1"/>
          </p:cNvSpPr>
          <p:nvPr>
            <p:ph type="title"/>
          </p:nvPr>
        </p:nvSpPr>
        <p:spPr>
          <a:xfrm>
            <a:off x="261783" y="140898"/>
            <a:ext cx="8229600" cy="541083"/>
          </a:xfrm>
        </p:spPr>
        <p:txBody>
          <a:bodyPr>
            <a:noAutofit/>
          </a:bodyPr>
          <a:lstStyle/>
          <a:p>
            <a:r>
              <a:rPr lang="en-GB" sz="3200" dirty="0" smtClean="0"/>
              <a:t>Some, like </a:t>
            </a:r>
            <a:r>
              <a:rPr lang="en-GB" sz="3200" dirty="0" err="1" smtClean="0"/>
              <a:t>Mintzberg</a:t>
            </a:r>
            <a:r>
              <a:rPr lang="en-GB" sz="3200" dirty="0" smtClean="0"/>
              <a:t>, are prolific writers</a:t>
            </a:r>
            <a:endParaRPr lang="en-GB" sz="3200" dirty="0"/>
          </a:p>
        </p:txBody>
      </p:sp>
      <p:pic>
        <p:nvPicPr>
          <p:cNvPr id="5" name="Picture 4"/>
          <p:cNvPicPr>
            <a:picLocks noChangeAspect="1"/>
          </p:cNvPicPr>
          <p:nvPr/>
        </p:nvPicPr>
        <p:blipFill>
          <a:blip r:embed="rId2"/>
          <a:stretch>
            <a:fillRect/>
          </a:stretch>
        </p:blipFill>
        <p:spPr>
          <a:xfrm>
            <a:off x="347471" y="868108"/>
            <a:ext cx="4162425" cy="3009900"/>
          </a:xfrm>
          <a:prstGeom prst="rect">
            <a:avLst/>
          </a:prstGeom>
        </p:spPr>
      </p:pic>
      <p:pic>
        <p:nvPicPr>
          <p:cNvPr id="6" name="Picture 5"/>
          <p:cNvPicPr>
            <a:picLocks noChangeAspect="1"/>
          </p:cNvPicPr>
          <p:nvPr/>
        </p:nvPicPr>
        <p:blipFill>
          <a:blip r:embed="rId3"/>
          <a:stretch>
            <a:fillRect/>
          </a:stretch>
        </p:blipFill>
        <p:spPr>
          <a:xfrm>
            <a:off x="4812507" y="815721"/>
            <a:ext cx="4200525" cy="3114675"/>
          </a:xfrm>
          <a:prstGeom prst="rect">
            <a:avLst/>
          </a:prstGeom>
        </p:spPr>
      </p:pic>
      <p:pic>
        <p:nvPicPr>
          <p:cNvPr id="7" name="Picture 6"/>
          <p:cNvPicPr>
            <a:picLocks noChangeAspect="1"/>
          </p:cNvPicPr>
          <p:nvPr/>
        </p:nvPicPr>
        <p:blipFill>
          <a:blip r:embed="rId4"/>
          <a:stretch>
            <a:fillRect/>
          </a:stretch>
        </p:blipFill>
        <p:spPr>
          <a:xfrm>
            <a:off x="595466" y="3962400"/>
            <a:ext cx="7895917" cy="1911151"/>
          </a:xfrm>
          <a:prstGeom prst="rect">
            <a:avLst/>
          </a:prstGeom>
        </p:spPr>
      </p:pic>
    </p:spTree>
    <p:extLst>
      <p:ext uri="{BB962C8B-B14F-4D97-AF65-F5344CB8AC3E}">
        <p14:creationId xmlns:p14="http://schemas.microsoft.com/office/powerpoint/2010/main" val="424756965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747713" y="344269"/>
            <a:ext cx="7696200" cy="646331"/>
          </a:xfrm>
          <a:prstGeom prst="rect">
            <a:avLst/>
          </a:prstGeom>
          <a:noFill/>
        </p:spPr>
        <p:txBody>
          <a:bodyPr wrap="square" rtlCol="0">
            <a:spAutoFit/>
          </a:bodyPr>
          <a:lstStyle/>
          <a:p>
            <a:pPr algn="ctr"/>
            <a:r>
              <a:rPr lang="en-GB" sz="3600" dirty="0" err="1" smtClean="0">
                <a:solidFill>
                  <a:prstClr val="black"/>
                </a:solidFill>
              </a:rPr>
              <a:t>Mintzberg’s</a:t>
            </a:r>
            <a:r>
              <a:rPr lang="en-GB" sz="3600" dirty="0" smtClean="0">
                <a:solidFill>
                  <a:prstClr val="black"/>
                </a:solidFill>
              </a:rPr>
              <a:t> management roles</a:t>
            </a:r>
            <a:endParaRPr lang="en-GB" sz="3600" dirty="0">
              <a:solidFill>
                <a:prstClr val="black"/>
              </a:solidFill>
            </a:endParaRPr>
          </a:p>
        </p:txBody>
      </p:sp>
      <p:sp>
        <p:nvSpPr>
          <p:cNvPr id="5" name="Slide Number Placeholder 4"/>
          <p:cNvSpPr>
            <a:spLocks noGrp="1"/>
          </p:cNvSpPr>
          <p:nvPr>
            <p:ph type="sldNum" sz="quarter" idx="12"/>
          </p:nvPr>
        </p:nvSpPr>
        <p:spPr/>
        <p:txBody>
          <a:bodyPr/>
          <a:lstStyle/>
          <a:p>
            <a:fld id="{B6F15528-21DE-4FAA-801E-634DDDAF4B2B}" type="slidenum">
              <a:rPr lang="en-US" smtClean="0">
                <a:solidFill>
                  <a:prstClr val="black"/>
                </a:solidFill>
              </a:rPr>
              <a:pPr/>
              <a:t>4</a:t>
            </a:fld>
            <a:endParaRPr lang="en-US">
              <a:solidFill>
                <a:prstClr val="black"/>
              </a:solidFill>
            </a:endParaRPr>
          </a:p>
        </p:txBody>
      </p:sp>
      <p:sp>
        <p:nvSpPr>
          <p:cNvPr id="6" name="AutoShape 5"/>
          <p:cNvSpPr>
            <a:spLocks noChangeAspect="1" noChangeArrowheads="1"/>
          </p:cNvSpPr>
          <p:nvPr/>
        </p:nvSpPr>
        <p:spPr bwMode="auto">
          <a:xfrm>
            <a:off x="4443413"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solidFill>
                <a:prstClr val="black"/>
              </a:solidFill>
            </a:endParaRPr>
          </a:p>
        </p:txBody>
      </p:sp>
      <p:pic>
        <p:nvPicPr>
          <p:cNvPr id="2054" name="Picture 6"/>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35856" y="990600"/>
            <a:ext cx="7224713" cy="58674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4443413" y="1524000"/>
            <a:ext cx="1881187" cy="99853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7" name="Rectangle 6"/>
          <p:cNvSpPr/>
          <p:nvPr/>
        </p:nvSpPr>
        <p:spPr>
          <a:xfrm>
            <a:off x="4443413" y="3352800"/>
            <a:ext cx="1881187" cy="9906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8" name="Rectangle 7"/>
          <p:cNvSpPr/>
          <p:nvPr/>
        </p:nvSpPr>
        <p:spPr>
          <a:xfrm>
            <a:off x="4267200" y="5334000"/>
            <a:ext cx="2057400" cy="1143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Tree>
    <p:extLst>
      <p:ext uri="{BB962C8B-B14F-4D97-AF65-F5344CB8AC3E}">
        <p14:creationId xmlns:p14="http://schemas.microsoft.com/office/powerpoint/2010/main" val="15301620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xit" presetSubtype="0" fill="hold" grpId="0" nodeType="clickEffect">
                                  <p:stCondLst>
                                    <p:cond delay="0"/>
                                  </p:stCondLst>
                                  <p:childTnLst>
                                    <p:animEffect transition="out" filter="fade">
                                      <p:cBhvr>
                                        <p:cTn id="6" dur="1000"/>
                                        <p:tgtEl>
                                          <p:spTgt spid="2"/>
                                        </p:tgtEl>
                                      </p:cBhvr>
                                    </p:animEffect>
                                    <p:anim calcmode="lin" valueType="num">
                                      <p:cBhvr>
                                        <p:cTn id="7" dur="1000"/>
                                        <p:tgtEl>
                                          <p:spTgt spid="2"/>
                                        </p:tgtEl>
                                        <p:attrNameLst>
                                          <p:attrName>ppt_x</p:attrName>
                                        </p:attrNameLst>
                                      </p:cBhvr>
                                      <p:tavLst>
                                        <p:tav tm="0">
                                          <p:val>
                                            <p:strVal val="ppt_x"/>
                                          </p:val>
                                        </p:tav>
                                        <p:tav tm="100000">
                                          <p:val>
                                            <p:strVal val="ppt_x"/>
                                          </p:val>
                                        </p:tav>
                                      </p:tavLst>
                                    </p:anim>
                                    <p:anim calcmode="lin" valueType="num">
                                      <p:cBhvr>
                                        <p:cTn id="8" dur="1000"/>
                                        <p:tgtEl>
                                          <p:spTgt spid="2"/>
                                        </p:tgtEl>
                                        <p:attrNameLst>
                                          <p:attrName>ppt_y</p:attrName>
                                        </p:attrNameLst>
                                      </p:cBhvr>
                                      <p:tavLst>
                                        <p:tav tm="0">
                                          <p:val>
                                            <p:strVal val="ppt_y"/>
                                          </p:val>
                                        </p:tav>
                                        <p:tav tm="100000">
                                          <p:val>
                                            <p:strVal val="ppt_y+.1"/>
                                          </p:val>
                                        </p:tav>
                                      </p:tavLst>
                                    </p:anim>
                                    <p:set>
                                      <p:cBhvr>
                                        <p:cTn id="9" dur="1" fill="hold">
                                          <p:stCondLst>
                                            <p:cond delay="999"/>
                                          </p:stCondLst>
                                        </p:cTn>
                                        <p:tgtEl>
                                          <p:spTgt spid="2"/>
                                        </p:tgtEl>
                                        <p:attrNameLst>
                                          <p:attrName>style.visibility</p:attrName>
                                        </p:attrNameLst>
                                      </p:cBhvr>
                                      <p:to>
                                        <p:strVal val="hidden"/>
                                      </p:to>
                                    </p:set>
                                  </p:childTnLst>
                                </p:cTn>
                              </p:par>
                            </p:childTnLst>
                          </p:cTn>
                        </p:par>
                      </p:childTnLst>
                    </p:cTn>
                  </p:par>
                  <p:par>
                    <p:cTn id="10" fill="hold">
                      <p:stCondLst>
                        <p:cond delay="indefinite"/>
                      </p:stCondLst>
                      <p:childTnLst>
                        <p:par>
                          <p:cTn id="11" fill="hold">
                            <p:stCondLst>
                              <p:cond delay="0"/>
                            </p:stCondLst>
                            <p:childTnLst>
                              <p:par>
                                <p:cTn id="12" presetID="42" presetClass="exit" presetSubtype="0" fill="hold" grpId="0" nodeType="clickEffect">
                                  <p:stCondLst>
                                    <p:cond delay="0"/>
                                  </p:stCondLst>
                                  <p:childTnLst>
                                    <p:animEffect transition="out" filter="fade">
                                      <p:cBhvr>
                                        <p:cTn id="13" dur="1000"/>
                                        <p:tgtEl>
                                          <p:spTgt spid="7"/>
                                        </p:tgtEl>
                                      </p:cBhvr>
                                    </p:animEffect>
                                    <p:anim calcmode="lin" valueType="num">
                                      <p:cBhvr>
                                        <p:cTn id="14" dur="1000"/>
                                        <p:tgtEl>
                                          <p:spTgt spid="7"/>
                                        </p:tgtEl>
                                        <p:attrNameLst>
                                          <p:attrName>ppt_x</p:attrName>
                                        </p:attrNameLst>
                                      </p:cBhvr>
                                      <p:tavLst>
                                        <p:tav tm="0">
                                          <p:val>
                                            <p:strVal val="ppt_x"/>
                                          </p:val>
                                        </p:tav>
                                        <p:tav tm="100000">
                                          <p:val>
                                            <p:strVal val="ppt_x"/>
                                          </p:val>
                                        </p:tav>
                                      </p:tavLst>
                                    </p:anim>
                                    <p:anim calcmode="lin" valueType="num">
                                      <p:cBhvr>
                                        <p:cTn id="15" dur="1000"/>
                                        <p:tgtEl>
                                          <p:spTgt spid="7"/>
                                        </p:tgtEl>
                                        <p:attrNameLst>
                                          <p:attrName>ppt_y</p:attrName>
                                        </p:attrNameLst>
                                      </p:cBhvr>
                                      <p:tavLst>
                                        <p:tav tm="0">
                                          <p:val>
                                            <p:strVal val="ppt_y"/>
                                          </p:val>
                                        </p:tav>
                                        <p:tav tm="100000">
                                          <p:val>
                                            <p:strVal val="ppt_y+.1"/>
                                          </p:val>
                                        </p:tav>
                                      </p:tavLst>
                                    </p:anim>
                                    <p:set>
                                      <p:cBhvr>
                                        <p:cTn id="16" dur="1" fill="hold">
                                          <p:stCondLst>
                                            <p:cond delay="999"/>
                                          </p:stCondLst>
                                        </p:cTn>
                                        <p:tgtEl>
                                          <p:spTgt spid="7"/>
                                        </p:tgtEl>
                                        <p:attrNameLst>
                                          <p:attrName>style.visibility</p:attrName>
                                        </p:attrNameLst>
                                      </p:cBhvr>
                                      <p:to>
                                        <p:strVal val="hidden"/>
                                      </p:to>
                                    </p:set>
                                  </p:childTnLst>
                                </p:cTn>
                              </p:par>
                            </p:childTnLst>
                          </p:cTn>
                        </p:par>
                      </p:childTnLst>
                    </p:cTn>
                  </p:par>
                  <p:par>
                    <p:cTn id="17" fill="hold">
                      <p:stCondLst>
                        <p:cond delay="indefinite"/>
                      </p:stCondLst>
                      <p:childTnLst>
                        <p:par>
                          <p:cTn id="18" fill="hold">
                            <p:stCondLst>
                              <p:cond delay="0"/>
                            </p:stCondLst>
                            <p:childTnLst>
                              <p:par>
                                <p:cTn id="19" presetID="42" presetClass="exit" presetSubtype="0" fill="hold" grpId="0" nodeType="clickEffect">
                                  <p:stCondLst>
                                    <p:cond delay="0"/>
                                  </p:stCondLst>
                                  <p:childTnLst>
                                    <p:animEffect transition="out" filter="fade">
                                      <p:cBhvr>
                                        <p:cTn id="20" dur="1000"/>
                                        <p:tgtEl>
                                          <p:spTgt spid="8"/>
                                        </p:tgtEl>
                                      </p:cBhvr>
                                    </p:animEffect>
                                    <p:anim calcmode="lin" valueType="num">
                                      <p:cBhvr>
                                        <p:cTn id="21" dur="1000"/>
                                        <p:tgtEl>
                                          <p:spTgt spid="8"/>
                                        </p:tgtEl>
                                        <p:attrNameLst>
                                          <p:attrName>ppt_x</p:attrName>
                                        </p:attrNameLst>
                                      </p:cBhvr>
                                      <p:tavLst>
                                        <p:tav tm="0">
                                          <p:val>
                                            <p:strVal val="ppt_x"/>
                                          </p:val>
                                        </p:tav>
                                        <p:tav tm="100000">
                                          <p:val>
                                            <p:strVal val="ppt_x"/>
                                          </p:val>
                                        </p:tav>
                                      </p:tavLst>
                                    </p:anim>
                                    <p:anim calcmode="lin" valueType="num">
                                      <p:cBhvr>
                                        <p:cTn id="22" dur="1000"/>
                                        <p:tgtEl>
                                          <p:spTgt spid="8"/>
                                        </p:tgtEl>
                                        <p:attrNameLst>
                                          <p:attrName>ppt_y</p:attrName>
                                        </p:attrNameLst>
                                      </p:cBhvr>
                                      <p:tavLst>
                                        <p:tav tm="0">
                                          <p:val>
                                            <p:strVal val="ppt_y"/>
                                          </p:val>
                                        </p:tav>
                                        <p:tav tm="100000">
                                          <p:val>
                                            <p:strVal val="ppt_y+.1"/>
                                          </p:val>
                                        </p:tav>
                                      </p:tavLst>
                                    </p:anim>
                                    <p:set>
                                      <p:cBhvr>
                                        <p:cTn id="23" dur="1" fill="hold">
                                          <p:stCondLst>
                                            <p:cond delay="999"/>
                                          </p:stCondLst>
                                        </p:cTn>
                                        <p:tgtEl>
                                          <p:spTgt spid="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7" grpId="0" animBg="1"/>
      <p:bldP spid="8"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14400" y="6133306"/>
            <a:ext cx="8229600" cy="457200"/>
          </a:xfrm>
        </p:spPr>
        <p:txBody>
          <a:bodyPr/>
          <a:lstStyle/>
          <a:p>
            <a:pPr marL="0" indent="0">
              <a:buNone/>
            </a:pPr>
            <a:r>
              <a:rPr lang="en-GB" sz="2400" dirty="0">
                <a:hlinkClick r:id="rId2"/>
              </a:rPr>
              <a:t>http://www.youtube.com/watch?v=_</a:t>
            </a:r>
            <a:r>
              <a:rPr lang="en-GB" sz="2400" dirty="0" smtClean="0">
                <a:hlinkClick r:id="rId2"/>
              </a:rPr>
              <a:t>NRWtd_SiU8</a:t>
            </a:r>
            <a:endParaRPr lang="en-GB" sz="2400" dirty="0" smtClean="0"/>
          </a:p>
          <a:p>
            <a:pPr marL="0" indent="0">
              <a:buNone/>
            </a:pPr>
            <a:endParaRPr lang="en-GB" dirty="0" smtClean="0"/>
          </a:p>
          <a:p>
            <a:pPr marL="0" indent="0">
              <a:buNone/>
            </a:pPr>
            <a:endParaRPr lang="en-GB" dirty="0"/>
          </a:p>
        </p:txBody>
      </p:sp>
      <p:sp>
        <p:nvSpPr>
          <p:cNvPr id="2" name="Title 1"/>
          <p:cNvSpPr>
            <a:spLocks noGrp="1"/>
          </p:cNvSpPr>
          <p:nvPr>
            <p:ph type="title"/>
          </p:nvPr>
        </p:nvSpPr>
        <p:spPr>
          <a:xfrm>
            <a:off x="457200" y="533400"/>
            <a:ext cx="8229600" cy="762000"/>
          </a:xfrm>
        </p:spPr>
        <p:txBody>
          <a:bodyPr/>
          <a:lstStyle/>
          <a:p>
            <a:r>
              <a:rPr lang="en-GB" dirty="0" err="1" smtClean="0"/>
              <a:t>Mintzberg</a:t>
            </a:r>
            <a:r>
              <a:rPr lang="en-GB" dirty="0" smtClean="0"/>
              <a:t> on Management</a:t>
            </a:r>
            <a:endParaRPr lang="en-GB" dirty="0"/>
          </a:p>
        </p:txBody>
      </p:sp>
      <p:sp>
        <p:nvSpPr>
          <p:cNvPr id="4" name="Slide Number Placeholder 3"/>
          <p:cNvSpPr>
            <a:spLocks noGrp="1"/>
          </p:cNvSpPr>
          <p:nvPr>
            <p:ph type="sldNum" sz="quarter" idx="12"/>
          </p:nvPr>
        </p:nvSpPr>
        <p:spPr/>
        <p:txBody>
          <a:bodyPr/>
          <a:lstStyle/>
          <a:p>
            <a:fld id="{B6F15528-21DE-4FAA-801E-634DDDAF4B2B}" type="slidenum">
              <a:rPr lang="en-US" smtClean="0"/>
              <a:pPr/>
              <a:t>5</a:t>
            </a:fld>
            <a:endParaRPr lang="en-US"/>
          </a:p>
        </p:txBody>
      </p:sp>
      <p:pic>
        <p:nvPicPr>
          <p:cNvPr id="6" name="Picture 5"/>
          <p:cNvPicPr>
            <a:picLocks noChangeAspect="1"/>
          </p:cNvPicPr>
          <p:nvPr/>
        </p:nvPicPr>
        <p:blipFill>
          <a:blip r:embed="rId3"/>
          <a:stretch>
            <a:fillRect/>
          </a:stretch>
        </p:blipFill>
        <p:spPr>
          <a:xfrm>
            <a:off x="757237" y="1295400"/>
            <a:ext cx="8038250" cy="4495800"/>
          </a:xfrm>
          <a:prstGeom prst="rect">
            <a:avLst/>
          </a:prstGeom>
        </p:spPr>
      </p:pic>
    </p:spTree>
    <p:extLst>
      <p:ext uri="{BB962C8B-B14F-4D97-AF65-F5344CB8AC3E}">
        <p14:creationId xmlns:p14="http://schemas.microsoft.com/office/powerpoint/2010/main" val="179938950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066800"/>
            <a:ext cx="8305800" cy="5059363"/>
          </a:xfrm>
        </p:spPr>
        <p:txBody>
          <a:bodyPr>
            <a:normAutofit/>
          </a:bodyPr>
          <a:lstStyle/>
          <a:p>
            <a:r>
              <a:rPr lang="en-GB" sz="4000" dirty="0" smtClean="0"/>
              <a:t>What differences separate administrators, managers and leaders?</a:t>
            </a:r>
          </a:p>
          <a:p>
            <a:endParaRPr lang="en-GB" sz="4000" dirty="0"/>
          </a:p>
          <a:p>
            <a:r>
              <a:rPr lang="en-GB" sz="4000" dirty="0" smtClean="0"/>
              <a:t>In terms of the jobs they do</a:t>
            </a:r>
          </a:p>
          <a:p>
            <a:endParaRPr lang="en-GB" sz="4000" dirty="0"/>
          </a:p>
          <a:p>
            <a:r>
              <a:rPr lang="en-GB" sz="4000" dirty="0" smtClean="0"/>
              <a:t>In terms of the people they are</a:t>
            </a:r>
            <a:endParaRPr lang="en-GB" sz="4000" dirty="0"/>
          </a:p>
        </p:txBody>
      </p:sp>
      <p:sp>
        <p:nvSpPr>
          <p:cNvPr id="2" name="Title 1"/>
          <p:cNvSpPr>
            <a:spLocks noGrp="1"/>
          </p:cNvSpPr>
          <p:nvPr>
            <p:ph type="title"/>
          </p:nvPr>
        </p:nvSpPr>
        <p:spPr>
          <a:xfrm>
            <a:off x="457200" y="274638"/>
            <a:ext cx="8229600" cy="563562"/>
          </a:xfrm>
        </p:spPr>
        <p:txBody>
          <a:bodyPr>
            <a:normAutofit fontScale="90000"/>
          </a:bodyPr>
          <a:lstStyle/>
          <a:p>
            <a:endParaRPr lang="en-GB" dirty="0"/>
          </a:p>
        </p:txBody>
      </p:sp>
      <p:sp>
        <p:nvSpPr>
          <p:cNvPr id="5" name="Slide Number Placeholder 4"/>
          <p:cNvSpPr>
            <a:spLocks noGrp="1"/>
          </p:cNvSpPr>
          <p:nvPr>
            <p:ph type="sldNum" sz="quarter" idx="12"/>
          </p:nvPr>
        </p:nvSpPr>
        <p:spPr/>
        <p:txBody>
          <a:bodyPr/>
          <a:lstStyle/>
          <a:p>
            <a:fld id="{B6F15528-21DE-4FAA-801E-634DDDAF4B2B}" type="slidenum">
              <a:rPr lang="en-US" smtClean="0"/>
              <a:pPr/>
              <a:t>6</a:t>
            </a:fld>
            <a:endParaRPr lang="en-US"/>
          </a:p>
        </p:txBody>
      </p:sp>
    </p:spTree>
    <p:extLst>
      <p:ext uri="{BB962C8B-B14F-4D97-AF65-F5344CB8AC3E}">
        <p14:creationId xmlns:p14="http://schemas.microsoft.com/office/powerpoint/2010/main" val="416427597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2"/>
          </p:nvPr>
        </p:nvSpPr>
        <p:spPr/>
        <p:txBody>
          <a:bodyPr/>
          <a:lstStyle/>
          <a:p>
            <a:fld id="{B6F15528-21DE-4FAA-801E-634DDDAF4B2B}" type="slidenum">
              <a:rPr lang="en-US" smtClean="0"/>
              <a:pPr/>
              <a:t>7</a:t>
            </a:fld>
            <a:endParaRPr lang="en-US"/>
          </a:p>
        </p:txBody>
      </p:sp>
      <p:sp>
        <p:nvSpPr>
          <p:cNvPr id="5" name="Isosceles Triangle 4"/>
          <p:cNvSpPr/>
          <p:nvPr/>
        </p:nvSpPr>
        <p:spPr>
          <a:xfrm>
            <a:off x="3709512" y="1068645"/>
            <a:ext cx="5334000" cy="4876800"/>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p:cNvSpPr txBox="1"/>
          <p:nvPr/>
        </p:nvSpPr>
        <p:spPr>
          <a:xfrm>
            <a:off x="1028700" y="304800"/>
            <a:ext cx="7391400" cy="707886"/>
          </a:xfrm>
          <a:prstGeom prst="rect">
            <a:avLst/>
          </a:prstGeom>
          <a:noFill/>
        </p:spPr>
        <p:txBody>
          <a:bodyPr wrap="square" rtlCol="0">
            <a:spAutoFit/>
          </a:bodyPr>
          <a:lstStyle/>
          <a:p>
            <a:pPr algn="ctr"/>
            <a:r>
              <a:rPr lang="en-GB" sz="4000" dirty="0" smtClean="0"/>
              <a:t>Triangle of power!!</a:t>
            </a:r>
            <a:endParaRPr lang="en-GB" sz="4000" dirty="0"/>
          </a:p>
        </p:txBody>
      </p:sp>
      <p:sp>
        <p:nvSpPr>
          <p:cNvPr id="8" name="TextBox 7"/>
          <p:cNvSpPr txBox="1"/>
          <p:nvPr/>
        </p:nvSpPr>
        <p:spPr>
          <a:xfrm>
            <a:off x="152400" y="1306443"/>
            <a:ext cx="3962400" cy="4401205"/>
          </a:xfrm>
          <a:prstGeom prst="rect">
            <a:avLst/>
          </a:prstGeom>
          <a:noFill/>
        </p:spPr>
        <p:txBody>
          <a:bodyPr wrap="square" rtlCol="0">
            <a:spAutoFit/>
          </a:bodyPr>
          <a:lstStyle/>
          <a:p>
            <a:r>
              <a:rPr lang="en-GB" sz="4000" dirty="0" smtClean="0"/>
              <a:t>Leaders</a:t>
            </a:r>
          </a:p>
          <a:p>
            <a:endParaRPr lang="en-GB" sz="4000" dirty="0" smtClean="0"/>
          </a:p>
          <a:p>
            <a:endParaRPr lang="en-GB" sz="4000" dirty="0"/>
          </a:p>
          <a:p>
            <a:r>
              <a:rPr lang="en-GB" sz="4000" dirty="0" smtClean="0"/>
              <a:t>Managers</a:t>
            </a:r>
          </a:p>
          <a:p>
            <a:endParaRPr lang="en-GB" sz="4000" dirty="0" smtClean="0"/>
          </a:p>
          <a:p>
            <a:endParaRPr lang="en-GB" sz="4000" dirty="0"/>
          </a:p>
          <a:p>
            <a:r>
              <a:rPr lang="en-GB" sz="4000" dirty="0" smtClean="0"/>
              <a:t>Administrators</a:t>
            </a:r>
            <a:endParaRPr lang="en-GB" sz="4000" dirty="0"/>
          </a:p>
        </p:txBody>
      </p:sp>
    </p:spTree>
    <p:extLst>
      <p:ext uri="{BB962C8B-B14F-4D97-AF65-F5344CB8AC3E}">
        <p14:creationId xmlns:p14="http://schemas.microsoft.com/office/powerpoint/2010/main" val="4026309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3" name="Content Placeholder 2"/>
          <p:cNvSpPr>
            <a:spLocks noGrp="1"/>
          </p:cNvSpPr>
          <p:nvPr>
            <p:ph idx="4294967295"/>
          </p:nvPr>
        </p:nvSpPr>
        <p:spPr>
          <a:xfrm>
            <a:off x="152400" y="152400"/>
            <a:ext cx="5943600" cy="5562600"/>
          </a:xfrm>
        </p:spPr>
        <p:txBody>
          <a:bodyPr/>
          <a:lstStyle/>
          <a:p>
            <a:pPr>
              <a:lnSpc>
                <a:spcPct val="90000"/>
              </a:lnSpc>
            </a:pPr>
            <a:r>
              <a:rPr lang="en-GB" sz="2800" b="1" dirty="0" smtClean="0"/>
              <a:t>Administrators</a:t>
            </a:r>
            <a:r>
              <a:rPr lang="en-GB" sz="2800" dirty="0" smtClean="0"/>
              <a:t> – carry out policies. Not influential, but concerned with implementation</a:t>
            </a:r>
          </a:p>
          <a:p>
            <a:pPr>
              <a:lnSpc>
                <a:spcPct val="90000"/>
              </a:lnSpc>
            </a:pPr>
            <a:endParaRPr lang="en-GB" sz="2800" dirty="0" smtClean="0"/>
          </a:p>
          <a:p>
            <a:pPr>
              <a:lnSpc>
                <a:spcPct val="90000"/>
              </a:lnSpc>
            </a:pPr>
            <a:r>
              <a:rPr lang="en-GB" sz="2800" b="1" dirty="0" smtClean="0"/>
              <a:t>Managers</a:t>
            </a:r>
            <a:r>
              <a:rPr lang="en-GB" sz="2800" dirty="0" smtClean="0"/>
              <a:t> – concerned primarily with efficiency and doing things the right way. They design systems. Seek changes when there is overwhelming evidence that things are not working</a:t>
            </a:r>
          </a:p>
          <a:p>
            <a:pPr>
              <a:lnSpc>
                <a:spcPct val="90000"/>
              </a:lnSpc>
            </a:pPr>
            <a:endParaRPr lang="en-GB" sz="2800" dirty="0" smtClean="0"/>
          </a:p>
          <a:p>
            <a:pPr>
              <a:lnSpc>
                <a:spcPct val="90000"/>
              </a:lnSpc>
            </a:pPr>
            <a:r>
              <a:rPr lang="en-GB" sz="2800" b="1" dirty="0" smtClean="0"/>
              <a:t>Leaders</a:t>
            </a:r>
            <a:r>
              <a:rPr lang="en-GB" sz="2800" dirty="0" smtClean="0"/>
              <a:t> are primarily concerned with doing the right things. They clarify vision, purpose and direction. Creative and receptive to change.</a:t>
            </a:r>
            <a:endParaRPr lang="en-GB" sz="1700" dirty="0" smtClean="0"/>
          </a:p>
          <a:p>
            <a:pPr>
              <a:lnSpc>
                <a:spcPct val="90000"/>
              </a:lnSpc>
              <a:buFont typeface="Arial" charset="0"/>
              <a:buNone/>
            </a:pPr>
            <a:r>
              <a:rPr lang="en-GB" sz="2400" dirty="0" smtClean="0"/>
              <a:t>	</a:t>
            </a:r>
            <a:r>
              <a:rPr lang="en-GB" sz="2000" dirty="0" smtClean="0"/>
              <a:t>Doherty &amp; Horne (2002; p206)</a:t>
            </a:r>
            <a:endParaRPr lang="en-US" sz="2000" dirty="0" smtClean="0"/>
          </a:p>
        </p:txBody>
      </p:sp>
      <p:sp>
        <p:nvSpPr>
          <p:cNvPr id="2" name="Slide Number Placeholder 1"/>
          <p:cNvSpPr>
            <a:spLocks noGrp="1"/>
          </p:cNvSpPr>
          <p:nvPr>
            <p:ph type="sldNum" sz="quarter" idx="12"/>
          </p:nvPr>
        </p:nvSpPr>
        <p:spPr/>
        <p:txBody>
          <a:bodyPr/>
          <a:lstStyle/>
          <a:p>
            <a:pPr>
              <a:defRPr/>
            </a:pPr>
            <a:fld id="{CA6AD185-E5EC-4626-A4AD-4E7A251C1515}" type="slidenum">
              <a:rPr lang="en-US" smtClean="0">
                <a:solidFill>
                  <a:prstClr val="black">
                    <a:tint val="75000"/>
                  </a:prstClr>
                </a:solidFill>
              </a:rPr>
              <a:pPr>
                <a:defRPr/>
              </a:pPr>
              <a:t>8</a:t>
            </a:fld>
            <a:endParaRPr lang="en-US">
              <a:solidFill>
                <a:prstClr val="black">
                  <a:tint val="75000"/>
                </a:prstClr>
              </a:solidFill>
            </a:endParaRP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50793" y="152400"/>
            <a:ext cx="2538413" cy="2047653"/>
          </a:xfrm>
          <a:prstGeom prst="rect">
            <a:avLst/>
          </a:prstGeo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019800" y="2286000"/>
            <a:ext cx="3053499" cy="1981200"/>
          </a:xfrm>
          <a:prstGeom prst="rect">
            <a:avLst/>
          </a:prstGeom>
        </p:spPr>
      </p:pic>
      <p:pic>
        <p:nvPicPr>
          <p:cNvPr id="6" name="Picture 5"/>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126480" y="4371975"/>
            <a:ext cx="2847975" cy="2028825"/>
          </a:xfrm>
          <a:prstGeom prst="rect">
            <a:avLst/>
          </a:prstGeom>
        </p:spPr>
      </p:pic>
    </p:spTree>
    <p:extLst>
      <p:ext uri="{BB962C8B-B14F-4D97-AF65-F5344CB8AC3E}">
        <p14:creationId xmlns:p14="http://schemas.microsoft.com/office/powerpoint/2010/main" val="20952943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12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12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12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extLst>
              <p:ext uri="{D42A27DB-BD31-4B8C-83A1-F6EECF244321}">
                <p14:modId xmlns:p14="http://schemas.microsoft.com/office/powerpoint/2010/main" val="4249249932"/>
              </p:ext>
            </p:extLst>
          </p:nvPr>
        </p:nvGraphicFramePr>
        <p:xfrm>
          <a:off x="1600200" y="457200"/>
          <a:ext cx="6248400" cy="594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Slide Number Placeholder 2"/>
          <p:cNvSpPr>
            <a:spLocks noGrp="1"/>
          </p:cNvSpPr>
          <p:nvPr>
            <p:ph type="sldNum" sz="quarter" idx="12"/>
          </p:nvPr>
        </p:nvSpPr>
        <p:spPr/>
        <p:txBody>
          <a:bodyPr/>
          <a:lstStyle/>
          <a:p>
            <a:pPr>
              <a:defRPr/>
            </a:pPr>
            <a:fld id="{CA6AD185-E5EC-4626-A4AD-4E7A251C1515}" type="slidenum">
              <a:rPr lang="en-US" smtClean="0">
                <a:solidFill>
                  <a:prstClr val="black">
                    <a:tint val="75000"/>
                  </a:prstClr>
                </a:solidFill>
              </a:rPr>
              <a:pPr>
                <a:defRPr/>
              </a:pPr>
              <a:t>9</a:t>
            </a:fld>
            <a:endParaRPr lang="en-US">
              <a:solidFill>
                <a:prstClr val="black">
                  <a:tint val="75000"/>
                </a:prstClr>
              </a:solidFill>
            </a:endParaRPr>
          </a:p>
        </p:txBody>
      </p:sp>
    </p:spTree>
    <p:extLst>
      <p:ext uri="{BB962C8B-B14F-4D97-AF65-F5344CB8AC3E}">
        <p14:creationId xmlns:p14="http://schemas.microsoft.com/office/powerpoint/2010/main" val="202711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AsOne/>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Leaders …</a:t>
            </a:r>
            <a:endParaRPr lang="en-GB" dirty="0"/>
          </a:p>
        </p:txBody>
      </p:sp>
      <p:pic>
        <p:nvPicPr>
          <p:cNvPr id="1026" name="Picture 2" descr="http://ts2.mm.bing.net/th?id=HN.607990524317860688&amp;pid=1.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8200" y="1422400"/>
            <a:ext cx="3276600" cy="43688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4724400" y="3124200"/>
            <a:ext cx="3962400" cy="1200329"/>
          </a:xfrm>
          <a:prstGeom prst="rect">
            <a:avLst/>
          </a:prstGeom>
          <a:noFill/>
        </p:spPr>
        <p:txBody>
          <a:bodyPr wrap="square" rtlCol="0">
            <a:spAutoFit/>
          </a:bodyPr>
          <a:lstStyle/>
          <a:p>
            <a:r>
              <a:rPr lang="en-GB" sz="3600" dirty="0" smtClean="0"/>
              <a:t>… have a step ladder in the maze</a:t>
            </a:r>
            <a:endParaRPr lang="en-GB" sz="3600" dirty="0"/>
          </a:p>
        </p:txBody>
      </p:sp>
      <p:sp>
        <p:nvSpPr>
          <p:cNvPr id="4" name="Slide Number Placeholder 3"/>
          <p:cNvSpPr>
            <a:spLocks noGrp="1"/>
          </p:cNvSpPr>
          <p:nvPr>
            <p:ph type="sldNum" sz="quarter" idx="12"/>
          </p:nvPr>
        </p:nvSpPr>
        <p:spPr/>
        <p:txBody>
          <a:bodyPr/>
          <a:lstStyle/>
          <a:p>
            <a:pPr>
              <a:defRPr/>
            </a:pPr>
            <a:fld id="{07F20C01-99AB-46C6-AC90-59ED84376195}" type="slidenum">
              <a:rPr lang="en-US" smtClean="0">
                <a:solidFill>
                  <a:prstClr val="black">
                    <a:tint val="75000"/>
                  </a:prstClr>
                </a:solidFill>
              </a:rPr>
              <a:pPr>
                <a:defRPr/>
              </a:pPr>
              <a:t>10</a:t>
            </a:fld>
            <a:endParaRPr lang="en-US">
              <a:solidFill>
                <a:prstClr val="black">
                  <a:tint val="75000"/>
                </a:prstClr>
              </a:solidFill>
            </a:endParaRPr>
          </a:p>
        </p:txBody>
      </p:sp>
    </p:spTree>
    <p:extLst>
      <p:ext uri="{BB962C8B-B14F-4D97-AF65-F5344CB8AC3E}">
        <p14:creationId xmlns:p14="http://schemas.microsoft.com/office/powerpoint/2010/main" val="17975090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p:txBody>
          <a:bodyPr/>
          <a:lstStyle/>
          <a:p>
            <a:pPr algn="l"/>
            <a:r>
              <a:rPr lang="en-US" dirty="0" err="1" smtClean="0"/>
              <a:t>Byars</a:t>
            </a:r>
            <a:r>
              <a:rPr lang="en-US" dirty="0" smtClean="0"/>
              <a:t> (1992)</a:t>
            </a:r>
          </a:p>
        </p:txBody>
      </p:sp>
      <p:sp>
        <p:nvSpPr>
          <p:cNvPr id="7171" name="Content Placeholder 2"/>
          <p:cNvSpPr>
            <a:spLocks noGrp="1"/>
          </p:cNvSpPr>
          <p:nvPr>
            <p:ph idx="1"/>
          </p:nvPr>
        </p:nvSpPr>
        <p:spPr>
          <a:xfrm>
            <a:off x="457200" y="1417638"/>
            <a:ext cx="8610600" cy="4708525"/>
          </a:xfrm>
        </p:spPr>
        <p:txBody>
          <a:bodyPr/>
          <a:lstStyle/>
          <a:p>
            <a:r>
              <a:rPr lang="en-GB" dirty="0" smtClean="0"/>
              <a:t>“A leader is an individual who is able to influence the attitudes and opinions of others. </a:t>
            </a:r>
          </a:p>
          <a:p>
            <a:r>
              <a:rPr lang="en-GB" dirty="0" smtClean="0"/>
              <a:t>Unfortunately, too many senior managers are merely able to influence employee actions and decisions. </a:t>
            </a:r>
          </a:p>
          <a:p>
            <a:r>
              <a:rPr lang="en-GB" dirty="0" smtClean="0"/>
              <a:t>Leadership is not a synonym for management; it is a higher order for capability. “</a:t>
            </a:r>
          </a:p>
          <a:p>
            <a:pPr>
              <a:buFont typeface="Arial" charset="0"/>
              <a:buNone/>
            </a:pPr>
            <a:endParaRPr lang="en-GB" dirty="0" smtClean="0"/>
          </a:p>
          <a:p>
            <a:pPr>
              <a:buFont typeface="Arial" charset="0"/>
              <a:buNone/>
            </a:pPr>
            <a:r>
              <a:rPr lang="en-GB" sz="2400" dirty="0" err="1" smtClean="0"/>
              <a:t>Byars</a:t>
            </a:r>
            <a:r>
              <a:rPr lang="en-GB" sz="2400" dirty="0" smtClean="0"/>
              <a:t> LL (1992: 164)</a:t>
            </a:r>
            <a:endParaRPr lang="en-US" sz="2400" dirty="0" smtClean="0"/>
          </a:p>
        </p:txBody>
      </p:sp>
      <p:sp>
        <p:nvSpPr>
          <p:cNvPr id="2" name="Slide Number Placeholder 1"/>
          <p:cNvSpPr>
            <a:spLocks noGrp="1"/>
          </p:cNvSpPr>
          <p:nvPr>
            <p:ph type="sldNum" sz="quarter" idx="12"/>
          </p:nvPr>
        </p:nvSpPr>
        <p:spPr/>
        <p:txBody>
          <a:bodyPr/>
          <a:lstStyle/>
          <a:p>
            <a:pPr>
              <a:defRPr/>
            </a:pPr>
            <a:fld id="{6091A655-1469-4920-8C9C-4B763704984C}" type="slidenum">
              <a:rPr lang="en-US" smtClean="0">
                <a:solidFill>
                  <a:prstClr val="black">
                    <a:tint val="75000"/>
                  </a:prstClr>
                </a:solidFill>
              </a:rPr>
              <a:pPr>
                <a:defRPr/>
              </a:pPr>
              <a:t>11</a:t>
            </a:fld>
            <a:endParaRPr lang="en-US">
              <a:solidFill>
                <a:prstClr val="black">
                  <a:tint val="75000"/>
                </a:prstClr>
              </a:solidFill>
            </a:endParaRPr>
          </a:p>
        </p:txBody>
      </p:sp>
    </p:spTree>
    <p:extLst>
      <p:ext uri="{BB962C8B-B14F-4D97-AF65-F5344CB8AC3E}">
        <p14:creationId xmlns:p14="http://schemas.microsoft.com/office/powerpoint/2010/main" val="10067970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171">
                                            <p:txEl>
                                              <p:pRg st="0" end="0"/>
                                            </p:txEl>
                                          </p:spTgt>
                                        </p:tgtEl>
                                        <p:attrNameLst>
                                          <p:attrName>style.visibility</p:attrName>
                                        </p:attrNameLst>
                                      </p:cBhvr>
                                      <p:to>
                                        <p:strVal val="visible"/>
                                      </p:to>
                                    </p:set>
                                    <p:animEffect transition="in" filter="fade">
                                      <p:cBhvr>
                                        <p:cTn id="7" dur="1000"/>
                                        <p:tgtEl>
                                          <p:spTgt spid="7171">
                                            <p:txEl>
                                              <p:pRg st="0" end="0"/>
                                            </p:txEl>
                                          </p:spTgt>
                                        </p:tgtEl>
                                      </p:cBhvr>
                                    </p:animEffect>
                                    <p:anim calcmode="lin" valueType="num">
                                      <p:cBhvr>
                                        <p:cTn id="8" dur="1000" fill="hold"/>
                                        <p:tgtEl>
                                          <p:spTgt spid="7171">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1">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7171">
                                            <p:txEl>
                                              <p:pRg st="1" end="1"/>
                                            </p:txEl>
                                          </p:spTgt>
                                        </p:tgtEl>
                                        <p:attrNameLst>
                                          <p:attrName>style.visibility</p:attrName>
                                        </p:attrNameLst>
                                      </p:cBhvr>
                                      <p:to>
                                        <p:strVal val="visible"/>
                                      </p:to>
                                    </p:set>
                                    <p:animEffect transition="in" filter="fade">
                                      <p:cBhvr>
                                        <p:cTn id="14" dur="1000"/>
                                        <p:tgtEl>
                                          <p:spTgt spid="7171">
                                            <p:txEl>
                                              <p:pRg st="1" end="1"/>
                                            </p:txEl>
                                          </p:spTgt>
                                        </p:tgtEl>
                                      </p:cBhvr>
                                    </p:animEffect>
                                    <p:anim calcmode="lin" valueType="num">
                                      <p:cBhvr>
                                        <p:cTn id="15" dur="1000" fill="hold"/>
                                        <p:tgtEl>
                                          <p:spTgt spid="7171">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1">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7171">
                                            <p:txEl>
                                              <p:pRg st="2" end="2"/>
                                            </p:txEl>
                                          </p:spTgt>
                                        </p:tgtEl>
                                        <p:attrNameLst>
                                          <p:attrName>style.visibility</p:attrName>
                                        </p:attrNameLst>
                                      </p:cBhvr>
                                      <p:to>
                                        <p:strVal val="visible"/>
                                      </p:to>
                                    </p:set>
                                    <p:animEffect transition="in" filter="fade">
                                      <p:cBhvr>
                                        <p:cTn id="21" dur="1000"/>
                                        <p:tgtEl>
                                          <p:spTgt spid="7171">
                                            <p:txEl>
                                              <p:pRg st="2" end="2"/>
                                            </p:txEl>
                                          </p:spTgt>
                                        </p:tgtEl>
                                      </p:cBhvr>
                                    </p:animEffect>
                                    <p:anim calcmode="lin" valueType="num">
                                      <p:cBhvr>
                                        <p:cTn id="22" dur="1000" fill="hold"/>
                                        <p:tgtEl>
                                          <p:spTgt spid="7171">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7171">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384981"/>
            <a:ext cx="8555832" cy="4711019"/>
          </a:xfrm>
        </p:spPr>
        <p:txBody>
          <a:bodyPr>
            <a:normAutofit lnSpcReduction="10000"/>
          </a:bodyPr>
          <a:lstStyle/>
          <a:p>
            <a:endParaRPr lang="en-GB" sz="1800" dirty="0" smtClean="0"/>
          </a:p>
          <a:p>
            <a:r>
              <a:rPr lang="en-GB" sz="3200" dirty="0" smtClean="0"/>
              <a:t>“Strategic Management involves making those decisions that define the organisation’s mission and objectives, </a:t>
            </a:r>
          </a:p>
          <a:p>
            <a:r>
              <a:rPr lang="en-GB" sz="3200" dirty="0" smtClean="0"/>
              <a:t>determine the organization’s most effective  utilisation of resources, </a:t>
            </a:r>
          </a:p>
          <a:p>
            <a:r>
              <a:rPr lang="en-GB" sz="3200" dirty="0" smtClean="0"/>
              <a:t>and seek to assure the effectiveness of the organisation within its environment.” </a:t>
            </a:r>
            <a:r>
              <a:rPr lang="en-GB" sz="3200" dirty="0"/>
              <a:t>[</a:t>
            </a:r>
            <a:r>
              <a:rPr lang="en-GB" sz="3200" dirty="0" smtClean="0"/>
              <a:t>5]</a:t>
            </a:r>
          </a:p>
          <a:p>
            <a:pPr>
              <a:buNone/>
            </a:pPr>
            <a:endParaRPr lang="en-GB" sz="1800" dirty="0" smtClean="0"/>
          </a:p>
          <a:p>
            <a:pPr>
              <a:buNone/>
            </a:pPr>
            <a:r>
              <a:rPr lang="en-GB" sz="1800" dirty="0" smtClean="0"/>
              <a:t>	 </a:t>
            </a:r>
            <a:endParaRPr lang="en-GB" sz="1800" dirty="0"/>
          </a:p>
        </p:txBody>
      </p:sp>
      <p:sp>
        <p:nvSpPr>
          <p:cNvPr id="2" name="Title 1"/>
          <p:cNvSpPr>
            <a:spLocks noGrp="1"/>
          </p:cNvSpPr>
          <p:nvPr>
            <p:ph type="title"/>
          </p:nvPr>
        </p:nvSpPr>
        <p:spPr/>
        <p:txBody>
          <a:bodyPr/>
          <a:lstStyle/>
          <a:p>
            <a:r>
              <a:rPr lang="en-GB" dirty="0" err="1" smtClean="0">
                <a:effectLst/>
              </a:rPr>
              <a:t>Byars</a:t>
            </a:r>
            <a:r>
              <a:rPr lang="en-GB" dirty="0" smtClean="0">
                <a:effectLst/>
              </a:rPr>
              <a:t> (1992)</a:t>
            </a:r>
            <a:endParaRPr lang="en-GB" dirty="0">
              <a:effectLst/>
            </a:endParaRPr>
          </a:p>
        </p:txBody>
      </p:sp>
      <p:sp>
        <p:nvSpPr>
          <p:cNvPr id="4" name="Slide Number Placeholder 3"/>
          <p:cNvSpPr>
            <a:spLocks noGrp="1"/>
          </p:cNvSpPr>
          <p:nvPr>
            <p:ph type="sldNum" sz="quarter" idx="12"/>
          </p:nvPr>
        </p:nvSpPr>
        <p:spPr/>
        <p:txBody>
          <a:bodyPr/>
          <a:lstStyle/>
          <a:p>
            <a:fld id="{B6F15528-21DE-4FAA-801E-634DDDAF4B2B}" type="slidenum">
              <a:rPr lang="en-US" smtClean="0"/>
              <a:pPr/>
              <a:t>12</a:t>
            </a:fld>
            <a:endParaRPr lang="en-US"/>
          </a:p>
        </p:txBody>
      </p:sp>
    </p:spTree>
    <p:extLst>
      <p:ext uri="{BB962C8B-B14F-4D97-AF65-F5344CB8AC3E}">
        <p14:creationId xmlns:p14="http://schemas.microsoft.com/office/powerpoint/2010/main" val="32480269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219200"/>
            <a:ext cx="8458200" cy="4906963"/>
          </a:xfrm>
        </p:spPr>
        <p:txBody>
          <a:bodyPr>
            <a:normAutofit/>
          </a:bodyPr>
          <a:lstStyle/>
          <a:p>
            <a:r>
              <a:rPr lang="en-GB" sz="2800" dirty="0" smtClean="0"/>
              <a:t>Seen as the father of strategic management</a:t>
            </a:r>
          </a:p>
          <a:p>
            <a:r>
              <a:rPr lang="en-GB" sz="2800" dirty="0" smtClean="0"/>
              <a:t> 3 salient features</a:t>
            </a:r>
          </a:p>
          <a:p>
            <a:endParaRPr lang="en-GB" sz="2800" dirty="0" smtClean="0"/>
          </a:p>
          <a:p>
            <a:pPr marL="457200" indent="-457200">
              <a:buFont typeface="+mj-lt"/>
              <a:buAutoNum type="arabicPeriod"/>
            </a:pPr>
            <a:r>
              <a:rPr lang="en-GB" sz="2800" dirty="0" smtClean="0"/>
              <a:t>Far reaching and more </a:t>
            </a:r>
            <a:r>
              <a:rPr lang="en-GB" sz="2800" b="1" dirty="0" smtClean="0"/>
              <a:t>global</a:t>
            </a:r>
            <a:r>
              <a:rPr lang="en-GB" sz="2800" dirty="0" smtClean="0"/>
              <a:t> European view . . . As opposed to a myopic, parochial, purely American view</a:t>
            </a:r>
          </a:p>
          <a:p>
            <a:pPr marL="457200" indent="-457200">
              <a:buFont typeface="+mj-lt"/>
              <a:buAutoNum type="arabicPeriod"/>
            </a:pPr>
            <a:r>
              <a:rPr lang="en-GB" sz="2800" dirty="0" smtClean="0"/>
              <a:t> A </a:t>
            </a:r>
            <a:r>
              <a:rPr lang="en-GB" sz="2800" b="1" dirty="0" smtClean="0"/>
              <a:t>hypothesis-verification</a:t>
            </a:r>
            <a:r>
              <a:rPr lang="en-GB" sz="2800" dirty="0" smtClean="0"/>
              <a:t> approach . . .  Verification of business realities</a:t>
            </a:r>
          </a:p>
          <a:p>
            <a:pPr marL="457200" indent="-457200">
              <a:buFont typeface="+mj-lt"/>
              <a:buAutoNum type="arabicPeriod"/>
            </a:pPr>
            <a:r>
              <a:rPr lang="en-GB" sz="2800" dirty="0" smtClean="0"/>
              <a:t> A </a:t>
            </a:r>
            <a:r>
              <a:rPr lang="en-GB" sz="2800" b="1" dirty="0" smtClean="0"/>
              <a:t>multi-disciplinary </a:t>
            </a:r>
            <a:r>
              <a:rPr lang="en-GB" sz="2800" dirty="0" smtClean="0"/>
              <a:t>approach</a:t>
            </a:r>
          </a:p>
          <a:p>
            <a:pPr marL="457200" indent="-457200">
              <a:buNone/>
            </a:pPr>
            <a:endParaRPr lang="en-GB" sz="2400" dirty="0"/>
          </a:p>
        </p:txBody>
      </p:sp>
      <p:sp>
        <p:nvSpPr>
          <p:cNvPr id="2" name="Title 1"/>
          <p:cNvSpPr>
            <a:spLocks noGrp="1"/>
          </p:cNvSpPr>
          <p:nvPr>
            <p:ph type="title"/>
          </p:nvPr>
        </p:nvSpPr>
        <p:spPr>
          <a:xfrm>
            <a:off x="457200" y="274638"/>
            <a:ext cx="8229600" cy="792162"/>
          </a:xfrm>
        </p:spPr>
        <p:txBody>
          <a:bodyPr>
            <a:normAutofit fontScale="90000"/>
          </a:bodyPr>
          <a:lstStyle/>
          <a:p>
            <a:r>
              <a:rPr lang="en-GB" sz="3600" dirty="0" err="1" smtClean="0"/>
              <a:t>Ansoff’s</a:t>
            </a:r>
            <a:r>
              <a:rPr lang="en-GB" sz="3600" dirty="0" smtClean="0"/>
              <a:t> (1979) ‘Strategic Management’</a:t>
            </a:r>
            <a:endParaRPr lang="en-GB" sz="3600" dirty="0"/>
          </a:p>
        </p:txBody>
      </p:sp>
      <p:sp>
        <p:nvSpPr>
          <p:cNvPr id="4" name="Slide Number Placeholder 3"/>
          <p:cNvSpPr>
            <a:spLocks noGrp="1"/>
          </p:cNvSpPr>
          <p:nvPr>
            <p:ph type="sldNum" sz="quarter" idx="12"/>
          </p:nvPr>
        </p:nvSpPr>
        <p:spPr/>
        <p:txBody>
          <a:bodyPr/>
          <a:lstStyle/>
          <a:p>
            <a:fld id="{B6F15528-21DE-4FAA-801E-634DDDAF4B2B}" type="slidenum">
              <a:rPr lang="en-US" smtClean="0"/>
              <a:pPr/>
              <a:t>13</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20720" y="1804688"/>
            <a:ext cx="8229600" cy="880872"/>
          </a:xfrm>
        </p:spPr>
        <p:txBody>
          <a:bodyPr>
            <a:normAutofit/>
          </a:bodyPr>
          <a:lstStyle/>
          <a:p>
            <a:r>
              <a:rPr lang="en-GB" sz="3600" dirty="0" smtClean="0"/>
              <a:t>A difficult book and he knew it!!</a:t>
            </a:r>
          </a:p>
          <a:p>
            <a:pPr marL="0" indent="0">
              <a:buNone/>
            </a:pPr>
            <a:endParaRPr lang="en-GB" sz="3600" dirty="0" smtClean="0"/>
          </a:p>
          <a:p>
            <a:pPr marL="0" indent="0">
              <a:buNone/>
            </a:pPr>
            <a:endParaRPr lang="en-GB" sz="2000" dirty="0" smtClean="0"/>
          </a:p>
        </p:txBody>
      </p:sp>
      <p:sp>
        <p:nvSpPr>
          <p:cNvPr id="2" name="Title 1"/>
          <p:cNvSpPr>
            <a:spLocks noGrp="1"/>
          </p:cNvSpPr>
          <p:nvPr>
            <p:ph type="title"/>
          </p:nvPr>
        </p:nvSpPr>
        <p:spPr/>
        <p:txBody>
          <a:bodyPr/>
          <a:lstStyle/>
          <a:p>
            <a:r>
              <a:rPr lang="en-GB" dirty="0" err="1" smtClean="0"/>
              <a:t>Ansoff’s</a:t>
            </a:r>
            <a:r>
              <a:rPr lang="en-GB" dirty="0" smtClean="0"/>
              <a:t> Strategic Management</a:t>
            </a:r>
            <a:endParaRPr lang="en-GB" dirty="0"/>
          </a:p>
        </p:txBody>
      </p:sp>
      <p:sp>
        <p:nvSpPr>
          <p:cNvPr id="4" name="Slide Number Placeholder 3"/>
          <p:cNvSpPr>
            <a:spLocks noGrp="1"/>
          </p:cNvSpPr>
          <p:nvPr>
            <p:ph type="sldNum" sz="quarter" idx="12"/>
          </p:nvPr>
        </p:nvSpPr>
        <p:spPr/>
        <p:txBody>
          <a:bodyPr/>
          <a:lstStyle/>
          <a:p>
            <a:fld id="{B6F15528-21DE-4FAA-801E-634DDDAF4B2B}" type="slidenum">
              <a:rPr lang="en-US" smtClean="0"/>
              <a:pPr/>
              <a:t>14</a:t>
            </a:fld>
            <a:endParaRPr lang="en-US"/>
          </a:p>
        </p:txBody>
      </p:sp>
      <p:sp>
        <p:nvSpPr>
          <p:cNvPr id="5" name="Rectangle 4"/>
          <p:cNvSpPr/>
          <p:nvPr/>
        </p:nvSpPr>
        <p:spPr>
          <a:xfrm>
            <a:off x="533400" y="2534001"/>
            <a:ext cx="8153400" cy="1077218"/>
          </a:xfrm>
          <a:prstGeom prst="rect">
            <a:avLst/>
          </a:prstGeom>
          <a:solidFill>
            <a:srgbClr val="FFFF00"/>
          </a:solidFill>
          <a:ln w="25400">
            <a:solidFill>
              <a:schemeClr val="accent1"/>
            </a:solidFill>
          </a:ln>
        </p:spPr>
        <p:txBody>
          <a:bodyPr wrap="square">
            <a:spAutoFit/>
          </a:bodyPr>
          <a:lstStyle/>
          <a:p>
            <a:pPr algn="ctr"/>
            <a:r>
              <a:rPr lang="en-GB" sz="3200" dirty="0"/>
              <a:t>“The reader deserves a respite from this long  and complex book … So do I. “</a:t>
            </a:r>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895600" y="3886722"/>
            <a:ext cx="3274314" cy="2521222"/>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219200"/>
            <a:ext cx="8458200" cy="4906963"/>
          </a:xfrm>
        </p:spPr>
        <p:txBody>
          <a:bodyPr>
            <a:normAutofit/>
          </a:bodyPr>
          <a:lstStyle/>
          <a:p>
            <a:r>
              <a:rPr lang="en-GB" dirty="0" smtClean="0"/>
              <a:t>“Our concern in this book is with the  behaviour of complex organisations in  turbulent environments.”  (9)</a:t>
            </a:r>
          </a:p>
          <a:p>
            <a:r>
              <a:rPr lang="en-GB" dirty="0" smtClean="0"/>
              <a:t>Two sides to current knowledge:  practical technology about how organisations  </a:t>
            </a:r>
            <a:r>
              <a:rPr lang="en-GB" b="1" dirty="0" smtClean="0"/>
              <a:t>should</a:t>
            </a:r>
            <a:r>
              <a:rPr lang="en-GB" dirty="0" smtClean="0"/>
              <a:t> behave against theoretical insights which describe  why and how organisations </a:t>
            </a:r>
            <a:r>
              <a:rPr lang="en-GB" b="1" dirty="0" smtClean="0"/>
              <a:t>do</a:t>
            </a:r>
            <a:r>
              <a:rPr lang="en-GB" dirty="0" smtClean="0"/>
              <a:t> behave</a:t>
            </a:r>
          </a:p>
          <a:p>
            <a:r>
              <a:rPr lang="en-GB" dirty="0" smtClean="0"/>
              <a:t>At best a vague relation between the two</a:t>
            </a:r>
          </a:p>
          <a:p>
            <a:r>
              <a:rPr lang="en-GB" dirty="0" smtClean="0"/>
              <a:t>Technology progresses by trial and error</a:t>
            </a:r>
          </a:p>
        </p:txBody>
      </p:sp>
      <p:sp>
        <p:nvSpPr>
          <p:cNvPr id="2" name="Title 1"/>
          <p:cNvSpPr>
            <a:spLocks noGrp="1"/>
          </p:cNvSpPr>
          <p:nvPr>
            <p:ph type="title"/>
          </p:nvPr>
        </p:nvSpPr>
        <p:spPr>
          <a:xfrm>
            <a:off x="457200" y="274638"/>
            <a:ext cx="8229600" cy="411162"/>
          </a:xfrm>
        </p:spPr>
        <p:txBody>
          <a:bodyPr>
            <a:normAutofit fontScale="90000"/>
          </a:bodyPr>
          <a:lstStyle/>
          <a:p>
            <a:endParaRPr lang="en-GB" dirty="0"/>
          </a:p>
        </p:txBody>
      </p:sp>
      <p:sp>
        <p:nvSpPr>
          <p:cNvPr id="4" name="Slide Number Placeholder 3"/>
          <p:cNvSpPr>
            <a:spLocks noGrp="1"/>
          </p:cNvSpPr>
          <p:nvPr>
            <p:ph type="sldNum" sz="quarter" idx="12"/>
          </p:nvPr>
        </p:nvSpPr>
        <p:spPr/>
        <p:txBody>
          <a:bodyPr/>
          <a:lstStyle/>
          <a:p>
            <a:fld id="{B6F15528-21DE-4FAA-801E-634DDDAF4B2B}" type="slidenum">
              <a:rPr lang="en-US" smtClean="0"/>
              <a:pPr/>
              <a:t>15</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371600"/>
            <a:ext cx="8229600" cy="4754563"/>
          </a:xfrm>
        </p:spPr>
        <p:txBody>
          <a:bodyPr>
            <a:normAutofit fontScale="92500" lnSpcReduction="10000"/>
          </a:bodyPr>
          <a:lstStyle/>
          <a:p>
            <a:pPr>
              <a:buNone/>
            </a:pPr>
            <a:r>
              <a:rPr lang="en-GB" sz="3300" dirty="0" smtClean="0"/>
              <a:t>	Major aim was to bridge the gap between  theory and practice by asking key questions:</a:t>
            </a:r>
          </a:p>
          <a:p>
            <a:pPr>
              <a:buNone/>
            </a:pPr>
            <a:endParaRPr lang="en-GB" sz="3300" dirty="0" smtClean="0"/>
          </a:p>
          <a:p>
            <a:pPr marL="514350" indent="-514350">
              <a:buFont typeface="+mj-lt"/>
              <a:buAutoNum type="arabicPeriod"/>
            </a:pPr>
            <a:r>
              <a:rPr lang="en-GB" sz="3300" dirty="0" smtClean="0"/>
              <a:t>What are the patterns of organisational behaviour  in a turbulent environment?</a:t>
            </a:r>
          </a:p>
          <a:p>
            <a:pPr marL="514350" indent="-514350">
              <a:buFont typeface="+mj-lt"/>
              <a:buAutoNum type="arabicPeriod"/>
            </a:pPr>
            <a:r>
              <a:rPr lang="en-GB" sz="3300" dirty="0" smtClean="0"/>
              <a:t>What determines the differences in the behaviour?</a:t>
            </a:r>
          </a:p>
          <a:p>
            <a:pPr marL="514350" indent="-514350">
              <a:buFont typeface="+mj-lt"/>
              <a:buAutoNum type="arabicPeriod"/>
            </a:pPr>
            <a:r>
              <a:rPr lang="en-GB" sz="3300" dirty="0" smtClean="0"/>
              <a:t>What factors contribute to success and to failure ?(10)</a:t>
            </a:r>
          </a:p>
        </p:txBody>
      </p:sp>
      <p:sp>
        <p:nvSpPr>
          <p:cNvPr id="2" name="Title 1"/>
          <p:cNvSpPr>
            <a:spLocks noGrp="1"/>
          </p:cNvSpPr>
          <p:nvPr>
            <p:ph type="title"/>
          </p:nvPr>
        </p:nvSpPr>
        <p:spPr>
          <a:xfrm>
            <a:off x="457200" y="274638"/>
            <a:ext cx="8229600" cy="715962"/>
          </a:xfrm>
        </p:spPr>
        <p:txBody>
          <a:bodyPr>
            <a:normAutofit fontScale="90000"/>
          </a:bodyPr>
          <a:lstStyle/>
          <a:p>
            <a:r>
              <a:rPr lang="en-GB" dirty="0" err="1" smtClean="0"/>
              <a:t>Ansoff’s</a:t>
            </a:r>
            <a:r>
              <a:rPr lang="en-GB" dirty="0" smtClean="0"/>
              <a:t> Strategic Management</a:t>
            </a:r>
            <a:endParaRPr lang="en-GB" dirty="0"/>
          </a:p>
        </p:txBody>
      </p:sp>
      <p:sp>
        <p:nvSpPr>
          <p:cNvPr id="4" name="Slide Number Placeholder 3"/>
          <p:cNvSpPr>
            <a:spLocks noGrp="1"/>
          </p:cNvSpPr>
          <p:nvPr>
            <p:ph type="sldNum" sz="quarter" idx="12"/>
          </p:nvPr>
        </p:nvSpPr>
        <p:spPr/>
        <p:txBody>
          <a:bodyPr/>
          <a:lstStyle/>
          <a:p>
            <a:fld id="{B6F15528-21DE-4FAA-801E-634DDDAF4B2B}" type="slidenum">
              <a:rPr lang="en-US" smtClean="0"/>
              <a:pPr/>
              <a:t>16</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066800"/>
            <a:ext cx="8229600" cy="5059363"/>
          </a:xfrm>
        </p:spPr>
        <p:txBody>
          <a:bodyPr>
            <a:normAutofit/>
          </a:bodyPr>
          <a:lstStyle/>
          <a:p>
            <a:pPr>
              <a:buNone/>
            </a:pPr>
            <a:r>
              <a:rPr lang="en-GB" sz="3300" dirty="0" smtClean="0"/>
              <a:t>	</a:t>
            </a:r>
          </a:p>
          <a:p>
            <a:pPr marL="514350" indent="-514350">
              <a:buFont typeface="+mj-lt"/>
              <a:buAutoNum type="arabicPeriod" startAt="4"/>
            </a:pPr>
            <a:r>
              <a:rPr lang="en-GB" sz="3300" dirty="0" smtClean="0"/>
              <a:t>What determines the choice of a particular mode of behaviour?</a:t>
            </a:r>
          </a:p>
          <a:p>
            <a:pPr marL="514350" indent="-514350">
              <a:buFont typeface="+mj-lt"/>
              <a:buAutoNum type="arabicPeriod" startAt="4"/>
            </a:pPr>
            <a:endParaRPr lang="en-GB" sz="3300" dirty="0" smtClean="0"/>
          </a:p>
          <a:p>
            <a:pPr marL="514350" indent="-514350">
              <a:buFont typeface="+mj-lt"/>
              <a:buAutoNum type="arabicPeriod" startAt="4"/>
            </a:pPr>
            <a:r>
              <a:rPr lang="en-GB" sz="3300" dirty="0" smtClean="0"/>
              <a:t>What is the transition process by which organisations move from one mode to another? (10)</a:t>
            </a:r>
          </a:p>
          <a:p>
            <a:endParaRPr lang="en-GB" dirty="0"/>
          </a:p>
        </p:txBody>
      </p:sp>
      <p:sp>
        <p:nvSpPr>
          <p:cNvPr id="2" name="Title 1"/>
          <p:cNvSpPr>
            <a:spLocks noGrp="1"/>
          </p:cNvSpPr>
          <p:nvPr>
            <p:ph type="title"/>
          </p:nvPr>
        </p:nvSpPr>
        <p:spPr>
          <a:xfrm>
            <a:off x="457200" y="274638"/>
            <a:ext cx="8229600" cy="487362"/>
          </a:xfrm>
        </p:spPr>
        <p:txBody>
          <a:bodyPr>
            <a:normAutofit fontScale="90000"/>
          </a:bodyPr>
          <a:lstStyle/>
          <a:p>
            <a:r>
              <a:rPr lang="en-GB" dirty="0" err="1" smtClean="0"/>
              <a:t>Ansoff’s</a:t>
            </a:r>
            <a:r>
              <a:rPr lang="en-GB" dirty="0" smtClean="0"/>
              <a:t> Strategic Management</a:t>
            </a:r>
            <a:endParaRPr lang="en-GB" dirty="0"/>
          </a:p>
        </p:txBody>
      </p:sp>
      <p:sp>
        <p:nvSpPr>
          <p:cNvPr id="4" name="Slide Number Placeholder 3"/>
          <p:cNvSpPr>
            <a:spLocks noGrp="1"/>
          </p:cNvSpPr>
          <p:nvPr>
            <p:ph type="sldNum" sz="quarter" idx="12"/>
          </p:nvPr>
        </p:nvSpPr>
        <p:spPr/>
        <p:txBody>
          <a:bodyPr/>
          <a:lstStyle/>
          <a:p>
            <a:fld id="{B6F15528-21DE-4FAA-801E-634DDDAF4B2B}" type="slidenum">
              <a:rPr lang="en-US" smtClean="0"/>
              <a:pPr/>
              <a:t>17</a:t>
            </a:fld>
            <a:endParaRPr lang="en-US"/>
          </a:p>
        </p:txBody>
      </p:sp>
    </p:spTree>
    <p:extLst>
      <p:ext uri="{BB962C8B-B14F-4D97-AF65-F5344CB8AC3E}">
        <p14:creationId xmlns:p14="http://schemas.microsoft.com/office/powerpoint/2010/main" val="23578368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417638"/>
            <a:ext cx="4953000" cy="4525963"/>
          </a:xfrm>
        </p:spPr>
        <p:txBody>
          <a:bodyPr>
            <a:noAutofit/>
          </a:bodyPr>
          <a:lstStyle/>
          <a:p>
            <a:pPr marL="109728" indent="0">
              <a:buNone/>
            </a:pPr>
            <a:r>
              <a:rPr lang="en-GB" sz="3200" dirty="0" smtClean="0"/>
              <a:t>“A basic hypothesis of the book  is that an organisation will be successful if </a:t>
            </a:r>
            <a:r>
              <a:rPr lang="en-GB" sz="3200" b="1" dirty="0" smtClean="0"/>
              <a:t>environment</a:t>
            </a:r>
            <a:r>
              <a:rPr lang="en-GB" sz="3200" dirty="0" smtClean="0"/>
              <a:t>, </a:t>
            </a:r>
            <a:r>
              <a:rPr lang="en-GB" sz="3200" b="1" dirty="0" smtClean="0"/>
              <a:t>response</a:t>
            </a:r>
            <a:r>
              <a:rPr lang="en-GB" sz="3200" dirty="0" smtClean="0"/>
              <a:t>, </a:t>
            </a:r>
            <a:r>
              <a:rPr lang="en-GB" sz="3200" b="1" dirty="0" smtClean="0"/>
              <a:t>culture</a:t>
            </a:r>
            <a:r>
              <a:rPr lang="en-GB" sz="3200" dirty="0" smtClean="0"/>
              <a:t> and </a:t>
            </a:r>
            <a:r>
              <a:rPr lang="en-GB" sz="3200" b="1" dirty="0" smtClean="0"/>
              <a:t>capability</a:t>
            </a:r>
            <a:r>
              <a:rPr lang="en-GB" sz="3200" dirty="0" smtClean="0"/>
              <a:t> match each other.” (11)</a:t>
            </a:r>
          </a:p>
        </p:txBody>
      </p:sp>
      <p:sp>
        <p:nvSpPr>
          <p:cNvPr id="2" name="Title 1"/>
          <p:cNvSpPr>
            <a:spLocks noGrp="1"/>
          </p:cNvSpPr>
          <p:nvPr>
            <p:ph type="title"/>
          </p:nvPr>
        </p:nvSpPr>
        <p:spPr/>
        <p:txBody>
          <a:bodyPr/>
          <a:lstStyle/>
          <a:p>
            <a:r>
              <a:rPr lang="en-GB" dirty="0" err="1" smtClean="0"/>
              <a:t>Ansoff’s</a:t>
            </a:r>
            <a:r>
              <a:rPr lang="en-GB" dirty="0" smtClean="0"/>
              <a:t> Strategic Management</a:t>
            </a:r>
            <a:endParaRPr lang="en-GB" dirty="0"/>
          </a:p>
        </p:txBody>
      </p:sp>
      <p:sp>
        <p:nvSpPr>
          <p:cNvPr id="4" name="Slide Number Placeholder 3"/>
          <p:cNvSpPr>
            <a:spLocks noGrp="1"/>
          </p:cNvSpPr>
          <p:nvPr>
            <p:ph type="sldNum" sz="quarter" idx="12"/>
          </p:nvPr>
        </p:nvSpPr>
        <p:spPr/>
        <p:txBody>
          <a:bodyPr/>
          <a:lstStyle/>
          <a:p>
            <a:fld id="{B6F15528-21DE-4FAA-801E-634DDDAF4B2B}" type="slidenum">
              <a:rPr lang="en-US" smtClean="0"/>
              <a:pPr/>
              <a:t>18</a:t>
            </a:fld>
            <a:endParaRPr lang="en-US"/>
          </a:p>
        </p:txBody>
      </p:sp>
      <p:sp>
        <p:nvSpPr>
          <p:cNvPr id="5" name="Rectangle 4"/>
          <p:cNvSpPr/>
          <p:nvPr/>
        </p:nvSpPr>
        <p:spPr>
          <a:xfrm>
            <a:off x="5715000" y="1600200"/>
            <a:ext cx="3124200" cy="8382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smtClean="0"/>
              <a:t>Environment</a:t>
            </a:r>
            <a:endParaRPr lang="en-GB" sz="3200" dirty="0"/>
          </a:p>
        </p:txBody>
      </p:sp>
      <p:sp>
        <p:nvSpPr>
          <p:cNvPr id="6" name="Rectangle 5"/>
          <p:cNvSpPr/>
          <p:nvPr/>
        </p:nvSpPr>
        <p:spPr>
          <a:xfrm>
            <a:off x="5715000" y="3162300"/>
            <a:ext cx="3124200" cy="838200"/>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3200" dirty="0" smtClean="0"/>
              <a:t>Culture</a:t>
            </a:r>
            <a:endParaRPr lang="en-GB" sz="3200" dirty="0"/>
          </a:p>
        </p:txBody>
      </p:sp>
      <p:sp>
        <p:nvSpPr>
          <p:cNvPr id="7" name="Rectangle 6"/>
          <p:cNvSpPr/>
          <p:nvPr/>
        </p:nvSpPr>
        <p:spPr>
          <a:xfrm>
            <a:off x="5715000" y="4703064"/>
            <a:ext cx="3124200" cy="838200"/>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GB" sz="3200" dirty="0" smtClean="0"/>
              <a:t>Capability</a:t>
            </a:r>
            <a:endParaRPr lang="en-GB" sz="32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animBg="1"/>
      <p:bldP spid="6" grpId="0" animBg="1"/>
      <p:bldP spid="7"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04800" y="1981200"/>
            <a:ext cx="8458200" cy="4026091"/>
          </a:xfrm>
        </p:spPr>
        <p:txBody>
          <a:bodyPr>
            <a:normAutofit/>
          </a:bodyPr>
          <a:lstStyle/>
          <a:p>
            <a:r>
              <a:rPr lang="en-GB" sz="3200" dirty="0" smtClean="0"/>
              <a:t>‘In </a:t>
            </a:r>
            <a:r>
              <a:rPr lang="en-GB" sz="3200" dirty="0"/>
              <a:t>the public sector… the non-profit organisations are becoming increasingly engaged in entrepreneurial, environment-opening work which was previously reserved for the business </a:t>
            </a:r>
            <a:r>
              <a:rPr lang="en-GB" sz="3200" dirty="0" smtClean="0"/>
              <a:t>firm…’</a:t>
            </a:r>
          </a:p>
          <a:p>
            <a:pPr marL="109728" indent="0">
              <a:buNone/>
            </a:pPr>
            <a:endParaRPr lang="en-GB" dirty="0"/>
          </a:p>
        </p:txBody>
      </p:sp>
      <p:sp>
        <p:nvSpPr>
          <p:cNvPr id="2" name="Title 1"/>
          <p:cNvSpPr>
            <a:spLocks noGrp="1"/>
          </p:cNvSpPr>
          <p:nvPr>
            <p:ph type="title"/>
          </p:nvPr>
        </p:nvSpPr>
        <p:spPr/>
        <p:txBody>
          <a:bodyPr/>
          <a:lstStyle/>
          <a:p>
            <a:r>
              <a:rPr lang="en-GB" dirty="0" err="1" smtClean="0"/>
              <a:t>Ansoff</a:t>
            </a:r>
            <a:r>
              <a:rPr lang="en-GB" dirty="0" smtClean="0"/>
              <a:t> on the public sector [17]</a:t>
            </a:r>
            <a:endParaRPr lang="en-GB" dirty="0"/>
          </a:p>
        </p:txBody>
      </p:sp>
      <p:sp>
        <p:nvSpPr>
          <p:cNvPr id="4" name="Slide Number Placeholder 3"/>
          <p:cNvSpPr>
            <a:spLocks noGrp="1"/>
          </p:cNvSpPr>
          <p:nvPr>
            <p:ph type="sldNum" sz="quarter" idx="12"/>
          </p:nvPr>
        </p:nvSpPr>
        <p:spPr/>
        <p:txBody>
          <a:bodyPr/>
          <a:lstStyle/>
          <a:p>
            <a:fld id="{B6F15528-21DE-4FAA-801E-634DDDAF4B2B}" type="slidenum">
              <a:rPr lang="en-US" smtClean="0"/>
              <a:pPr/>
              <a:t>19</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2"/>
          </p:nvPr>
        </p:nvSpPr>
        <p:spPr/>
        <p:txBody>
          <a:bodyPr/>
          <a:lstStyle/>
          <a:p>
            <a:fld id="{B6F15528-21DE-4FAA-801E-634DDDAF4B2B}" type="slidenum">
              <a:rPr lang="en-US" smtClean="0"/>
              <a:pPr/>
              <a:t>20</a:t>
            </a:fld>
            <a:endParaRPr lang="en-US"/>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76200"/>
            <a:ext cx="9067800" cy="5790962"/>
          </a:xfrm>
          <a:prstGeom prst="rect">
            <a:avLst/>
          </a:prstGeom>
        </p:spPr>
      </p:pic>
      <p:sp>
        <p:nvSpPr>
          <p:cNvPr id="6" name="Oval 5"/>
          <p:cNvSpPr/>
          <p:nvPr/>
        </p:nvSpPr>
        <p:spPr>
          <a:xfrm>
            <a:off x="6781800" y="1905000"/>
            <a:ext cx="1981200" cy="19050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Oval 6"/>
          <p:cNvSpPr/>
          <p:nvPr/>
        </p:nvSpPr>
        <p:spPr>
          <a:xfrm>
            <a:off x="3543300" y="1905000"/>
            <a:ext cx="1981200" cy="19050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p:cNvSpPr/>
          <p:nvPr/>
        </p:nvSpPr>
        <p:spPr>
          <a:xfrm>
            <a:off x="381000" y="1905000"/>
            <a:ext cx="1981200" cy="19050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p:cNvSpPr/>
          <p:nvPr/>
        </p:nvSpPr>
        <p:spPr>
          <a:xfrm>
            <a:off x="381000" y="3886200"/>
            <a:ext cx="8382000" cy="1143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p:cNvSpPr/>
          <p:nvPr/>
        </p:nvSpPr>
        <p:spPr>
          <a:xfrm>
            <a:off x="457200" y="1143000"/>
            <a:ext cx="2133600" cy="6096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p:cNvSpPr/>
          <p:nvPr/>
        </p:nvSpPr>
        <p:spPr>
          <a:xfrm>
            <a:off x="3124200" y="1143000"/>
            <a:ext cx="2819400" cy="6096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p:cNvSpPr/>
          <p:nvPr/>
        </p:nvSpPr>
        <p:spPr>
          <a:xfrm>
            <a:off x="6647688" y="1146048"/>
            <a:ext cx="2133600" cy="6096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801540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grpId="0" nodeType="clickEffect">
                                  <p:stCondLst>
                                    <p:cond delay="0"/>
                                  </p:stCondLst>
                                  <p:childTnLst>
                                    <p:anim calcmode="lin" valueType="num">
                                      <p:cBhvr additive="base">
                                        <p:cTn id="6" dur="500"/>
                                        <p:tgtEl>
                                          <p:spTgt spid="6"/>
                                        </p:tgtEl>
                                        <p:attrNameLst>
                                          <p:attrName>ppt_x</p:attrName>
                                        </p:attrNameLst>
                                      </p:cBhvr>
                                      <p:tavLst>
                                        <p:tav tm="0">
                                          <p:val>
                                            <p:strVal val="ppt_x"/>
                                          </p:val>
                                        </p:tav>
                                        <p:tav tm="100000">
                                          <p:val>
                                            <p:strVal val="ppt_x"/>
                                          </p:val>
                                        </p:tav>
                                      </p:tavLst>
                                    </p:anim>
                                    <p:anim calcmode="lin" valueType="num">
                                      <p:cBhvr additive="base">
                                        <p:cTn id="7" dur="500"/>
                                        <p:tgtEl>
                                          <p:spTgt spid="6"/>
                                        </p:tgtEl>
                                        <p:attrNameLst>
                                          <p:attrName>ppt_y</p:attrName>
                                        </p:attrNameLst>
                                      </p:cBhvr>
                                      <p:tavLst>
                                        <p:tav tm="0">
                                          <p:val>
                                            <p:strVal val="ppt_y"/>
                                          </p:val>
                                        </p:tav>
                                        <p:tav tm="100000">
                                          <p:val>
                                            <p:strVal val="1+ppt_h/2"/>
                                          </p:val>
                                        </p:tav>
                                      </p:tavLst>
                                    </p:anim>
                                    <p:set>
                                      <p:cBhvr>
                                        <p:cTn id="8" dur="1" fill="hold">
                                          <p:stCondLst>
                                            <p:cond delay="499"/>
                                          </p:stCondLst>
                                        </p:cTn>
                                        <p:tgtEl>
                                          <p:spTgt spid="6"/>
                                        </p:tgtEl>
                                        <p:attrNameLst>
                                          <p:attrName>style.visibility</p:attrName>
                                        </p:attrNameLst>
                                      </p:cBhvr>
                                      <p:to>
                                        <p:strVal val="hidden"/>
                                      </p:to>
                                    </p:set>
                                  </p:childTnLst>
                                </p:cTn>
                              </p:par>
                            </p:childTnLst>
                          </p:cTn>
                        </p:par>
                      </p:childTnLst>
                    </p:cTn>
                  </p:par>
                  <p:par>
                    <p:cTn id="9" fill="hold">
                      <p:stCondLst>
                        <p:cond delay="indefinite"/>
                      </p:stCondLst>
                      <p:childTnLst>
                        <p:par>
                          <p:cTn id="10" fill="hold">
                            <p:stCondLst>
                              <p:cond delay="0"/>
                            </p:stCondLst>
                            <p:childTnLst>
                              <p:par>
                                <p:cTn id="11" presetID="2" presetClass="exit" presetSubtype="4" fill="hold" grpId="0" nodeType="clickEffect">
                                  <p:stCondLst>
                                    <p:cond delay="0"/>
                                  </p:stCondLst>
                                  <p:childTnLst>
                                    <p:anim calcmode="lin" valueType="num">
                                      <p:cBhvr additive="base">
                                        <p:cTn id="12" dur="500"/>
                                        <p:tgtEl>
                                          <p:spTgt spid="7"/>
                                        </p:tgtEl>
                                        <p:attrNameLst>
                                          <p:attrName>ppt_x</p:attrName>
                                        </p:attrNameLst>
                                      </p:cBhvr>
                                      <p:tavLst>
                                        <p:tav tm="0">
                                          <p:val>
                                            <p:strVal val="ppt_x"/>
                                          </p:val>
                                        </p:tav>
                                        <p:tav tm="100000">
                                          <p:val>
                                            <p:strVal val="ppt_x"/>
                                          </p:val>
                                        </p:tav>
                                      </p:tavLst>
                                    </p:anim>
                                    <p:anim calcmode="lin" valueType="num">
                                      <p:cBhvr additive="base">
                                        <p:cTn id="13" dur="500"/>
                                        <p:tgtEl>
                                          <p:spTgt spid="7"/>
                                        </p:tgtEl>
                                        <p:attrNameLst>
                                          <p:attrName>ppt_y</p:attrName>
                                        </p:attrNameLst>
                                      </p:cBhvr>
                                      <p:tavLst>
                                        <p:tav tm="0">
                                          <p:val>
                                            <p:strVal val="ppt_y"/>
                                          </p:val>
                                        </p:tav>
                                        <p:tav tm="100000">
                                          <p:val>
                                            <p:strVal val="1+ppt_h/2"/>
                                          </p:val>
                                        </p:tav>
                                      </p:tavLst>
                                    </p:anim>
                                    <p:set>
                                      <p:cBhvr>
                                        <p:cTn id="14" dur="1" fill="hold">
                                          <p:stCondLst>
                                            <p:cond delay="499"/>
                                          </p:stCondLst>
                                        </p:cTn>
                                        <p:tgtEl>
                                          <p:spTgt spid="7"/>
                                        </p:tgtEl>
                                        <p:attrNameLst>
                                          <p:attrName>style.visibility</p:attrName>
                                        </p:attrNameLst>
                                      </p:cBhvr>
                                      <p:to>
                                        <p:strVal val="hidden"/>
                                      </p:to>
                                    </p:set>
                                  </p:childTnLst>
                                </p:cTn>
                              </p:par>
                            </p:childTnLst>
                          </p:cTn>
                        </p:par>
                      </p:childTnLst>
                    </p:cTn>
                  </p:par>
                  <p:par>
                    <p:cTn id="15" fill="hold">
                      <p:stCondLst>
                        <p:cond delay="indefinite"/>
                      </p:stCondLst>
                      <p:childTnLst>
                        <p:par>
                          <p:cTn id="16" fill="hold">
                            <p:stCondLst>
                              <p:cond delay="0"/>
                            </p:stCondLst>
                            <p:childTnLst>
                              <p:par>
                                <p:cTn id="17" presetID="2" presetClass="exit" presetSubtype="4" fill="hold" grpId="0" nodeType="clickEffect">
                                  <p:stCondLst>
                                    <p:cond delay="0"/>
                                  </p:stCondLst>
                                  <p:childTnLst>
                                    <p:anim calcmode="lin" valueType="num">
                                      <p:cBhvr additive="base">
                                        <p:cTn id="18" dur="500"/>
                                        <p:tgtEl>
                                          <p:spTgt spid="8"/>
                                        </p:tgtEl>
                                        <p:attrNameLst>
                                          <p:attrName>ppt_x</p:attrName>
                                        </p:attrNameLst>
                                      </p:cBhvr>
                                      <p:tavLst>
                                        <p:tav tm="0">
                                          <p:val>
                                            <p:strVal val="ppt_x"/>
                                          </p:val>
                                        </p:tav>
                                        <p:tav tm="100000">
                                          <p:val>
                                            <p:strVal val="ppt_x"/>
                                          </p:val>
                                        </p:tav>
                                      </p:tavLst>
                                    </p:anim>
                                    <p:anim calcmode="lin" valueType="num">
                                      <p:cBhvr additive="base">
                                        <p:cTn id="19" dur="500"/>
                                        <p:tgtEl>
                                          <p:spTgt spid="8"/>
                                        </p:tgtEl>
                                        <p:attrNameLst>
                                          <p:attrName>ppt_y</p:attrName>
                                        </p:attrNameLst>
                                      </p:cBhvr>
                                      <p:tavLst>
                                        <p:tav tm="0">
                                          <p:val>
                                            <p:strVal val="ppt_y"/>
                                          </p:val>
                                        </p:tav>
                                        <p:tav tm="100000">
                                          <p:val>
                                            <p:strVal val="1+ppt_h/2"/>
                                          </p:val>
                                        </p:tav>
                                      </p:tavLst>
                                    </p:anim>
                                    <p:set>
                                      <p:cBhvr>
                                        <p:cTn id="20" dur="1" fill="hold">
                                          <p:stCondLst>
                                            <p:cond delay="499"/>
                                          </p:stCondLst>
                                        </p:cTn>
                                        <p:tgtEl>
                                          <p:spTgt spid="8"/>
                                        </p:tgtEl>
                                        <p:attrNameLst>
                                          <p:attrName>style.visibility</p:attrName>
                                        </p:attrNameLst>
                                      </p:cBhvr>
                                      <p:to>
                                        <p:strVal val="hidden"/>
                                      </p:to>
                                    </p:set>
                                  </p:childTnLst>
                                </p:cTn>
                              </p:par>
                            </p:childTnLst>
                          </p:cTn>
                        </p:par>
                      </p:childTnLst>
                    </p:cTn>
                  </p:par>
                  <p:par>
                    <p:cTn id="21" fill="hold">
                      <p:stCondLst>
                        <p:cond delay="indefinite"/>
                      </p:stCondLst>
                      <p:childTnLst>
                        <p:par>
                          <p:cTn id="22" fill="hold">
                            <p:stCondLst>
                              <p:cond delay="0"/>
                            </p:stCondLst>
                            <p:childTnLst>
                              <p:par>
                                <p:cTn id="23" presetID="42" presetClass="exit" presetSubtype="0" fill="hold" grpId="0" nodeType="clickEffect">
                                  <p:stCondLst>
                                    <p:cond delay="0"/>
                                  </p:stCondLst>
                                  <p:childTnLst>
                                    <p:animEffect transition="out" filter="fade">
                                      <p:cBhvr>
                                        <p:cTn id="24" dur="1000"/>
                                        <p:tgtEl>
                                          <p:spTgt spid="12"/>
                                        </p:tgtEl>
                                      </p:cBhvr>
                                    </p:animEffect>
                                    <p:anim calcmode="lin" valueType="num">
                                      <p:cBhvr>
                                        <p:cTn id="25" dur="1000"/>
                                        <p:tgtEl>
                                          <p:spTgt spid="12"/>
                                        </p:tgtEl>
                                        <p:attrNameLst>
                                          <p:attrName>ppt_x</p:attrName>
                                        </p:attrNameLst>
                                      </p:cBhvr>
                                      <p:tavLst>
                                        <p:tav tm="0">
                                          <p:val>
                                            <p:strVal val="ppt_x"/>
                                          </p:val>
                                        </p:tav>
                                        <p:tav tm="100000">
                                          <p:val>
                                            <p:strVal val="ppt_x"/>
                                          </p:val>
                                        </p:tav>
                                      </p:tavLst>
                                    </p:anim>
                                    <p:anim calcmode="lin" valueType="num">
                                      <p:cBhvr>
                                        <p:cTn id="26" dur="1000"/>
                                        <p:tgtEl>
                                          <p:spTgt spid="12"/>
                                        </p:tgtEl>
                                        <p:attrNameLst>
                                          <p:attrName>ppt_y</p:attrName>
                                        </p:attrNameLst>
                                      </p:cBhvr>
                                      <p:tavLst>
                                        <p:tav tm="0">
                                          <p:val>
                                            <p:strVal val="ppt_y"/>
                                          </p:val>
                                        </p:tav>
                                        <p:tav tm="100000">
                                          <p:val>
                                            <p:strVal val="ppt_y+.1"/>
                                          </p:val>
                                        </p:tav>
                                      </p:tavLst>
                                    </p:anim>
                                    <p:set>
                                      <p:cBhvr>
                                        <p:cTn id="27" dur="1" fill="hold">
                                          <p:stCondLst>
                                            <p:cond delay="999"/>
                                          </p:stCondLst>
                                        </p:cTn>
                                        <p:tgtEl>
                                          <p:spTgt spid="12"/>
                                        </p:tgtEl>
                                        <p:attrNameLst>
                                          <p:attrName>style.visibility</p:attrName>
                                        </p:attrNameLst>
                                      </p:cBhvr>
                                      <p:to>
                                        <p:strVal val="hidden"/>
                                      </p:to>
                                    </p:set>
                                  </p:childTnLst>
                                </p:cTn>
                              </p:par>
                            </p:childTnLst>
                          </p:cTn>
                        </p:par>
                      </p:childTnLst>
                    </p:cTn>
                  </p:par>
                  <p:par>
                    <p:cTn id="28" fill="hold">
                      <p:stCondLst>
                        <p:cond delay="indefinite"/>
                      </p:stCondLst>
                      <p:childTnLst>
                        <p:par>
                          <p:cTn id="29" fill="hold">
                            <p:stCondLst>
                              <p:cond delay="0"/>
                            </p:stCondLst>
                            <p:childTnLst>
                              <p:par>
                                <p:cTn id="30" presetID="42" presetClass="exit" presetSubtype="0" fill="hold" grpId="0" nodeType="clickEffect">
                                  <p:stCondLst>
                                    <p:cond delay="0"/>
                                  </p:stCondLst>
                                  <p:childTnLst>
                                    <p:animEffect transition="out" filter="fade">
                                      <p:cBhvr>
                                        <p:cTn id="31" dur="1000"/>
                                        <p:tgtEl>
                                          <p:spTgt spid="11"/>
                                        </p:tgtEl>
                                      </p:cBhvr>
                                    </p:animEffect>
                                    <p:anim calcmode="lin" valueType="num">
                                      <p:cBhvr>
                                        <p:cTn id="32" dur="1000"/>
                                        <p:tgtEl>
                                          <p:spTgt spid="11"/>
                                        </p:tgtEl>
                                        <p:attrNameLst>
                                          <p:attrName>ppt_x</p:attrName>
                                        </p:attrNameLst>
                                      </p:cBhvr>
                                      <p:tavLst>
                                        <p:tav tm="0">
                                          <p:val>
                                            <p:strVal val="ppt_x"/>
                                          </p:val>
                                        </p:tav>
                                        <p:tav tm="100000">
                                          <p:val>
                                            <p:strVal val="ppt_x"/>
                                          </p:val>
                                        </p:tav>
                                      </p:tavLst>
                                    </p:anim>
                                    <p:anim calcmode="lin" valueType="num">
                                      <p:cBhvr>
                                        <p:cTn id="33" dur="1000"/>
                                        <p:tgtEl>
                                          <p:spTgt spid="11"/>
                                        </p:tgtEl>
                                        <p:attrNameLst>
                                          <p:attrName>ppt_y</p:attrName>
                                        </p:attrNameLst>
                                      </p:cBhvr>
                                      <p:tavLst>
                                        <p:tav tm="0">
                                          <p:val>
                                            <p:strVal val="ppt_y"/>
                                          </p:val>
                                        </p:tav>
                                        <p:tav tm="100000">
                                          <p:val>
                                            <p:strVal val="ppt_y+.1"/>
                                          </p:val>
                                        </p:tav>
                                      </p:tavLst>
                                    </p:anim>
                                    <p:set>
                                      <p:cBhvr>
                                        <p:cTn id="34" dur="1" fill="hold">
                                          <p:stCondLst>
                                            <p:cond delay="999"/>
                                          </p:stCondLst>
                                        </p:cTn>
                                        <p:tgtEl>
                                          <p:spTgt spid="11"/>
                                        </p:tgtEl>
                                        <p:attrNameLst>
                                          <p:attrName>style.visibility</p:attrName>
                                        </p:attrNameLst>
                                      </p:cBhvr>
                                      <p:to>
                                        <p:strVal val="hidden"/>
                                      </p:to>
                                    </p:set>
                                  </p:childTnLst>
                                </p:cTn>
                              </p:par>
                            </p:childTnLst>
                          </p:cTn>
                        </p:par>
                      </p:childTnLst>
                    </p:cTn>
                  </p:par>
                  <p:par>
                    <p:cTn id="35" fill="hold">
                      <p:stCondLst>
                        <p:cond delay="indefinite"/>
                      </p:stCondLst>
                      <p:childTnLst>
                        <p:par>
                          <p:cTn id="36" fill="hold">
                            <p:stCondLst>
                              <p:cond delay="0"/>
                            </p:stCondLst>
                            <p:childTnLst>
                              <p:par>
                                <p:cTn id="37" presetID="42" presetClass="exit" presetSubtype="0" fill="hold" grpId="0" nodeType="clickEffect">
                                  <p:stCondLst>
                                    <p:cond delay="0"/>
                                  </p:stCondLst>
                                  <p:childTnLst>
                                    <p:animEffect transition="out" filter="fade">
                                      <p:cBhvr>
                                        <p:cTn id="38" dur="1000"/>
                                        <p:tgtEl>
                                          <p:spTgt spid="10"/>
                                        </p:tgtEl>
                                      </p:cBhvr>
                                    </p:animEffect>
                                    <p:anim calcmode="lin" valueType="num">
                                      <p:cBhvr>
                                        <p:cTn id="39" dur="1000"/>
                                        <p:tgtEl>
                                          <p:spTgt spid="10"/>
                                        </p:tgtEl>
                                        <p:attrNameLst>
                                          <p:attrName>ppt_x</p:attrName>
                                        </p:attrNameLst>
                                      </p:cBhvr>
                                      <p:tavLst>
                                        <p:tav tm="0">
                                          <p:val>
                                            <p:strVal val="ppt_x"/>
                                          </p:val>
                                        </p:tav>
                                        <p:tav tm="100000">
                                          <p:val>
                                            <p:strVal val="ppt_x"/>
                                          </p:val>
                                        </p:tav>
                                      </p:tavLst>
                                    </p:anim>
                                    <p:anim calcmode="lin" valueType="num">
                                      <p:cBhvr>
                                        <p:cTn id="40" dur="1000"/>
                                        <p:tgtEl>
                                          <p:spTgt spid="10"/>
                                        </p:tgtEl>
                                        <p:attrNameLst>
                                          <p:attrName>ppt_y</p:attrName>
                                        </p:attrNameLst>
                                      </p:cBhvr>
                                      <p:tavLst>
                                        <p:tav tm="0">
                                          <p:val>
                                            <p:strVal val="ppt_y"/>
                                          </p:val>
                                        </p:tav>
                                        <p:tav tm="100000">
                                          <p:val>
                                            <p:strVal val="ppt_y+.1"/>
                                          </p:val>
                                        </p:tav>
                                      </p:tavLst>
                                    </p:anim>
                                    <p:set>
                                      <p:cBhvr>
                                        <p:cTn id="41" dur="1" fill="hold">
                                          <p:stCondLst>
                                            <p:cond delay="999"/>
                                          </p:stCondLst>
                                        </p:cTn>
                                        <p:tgtEl>
                                          <p:spTgt spid="10"/>
                                        </p:tgtEl>
                                        <p:attrNameLst>
                                          <p:attrName>style.visibility</p:attrName>
                                        </p:attrNameLst>
                                      </p:cBhvr>
                                      <p:to>
                                        <p:strVal val="hidden"/>
                                      </p:to>
                                    </p:set>
                                  </p:childTnLst>
                                </p:cTn>
                              </p:par>
                            </p:childTnLst>
                          </p:cTn>
                        </p:par>
                      </p:childTnLst>
                    </p:cTn>
                  </p:par>
                  <p:par>
                    <p:cTn id="42" fill="hold">
                      <p:stCondLst>
                        <p:cond delay="indefinite"/>
                      </p:stCondLst>
                      <p:childTnLst>
                        <p:par>
                          <p:cTn id="43" fill="hold">
                            <p:stCondLst>
                              <p:cond delay="0"/>
                            </p:stCondLst>
                            <p:childTnLst>
                              <p:par>
                                <p:cTn id="44" presetID="42" presetClass="exit" presetSubtype="0" fill="hold" grpId="0" nodeType="clickEffect">
                                  <p:stCondLst>
                                    <p:cond delay="0"/>
                                  </p:stCondLst>
                                  <p:childTnLst>
                                    <p:animEffect transition="out" filter="fade">
                                      <p:cBhvr>
                                        <p:cTn id="45" dur="1000"/>
                                        <p:tgtEl>
                                          <p:spTgt spid="9"/>
                                        </p:tgtEl>
                                      </p:cBhvr>
                                    </p:animEffect>
                                    <p:anim calcmode="lin" valueType="num">
                                      <p:cBhvr>
                                        <p:cTn id="46" dur="1000"/>
                                        <p:tgtEl>
                                          <p:spTgt spid="9"/>
                                        </p:tgtEl>
                                        <p:attrNameLst>
                                          <p:attrName>ppt_x</p:attrName>
                                        </p:attrNameLst>
                                      </p:cBhvr>
                                      <p:tavLst>
                                        <p:tav tm="0">
                                          <p:val>
                                            <p:strVal val="ppt_x"/>
                                          </p:val>
                                        </p:tav>
                                        <p:tav tm="100000">
                                          <p:val>
                                            <p:strVal val="ppt_x"/>
                                          </p:val>
                                        </p:tav>
                                      </p:tavLst>
                                    </p:anim>
                                    <p:anim calcmode="lin" valueType="num">
                                      <p:cBhvr>
                                        <p:cTn id="47" dur="1000"/>
                                        <p:tgtEl>
                                          <p:spTgt spid="9"/>
                                        </p:tgtEl>
                                        <p:attrNameLst>
                                          <p:attrName>ppt_y</p:attrName>
                                        </p:attrNameLst>
                                      </p:cBhvr>
                                      <p:tavLst>
                                        <p:tav tm="0">
                                          <p:val>
                                            <p:strVal val="ppt_y"/>
                                          </p:val>
                                        </p:tav>
                                        <p:tav tm="100000">
                                          <p:val>
                                            <p:strVal val="ppt_y+.1"/>
                                          </p:val>
                                        </p:tav>
                                      </p:tavLst>
                                    </p:anim>
                                    <p:set>
                                      <p:cBhvr>
                                        <p:cTn id="48" dur="1" fill="hold">
                                          <p:stCondLst>
                                            <p:cond delay="999"/>
                                          </p:stCondLst>
                                        </p:cTn>
                                        <p:tgtEl>
                                          <p:spTgt spid="9"/>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P spid="10" grpId="0" animBg="1"/>
      <p:bldP spid="11" grpId="0" animBg="1"/>
      <p:bldP spid="12"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481328"/>
            <a:ext cx="6019800" cy="4525963"/>
          </a:xfrm>
        </p:spPr>
        <p:txBody>
          <a:bodyPr>
            <a:normAutofit/>
          </a:bodyPr>
          <a:lstStyle/>
          <a:p>
            <a:r>
              <a:rPr lang="en-GB" sz="3200" dirty="0" smtClean="0"/>
              <a:t>‘… At the same time, as government budgets grow and consume an increasing share of the gross national product, the inherent economic inefficiency of the nonprofits has become overwhelmingly obvious…’ </a:t>
            </a:r>
          </a:p>
        </p:txBody>
      </p:sp>
      <p:sp>
        <p:nvSpPr>
          <p:cNvPr id="2" name="Title 1"/>
          <p:cNvSpPr>
            <a:spLocks noGrp="1"/>
          </p:cNvSpPr>
          <p:nvPr>
            <p:ph type="title"/>
          </p:nvPr>
        </p:nvSpPr>
        <p:spPr/>
        <p:txBody>
          <a:bodyPr/>
          <a:lstStyle/>
          <a:p>
            <a:r>
              <a:rPr lang="en-GB" dirty="0" err="1" smtClean="0"/>
              <a:t>Ansoff</a:t>
            </a:r>
            <a:r>
              <a:rPr lang="en-GB" dirty="0" smtClean="0"/>
              <a:t> on the public sector [17]</a:t>
            </a:r>
            <a:endParaRPr lang="en-GB" dirty="0"/>
          </a:p>
        </p:txBody>
      </p:sp>
      <p:sp>
        <p:nvSpPr>
          <p:cNvPr id="4" name="Slide Number Placeholder 3"/>
          <p:cNvSpPr>
            <a:spLocks noGrp="1"/>
          </p:cNvSpPr>
          <p:nvPr>
            <p:ph type="sldNum" sz="quarter" idx="12"/>
          </p:nvPr>
        </p:nvSpPr>
        <p:spPr/>
        <p:txBody>
          <a:bodyPr/>
          <a:lstStyle/>
          <a:p>
            <a:fld id="{B6F15528-21DE-4FAA-801E-634DDDAF4B2B}" type="slidenum">
              <a:rPr lang="en-US" smtClean="0">
                <a:solidFill>
                  <a:prstClr val="black"/>
                </a:solidFill>
              </a:rPr>
              <a:pPr/>
              <a:t>21</a:t>
            </a:fld>
            <a:endParaRPr lang="en-US">
              <a:solidFill>
                <a:prstClr val="black"/>
              </a:solidFill>
            </a:endParaRP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46032" y="1981200"/>
            <a:ext cx="2667000" cy="2847975"/>
          </a:xfrm>
          <a:prstGeom prst="rect">
            <a:avLst/>
          </a:prstGeom>
        </p:spPr>
      </p:pic>
    </p:spTree>
    <p:extLst>
      <p:ext uri="{BB962C8B-B14F-4D97-AF65-F5344CB8AC3E}">
        <p14:creationId xmlns:p14="http://schemas.microsoft.com/office/powerpoint/2010/main" val="29630393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52400" y="1600198"/>
            <a:ext cx="4495800" cy="4026091"/>
          </a:xfrm>
        </p:spPr>
        <p:txBody>
          <a:bodyPr>
            <a:normAutofit/>
          </a:bodyPr>
          <a:lstStyle/>
          <a:p>
            <a:r>
              <a:rPr lang="en-GB" sz="3200" dirty="0" smtClean="0"/>
              <a:t>‘As a result the public sector is under growing pressure to emulate the efficiency of the business firm.’ </a:t>
            </a:r>
          </a:p>
          <a:p>
            <a:endParaRPr lang="en-GB" dirty="0"/>
          </a:p>
        </p:txBody>
      </p:sp>
      <p:sp>
        <p:nvSpPr>
          <p:cNvPr id="2" name="Title 1"/>
          <p:cNvSpPr>
            <a:spLocks noGrp="1"/>
          </p:cNvSpPr>
          <p:nvPr>
            <p:ph type="title"/>
          </p:nvPr>
        </p:nvSpPr>
        <p:spPr/>
        <p:txBody>
          <a:bodyPr/>
          <a:lstStyle/>
          <a:p>
            <a:r>
              <a:rPr lang="en-GB" dirty="0" err="1" smtClean="0"/>
              <a:t>Ansoff</a:t>
            </a:r>
            <a:r>
              <a:rPr lang="en-GB" dirty="0" smtClean="0"/>
              <a:t> on the public sector [17]</a:t>
            </a:r>
            <a:endParaRPr lang="en-GB" dirty="0"/>
          </a:p>
        </p:txBody>
      </p:sp>
      <p:sp>
        <p:nvSpPr>
          <p:cNvPr id="4" name="Slide Number Placeholder 3"/>
          <p:cNvSpPr>
            <a:spLocks noGrp="1"/>
          </p:cNvSpPr>
          <p:nvPr>
            <p:ph type="sldNum" sz="quarter" idx="12"/>
          </p:nvPr>
        </p:nvSpPr>
        <p:spPr/>
        <p:txBody>
          <a:bodyPr/>
          <a:lstStyle/>
          <a:p>
            <a:fld id="{B6F15528-21DE-4FAA-801E-634DDDAF4B2B}" type="slidenum">
              <a:rPr lang="en-US" smtClean="0">
                <a:solidFill>
                  <a:prstClr val="black"/>
                </a:solidFill>
              </a:rPr>
              <a:pPr/>
              <a:t>22</a:t>
            </a:fld>
            <a:endParaRPr lang="en-US">
              <a:solidFill>
                <a:prstClr val="black"/>
              </a:solidFill>
            </a:endParaRP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251267" y="1828800"/>
            <a:ext cx="4856157" cy="3264507"/>
          </a:xfrm>
          <a:prstGeom prst="rect">
            <a:avLst/>
          </a:prstGeom>
        </p:spPr>
      </p:pic>
    </p:spTree>
    <p:extLst>
      <p:ext uri="{BB962C8B-B14F-4D97-AF65-F5344CB8AC3E}">
        <p14:creationId xmlns:p14="http://schemas.microsoft.com/office/powerpoint/2010/main" val="40049295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2"/>
          </p:nvPr>
        </p:nvSpPr>
        <p:spPr/>
        <p:txBody>
          <a:bodyPr/>
          <a:lstStyle/>
          <a:p>
            <a:fld id="{B6F15528-21DE-4FAA-801E-634DDDAF4B2B}" type="slidenum">
              <a:rPr lang="en-US" smtClean="0"/>
              <a:pPr/>
              <a:t>23</a:t>
            </a:fld>
            <a:endParaRPr lang="en-US"/>
          </a:p>
        </p:txBody>
      </p:sp>
      <p:sp>
        <p:nvSpPr>
          <p:cNvPr id="6" name="Title 5"/>
          <p:cNvSpPr>
            <a:spLocks noGrp="1"/>
          </p:cNvSpPr>
          <p:nvPr>
            <p:ph type="title"/>
          </p:nvPr>
        </p:nvSpPr>
        <p:spPr/>
        <p:txBody>
          <a:bodyPr>
            <a:normAutofit/>
          </a:bodyPr>
          <a:lstStyle/>
          <a:p>
            <a:r>
              <a:rPr lang="en-GB" sz="5400" dirty="0" smtClean="0"/>
              <a:t>30</a:t>
            </a:r>
            <a:r>
              <a:rPr lang="en-GB" sz="5400" baseline="30000" dirty="0" smtClean="0"/>
              <a:t>th</a:t>
            </a:r>
            <a:r>
              <a:rPr lang="en-GB" sz="5400" dirty="0" smtClean="0"/>
              <a:t> January 2018</a:t>
            </a:r>
            <a:endParaRPr lang="en-GB" sz="5400" dirty="0"/>
          </a:p>
        </p:txBody>
      </p:sp>
      <p:pic>
        <p:nvPicPr>
          <p:cNvPr id="5" name="Picture 4"/>
          <p:cNvPicPr>
            <a:picLocks noChangeAspect="1"/>
          </p:cNvPicPr>
          <p:nvPr/>
        </p:nvPicPr>
        <p:blipFill>
          <a:blip r:embed="rId2"/>
          <a:stretch>
            <a:fillRect/>
          </a:stretch>
        </p:blipFill>
        <p:spPr>
          <a:xfrm>
            <a:off x="-130968" y="1295400"/>
            <a:ext cx="9144000" cy="1638795"/>
          </a:xfrm>
          <a:prstGeom prst="rect">
            <a:avLst/>
          </a:prstGeom>
        </p:spPr>
      </p:pic>
      <p:pic>
        <p:nvPicPr>
          <p:cNvPr id="7" name="Picture 6"/>
          <p:cNvPicPr>
            <a:picLocks noChangeAspect="1"/>
          </p:cNvPicPr>
          <p:nvPr/>
        </p:nvPicPr>
        <p:blipFill>
          <a:blip r:embed="rId3"/>
          <a:stretch>
            <a:fillRect/>
          </a:stretch>
        </p:blipFill>
        <p:spPr>
          <a:xfrm>
            <a:off x="2059781" y="3086391"/>
            <a:ext cx="5024437" cy="3169357"/>
          </a:xfrm>
          <a:prstGeom prst="rect">
            <a:avLst/>
          </a:prstGeom>
        </p:spPr>
      </p:pic>
    </p:spTree>
    <p:extLst>
      <p:ext uri="{BB962C8B-B14F-4D97-AF65-F5344CB8AC3E}">
        <p14:creationId xmlns:p14="http://schemas.microsoft.com/office/powerpoint/2010/main" val="2095501321"/>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B6F15528-21DE-4FAA-801E-634DDDAF4B2B}" type="slidenum">
              <a:rPr lang="en-US" smtClean="0"/>
              <a:pPr/>
              <a:t>24</a:t>
            </a:fld>
            <a:endParaRPr lang="en-US"/>
          </a:p>
        </p:txBody>
      </p:sp>
      <p:sp>
        <p:nvSpPr>
          <p:cNvPr id="3" name="Title 2"/>
          <p:cNvSpPr>
            <a:spLocks noGrp="1"/>
          </p:cNvSpPr>
          <p:nvPr>
            <p:ph type="title"/>
          </p:nvPr>
        </p:nvSpPr>
        <p:spPr/>
        <p:txBody>
          <a:bodyPr/>
          <a:lstStyle/>
          <a:p>
            <a:endParaRPr lang="en-GB"/>
          </a:p>
        </p:txBody>
      </p:sp>
      <p:pic>
        <p:nvPicPr>
          <p:cNvPr id="4" name="Picture 3">
            <a:hlinkClick r:id="rId2"/>
          </p:cNvPr>
          <p:cNvPicPr>
            <a:picLocks noChangeAspect="1"/>
          </p:cNvPicPr>
          <p:nvPr/>
        </p:nvPicPr>
        <p:blipFill>
          <a:blip r:embed="rId3"/>
          <a:stretch>
            <a:fillRect/>
          </a:stretch>
        </p:blipFill>
        <p:spPr>
          <a:xfrm>
            <a:off x="0" y="0"/>
            <a:ext cx="9144000" cy="6140605"/>
          </a:xfrm>
          <a:prstGeom prst="rect">
            <a:avLst/>
          </a:prstGeom>
        </p:spPr>
      </p:pic>
    </p:spTree>
    <p:extLst>
      <p:ext uri="{BB962C8B-B14F-4D97-AF65-F5344CB8AC3E}">
        <p14:creationId xmlns:p14="http://schemas.microsoft.com/office/powerpoint/2010/main" val="3776472364"/>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295400"/>
            <a:ext cx="8229600" cy="4830763"/>
          </a:xfrm>
        </p:spPr>
        <p:txBody>
          <a:bodyPr>
            <a:normAutofit/>
          </a:bodyPr>
          <a:lstStyle/>
          <a:p>
            <a:r>
              <a:rPr lang="en-GB" dirty="0" smtClean="0"/>
              <a:t>It is not enough to say it is the management of the process of strategic decision making</a:t>
            </a:r>
          </a:p>
          <a:p>
            <a:r>
              <a:rPr lang="en-GB" dirty="0" smtClean="0"/>
              <a:t>Strategic management is different in nature from other aspects of management</a:t>
            </a:r>
          </a:p>
          <a:p>
            <a:r>
              <a:rPr lang="en-GB" dirty="0" smtClean="0"/>
              <a:t>Operational management most often deals with matters of operational control – production of goods, management of a team, financial performance, customer service</a:t>
            </a:r>
          </a:p>
          <a:p>
            <a:pPr>
              <a:buNone/>
            </a:pPr>
            <a:endParaRPr lang="en-GB" sz="2000" dirty="0" smtClean="0"/>
          </a:p>
          <a:p>
            <a:pPr>
              <a:buNone/>
            </a:pPr>
            <a:r>
              <a:rPr lang="en-GB" sz="2000" dirty="0" smtClean="0"/>
              <a:t>	Johnson, </a:t>
            </a:r>
            <a:r>
              <a:rPr lang="en-GB" sz="2000" dirty="0" err="1" smtClean="0"/>
              <a:t>Scholes</a:t>
            </a:r>
            <a:r>
              <a:rPr lang="en-GB" sz="2000" dirty="0" smtClean="0"/>
              <a:t> and Whittington (2006; p15-19) Exploring Corporate Strategy. Pearson: Harlow.</a:t>
            </a:r>
            <a:endParaRPr lang="en-US" sz="2000" dirty="0" smtClean="0"/>
          </a:p>
          <a:p>
            <a:pPr>
              <a:buNone/>
            </a:pPr>
            <a:endParaRPr lang="en-US" sz="2000" dirty="0"/>
          </a:p>
        </p:txBody>
      </p:sp>
      <p:sp>
        <p:nvSpPr>
          <p:cNvPr id="2" name="Title 1"/>
          <p:cNvSpPr>
            <a:spLocks noGrp="1"/>
          </p:cNvSpPr>
          <p:nvPr>
            <p:ph type="title"/>
          </p:nvPr>
        </p:nvSpPr>
        <p:spPr>
          <a:xfrm>
            <a:off x="457200" y="274638"/>
            <a:ext cx="8229600" cy="715962"/>
          </a:xfrm>
        </p:spPr>
        <p:txBody>
          <a:bodyPr>
            <a:normAutofit fontScale="90000"/>
          </a:bodyPr>
          <a:lstStyle/>
          <a:p>
            <a:r>
              <a:rPr lang="en-US" dirty="0" smtClean="0"/>
              <a:t>Strategic Management</a:t>
            </a:r>
            <a:endParaRPr lang="en-US" dirty="0"/>
          </a:p>
        </p:txBody>
      </p:sp>
      <p:sp>
        <p:nvSpPr>
          <p:cNvPr id="4" name="Slide Number Placeholder 3"/>
          <p:cNvSpPr>
            <a:spLocks noGrp="1"/>
          </p:cNvSpPr>
          <p:nvPr>
            <p:ph type="sldNum" sz="quarter" idx="12"/>
          </p:nvPr>
        </p:nvSpPr>
        <p:spPr/>
        <p:txBody>
          <a:bodyPr/>
          <a:lstStyle/>
          <a:p>
            <a:fld id="{B6F15528-21DE-4FAA-801E-634DDDAF4B2B}" type="slidenum">
              <a:rPr lang="en-US" smtClean="0"/>
              <a:pPr/>
              <a:t>25</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a:bodyPr>
          <a:lstStyle/>
          <a:p>
            <a:r>
              <a:rPr lang="en-GB" dirty="0" smtClean="0"/>
              <a:t>‘The scope of strategic management is greater than that of any one area of operational management’</a:t>
            </a:r>
          </a:p>
          <a:p>
            <a:endParaRPr lang="en-GB" dirty="0" smtClean="0"/>
          </a:p>
          <a:p>
            <a:r>
              <a:rPr lang="en-GB" dirty="0" smtClean="0"/>
              <a:t>‘Strategic management is concerned with complexity arising out of ambiguous and non-routine situations with organisation-wide rather than operation-specific implications.’ (p15)</a:t>
            </a:r>
          </a:p>
          <a:p>
            <a:pPr>
              <a:buNone/>
            </a:pPr>
            <a:r>
              <a:rPr lang="en-GB" sz="2400" dirty="0" smtClean="0"/>
              <a:t>	</a:t>
            </a:r>
          </a:p>
          <a:p>
            <a:pPr>
              <a:buNone/>
            </a:pPr>
            <a:r>
              <a:rPr lang="en-GB" sz="2400" dirty="0" smtClean="0"/>
              <a:t>	Johnson, </a:t>
            </a:r>
            <a:r>
              <a:rPr lang="en-GB" sz="2400" dirty="0" err="1" smtClean="0"/>
              <a:t>Scholes</a:t>
            </a:r>
            <a:r>
              <a:rPr lang="en-GB" sz="2400" dirty="0" smtClean="0"/>
              <a:t> and Whittington (2006; p15-19) Exploring Corporate Strategy. Pearson: Harlow.</a:t>
            </a:r>
            <a:endParaRPr lang="en-US" sz="2400" dirty="0"/>
          </a:p>
        </p:txBody>
      </p:sp>
      <p:sp>
        <p:nvSpPr>
          <p:cNvPr id="2" name="Title 1"/>
          <p:cNvSpPr>
            <a:spLocks noGrp="1"/>
          </p:cNvSpPr>
          <p:nvPr>
            <p:ph type="title"/>
          </p:nvPr>
        </p:nvSpPr>
        <p:spPr>
          <a:xfrm>
            <a:off x="457200" y="274638"/>
            <a:ext cx="8229600" cy="806037"/>
          </a:xfrm>
        </p:spPr>
        <p:txBody>
          <a:bodyPr/>
          <a:lstStyle/>
          <a:p>
            <a:r>
              <a:rPr lang="en-US" dirty="0"/>
              <a:t>Strategic Management</a:t>
            </a:r>
          </a:p>
        </p:txBody>
      </p:sp>
      <p:sp>
        <p:nvSpPr>
          <p:cNvPr id="4" name="Slide Number Placeholder 3"/>
          <p:cNvSpPr>
            <a:spLocks noGrp="1"/>
          </p:cNvSpPr>
          <p:nvPr>
            <p:ph type="sldNum" sz="quarter" idx="12"/>
          </p:nvPr>
        </p:nvSpPr>
        <p:spPr/>
        <p:txBody>
          <a:bodyPr/>
          <a:lstStyle/>
          <a:p>
            <a:fld id="{B6F15528-21DE-4FAA-801E-634DDDAF4B2B}" type="slidenum">
              <a:rPr lang="en-US" smtClean="0"/>
              <a:pPr/>
              <a:t>26</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dirty="0" smtClean="0"/>
              <a:t>Major challenge for managers more used to operational matters</a:t>
            </a:r>
          </a:p>
          <a:p>
            <a:pPr marL="109728" indent="0">
              <a:buNone/>
            </a:pPr>
            <a:endParaRPr lang="en-GB" dirty="0" smtClean="0"/>
          </a:p>
          <a:p>
            <a:r>
              <a:rPr lang="en-GB" dirty="0" smtClean="0"/>
              <a:t>Managers tend to see problems in terms of their past experience and background – accountants think in financial terms, IT in technology etc</a:t>
            </a:r>
          </a:p>
          <a:p>
            <a:pPr>
              <a:buNone/>
            </a:pPr>
            <a:endParaRPr lang="en-GB" dirty="0" smtClean="0"/>
          </a:p>
          <a:p>
            <a:pPr>
              <a:buNone/>
            </a:pPr>
            <a:r>
              <a:rPr lang="en-GB" dirty="0" smtClean="0"/>
              <a:t>	</a:t>
            </a:r>
            <a:r>
              <a:rPr lang="en-GB" sz="2200" dirty="0" smtClean="0"/>
              <a:t> Johnson, </a:t>
            </a:r>
            <a:r>
              <a:rPr lang="en-GB" sz="2200" dirty="0" err="1" smtClean="0"/>
              <a:t>Scholes</a:t>
            </a:r>
            <a:r>
              <a:rPr lang="en-GB" sz="2200" dirty="0" smtClean="0"/>
              <a:t> and Whittington (2006; p15-19) Exploring Corporate Strategy. Pearson: Harlow.</a:t>
            </a:r>
          </a:p>
        </p:txBody>
      </p:sp>
      <p:sp>
        <p:nvSpPr>
          <p:cNvPr id="2" name="Title 1"/>
          <p:cNvSpPr>
            <a:spLocks noGrp="1"/>
          </p:cNvSpPr>
          <p:nvPr>
            <p:ph type="title"/>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27</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33400" y="1752600"/>
            <a:ext cx="8229600" cy="3429000"/>
          </a:xfrm>
          <a:solidFill>
            <a:srgbClr val="FFFF00"/>
          </a:solidFill>
          <a:ln w="38100">
            <a:solidFill>
              <a:schemeClr val="accent1">
                <a:shade val="50000"/>
              </a:schemeClr>
            </a:solidFill>
          </a:ln>
        </p:spPr>
        <p:txBody>
          <a:bodyPr>
            <a:normAutofit fontScale="92500"/>
          </a:bodyPr>
          <a:lstStyle/>
          <a:p>
            <a:pPr>
              <a:buNone/>
            </a:pPr>
            <a:r>
              <a:rPr lang="en-GB" dirty="0" smtClean="0"/>
              <a:t>	</a:t>
            </a:r>
            <a:r>
              <a:rPr lang="en-GB" sz="3600" dirty="0" smtClean="0"/>
              <a:t>‘The manager who aspires to manage or influence strategy needs to develop capability to take an overview, to conceive of the whole rather than just the parts of the situation facing an organisation.’</a:t>
            </a:r>
            <a:endParaRPr lang="en-US" dirty="0"/>
          </a:p>
        </p:txBody>
      </p:sp>
      <p:sp>
        <p:nvSpPr>
          <p:cNvPr id="2" name="Title 1"/>
          <p:cNvSpPr>
            <a:spLocks noGrp="1"/>
          </p:cNvSpPr>
          <p:nvPr>
            <p:ph type="title"/>
          </p:nvPr>
        </p:nvSpPr>
        <p:spPr>
          <a:xfrm>
            <a:off x="457200" y="274638"/>
            <a:ext cx="8229600" cy="715962"/>
          </a:xfrm>
        </p:spPr>
        <p:txBody>
          <a:bodyPr>
            <a:normAutofit fontScale="90000"/>
          </a:bodyPr>
          <a:lstStyle/>
          <a:p>
            <a:endParaRPr lang="en-US" dirty="0"/>
          </a:p>
        </p:txBody>
      </p:sp>
      <p:sp>
        <p:nvSpPr>
          <p:cNvPr id="4" name="Slide Number Placeholder 3"/>
          <p:cNvSpPr>
            <a:spLocks noGrp="1"/>
          </p:cNvSpPr>
          <p:nvPr>
            <p:ph type="sldNum" sz="quarter" idx="12"/>
          </p:nvPr>
        </p:nvSpPr>
        <p:spPr/>
        <p:txBody>
          <a:bodyPr/>
          <a:lstStyle/>
          <a:p>
            <a:fld id="{B6F15528-21DE-4FAA-801E-634DDDAF4B2B}" type="slidenum">
              <a:rPr lang="en-US" smtClean="0"/>
              <a:pPr/>
              <a:t>28</a:t>
            </a:fld>
            <a:endParaRPr lang="en-US"/>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2"/>
          </p:nvPr>
        </p:nvSpPr>
        <p:spPr/>
        <p:txBody>
          <a:bodyPr/>
          <a:lstStyle/>
          <a:p>
            <a:fld id="{B6F15528-21DE-4FAA-801E-634DDDAF4B2B}" type="slidenum">
              <a:rPr lang="en-US" smtClean="0"/>
              <a:pPr/>
              <a:t>29</a:t>
            </a:fld>
            <a:endParaRPr lang="en-US"/>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81200" y="1143000"/>
            <a:ext cx="5943600" cy="4333875"/>
          </a:xfrm>
          <a:prstGeom prst="rect">
            <a:avLst/>
          </a:prstGeom>
        </p:spPr>
      </p:pic>
    </p:spTree>
    <p:extLst>
      <p:ext uri="{BB962C8B-B14F-4D97-AF65-F5344CB8AC3E}">
        <p14:creationId xmlns:p14="http://schemas.microsoft.com/office/powerpoint/2010/main" val="2006275166"/>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8"/>
            <a:ext cx="8555832" cy="4690872"/>
          </a:xfrm>
        </p:spPr>
        <p:txBody>
          <a:bodyPr>
            <a:normAutofit fontScale="92500" lnSpcReduction="10000"/>
          </a:bodyPr>
          <a:lstStyle/>
          <a:p>
            <a:pPr marL="624078" indent="-514350">
              <a:buFont typeface="+mj-lt"/>
              <a:buAutoNum type="arabicPeriod"/>
            </a:pPr>
            <a:r>
              <a:rPr lang="en-GB" dirty="0" err="1" smtClean="0"/>
              <a:t>Ansoff</a:t>
            </a:r>
            <a:r>
              <a:rPr lang="en-GB" dirty="0" smtClean="0"/>
              <a:t> HI (1979) Strategic Management. Basingstoke: Palgrave Macmillan</a:t>
            </a:r>
          </a:p>
          <a:p>
            <a:pPr marL="624078" indent="-514350">
              <a:buFont typeface="+mj-lt"/>
              <a:buAutoNum type="arabicPeriod"/>
            </a:pPr>
            <a:r>
              <a:rPr lang="en-GB" dirty="0" err="1"/>
              <a:t>Byars</a:t>
            </a:r>
            <a:r>
              <a:rPr lang="en-GB" dirty="0"/>
              <a:t> LL </a:t>
            </a:r>
            <a:r>
              <a:rPr lang="en-GB"/>
              <a:t>(</a:t>
            </a:r>
            <a:r>
              <a:rPr lang="en-GB" smtClean="0"/>
              <a:t>1992) </a:t>
            </a:r>
            <a:r>
              <a:rPr lang="en-GB" dirty="0"/>
              <a:t>Concepts of Strategic Management:  formulation and implementation </a:t>
            </a:r>
            <a:r>
              <a:rPr lang="en-GB" dirty="0" smtClean="0"/>
              <a:t>3rd </a:t>
            </a:r>
            <a:r>
              <a:rPr lang="en-GB" dirty="0"/>
              <a:t>edition.  </a:t>
            </a:r>
            <a:r>
              <a:rPr lang="en-GB" dirty="0" smtClean="0"/>
              <a:t>London: Harper Collins</a:t>
            </a:r>
          </a:p>
          <a:p>
            <a:pPr marL="624078" indent="-514350">
              <a:buFont typeface="+mj-lt"/>
              <a:buAutoNum type="arabicPeriod"/>
            </a:pPr>
            <a:r>
              <a:rPr lang="en-GB" dirty="0"/>
              <a:t>Doherty </a:t>
            </a:r>
            <a:r>
              <a:rPr lang="en-GB" dirty="0" smtClean="0"/>
              <a:t>and </a:t>
            </a:r>
            <a:r>
              <a:rPr lang="en-GB" dirty="0"/>
              <a:t>Horne (</a:t>
            </a:r>
            <a:r>
              <a:rPr lang="en-GB" dirty="0" smtClean="0"/>
              <a:t>2002) </a:t>
            </a:r>
            <a:r>
              <a:rPr lang="en-GB" dirty="0"/>
              <a:t>Managing Public Services. </a:t>
            </a:r>
            <a:r>
              <a:rPr lang="en-GB" dirty="0" smtClean="0"/>
              <a:t>Routledge</a:t>
            </a:r>
          </a:p>
          <a:p>
            <a:pPr marL="624078" indent="-514350">
              <a:buFont typeface="+mj-lt"/>
              <a:buAutoNum type="arabicPeriod"/>
            </a:pPr>
            <a:r>
              <a:rPr lang="en-GB" dirty="0" smtClean="0"/>
              <a:t>Johnson</a:t>
            </a:r>
            <a:r>
              <a:rPr lang="en-GB" dirty="0"/>
              <a:t>, Scholes and Whittington (</a:t>
            </a:r>
            <a:r>
              <a:rPr lang="en-GB" dirty="0" smtClean="0"/>
              <a:t>2006) </a:t>
            </a:r>
            <a:r>
              <a:rPr lang="en-GB" dirty="0"/>
              <a:t>Exploring Corporate Strategy. Pearson: Harlow</a:t>
            </a:r>
            <a:r>
              <a:rPr lang="en-GB" dirty="0" smtClean="0"/>
              <a:t>.</a:t>
            </a:r>
          </a:p>
          <a:p>
            <a:pPr marL="624078" indent="-514350">
              <a:buFont typeface="+mj-lt"/>
              <a:buAutoNum type="arabicPeriod"/>
            </a:pPr>
            <a:r>
              <a:rPr lang="en-GB" dirty="0"/>
              <a:t>Thompson &amp; Strickland (2001; p7) Strategic Management: Concepts and Cases. McGraw-Hill: New York</a:t>
            </a:r>
          </a:p>
          <a:p>
            <a:endParaRPr lang="en-GB" dirty="0"/>
          </a:p>
        </p:txBody>
      </p:sp>
      <p:sp>
        <p:nvSpPr>
          <p:cNvPr id="3" name="Title 2"/>
          <p:cNvSpPr>
            <a:spLocks noGrp="1"/>
          </p:cNvSpPr>
          <p:nvPr>
            <p:ph type="title"/>
          </p:nvPr>
        </p:nvSpPr>
        <p:spPr/>
        <p:txBody>
          <a:bodyPr/>
          <a:lstStyle/>
          <a:p>
            <a:r>
              <a:rPr lang="en-GB" dirty="0" smtClean="0"/>
              <a:t>References</a:t>
            </a:r>
            <a:endParaRPr lang="en-GB" dirty="0"/>
          </a:p>
        </p:txBody>
      </p:sp>
      <p:sp>
        <p:nvSpPr>
          <p:cNvPr id="4" name="Slide Number Placeholder 3"/>
          <p:cNvSpPr>
            <a:spLocks noGrp="1"/>
          </p:cNvSpPr>
          <p:nvPr>
            <p:ph type="sldNum" sz="quarter" idx="12"/>
          </p:nvPr>
        </p:nvSpPr>
        <p:spPr/>
        <p:txBody>
          <a:bodyPr/>
          <a:lstStyle/>
          <a:p>
            <a:fld id="{B6F15528-21DE-4FAA-801E-634DDDAF4B2B}" type="slidenum">
              <a:rPr lang="en-US" smtClean="0"/>
              <a:pPr/>
              <a:t>30</a:t>
            </a:fld>
            <a:endParaRPr lang="en-US"/>
          </a:p>
        </p:txBody>
      </p:sp>
    </p:spTree>
    <p:extLst>
      <p:ext uri="{BB962C8B-B14F-4D97-AF65-F5344CB8AC3E}">
        <p14:creationId xmlns:p14="http://schemas.microsoft.com/office/powerpoint/2010/main" val="3246659370"/>
      </p:ext>
    </p:extLst>
  </p:cSld>
  <p:clrMapOvr>
    <a:masterClrMapping/>
  </p:clrMapOvr>
  <p:timing>
    <p:tnLst>
      <p:par>
        <p:cTn id="1" dur="indefinite" restart="never" nodeType="tmRoot"/>
      </p:par>
    </p:tnLst>
  </p:timing>
</p:sld>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280</TotalTime>
  <Words>825</Words>
  <Application>Microsoft Office PowerPoint</Application>
  <PresentationFormat>On-screen Show (4:3)</PresentationFormat>
  <Paragraphs>145</Paragraphs>
  <Slides>30</Slides>
  <Notes>7</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30</vt:i4>
      </vt:variant>
    </vt:vector>
  </HeadingPairs>
  <TitlesOfParts>
    <vt:vector size="38" baseType="lpstr">
      <vt:lpstr>Arial</vt:lpstr>
      <vt:lpstr>Calibri</vt:lpstr>
      <vt:lpstr>Lucida Sans Unicode</vt:lpstr>
      <vt:lpstr>Verdana</vt:lpstr>
      <vt:lpstr>Wingdings 2</vt:lpstr>
      <vt:lpstr>Wingdings 3</vt:lpstr>
      <vt:lpstr>1_Office Theme</vt:lpstr>
      <vt:lpstr>Concourse</vt:lpstr>
      <vt:lpstr>What is ‘Strategic Management’?</vt:lpstr>
      <vt:lpstr>Aims</vt:lpstr>
      <vt:lpstr>Some, like Mintzberg, are prolific writers</vt:lpstr>
      <vt:lpstr>PowerPoint Presentation</vt:lpstr>
      <vt:lpstr>Mintzberg on Management</vt:lpstr>
      <vt:lpstr>PowerPoint Presentation</vt:lpstr>
      <vt:lpstr>PowerPoint Presentation</vt:lpstr>
      <vt:lpstr>PowerPoint Presentation</vt:lpstr>
      <vt:lpstr>PowerPoint Presentation</vt:lpstr>
      <vt:lpstr>Leaders …</vt:lpstr>
      <vt:lpstr>Byars (1992)</vt:lpstr>
      <vt:lpstr>Byars (1992)</vt:lpstr>
      <vt:lpstr>Ansoff’s (1979) ‘Strategic Management’</vt:lpstr>
      <vt:lpstr>Ansoff’s Strategic Management</vt:lpstr>
      <vt:lpstr>PowerPoint Presentation</vt:lpstr>
      <vt:lpstr>Ansoff’s Strategic Management</vt:lpstr>
      <vt:lpstr>Ansoff’s Strategic Management</vt:lpstr>
      <vt:lpstr>Ansoff’s Strategic Management</vt:lpstr>
      <vt:lpstr>Ansoff on the public sector [17]</vt:lpstr>
      <vt:lpstr>PowerPoint Presentation</vt:lpstr>
      <vt:lpstr>Ansoff on the public sector [17]</vt:lpstr>
      <vt:lpstr>Ansoff on the public sector [17]</vt:lpstr>
      <vt:lpstr>30th January 2018</vt:lpstr>
      <vt:lpstr>PowerPoint Presentation</vt:lpstr>
      <vt:lpstr>Strategic Management</vt:lpstr>
      <vt:lpstr>Strategic Management</vt:lpstr>
      <vt:lpstr>PowerPoint Presentation</vt:lpstr>
      <vt:lpstr>PowerPoint Presentation</vt:lpstr>
      <vt:lpstr>PowerPoint Presentation</vt:lpstr>
      <vt:lpstr>References</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What is ‘Strategic Management’?</dc:title>
  <dc:creator/>
  <cp:lastModifiedBy>Mike Durke</cp:lastModifiedBy>
  <cp:revision>39</cp:revision>
  <dcterms:created xsi:type="dcterms:W3CDTF">2006-08-16T00:00:00Z</dcterms:created>
  <dcterms:modified xsi:type="dcterms:W3CDTF">2018-02-02T11:52:51Z</dcterms:modified>
</cp:coreProperties>
</file>