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7"/>
  </p:notesMasterIdLst>
  <p:sldIdLst>
    <p:sldId id="296" r:id="rId2"/>
    <p:sldId id="297" r:id="rId3"/>
    <p:sldId id="298" r:id="rId4"/>
    <p:sldId id="299" r:id="rId5"/>
    <p:sldId id="300" r:id="rId6"/>
    <p:sldId id="301" r:id="rId7"/>
    <p:sldId id="302" r:id="rId8"/>
    <p:sldId id="303" r:id="rId9"/>
    <p:sldId id="266" r:id="rId10"/>
    <p:sldId id="305" r:id="rId11"/>
    <p:sldId id="304" r:id="rId12"/>
    <p:sldId id="306" r:id="rId13"/>
    <p:sldId id="307" r:id="rId14"/>
    <p:sldId id="309" r:id="rId15"/>
    <p:sldId id="308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70"/>
    <p:restoredTop sz="86418"/>
  </p:normalViewPr>
  <p:slideViewPr>
    <p:cSldViewPr>
      <p:cViewPr varScale="1">
        <p:scale>
          <a:sx n="110" d="100"/>
          <a:sy n="110" d="100"/>
        </p:scale>
        <p:origin x="448" y="1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C1F11B5-A556-4C07-A4E2-CE2F2D20671F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9CAC8D-33B7-41A9-8BF5-D0982361CE1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78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FF806446-D6C8-4173-8E38-2B9FE1EEE4D9}" type="datetimeFigureOut">
              <a:rPr lang="en-GB" smtClean="0"/>
              <a:pPr/>
              <a:t>31/10/2018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AF8DF8C-6000-41C1-80F8-4177203D8F81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moodle.uwtsd.ac.uk/mod/book/view.php?id=40058&amp;chapterid=1312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43608" y="1988840"/>
            <a:ext cx="3456384" cy="4392488"/>
          </a:xfrm>
        </p:spPr>
        <p:txBody>
          <a:bodyPr>
            <a:normAutofit/>
          </a:bodyPr>
          <a:lstStyle/>
          <a:p>
            <a:br>
              <a:rPr lang="en-GB" dirty="0">
                <a:solidFill>
                  <a:schemeClr val="bg2">
                    <a:lumMod val="25000"/>
                  </a:schemeClr>
                </a:solidFill>
                <a:latin typeface="Arial" charset="0"/>
                <a:ea typeface="Arial" charset="0"/>
                <a:cs typeface="Arial" charset="0"/>
              </a:rPr>
            </a:br>
            <a:endParaRPr lang="en-GB" dirty="0">
              <a:solidFill>
                <a:schemeClr val="bg2">
                  <a:lumMod val="25000"/>
                </a:schemeClr>
              </a:solidFill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776" y="908720"/>
            <a:ext cx="5334677" cy="93356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D8595ED-E64A-C24F-84FC-5951AF28CF90}"/>
              </a:ext>
            </a:extLst>
          </p:cNvPr>
          <p:cNvSpPr txBox="1"/>
          <p:nvPr/>
        </p:nvSpPr>
        <p:spPr>
          <a:xfrm>
            <a:off x="323528" y="2204864"/>
            <a:ext cx="4212468" cy="37548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dirty="0"/>
              <a:t>Assessment.</a:t>
            </a:r>
          </a:p>
          <a:p>
            <a:r>
              <a:rPr lang="en-US" sz="4000" dirty="0"/>
              <a:t>  </a:t>
            </a:r>
          </a:p>
          <a:p>
            <a:endParaRPr lang="en-US" sz="2400" dirty="0"/>
          </a:p>
          <a:p>
            <a:r>
              <a:rPr lang="en-US" sz="2800" dirty="0"/>
              <a:t>SPGCE Assessment Officer</a:t>
            </a:r>
          </a:p>
          <a:p>
            <a:endParaRPr lang="en-US" sz="2400" dirty="0"/>
          </a:p>
          <a:p>
            <a:r>
              <a:rPr lang="en-US" sz="2800" dirty="0"/>
              <a:t>Helen Denny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A6DF177-6E2B-4227-AFF1-6D5FF34292FF}"/>
              </a:ext>
            </a:extLst>
          </p:cNvPr>
          <p:cNvSpPr txBox="1"/>
          <p:nvPr/>
        </p:nvSpPr>
        <p:spPr>
          <a:xfrm>
            <a:off x="4752020" y="2204864"/>
            <a:ext cx="4212468" cy="375487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dirty="0" err="1">
                <a:solidFill>
                  <a:srgbClr val="FF0000"/>
                </a:solidFill>
              </a:rPr>
              <a:t>Asesu</a:t>
            </a:r>
            <a:r>
              <a:rPr lang="en-US" sz="4000" dirty="0">
                <a:solidFill>
                  <a:srgbClr val="FF0000"/>
                </a:solidFill>
              </a:rPr>
              <a:t>.</a:t>
            </a:r>
          </a:p>
          <a:p>
            <a:r>
              <a:rPr lang="en-US" sz="4000" dirty="0">
                <a:solidFill>
                  <a:srgbClr val="FF0000"/>
                </a:solidFill>
              </a:rPr>
              <a:t>  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800" dirty="0" err="1">
                <a:solidFill>
                  <a:srgbClr val="FF0000"/>
                </a:solidFill>
              </a:rPr>
              <a:t>Swyddog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Asesu</a:t>
            </a:r>
            <a:r>
              <a:rPr lang="en-US" sz="2800" dirty="0">
                <a:solidFill>
                  <a:srgbClr val="FF0000"/>
                </a:solidFill>
              </a:rPr>
              <a:t> TAR-U</a:t>
            </a:r>
          </a:p>
          <a:p>
            <a:endParaRPr lang="en-US" sz="2400" dirty="0">
              <a:solidFill>
                <a:srgbClr val="FF0000"/>
              </a:solidFill>
            </a:endParaRPr>
          </a:p>
          <a:p>
            <a:r>
              <a:rPr lang="en-US" sz="2800" dirty="0">
                <a:solidFill>
                  <a:srgbClr val="FF0000"/>
                </a:solidFill>
              </a:rPr>
              <a:t>Helen Denny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34414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C4FECC8C-9FEC-C441-A51B-16B2285EC8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7" y="1988840"/>
            <a:ext cx="3240359" cy="4392488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/>
              <a:t>All the assessment information for the SPGCE course can be found on Moodle under </a:t>
            </a:r>
            <a:r>
              <a:rPr lang="en-US" sz="2800" dirty="0" err="1"/>
              <a:t>Yr</a:t>
            </a:r>
            <a:r>
              <a:rPr lang="en-US" sz="2800" dirty="0"/>
              <a:t> </a:t>
            </a:r>
            <a:r>
              <a:rPr lang="en-US" sz="2800" dirty="0" err="1"/>
              <a:t>Athrofa</a:t>
            </a:r>
            <a:r>
              <a:rPr lang="en-US" sz="2800" dirty="0"/>
              <a:t>, PGCE Secondary, Resources, </a:t>
            </a:r>
            <a:r>
              <a:rPr lang="en-US" sz="2800" dirty="0" err="1"/>
              <a:t>Programme</a:t>
            </a:r>
            <a:r>
              <a:rPr lang="en-US" sz="2800" dirty="0"/>
              <a:t> of Study Handbook.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94075CA-B9A6-CF46-8D05-3B0AA679B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Relevant information </a:t>
            </a:r>
            <a:br>
              <a:rPr lang="en-US" dirty="0"/>
            </a:br>
            <a:r>
              <a:rPr lang="en-US" dirty="0" err="1">
                <a:solidFill>
                  <a:srgbClr val="FF0000"/>
                </a:solidFill>
              </a:rPr>
              <a:t>Gwybodaeth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berthnasol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E2DD3007-BED7-4D22-B69D-CAAFE3564DC6}"/>
              </a:ext>
            </a:extLst>
          </p:cNvPr>
          <p:cNvSpPr txBox="1">
            <a:spLocks/>
          </p:cNvSpPr>
          <p:nvPr/>
        </p:nvSpPr>
        <p:spPr>
          <a:xfrm>
            <a:off x="5148065" y="1988840"/>
            <a:ext cx="3240359" cy="4392488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itchFamily="18" charset="2"/>
              <a:buNone/>
            </a:pPr>
            <a:r>
              <a:rPr lang="en-US" sz="2800" dirty="0" err="1">
                <a:solidFill>
                  <a:srgbClr val="FF0000"/>
                </a:solidFill>
              </a:rPr>
              <a:t>Mae’r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holl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wybodaeth</a:t>
            </a:r>
            <a:r>
              <a:rPr lang="en-US" sz="2800" dirty="0">
                <a:solidFill>
                  <a:srgbClr val="FF0000"/>
                </a:solidFill>
              </a:rPr>
              <a:t> am </a:t>
            </a:r>
            <a:r>
              <a:rPr lang="en-US" sz="2800" dirty="0" err="1">
                <a:solidFill>
                  <a:srgbClr val="FF0000"/>
                </a:solidFill>
              </a:rPr>
              <a:t>asesu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gyfer</a:t>
            </a:r>
            <a:r>
              <a:rPr lang="en-US" sz="2800" dirty="0">
                <a:solidFill>
                  <a:srgbClr val="FF0000"/>
                </a:solidFill>
              </a:rPr>
              <a:t> y </a:t>
            </a:r>
            <a:r>
              <a:rPr lang="en-US" sz="2800" dirty="0" err="1">
                <a:solidFill>
                  <a:srgbClr val="FF0000"/>
                </a:solidFill>
              </a:rPr>
              <a:t>cwrs</a:t>
            </a:r>
            <a:r>
              <a:rPr lang="en-US" sz="2800" dirty="0">
                <a:solidFill>
                  <a:srgbClr val="FF0000"/>
                </a:solidFill>
              </a:rPr>
              <a:t> TAR </a:t>
            </a:r>
            <a:r>
              <a:rPr lang="en-US" sz="2800" dirty="0" err="1">
                <a:solidFill>
                  <a:srgbClr val="FF0000"/>
                </a:solidFill>
              </a:rPr>
              <a:t>Uwchradd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ar</a:t>
            </a:r>
            <a:r>
              <a:rPr lang="en-US" sz="2800" dirty="0">
                <a:solidFill>
                  <a:srgbClr val="FF0000"/>
                </a:solidFill>
              </a:rPr>
              <a:t> Moodle </a:t>
            </a:r>
            <a:r>
              <a:rPr lang="en-US" sz="2800" dirty="0" err="1">
                <a:solidFill>
                  <a:srgbClr val="FF0000"/>
                </a:solidFill>
              </a:rPr>
              <a:t>yn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ffolder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Yr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Athrofa</a:t>
            </a:r>
            <a:r>
              <a:rPr lang="en-US" sz="2800" dirty="0">
                <a:solidFill>
                  <a:srgbClr val="FF0000"/>
                </a:solidFill>
              </a:rPr>
              <a:t>, ATR </a:t>
            </a:r>
            <a:r>
              <a:rPr lang="en-US" sz="2800" dirty="0" err="1">
                <a:solidFill>
                  <a:srgbClr val="FF0000"/>
                </a:solidFill>
              </a:rPr>
              <a:t>Uwchradd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Adnoddau</a:t>
            </a:r>
            <a:r>
              <a:rPr lang="en-US" sz="2800" dirty="0">
                <a:solidFill>
                  <a:srgbClr val="FF0000"/>
                </a:solidFill>
              </a:rPr>
              <a:t>, </a:t>
            </a:r>
            <a:r>
              <a:rPr lang="en-US" sz="2800" dirty="0" err="1">
                <a:solidFill>
                  <a:srgbClr val="FF0000"/>
                </a:solidFill>
              </a:rPr>
              <a:t>Llawlyfr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Rhaglen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r>
              <a:rPr lang="en-US" sz="2800" dirty="0" err="1">
                <a:solidFill>
                  <a:srgbClr val="FF0000"/>
                </a:solidFill>
              </a:rPr>
              <a:t>Astudio</a:t>
            </a:r>
            <a:r>
              <a:rPr lang="en-US" sz="2800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741168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20583443-9584-0C44-AEA6-B619CDCF92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7" y="2276873"/>
            <a:ext cx="3528392" cy="3744416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400" dirty="0"/>
              <a:t>Four areas of assessment linking to the four modules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3B50500-10B8-2542-8761-AF585FF441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Key points / </a:t>
            </a:r>
            <a:r>
              <a:rPr lang="en-US" dirty="0" err="1">
                <a:solidFill>
                  <a:srgbClr val="FF0000"/>
                </a:solidFill>
              </a:rPr>
              <a:t>Pwyntiau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allweddol</a:t>
            </a:r>
            <a:r>
              <a:rPr lang="en-US" dirty="0"/>
              <a:t> 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A111F01C-96BD-4719-99B8-D6D6F44EE21A}"/>
              </a:ext>
            </a:extLst>
          </p:cNvPr>
          <p:cNvSpPr txBox="1">
            <a:spLocks/>
          </p:cNvSpPr>
          <p:nvPr/>
        </p:nvSpPr>
        <p:spPr>
          <a:xfrm>
            <a:off x="4860033" y="2276872"/>
            <a:ext cx="3744415" cy="374441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Symbol" pitchFamily="18" charset="2"/>
              <a:buNone/>
            </a:pPr>
            <a:r>
              <a:rPr lang="en-US" sz="4400" dirty="0" err="1">
                <a:solidFill>
                  <a:srgbClr val="FF0000"/>
                </a:solidFill>
              </a:rPr>
              <a:t>Pedwar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maes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asesu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wedi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eu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cysylltu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gyda’r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pedwar</a:t>
            </a:r>
            <a:r>
              <a:rPr lang="en-US" sz="4400" dirty="0">
                <a:solidFill>
                  <a:srgbClr val="FF0000"/>
                </a:solidFill>
              </a:rPr>
              <a:t> </a:t>
            </a:r>
            <a:r>
              <a:rPr lang="en-US" sz="4400" dirty="0" err="1">
                <a:solidFill>
                  <a:srgbClr val="FF0000"/>
                </a:solidFill>
              </a:rPr>
              <a:t>modiwl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7260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AAA75555-B44D-8645-ADA2-693AC0F5FC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6" y="2204864"/>
            <a:ext cx="3744416" cy="3921299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Microteach 50%, 5000 words equivalent</a:t>
            </a:r>
          </a:p>
          <a:p>
            <a:endParaRPr lang="en-US" dirty="0"/>
          </a:p>
          <a:p>
            <a:r>
              <a:rPr lang="en-US" dirty="0"/>
              <a:t> Written assignment 50%,  3500 words</a:t>
            </a:r>
          </a:p>
          <a:p>
            <a:endParaRPr lang="en-US" dirty="0"/>
          </a:p>
          <a:p>
            <a:r>
              <a:rPr lang="en-US" dirty="0"/>
              <a:t>40 Credits</a:t>
            </a:r>
          </a:p>
          <a:p>
            <a:endParaRPr lang="en-US" dirty="0"/>
          </a:p>
          <a:p>
            <a:r>
              <a:rPr lang="en-US" dirty="0"/>
              <a:t>Hand in date 26/11/2018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EA8BC06A-9D69-F44A-9594-6502E59C58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338328"/>
            <a:ext cx="8352928" cy="1866536"/>
          </a:xfrm>
        </p:spPr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3100" dirty="0"/>
              <a:t>ECSP6001-Principles of teaching, Learning  and Pedagogy in the Secondary Sector/</a:t>
            </a:r>
            <a:r>
              <a:rPr lang="cy-GB" sz="3100" dirty="0">
                <a:solidFill>
                  <a:schemeClr val="accent3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cy-GB" sz="3100" dirty="0">
                <a:solidFill>
                  <a:srgbClr val="FF0000"/>
                </a:solidFill>
                <a:latin typeface="Calibri" panose="020F0502020204030204" pitchFamily="34" charset="0"/>
              </a:rPr>
              <a:t>Egwyddorion Addysgu, Dysgu ac Addysgeg yn y Sector Uwchradd </a:t>
            </a:r>
            <a:br>
              <a:rPr lang="en-US" sz="4000" dirty="0"/>
            </a:br>
            <a:br>
              <a:rPr lang="en-US" dirty="0"/>
            </a:br>
            <a:endParaRPr lang="en-US" dirty="0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40148DE5-AE8D-4C6F-90A9-3229F85E426E}"/>
              </a:ext>
            </a:extLst>
          </p:cNvPr>
          <p:cNvSpPr txBox="1">
            <a:spLocks/>
          </p:cNvSpPr>
          <p:nvPr/>
        </p:nvSpPr>
        <p:spPr>
          <a:xfrm>
            <a:off x="5076056" y="2204864"/>
            <a:ext cx="3744416" cy="392129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rgbClr val="FF0000"/>
                </a:solidFill>
              </a:rPr>
              <a:t>Meicrowers</a:t>
            </a:r>
            <a:r>
              <a:rPr lang="en-US" dirty="0">
                <a:solidFill>
                  <a:srgbClr val="FF0000"/>
                </a:solidFill>
              </a:rPr>
              <a:t> 50%, </a:t>
            </a:r>
            <a:r>
              <a:rPr lang="en-US" dirty="0" err="1">
                <a:solidFill>
                  <a:srgbClr val="FF0000"/>
                </a:solidFill>
              </a:rPr>
              <a:t>cyfateb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r>
              <a:rPr lang="en-US" dirty="0">
                <a:solidFill>
                  <a:srgbClr val="FF0000"/>
                </a:solidFill>
              </a:rPr>
              <a:t> 5000 o </a:t>
            </a:r>
            <a:r>
              <a:rPr lang="en-US" dirty="0" err="1">
                <a:solidFill>
                  <a:srgbClr val="FF0000"/>
                </a:solidFill>
              </a:rPr>
              <a:t>eiriau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Aseiniad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ysgrifenedig</a:t>
            </a:r>
            <a:r>
              <a:rPr lang="en-US" dirty="0">
                <a:solidFill>
                  <a:srgbClr val="FF0000"/>
                </a:solidFill>
              </a:rPr>
              <a:t> 50%,  3500 o </a:t>
            </a:r>
            <a:r>
              <a:rPr lang="en-US" dirty="0" err="1">
                <a:solidFill>
                  <a:srgbClr val="FF0000"/>
                </a:solidFill>
              </a:rPr>
              <a:t>eiriau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40 </a:t>
            </a:r>
            <a:r>
              <a:rPr lang="en-US" dirty="0" err="1">
                <a:solidFill>
                  <a:srgbClr val="FF0000"/>
                </a:solidFill>
              </a:rPr>
              <a:t>Credyd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Dyddiad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cyflwyno</a:t>
            </a:r>
            <a:r>
              <a:rPr lang="en-US" dirty="0">
                <a:solidFill>
                  <a:srgbClr val="FF0000"/>
                </a:solidFill>
              </a:rPr>
              <a:t> 26/11/2018</a:t>
            </a:r>
          </a:p>
          <a:p>
            <a:pPr marL="0" indent="0">
              <a:buFont typeface="Symbol" pitchFamily="18" charset="2"/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365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B2D229A-6E6F-484B-B7BF-213ED702920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60" y="2060849"/>
            <a:ext cx="2808312" cy="388843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Written assignment 100%</a:t>
            </a:r>
          </a:p>
          <a:p>
            <a:pPr marL="0" indent="0">
              <a:buNone/>
            </a:pPr>
            <a:r>
              <a:rPr lang="en-US" dirty="0"/>
              <a:t>    5000 words  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20 Credits</a:t>
            </a:r>
          </a:p>
          <a:p>
            <a:endParaRPr lang="en-US" dirty="0"/>
          </a:p>
          <a:p>
            <a:r>
              <a:rPr lang="en-US" dirty="0"/>
              <a:t>Hand in date 28/01/2019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DAF04E2-BE47-E143-82E6-A9C933D1AC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38328"/>
            <a:ext cx="8507288" cy="1650512"/>
          </a:xfrm>
        </p:spPr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3100" dirty="0"/>
              <a:t>ECSP6003/7001-Investigating Contemporary Issues in Secondary Education/</a:t>
            </a:r>
            <a:r>
              <a:rPr lang="cy-GB" sz="3100" dirty="0">
                <a:solidFill>
                  <a:schemeClr val="accent3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cy-GB" sz="3100" dirty="0">
                <a:solidFill>
                  <a:srgbClr val="FF0000"/>
                </a:solidFill>
                <a:latin typeface="Calibri" panose="020F0502020204030204" pitchFamily="34" charset="0"/>
              </a:rPr>
              <a:t>Ymchwilio i Faterion Cyfoes mewn Addysg Uwchradd</a:t>
            </a:r>
            <a:br>
              <a:rPr lang="en-US" dirty="0"/>
            </a:br>
            <a:endParaRPr lang="en-US" dirty="0"/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2B977CD-DD41-4EE5-BBA4-05C406880C91}"/>
              </a:ext>
            </a:extLst>
          </p:cNvPr>
          <p:cNvSpPr txBox="1">
            <a:spLocks/>
          </p:cNvSpPr>
          <p:nvPr/>
        </p:nvSpPr>
        <p:spPr>
          <a:xfrm>
            <a:off x="5220072" y="2060848"/>
            <a:ext cx="2808312" cy="38884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rgbClr val="FF0000"/>
                </a:solidFill>
              </a:rPr>
              <a:t>Asesiad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ysgrifenedig</a:t>
            </a:r>
            <a:r>
              <a:rPr lang="en-US" dirty="0">
                <a:solidFill>
                  <a:srgbClr val="FF0000"/>
                </a:solidFill>
              </a:rPr>
              <a:t> 100%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>
                <a:solidFill>
                  <a:srgbClr val="FF0000"/>
                </a:solidFill>
              </a:rPr>
              <a:t>    5000 o </a:t>
            </a:r>
            <a:r>
              <a:rPr lang="en-US" dirty="0" err="1">
                <a:solidFill>
                  <a:srgbClr val="FF0000"/>
                </a:solidFill>
              </a:rPr>
              <a:t>eiriau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pPr marL="0" indent="0">
              <a:buFont typeface="Symbol" pitchFamily="18" charset="2"/>
              <a:buNone/>
            </a:pPr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20 </a:t>
            </a:r>
            <a:r>
              <a:rPr lang="en-US" dirty="0" err="1">
                <a:solidFill>
                  <a:srgbClr val="FF0000"/>
                </a:solidFill>
              </a:rPr>
              <a:t>Credyd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Dyddiad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cyflwyno</a:t>
            </a:r>
            <a:r>
              <a:rPr lang="en-US" dirty="0">
                <a:solidFill>
                  <a:srgbClr val="FF0000"/>
                </a:solidFill>
              </a:rPr>
              <a:t> 28/01/2019</a:t>
            </a:r>
          </a:p>
          <a:p>
            <a:pPr marL="0" indent="0">
              <a:buFont typeface="Symbol" pitchFamily="18" charset="2"/>
              <a:buNone/>
            </a:pP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6086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CF17EA9-8793-414E-BEBC-E273A23D50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1739" y="1772816"/>
            <a:ext cx="3754760" cy="4464495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endParaRPr lang="en-US" dirty="0"/>
          </a:p>
          <a:p>
            <a:r>
              <a:rPr lang="en-US" dirty="0"/>
              <a:t>Written assignment 100 % 10,000 words (including an Ethics form)</a:t>
            </a:r>
          </a:p>
          <a:p>
            <a:endParaRPr lang="en-US" dirty="0"/>
          </a:p>
          <a:p>
            <a:r>
              <a:rPr lang="en-US" dirty="0"/>
              <a:t>40 Credits</a:t>
            </a:r>
          </a:p>
          <a:p>
            <a:endParaRPr lang="en-US" dirty="0"/>
          </a:p>
          <a:p>
            <a:r>
              <a:rPr lang="en-US" dirty="0"/>
              <a:t>Hand in date</a:t>
            </a:r>
          </a:p>
          <a:p>
            <a:pPr marL="0" indent="0">
              <a:buNone/>
            </a:pPr>
            <a:r>
              <a:rPr lang="en-US" dirty="0"/>
              <a:t>Ethics form 11/01/2019</a:t>
            </a:r>
          </a:p>
          <a:p>
            <a:pPr marL="0" indent="0">
              <a:buNone/>
            </a:pPr>
            <a:r>
              <a:rPr lang="en-US" dirty="0"/>
              <a:t>Written assignment 13/05/2019 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FCA53BF-5166-D04E-A832-BC11C2D80E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260648"/>
            <a:ext cx="8229600" cy="1252728"/>
          </a:xfrm>
        </p:spPr>
        <p:txBody>
          <a:bodyPr>
            <a:noAutofit/>
          </a:bodyPr>
          <a:lstStyle/>
          <a:p>
            <a:br>
              <a:rPr lang="en-US" sz="3600" dirty="0"/>
            </a:br>
            <a:r>
              <a:rPr lang="en-US" sz="2800" dirty="0"/>
              <a:t>ECSP6004/7002-Curriculum Development and Enhancement/</a:t>
            </a:r>
            <a:r>
              <a:rPr lang="cy-GB" sz="2800" dirty="0">
                <a:solidFill>
                  <a:schemeClr val="accent3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cy-GB" sz="2800" dirty="0">
                <a:solidFill>
                  <a:srgbClr val="FF0000"/>
                </a:solidFill>
                <a:latin typeface="Calibri" panose="020F0502020204030204" pitchFamily="34" charset="0"/>
              </a:rPr>
              <a:t>Datblygu a Chyfoethogi’r Cwricwlwm</a:t>
            </a:r>
            <a:r>
              <a:rPr lang="en-US" sz="2800" dirty="0">
                <a:solidFill>
                  <a:srgbClr val="FF0000"/>
                </a:solidFill>
              </a:rPr>
              <a:t> </a:t>
            </a:r>
            <a:br>
              <a:rPr lang="en-US" sz="2800" dirty="0"/>
            </a:br>
            <a:endParaRPr lang="en-US" sz="2800" dirty="0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26BE8E38-4C48-4F7A-9F3D-3103207941DF}"/>
              </a:ext>
            </a:extLst>
          </p:cNvPr>
          <p:cNvSpPr txBox="1">
            <a:spLocks/>
          </p:cNvSpPr>
          <p:nvPr/>
        </p:nvSpPr>
        <p:spPr>
          <a:xfrm>
            <a:off x="4716016" y="1800121"/>
            <a:ext cx="4114800" cy="446449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Aseiniad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ysgrifenedig</a:t>
            </a:r>
            <a:r>
              <a:rPr lang="en-US" dirty="0">
                <a:solidFill>
                  <a:srgbClr val="FF0000"/>
                </a:solidFill>
              </a:rPr>
              <a:t> 100 % 10,000  o </a:t>
            </a:r>
            <a:r>
              <a:rPr lang="en-US" dirty="0" err="1">
                <a:solidFill>
                  <a:srgbClr val="FF0000"/>
                </a:solidFill>
              </a:rPr>
              <a:t>eiriau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gan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gynnwys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Ffurflen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Foeseg</a:t>
            </a:r>
            <a:r>
              <a:rPr lang="en-US" dirty="0">
                <a:solidFill>
                  <a:srgbClr val="FF0000"/>
                </a:solidFill>
              </a:rPr>
              <a:t>)</a:t>
            </a: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40 </a:t>
            </a:r>
            <a:r>
              <a:rPr lang="en-US" dirty="0" err="1">
                <a:solidFill>
                  <a:srgbClr val="FF0000"/>
                </a:solidFill>
              </a:rPr>
              <a:t>Credyd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Dyddiad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cyflwyno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Ffurflen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Foeseg</a:t>
            </a:r>
            <a:r>
              <a:rPr lang="en-US" dirty="0">
                <a:solidFill>
                  <a:srgbClr val="FF0000"/>
                </a:solidFill>
              </a:rPr>
              <a:t> 11/01/2019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Aseiniad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ysgrifenedig</a:t>
            </a:r>
            <a:r>
              <a:rPr lang="en-US" dirty="0">
                <a:solidFill>
                  <a:srgbClr val="FF0000"/>
                </a:solidFill>
              </a:rPr>
              <a:t> 13/05/2019 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4121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B5AD2F7-4B52-EC4D-8F49-0FD7B73CE1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067" y="2675466"/>
            <a:ext cx="3123869" cy="3705861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US" dirty="0"/>
              <a:t>PDP 1000 words equivalent </a:t>
            </a:r>
          </a:p>
          <a:p>
            <a:endParaRPr lang="en-US" dirty="0"/>
          </a:p>
          <a:p>
            <a:r>
              <a:rPr lang="en-US" dirty="0"/>
              <a:t>20 credits</a:t>
            </a:r>
          </a:p>
          <a:p>
            <a:endParaRPr lang="en-US" dirty="0"/>
          </a:p>
          <a:p>
            <a:r>
              <a:rPr lang="en-US" dirty="0"/>
              <a:t>Hand in date 31/05/2019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B4C0CEB-31BD-134F-AE75-D2C0577D0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US" sz="4000" dirty="0"/>
            </a:br>
            <a:r>
              <a:rPr lang="en-US" sz="3100" dirty="0"/>
              <a:t>ECSP6002 Professional Teaching Experience with QTS/</a:t>
            </a:r>
            <a:r>
              <a:rPr lang="en-GB" sz="3100" dirty="0">
                <a:solidFill>
                  <a:schemeClr val="accent3">
                    <a:lumMod val="60000"/>
                    <a:lumOff val="40000"/>
                  </a:schemeClr>
                </a:solidFill>
                <a:latin typeface="Calibri" panose="020F0502020204030204" pitchFamily="34" charset="0"/>
              </a:rPr>
              <a:t> </a:t>
            </a:r>
            <a:r>
              <a:rPr lang="en-GB" sz="3100" dirty="0" err="1">
                <a:solidFill>
                  <a:srgbClr val="FF0000"/>
                </a:solidFill>
                <a:latin typeface="Calibri" panose="020F0502020204030204" pitchFamily="34" charset="0"/>
              </a:rPr>
              <a:t>Profiad</a:t>
            </a:r>
            <a:r>
              <a:rPr lang="en-GB" sz="31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GB" sz="3100" dirty="0" err="1">
                <a:solidFill>
                  <a:srgbClr val="FF0000"/>
                </a:solidFill>
                <a:latin typeface="Calibri" panose="020F0502020204030204" pitchFamily="34" charset="0"/>
              </a:rPr>
              <a:t>Addysgu</a:t>
            </a:r>
            <a:r>
              <a:rPr lang="en-GB" sz="3100" dirty="0">
                <a:solidFill>
                  <a:srgbClr val="FF0000"/>
                </a:solidFill>
                <a:latin typeface="Calibri" panose="020F0502020204030204" pitchFamily="34" charset="0"/>
              </a:rPr>
              <a:t> </a:t>
            </a:r>
            <a:r>
              <a:rPr lang="en-GB" sz="3100" dirty="0" err="1">
                <a:solidFill>
                  <a:srgbClr val="FF0000"/>
                </a:solidFill>
                <a:latin typeface="Calibri" panose="020F0502020204030204" pitchFamily="34" charset="0"/>
              </a:rPr>
              <a:t>Proffesiynol</a:t>
            </a:r>
            <a:r>
              <a:rPr lang="en-GB" sz="3100" dirty="0">
                <a:solidFill>
                  <a:srgbClr val="FF0000"/>
                </a:solidFill>
                <a:latin typeface="Calibri" panose="020F0502020204030204" pitchFamily="34" charset="0"/>
              </a:rPr>
              <a:t> (PAP) </a:t>
            </a:r>
            <a:r>
              <a:rPr lang="en-GB" sz="3100" dirty="0" err="1">
                <a:solidFill>
                  <a:srgbClr val="FF0000"/>
                </a:solidFill>
                <a:latin typeface="Calibri" panose="020F0502020204030204" pitchFamily="34" charset="0"/>
              </a:rPr>
              <a:t>gyda</a:t>
            </a:r>
            <a:r>
              <a:rPr lang="en-GB" sz="3100" dirty="0">
                <a:solidFill>
                  <a:srgbClr val="FF0000"/>
                </a:solidFill>
                <a:latin typeface="Calibri" panose="020F0502020204030204" pitchFamily="34" charset="0"/>
              </a:rPr>
              <a:t> SAC</a:t>
            </a:r>
            <a:br>
              <a:rPr lang="en-US" dirty="0">
                <a:solidFill>
                  <a:srgbClr val="FF0000"/>
                </a:solidFill>
              </a:rPr>
            </a:b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F26158D6-DCDC-4217-8A94-41376C3EE570}"/>
              </a:ext>
            </a:extLst>
          </p:cNvPr>
          <p:cNvSpPr txBox="1">
            <a:spLocks/>
          </p:cNvSpPr>
          <p:nvPr/>
        </p:nvSpPr>
        <p:spPr>
          <a:xfrm>
            <a:off x="5192547" y="2636912"/>
            <a:ext cx="3123869" cy="370586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</a:rPr>
              <a:t>PDP 1000 o </a:t>
            </a:r>
            <a:r>
              <a:rPr lang="en-US" dirty="0" err="1">
                <a:solidFill>
                  <a:srgbClr val="FF0000"/>
                </a:solidFill>
              </a:rPr>
              <a:t>eiriau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>
                <a:solidFill>
                  <a:srgbClr val="FF0000"/>
                </a:solidFill>
              </a:rPr>
              <a:t>20 </a:t>
            </a:r>
            <a:r>
              <a:rPr lang="en-US" dirty="0" err="1">
                <a:solidFill>
                  <a:srgbClr val="FF0000"/>
                </a:solidFill>
              </a:rPr>
              <a:t>Credyd</a:t>
            </a:r>
            <a:endParaRPr lang="en-US" dirty="0">
              <a:solidFill>
                <a:srgbClr val="FF0000"/>
              </a:solidFill>
            </a:endParaRPr>
          </a:p>
          <a:p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Dyddiad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cyflwyno</a:t>
            </a:r>
            <a:r>
              <a:rPr lang="en-US" dirty="0">
                <a:solidFill>
                  <a:srgbClr val="FF0000"/>
                </a:solidFill>
              </a:rPr>
              <a:t> 31/05/2019</a:t>
            </a:r>
          </a:p>
          <a:p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72603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1EFC2609-F44D-9C49-AFE4-58F828A3BA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067" y="2675466"/>
            <a:ext cx="2547805" cy="3633853"/>
          </a:xfrm>
          <a:ln>
            <a:solidFill>
              <a:schemeClr val="accent1"/>
            </a:solidFill>
          </a:ln>
        </p:spPr>
        <p:txBody>
          <a:bodyPr>
            <a:normAutofit fontScale="92500" lnSpcReduction="20000"/>
          </a:bodyPr>
          <a:lstStyle/>
          <a:p>
            <a:r>
              <a:rPr lang="en-US"/>
              <a:t>Level 6</a:t>
            </a:r>
          </a:p>
          <a:p>
            <a:pPr marL="0" indent="0">
              <a:buNone/>
            </a:pPr>
            <a:r>
              <a:rPr lang="en-US"/>
              <a:t>Professional Graduate Certificate of Education</a:t>
            </a:r>
          </a:p>
          <a:p>
            <a:pPr marL="0" indent="0">
              <a:buNone/>
            </a:pPr>
            <a:endParaRPr lang="en-US"/>
          </a:p>
          <a:p>
            <a:r>
              <a:rPr lang="en-US"/>
              <a:t>Level 7</a:t>
            </a:r>
          </a:p>
          <a:p>
            <a:pPr marL="0" indent="0">
              <a:buNone/>
            </a:pPr>
            <a:r>
              <a:rPr lang="en-US"/>
              <a:t>Post </a:t>
            </a:r>
          </a:p>
          <a:p>
            <a:pPr marL="0" indent="0">
              <a:buNone/>
            </a:pPr>
            <a:r>
              <a:rPr lang="en-US"/>
              <a:t>Graduate Certificate of Education 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D498975D-6BBE-6946-8064-F5D415559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Level 6/7 / </a:t>
            </a:r>
            <a:r>
              <a:rPr lang="en-US" dirty="0" err="1">
                <a:solidFill>
                  <a:srgbClr val="FF0000"/>
                </a:solidFill>
              </a:rPr>
              <a:t>Lefel</a:t>
            </a:r>
            <a:r>
              <a:rPr lang="en-US" dirty="0">
                <a:solidFill>
                  <a:srgbClr val="FF0000"/>
                </a:solidFill>
              </a:rPr>
              <a:t> 6/7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703E72FD-F729-434D-BD60-769541FD208E}"/>
              </a:ext>
            </a:extLst>
          </p:cNvPr>
          <p:cNvSpPr txBox="1">
            <a:spLocks/>
          </p:cNvSpPr>
          <p:nvPr/>
        </p:nvSpPr>
        <p:spPr>
          <a:xfrm>
            <a:off x="5480579" y="2675467"/>
            <a:ext cx="2547805" cy="3633853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rgbClr val="FF0000"/>
                </a:solidFill>
              </a:rPr>
              <a:t>Lefel</a:t>
            </a:r>
            <a:r>
              <a:rPr lang="en-US" dirty="0">
                <a:solidFill>
                  <a:srgbClr val="FF0000"/>
                </a:solidFill>
              </a:rPr>
              <a:t> 6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Tystysgrif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Addysg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Broffesiynol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Lefel</a:t>
            </a:r>
            <a:r>
              <a:rPr lang="en-US" dirty="0">
                <a:solidFill>
                  <a:srgbClr val="FF0000"/>
                </a:solidFill>
              </a:rPr>
              <a:t> 7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Tystysgrif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Addysg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</a:t>
            </a:r>
            <a:endParaRPr lang="en-US" dirty="0">
              <a:solidFill>
                <a:srgbClr val="FF0000"/>
              </a:solidFill>
            </a:endParaRPr>
          </a:p>
          <a:p>
            <a:pPr marL="0" indent="0">
              <a:buFont typeface="Symbol" pitchFamily="18" charset="2"/>
              <a:buNone/>
            </a:pPr>
            <a:r>
              <a:rPr lang="en-US" dirty="0" err="1">
                <a:solidFill>
                  <a:srgbClr val="FF0000"/>
                </a:solidFill>
              </a:rPr>
              <a:t>Raddedigion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69869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7" y="2675466"/>
            <a:ext cx="3339893" cy="4065902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en-GB" dirty="0"/>
              <a:t>All written assignments to be handed in via Turnitin.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Recommend clear font type/ size such as Ariel 12pt or Times New Roman 12 pt.</a:t>
            </a:r>
          </a:p>
          <a:p>
            <a:endParaRPr lang="en-GB" dirty="0"/>
          </a:p>
          <a:p>
            <a:r>
              <a:rPr lang="en-GB" dirty="0"/>
              <a:t>Word count within 10%</a:t>
            </a:r>
          </a:p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Turnitin</a:t>
            </a:r>
            <a:endParaRPr lang="en-GB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91D7A974-1D58-4861-81CA-16C5B80486C6}"/>
              </a:ext>
            </a:extLst>
          </p:cNvPr>
          <p:cNvSpPr txBox="1">
            <a:spLocks/>
          </p:cNvSpPr>
          <p:nvPr/>
        </p:nvSpPr>
        <p:spPr>
          <a:xfrm>
            <a:off x="5048531" y="2675466"/>
            <a:ext cx="3339893" cy="406590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err="1">
                <a:solidFill>
                  <a:srgbClr val="FF0000"/>
                </a:solidFill>
              </a:rPr>
              <a:t>Pob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aseiniad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ysgrifenedig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i’w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cyflwyno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trwy</a:t>
            </a:r>
            <a:r>
              <a:rPr lang="en-GB" dirty="0">
                <a:solidFill>
                  <a:srgbClr val="FF0000"/>
                </a:solidFill>
              </a:rPr>
              <a:t> Turnitin.</a:t>
            </a:r>
          </a:p>
          <a:p>
            <a:pPr marL="0" indent="0">
              <a:buFont typeface="Symbol" pitchFamily="18" charset="2"/>
              <a:buNone/>
            </a:pPr>
            <a:endParaRPr lang="en-GB" dirty="0">
              <a:solidFill>
                <a:srgbClr val="FF0000"/>
              </a:solidFill>
            </a:endParaRPr>
          </a:p>
          <a:p>
            <a:r>
              <a:rPr lang="en-GB" dirty="0" err="1">
                <a:solidFill>
                  <a:srgbClr val="FF0000"/>
                </a:solidFill>
              </a:rPr>
              <a:t>Argymhelliad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i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ddefnyddio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ffont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clir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fel</a:t>
            </a:r>
            <a:r>
              <a:rPr lang="en-GB" dirty="0">
                <a:solidFill>
                  <a:srgbClr val="FF0000"/>
                </a:solidFill>
              </a:rPr>
              <a:t>  Arial 12pt neu Times New Roman 12 pt.</a:t>
            </a:r>
          </a:p>
          <a:p>
            <a:endParaRPr lang="en-GB" dirty="0">
              <a:solidFill>
                <a:srgbClr val="FF0000"/>
              </a:solidFill>
            </a:endParaRPr>
          </a:p>
          <a:p>
            <a:r>
              <a:rPr lang="en-GB" dirty="0" err="1">
                <a:solidFill>
                  <a:srgbClr val="FF0000"/>
                </a:solidFill>
              </a:rPr>
              <a:t>Cyfrif</a:t>
            </a:r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err="1">
                <a:solidFill>
                  <a:srgbClr val="FF0000"/>
                </a:solidFill>
              </a:rPr>
              <a:t>geiriau</a:t>
            </a:r>
            <a:r>
              <a:rPr lang="en-GB" dirty="0">
                <a:solidFill>
                  <a:srgbClr val="FF0000"/>
                </a:solidFill>
              </a:rPr>
              <a:t> o </a:t>
            </a:r>
            <a:r>
              <a:rPr lang="en-GB" dirty="0" err="1">
                <a:solidFill>
                  <a:srgbClr val="FF0000"/>
                </a:solidFill>
              </a:rPr>
              <a:t>fewn</a:t>
            </a:r>
            <a:r>
              <a:rPr lang="en-GB" dirty="0">
                <a:solidFill>
                  <a:srgbClr val="FF0000"/>
                </a:solidFill>
              </a:rPr>
              <a:t>  10%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993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3FAECD9-3889-4E46-9FE7-AF33DAC20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067" y="2675467"/>
            <a:ext cx="2763829" cy="3417829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Add front sheet (found under Assessment area in relevant module) to assignment before putting through </a:t>
            </a:r>
            <a:r>
              <a:rPr lang="en-US" dirty="0" err="1"/>
              <a:t>Turnitin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264A1403-E18B-B243-9F57-84D9B0C887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Front sheet / </a:t>
            </a:r>
            <a:r>
              <a:rPr lang="en-US" dirty="0" err="1">
                <a:solidFill>
                  <a:srgbClr val="FF0000"/>
                </a:solidFill>
              </a:rPr>
              <a:t>Tudalen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glawr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BC73E853-60BB-43D7-95B1-B30AE44FAE2B}"/>
              </a:ext>
            </a:extLst>
          </p:cNvPr>
          <p:cNvSpPr txBox="1">
            <a:spLocks/>
          </p:cNvSpPr>
          <p:nvPr/>
        </p:nvSpPr>
        <p:spPr>
          <a:xfrm>
            <a:off x="5148064" y="2636912"/>
            <a:ext cx="2763829" cy="34178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>
                <a:solidFill>
                  <a:srgbClr val="FF0000"/>
                </a:solidFill>
              </a:rPr>
              <a:t>Angen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ychwanegu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tudalen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glawr</a:t>
            </a:r>
            <a:r>
              <a:rPr lang="en-US" dirty="0">
                <a:solidFill>
                  <a:srgbClr val="FF0000"/>
                </a:solidFill>
              </a:rPr>
              <a:t> at </a:t>
            </a:r>
            <a:r>
              <a:rPr lang="en-US" dirty="0" err="1">
                <a:solidFill>
                  <a:srgbClr val="FF0000"/>
                </a:solidFill>
              </a:rPr>
              <a:t>yr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aseiniad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ei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gyflwyno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ar</a:t>
            </a:r>
            <a:r>
              <a:rPr lang="en-US" dirty="0">
                <a:solidFill>
                  <a:srgbClr val="FF0000"/>
                </a:solidFill>
              </a:rPr>
              <a:t> Turnitin. Y </a:t>
            </a:r>
            <a:r>
              <a:rPr lang="en-US" dirty="0" err="1">
                <a:solidFill>
                  <a:srgbClr val="FF0000"/>
                </a:solidFill>
              </a:rPr>
              <a:t>taflenni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i’w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cael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ar</a:t>
            </a:r>
            <a:r>
              <a:rPr lang="en-US" dirty="0">
                <a:solidFill>
                  <a:srgbClr val="FF0000"/>
                </a:solidFill>
              </a:rPr>
              <a:t> Moodle </a:t>
            </a:r>
            <a:r>
              <a:rPr lang="en-US" dirty="0" err="1">
                <a:solidFill>
                  <a:srgbClr val="FF0000"/>
                </a:solidFill>
              </a:rPr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ffodler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asesu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pob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modiwl</a:t>
            </a:r>
            <a:r>
              <a:rPr lang="en-US" dirty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903961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77C36104-B385-EE49-AB19-660C135F1D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72067" y="2675466"/>
            <a:ext cx="2403789" cy="3489837"/>
          </a:xfrm>
          <a:ln>
            <a:solidFill>
              <a:schemeClr val="accent1"/>
            </a:solidFill>
          </a:ln>
        </p:spPr>
        <p:txBody>
          <a:bodyPr>
            <a:normAutofit fontScale="92500" lnSpcReduction="10000"/>
          </a:bodyPr>
          <a:lstStyle/>
          <a:p>
            <a:r>
              <a:rPr lang="en-US" dirty="0"/>
              <a:t>Harvard referencing only</a:t>
            </a:r>
          </a:p>
          <a:p>
            <a:r>
              <a:rPr lang="en-US" dirty="0"/>
              <a:t>Follow guidelines in the University Harvard Referencing book. Link from the </a:t>
            </a:r>
            <a:r>
              <a:rPr lang="en-US" dirty="0" err="1"/>
              <a:t>Programme</a:t>
            </a:r>
            <a:r>
              <a:rPr lang="en-US" dirty="0"/>
              <a:t> of Study Handbook 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A788631A-C85E-EB48-9829-CECE55DC61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Referencing / </a:t>
            </a:r>
            <a:r>
              <a:rPr lang="en-US" dirty="0" err="1">
                <a:solidFill>
                  <a:srgbClr val="FF0000"/>
                </a:solidFill>
              </a:rPr>
              <a:t>Cyfeirnodi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1C58CE7F-75B6-4ADC-8237-C4498FC402B7}"/>
              </a:ext>
            </a:extLst>
          </p:cNvPr>
          <p:cNvSpPr txBox="1">
            <a:spLocks/>
          </p:cNvSpPr>
          <p:nvPr/>
        </p:nvSpPr>
        <p:spPr>
          <a:xfrm>
            <a:off x="5192547" y="2636912"/>
            <a:ext cx="2403789" cy="3489837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>
                <a:solidFill>
                  <a:srgbClr val="FF0000"/>
                </a:solidFill>
              </a:rPr>
              <a:t>Dull Harvard o </a:t>
            </a:r>
            <a:r>
              <a:rPr lang="en-US" dirty="0" err="1">
                <a:solidFill>
                  <a:srgbClr val="FF0000"/>
                </a:solidFill>
              </a:rPr>
              <a:t>gyfeirnodi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unig</a:t>
            </a:r>
            <a:endParaRPr lang="en-US" dirty="0">
              <a:solidFill>
                <a:srgbClr val="FF0000"/>
              </a:solidFill>
            </a:endParaRPr>
          </a:p>
          <a:p>
            <a:r>
              <a:rPr lang="en-US" dirty="0" err="1">
                <a:solidFill>
                  <a:srgbClr val="FF0000"/>
                </a:solidFill>
              </a:rPr>
              <a:t>Dilynwch</a:t>
            </a:r>
            <a:r>
              <a:rPr lang="en-US" dirty="0">
                <a:solidFill>
                  <a:srgbClr val="FF0000"/>
                </a:solidFill>
              </a:rPr>
              <a:t> y </a:t>
            </a:r>
            <a:r>
              <a:rPr lang="en-US" dirty="0" err="1">
                <a:solidFill>
                  <a:srgbClr val="FF0000"/>
                </a:solidFill>
              </a:rPr>
              <a:t>canllawiau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Llawlyfr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Cyfeirnodi</a:t>
            </a:r>
            <a:r>
              <a:rPr lang="en-US" dirty="0">
                <a:solidFill>
                  <a:srgbClr val="FF0000"/>
                </a:solidFill>
              </a:rPr>
              <a:t> y </a:t>
            </a:r>
            <a:r>
              <a:rPr lang="en-US" dirty="0" err="1">
                <a:solidFill>
                  <a:srgbClr val="FF0000"/>
                </a:solidFill>
              </a:rPr>
              <a:t>Brifysgol</a:t>
            </a:r>
            <a:r>
              <a:rPr lang="en-US" dirty="0">
                <a:solidFill>
                  <a:srgbClr val="FF0000"/>
                </a:solidFill>
              </a:rPr>
              <a:t> Linc at </a:t>
            </a:r>
            <a:r>
              <a:rPr lang="en-US" dirty="0" err="1">
                <a:solidFill>
                  <a:srgbClr val="FF0000"/>
                </a:solidFill>
              </a:rPr>
              <a:t>hwn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yn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Llawlyfr</a:t>
            </a:r>
            <a:r>
              <a:rPr lang="en-US" dirty="0">
                <a:solidFill>
                  <a:srgbClr val="FF0000"/>
                </a:solidFill>
              </a:rPr>
              <a:t> y </a:t>
            </a:r>
            <a:r>
              <a:rPr lang="en-US" dirty="0" err="1">
                <a:solidFill>
                  <a:srgbClr val="FF0000"/>
                </a:solidFill>
              </a:rPr>
              <a:t>Rhaglen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Astudio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16960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D50BAF4D-8273-1E4C-8D9F-C7B8B4CA897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5577" y="2204864"/>
            <a:ext cx="2808312" cy="4104455"/>
          </a:xfrm>
          <a:ln>
            <a:solidFill>
              <a:schemeClr val="accent1"/>
            </a:solidFill>
          </a:ln>
        </p:spPr>
        <p:txBody>
          <a:bodyPr>
            <a:normAutofit lnSpcReduction="10000"/>
          </a:bodyPr>
          <a:lstStyle/>
          <a:p>
            <a:r>
              <a:rPr lang="en-US" dirty="0"/>
              <a:t>Guidelines to be found in the </a:t>
            </a:r>
            <a:r>
              <a:rPr lang="en-US" dirty="0" err="1"/>
              <a:t>Programme</a:t>
            </a:r>
            <a:r>
              <a:rPr lang="en-US" dirty="0"/>
              <a:t> of Study handbook</a:t>
            </a:r>
          </a:p>
          <a:p>
            <a:r>
              <a:rPr lang="en-US" dirty="0"/>
              <a:t>Follow referencing guidelines in the  Referencing handbook</a:t>
            </a:r>
          </a:p>
          <a:p>
            <a:r>
              <a:rPr lang="en-US" dirty="0"/>
              <a:t>Use practice </a:t>
            </a:r>
            <a:r>
              <a:rPr lang="en-US" dirty="0" err="1"/>
              <a:t>turnitin</a:t>
            </a:r>
            <a:r>
              <a:rPr lang="en-US" dirty="0"/>
              <a:t> button</a:t>
            </a: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024B3499-0479-1544-9C04-CC12A3B773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Unfair Practice / Plagiarism</a:t>
            </a:r>
            <a:br>
              <a:rPr lang="en-US" dirty="0"/>
            </a:br>
            <a:r>
              <a:rPr lang="en-US" dirty="0" err="1">
                <a:solidFill>
                  <a:srgbClr val="FF0000"/>
                </a:solidFill>
              </a:rPr>
              <a:t>Gweithredu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annheg</a:t>
            </a:r>
            <a:r>
              <a:rPr lang="en-US" dirty="0">
                <a:solidFill>
                  <a:srgbClr val="FF0000"/>
                </a:solidFill>
              </a:rPr>
              <a:t> / </a:t>
            </a:r>
            <a:r>
              <a:rPr lang="en-US" dirty="0" err="1">
                <a:solidFill>
                  <a:srgbClr val="FF0000"/>
                </a:solidFill>
              </a:rPr>
              <a:t>Llênladrad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38D8A0E0-77E7-4965-8EA8-6E576962EB0B}"/>
              </a:ext>
            </a:extLst>
          </p:cNvPr>
          <p:cNvSpPr txBox="1">
            <a:spLocks/>
          </p:cNvSpPr>
          <p:nvPr/>
        </p:nvSpPr>
        <p:spPr>
          <a:xfrm>
            <a:off x="5220072" y="2204864"/>
            <a:ext cx="2808312" cy="410445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Canllawiau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Llawlyfr</a:t>
            </a:r>
            <a:r>
              <a:rPr lang="en-US" dirty="0"/>
              <a:t> </a:t>
            </a:r>
            <a:r>
              <a:rPr lang="en-US" dirty="0" err="1"/>
              <a:t>Rhaglen</a:t>
            </a:r>
            <a:r>
              <a:rPr lang="en-US" dirty="0"/>
              <a:t> </a:t>
            </a:r>
            <a:r>
              <a:rPr lang="en-US" dirty="0" err="1"/>
              <a:t>Astudio</a:t>
            </a:r>
            <a:endParaRPr lang="en-US" dirty="0"/>
          </a:p>
          <a:p>
            <a:r>
              <a:rPr lang="en-US" dirty="0" err="1"/>
              <a:t>Dilynwch</a:t>
            </a:r>
            <a:r>
              <a:rPr lang="en-US" dirty="0"/>
              <a:t> y </a:t>
            </a:r>
            <a:r>
              <a:rPr lang="en-US" dirty="0" err="1"/>
              <a:t>canllawiau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y </a:t>
            </a:r>
            <a:r>
              <a:rPr lang="en-US" dirty="0" err="1"/>
              <a:t>Llawlyfr</a:t>
            </a:r>
            <a:r>
              <a:rPr lang="en-US" dirty="0"/>
              <a:t> </a:t>
            </a:r>
            <a:r>
              <a:rPr lang="en-US" dirty="0" err="1"/>
              <a:t>Cyfeirio</a:t>
            </a:r>
            <a:endParaRPr lang="en-US" dirty="0"/>
          </a:p>
          <a:p>
            <a:r>
              <a:rPr lang="en-US" dirty="0" err="1"/>
              <a:t>Cyflwyno</a:t>
            </a:r>
            <a:r>
              <a:rPr lang="en-US" dirty="0"/>
              <a:t> </a:t>
            </a:r>
            <a:r>
              <a:rPr lang="en-US" dirty="0" err="1"/>
              <a:t>drafft</a:t>
            </a:r>
            <a:r>
              <a:rPr lang="en-US" dirty="0"/>
              <a:t> o </a:t>
            </a:r>
            <a:r>
              <a:rPr lang="en-US" dirty="0" err="1"/>
              <a:t>aseiniad</a:t>
            </a:r>
            <a:r>
              <a:rPr lang="en-US" dirty="0"/>
              <a:t> </a:t>
            </a:r>
            <a:r>
              <a:rPr lang="en-US" dirty="0" err="1"/>
              <a:t>trwy</a:t>
            </a:r>
            <a:r>
              <a:rPr lang="en-US" dirty="0"/>
              <a:t> Turnitin</a:t>
            </a:r>
          </a:p>
        </p:txBody>
      </p:sp>
    </p:spTree>
    <p:extLst>
      <p:ext uri="{BB962C8B-B14F-4D97-AF65-F5344CB8AC3E}">
        <p14:creationId xmlns:p14="http://schemas.microsoft.com/office/powerpoint/2010/main" val="35674694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0E810B15-36D4-C242-80A2-0CE0CF9649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7585" y="2204865"/>
            <a:ext cx="2592288" cy="3816424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US" dirty="0"/>
              <a:t>Guidelines to be found in the </a:t>
            </a:r>
            <a:r>
              <a:rPr lang="en-US" dirty="0" err="1"/>
              <a:t>Programme</a:t>
            </a:r>
            <a:r>
              <a:rPr lang="en-US" dirty="0"/>
              <a:t> of Study handbook</a:t>
            </a:r>
          </a:p>
          <a:p>
            <a:endParaRPr lang="en-US" dirty="0"/>
          </a:p>
          <a:p>
            <a:r>
              <a:rPr lang="en-US" dirty="0"/>
              <a:t>Relevant form to be found on Moodle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92E34E8-4D97-904F-BD66-CB8DED0514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Extenuating circumstances </a:t>
            </a:r>
            <a:br>
              <a:rPr lang="en-US" dirty="0"/>
            </a:br>
            <a:r>
              <a:rPr lang="en-US" dirty="0" err="1">
                <a:solidFill>
                  <a:srgbClr val="FF0000"/>
                </a:solidFill>
              </a:rPr>
              <a:t>Amodau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arbennig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80502DD0-56FE-4FF4-A02C-C9A72614E4BD}"/>
              </a:ext>
            </a:extLst>
          </p:cNvPr>
          <p:cNvSpPr txBox="1">
            <a:spLocks/>
          </p:cNvSpPr>
          <p:nvPr/>
        </p:nvSpPr>
        <p:spPr>
          <a:xfrm>
            <a:off x="5148064" y="2204864"/>
            <a:ext cx="2592288" cy="3816424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err="1"/>
              <a:t>Canllawiau</a:t>
            </a:r>
            <a:r>
              <a:rPr lang="en-US" dirty="0"/>
              <a:t> </a:t>
            </a:r>
            <a:r>
              <a:rPr lang="en-US" dirty="0" err="1"/>
              <a:t>yn</a:t>
            </a:r>
            <a:r>
              <a:rPr lang="en-US" dirty="0"/>
              <a:t> </a:t>
            </a:r>
            <a:r>
              <a:rPr lang="en-US" dirty="0" err="1"/>
              <a:t>Llawlyfr</a:t>
            </a:r>
            <a:r>
              <a:rPr lang="en-US" dirty="0"/>
              <a:t> y </a:t>
            </a:r>
            <a:r>
              <a:rPr lang="en-US" dirty="0" err="1"/>
              <a:t>Rhaglen</a:t>
            </a:r>
            <a:r>
              <a:rPr lang="en-US" dirty="0"/>
              <a:t> </a:t>
            </a:r>
            <a:r>
              <a:rPr lang="en-US" dirty="0" err="1"/>
              <a:t>Astudio</a:t>
            </a:r>
            <a:endParaRPr lang="en-US" dirty="0"/>
          </a:p>
          <a:p>
            <a:endParaRPr lang="en-US" dirty="0"/>
          </a:p>
          <a:p>
            <a:r>
              <a:rPr lang="en-US" dirty="0" err="1"/>
              <a:t>Ffurflen</a:t>
            </a:r>
            <a:r>
              <a:rPr lang="en-US" dirty="0"/>
              <a:t> </a:t>
            </a:r>
            <a:r>
              <a:rPr lang="en-US" dirty="0" err="1"/>
              <a:t>berthnasol</a:t>
            </a:r>
            <a:r>
              <a:rPr lang="en-US" dirty="0"/>
              <a:t> </a:t>
            </a:r>
            <a:r>
              <a:rPr lang="en-US" dirty="0" err="1"/>
              <a:t>i’w</a:t>
            </a:r>
            <a:r>
              <a:rPr lang="en-US" dirty="0"/>
              <a:t> </a:t>
            </a:r>
            <a:r>
              <a:rPr lang="en-US" dirty="0" err="1"/>
              <a:t>chael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en-US" dirty="0"/>
              <a:t> Moodle</a:t>
            </a:r>
          </a:p>
        </p:txBody>
      </p:sp>
    </p:spTree>
    <p:extLst>
      <p:ext uri="{BB962C8B-B14F-4D97-AF65-F5344CB8AC3E}">
        <p14:creationId xmlns:p14="http://schemas.microsoft.com/office/powerpoint/2010/main" val="118309937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69D1378-FCE0-C54B-AB81-CAA5855F7E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https://moodle.uwtsd.ac.uk/mod/book/view.php?id=40058&amp;chapterid=1312</a:t>
            </a:r>
            <a:endParaRPr lang="en-US" dirty="0"/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A711D3-4EC2-EC4B-AB31-2FF98DB73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43051F-4AFA-CD4F-B5A4-02AF81736D59}"/>
              </a:ext>
            </a:extLst>
          </p:cNvPr>
          <p:cNvSpPr txBox="1"/>
          <p:nvPr/>
        </p:nvSpPr>
        <p:spPr>
          <a:xfrm>
            <a:off x="2203938" y="3892062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8946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535E7C70-2296-9740-8E17-B0F334DAA2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1520" y="2675466"/>
            <a:ext cx="4203989" cy="3705861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sz="4000" dirty="0"/>
              <a:t>Any questions?</a:t>
            </a:r>
          </a:p>
          <a:p>
            <a:endParaRPr lang="en-US" sz="4000" dirty="0"/>
          </a:p>
          <a:p>
            <a:endParaRPr lang="en-US" sz="4000" dirty="0"/>
          </a:p>
          <a:p>
            <a:r>
              <a:rPr lang="en-US" dirty="0"/>
              <a:t>E mail address: </a:t>
            </a:r>
            <a:r>
              <a:rPr lang="en-US" dirty="0" err="1"/>
              <a:t>helen.denny@uwtsd.ac.uk</a:t>
            </a:r>
            <a:endParaRPr lang="en-US" dirty="0"/>
          </a:p>
          <a:p>
            <a:endParaRPr lang="en-US" sz="4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429A7F2A-C248-F747-B581-9992CB8C2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1">
            <a:extLst>
              <a:ext uri="{FF2B5EF4-FFF2-40B4-BE49-F238E27FC236}">
                <a16:creationId xmlns:a16="http://schemas.microsoft.com/office/drawing/2014/main" id="{4DC5E62A-9D37-4427-B88F-3EAF408028B6}"/>
              </a:ext>
            </a:extLst>
          </p:cNvPr>
          <p:cNvSpPr txBox="1">
            <a:spLocks/>
          </p:cNvSpPr>
          <p:nvPr/>
        </p:nvSpPr>
        <p:spPr>
          <a:xfrm>
            <a:off x="4832507" y="2636912"/>
            <a:ext cx="4203989" cy="3705861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74320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576263" indent="-27432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2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2pPr>
            <a:lvl3pPr marL="855663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14300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8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1463040" indent="-22860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Symbol" pitchFamily="18" charset="2"/>
              <a:buChar char="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78308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10312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42316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743200" indent="-228600" algn="l" defTabSz="914400" rtl="0" eaLnBrk="1" latinLnBrk="0" hangingPunct="1">
              <a:spcBef>
                <a:spcPts val="384"/>
              </a:spcBef>
              <a:buClr>
                <a:schemeClr val="accent1"/>
              </a:buClr>
              <a:buFont typeface="Symbol" pitchFamily="18" charset="2"/>
              <a:buChar char="*"/>
              <a:defRPr sz="14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dirty="0" err="1"/>
              <a:t>Unrhyw</a:t>
            </a:r>
            <a:r>
              <a:rPr lang="en-US" sz="4000" dirty="0"/>
              <a:t> </a:t>
            </a:r>
            <a:r>
              <a:rPr lang="en-US" sz="4000" dirty="0" err="1"/>
              <a:t>gwestiwn</a:t>
            </a:r>
            <a:r>
              <a:rPr lang="en-US" sz="4000" dirty="0"/>
              <a:t>?</a:t>
            </a:r>
          </a:p>
          <a:p>
            <a:endParaRPr lang="en-US" sz="4000" dirty="0"/>
          </a:p>
          <a:p>
            <a:r>
              <a:rPr lang="en-US" dirty="0" err="1"/>
              <a:t>Cyfeiriad</a:t>
            </a:r>
            <a:r>
              <a:rPr lang="en-US" dirty="0"/>
              <a:t> </a:t>
            </a:r>
            <a:r>
              <a:rPr lang="en-US"/>
              <a:t>ebost: </a:t>
            </a:r>
            <a:r>
              <a:rPr lang="en-US" dirty="0"/>
              <a:t>helen.denny@uwtsd.ac.uk</a:t>
            </a:r>
          </a:p>
          <a:p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198848103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1444</TotalTime>
  <Words>541</Words>
  <Application>Microsoft Macintosh PowerPoint</Application>
  <PresentationFormat>On-screen Show (4:3)</PresentationFormat>
  <Paragraphs>132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Candara</vt:lpstr>
      <vt:lpstr>Symbol</vt:lpstr>
      <vt:lpstr>Waveform</vt:lpstr>
      <vt:lpstr> </vt:lpstr>
      <vt:lpstr>Relevant information  Gwybodaeth berthnasol</vt:lpstr>
      <vt:lpstr>Key points / Pwyntiau allweddol </vt:lpstr>
      <vt:lpstr> ECSP6001-Principles of teaching, Learning  and Pedagogy in the Secondary Sector/ Egwyddorion Addysgu, Dysgu ac Addysgeg yn y Sector Uwchradd   </vt:lpstr>
      <vt:lpstr> ECSP6003/7001-Investigating Contemporary Issues in Secondary Education/ Ymchwilio i Faterion Cyfoes mewn Addysg Uwchradd </vt:lpstr>
      <vt:lpstr> ECSP6004/7002-Curriculum Development and Enhancement/ Datblygu a Chyfoethogi’r Cwricwlwm  </vt:lpstr>
      <vt:lpstr> ECSP6002 Professional Teaching Experience with QTS/ Profiad Addysgu Proffesiynol (PAP) gyda SAC </vt:lpstr>
      <vt:lpstr>Level 6/7 / Lefel 6/7</vt:lpstr>
      <vt:lpstr>Turnitin</vt:lpstr>
      <vt:lpstr>Front sheet / Tudalen glawr</vt:lpstr>
      <vt:lpstr>Referencing / Cyfeirnodi</vt:lpstr>
      <vt:lpstr>Unfair Practice / Plagiarism Gweithredu annheg / Llênladrad </vt:lpstr>
      <vt:lpstr>Extenuating circumstances  Amodau arbennig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Helen Denny</cp:lastModifiedBy>
  <cp:revision>76</cp:revision>
  <dcterms:created xsi:type="dcterms:W3CDTF">2016-10-31T18:26:34Z</dcterms:created>
  <dcterms:modified xsi:type="dcterms:W3CDTF">2018-10-31T09:28:40Z</dcterms:modified>
</cp:coreProperties>
</file>