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5"/>
  </p:notesMasterIdLst>
  <p:handoutMasterIdLst>
    <p:handoutMasterId r:id="rId16"/>
  </p:handoutMasterIdLst>
  <p:sldIdLst>
    <p:sldId id="319" r:id="rId5"/>
    <p:sldId id="307" r:id="rId6"/>
    <p:sldId id="320" r:id="rId7"/>
    <p:sldId id="317" r:id="rId8"/>
    <p:sldId id="308" r:id="rId9"/>
    <p:sldId id="278" r:id="rId10"/>
    <p:sldId id="318" r:id="rId11"/>
    <p:sldId id="309" r:id="rId12"/>
    <p:sldId id="263" r:id="rId13"/>
    <p:sldId id="32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D1D8B7"/>
    <a:srgbClr val="636A58"/>
    <a:srgbClr val="505A47"/>
    <a:srgbClr val="A09D79"/>
    <a:srgbClr val="AD5C4D"/>
    <a:srgbClr val="543E35"/>
    <a:srgbClr val="637700"/>
    <a:srgbClr val="FFF4ED"/>
    <a:srgbClr val="5E6A7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94" autoAdjust="0"/>
    <p:restoredTop sz="95405" autoAdjust="0"/>
  </p:normalViewPr>
  <p:slideViewPr>
    <p:cSldViewPr snapToGrid="0">
      <p:cViewPr>
        <p:scale>
          <a:sx n="100" d="100"/>
          <a:sy n="100" d="100"/>
        </p:scale>
        <p:origin x="-240" y="-533"/>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7/13/26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1T15:57:18.588"/>
    </inkml:context>
    <inkml:brush xml:id="br0">
      <inkml:brushProperty name="width" value="0.035" units="cm"/>
      <inkml:brushProperty name="height" value="0.035" units="cm"/>
    </inkml:brush>
  </inkml:definitions>
  <inkml:trace contextRef="#ctx0" brushRef="#br0">0 1 24575,'55'0'0,"0"0"0,47 0 0,-2 0 0,2 0 0,-43 0 0,1 0 0,2 0 0,1 0 0,6 0 0,0 0 0,4 0 0,1 0 0,3 0 0,1 0 0,4 0 0,2 0 0,1 0 0,2 0-185,2 0 1,0 0 0,0 0 0,1 0 184,5 0 0,1 0 0,0 0 0,1 0 0,4 0 0,2 0 0,1 0 0,0 0 0,-2 0 0,0 0 0,1 0 0,0 0 0,-1 0 0,0 0 0,1 0 0,0 0 0,-5 0 0,1 0 0,7 0 0,1 0 0,-2 0 0,0 0 0,-31 0 0,0 0 0,1 0-162,-1 0 0,0 0 1,1 0-1,4 0 1,2 0-1,-1 0 162,1 0 0,-1 0 0,1 0 0,1 0 0,1 0 0,-1 0 0,-1 0 0,0 0 0,-1 0 0,-4 0 0,-1 0 0,1 0 0,2 0 0,1 0 0,0 0 0,-3 0 0,-1 0 0,1 0 0,1 0 0,-1 0 0,0 0 0,-2 0 0,0 0 0,-1 0 0,36 0 0,-1 0 0,-35 0 0,1 0 0,0 0 0,0 0 0,0 0 0,1 0 0,0 0 0,1 0 0,0 0 0,0 0 0,1 0 0,-1 0 0,0 0 0,-2 0 0,2 0 0,0 0 0,1 0 0,-1 0 0,-1 0 0,0 0 0,0 0 0,3 0 0,1 0 0,0 0 0,0 0 0,-1 0 0,1 0 0,-3 0 0,0 0 0,1 0 0,1 0 0,1 0 0,0 0 0,-3 0 0,1 0 0,-1 0 0,2 0 0,0 0 0,0 0 0,0 0 0,0 0 0,1 0 0,4 0 0,0 0 0,0 0 0,-4 0 0,-1 0 0,1 0 0,4 0 0,1 0 0,-1 0 0,0 0 0,0 0 0,0 0 0,-1 0 0,0 0 0,0 0 0,1 0 0,-1 0 0,2 0 0,2 0 0,2 0 0,-1 0 0,-2 0 0,0 0 0,0 0 0,2 0 0,0 0 0,0 0 0,-2 0 0,0 0 0,0 0 0,-1 0 0,-1 0 0,1 0 0,0 0 0,2 0 0,-2 0 0,0 0 0,-2 0 0,1 0 0,-2 0 0,-1 0 0,1 0 0,1 0 0,-1 0 0,0 0 0,-2 0 0,0 0 0,-1 0 0,0 0 0,0 0 0,0 0 0,-4 0 0,0 0 0,1 0 0,0 0 0,1 0 0,0 0 0,-1 0 0,-1 0 0,0 0 0,34 0 0,1 0 0,-35 0 0,1 0 0,-1 0 0,28 0 0,-1 0 0,8 0 0,-1 0 0,-4 0 0,0 0 0,1 0 0,1 0 0,-1 0 0,0 0 0,0 0 0,0 0 0,-4 0 0,0 0 0,-2 0 0,-1 0 0,2 0 0,0 0-158,-1 0 1,0 0-1,-3 0 1,1 0 157,-1 0 0,-1 0 0,-9 0 0,0 0 0,3 0 0,0 0 0,-4 0 0,-2 0 0,0 0 0,0 0 0,-5 0 0,-1 0 0,-3 0 0,-2 0 0,-6 0 0,-2 0 0,0 0 0,-1 0 0,-1 0 0,0 0 126,-5 0 0,0 0 1,2 0-1,-1 0-126,44 0 0,0 0 572,-6 0 0,-3 0-572,-4 0 0,5 0 344,-5 0 0,2 0-344,-2 0 0,-1 0 0,-6 0 0,-3 0 0,4 0 0,-5 0 0,-1 0 0,-3 0 0,-4 0 0,5 0 0,-5 0 0,-4 0 0,-3 0 0,-1 0 0,2 0 0,-5 0 0,5 0 0,-7 0 0,-6 0 0,9 0 0,-9 0 0,8 0 0,-8 0 0,-4 0 0,-3 0 0,3 0 0,-2 0 0,-3 0 0,-10 0 0,4 0 0,-4 0 0,-2 0 0,1 0 0,1 0 0,7 0 0,-3 0 0,-4 0 0,4 0 0,-4 0 0,-1 0 0,8 0 0,-8 0 0,8 0 0,-1 0 0,-6 0 0,-2 0 0,1 0 0,1 0 0,6 0 0,5 0 0,-5 0 0,11 0 0,-11 0 0,13 0 0,0 0 0,7 0 0,5 0 0,-8 0 0,9 0 0,-11 0 0,5 0 0,3 0 0,-10 0 0,2 0 0,-8 0 0,-7 0 0,0 0 0,1 0 0,-8 0 0,-3 0 0,-2 0 0,-5 0 0,-2 0 0,0 0 0,0 0 0,0 0 0,0 0 0,0 0 0,1 0 0,-6 0 0,6 0 0,7 0 0,11 0 0,13 0 0,-6 0 0,4 0 0,8 0 0,-4 0 0,11 0 0,2 0 0,-2 0 0,-1 0 0,-5 0 0,-1 0 0,0 0 0,-6 0 0,0 0 0,-12 0 0,5 0 0,-14 0 0,8 0 0,-6 0 0,0 0 0,-5 0 0,-7 0 0,-1 0 0,0 0 0,0 0 0,0 0 0,0 0 0,0 0 0,0 0 0,0 0 0,-8 0 0,-2 0 0,-9 0 0,0 0 0,-9 0 0,-2 0 0,-8 0 0,0 0 0,0 0 0,-17 0 0,-4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1T15:57:34.440"/>
    </inkml:context>
    <inkml:brush xml:id="br0">
      <inkml:brushProperty name="width" value="0.035" units="cm"/>
      <inkml:brushProperty name="height" value="0.035" units="cm"/>
    </inkml:brush>
  </inkml:definitions>
  <inkml:trace contextRef="#ctx0" brushRef="#br0">0 3914 24575,'42'-73'0,"-6"12"0,-13 20 0,-1 4 0,-2 2 0,0 0 0,5-8 0,1-3 0,10-16 0,-11 20 0,13-25 0,-9 17 0,6-10 0,-6 10 0,-1 1 0,2-3 0,-5 8 0,5-8 0,-4 7 0,0 0 0,1-2 0,2-3 0,-5 10 0,0-3 0,-2 6 0,2-6 0,-3 8 0,-3 3 0,-1 2 0,3-4 0,0-1 0,-2 5 0,0-2 0,-6 12 0,1-4 0,-3 8 0,1-3 0,1-2 0,-1 2 0,-2 3 0,2-3 0,-3 5 0,2-4 0,1 0 0,-1 0 0,0 1 0,-1 2 0,-4 6 0,2-3 0,-1 1 0,1 0 0,-1 0 0,2-3 0,0 1 0,-3 3 0,-2 5 0,1-2 0,2-3 0,1-2 0,-1 1 0,0 1 0,1-2 0,-2 4 0,0-2 0,1 0 0,-1 1 0,2-3 0,-2 3 0,2-3 0,-1 2 0,0-1 0,1-1 0,-1 3 0,0-1 0,-1 0 0,1 1 0,2-5 0,-2 2 0,4-4 0,-1 0 0,-1 2 0,2-4 0,0 2 0,0-3 0,1 1 0,0-2 0,0 2 0,1-3 0,2-4 0,-2 4 0,0 1 0,4-8 0,0 1 0,-2 3 0,2-4 0,0 0 0,1-2 0,0 1 0,-3 5 0,-1 2 0,3-6 0,-5 9 0,0-1 0,0 1 0,3-4 0,-3 4 0,0-2 0,0 2 0,1-1 0,0-1 0,0 0 0,-2 4 0,1-2 0,-2 3 0,2-2 0,-2 3 0,-1 0 0,-1 3 0,0-1 0,1-1 0,0 1 0,1-3 0,1-1 0,-2 3 0,1-1 0,1-3 0,-2 4 0,0 0 0,0 2 0,-4 4 0,2-2 0,0 0 0,0-1 0,2-2 0,-1 0 0,3-4 0,0 0 0,-1 0 0,-1 4 0,0-1 0,-3 6 0,2-4 0,-2 3 0,2-3 0,-4 6 0,2-3 0,2-3 0,1-2 0,0 0 0,0 1 0,-4 5 0,4-4 0,-3 3 0,1-2 0,3-4 0,-1 1 0,-1 2 0,-2 3 0,-2 3 0,5-6 0,-3 3 0,1-3 0,0 2 0,1-1 0,0-2 0,-1 2 0,0 1 0,1-2 0,-1 3 0,0-3 0,1 1 0,-1 0 0,1 0 0,1-4 0,-1 3 0,2-3 0,-4 6 0,1-2 0,0 0 0,1 0 0,0-2 0,0 2 0,-2 1 0,4-5 0,-1 1 0,3-4 0,-4 4 0,1 1 0,0-1 0,-3 6 0,2-4 0,-1 1 0,2-2 0,-2 2 0,1-1 0,-1 1 0,4-5 0,-2 2 0,8-15 0,1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1T15:57:45.551"/>
    </inkml:context>
    <inkml:brush xml:id="br0">
      <inkml:brushProperty name="width" value="0.035" units="cm"/>
      <inkml:brushProperty name="height" value="0.035" units="cm"/>
    </inkml:brush>
  </inkml:definitions>
  <inkml:trace contextRef="#ctx0" brushRef="#br0">0 4479 24575,'31'-53'0,"-1"1"0,5-8 0,-5 7 0,6-10 0,-7 13 0,4-6 0,-8 13 0,-3 5 0,-1 2 0,-1 1 0,2-3 0,2-5 0,-2 5 0,-2 4 0,-4 7 0,-2 1 0,-1 4 0,1-1 0,-4 5 0,1-1 0,-3 5 0,2-3 0,3-5 0,-5 7 0,1 0 0,0 0 0,4-8 0,-1 2 0,1-2 0,-1 2 0,2-2 0,-1 0 0,2-4 0,-2 5 0,2-3 0,-4 6 0,-2 3 0,2-3 0,0-1 0,-2 5 0,-1 1 0,-1 3 0,4-9 0,0 1 0,1-2 0,0 1 0,-3 4 0,1-1 0,0 0 0,-1 1 0,0 1 0,-2 1 0,1 1 0,1-2 0,0-1 0,0 0 0,-2 3 0,1 0 0,-1 0 0,1 0 0,0 0 0,-1 0 0,1 0 0,-1 0 0,0 1 0,-1 1 0,2-2 0,0-1 0,2-3 0,-4 5 0,3-3 0,-1 1 0,2-2 0,2-5 0,-1 2 0,-2 3 0,1-1 0,-2 3 0,2-3 0,1-3 0,1 1 0,-3 2 0,1 1 0,-2 2 0,2-4 0,4-7 0,-5 9 0,2-2 0,-2 2 0,4-6 0,-1 1 0,-1 1 0,2-1 0,0-2 0,-1 1 0,4-5 0,0 0 0,-1 0 0,3-4 0,-1 1 0,-1 3 0,-1 1 0,-1 3 0,-1 0 0,1-2 0,1 0 0,3-6 0,-2 3 0,3-6 0,-3 6 0,-1 3 0,-2 2 0,2-2 0,0-2 0,5-8 0,-3 6 0,2-3 0,0-2 0,1-1 0,1-1 0,0-1 0,-1 3 0,1-2 0,-4 7 0,-3 4 0,2-2 0,-2 2 0,2-2 0,-4 6 0,-1 1 0,1 1 0,-3 3 0,0 0 0,-3 6 0,1-2 0,-2 3 0,2-3 0,1-2 0,0 0 0,2-3 0,-4 7 0,3-6 0,-3 4 0,3-2 0,-3 2 0,3-2 0,-3 2 0,4-3 0,-5 5 0,2-2 0,0 0 0,-2 3 0,2-2 0,-2 1 0,2-1 0,-2 2 0,4-7 0,-3 5 0,1-1 0,-2 3 0,2-3 0,1-2 0,1 0 0,-3 3 0,-1 2 0,3-5 0,2-3 0,0-1 0,-1 3 0,-2 3 0,2-3 0,-2 2 0,4-6 0,-1 2 0,2-4 0,-2 3 0,1 0 0,-3 4 0,0 0 0,0 0 0,0 0 0,-2 3 0,4-5 0,-2 2 0,2-4 0,-1 2 0,-1 3 0,-1 1 0,-2 3 0,3-4 0,1-3 0,2-3 0,-3 6 0,0-1 0,1-3 0,-1 3 0,3-4 0,0-1 0,-2 3 0,-1 1 0,-1 4 0,0-1 0,0 0 0,-1 1 0,1-1 0,0 0 0,-1 1 0,3-4 0,0-1 0,0 0 0,-1 3 0,-2 2 0,1 0 0,-1 0 0,2-3 0,-1 1 0,0 3 0,0-3 0,-1 3 0,2-4 0,-1 1 0,1 0 0,-1 0 0,1 0 0,-1 0 0,14-23 0,3-5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1T15:57:58.836"/>
    </inkml:context>
    <inkml:brush xml:id="br0">
      <inkml:brushProperty name="width" value="0.035" units="cm"/>
      <inkml:brushProperty name="height" value="0.035" units="cm"/>
    </inkml:brush>
  </inkml:definitions>
  <inkml:trace contextRef="#ctx0" brushRef="#br0">0 4317 24575,'37'-63'0,"-1"0"0,-7 13 0,-1 2 0,15-28 0,-8 17 0,6-13 0,-7 14 0,7-13 0,-6 10 0,0 0 0,0 0 0,-1 3 0,-4 5 0,0 1 0,-2 4 0,3-6 0,-3 6 0,3-6 0,-4 8 0,3-7 0,-5 10 0,3-5 0,-4 7 0,-2 3 0,0-1 0,-4 7 0,-2 5 0,1-2 0,-2 4 0,0-2 0,-1 2 0,-1 3 0,2-3 0,0-2 0,1-1 0,-1 2 0,-3 5 0,3-5 0,-3 5 0,2-2 0,-2 2 0,-4 7 0,0 0 0,0 1 0,4-8 0,-2 3 0,1 0 0,-4 5 0,2-2 0,-3 5 0,0-2 0,2-1 0,0-1 0,1-3 0,0 3 0,2-5 0,-3 6 0,2-6 0,1 1 0,1-4 0,4-6 0,1 0 0,2-6 0,4-5 0,-1 0 0,6-9 0,-2 2 0,8-11 0,-7 9 0,6-8 0,-7 10 0,-1 3 0,-1 2 0,-2 3 0,-1 1 0,-1 3 0,-3 5 0,-2 2 0,0 2 0,-2 1 0,-2 6 0,2-5 0,-1 2 0,0 0 0,-4 8 0,3-7 0,2-3 0,1 0 0,2-5 0,0 1 0,0-2 0,-4 8 0,4-6 0,0-1 0,-2 4 0,2-4 0,0 1 0,0 0 0,0-2 0,1-1 0,4-5 0,-1 0 0,-2 4 0,0-1 0,0 1 0,1-1 0,-2 1 0,-2 6 0,-1 0 0,3-4 0,2-4 0,0 1 0,1-3 0,-2 3 0,2-2 0,1-2 0,-4 5 0,2 0 0,-4 4 0,4-5 0,-8 11 0,4-4 0,-4 6 0,2-3 0,-2 2 0,-1 3 0,1-2 0,-5 8 0,2-2 0,2-4 0,-4 5 0,4-4 0,-3 3 0,1 0 0,0 0 0,-2 2 0,8-14 0,1-1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1T15:58:03.371"/>
    </inkml:context>
    <inkml:brush xml:id="br0">
      <inkml:brushProperty name="width" value="0.035" units="cm"/>
      <inkml:brushProperty name="height" value="0.035" units="cm"/>
    </inkml:brush>
  </inkml:definitions>
  <inkml:trace contextRef="#ctx0" brushRef="#br0">1 0 24575,'0'0'0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1T15:58:25.567"/>
    </inkml:context>
    <inkml:brush xml:id="br0">
      <inkml:brushProperty name="width" value="0.035" units="cm"/>
      <inkml:brushProperty name="height" value="0.035" units="cm"/>
    </inkml:brush>
  </inkml:definitions>
  <inkml:trace contextRef="#ctx0" brushRef="#br0">1 0 24575,'47'82'0,"0"-1"0,2 4 0,-4-7 0,2 3 0,-14-24 0,2 5 0,4 4 0,0 1 0,2 5 0,1 1 0,3 4 0,-1 0 0,-1-2 0,0-2 0,-5-6 0,1 0 0,0 0 0,-1 0 0,-4-8 0,-1-2 0,0 0 0,0 0 0,0-1 0,-2-1 0,-1-4 0,-2-2 0,26 45 0,-3-6 0,-4-7 0,-3-4 0,-1-3 0,0 0 0,-1 0 0,-1-4 0,-6-9 0,-4-8 0,-1 0 0,-6-12 0,0 0 0,0 2 0,-3-7 0,4 7 0,-4-7 0,3 6 0,-4-7 0,2 4 0,0-2 0,1 3 0,2 2 0,-3-3 0,4 5 0,1 4 0,5 7 0,-1-1 0,-1-2 0,-1-2 0,3 6 0,-4-8 0,-1 0 0,-2-6 0,3 6 0,-5-7 0,2 2 0,-5-8 0,-3-5 0,-1-3 0,-1-2 0,-3-4 0,1 2 0,-3-6 0,0 0 0,-1 0 0,2 0 0,-2-1 0,1 2 0,1 1 0,-2-4 0,1 4 0,1-1 0,-1-1 0,1 3 0,-1-2 0,2 2 0,-5-8 0,2 4 0,0-2 0,2 7 0,0-3 0,-3-3 0,-2-6 0,-2-2 0,1 3 0,3 2 0,-1 0 0,0 1 0,0-1 0,-4-7 0,-2-4 0,-20-33 0,-4-7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1T15:58:33.915"/>
    </inkml:context>
    <inkml:brush xml:id="br0">
      <inkml:brushProperty name="width" value="0.035" units="cm"/>
      <inkml:brushProperty name="height" value="0.035" units="cm"/>
    </inkml:brush>
  </inkml:definitions>
  <inkml:trace contextRef="#ctx0" brushRef="#br0">1 0 24575,'41'71'0,"0"0"0,18 32 0,-16-30 0,-10-15 0,13 22 0,1 2 0,6 9 0,-1-1 0,0 0 0,-1-2 0,-1-2 0,3 6 0,-7-12 0,-3-5 0,-2-4 0,-3-5 0,-4-7 0,-4-8 0,1 3 0,-6-10 0,7 11 0,-3-5 0,1 1 0,0 2 0,-1-3 0,1 3 0,-2-5 0,-2-4 0,-1 0 0,0 0 0,-1-4 0,-4-5 0,-6-10 0,-4-8 0,-2-4 0,5 10 0,0 0 0,-5-9 0,2 3 0,-2-2 0,6 8 0,-3-4 0,-1-1 0,-2-4 0,-1-1 0,3 3 0,5 10 0,-1-1 0,5 7 0,4 7 0,0 3 0,7 9 0,2 5 0,1 0 0,4 9 0,1 0 0,2 5 0,-1-3 0,0 0 0,-2-3 0,0 1 0,2 2 0,0 0 0,-8-12 0,0-2 0,-4-5 0,5 7 0,-6-10 0,3 4 0,-5-7 0,-2-4 0,1 3 0,-3-7 0,-1 0 0,-2-5 0,2 4 0,0-1 0,-2-3 0,-4-5 0,-1-5 0,-1 1 0,0-2 0,-3-4 0,1 2 0,-1-2 0,2 3 0,-1 0 0,-1-3 0,2 2 0,0 2 0,1 0 0,3 8 0,-3-8 0,1 2 0,-4-5 0,1 1 0,-1-2 0,2 3 0,2 4 0,-1-3 0,1 3 0,-4-7 0,1 2 0,-1-2 0,2 3 0,0 0 0,0 0 0,0 0 0,17 30 0,4 8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7/13/26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4</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5</a:t>
            </a:fld>
            <a:endParaRPr lang="en-US" noProof="0" dirty="0"/>
          </a:p>
        </p:txBody>
      </p:sp>
    </p:spTree>
    <p:extLst>
      <p:ext uri="{BB962C8B-B14F-4D97-AF65-F5344CB8AC3E}">
        <p14:creationId xmlns:p14="http://schemas.microsoft.com/office/powerpoint/2010/main" val="1473721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6</a:t>
            </a:fld>
            <a:endParaRPr lang="en-US" noProof="0" dirty="0"/>
          </a:p>
        </p:txBody>
      </p:sp>
    </p:spTree>
    <p:extLst>
      <p:ext uri="{BB962C8B-B14F-4D97-AF65-F5344CB8AC3E}">
        <p14:creationId xmlns:p14="http://schemas.microsoft.com/office/powerpoint/2010/main" val="674091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8</a:t>
            </a:fld>
            <a:endParaRPr lang="en-US" noProof="0" dirty="0"/>
          </a:p>
        </p:txBody>
      </p:sp>
    </p:spTree>
    <p:extLst>
      <p:ext uri="{BB962C8B-B14F-4D97-AF65-F5344CB8AC3E}">
        <p14:creationId xmlns:p14="http://schemas.microsoft.com/office/powerpoint/2010/main" val="87366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9</a:t>
            </a:fld>
            <a:endParaRPr lang="en-US" noProof="0" dirty="0"/>
          </a:p>
        </p:txBody>
      </p:sp>
    </p:spTree>
    <p:extLst>
      <p:ext uri="{BB962C8B-B14F-4D97-AF65-F5344CB8AC3E}">
        <p14:creationId xmlns:p14="http://schemas.microsoft.com/office/powerpoint/2010/main" val="2308133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GB"/>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a:alphaModFix/>
            <a:extLst>
              <a:ext uri="{96DAC541-7B7A-43D3-8B79-37D633B846F1}">
                <asvg:svgBlip xmlns:asvg="http://schemas.microsoft.com/office/drawing/2016/SVG/main" r:embed="rId2"/>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GB"/>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GB"/>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GB"/>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GB"/>
              <a:t>Click icon to add table</a:t>
            </a:r>
            <a:endParaRPr lang="en-US"/>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customXml" Target="../ink/ink6.xml"/><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7.png"/><Relationship Id="rId2" Type="http://schemas.openxmlformats.org/officeDocument/2006/relationships/notesSlide" Target="../notesSlides/notesSlide5.xml"/><Relationship Id="rId16" Type="http://schemas.openxmlformats.org/officeDocument/2006/relationships/image" Target="../media/image9.png"/><Relationship Id="rId1" Type="http://schemas.openxmlformats.org/officeDocument/2006/relationships/slideLayout" Target="../slideLayouts/slideLayout5.xml"/><Relationship Id="rId6" Type="http://schemas.openxmlformats.org/officeDocument/2006/relationships/image" Target="../media/image4.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customXml" Target="../ink/ink4.xml"/><Relationship Id="rId1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D6D501B-1572-C98C-1A9C-C73B0DBA3207}"/>
              </a:ext>
            </a:extLst>
          </p:cNvPr>
          <p:cNvSpPr>
            <a:spLocks noGrp="1"/>
          </p:cNvSpPr>
          <p:nvPr>
            <p:ph type="title"/>
          </p:nvPr>
        </p:nvSpPr>
        <p:spPr>
          <a:xfrm>
            <a:off x="290267" y="457200"/>
            <a:ext cx="4992934" cy="2971800"/>
          </a:xfrm>
          <a:prstGeom prst="rect">
            <a:avLst/>
          </a:prstGeom>
          <a:ln>
            <a:solidFill>
              <a:schemeClr val="bg2">
                <a:lumMod val="10000"/>
              </a:schemeClr>
            </a:solidFill>
          </a:ln>
        </p:spPr>
        <p:txBody>
          <a:bodyPr vert="horz" lIns="91440" tIns="45720" rIns="91440" bIns="45720" rtlCol="0" anchor="ctr" anchorCtr="0">
            <a:noAutofit/>
          </a:bodyPr>
          <a:lstStyle>
            <a:lvl1pPr algn="l" defTabSz="914400" rtl="0" eaLnBrk="1" latinLnBrk="0" hangingPunct="1">
              <a:lnSpc>
                <a:spcPct val="90000"/>
              </a:lnSpc>
              <a:spcBef>
                <a:spcPct val="0"/>
              </a:spcBef>
              <a:buNone/>
              <a:defRPr sz="3200" kern="1200">
                <a:solidFill>
                  <a:schemeClr val="accent1"/>
                </a:solidFill>
                <a:latin typeface="+mj-lt"/>
                <a:ea typeface="+mj-ea"/>
                <a:cs typeface="+mj-cs"/>
              </a:defRPr>
            </a:lvl1pPr>
          </a:lstStyle>
          <a:p>
            <a:r>
              <a:rPr lang="en-GB" sz="2900" b="1" dirty="0">
                <a:solidFill>
                  <a:srgbClr val="000000"/>
                </a:solidFill>
                <a:latin typeface="ADLaM Display" panose="02010000000000000000" pitchFamily="2" charset="77"/>
                <a:ea typeface="ADLaM Display" panose="02010000000000000000" pitchFamily="2" charset="77"/>
                <a:cs typeface="ADLaM Display" panose="02010000000000000000" pitchFamily="2" charset="77"/>
              </a:rPr>
              <a:t>Zyiani Lewin </a:t>
            </a:r>
            <a:br>
              <a:rPr lang="en-GB" sz="2900" b="1" dirty="0">
                <a:solidFill>
                  <a:srgbClr val="000000"/>
                </a:solidFill>
                <a:latin typeface="ADLaM Display" panose="02010000000000000000" pitchFamily="2" charset="77"/>
                <a:ea typeface="ADLaM Display" panose="02010000000000000000" pitchFamily="2" charset="77"/>
                <a:cs typeface="ADLaM Display" panose="02010000000000000000" pitchFamily="2" charset="77"/>
              </a:rPr>
            </a:br>
            <a:r>
              <a:rPr lang="en-GB" sz="2900" b="1" dirty="0">
                <a:solidFill>
                  <a:srgbClr val="000000"/>
                </a:solidFill>
                <a:latin typeface="ADLaM Display" panose="02010000000000000000" pitchFamily="2" charset="77"/>
                <a:ea typeface="ADLaM Display" panose="02010000000000000000" pitchFamily="2" charset="77"/>
                <a:cs typeface="ADLaM Display" panose="02010000000000000000" pitchFamily="2" charset="77"/>
              </a:rPr>
              <a:t>2531451</a:t>
            </a:r>
            <a:br>
              <a:rPr lang="en-GB" sz="2900" b="1" dirty="0">
                <a:solidFill>
                  <a:srgbClr val="000000"/>
                </a:solidFill>
                <a:latin typeface="ADLaM Display" panose="02010000000000000000" pitchFamily="2" charset="77"/>
                <a:ea typeface="ADLaM Display" panose="02010000000000000000" pitchFamily="2" charset="77"/>
                <a:cs typeface="ADLaM Display" panose="02010000000000000000" pitchFamily="2" charset="77"/>
              </a:rPr>
            </a:br>
            <a:r>
              <a:rPr lang="en-GB" sz="2900" b="1" i="0" dirty="0">
                <a:solidFill>
                  <a:srgbClr val="000000"/>
                </a:solidFill>
                <a:effectLst/>
                <a:latin typeface="ADLaM Display" panose="02010000000000000000" pitchFamily="2" charset="77"/>
                <a:ea typeface="ADLaM Display" panose="02010000000000000000" pitchFamily="2" charset="77"/>
                <a:cs typeface="ADLaM Display" panose="02010000000000000000" pitchFamily="2" charset="77"/>
              </a:rPr>
              <a:t>LCLM4004</a:t>
            </a:r>
            <a:br>
              <a:rPr lang="en-GB" sz="2900" b="1" i="0" dirty="0">
                <a:solidFill>
                  <a:srgbClr val="000000"/>
                </a:solidFill>
                <a:effectLst/>
                <a:latin typeface="ADLaM Display" panose="02010000000000000000" pitchFamily="2" charset="77"/>
                <a:ea typeface="ADLaM Display" panose="02010000000000000000" pitchFamily="2" charset="77"/>
                <a:cs typeface="ADLaM Display" panose="02010000000000000000" pitchFamily="2" charset="77"/>
              </a:rPr>
            </a:br>
            <a:r>
              <a:rPr lang="en-GB" sz="2900" b="1" i="0" u="none" strike="noStrike" dirty="0">
                <a:solidFill>
                  <a:srgbClr val="000000"/>
                </a:solidFill>
                <a:effectLst/>
                <a:latin typeface="ADLaM Display" panose="02010000000000000000" pitchFamily="2" charset="77"/>
                <a:ea typeface="ADLaM Display" panose="02010000000000000000" pitchFamily="2" charset="77"/>
                <a:cs typeface="ADLaM Display" panose="02010000000000000000" pitchFamily="2" charset="77"/>
              </a:rPr>
              <a:t>Problem Solving and Decision Making</a:t>
            </a:r>
            <a:br>
              <a:rPr lang="en-GB" sz="2900" b="1" i="0" u="none" strike="noStrike" dirty="0">
                <a:solidFill>
                  <a:srgbClr val="000000"/>
                </a:solidFill>
                <a:effectLst/>
                <a:latin typeface="ADLaM Display" panose="02010000000000000000" pitchFamily="2" charset="77"/>
                <a:ea typeface="ADLaM Display" panose="02010000000000000000" pitchFamily="2" charset="77"/>
                <a:cs typeface="ADLaM Display" panose="02010000000000000000" pitchFamily="2" charset="77"/>
              </a:rPr>
            </a:br>
            <a:r>
              <a:rPr lang="en-GB" sz="2900" b="1" i="0" u="none" strike="noStrike" dirty="0">
                <a:solidFill>
                  <a:srgbClr val="000000"/>
                </a:solidFill>
                <a:effectLst/>
                <a:latin typeface="ADLaM Display" panose="02010000000000000000" pitchFamily="2" charset="77"/>
                <a:ea typeface="ADLaM Display" panose="02010000000000000000" pitchFamily="2" charset="77"/>
                <a:cs typeface="ADLaM Display" panose="02010000000000000000" pitchFamily="2" charset="77"/>
              </a:rPr>
              <a:t>Toyin Adisa</a:t>
            </a:r>
            <a:br>
              <a:rPr lang="en-GB" sz="2900" b="1" i="0" u="none" strike="noStrike" dirty="0">
                <a:solidFill>
                  <a:srgbClr val="000000"/>
                </a:solidFill>
                <a:effectLst/>
                <a:latin typeface="ADLaM Display" panose="02010000000000000000" pitchFamily="2" charset="77"/>
                <a:ea typeface="ADLaM Display" panose="02010000000000000000" pitchFamily="2" charset="77"/>
                <a:cs typeface="ADLaM Display" panose="02010000000000000000" pitchFamily="2" charset="77"/>
              </a:rPr>
            </a:br>
            <a:endParaRPr lang="en-US" sz="2900" b="1" dirty="0">
              <a:solidFill>
                <a:srgbClr val="000000"/>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7" name="TextBox 6">
            <a:extLst>
              <a:ext uri="{FF2B5EF4-FFF2-40B4-BE49-F238E27FC236}">
                <a16:creationId xmlns:a16="http://schemas.microsoft.com/office/drawing/2014/main" id="{B5A26C7D-5444-E29F-5BCA-7D2592B69F47}"/>
              </a:ext>
            </a:extLst>
          </p:cNvPr>
          <p:cNvSpPr txBox="1"/>
          <p:nvPr/>
        </p:nvSpPr>
        <p:spPr>
          <a:xfrm>
            <a:off x="5479134" y="2828836"/>
            <a:ext cx="8719466" cy="600164"/>
          </a:xfrm>
          <a:prstGeom prst="rect">
            <a:avLst/>
          </a:prstGeom>
          <a:noFill/>
        </p:spPr>
        <p:txBody>
          <a:bodyPr wrap="square" rtlCol="0">
            <a:spAutoFit/>
          </a:bodyPr>
          <a:lstStyle/>
          <a:p>
            <a:pPr algn="l"/>
            <a:r>
              <a:rPr lang="en-GB" sz="3300" b="1" i="0" u="none" strike="noStrike" dirty="0">
                <a:solidFill>
                  <a:srgbClr val="000000"/>
                </a:solidFill>
                <a:effectLst/>
                <a:latin typeface="ADLaM Display" panose="02010000000000000000" pitchFamily="2" charset="77"/>
                <a:ea typeface="ADLaM Display" panose="02010000000000000000" pitchFamily="2" charset="77"/>
                <a:cs typeface="ADLaM Display" panose="02010000000000000000" pitchFamily="2" charset="77"/>
              </a:rPr>
              <a:t>ASSIGNMENT 1: PRESENTATION</a:t>
            </a:r>
            <a:endParaRPr lang="en-US" sz="3300" dirty="0"/>
          </a:p>
        </p:txBody>
      </p:sp>
    </p:spTree>
    <p:extLst>
      <p:ext uri="{BB962C8B-B14F-4D97-AF65-F5344CB8AC3E}">
        <p14:creationId xmlns:p14="http://schemas.microsoft.com/office/powerpoint/2010/main" val="320038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4">
            <a:extLst>
              <a:ext uri="{FF2B5EF4-FFF2-40B4-BE49-F238E27FC236}">
                <a16:creationId xmlns:a16="http://schemas.microsoft.com/office/drawing/2014/main" id="{0D6FB95E-6987-A57C-3663-3FD6F6FAC24E}"/>
              </a:ext>
            </a:extLst>
          </p:cNvPr>
          <p:cNvGraphicFramePr>
            <a:graphicFrameLocks noGrp="1"/>
          </p:cNvGraphicFramePr>
          <p:nvPr>
            <p:ph idx="1"/>
            <p:extLst>
              <p:ext uri="{D42A27DB-BD31-4B8C-83A1-F6EECF244321}">
                <p14:modId xmlns:p14="http://schemas.microsoft.com/office/powerpoint/2010/main" val="2345849366"/>
              </p:ext>
            </p:extLst>
          </p:nvPr>
        </p:nvGraphicFramePr>
        <p:xfrm>
          <a:off x="7518400" y="863187"/>
          <a:ext cx="4038600" cy="5131625"/>
        </p:xfrm>
        <a:graphic>
          <a:graphicData uri="http://schemas.openxmlformats.org/drawingml/2006/table">
            <a:tbl>
              <a:tblPr firstRow="1" bandRow="1"/>
              <a:tblGrid>
                <a:gridCol w="4038600">
                  <a:extLst>
                    <a:ext uri="{9D8B030D-6E8A-4147-A177-3AD203B41FA5}">
                      <a16:colId xmlns:a16="http://schemas.microsoft.com/office/drawing/2014/main" val="1563570424"/>
                    </a:ext>
                  </a:extLst>
                </a:gridCol>
              </a:tblGrid>
              <a:tr h="61934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900" b="0" dirty="0">
                          <a:latin typeface="+mn-lt"/>
                          <a:cs typeface="Gill Sans Light" panose="020B0302020104020203" pitchFamily="34" charset="-79"/>
                        </a:rPr>
                        <a:t>INTRODUCTION</a:t>
                      </a:r>
                      <a:r>
                        <a:rPr lang="en-GB" sz="1900" b="0" dirty="0">
                          <a:latin typeface="+mn-lt"/>
                          <a:cs typeface="Gill Sans Light" panose="020B0302020104020203" pitchFamily="34" charset="-79"/>
                        </a:rPr>
                        <a:t> TO BASIL’S BAKERY </a:t>
                      </a:r>
                      <a:endParaRPr lang="en-US" sz="1900" b="0" dirty="0">
                        <a:latin typeface="+mn-lt"/>
                        <a:cs typeface="Gill Sans Light" panose="020B0302020104020203" pitchFamily="34" charset="-79"/>
                      </a:endParaRPr>
                    </a:p>
                    <a:p>
                      <a:pPr algn="r"/>
                      <a:r>
                        <a:rPr lang="en-GB" sz="1900" b="0" dirty="0">
                          <a:latin typeface="+mj-lt"/>
                        </a:rPr>
                        <a:t>3</a:t>
                      </a:r>
                      <a:endParaRPr lang="en-US" sz="1900" b="0" dirty="0">
                        <a:latin typeface="+mj-lt"/>
                      </a:endParaRP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619348">
                <a:tc>
                  <a:txBody>
                    <a:bodyPr/>
                    <a:lstStyle/>
                    <a:p>
                      <a:pPr algn="r"/>
                      <a:r>
                        <a:rPr lang="en-GB" sz="1900" b="0" dirty="0">
                          <a:latin typeface="+mn-lt"/>
                        </a:rPr>
                        <a:t>COMPANY BACKGROUND</a:t>
                      </a:r>
                    </a:p>
                    <a:p>
                      <a:pPr algn="r"/>
                      <a:r>
                        <a:rPr lang="en-GB" sz="1900" b="0" dirty="0">
                          <a:latin typeface="+mj-lt"/>
                        </a:rPr>
                        <a:t>4</a:t>
                      </a:r>
                      <a:endParaRPr lang="en-US" sz="1900" b="0" dirty="0">
                        <a:latin typeface="+mj-lt"/>
                      </a:endParaRPr>
                    </a:p>
                  </a:txBody>
                  <a:tcPr>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94419570"/>
                  </a:ext>
                </a:extLst>
              </a:tr>
              <a:tr h="774589">
                <a:tc>
                  <a:txBody>
                    <a:bodyPr/>
                    <a:lstStyle/>
                    <a:p>
                      <a:pPr algn="r"/>
                      <a:r>
                        <a:rPr lang="en-GB" sz="1900" b="0" dirty="0"/>
                        <a:t>NATURE AND SCOPE OF THE ISSUES </a:t>
                      </a:r>
                      <a:endParaRPr lang="en-US" sz="1900" b="0" dirty="0"/>
                    </a:p>
                    <a:p>
                      <a:pPr marL="0" algn="r" defTabSz="914400" rtl="0" eaLnBrk="1" latinLnBrk="0" hangingPunct="1"/>
                      <a:r>
                        <a:rPr lang="en-GB" sz="1900" b="0" kern="1200" dirty="0">
                          <a:solidFill>
                            <a:schemeClr val="tx1"/>
                          </a:solidFill>
                          <a:latin typeface="+mj-lt"/>
                          <a:ea typeface="+mn-ea"/>
                          <a:cs typeface="+mn-cs"/>
                        </a:rPr>
                        <a:t>5</a:t>
                      </a:r>
                      <a:endParaRPr lang="en-US" sz="1900" b="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790396">
                <a:tc>
                  <a:txBody>
                    <a:bodyPr/>
                    <a:lstStyle/>
                    <a:p>
                      <a:pPr algn="r"/>
                      <a:r>
                        <a:rPr lang="en-GB" sz="1900" b="0" dirty="0"/>
                        <a:t>5W2H MODEL</a:t>
                      </a:r>
                      <a:endParaRPr lang="en-US" sz="1900" b="0" dirty="0"/>
                    </a:p>
                    <a:p>
                      <a:pPr marL="0" algn="r" defTabSz="914400" rtl="0" eaLnBrk="1" latinLnBrk="0" hangingPunct="1"/>
                      <a:r>
                        <a:rPr lang="en-GB" sz="1900" b="0" kern="1200" dirty="0">
                          <a:solidFill>
                            <a:schemeClr val="tx1"/>
                          </a:solidFill>
                          <a:latin typeface="+mj-lt"/>
                          <a:ea typeface="+mn-ea"/>
                          <a:cs typeface="+mn-cs"/>
                        </a:rPr>
                        <a:t>6</a:t>
                      </a:r>
                      <a:endParaRPr lang="en-US" sz="1900" b="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790396">
                <a:tc>
                  <a:txBody>
                    <a:bodyPr/>
                    <a:lstStyle/>
                    <a:p>
                      <a:pPr marL="0" algn="r" defTabSz="914400" rtl="0" eaLnBrk="1" latinLnBrk="0" hangingPunct="1"/>
                      <a:r>
                        <a:rPr lang="en-GB" sz="1900" b="0" kern="1200" dirty="0">
                          <a:solidFill>
                            <a:schemeClr val="tx1"/>
                          </a:solidFill>
                          <a:latin typeface="+mn-lt"/>
                          <a:ea typeface="+mn-ea"/>
                          <a:cs typeface="+mn-cs"/>
                        </a:rPr>
                        <a:t>PESTLE ANALYSIS</a:t>
                      </a:r>
                    </a:p>
                    <a:p>
                      <a:pPr marL="0" algn="r" defTabSz="914400" rtl="0" eaLnBrk="1" latinLnBrk="0" hangingPunct="1"/>
                      <a:r>
                        <a:rPr lang="en-GB" sz="1900" b="0" kern="1200" dirty="0">
                          <a:solidFill>
                            <a:schemeClr val="tx1"/>
                          </a:solidFill>
                          <a:latin typeface="+mj-lt"/>
                          <a:ea typeface="+mn-ea"/>
                          <a:cs typeface="+mn-cs"/>
                        </a:rPr>
                        <a:t>8</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227905568"/>
                  </a:ext>
                </a:extLst>
              </a:tr>
              <a:tr h="758781">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900" b="0" dirty="0">
                          <a:latin typeface="+mn-lt"/>
                          <a:cs typeface="Gill Sans Light" panose="020B0302020104020203" pitchFamily="34" charset="-79"/>
                        </a:rPr>
                        <a:t>FISHBONE DIAGRAM</a:t>
                      </a:r>
                      <a:endParaRPr lang="en-US" sz="1900" b="0" dirty="0">
                        <a:latin typeface="+mn-lt"/>
                        <a:cs typeface="Gill Sans Light" panose="020B0302020104020203" pitchFamily="34" charset="-79"/>
                      </a:endParaRPr>
                    </a:p>
                    <a:p>
                      <a:pPr marL="0" algn="r" defTabSz="914400" rtl="0" eaLnBrk="1" latinLnBrk="0" hangingPunct="1"/>
                      <a:r>
                        <a:rPr lang="en-US" sz="1900" b="0" kern="1200" dirty="0">
                          <a:solidFill>
                            <a:schemeClr val="tx1"/>
                          </a:solidFill>
                          <a:latin typeface="+mj-lt"/>
                          <a:ea typeface="+mn-ea"/>
                          <a:cs typeface="+mn-cs"/>
                        </a:rPr>
                        <a:t> </a:t>
                      </a:r>
                      <a:r>
                        <a:rPr lang="en-GB" sz="1900" b="0" kern="1200" dirty="0">
                          <a:solidFill>
                            <a:schemeClr val="tx1"/>
                          </a:solidFill>
                          <a:latin typeface="+mj-lt"/>
                          <a:ea typeface="+mn-ea"/>
                          <a:cs typeface="+mn-cs"/>
                        </a:rPr>
                        <a:t>8</a:t>
                      </a:r>
                      <a:endParaRPr lang="en-US" sz="1900" b="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676343">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900" b="0" dirty="0">
                          <a:latin typeface="+mn-lt"/>
                          <a:cs typeface="Gill Sans Light" panose="020B0302020104020203" pitchFamily="34" charset="-79"/>
                        </a:rPr>
                        <a:t>CONCLUSION</a:t>
                      </a:r>
                      <a:endParaRPr lang="en-US" sz="1900" b="0" dirty="0">
                        <a:latin typeface="+mn-lt"/>
                        <a:cs typeface="Gill Sans Light" panose="020B0302020104020203" pitchFamily="34" charset="-79"/>
                      </a:endParaRPr>
                    </a:p>
                    <a:p>
                      <a:pPr marL="0" algn="r" defTabSz="914400" rtl="0" eaLnBrk="1" latinLnBrk="0" hangingPunct="1"/>
                      <a:r>
                        <a:rPr lang="en-GB" sz="1900" b="0" kern="1200" dirty="0">
                          <a:solidFill>
                            <a:schemeClr val="tx1"/>
                          </a:solidFill>
                          <a:latin typeface="+mj-lt"/>
                          <a:ea typeface="+mn-ea"/>
                          <a:cs typeface="+mn-cs"/>
                        </a:rPr>
                        <a:t>9</a:t>
                      </a:r>
                      <a:endParaRPr lang="en-US" sz="1900" b="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
        <p:nvSpPr>
          <p:cNvPr id="4" name="Title 3">
            <a:extLst>
              <a:ext uri="{FF2B5EF4-FFF2-40B4-BE49-F238E27FC236}">
                <a16:creationId xmlns:a16="http://schemas.microsoft.com/office/drawing/2014/main" id="{5DF27A57-5AFC-B1E0-CD89-86032FC38E76}"/>
              </a:ext>
            </a:extLst>
          </p:cNvPr>
          <p:cNvSpPr>
            <a:spLocks noGrp="1"/>
          </p:cNvSpPr>
          <p:nvPr>
            <p:ph type="title"/>
          </p:nvPr>
        </p:nvSpPr>
        <p:spPr>
          <a:xfrm>
            <a:off x="1571752" y="269975"/>
            <a:ext cx="5641848" cy="5029200"/>
          </a:xfrm>
        </p:spPr>
        <p:txBody>
          <a:bodyPr/>
          <a:lstStyle/>
          <a:p>
            <a:r>
              <a:rPr lang="en-GB" dirty="0"/>
              <a:t>OVERVIEW</a:t>
            </a:r>
            <a:endParaRPr lang="en-US" dirty="0"/>
          </a:p>
        </p:txBody>
      </p:sp>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D0A6FD6-27D2-4567-71D3-AA554342F061}"/>
              </a:ext>
            </a:extLst>
          </p:cNvPr>
          <p:cNvSpPr>
            <a:spLocks noGrp="1"/>
          </p:cNvSpPr>
          <p:nvPr>
            <p:ph type="body" sz="quarter" idx="13"/>
          </p:nvPr>
        </p:nvSpPr>
        <p:spPr>
          <a:xfrm>
            <a:off x="1692895" y="1933449"/>
            <a:ext cx="9007886" cy="4937125"/>
          </a:xfrm>
        </p:spPr>
        <p:txBody>
          <a:bodyPr>
            <a:normAutofit/>
          </a:bodyPr>
          <a:lstStyle/>
          <a:p>
            <a:endParaRPr lang="en-GB" sz="2000" b="1" i="0" dirty="0">
              <a:solidFill>
                <a:srgbClr val="000000"/>
              </a:solidFill>
              <a:effectLst/>
            </a:endParaRPr>
          </a:p>
          <a:p>
            <a:r>
              <a:rPr lang="en-GB" b="1" i="0" dirty="0">
                <a:solidFill>
                  <a:srgbClr val="000000"/>
                </a:solidFill>
                <a:effectLst/>
              </a:rPr>
              <a:t>In this presentation, I'll look at the main reasons why Basil's sales have DECRCREASED.</a:t>
            </a:r>
          </a:p>
          <a:p>
            <a:r>
              <a:rPr lang="en-GB" b="1" i="0" dirty="0">
                <a:solidFill>
                  <a:srgbClr val="000000"/>
                </a:solidFill>
                <a:effectLst/>
              </a:rPr>
              <a:t> I'll start by discussing the key issues affecting the business, then;</a:t>
            </a:r>
          </a:p>
          <a:p>
            <a:pPr marL="342900" indent="-342900">
              <a:buFont typeface="Arial" panose="020B0604020202020204" pitchFamily="34" charset="0"/>
              <a:buChar char="•"/>
            </a:pPr>
            <a:r>
              <a:rPr lang="en-GB" b="1" i="0" dirty="0">
                <a:solidFill>
                  <a:srgbClr val="000000"/>
                </a:solidFill>
                <a:effectLst/>
              </a:rPr>
              <a:t> apply the 5W2H model, </a:t>
            </a:r>
          </a:p>
          <a:p>
            <a:pPr marL="342900" indent="-342900">
              <a:buFont typeface="Arial" panose="020B0604020202020204" pitchFamily="34" charset="0"/>
              <a:buChar char="•"/>
            </a:pPr>
            <a:r>
              <a:rPr lang="en-GB" b="1" i="0" dirty="0">
                <a:solidFill>
                  <a:srgbClr val="000000"/>
                </a:solidFill>
                <a:effectLst/>
              </a:rPr>
              <a:t>carry out a PESTEL analysis  </a:t>
            </a:r>
          </a:p>
          <a:p>
            <a:pPr marL="342900" indent="-342900">
              <a:buFont typeface="Arial" panose="020B0604020202020204" pitchFamily="34" charset="0"/>
              <a:buChar char="•"/>
            </a:pPr>
            <a:r>
              <a:rPr lang="en-GB" b="1" i="0" dirty="0">
                <a:solidFill>
                  <a:srgbClr val="000000"/>
                </a:solidFill>
                <a:effectLst/>
              </a:rPr>
              <a:t>use a Fishbone Diagram to identify the root causes of the problem. </a:t>
            </a:r>
          </a:p>
          <a:p>
            <a:pPr marL="342900" indent="-342900">
              <a:buFont typeface="Arial" panose="020B0604020202020204" pitchFamily="34" charset="0"/>
              <a:buChar char="•"/>
            </a:pPr>
            <a:r>
              <a:rPr lang="en-GB" b="1" i="0" dirty="0">
                <a:solidFill>
                  <a:srgbClr val="000000"/>
                </a:solidFill>
                <a:effectLst/>
              </a:rPr>
              <a:t>finish with a summary of the key findings from my analysis.</a:t>
            </a:r>
          </a:p>
          <a:p>
            <a:endParaRPr lang="en-US" sz="2000" b="1" dirty="0"/>
          </a:p>
        </p:txBody>
      </p:sp>
      <p:sp>
        <p:nvSpPr>
          <p:cNvPr id="5" name="Title 2">
            <a:extLst>
              <a:ext uri="{FF2B5EF4-FFF2-40B4-BE49-F238E27FC236}">
                <a16:creationId xmlns:a16="http://schemas.microsoft.com/office/drawing/2014/main" id="{7BCCF568-514E-3D9D-966C-69940EDCDA0B}"/>
              </a:ext>
            </a:extLst>
          </p:cNvPr>
          <p:cNvSpPr txBox="1">
            <a:spLocks/>
          </p:cNvSpPr>
          <p:nvPr/>
        </p:nvSpPr>
        <p:spPr>
          <a:xfrm>
            <a:off x="1117600" y="330201"/>
            <a:ext cx="10158476" cy="1803400"/>
          </a:xfrm>
          <a:prstGeom prst="rect">
            <a:avLst/>
          </a:prstGeom>
        </p:spPr>
        <p:txBody>
          <a:bodyPr vert="horz" lIns="91440" tIns="45720" rIns="91440" bIns="45720" rtlCol="0" anchor="ctr" anchorCtr="0">
            <a:noAutofit/>
          </a:bodyPr>
          <a:lstStyle>
            <a:lvl1pPr algn="ctr" defTabSz="914400" rtl="0" eaLnBrk="1" latinLnBrk="0" hangingPunct="1">
              <a:lnSpc>
                <a:spcPct val="90000"/>
              </a:lnSpc>
              <a:spcBef>
                <a:spcPct val="0"/>
              </a:spcBef>
              <a:buNone/>
              <a:defRPr sz="4800" kern="1200" cap="none" baseline="0">
                <a:solidFill>
                  <a:schemeClr val="tx1"/>
                </a:solidFill>
                <a:latin typeface="+mj-lt"/>
                <a:ea typeface="+mj-ea"/>
                <a:cs typeface="+mj-cs"/>
              </a:defRPr>
            </a:lvl1pPr>
          </a:lstStyle>
          <a:p>
            <a:r>
              <a:rPr lang="en-GB" dirty="0"/>
              <a:t>Introduction</a:t>
            </a:r>
            <a:endParaRPr lang="en-US" dirty="0"/>
          </a:p>
        </p:txBody>
      </p:sp>
    </p:spTree>
    <p:extLst>
      <p:ext uri="{BB962C8B-B14F-4D97-AF65-F5344CB8AC3E}">
        <p14:creationId xmlns:p14="http://schemas.microsoft.com/office/powerpoint/2010/main" val="927772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6ED8CB61-0D21-7820-E8C9-500B86F78F4F}"/>
              </a:ext>
            </a:extLst>
          </p:cNvPr>
          <p:cNvSpPr txBox="1"/>
          <p:nvPr/>
        </p:nvSpPr>
        <p:spPr>
          <a:xfrm>
            <a:off x="865124" y="2133601"/>
            <a:ext cx="10972800" cy="3908762"/>
          </a:xfrm>
          <a:prstGeom prst="rect">
            <a:avLst/>
          </a:prstGeom>
          <a:noFill/>
        </p:spPr>
        <p:txBody>
          <a:bodyPr wrap="square" rtlCol="0">
            <a:spAutoFit/>
          </a:bodyPr>
          <a:lstStyle/>
          <a:p>
            <a:endParaRPr lang="en-GB" sz="2800" b="1" i="0" dirty="0">
              <a:solidFill>
                <a:srgbClr val="000000"/>
              </a:solidFill>
              <a:effectLst/>
            </a:endParaRPr>
          </a:p>
          <a:p>
            <a:r>
              <a:rPr lang="en-GB" sz="2800" b="1" i="0" dirty="0">
                <a:solidFill>
                  <a:srgbClr val="000000"/>
                </a:solidFill>
                <a:effectLst/>
              </a:rPr>
              <a:t>Basil's Bakery is a small independent bakery located in a retail park in Coventry. The business opened in 2015 and became successful by selling high-quality artisan breads, cakes and pastries made with organic ingredients. However, since the COVID-19 pandemic, the bakery has struggled to return to its previous sales levels, with sales remaining around 25% lower than they were in 2019.</a:t>
            </a:r>
            <a:endParaRPr lang="en-GB" sz="2600" b="1" dirty="0">
              <a:solidFill>
                <a:srgbClr val="000000"/>
              </a:solidFill>
              <a:effectLst/>
              <a:latin typeface="+mj-lt"/>
            </a:endParaRPr>
          </a:p>
          <a:p>
            <a:pPr marL="457200" indent="-457200">
              <a:buFont typeface="Arial" panose="020B0604020202020204" pitchFamily="34" charset="0"/>
              <a:buChar char="•"/>
            </a:pPr>
            <a:endParaRPr lang="en-GB" sz="2600" b="0" i="0" dirty="0">
              <a:solidFill>
                <a:srgbClr val="000000"/>
              </a:solidFill>
              <a:effectLst/>
              <a:latin typeface="+mj-lt"/>
            </a:endParaRPr>
          </a:p>
          <a:p>
            <a:pPr marL="457200" indent="-457200" algn="l">
              <a:buFont typeface="Arial" panose="020B0604020202020204" pitchFamily="34" charset="0"/>
              <a:buChar char="•"/>
            </a:pPr>
            <a:endParaRPr lang="en-US" sz="2600" dirty="0">
              <a:solidFill>
                <a:srgbClr val="000000"/>
              </a:solidFill>
              <a:latin typeface="+mj-lt"/>
            </a:endParaRPr>
          </a:p>
        </p:txBody>
      </p:sp>
      <p:sp>
        <p:nvSpPr>
          <p:cNvPr id="8" name="Title 2">
            <a:extLst>
              <a:ext uri="{FF2B5EF4-FFF2-40B4-BE49-F238E27FC236}">
                <a16:creationId xmlns:a16="http://schemas.microsoft.com/office/drawing/2014/main" id="{C5BE267C-4342-E395-DB42-25D239D3F7F4}"/>
              </a:ext>
            </a:extLst>
          </p:cNvPr>
          <p:cNvSpPr txBox="1">
            <a:spLocks/>
          </p:cNvSpPr>
          <p:nvPr/>
        </p:nvSpPr>
        <p:spPr>
          <a:xfrm>
            <a:off x="1117600" y="330201"/>
            <a:ext cx="10158476" cy="1803400"/>
          </a:xfrm>
          <a:prstGeom prst="rect">
            <a:avLst/>
          </a:prstGeom>
        </p:spPr>
        <p:txBody>
          <a:bodyPr vert="horz" lIns="91440" tIns="45720" rIns="91440" bIns="45720" rtlCol="0" anchor="ctr" anchorCtr="0">
            <a:noAutofit/>
          </a:bodyPr>
          <a:lstStyle>
            <a:lvl1pPr algn="ctr" defTabSz="914400" rtl="0" eaLnBrk="1" latinLnBrk="0" hangingPunct="1">
              <a:lnSpc>
                <a:spcPct val="90000"/>
              </a:lnSpc>
              <a:spcBef>
                <a:spcPct val="0"/>
              </a:spcBef>
              <a:buNone/>
              <a:defRPr sz="4800" kern="1200" cap="none" baseline="0">
                <a:solidFill>
                  <a:schemeClr val="tx1"/>
                </a:solidFill>
                <a:latin typeface="+mj-lt"/>
                <a:ea typeface="+mj-ea"/>
                <a:cs typeface="+mj-cs"/>
              </a:defRPr>
            </a:lvl1pPr>
          </a:lstStyle>
          <a:p>
            <a:r>
              <a:rPr lang="en-GB" u="sng" dirty="0"/>
              <a:t>COMPANY BACKGROUND </a:t>
            </a:r>
            <a:endParaRPr lang="en-US" u="sng" dirty="0"/>
          </a:p>
        </p:txBody>
      </p:sp>
    </p:spTree>
    <p:extLst>
      <p:ext uri="{BB962C8B-B14F-4D97-AF65-F5344CB8AC3E}">
        <p14:creationId xmlns:p14="http://schemas.microsoft.com/office/powerpoint/2010/main" val="1338167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3EE45-3924-5A20-4FDE-7EA6BBEBD06F}"/>
              </a:ext>
            </a:extLst>
          </p:cNvPr>
          <p:cNvSpPr>
            <a:spLocks noGrp="1"/>
          </p:cNvSpPr>
          <p:nvPr>
            <p:ph type="title"/>
          </p:nvPr>
        </p:nvSpPr>
        <p:spPr>
          <a:xfrm>
            <a:off x="330200" y="-994412"/>
            <a:ext cx="12166600" cy="3255012"/>
          </a:xfrm>
        </p:spPr>
        <p:txBody>
          <a:bodyPr/>
          <a:lstStyle/>
          <a:p>
            <a:r>
              <a:rPr lang="en-GB" u="sng" dirty="0"/>
              <a:t>NATURE AND SCOPE OF THE ISSUES </a:t>
            </a:r>
            <a:endParaRPr lang="en-US" u="sng" dirty="0"/>
          </a:p>
        </p:txBody>
      </p:sp>
      <p:sp>
        <p:nvSpPr>
          <p:cNvPr id="5" name="TextBox 4">
            <a:extLst>
              <a:ext uri="{FF2B5EF4-FFF2-40B4-BE49-F238E27FC236}">
                <a16:creationId xmlns:a16="http://schemas.microsoft.com/office/drawing/2014/main" id="{765AAB44-F4A6-21A5-133E-DD6DF43CC213}"/>
              </a:ext>
            </a:extLst>
          </p:cNvPr>
          <p:cNvSpPr txBox="1"/>
          <p:nvPr/>
        </p:nvSpPr>
        <p:spPr>
          <a:xfrm>
            <a:off x="618235" y="1402478"/>
            <a:ext cx="6858000" cy="5170646"/>
          </a:xfrm>
          <a:prstGeom prst="rect">
            <a:avLst/>
          </a:prstGeom>
          <a:noFill/>
          <a:ln w="952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wrap="square" rtlCol="0">
            <a:spAutoFit/>
          </a:bodyPr>
          <a:lstStyle/>
          <a:p>
            <a:r>
              <a:rPr lang="en-GB" sz="2200" i="1" dirty="0">
                <a:solidFill>
                  <a:srgbClr val="000000"/>
                </a:solidFill>
                <a:effectLst/>
                <a:latin typeface="+mj-lt"/>
              </a:rPr>
              <a:t>Internal issues</a:t>
            </a:r>
          </a:p>
          <a:p>
            <a:pPr marL="285750" lvl="0" indent="-285750">
              <a:buFont typeface="Courier New" panose="02070309020205020404" pitchFamily="49" charset="0"/>
              <a:buChar char="o"/>
            </a:pPr>
            <a:r>
              <a:rPr lang="en-GB" sz="2200" i="1" dirty="0">
                <a:solidFill>
                  <a:srgbClr val="000000"/>
                </a:solidFill>
                <a:effectLst/>
                <a:latin typeface="+mj-lt"/>
              </a:rPr>
              <a:t>No delivery service</a:t>
            </a:r>
          </a:p>
          <a:p>
            <a:pPr marL="285750" lvl="0" indent="-285750">
              <a:buFont typeface="Courier New" panose="02070309020205020404" pitchFamily="49" charset="0"/>
              <a:buChar char="o"/>
            </a:pPr>
            <a:r>
              <a:rPr lang="en-GB" sz="2200" i="1" dirty="0">
                <a:solidFill>
                  <a:srgbClr val="000000"/>
                </a:solidFill>
                <a:effectLst/>
                <a:latin typeface="+mj-lt"/>
              </a:rPr>
              <a:t>Customers can't always pre-order</a:t>
            </a:r>
          </a:p>
          <a:p>
            <a:pPr marL="285750" lvl="0" indent="-285750">
              <a:buFont typeface="Courier New" panose="02070309020205020404" pitchFamily="49" charset="0"/>
              <a:buChar char="o"/>
            </a:pPr>
            <a:r>
              <a:rPr lang="en-GB" sz="2200" i="1" dirty="0">
                <a:solidFill>
                  <a:srgbClr val="000000"/>
                </a:solidFill>
                <a:effectLst/>
                <a:latin typeface="+mj-lt"/>
              </a:rPr>
              <a:t>Long waiting times during busy periods</a:t>
            </a:r>
          </a:p>
          <a:p>
            <a:pPr marL="285750" lvl="0" indent="-285750">
              <a:buFont typeface="Courier New" panose="02070309020205020404" pitchFamily="49" charset="0"/>
              <a:buChar char="o"/>
            </a:pPr>
            <a:r>
              <a:rPr lang="en-GB" sz="2200" i="1" dirty="0">
                <a:solidFill>
                  <a:srgbClr val="000000"/>
                </a:solidFill>
                <a:effectLst/>
                <a:latin typeface="+mj-lt"/>
              </a:rPr>
              <a:t>Basil has to do most of the work himself</a:t>
            </a:r>
          </a:p>
          <a:p>
            <a:endParaRPr lang="en-GB" sz="2200" i="1" dirty="0">
              <a:solidFill>
                <a:srgbClr val="000000"/>
              </a:solidFill>
              <a:effectLst/>
              <a:latin typeface="+mj-lt"/>
            </a:endParaRPr>
          </a:p>
          <a:p>
            <a:r>
              <a:rPr lang="en-GB" sz="2200" i="1" dirty="0">
                <a:solidFill>
                  <a:srgbClr val="000000"/>
                </a:solidFill>
                <a:effectLst/>
                <a:latin typeface="+mj-lt"/>
              </a:rPr>
              <a:t>External issues</a:t>
            </a:r>
          </a:p>
          <a:p>
            <a:pPr marL="285750" lvl="0" indent="-285750">
              <a:buFont typeface="Courier New" panose="02070309020205020404" pitchFamily="49" charset="0"/>
              <a:buChar char="o"/>
            </a:pPr>
            <a:r>
              <a:rPr lang="en-GB" sz="2200" i="1" dirty="0">
                <a:solidFill>
                  <a:srgbClr val="000000"/>
                </a:solidFill>
                <a:effectLst/>
                <a:latin typeface="+mj-lt"/>
              </a:rPr>
              <a:t>Fewer people visit the retail park</a:t>
            </a:r>
          </a:p>
          <a:p>
            <a:pPr marL="285750" lvl="0" indent="-285750">
              <a:buFont typeface="Courier New" panose="02070309020205020404" pitchFamily="49" charset="0"/>
              <a:buChar char="o"/>
            </a:pPr>
            <a:r>
              <a:rPr lang="en-GB" sz="2200" i="1" dirty="0">
                <a:solidFill>
                  <a:srgbClr val="000000"/>
                </a:solidFill>
                <a:effectLst/>
                <a:latin typeface="+mj-lt"/>
              </a:rPr>
              <a:t>Shops have closed, meaning fewer workers nearby</a:t>
            </a:r>
          </a:p>
          <a:p>
            <a:pPr marL="285750" lvl="0" indent="-285750">
              <a:buFont typeface="Courier New" panose="02070309020205020404" pitchFamily="49" charset="0"/>
              <a:buChar char="o"/>
            </a:pPr>
            <a:r>
              <a:rPr lang="en-GB" sz="2200" i="1" dirty="0">
                <a:solidFill>
                  <a:srgbClr val="000000"/>
                </a:solidFill>
                <a:effectLst/>
                <a:latin typeface="+mj-lt"/>
              </a:rPr>
              <a:t>More office staff work from home</a:t>
            </a:r>
          </a:p>
          <a:p>
            <a:pPr marL="285750" lvl="0" indent="-285750">
              <a:buFont typeface="Courier New" panose="02070309020205020404" pitchFamily="49" charset="0"/>
              <a:buChar char="o"/>
            </a:pPr>
            <a:r>
              <a:rPr lang="en-GB" sz="2200" i="1" dirty="0">
                <a:solidFill>
                  <a:srgbClr val="000000"/>
                </a:solidFill>
                <a:effectLst/>
                <a:latin typeface="+mj-lt"/>
              </a:rPr>
              <a:t>Rising costs of ingredients, rent and utilities</a:t>
            </a:r>
          </a:p>
          <a:p>
            <a:endParaRPr lang="en-GB" sz="2200" i="1" dirty="0">
              <a:solidFill>
                <a:srgbClr val="000000"/>
              </a:solidFill>
              <a:effectLst/>
              <a:latin typeface="+mj-lt"/>
            </a:endParaRPr>
          </a:p>
          <a:p>
            <a:endParaRPr lang="en-GB" sz="2200" i="1" dirty="0">
              <a:solidFill>
                <a:srgbClr val="000000"/>
              </a:solidFill>
              <a:effectLst/>
              <a:latin typeface="+mj-lt"/>
            </a:endParaRPr>
          </a:p>
          <a:p>
            <a:endParaRPr lang="en-GB" sz="2200" i="0" dirty="0">
              <a:solidFill>
                <a:srgbClr val="000000"/>
              </a:solidFill>
              <a:effectLst/>
              <a:latin typeface="+mj-lt"/>
            </a:endParaRPr>
          </a:p>
          <a:p>
            <a:pPr algn="l"/>
            <a:endParaRPr lang="en-US" sz="2200" dirty="0">
              <a:solidFill>
                <a:srgbClr val="000000"/>
              </a:solidFill>
              <a:latin typeface="+mj-lt"/>
            </a:endParaRPr>
          </a:p>
        </p:txBody>
      </p:sp>
      <p:sp>
        <p:nvSpPr>
          <p:cNvPr id="19" name="TextBox 18">
            <a:extLst>
              <a:ext uri="{FF2B5EF4-FFF2-40B4-BE49-F238E27FC236}">
                <a16:creationId xmlns:a16="http://schemas.microsoft.com/office/drawing/2014/main" id="{EE635F6A-736E-7785-7183-AC3F00E160CF}"/>
              </a:ext>
            </a:extLst>
          </p:cNvPr>
          <p:cNvSpPr txBox="1"/>
          <p:nvPr/>
        </p:nvSpPr>
        <p:spPr>
          <a:xfrm>
            <a:off x="8144766" y="2870200"/>
            <a:ext cx="3818634" cy="2031325"/>
          </a:xfrm>
          <a:prstGeom prst="rect">
            <a:avLst/>
          </a:prstGeom>
          <a:noFill/>
        </p:spPr>
        <p:txBody>
          <a:bodyPr wrap="square" rtlCol="0">
            <a:spAutoFit/>
          </a:bodyPr>
          <a:lstStyle/>
          <a:p>
            <a:endParaRPr lang="en-GB" sz="1800" i="0" dirty="0">
              <a:solidFill>
                <a:srgbClr val="000000"/>
              </a:solidFill>
              <a:effectLst/>
              <a:latin typeface="+mj-lt"/>
            </a:endParaRPr>
          </a:p>
          <a:p>
            <a:r>
              <a:rPr lang="en-GB" sz="1800" b="1" i="0" dirty="0">
                <a:solidFill>
                  <a:srgbClr val="000000"/>
                </a:solidFill>
                <a:effectLst/>
                <a:latin typeface="+mj-lt"/>
              </a:rPr>
              <a:t>Basil's biggest problem is that customer habits have changed since COVID. Even though restrictions have ended, people don't shop or work in the same way they used to.</a:t>
            </a:r>
            <a:endParaRPr lang="en-US" b="1" dirty="0"/>
          </a:p>
        </p:txBody>
      </p:sp>
    </p:spTree>
    <p:extLst>
      <p:ext uri="{BB962C8B-B14F-4D97-AF65-F5344CB8AC3E}">
        <p14:creationId xmlns:p14="http://schemas.microsoft.com/office/powerpoint/2010/main" val="2222324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A57706E2-E5B7-B373-7ACD-9569880C3731}"/>
              </a:ext>
            </a:extLst>
          </p:cNvPr>
          <p:cNvGraphicFramePr/>
          <p:nvPr>
            <p:extLst>
              <p:ext uri="{D42A27DB-BD31-4B8C-83A1-F6EECF244321}">
                <p14:modId xmlns:p14="http://schemas.microsoft.com/office/powerpoint/2010/main" val="1414681360"/>
              </p:ext>
            </p:extLst>
          </p:nvPr>
        </p:nvGraphicFramePr>
        <p:xfrm>
          <a:off x="1721771" y="1143000"/>
          <a:ext cx="8128000" cy="4998720"/>
        </p:xfrm>
        <a:graphic>
          <a:graphicData uri="http://schemas.openxmlformats.org/drawingml/2006/table">
            <a:tbl>
              <a:tblPr>
                <a:tableStyleId>{5940675A-B579-460E-94D1-54222C63F5DA}</a:tableStyleId>
              </a:tblPr>
              <a:tblGrid>
                <a:gridCol w="4064000">
                  <a:extLst>
                    <a:ext uri="{9D8B030D-6E8A-4147-A177-3AD203B41FA5}">
                      <a16:colId xmlns:a16="http://schemas.microsoft.com/office/drawing/2014/main" val="1396852214"/>
                    </a:ext>
                  </a:extLst>
                </a:gridCol>
                <a:gridCol w="4064000">
                  <a:extLst>
                    <a:ext uri="{9D8B030D-6E8A-4147-A177-3AD203B41FA5}">
                      <a16:colId xmlns:a16="http://schemas.microsoft.com/office/drawing/2014/main" val="3675751838"/>
                    </a:ext>
                  </a:extLst>
                </a:gridCol>
              </a:tblGrid>
              <a:tr h="0">
                <a:tc>
                  <a:txBody>
                    <a:bodyPr/>
                    <a:lstStyle/>
                    <a:p>
                      <a:pPr algn="l">
                        <a:buNone/>
                      </a:pPr>
                      <a:r>
                        <a:rPr lang="en-GB" sz="2200" b="1" dirty="0">
                          <a:effectLst/>
                        </a:rPr>
                        <a:t>What?</a:t>
                      </a:r>
                      <a:endParaRPr lang="en-GB" sz="2200" b="1" i="0" dirty="0">
                        <a:solidFill>
                          <a:srgbClr val="FFFFFF"/>
                        </a:solidFill>
                        <a:effectLst/>
                        <a:latin typeface="+mj-lt"/>
                      </a:endParaRPr>
                    </a:p>
                  </a:txBody>
                  <a:tcPr anchor="ctr"/>
                </a:tc>
                <a:tc>
                  <a:txBody>
                    <a:bodyPr/>
                    <a:lstStyle/>
                    <a:p>
                      <a:pPr algn="l">
                        <a:buNone/>
                      </a:pPr>
                      <a:r>
                        <a:rPr lang="en-GB" sz="2200" b="1" dirty="0">
                          <a:effectLst/>
                        </a:rPr>
                        <a:t>Sales have stayed around 25% below 2019.</a:t>
                      </a:r>
                      <a:endParaRPr lang="en-GB" sz="2200" b="1" i="0" dirty="0">
                        <a:solidFill>
                          <a:srgbClr val="FFFFFF"/>
                        </a:solidFill>
                        <a:effectLst/>
                        <a:latin typeface="+mj-lt"/>
                      </a:endParaRPr>
                    </a:p>
                  </a:txBody>
                  <a:tcPr anchor="ctr"/>
                </a:tc>
                <a:extLst>
                  <a:ext uri="{0D108BD9-81ED-4DB2-BD59-A6C34878D82A}">
                    <a16:rowId xmlns:a16="http://schemas.microsoft.com/office/drawing/2014/main" val="3173034510"/>
                  </a:ext>
                </a:extLst>
              </a:tr>
              <a:tr h="0">
                <a:tc>
                  <a:txBody>
                    <a:bodyPr/>
                    <a:lstStyle/>
                    <a:p>
                      <a:pPr algn="l">
                        <a:buNone/>
                      </a:pPr>
                      <a:r>
                        <a:rPr lang="en-GB" sz="2200" b="1">
                          <a:effectLst/>
                        </a:rPr>
                        <a:t>Why?</a:t>
                      </a:r>
                      <a:endParaRPr lang="en-GB" sz="2200" b="1" i="0">
                        <a:solidFill>
                          <a:srgbClr val="FFFFFF"/>
                        </a:solidFill>
                        <a:effectLst/>
                        <a:latin typeface="+mj-lt"/>
                      </a:endParaRPr>
                    </a:p>
                  </a:txBody>
                  <a:tcPr anchor="ctr"/>
                </a:tc>
                <a:tc>
                  <a:txBody>
                    <a:bodyPr/>
                    <a:lstStyle/>
                    <a:p>
                      <a:pPr algn="l">
                        <a:buNone/>
                      </a:pPr>
                      <a:r>
                        <a:rPr lang="en-GB" sz="2200" b="1" dirty="0">
                          <a:effectLst/>
                        </a:rPr>
                        <a:t>Less footfall, hybrid working, higher costs and limited services.</a:t>
                      </a:r>
                      <a:endParaRPr lang="en-GB" sz="2200" b="1" i="0" dirty="0">
                        <a:solidFill>
                          <a:srgbClr val="FFFFFF"/>
                        </a:solidFill>
                        <a:effectLst/>
                        <a:latin typeface="+mj-lt"/>
                      </a:endParaRPr>
                    </a:p>
                  </a:txBody>
                  <a:tcPr anchor="ctr"/>
                </a:tc>
                <a:extLst>
                  <a:ext uri="{0D108BD9-81ED-4DB2-BD59-A6C34878D82A}">
                    <a16:rowId xmlns:a16="http://schemas.microsoft.com/office/drawing/2014/main" val="1243739704"/>
                  </a:ext>
                </a:extLst>
              </a:tr>
              <a:tr h="0">
                <a:tc>
                  <a:txBody>
                    <a:bodyPr/>
                    <a:lstStyle/>
                    <a:p>
                      <a:pPr algn="l">
                        <a:buNone/>
                      </a:pPr>
                      <a:r>
                        <a:rPr lang="en-GB" sz="2200" b="1">
                          <a:effectLst/>
                        </a:rPr>
                        <a:t>Where?</a:t>
                      </a:r>
                      <a:endParaRPr lang="en-GB" sz="2200" b="1" i="0">
                        <a:solidFill>
                          <a:srgbClr val="FFFFFF"/>
                        </a:solidFill>
                        <a:effectLst/>
                        <a:latin typeface="+mj-lt"/>
                      </a:endParaRPr>
                    </a:p>
                  </a:txBody>
                  <a:tcPr anchor="ctr"/>
                </a:tc>
                <a:tc>
                  <a:txBody>
                    <a:bodyPr/>
                    <a:lstStyle/>
                    <a:p>
                      <a:pPr algn="l">
                        <a:buNone/>
                      </a:pPr>
                      <a:r>
                        <a:rPr lang="en-GB" sz="2200" b="1">
                          <a:effectLst/>
                        </a:rPr>
                        <a:t>Retail park in Coventry.</a:t>
                      </a:r>
                      <a:endParaRPr lang="en-GB" sz="2200" b="1" i="0">
                        <a:solidFill>
                          <a:srgbClr val="FFFFFF"/>
                        </a:solidFill>
                        <a:effectLst/>
                        <a:latin typeface="+mj-lt"/>
                      </a:endParaRPr>
                    </a:p>
                  </a:txBody>
                  <a:tcPr anchor="ctr"/>
                </a:tc>
                <a:extLst>
                  <a:ext uri="{0D108BD9-81ED-4DB2-BD59-A6C34878D82A}">
                    <a16:rowId xmlns:a16="http://schemas.microsoft.com/office/drawing/2014/main" val="2624098105"/>
                  </a:ext>
                </a:extLst>
              </a:tr>
              <a:tr h="0">
                <a:tc>
                  <a:txBody>
                    <a:bodyPr/>
                    <a:lstStyle/>
                    <a:p>
                      <a:pPr algn="l">
                        <a:buNone/>
                      </a:pPr>
                      <a:r>
                        <a:rPr lang="en-GB" sz="2200" b="1">
                          <a:effectLst/>
                        </a:rPr>
                        <a:t>When?</a:t>
                      </a:r>
                      <a:endParaRPr lang="en-GB" sz="2200" b="1" i="0">
                        <a:solidFill>
                          <a:srgbClr val="FFFFFF"/>
                        </a:solidFill>
                        <a:effectLst/>
                        <a:latin typeface="+mj-lt"/>
                      </a:endParaRPr>
                    </a:p>
                  </a:txBody>
                  <a:tcPr anchor="ctr"/>
                </a:tc>
                <a:tc>
                  <a:txBody>
                    <a:bodyPr/>
                    <a:lstStyle/>
                    <a:p>
                      <a:pPr algn="l">
                        <a:buNone/>
                      </a:pPr>
                      <a:r>
                        <a:rPr lang="en-GB" sz="2200" b="1">
                          <a:effectLst/>
                        </a:rPr>
                        <a:t>Since COVID-19, especially from 2023–2025.</a:t>
                      </a:r>
                      <a:endParaRPr lang="en-GB" sz="2200" b="1" i="0">
                        <a:solidFill>
                          <a:srgbClr val="FFFFFF"/>
                        </a:solidFill>
                        <a:effectLst/>
                        <a:latin typeface="+mj-lt"/>
                      </a:endParaRPr>
                    </a:p>
                  </a:txBody>
                  <a:tcPr anchor="ctr"/>
                </a:tc>
                <a:extLst>
                  <a:ext uri="{0D108BD9-81ED-4DB2-BD59-A6C34878D82A}">
                    <a16:rowId xmlns:a16="http://schemas.microsoft.com/office/drawing/2014/main" val="1140543763"/>
                  </a:ext>
                </a:extLst>
              </a:tr>
              <a:tr h="0">
                <a:tc>
                  <a:txBody>
                    <a:bodyPr/>
                    <a:lstStyle/>
                    <a:p>
                      <a:pPr algn="l">
                        <a:buNone/>
                      </a:pPr>
                      <a:r>
                        <a:rPr lang="en-GB" sz="2200" b="1">
                          <a:effectLst/>
                        </a:rPr>
                        <a:t>Who?</a:t>
                      </a:r>
                      <a:endParaRPr lang="en-GB" sz="2200" b="1" i="0">
                        <a:solidFill>
                          <a:srgbClr val="FFFFFF"/>
                        </a:solidFill>
                        <a:effectLst/>
                        <a:latin typeface="+mj-lt"/>
                      </a:endParaRPr>
                    </a:p>
                  </a:txBody>
                  <a:tcPr anchor="ctr"/>
                </a:tc>
                <a:tc>
                  <a:txBody>
                    <a:bodyPr/>
                    <a:lstStyle/>
                    <a:p>
                      <a:pPr algn="l">
                        <a:buNone/>
                      </a:pPr>
                      <a:r>
                        <a:rPr lang="en-GB" sz="2200" b="1">
                          <a:effectLst/>
                        </a:rPr>
                        <a:t>Basil, customers, shop workers and office workers.</a:t>
                      </a:r>
                      <a:endParaRPr lang="en-GB" sz="2200" b="1" i="0">
                        <a:solidFill>
                          <a:srgbClr val="FFFFFF"/>
                        </a:solidFill>
                        <a:effectLst/>
                        <a:latin typeface="+mj-lt"/>
                      </a:endParaRPr>
                    </a:p>
                  </a:txBody>
                  <a:tcPr anchor="ctr"/>
                </a:tc>
                <a:extLst>
                  <a:ext uri="{0D108BD9-81ED-4DB2-BD59-A6C34878D82A}">
                    <a16:rowId xmlns:a16="http://schemas.microsoft.com/office/drawing/2014/main" val="1275486552"/>
                  </a:ext>
                </a:extLst>
              </a:tr>
              <a:tr h="0">
                <a:tc>
                  <a:txBody>
                    <a:bodyPr/>
                    <a:lstStyle/>
                    <a:p>
                      <a:pPr algn="l">
                        <a:buNone/>
                      </a:pPr>
                      <a:r>
                        <a:rPr lang="en-GB" sz="2200" b="1">
                          <a:effectLst/>
                        </a:rPr>
                        <a:t>How?</a:t>
                      </a:r>
                      <a:endParaRPr lang="en-GB" sz="2200" b="1" i="0">
                        <a:solidFill>
                          <a:srgbClr val="FFFFFF"/>
                        </a:solidFill>
                        <a:effectLst/>
                        <a:latin typeface="+mj-lt"/>
                      </a:endParaRPr>
                    </a:p>
                  </a:txBody>
                  <a:tcPr anchor="ctr"/>
                </a:tc>
                <a:tc>
                  <a:txBody>
                    <a:bodyPr/>
                    <a:lstStyle/>
                    <a:p>
                      <a:pPr algn="l">
                        <a:buNone/>
                      </a:pPr>
                      <a:r>
                        <a:rPr lang="en-GB" sz="2200" b="1" dirty="0">
                          <a:effectLst/>
                        </a:rPr>
                        <a:t>Fewer customers and missed sales opportunities.</a:t>
                      </a:r>
                      <a:endParaRPr lang="en-GB" sz="2200" b="1" i="0" dirty="0">
                        <a:solidFill>
                          <a:srgbClr val="FFFFFF"/>
                        </a:solidFill>
                        <a:effectLst/>
                        <a:latin typeface="+mj-lt"/>
                      </a:endParaRPr>
                    </a:p>
                  </a:txBody>
                  <a:tcPr anchor="ctr"/>
                </a:tc>
                <a:extLst>
                  <a:ext uri="{0D108BD9-81ED-4DB2-BD59-A6C34878D82A}">
                    <a16:rowId xmlns:a16="http://schemas.microsoft.com/office/drawing/2014/main" val="603549496"/>
                  </a:ext>
                </a:extLst>
              </a:tr>
              <a:tr h="0">
                <a:tc>
                  <a:txBody>
                    <a:bodyPr/>
                    <a:lstStyle/>
                    <a:p>
                      <a:pPr algn="l">
                        <a:buNone/>
                      </a:pPr>
                      <a:r>
                        <a:rPr lang="en-GB" sz="2200" b="1" dirty="0">
                          <a:effectLst/>
                        </a:rPr>
                        <a:t>How much?</a:t>
                      </a:r>
                      <a:endParaRPr lang="en-GB" sz="2200" b="1" i="0" dirty="0">
                        <a:solidFill>
                          <a:srgbClr val="FFFFFF"/>
                        </a:solidFill>
                        <a:effectLst/>
                        <a:latin typeface="+mj-lt"/>
                      </a:endParaRPr>
                    </a:p>
                  </a:txBody>
                  <a:tcPr anchor="ctr"/>
                </a:tc>
                <a:tc>
                  <a:txBody>
                    <a:bodyPr/>
                    <a:lstStyle/>
                    <a:p>
                      <a:pPr algn="l">
                        <a:buNone/>
                      </a:pPr>
                      <a:r>
                        <a:rPr lang="en-GB" sz="2200" b="1" dirty="0">
                          <a:effectLst/>
                        </a:rPr>
                        <a:t>Sales are approximately 25% lower than before the pandemic.</a:t>
                      </a:r>
                      <a:endParaRPr lang="en-GB" sz="2200" b="1" i="0" dirty="0">
                        <a:solidFill>
                          <a:srgbClr val="FFFFFF"/>
                        </a:solidFill>
                        <a:effectLst/>
                        <a:latin typeface="+mj-lt"/>
                      </a:endParaRPr>
                    </a:p>
                  </a:txBody>
                  <a:tcPr anchor="ctr"/>
                </a:tc>
                <a:extLst>
                  <a:ext uri="{0D108BD9-81ED-4DB2-BD59-A6C34878D82A}">
                    <a16:rowId xmlns:a16="http://schemas.microsoft.com/office/drawing/2014/main" val="2304877693"/>
                  </a:ext>
                </a:extLst>
              </a:tr>
            </a:tbl>
          </a:graphicData>
        </a:graphic>
      </p:graphicFrame>
      <p:sp>
        <p:nvSpPr>
          <p:cNvPr id="10" name="TextBox 9">
            <a:extLst>
              <a:ext uri="{FF2B5EF4-FFF2-40B4-BE49-F238E27FC236}">
                <a16:creationId xmlns:a16="http://schemas.microsoft.com/office/drawing/2014/main" id="{FC04389D-C5D2-4E85-DC06-3D667DA3CCF4}"/>
              </a:ext>
            </a:extLst>
          </p:cNvPr>
          <p:cNvSpPr txBox="1"/>
          <p:nvPr/>
        </p:nvSpPr>
        <p:spPr>
          <a:xfrm>
            <a:off x="324771" y="346948"/>
            <a:ext cx="3891629" cy="492443"/>
          </a:xfrm>
          <a:prstGeom prst="rect">
            <a:avLst/>
          </a:prstGeom>
          <a:noFill/>
        </p:spPr>
        <p:txBody>
          <a:bodyPr wrap="square" rtlCol="0">
            <a:spAutoFit/>
          </a:bodyPr>
          <a:lstStyle/>
          <a:p>
            <a:pPr algn="l"/>
            <a:r>
              <a:rPr lang="en-GB" sz="2600" b="1" u="sng" dirty="0"/>
              <a:t>5W2H</a:t>
            </a:r>
            <a:r>
              <a:rPr lang="en-GB" sz="2600" b="1" dirty="0"/>
              <a:t> </a:t>
            </a:r>
            <a:endParaRPr lang="en-US" sz="2600" b="1" dirty="0"/>
          </a:p>
        </p:txBody>
      </p:sp>
      <p:sp>
        <p:nvSpPr>
          <p:cNvPr id="3" name="TextBox 2">
            <a:extLst>
              <a:ext uri="{FF2B5EF4-FFF2-40B4-BE49-F238E27FC236}">
                <a16:creationId xmlns:a16="http://schemas.microsoft.com/office/drawing/2014/main" id="{CE0CEE7A-D76C-23FA-3D91-DC04043E2758}"/>
              </a:ext>
            </a:extLst>
          </p:cNvPr>
          <p:cNvSpPr txBox="1"/>
          <p:nvPr/>
        </p:nvSpPr>
        <p:spPr>
          <a:xfrm>
            <a:off x="9849771" y="6141720"/>
            <a:ext cx="2628717" cy="646331"/>
          </a:xfrm>
          <a:prstGeom prst="rect">
            <a:avLst/>
          </a:prstGeom>
          <a:noFill/>
        </p:spPr>
        <p:txBody>
          <a:bodyPr wrap="square" rtlCol="0">
            <a:spAutoFit/>
          </a:bodyPr>
          <a:lstStyle/>
          <a:p>
            <a:pPr algn="l"/>
            <a:r>
              <a:rPr lang="en-GB" b="0" i="1" dirty="0">
                <a:solidFill>
                  <a:srgbClr val="000000"/>
                </a:solidFill>
                <a:effectLst/>
              </a:rPr>
              <a:t>(Slack and Brandon-Jones, 2022)</a:t>
            </a:r>
            <a:endParaRPr lang="en-US" dirty="0">
              <a:solidFill>
                <a:srgbClr val="000000"/>
              </a:solidFill>
            </a:endParaRPr>
          </a:p>
        </p:txBody>
      </p:sp>
    </p:spTree>
    <p:extLst>
      <p:ext uri="{BB962C8B-B14F-4D97-AF65-F5344CB8AC3E}">
        <p14:creationId xmlns:p14="http://schemas.microsoft.com/office/powerpoint/2010/main" val="520000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BB551-86A4-D7C5-AC7D-47403204EB19}"/>
              </a:ext>
            </a:extLst>
          </p:cNvPr>
          <p:cNvSpPr>
            <a:spLocks noGrp="1"/>
          </p:cNvSpPr>
          <p:nvPr>
            <p:ph type="title"/>
          </p:nvPr>
        </p:nvSpPr>
        <p:spPr>
          <a:xfrm>
            <a:off x="0" y="-137160"/>
            <a:ext cx="5511800" cy="721360"/>
          </a:xfrm>
        </p:spPr>
        <p:txBody>
          <a:bodyPr/>
          <a:lstStyle/>
          <a:p>
            <a:r>
              <a:rPr lang="en-GB" dirty="0"/>
              <a:t>PESTLE ANALYSIS</a:t>
            </a:r>
            <a:endParaRPr lang="en-US" dirty="0"/>
          </a:p>
        </p:txBody>
      </p:sp>
      <p:sp>
        <p:nvSpPr>
          <p:cNvPr id="4" name="Slide Number Placeholder 3">
            <a:extLst>
              <a:ext uri="{FF2B5EF4-FFF2-40B4-BE49-F238E27FC236}">
                <a16:creationId xmlns:a16="http://schemas.microsoft.com/office/drawing/2014/main" id="{437595BE-F7A0-7D66-AD2A-A9323E925768}"/>
              </a:ext>
            </a:extLst>
          </p:cNvPr>
          <p:cNvSpPr>
            <a:spLocks noGrp="1"/>
          </p:cNvSpPr>
          <p:nvPr>
            <p:ph type="sldNum" sz="quarter" idx="4"/>
          </p:nvPr>
        </p:nvSpPr>
        <p:spPr/>
        <p:txBody>
          <a:bodyPr/>
          <a:lstStyle/>
          <a:p>
            <a:fld id="{58FB4751-880F-D840-AAA9-3A15815CC996}" type="slidenum">
              <a:rPr lang="en-US" smtClean="0"/>
              <a:pPr/>
              <a:t>7</a:t>
            </a:fld>
            <a:endParaRPr lang="en-US" dirty="0"/>
          </a:p>
        </p:txBody>
      </p:sp>
      <p:graphicFrame>
        <p:nvGraphicFramePr>
          <p:cNvPr id="6" name="Table 5">
            <a:extLst>
              <a:ext uri="{FF2B5EF4-FFF2-40B4-BE49-F238E27FC236}">
                <a16:creationId xmlns:a16="http://schemas.microsoft.com/office/drawing/2014/main" id="{2B7FA4D1-6000-D3BE-5A7F-9D693C473ABC}"/>
              </a:ext>
            </a:extLst>
          </p:cNvPr>
          <p:cNvGraphicFramePr/>
          <p:nvPr>
            <p:extLst>
              <p:ext uri="{D42A27DB-BD31-4B8C-83A1-F6EECF244321}">
                <p14:modId xmlns:p14="http://schemas.microsoft.com/office/powerpoint/2010/main" val="432389"/>
              </p:ext>
            </p:extLst>
          </p:nvPr>
        </p:nvGraphicFramePr>
        <p:xfrm>
          <a:off x="1046716" y="777240"/>
          <a:ext cx="8128000" cy="5852160"/>
        </p:xfrm>
        <a:graphic>
          <a:graphicData uri="http://schemas.openxmlformats.org/drawingml/2006/table">
            <a:tbl>
              <a:tblPr>
                <a:tableStyleId>{D7AC3CCA-C797-4891-BE02-D94E43425B78}</a:tableStyleId>
              </a:tblPr>
              <a:tblGrid>
                <a:gridCol w="4064000">
                  <a:extLst>
                    <a:ext uri="{9D8B030D-6E8A-4147-A177-3AD203B41FA5}">
                      <a16:colId xmlns:a16="http://schemas.microsoft.com/office/drawing/2014/main" val="3161634116"/>
                    </a:ext>
                  </a:extLst>
                </a:gridCol>
                <a:gridCol w="4064000">
                  <a:extLst>
                    <a:ext uri="{9D8B030D-6E8A-4147-A177-3AD203B41FA5}">
                      <a16:colId xmlns:a16="http://schemas.microsoft.com/office/drawing/2014/main" val="3790376492"/>
                    </a:ext>
                  </a:extLst>
                </a:gridCol>
              </a:tblGrid>
              <a:tr h="0">
                <a:tc>
                  <a:txBody>
                    <a:bodyPr/>
                    <a:lstStyle/>
                    <a:p>
                      <a:pPr algn="l">
                        <a:buNone/>
                      </a:pPr>
                      <a:r>
                        <a:rPr lang="en-GB" sz="1900" b="1" dirty="0">
                          <a:effectLst/>
                        </a:rPr>
                        <a:t>Factor</a:t>
                      </a:r>
                      <a:endParaRPr lang="en-GB" sz="1900" b="1" i="0" dirty="0">
                        <a:solidFill>
                          <a:srgbClr val="000000"/>
                        </a:solidFill>
                        <a:effectLst/>
                      </a:endParaRPr>
                    </a:p>
                  </a:txBody>
                  <a:tcPr anchor="ctr"/>
                </a:tc>
                <a:tc>
                  <a:txBody>
                    <a:bodyPr/>
                    <a:lstStyle/>
                    <a:p>
                      <a:pPr algn="l">
                        <a:buNone/>
                      </a:pPr>
                      <a:r>
                        <a:rPr lang="en-GB" sz="1900" b="1">
                          <a:effectLst/>
                        </a:rPr>
                        <a:t>How it affects Basil's Bakery</a:t>
                      </a:r>
                      <a:endParaRPr lang="en-GB" sz="1900" b="1" i="0">
                        <a:solidFill>
                          <a:srgbClr val="000000"/>
                        </a:solidFill>
                        <a:effectLst/>
                      </a:endParaRPr>
                    </a:p>
                  </a:txBody>
                  <a:tcPr anchor="ctr"/>
                </a:tc>
                <a:extLst>
                  <a:ext uri="{0D108BD9-81ED-4DB2-BD59-A6C34878D82A}">
                    <a16:rowId xmlns:a16="http://schemas.microsoft.com/office/drawing/2014/main" val="1776622588"/>
                  </a:ext>
                </a:extLst>
              </a:tr>
              <a:tr h="0">
                <a:tc>
                  <a:txBody>
                    <a:bodyPr/>
                    <a:lstStyle/>
                    <a:p>
                      <a:pPr algn="l">
                        <a:buNone/>
                      </a:pPr>
                      <a:r>
                        <a:rPr lang="en-GB" sz="1900" b="1" dirty="0">
                          <a:effectLst/>
                        </a:rPr>
                        <a:t>Political</a:t>
                      </a:r>
                      <a:endParaRPr lang="en-GB" sz="1900" b="1" i="0" dirty="0">
                        <a:solidFill>
                          <a:srgbClr val="000000"/>
                        </a:solidFill>
                        <a:effectLst/>
                      </a:endParaRPr>
                    </a:p>
                  </a:txBody>
                  <a:tcPr anchor="ctr"/>
                </a:tc>
                <a:tc>
                  <a:txBody>
                    <a:bodyPr/>
                    <a:lstStyle/>
                    <a:p>
                      <a:pPr algn="l">
                        <a:buNone/>
                      </a:pPr>
                      <a:r>
                        <a:rPr lang="en-GB" sz="1900" b="1">
                          <a:effectLst/>
                        </a:rPr>
                        <a:t>Business rates and food regulations increase costs.</a:t>
                      </a:r>
                      <a:endParaRPr lang="en-GB" sz="1900" b="1" i="0">
                        <a:solidFill>
                          <a:srgbClr val="000000"/>
                        </a:solidFill>
                        <a:effectLst/>
                      </a:endParaRPr>
                    </a:p>
                  </a:txBody>
                  <a:tcPr anchor="ctr"/>
                </a:tc>
                <a:extLst>
                  <a:ext uri="{0D108BD9-81ED-4DB2-BD59-A6C34878D82A}">
                    <a16:rowId xmlns:a16="http://schemas.microsoft.com/office/drawing/2014/main" val="1704135221"/>
                  </a:ext>
                </a:extLst>
              </a:tr>
              <a:tr h="0">
                <a:tc>
                  <a:txBody>
                    <a:bodyPr/>
                    <a:lstStyle/>
                    <a:p>
                      <a:pPr algn="l">
                        <a:buNone/>
                      </a:pPr>
                      <a:r>
                        <a:rPr lang="en-GB" sz="1900" b="1" dirty="0">
                          <a:effectLst/>
                        </a:rPr>
                        <a:t>Economic</a:t>
                      </a:r>
                      <a:endParaRPr lang="en-GB" sz="1900" b="1" i="0" dirty="0">
                        <a:solidFill>
                          <a:srgbClr val="000000"/>
                        </a:solidFill>
                        <a:effectLst/>
                      </a:endParaRPr>
                    </a:p>
                  </a:txBody>
                  <a:tcPr anchor="ctr"/>
                </a:tc>
                <a:tc>
                  <a:txBody>
                    <a:bodyPr/>
                    <a:lstStyle/>
                    <a:p>
                      <a:pPr algn="l">
                        <a:buNone/>
                      </a:pPr>
                      <a:r>
                        <a:rPr lang="en-GB" sz="1900" b="1">
                          <a:effectLst/>
                        </a:rPr>
                        <a:t>Inflation means higher rent, energy bills and ingredient prices. Customers also have less money to spend.</a:t>
                      </a:r>
                      <a:endParaRPr lang="en-GB" sz="1900" b="1" i="0">
                        <a:solidFill>
                          <a:srgbClr val="000000"/>
                        </a:solidFill>
                        <a:effectLst/>
                      </a:endParaRPr>
                    </a:p>
                  </a:txBody>
                  <a:tcPr anchor="ctr"/>
                </a:tc>
                <a:extLst>
                  <a:ext uri="{0D108BD9-81ED-4DB2-BD59-A6C34878D82A}">
                    <a16:rowId xmlns:a16="http://schemas.microsoft.com/office/drawing/2014/main" val="2970651880"/>
                  </a:ext>
                </a:extLst>
              </a:tr>
              <a:tr h="0">
                <a:tc>
                  <a:txBody>
                    <a:bodyPr/>
                    <a:lstStyle/>
                    <a:p>
                      <a:pPr algn="l">
                        <a:buNone/>
                      </a:pPr>
                      <a:r>
                        <a:rPr lang="en-GB" sz="1900" b="1">
                          <a:effectLst/>
                        </a:rPr>
                        <a:t>Social</a:t>
                      </a:r>
                      <a:endParaRPr lang="en-GB" sz="1900" b="1" i="0">
                        <a:solidFill>
                          <a:srgbClr val="000000"/>
                        </a:solidFill>
                        <a:effectLst/>
                      </a:endParaRPr>
                    </a:p>
                  </a:txBody>
                  <a:tcPr anchor="ctr"/>
                </a:tc>
                <a:tc>
                  <a:txBody>
                    <a:bodyPr/>
                    <a:lstStyle/>
                    <a:p>
                      <a:pPr algn="l">
                        <a:buNone/>
                      </a:pPr>
                      <a:r>
                        <a:rPr lang="en-GB" sz="1900" b="1" dirty="0">
                          <a:effectLst/>
                        </a:rPr>
                        <a:t>More people work from home and customers expect delivery and online ordering.</a:t>
                      </a:r>
                      <a:endParaRPr lang="en-GB" sz="1900" b="1" i="0" dirty="0">
                        <a:solidFill>
                          <a:srgbClr val="000000"/>
                        </a:solidFill>
                        <a:effectLst/>
                      </a:endParaRPr>
                    </a:p>
                  </a:txBody>
                  <a:tcPr anchor="ctr"/>
                </a:tc>
                <a:extLst>
                  <a:ext uri="{0D108BD9-81ED-4DB2-BD59-A6C34878D82A}">
                    <a16:rowId xmlns:a16="http://schemas.microsoft.com/office/drawing/2014/main" val="2403322642"/>
                  </a:ext>
                </a:extLst>
              </a:tr>
              <a:tr h="0">
                <a:tc>
                  <a:txBody>
                    <a:bodyPr/>
                    <a:lstStyle/>
                    <a:p>
                      <a:pPr algn="l">
                        <a:buNone/>
                      </a:pPr>
                      <a:r>
                        <a:rPr lang="en-GB" sz="1900" b="1">
                          <a:effectLst/>
                        </a:rPr>
                        <a:t>Technological</a:t>
                      </a:r>
                      <a:endParaRPr lang="en-GB" sz="1900" b="1" i="0">
                        <a:solidFill>
                          <a:srgbClr val="000000"/>
                        </a:solidFill>
                        <a:effectLst/>
                      </a:endParaRPr>
                    </a:p>
                  </a:txBody>
                  <a:tcPr anchor="ctr"/>
                </a:tc>
                <a:tc>
                  <a:txBody>
                    <a:bodyPr/>
                    <a:lstStyle/>
                    <a:p>
                      <a:pPr algn="l">
                        <a:buNone/>
                      </a:pPr>
                      <a:r>
                        <a:rPr lang="en-GB" sz="1900" b="1">
                          <a:effectLst/>
                        </a:rPr>
                        <a:t>Basil doesn't offer online ordering or delivery, which could make him less competitive.</a:t>
                      </a:r>
                      <a:endParaRPr lang="en-GB" sz="1900" b="1" i="0">
                        <a:solidFill>
                          <a:srgbClr val="000000"/>
                        </a:solidFill>
                        <a:effectLst/>
                      </a:endParaRPr>
                    </a:p>
                  </a:txBody>
                  <a:tcPr anchor="ctr"/>
                </a:tc>
                <a:extLst>
                  <a:ext uri="{0D108BD9-81ED-4DB2-BD59-A6C34878D82A}">
                    <a16:rowId xmlns:a16="http://schemas.microsoft.com/office/drawing/2014/main" val="2372735022"/>
                  </a:ext>
                </a:extLst>
              </a:tr>
              <a:tr h="0">
                <a:tc>
                  <a:txBody>
                    <a:bodyPr/>
                    <a:lstStyle/>
                    <a:p>
                      <a:pPr algn="l">
                        <a:buNone/>
                      </a:pPr>
                      <a:r>
                        <a:rPr lang="en-GB" sz="1900" b="1">
                          <a:effectLst/>
                        </a:rPr>
                        <a:t>Environmental</a:t>
                      </a:r>
                      <a:endParaRPr lang="en-GB" sz="1900" b="1" i="0">
                        <a:solidFill>
                          <a:srgbClr val="000000"/>
                        </a:solidFill>
                        <a:effectLst/>
                      </a:endParaRPr>
                    </a:p>
                  </a:txBody>
                  <a:tcPr anchor="ctr"/>
                </a:tc>
                <a:tc>
                  <a:txBody>
                    <a:bodyPr/>
                    <a:lstStyle/>
                    <a:p>
                      <a:pPr algn="l">
                        <a:buNone/>
                      </a:pPr>
                      <a:r>
                        <a:rPr lang="en-GB" sz="1900" b="1">
                          <a:effectLst/>
                        </a:rPr>
                        <a:t>Organic ingredients can become more expensive because of poor harvests and changing weather.</a:t>
                      </a:r>
                      <a:endParaRPr lang="en-GB" sz="1900" b="1" i="0">
                        <a:solidFill>
                          <a:srgbClr val="000000"/>
                        </a:solidFill>
                        <a:effectLst/>
                      </a:endParaRPr>
                    </a:p>
                  </a:txBody>
                  <a:tcPr anchor="ctr"/>
                </a:tc>
                <a:extLst>
                  <a:ext uri="{0D108BD9-81ED-4DB2-BD59-A6C34878D82A}">
                    <a16:rowId xmlns:a16="http://schemas.microsoft.com/office/drawing/2014/main" val="1564328650"/>
                  </a:ext>
                </a:extLst>
              </a:tr>
              <a:tr h="0">
                <a:tc>
                  <a:txBody>
                    <a:bodyPr/>
                    <a:lstStyle/>
                    <a:p>
                      <a:pPr algn="l">
                        <a:buNone/>
                      </a:pPr>
                      <a:r>
                        <a:rPr lang="en-GB" sz="1900" b="1" dirty="0">
                          <a:effectLst/>
                        </a:rPr>
                        <a:t>Legal</a:t>
                      </a:r>
                      <a:endParaRPr lang="en-GB" sz="1900" b="1" i="0" dirty="0">
                        <a:solidFill>
                          <a:srgbClr val="000000"/>
                        </a:solidFill>
                        <a:effectLst/>
                      </a:endParaRPr>
                    </a:p>
                  </a:txBody>
                  <a:tcPr anchor="ctr"/>
                </a:tc>
                <a:tc>
                  <a:txBody>
                    <a:bodyPr/>
                    <a:lstStyle/>
                    <a:p>
                      <a:pPr algn="l">
                        <a:buNone/>
                      </a:pPr>
                      <a:r>
                        <a:rPr lang="en-GB" sz="1900" b="1" dirty="0">
                          <a:effectLst/>
                        </a:rPr>
                        <a:t>Food hygiene, allergen information and health and safety rules must all be followed.</a:t>
                      </a:r>
                      <a:endParaRPr lang="en-GB" sz="1900" b="1" i="0" dirty="0">
                        <a:solidFill>
                          <a:srgbClr val="000000"/>
                        </a:solidFill>
                        <a:effectLst/>
                      </a:endParaRPr>
                    </a:p>
                  </a:txBody>
                  <a:tcPr anchor="ctr"/>
                </a:tc>
                <a:extLst>
                  <a:ext uri="{0D108BD9-81ED-4DB2-BD59-A6C34878D82A}">
                    <a16:rowId xmlns:a16="http://schemas.microsoft.com/office/drawing/2014/main" val="1316349307"/>
                  </a:ext>
                </a:extLst>
              </a:tr>
            </a:tbl>
          </a:graphicData>
        </a:graphic>
      </p:graphicFrame>
      <p:sp>
        <p:nvSpPr>
          <p:cNvPr id="3" name="TextBox 2">
            <a:extLst>
              <a:ext uri="{FF2B5EF4-FFF2-40B4-BE49-F238E27FC236}">
                <a16:creationId xmlns:a16="http://schemas.microsoft.com/office/drawing/2014/main" id="{29F0E993-6F44-40E3-F1B7-1FA927DA8DBE}"/>
              </a:ext>
            </a:extLst>
          </p:cNvPr>
          <p:cNvSpPr txBox="1"/>
          <p:nvPr/>
        </p:nvSpPr>
        <p:spPr>
          <a:xfrm>
            <a:off x="5110716" y="2467344"/>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E69BB0F1-FCEE-9D2D-4BD7-E93D32E66440}"/>
              </a:ext>
            </a:extLst>
          </p:cNvPr>
          <p:cNvSpPr txBox="1"/>
          <p:nvPr/>
        </p:nvSpPr>
        <p:spPr>
          <a:xfrm>
            <a:off x="9416146" y="5556638"/>
            <a:ext cx="2599070" cy="646331"/>
          </a:xfrm>
          <a:prstGeom prst="rect">
            <a:avLst/>
          </a:prstGeom>
          <a:noFill/>
          <a:ln>
            <a:solidFill>
              <a:srgbClr val="000000"/>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b="0" i="0" u="none" strike="noStrike" dirty="0">
                <a:solidFill>
                  <a:srgbClr val="000000"/>
                </a:solidFill>
                <a:effectLst/>
                <a:latin typeface="-webkit-standard"/>
              </a:rPr>
              <a:t>(Johnson, Scholes and Whittington, 2020</a:t>
            </a:r>
            <a:r>
              <a:rPr lang="en-GB" i="1" u="none" strike="noStrike" dirty="0">
                <a:solidFill>
                  <a:srgbClr val="000000"/>
                </a:solidFill>
                <a:latin typeface="-webkit-standard"/>
              </a:rPr>
              <a:t>)</a:t>
            </a:r>
            <a:endParaRPr lang="en-US" dirty="0">
              <a:solidFill>
                <a:srgbClr val="000000"/>
              </a:solidFill>
            </a:endParaRPr>
          </a:p>
        </p:txBody>
      </p:sp>
    </p:spTree>
    <p:extLst>
      <p:ext uri="{BB962C8B-B14F-4D97-AF65-F5344CB8AC3E}">
        <p14:creationId xmlns:p14="http://schemas.microsoft.com/office/powerpoint/2010/main" val="2738511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0CD348E-9357-0442-4555-AF6B4AFE34B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8</a:t>
            </a:fld>
            <a:endParaRPr lang="en-US" dirty="0"/>
          </a:p>
        </p:txBody>
      </p:sp>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16175CD3-950A-081A-19FE-0C3E7FE7F81E}"/>
                  </a:ext>
                </a:extLst>
              </p14:cNvPr>
              <p14:cNvContentPartPr/>
              <p14:nvPr/>
            </p14:nvContentPartPr>
            <p14:xfrm>
              <a:off x="573334" y="3207421"/>
              <a:ext cx="9056409" cy="360"/>
            </p14:xfrm>
          </p:contentPart>
        </mc:Choice>
        <mc:Fallback xmlns="">
          <p:pic>
            <p:nvPicPr>
              <p:cNvPr id="9" name="Ink 8">
                <a:extLst>
                  <a:ext uri="{FF2B5EF4-FFF2-40B4-BE49-F238E27FC236}">
                    <a16:creationId xmlns:a16="http://schemas.microsoft.com/office/drawing/2014/main" id="{16175CD3-950A-081A-19FE-0C3E7FE7F81E}"/>
                  </a:ext>
                </a:extLst>
              </p:cNvPr>
              <p:cNvPicPr/>
              <p:nvPr/>
            </p:nvPicPr>
            <p:blipFill>
              <a:blip r:embed="rId4"/>
              <a:stretch>
                <a:fillRect/>
              </a:stretch>
            </p:blipFill>
            <p:spPr>
              <a:xfrm>
                <a:off x="567214" y="3201301"/>
                <a:ext cx="9068649"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4F85941D-620B-7E2C-7058-8008E6459E02}"/>
                  </a:ext>
                </a:extLst>
              </p14:cNvPr>
              <p14:cNvContentPartPr/>
              <p14:nvPr/>
            </p14:nvContentPartPr>
            <p14:xfrm>
              <a:off x="6308563" y="1754821"/>
              <a:ext cx="813960" cy="1409400"/>
            </p14:xfrm>
          </p:contentPart>
        </mc:Choice>
        <mc:Fallback xmlns="">
          <p:pic>
            <p:nvPicPr>
              <p:cNvPr id="10" name="Ink 9">
                <a:extLst>
                  <a:ext uri="{FF2B5EF4-FFF2-40B4-BE49-F238E27FC236}">
                    <a16:creationId xmlns:a16="http://schemas.microsoft.com/office/drawing/2014/main" id="{4F85941D-620B-7E2C-7058-8008E6459E02}"/>
                  </a:ext>
                </a:extLst>
              </p:cNvPr>
              <p:cNvPicPr/>
              <p:nvPr/>
            </p:nvPicPr>
            <p:blipFill>
              <a:blip r:embed="rId6"/>
              <a:stretch>
                <a:fillRect/>
              </a:stretch>
            </p:blipFill>
            <p:spPr>
              <a:xfrm>
                <a:off x="6302443" y="1748701"/>
                <a:ext cx="826200" cy="14216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k 10">
                <a:extLst>
                  <a:ext uri="{FF2B5EF4-FFF2-40B4-BE49-F238E27FC236}">
                    <a16:creationId xmlns:a16="http://schemas.microsoft.com/office/drawing/2014/main" id="{BB66EA9E-A115-4F29-2BA2-320B077D8C3A}"/>
                  </a:ext>
                </a:extLst>
              </p14:cNvPr>
              <p14:cNvContentPartPr/>
              <p14:nvPr/>
            </p14:nvContentPartPr>
            <p14:xfrm>
              <a:off x="3582103" y="1500661"/>
              <a:ext cx="931320" cy="1612440"/>
            </p14:xfrm>
          </p:contentPart>
        </mc:Choice>
        <mc:Fallback xmlns="">
          <p:pic>
            <p:nvPicPr>
              <p:cNvPr id="11" name="Ink 10">
                <a:extLst>
                  <a:ext uri="{FF2B5EF4-FFF2-40B4-BE49-F238E27FC236}">
                    <a16:creationId xmlns:a16="http://schemas.microsoft.com/office/drawing/2014/main" id="{BB66EA9E-A115-4F29-2BA2-320B077D8C3A}"/>
                  </a:ext>
                </a:extLst>
              </p:cNvPr>
              <p:cNvPicPr/>
              <p:nvPr/>
            </p:nvPicPr>
            <p:blipFill>
              <a:blip r:embed="rId8"/>
              <a:stretch>
                <a:fillRect/>
              </a:stretch>
            </p:blipFill>
            <p:spPr>
              <a:xfrm>
                <a:off x="3575983" y="1494541"/>
                <a:ext cx="943560" cy="16246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AAB11F97-75AA-7845-51C3-5DF7E6044159}"/>
                  </a:ext>
                </a:extLst>
              </p14:cNvPr>
              <p14:cNvContentPartPr/>
              <p14:nvPr/>
            </p14:nvContentPartPr>
            <p14:xfrm>
              <a:off x="654847" y="1578891"/>
              <a:ext cx="897480" cy="1554120"/>
            </p14:xfrm>
          </p:contentPart>
        </mc:Choice>
        <mc:Fallback xmlns="">
          <p:pic>
            <p:nvPicPr>
              <p:cNvPr id="12" name="Ink 11">
                <a:extLst>
                  <a:ext uri="{FF2B5EF4-FFF2-40B4-BE49-F238E27FC236}">
                    <a16:creationId xmlns:a16="http://schemas.microsoft.com/office/drawing/2014/main" id="{AAB11F97-75AA-7845-51C3-5DF7E6044159}"/>
                  </a:ext>
                </a:extLst>
              </p:cNvPr>
              <p:cNvPicPr/>
              <p:nvPr/>
            </p:nvPicPr>
            <p:blipFill>
              <a:blip r:embed="rId10"/>
              <a:stretch>
                <a:fillRect/>
              </a:stretch>
            </p:blipFill>
            <p:spPr>
              <a:xfrm>
                <a:off x="648727" y="1572771"/>
                <a:ext cx="909720" cy="15663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3" name="Ink 12">
                <a:extLst>
                  <a:ext uri="{FF2B5EF4-FFF2-40B4-BE49-F238E27FC236}">
                    <a16:creationId xmlns:a16="http://schemas.microsoft.com/office/drawing/2014/main" id="{1799DC1B-D09C-730B-AF17-904E61008728}"/>
                  </a:ext>
                </a:extLst>
              </p14:cNvPr>
              <p14:cNvContentPartPr/>
              <p14:nvPr/>
            </p14:nvContentPartPr>
            <p14:xfrm>
              <a:off x="4748503" y="3848221"/>
              <a:ext cx="360" cy="360"/>
            </p14:xfrm>
          </p:contentPart>
        </mc:Choice>
        <mc:Fallback xmlns="">
          <p:pic>
            <p:nvPicPr>
              <p:cNvPr id="13" name="Ink 12">
                <a:extLst>
                  <a:ext uri="{FF2B5EF4-FFF2-40B4-BE49-F238E27FC236}">
                    <a16:creationId xmlns:a16="http://schemas.microsoft.com/office/drawing/2014/main" id="{1799DC1B-D09C-730B-AF17-904E61008728}"/>
                  </a:ext>
                </a:extLst>
              </p:cNvPr>
              <p:cNvPicPr/>
              <p:nvPr/>
            </p:nvPicPr>
            <p:blipFill>
              <a:blip r:embed="rId12"/>
              <a:stretch>
                <a:fillRect/>
              </a:stretch>
            </p:blipFill>
            <p:spPr>
              <a:xfrm>
                <a:off x="4742383" y="3842101"/>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B299692A-CDED-3601-A581-31C597A3DA6A}"/>
                  </a:ext>
                </a:extLst>
              </p14:cNvPr>
              <p14:cNvContentPartPr/>
              <p14:nvPr/>
            </p14:nvContentPartPr>
            <p14:xfrm>
              <a:off x="3620982" y="3292741"/>
              <a:ext cx="903089" cy="1564092"/>
            </p14:xfrm>
          </p:contentPart>
        </mc:Choice>
        <mc:Fallback xmlns="">
          <p:pic>
            <p:nvPicPr>
              <p:cNvPr id="15" name="Ink 14">
                <a:extLst>
                  <a:ext uri="{FF2B5EF4-FFF2-40B4-BE49-F238E27FC236}">
                    <a16:creationId xmlns:a16="http://schemas.microsoft.com/office/drawing/2014/main" id="{B299692A-CDED-3601-A581-31C597A3DA6A}"/>
                  </a:ext>
                </a:extLst>
              </p:cNvPr>
              <p:cNvPicPr/>
              <p:nvPr/>
            </p:nvPicPr>
            <p:blipFill>
              <a:blip r:embed="rId14"/>
              <a:stretch>
                <a:fillRect/>
              </a:stretch>
            </p:blipFill>
            <p:spPr>
              <a:xfrm>
                <a:off x="3614863" y="3286620"/>
                <a:ext cx="915327" cy="1576334"/>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6" name="Ink 15">
                <a:extLst>
                  <a:ext uri="{FF2B5EF4-FFF2-40B4-BE49-F238E27FC236}">
                    <a16:creationId xmlns:a16="http://schemas.microsoft.com/office/drawing/2014/main" id="{00F486BC-F034-FE87-43DD-3F146F2D04F3}"/>
                  </a:ext>
                </a:extLst>
              </p14:cNvPr>
              <p14:cNvContentPartPr/>
              <p14:nvPr/>
            </p14:nvContentPartPr>
            <p14:xfrm>
              <a:off x="621865" y="3292741"/>
              <a:ext cx="947970" cy="1641004"/>
            </p14:xfrm>
          </p:contentPart>
        </mc:Choice>
        <mc:Fallback xmlns="">
          <p:pic>
            <p:nvPicPr>
              <p:cNvPr id="16" name="Ink 15">
                <a:extLst>
                  <a:ext uri="{FF2B5EF4-FFF2-40B4-BE49-F238E27FC236}">
                    <a16:creationId xmlns:a16="http://schemas.microsoft.com/office/drawing/2014/main" id="{00F486BC-F034-FE87-43DD-3F146F2D04F3}"/>
                  </a:ext>
                </a:extLst>
              </p:cNvPr>
              <p:cNvPicPr/>
              <p:nvPr/>
            </p:nvPicPr>
            <p:blipFill>
              <a:blip r:embed="rId16"/>
              <a:stretch>
                <a:fillRect/>
              </a:stretch>
            </p:blipFill>
            <p:spPr>
              <a:xfrm>
                <a:off x="615742" y="3286622"/>
                <a:ext cx="960216" cy="1653242"/>
              </a:xfrm>
              <a:prstGeom prst="rect">
                <a:avLst/>
              </a:prstGeom>
            </p:spPr>
          </p:pic>
        </mc:Fallback>
      </mc:AlternateContent>
      <p:sp>
        <p:nvSpPr>
          <p:cNvPr id="17" name="TextBox 16">
            <a:extLst>
              <a:ext uri="{FF2B5EF4-FFF2-40B4-BE49-F238E27FC236}">
                <a16:creationId xmlns:a16="http://schemas.microsoft.com/office/drawing/2014/main" id="{661895AF-5E72-951B-CCBA-FC591ABD3D71}"/>
              </a:ext>
            </a:extLst>
          </p:cNvPr>
          <p:cNvSpPr txBox="1"/>
          <p:nvPr/>
        </p:nvSpPr>
        <p:spPr>
          <a:xfrm>
            <a:off x="9645042" y="2927815"/>
            <a:ext cx="2370173" cy="800219"/>
          </a:xfrm>
          <a:prstGeom prst="rect">
            <a:avLst/>
          </a:prstGeom>
          <a:noFill/>
          <a:ln>
            <a:solidFill>
              <a:srgbClr val="000000"/>
            </a:solidFill>
          </a:ln>
        </p:spPr>
        <p:txBody>
          <a:bodyPr wrap="square" rtlCol="0">
            <a:spAutoFit/>
          </a:bodyPr>
          <a:lstStyle/>
          <a:p>
            <a:pPr algn="l"/>
            <a:r>
              <a:rPr lang="en-GB" sz="2300" b="1" dirty="0"/>
              <a:t>DECREASING</a:t>
            </a:r>
          </a:p>
          <a:p>
            <a:pPr algn="l"/>
            <a:r>
              <a:rPr lang="en-GB" sz="2300" b="1" dirty="0"/>
              <a:t>SALES</a:t>
            </a:r>
          </a:p>
        </p:txBody>
      </p:sp>
      <p:sp>
        <p:nvSpPr>
          <p:cNvPr id="18" name="TextBox 17">
            <a:extLst>
              <a:ext uri="{FF2B5EF4-FFF2-40B4-BE49-F238E27FC236}">
                <a16:creationId xmlns:a16="http://schemas.microsoft.com/office/drawing/2014/main" id="{F7DFE56D-E43C-A6AD-F816-F3A77C4D6F7B}"/>
              </a:ext>
            </a:extLst>
          </p:cNvPr>
          <p:cNvSpPr txBox="1"/>
          <p:nvPr/>
        </p:nvSpPr>
        <p:spPr>
          <a:xfrm>
            <a:off x="6680803" y="1338329"/>
            <a:ext cx="2364093" cy="369332"/>
          </a:xfrm>
          <a:prstGeom prst="rect">
            <a:avLst/>
          </a:prstGeom>
          <a:noFill/>
          <a:ln>
            <a:solidFill>
              <a:srgbClr val="000000"/>
            </a:solidFill>
          </a:ln>
        </p:spPr>
        <p:txBody>
          <a:bodyPr wrap="square" rtlCol="0">
            <a:spAutoFit/>
          </a:bodyPr>
          <a:lstStyle/>
          <a:p>
            <a:pPr algn="l"/>
            <a:r>
              <a:rPr lang="en-GB" b="1" dirty="0"/>
              <a:t>PEOPLE</a:t>
            </a:r>
            <a:endParaRPr lang="en-US" b="1" dirty="0"/>
          </a:p>
        </p:txBody>
      </p:sp>
      <p:sp>
        <p:nvSpPr>
          <p:cNvPr id="20" name="TextBox 19">
            <a:extLst>
              <a:ext uri="{FF2B5EF4-FFF2-40B4-BE49-F238E27FC236}">
                <a16:creationId xmlns:a16="http://schemas.microsoft.com/office/drawing/2014/main" id="{FD0115BB-E8F4-B994-0DD6-391C157D46BF}"/>
              </a:ext>
            </a:extLst>
          </p:cNvPr>
          <p:cNvSpPr txBox="1"/>
          <p:nvPr/>
        </p:nvSpPr>
        <p:spPr>
          <a:xfrm>
            <a:off x="7035943" y="1971489"/>
            <a:ext cx="2364092" cy="923330"/>
          </a:xfrm>
          <a:prstGeom prst="rect">
            <a:avLst/>
          </a:prstGeom>
          <a:noFill/>
        </p:spPr>
        <p:txBody>
          <a:bodyPr wrap="square" rtlCol="0">
            <a:spAutoFit/>
          </a:bodyPr>
          <a:lstStyle/>
          <a:p>
            <a:pPr marL="285750" indent="-285750" algn="l">
              <a:buFont typeface="Arial" panose="020B0604020202020204" pitchFamily="34" charset="0"/>
              <a:buChar char="•"/>
            </a:pPr>
            <a:r>
              <a:rPr lang="en-GB" dirty="0"/>
              <a:t>HYBRID WORKERS</a:t>
            </a:r>
          </a:p>
          <a:p>
            <a:pPr marL="285750" indent="-285750" algn="l">
              <a:buFont typeface="Arial" panose="020B0604020202020204" pitchFamily="34" charset="0"/>
              <a:buChar char="•"/>
            </a:pPr>
            <a:r>
              <a:rPr lang="en-GB" dirty="0"/>
              <a:t>REDUNDANCIES</a:t>
            </a:r>
          </a:p>
          <a:p>
            <a:pPr marL="285750" indent="-285750" algn="l">
              <a:buFont typeface="Arial" panose="020B0604020202020204" pitchFamily="34" charset="0"/>
              <a:buChar char="•"/>
            </a:pPr>
            <a:r>
              <a:rPr lang="en-GB" dirty="0"/>
              <a:t>FEWER SHOPPERS</a:t>
            </a:r>
            <a:endParaRPr lang="en-US" dirty="0"/>
          </a:p>
        </p:txBody>
      </p:sp>
      <p:sp>
        <p:nvSpPr>
          <p:cNvPr id="21" name="TextBox 20">
            <a:extLst>
              <a:ext uri="{FF2B5EF4-FFF2-40B4-BE49-F238E27FC236}">
                <a16:creationId xmlns:a16="http://schemas.microsoft.com/office/drawing/2014/main" id="{5870F0BC-EBD5-46DE-7229-28D0C59D9E63}"/>
              </a:ext>
            </a:extLst>
          </p:cNvPr>
          <p:cNvSpPr txBox="1"/>
          <p:nvPr/>
        </p:nvSpPr>
        <p:spPr>
          <a:xfrm>
            <a:off x="3834103" y="1084169"/>
            <a:ext cx="1828800" cy="369332"/>
          </a:xfrm>
          <a:prstGeom prst="rect">
            <a:avLst/>
          </a:prstGeom>
          <a:noFill/>
          <a:ln>
            <a:solidFill>
              <a:srgbClr val="000000"/>
            </a:solidFill>
          </a:ln>
        </p:spPr>
        <p:txBody>
          <a:bodyPr wrap="square" rtlCol="0">
            <a:spAutoFit/>
          </a:bodyPr>
          <a:lstStyle/>
          <a:p>
            <a:pPr algn="l"/>
            <a:r>
              <a:rPr lang="en-GB" b="1" dirty="0"/>
              <a:t>METHODS</a:t>
            </a:r>
            <a:endParaRPr lang="en-US" b="1" dirty="0"/>
          </a:p>
        </p:txBody>
      </p:sp>
      <p:sp>
        <p:nvSpPr>
          <p:cNvPr id="22" name="TextBox 21">
            <a:extLst>
              <a:ext uri="{FF2B5EF4-FFF2-40B4-BE49-F238E27FC236}">
                <a16:creationId xmlns:a16="http://schemas.microsoft.com/office/drawing/2014/main" id="{8497432F-A298-0A9B-9FE2-81A7225BD07D}"/>
              </a:ext>
            </a:extLst>
          </p:cNvPr>
          <p:cNvSpPr txBox="1"/>
          <p:nvPr/>
        </p:nvSpPr>
        <p:spPr>
          <a:xfrm>
            <a:off x="921613" y="1106503"/>
            <a:ext cx="1828800" cy="369332"/>
          </a:xfrm>
          <a:prstGeom prst="rect">
            <a:avLst/>
          </a:prstGeom>
          <a:noFill/>
          <a:ln>
            <a:solidFill>
              <a:srgbClr val="000000"/>
            </a:solidFill>
          </a:ln>
        </p:spPr>
        <p:txBody>
          <a:bodyPr wrap="square" rtlCol="0">
            <a:spAutoFit/>
          </a:bodyPr>
          <a:lstStyle/>
          <a:p>
            <a:pPr algn="l"/>
            <a:r>
              <a:rPr lang="en-GB" b="1" dirty="0"/>
              <a:t>ENVIRONMENT</a:t>
            </a:r>
          </a:p>
        </p:txBody>
      </p:sp>
      <p:sp>
        <p:nvSpPr>
          <p:cNvPr id="23" name="TextBox 22">
            <a:extLst>
              <a:ext uri="{FF2B5EF4-FFF2-40B4-BE49-F238E27FC236}">
                <a16:creationId xmlns:a16="http://schemas.microsoft.com/office/drawing/2014/main" id="{3221E809-81B5-9640-EDF0-ED601B717E20}"/>
              </a:ext>
            </a:extLst>
          </p:cNvPr>
          <p:cNvSpPr txBox="1"/>
          <p:nvPr/>
        </p:nvSpPr>
        <p:spPr>
          <a:xfrm>
            <a:off x="4314981" y="1694490"/>
            <a:ext cx="2078410" cy="1200329"/>
          </a:xfrm>
          <a:prstGeom prst="rect">
            <a:avLst/>
          </a:prstGeom>
          <a:noFill/>
        </p:spPr>
        <p:txBody>
          <a:bodyPr wrap="square" rtlCol="0">
            <a:spAutoFit/>
          </a:bodyPr>
          <a:lstStyle/>
          <a:p>
            <a:pPr marL="285750" indent="-285750" algn="l">
              <a:buFont typeface="Arial" panose="020B0604020202020204" pitchFamily="34" charset="0"/>
              <a:buChar char="•"/>
            </a:pPr>
            <a:r>
              <a:rPr lang="en-GB" dirty="0"/>
              <a:t>NO DELIVERY </a:t>
            </a:r>
          </a:p>
          <a:p>
            <a:pPr marL="285750" indent="-285750" algn="l">
              <a:buFont typeface="Arial" panose="020B0604020202020204" pitchFamily="34" charset="0"/>
              <a:buChar char="•"/>
            </a:pPr>
            <a:r>
              <a:rPr lang="en-GB" dirty="0"/>
              <a:t>POOR PRE ORDER SYSTEM </a:t>
            </a:r>
          </a:p>
          <a:p>
            <a:pPr marL="285750" indent="-285750" algn="l">
              <a:buFont typeface="Arial" panose="020B0604020202020204" pitchFamily="34" charset="0"/>
              <a:buChar char="•"/>
            </a:pPr>
            <a:r>
              <a:rPr lang="en-GB" dirty="0"/>
              <a:t>LONG QUEUES</a:t>
            </a:r>
            <a:endParaRPr lang="en-US" dirty="0"/>
          </a:p>
        </p:txBody>
      </p:sp>
      <p:sp>
        <p:nvSpPr>
          <p:cNvPr id="24" name="TextBox 23">
            <a:extLst>
              <a:ext uri="{FF2B5EF4-FFF2-40B4-BE49-F238E27FC236}">
                <a16:creationId xmlns:a16="http://schemas.microsoft.com/office/drawing/2014/main" id="{773D1DB1-3FF3-9B81-9C0E-8C09EC078C62}"/>
              </a:ext>
            </a:extLst>
          </p:cNvPr>
          <p:cNvSpPr txBox="1"/>
          <p:nvPr/>
        </p:nvSpPr>
        <p:spPr>
          <a:xfrm>
            <a:off x="3525386" y="4951873"/>
            <a:ext cx="1828800" cy="369332"/>
          </a:xfrm>
          <a:prstGeom prst="rect">
            <a:avLst/>
          </a:prstGeom>
          <a:noFill/>
          <a:ln>
            <a:solidFill>
              <a:srgbClr val="000000"/>
            </a:solidFill>
          </a:ln>
        </p:spPr>
        <p:txBody>
          <a:bodyPr wrap="square" rtlCol="0">
            <a:spAutoFit/>
          </a:bodyPr>
          <a:lstStyle/>
          <a:p>
            <a:pPr algn="l"/>
            <a:r>
              <a:rPr lang="en-GB" b="1" dirty="0"/>
              <a:t>COMPETITION</a:t>
            </a:r>
            <a:endParaRPr lang="en-US" b="1" dirty="0"/>
          </a:p>
        </p:txBody>
      </p:sp>
      <p:sp>
        <p:nvSpPr>
          <p:cNvPr id="25" name="TextBox 24">
            <a:extLst>
              <a:ext uri="{FF2B5EF4-FFF2-40B4-BE49-F238E27FC236}">
                <a16:creationId xmlns:a16="http://schemas.microsoft.com/office/drawing/2014/main" id="{2D6AB598-FBEA-F9F4-0993-AC0E7436C485}"/>
              </a:ext>
            </a:extLst>
          </p:cNvPr>
          <p:cNvSpPr txBox="1"/>
          <p:nvPr/>
        </p:nvSpPr>
        <p:spPr>
          <a:xfrm>
            <a:off x="1161119" y="5043866"/>
            <a:ext cx="1451005" cy="369332"/>
          </a:xfrm>
          <a:prstGeom prst="rect">
            <a:avLst/>
          </a:prstGeom>
          <a:noFill/>
          <a:ln>
            <a:solidFill>
              <a:srgbClr val="000000"/>
            </a:solidFill>
          </a:ln>
        </p:spPr>
        <p:txBody>
          <a:bodyPr wrap="square" rtlCol="0">
            <a:spAutoFit/>
          </a:bodyPr>
          <a:lstStyle/>
          <a:p>
            <a:pPr algn="l"/>
            <a:r>
              <a:rPr lang="en-GB" b="1" dirty="0"/>
              <a:t>COSTS</a:t>
            </a:r>
            <a:endParaRPr lang="en-US" b="1" dirty="0"/>
          </a:p>
        </p:txBody>
      </p:sp>
      <p:sp>
        <p:nvSpPr>
          <p:cNvPr id="26" name="TextBox 25">
            <a:extLst>
              <a:ext uri="{FF2B5EF4-FFF2-40B4-BE49-F238E27FC236}">
                <a16:creationId xmlns:a16="http://schemas.microsoft.com/office/drawing/2014/main" id="{018112C7-8F07-4E45-1C9E-E1A7F1CD8740}"/>
              </a:ext>
            </a:extLst>
          </p:cNvPr>
          <p:cNvSpPr txBox="1"/>
          <p:nvPr/>
        </p:nvSpPr>
        <p:spPr>
          <a:xfrm>
            <a:off x="1438205" y="1746840"/>
            <a:ext cx="2347838" cy="1138773"/>
          </a:xfrm>
          <a:prstGeom prst="rect">
            <a:avLst/>
          </a:prstGeom>
          <a:noFill/>
        </p:spPr>
        <p:txBody>
          <a:bodyPr wrap="square" rtlCol="0">
            <a:spAutoFit/>
          </a:bodyPr>
          <a:lstStyle/>
          <a:p>
            <a:pPr marL="285750" indent="-285750" algn="l">
              <a:buFont typeface="Arial" panose="020B0604020202020204" pitchFamily="34" charset="0"/>
              <a:buChar char="•"/>
            </a:pPr>
            <a:r>
              <a:rPr lang="en-GB" sz="1700" dirty="0"/>
              <a:t>EMPTY RETAIL UNITS </a:t>
            </a:r>
          </a:p>
          <a:p>
            <a:pPr marL="285750" indent="-285750" algn="l">
              <a:buFont typeface="Arial" panose="020B0604020202020204" pitchFamily="34" charset="0"/>
              <a:buChar char="•"/>
            </a:pPr>
            <a:r>
              <a:rPr lang="en-GB" sz="1700" dirty="0"/>
              <a:t>LESS FOOTFALL</a:t>
            </a:r>
          </a:p>
          <a:p>
            <a:pPr marL="285750" indent="-285750" algn="l">
              <a:buFont typeface="Arial" panose="020B0604020202020204" pitchFamily="34" charset="0"/>
              <a:buChar char="•"/>
            </a:pPr>
            <a:r>
              <a:rPr lang="en-GB" sz="1700" dirty="0"/>
              <a:t>ONLINE SHOPPING </a:t>
            </a:r>
            <a:endParaRPr lang="en-US" sz="1700" dirty="0"/>
          </a:p>
        </p:txBody>
      </p:sp>
      <p:sp>
        <p:nvSpPr>
          <p:cNvPr id="27" name="TextBox 26">
            <a:extLst>
              <a:ext uri="{FF2B5EF4-FFF2-40B4-BE49-F238E27FC236}">
                <a16:creationId xmlns:a16="http://schemas.microsoft.com/office/drawing/2014/main" id="{863463DA-36CD-30FE-D915-AA1591CF254C}"/>
              </a:ext>
            </a:extLst>
          </p:cNvPr>
          <p:cNvSpPr txBox="1"/>
          <p:nvPr/>
        </p:nvSpPr>
        <p:spPr>
          <a:xfrm>
            <a:off x="1615153" y="3242918"/>
            <a:ext cx="1828800" cy="1754326"/>
          </a:xfrm>
          <a:prstGeom prst="rect">
            <a:avLst/>
          </a:prstGeom>
          <a:noFill/>
        </p:spPr>
        <p:txBody>
          <a:bodyPr wrap="square" rtlCol="0">
            <a:spAutoFit/>
          </a:bodyPr>
          <a:lstStyle/>
          <a:p>
            <a:pPr marL="285750" indent="-285750" algn="l">
              <a:buFont typeface="Arial" panose="020B0604020202020204" pitchFamily="34" charset="0"/>
              <a:buChar char="•"/>
            </a:pPr>
            <a:r>
              <a:rPr lang="en-GB" dirty="0"/>
              <a:t>HIGHER RENT </a:t>
            </a:r>
          </a:p>
          <a:p>
            <a:pPr marL="285750" indent="-285750" algn="l">
              <a:buFont typeface="Arial" panose="020B0604020202020204" pitchFamily="34" charset="0"/>
              <a:buChar char="•"/>
            </a:pPr>
            <a:r>
              <a:rPr lang="en-GB" dirty="0"/>
              <a:t>UTILITIES </a:t>
            </a:r>
          </a:p>
          <a:p>
            <a:pPr marL="285750" indent="-285750" algn="l">
              <a:buFont typeface="Arial" panose="020B0604020202020204" pitchFamily="34" charset="0"/>
              <a:buChar char="•"/>
            </a:pPr>
            <a:r>
              <a:rPr lang="en-GB" dirty="0"/>
              <a:t>INSURANCE</a:t>
            </a:r>
          </a:p>
          <a:p>
            <a:pPr marL="285750" indent="-285750" algn="l">
              <a:buFont typeface="Arial" panose="020B0604020202020204" pitchFamily="34" charset="0"/>
              <a:buChar char="•"/>
            </a:pPr>
            <a:r>
              <a:rPr lang="en-GB" dirty="0"/>
              <a:t>ORGANIC INGREDIENTS</a:t>
            </a:r>
            <a:endParaRPr lang="en-US" dirty="0"/>
          </a:p>
        </p:txBody>
      </p:sp>
      <p:sp>
        <p:nvSpPr>
          <p:cNvPr id="28" name="TextBox 27">
            <a:extLst>
              <a:ext uri="{FF2B5EF4-FFF2-40B4-BE49-F238E27FC236}">
                <a16:creationId xmlns:a16="http://schemas.microsoft.com/office/drawing/2014/main" id="{A5F1BBB7-0499-E9A8-58AE-02DA3F2F55DD}"/>
              </a:ext>
            </a:extLst>
          </p:cNvPr>
          <p:cNvSpPr txBox="1"/>
          <p:nvPr/>
        </p:nvSpPr>
        <p:spPr>
          <a:xfrm>
            <a:off x="4337721" y="3486029"/>
            <a:ext cx="3257502" cy="923330"/>
          </a:xfrm>
          <a:prstGeom prst="rect">
            <a:avLst/>
          </a:prstGeom>
          <a:noFill/>
        </p:spPr>
        <p:txBody>
          <a:bodyPr wrap="square" rtlCol="0">
            <a:spAutoFit/>
          </a:bodyPr>
          <a:lstStyle/>
          <a:p>
            <a:pPr marL="285750" indent="-285750" algn="l">
              <a:buFont typeface="Arial" panose="020B0604020202020204" pitchFamily="34" charset="0"/>
              <a:buChar char="•"/>
            </a:pPr>
            <a:r>
              <a:rPr lang="en-GB" dirty="0"/>
              <a:t>SUPERMARKETS </a:t>
            </a:r>
          </a:p>
          <a:p>
            <a:pPr marL="285750" indent="-285750" algn="l">
              <a:buFont typeface="Arial" panose="020B0604020202020204" pitchFamily="34" charset="0"/>
              <a:buChar char="•"/>
            </a:pPr>
            <a:r>
              <a:rPr lang="en-GB" dirty="0"/>
              <a:t>COFFEE CHAINS </a:t>
            </a:r>
          </a:p>
          <a:p>
            <a:pPr marL="285750" indent="-285750" algn="l">
              <a:buFont typeface="Arial" panose="020B0604020202020204" pitchFamily="34" charset="0"/>
              <a:buChar char="•"/>
            </a:pPr>
            <a:r>
              <a:rPr lang="en-GB" dirty="0"/>
              <a:t>FOOD DELIVERY APPS</a:t>
            </a:r>
            <a:endParaRPr lang="en-US" dirty="0"/>
          </a:p>
        </p:txBody>
      </p:sp>
      <p:cxnSp>
        <p:nvCxnSpPr>
          <p:cNvPr id="2" name="Straight Arrow Connector 1">
            <a:extLst>
              <a:ext uri="{FF2B5EF4-FFF2-40B4-BE49-F238E27FC236}">
                <a16:creationId xmlns:a16="http://schemas.microsoft.com/office/drawing/2014/main" id="{79D4644A-E060-00C3-49B7-FCA948C8B088}"/>
              </a:ext>
            </a:extLst>
          </p:cNvPr>
          <p:cNvCxnSpPr>
            <a:cxnSpLocks/>
          </p:cNvCxnSpPr>
          <p:nvPr/>
        </p:nvCxnSpPr>
        <p:spPr>
          <a:xfrm>
            <a:off x="6322404" y="3309769"/>
            <a:ext cx="1658729" cy="1477502"/>
          </a:xfrm>
          <a:prstGeom prst="straightConnector1">
            <a:avLst/>
          </a:prstGeom>
          <a:ln w="12700">
            <a:solidFill>
              <a:srgbClr val="000000"/>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0E49E29-8214-A06A-BC50-0CE843CC9F8D}"/>
              </a:ext>
            </a:extLst>
          </p:cNvPr>
          <p:cNvSpPr txBox="1"/>
          <p:nvPr/>
        </p:nvSpPr>
        <p:spPr>
          <a:xfrm>
            <a:off x="7303589" y="4844152"/>
            <a:ext cx="1828800" cy="369332"/>
          </a:xfrm>
          <a:prstGeom prst="rect">
            <a:avLst/>
          </a:prstGeom>
          <a:noFill/>
          <a:ln>
            <a:solidFill>
              <a:srgbClr val="000000"/>
            </a:solidFill>
          </a:ln>
        </p:spPr>
        <p:txBody>
          <a:bodyPr wrap="square" rtlCol="0">
            <a:spAutoFit/>
          </a:bodyPr>
          <a:lstStyle/>
          <a:p>
            <a:pPr algn="l"/>
            <a:r>
              <a:rPr lang="en-GB" b="1" dirty="0"/>
              <a:t>CUSTOMERS</a:t>
            </a:r>
            <a:endParaRPr lang="en-US" b="1" dirty="0"/>
          </a:p>
        </p:txBody>
      </p:sp>
      <p:sp>
        <p:nvSpPr>
          <p:cNvPr id="7" name="TextBox 6">
            <a:extLst>
              <a:ext uri="{FF2B5EF4-FFF2-40B4-BE49-F238E27FC236}">
                <a16:creationId xmlns:a16="http://schemas.microsoft.com/office/drawing/2014/main" id="{D404BF64-6832-9EC9-DF4A-B3229F5D6F0D}"/>
              </a:ext>
            </a:extLst>
          </p:cNvPr>
          <p:cNvSpPr txBox="1"/>
          <p:nvPr/>
        </p:nvSpPr>
        <p:spPr>
          <a:xfrm>
            <a:off x="7513130" y="3687250"/>
            <a:ext cx="4044909" cy="1246495"/>
          </a:xfrm>
          <a:prstGeom prst="rect">
            <a:avLst/>
          </a:prstGeom>
          <a:noFill/>
        </p:spPr>
        <p:txBody>
          <a:bodyPr wrap="square" rtlCol="0">
            <a:spAutoFit/>
          </a:bodyPr>
          <a:lstStyle/>
          <a:p>
            <a:pPr marL="285750" lvl="0" indent="-285750">
              <a:buFont typeface="Arial" panose="020B0604020202020204" pitchFamily="34" charset="0"/>
              <a:buChar char="•"/>
            </a:pPr>
            <a:r>
              <a:rPr lang="en-GB" sz="1500" b="0" i="0" dirty="0">
                <a:effectLst/>
              </a:rPr>
              <a:t>CHANGING SHOP HABITS</a:t>
            </a:r>
          </a:p>
          <a:p>
            <a:pPr marL="285750" lvl="0" indent="-285750">
              <a:buFont typeface="Arial" panose="020B0604020202020204" pitchFamily="34" charset="0"/>
              <a:buChar char="•"/>
            </a:pPr>
            <a:r>
              <a:rPr lang="en-GB" sz="1500" dirty="0"/>
              <a:t>MORE DEMAND FOR DELIVERY SERVICES </a:t>
            </a:r>
          </a:p>
          <a:p>
            <a:pPr marL="285750" lvl="0" indent="-285750">
              <a:buFont typeface="Arial" panose="020B0604020202020204" pitchFamily="34" charset="0"/>
              <a:buChar char="•"/>
            </a:pPr>
            <a:r>
              <a:rPr lang="en-GB" sz="1500" b="0" i="0" dirty="0">
                <a:effectLst/>
              </a:rPr>
              <a:t>EXPECT FASTER SERVICE AND PRE ORDER OPTIONS</a:t>
            </a:r>
          </a:p>
          <a:p>
            <a:pPr marL="285750" indent="-285750" algn="l">
              <a:buFont typeface="Arial" panose="020B0604020202020204" pitchFamily="34" charset="0"/>
              <a:buChar char="•"/>
            </a:pPr>
            <a:endParaRPr lang="en-US" sz="1500" dirty="0"/>
          </a:p>
        </p:txBody>
      </p:sp>
      <p:sp>
        <p:nvSpPr>
          <p:cNvPr id="8" name="TextBox 7">
            <a:extLst>
              <a:ext uri="{FF2B5EF4-FFF2-40B4-BE49-F238E27FC236}">
                <a16:creationId xmlns:a16="http://schemas.microsoft.com/office/drawing/2014/main" id="{205D3D81-A107-55AD-67B4-D6DF0FA66BBB}"/>
              </a:ext>
            </a:extLst>
          </p:cNvPr>
          <p:cNvSpPr txBox="1"/>
          <p:nvPr/>
        </p:nvSpPr>
        <p:spPr>
          <a:xfrm>
            <a:off x="9855708" y="6317911"/>
            <a:ext cx="1828800" cy="369332"/>
          </a:xfrm>
          <a:prstGeom prst="rect">
            <a:avLst/>
          </a:prstGeom>
          <a:noFill/>
        </p:spPr>
        <p:txBody>
          <a:bodyPr wrap="square" rtlCol="0">
            <a:spAutoFit/>
          </a:bodyPr>
          <a:lstStyle/>
          <a:p>
            <a:pPr algn="l"/>
            <a:r>
              <a:rPr lang="en-GB" b="0" i="0" u="none" strike="noStrike" dirty="0">
                <a:solidFill>
                  <a:srgbClr val="000000"/>
                </a:solidFill>
                <a:effectLst/>
                <a:latin typeface="-webkit-standard"/>
              </a:rPr>
              <a:t>(Ishikawa, 1986)</a:t>
            </a:r>
            <a:endParaRPr lang="en-US" dirty="0">
              <a:solidFill>
                <a:srgbClr val="000000"/>
              </a:solidFill>
            </a:endParaRPr>
          </a:p>
        </p:txBody>
      </p:sp>
    </p:spTree>
    <p:extLst>
      <p:ext uri="{BB962C8B-B14F-4D97-AF65-F5344CB8AC3E}">
        <p14:creationId xmlns:p14="http://schemas.microsoft.com/office/powerpoint/2010/main" val="1966913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2">
            <a:extLst>
              <a:ext uri="{FF2B5EF4-FFF2-40B4-BE49-F238E27FC236}">
                <a16:creationId xmlns:a16="http://schemas.microsoft.com/office/drawing/2014/main" id="{2A3D95EF-8A67-7F71-37EF-9EB02511B163}"/>
              </a:ext>
            </a:extLst>
          </p:cNvPr>
          <p:cNvSpPr>
            <a:spLocks noGrp="1"/>
          </p:cNvSpPr>
          <p:nvPr>
            <p:ph type="title"/>
          </p:nvPr>
        </p:nvSpPr>
        <p:spPr>
          <a:xfrm>
            <a:off x="1295400" y="387350"/>
            <a:ext cx="9980676" cy="985901"/>
          </a:xfrm>
        </p:spPr>
        <p:txBody>
          <a:bodyPr anchor="b"/>
          <a:lstStyle/>
          <a:p>
            <a:r>
              <a:rPr lang="en-GB" b="1" u="sng" dirty="0"/>
              <a:t>KEY FINDINGS</a:t>
            </a:r>
            <a:endParaRPr lang="en-US" b="1" u="sng" dirty="0"/>
          </a:p>
        </p:txBody>
      </p:sp>
      <p:sp>
        <p:nvSpPr>
          <p:cNvPr id="15" name="Text Placeholder 14">
            <a:extLst>
              <a:ext uri="{FF2B5EF4-FFF2-40B4-BE49-F238E27FC236}">
                <a16:creationId xmlns:a16="http://schemas.microsoft.com/office/drawing/2014/main" id="{C7846849-DC0A-EE3B-2E5E-D669EC1273D6}"/>
              </a:ext>
            </a:extLst>
          </p:cNvPr>
          <p:cNvSpPr>
            <a:spLocks noGrp="1"/>
          </p:cNvSpPr>
          <p:nvPr>
            <p:ph type="body" sz="quarter" idx="13"/>
          </p:nvPr>
        </p:nvSpPr>
        <p:spPr>
          <a:xfrm>
            <a:off x="2746232" y="1918486"/>
            <a:ext cx="8529844" cy="2577314"/>
          </a:xfrm>
        </p:spPr>
        <p:txBody>
          <a:bodyPr>
            <a:noAutofit/>
          </a:bodyPr>
          <a:lstStyle/>
          <a:p>
            <a:pPr marL="342900" lvl="0" indent="-342900">
              <a:buFont typeface="Arial" panose="020B0604020202020204" pitchFamily="34" charset="0"/>
              <a:buChar char="•"/>
            </a:pPr>
            <a:r>
              <a:rPr lang="en-GB" sz="2200" b="0" i="0" dirty="0">
                <a:solidFill>
                  <a:srgbClr val="000000"/>
                </a:solidFill>
                <a:effectLst/>
              </a:rPr>
              <a:t>Sales remain around </a:t>
            </a:r>
            <a:r>
              <a:rPr lang="en-GB" sz="2200" b="1" i="0" dirty="0">
                <a:solidFill>
                  <a:srgbClr val="000000"/>
                </a:solidFill>
                <a:effectLst/>
              </a:rPr>
              <a:t>25% lower than before COVID-19</a:t>
            </a:r>
            <a:endParaRPr lang="en-GB" sz="2200" b="0" i="0" dirty="0">
              <a:solidFill>
                <a:srgbClr val="000000"/>
              </a:solidFill>
              <a:effectLst/>
            </a:endParaRPr>
          </a:p>
          <a:p>
            <a:pPr marL="342900" lvl="0" indent="-342900">
              <a:buFont typeface="Arial" panose="020B0604020202020204" pitchFamily="34" charset="0"/>
              <a:buChar char="•"/>
            </a:pPr>
            <a:r>
              <a:rPr lang="en-GB" sz="2200" b="0" i="0" dirty="0">
                <a:solidFill>
                  <a:srgbClr val="000000"/>
                </a:solidFill>
                <a:effectLst/>
              </a:rPr>
              <a:t>Footfall in the retail park has reduced</a:t>
            </a:r>
          </a:p>
          <a:p>
            <a:pPr marL="342900" lvl="0" indent="-342900">
              <a:buFont typeface="Arial" panose="020B0604020202020204" pitchFamily="34" charset="0"/>
              <a:buChar char="•"/>
            </a:pPr>
            <a:r>
              <a:rPr lang="en-GB" sz="2200" b="0" i="0" dirty="0">
                <a:solidFill>
                  <a:srgbClr val="000000"/>
                </a:solidFill>
                <a:effectLst/>
              </a:rPr>
              <a:t>Hybrid working means fewer weekday customers</a:t>
            </a:r>
          </a:p>
          <a:p>
            <a:pPr marL="342900" lvl="0" indent="-342900">
              <a:buFont typeface="Arial" panose="020B0604020202020204" pitchFamily="34" charset="0"/>
              <a:buChar char="•"/>
            </a:pPr>
            <a:r>
              <a:rPr lang="en-GB" sz="2200" b="0" i="0" dirty="0">
                <a:solidFill>
                  <a:srgbClr val="000000"/>
                </a:solidFill>
                <a:effectLst/>
              </a:rPr>
              <a:t>Business costs have increased</a:t>
            </a:r>
          </a:p>
          <a:p>
            <a:pPr marL="342900" lvl="0" indent="-342900">
              <a:buFont typeface="Arial" panose="020B0604020202020204" pitchFamily="34" charset="0"/>
              <a:buChar char="•"/>
            </a:pPr>
            <a:r>
              <a:rPr lang="en-GB" sz="2200" b="0" i="0" dirty="0">
                <a:solidFill>
                  <a:srgbClr val="000000"/>
                </a:solidFill>
                <a:effectLst/>
              </a:rPr>
              <a:t>Customers want delivery and pre-order options</a:t>
            </a:r>
          </a:p>
          <a:p>
            <a:pPr marL="342900" lvl="0" indent="-342900">
              <a:buFont typeface="Arial" panose="020B0604020202020204" pitchFamily="34" charset="0"/>
              <a:buChar char="•"/>
            </a:pPr>
            <a:r>
              <a:rPr lang="en-GB" sz="2200" b="0" i="0" dirty="0">
                <a:solidFill>
                  <a:srgbClr val="000000"/>
                </a:solidFill>
                <a:effectLst/>
              </a:rPr>
              <a:t>The business may need to adapt to meet changing customer needs</a:t>
            </a:r>
          </a:p>
          <a:p>
            <a:pPr lvl="0"/>
            <a:endParaRPr lang="en-GB" sz="2100" b="1" i="0" dirty="0">
              <a:solidFill>
                <a:srgbClr val="000000"/>
              </a:solidFill>
              <a:effectLst/>
            </a:endParaRPr>
          </a:p>
        </p:txBody>
      </p:sp>
      <p:sp>
        <p:nvSpPr>
          <p:cNvPr id="2" name="TextBox 1">
            <a:extLst>
              <a:ext uri="{FF2B5EF4-FFF2-40B4-BE49-F238E27FC236}">
                <a16:creationId xmlns:a16="http://schemas.microsoft.com/office/drawing/2014/main" id="{B356552A-3E5A-0C53-0729-4537519AC7F7}"/>
              </a:ext>
            </a:extLst>
          </p:cNvPr>
          <p:cNvSpPr txBox="1"/>
          <p:nvPr/>
        </p:nvSpPr>
        <p:spPr>
          <a:xfrm>
            <a:off x="201676" y="4939514"/>
            <a:ext cx="6084062" cy="1754326"/>
          </a:xfrm>
          <a:prstGeom prst="rect">
            <a:avLst/>
          </a:prstGeom>
          <a:noFill/>
          <a:ln>
            <a:solidFill>
              <a:srgbClr val="000000"/>
            </a:solidFill>
          </a:ln>
        </p:spPr>
        <p:txBody>
          <a:bodyPr wrap="square" rtlCol="0">
            <a:spAutoFit/>
          </a:bodyPr>
          <a:lstStyle/>
          <a:p>
            <a:pPr lvl="0"/>
            <a:r>
              <a:rPr lang="en-GB" sz="1800" b="1" i="0" dirty="0">
                <a:solidFill>
                  <a:srgbClr val="000000"/>
                </a:solidFill>
                <a:effectLst/>
              </a:rPr>
              <a:t>Conclusion</a:t>
            </a:r>
          </a:p>
          <a:p>
            <a:r>
              <a:rPr lang="en-GB" sz="1800" b="0" i="1" dirty="0">
                <a:solidFill>
                  <a:srgbClr val="000000"/>
                </a:solidFill>
                <a:effectLst/>
              </a:rPr>
              <a:t>Overall, I think Basil's Bakery still has potential because customers value the quality of the products. However, Basil may need to introduce services such as online ordering or delivery to help increase sales and adapt to changing customer habits.</a:t>
            </a:r>
          </a:p>
          <a:p>
            <a:pPr algn="l"/>
            <a:endParaRPr lang="en-US" dirty="0"/>
          </a:p>
        </p:txBody>
      </p:sp>
    </p:spTree>
    <p:extLst>
      <p:ext uri="{BB962C8B-B14F-4D97-AF65-F5344CB8AC3E}">
        <p14:creationId xmlns:p14="http://schemas.microsoft.com/office/powerpoint/2010/main" val="1096717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1C3F1-6343-9AE2-931A-DAB3D8E8CBF0}"/>
              </a:ext>
            </a:extLst>
          </p:cNvPr>
          <p:cNvSpPr>
            <a:spLocks noGrp="1"/>
          </p:cNvSpPr>
          <p:nvPr>
            <p:ph type="title"/>
          </p:nvPr>
        </p:nvSpPr>
        <p:spPr>
          <a:xfrm>
            <a:off x="2041114" y="-163845"/>
            <a:ext cx="8109772" cy="2480930"/>
          </a:xfrm>
        </p:spPr>
        <p:txBody>
          <a:bodyPr/>
          <a:lstStyle/>
          <a:p>
            <a:r>
              <a:rPr lang="en-GB" dirty="0"/>
              <a:t>REFERENCES</a:t>
            </a:r>
            <a:endParaRPr lang="en-US" dirty="0"/>
          </a:p>
        </p:txBody>
      </p:sp>
      <p:sp>
        <p:nvSpPr>
          <p:cNvPr id="6" name="Text Placeholder 5">
            <a:extLst>
              <a:ext uri="{FF2B5EF4-FFF2-40B4-BE49-F238E27FC236}">
                <a16:creationId xmlns:a16="http://schemas.microsoft.com/office/drawing/2014/main" id="{58C26124-17D9-705C-7DEE-BACDC8E74870}"/>
              </a:ext>
            </a:extLst>
          </p:cNvPr>
          <p:cNvSpPr txBox="1">
            <a:spLocks noGrp="1"/>
          </p:cNvSpPr>
          <p:nvPr>
            <p:ph type="body" sz="quarter" idx="13"/>
          </p:nvPr>
        </p:nvSpPr>
        <p:spPr>
          <a:xfrm>
            <a:off x="1627625" y="2507727"/>
            <a:ext cx="10150886" cy="378565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GB" sz="2400" dirty="0"/>
          </a:p>
          <a:p>
            <a:pPr marL="285750" indent="-285750" algn="l">
              <a:buFont typeface="Arial" panose="020B0604020202020204" pitchFamily="34" charset="0"/>
              <a:buChar char="•"/>
            </a:pPr>
            <a:r>
              <a:rPr lang="en-GB" sz="2400" b="0" i="0" u="none" strike="noStrike" dirty="0">
                <a:solidFill>
                  <a:srgbClr val="000000"/>
                </a:solidFill>
                <a:effectLst/>
                <a:latin typeface="-webkit-standard"/>
              </a:rPr>
              <a:t>Ishikawa, K. (1986) </a:t>
            </a:r>
            <a:r>
              <a:rPr lang="en-GB" sz="2400" b="0" i="1" dirty="0">
                <a:solidFill>
                  <a:srgbClr val="000000"/>
                </a:solidFill>
                <a:effectLst/>
              </a:rPr>
              <a:t>Guide to Quality Control</a:t>
            </a:r>
            <a:r>
              <a:rPr lang="en-GB" sz="2400" b="0" i="0" u="none" strike="noStrike" dirty="0">
                <a:solidFill>
                  <a:srgbClr val="000000"/>
                </a:solidFill>
                <a:effectLst/>
                <a:latin typeface="-webkit-standard"/>
              </a:rPr>
              <a:t>. 2nd rev. </a:t>
            </a:r>
            <a:r>
              <a:rPr lang="en-GB" sz="2400" b="0" i="0" u="none" strike="noStrike" dirty="0" err="1">
                <a:solidFill>
                  <a:srgbClr val="000000"/>
                </a:solidFill>
                <a:effectLst/>
                <a:latin typeface="-webkit-standard"/>
              </a:rPr>
              <a:t>edn</a:t>
            </a:r>
            <a:r>
              <a:rPr lang="en-GB" sz="2400" b="0" i="0" u="none" strike="noStrike" dirty="0">
                <a:solidFill>
                  <a:srgbClr val="000000"/>
                </a:solidFill>
                <a:effectLst/>
                <a:latin typeface="-webkit-standard"/>
              </a:rPr>
              <a:t>. Tokyo: Asian Productivity </a:t>
            </a:r>
            <a:r>
              <a:rPr lang="en-GB" sz="2400" b="0" i="0" u="none" strike="noStrike" dirty="0" err="1">
                <a:solidFill>
                  <a:srgbClr val="000000"/>
                </a:solidFill>
                <a:effectLst/>
                <a:latin typeface="-webkit-standard"/>
              </a:rPr>
              <a:t>Organization</a:t>
            </a:r>
            <a:r>
              <a:rPr lang="en-GB" sz="2400" b="0" i="0" u="none" strike="noStrike" dirty="0">
                <a:solidFill>
                  <a:srgbClr val="000000"/>
                </a:solidFill>
                <a:effectLst/>
                <a:latin typeface="-webkit-standard"/>
              </a:rPr>
              <a:t>.</a:t>
            </a:r>
          </a:p>
          <a:p>
            <a:pPr marL="285750" indent="-285750" algn="l">
              <a:buFont typeface="Arial" panose="020B0604020202020204" pitchFamily="34" charset="0"/>
              <a:buChar char="•"/>
            </a:pPr>
            <a:r>
              <a:rPr lang="en-GB" sz="2400" b="0" i="0" u="none" strike="noStrike" dirty="0">
                <a:solidFill>
                  <a:srgbClr val="000000"/>
                </a:solidFill>
                <a:effectLst/>
                <a:latin typeface="-webkit-standard"/>
              </a:rPr>
              <a:t>Slack, N. and Brandon-Jones, A. (2022) </a:t>
            </a:r>
            <a:r>
              <a:rPr lang="en-GB" sz="2400" b="0" i="1" dirty="0">
                <a:solidFill>
                  <a:srgbClr val="000000"/>
                </a:solidFill>
                <a:effectLst/>
              </a:rPr>
              <a:t>Operations and Process Management: Principles and Practice for Strategic Impact</a:t>
            </a:r>
            <a:r>
              <a:rPr lang="en-GB" sz="2400" b="0" i="0" u="none" strike="noStrike" dirty="0">
                <a:solidFill>
                  <a:srgbClr val="000000"/>
                </a:solidFill>
                <a:effectLst/>
                <a:latin typeface="-webkit-standard"/>
              </a:rPr>
              <a:t>. 7th </a:t>
            </a:r>
            <a:r>
              <a:rPr lang="en-GB" sz="2400" b="0" i="0" u="none" strike="noStrike" dirty="0" err="1">
                <a:solidFill>
                  <a:srgbClr val="000000"/>
                </a:solidFill>
                <a:effectLst/>
                <a:latin typeface="-webkit-standard"/>
              </a:rPr>
              <a:t>edn</a:t>
            </a:r>
            <a:r>
              <a:rPr lang="en-GB" sz="2400" b="0" i="0" u="none" strike="noStrike" dirty="0">
                <a:solidFill>
                  <a:srgbClr val="000000"/>
                </a:solidFill>
                <a:effectLst/>
                <a:latin typeface="-webkit-standard"/>
              </a:rPr>
              <a:t>. Harlow: Pearson.</a:t>
            </a:r>
          </a:p>
          <a:p>
            <a:pPr marL="285750" indent="-285750" algn="l">
              <a:buFont typeface="Arial" panose="020B0604020202020204" pitchFamily="34" charset="0"/>
              <a:buChar char="•"/>
            </a:pPr>
            <a:r>
              <a:rPr lang="en-GB" sz="2400" b="1" i="0" dirty="0">
                <a:solidFill>
                  <a:srgbClr val="000000"/>
                </a:solidFill>
                <a:effectLst/>
              </a:rPr>
              <a:t>Johnson, G., Scholes, K. and Whittington, R. (2020)</a:t>
            </a:r>
            <a:r>
              <a:rPr lang="en-GB" sz="2400" b="0" i="0" u="none" strike="noStrike" dirty="0">
                <a:solidFill>
                  <a:srgbClr val="000000"/>
                </a:solidFill>
                <a:effectLst/>
                <a:latin typeface="-webkit-standard"/>
              </a:rPr>
              <a:t> </a:t>
            </a:r>
            <a:r>
              <a:rPr lang="en-GB" sz="2400" b="0" i="1" dirty="0">
                <a:solidFill>
                  <a:srgbClr val="000000"/>
                </a:solidFill>
                <a:effectLst/>
              </a:rPr>
              <a:t>Exploring Strategy: Text and Cases</a:t>
            </a:r>
            <a:r>
              <a:rPr lang="en-GB" sz="2400" b="0" i="0" u="none" strike="noStrike" dirty="0">
                <a:solidFill>
                  <a:srgbClr val="000000"/>
                </a:solidFill>
                <a:effectLst/>
                <a:latin typeface="-webkit-standard"/>
              </a:rPr>
              <a:t>. 12th </a:t>
            </a:r>
            <a:r>
              <a:rPr lang="en-GB" sz="2400" b="0" i="0" u="none" strike="noStrike" dirty="0" err="1">
                <a:solidFill>
                  <a:srgbClr val="000000"/>
                </a:solidFill>
                <a:effectLst/>
                <a:latin typeface="-webkit-standard"/>
              </a:rPr>
              <a:t>edn</a:t>
            </a:r>
            <a:r>
              <a:rPr lang="en-GB" sz="2400" b="0" i="0" u="none" strike="noStrike" dirty="0">
                <a:solidFill>
                  <a:srgbClr val="000000"/>
                </a:solidFill>
                <a:effectLst/>
                <a:latin typeface="-webkit-standard"/>
              </a:rPr>
              <a:t>. Harlow: Pearson. </a:t>
            </a:r>
          </a:p>
          <a:p>
            <a:pPr marL="285750" indent="-285750" algn="l">
              <a:buFont typeface="Arial" panose="020B0604020202020204" pitchFamily="34" charset="0"/>
              <a:buChar char="•"/>
            </a:pPr>
            <a:endParaRPr lang="en-GB" sz="2400" b="0" i="0" u="none" strike="noStrike" dirty="0">
              <a:solidFill>
                <a:srgbClr val="000000"/>
              </a:solidFill>
              <a:effectLst/>
              <a:latin typeface="-webkit-standard"/>
            </a:endParaRPr>
          </a:p>
          <a:p>
            <a:pPr algn="l"/>
            <a:endParaRPr lang="en-GB" sz="2400" dirty="0"/>
          </a:p>
        </p:txBody>
      </p:sp>
    </p:spTree>
    <p:extLst>
      <p:ext uri="{BB962C8B-B14F-4D97-AF65-F5344CB8AC3E}">
        <p14:creationId xmlns:p14="http://schemas.microsoft.com/office/powerpoint/2010/main" val="4211749581"/>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85DF9CEC-52C2-4D14-B2F5-11176002A8B6}">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1249AD37-9510-4A2D-B790-12C439A83F93}">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433</Words>
  <Application>Microsoft Office PowerPoint</Application>
  <PresentationFormat>Widescreen</PresentationFormat>
  <Paragraphs>133</Paragraphs>
  <Slides>10</Slides>
  <Notes>6</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Custom</vt:lpstr>
      <vt:lpstr>Zyiani Lewin  2531451 LCLM4004 Problem Solving and Decision Making Toyin Adisa </vt:lpstr>
      <vt:lpstr>OVERVIEW</vt:lpstr>
      <vt:lpstr>PowerPoint Presentation</vt:lpstr>
      <vt:lpstr>PowerPoint Presentation</vt:lpstr>
      <vt:lpstr>NATURE AND SCOPE OF THE ISSUES </vt:lpstr>
      <vt:lpstr>PowerPoint Presentation</vt:lpstr>
      <vt:lpstr>PESTLE ANALYSIS</vt:lpstr>
      <vt:lpstr>PowerPoint Presentation</vt:lpstr>
      <vt:lpstr>KEY FINDINGS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Zyiani Lewin  2531451 LCLM4004 Problem Solving and Decision Making Toyin Adisa</dc:title>
  <dc:creator>Zyiani Aaron Lewin (2531451)</dc:creator>
  <cp:lastModifiedBy>Zyiani Aaron Lewin (2531451)</cp:lastModifiedBy>
  <cp:revision>6</cp:revision>
  <dcterms:created xsi:type="dcterms:W3CDTF">2026-07-11T14:04:30Z</dcterms:created>
  <dcterms:modified xsi:type="dcterms:W3CDTF">2026-07-13T07:40:36Z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