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7" r:id="rId2"/>
    <p:sldId id="258" r:id="rId3"/>
    <p:sldId id="264"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36B187-3224-427B-AD19-B29306951027}" type="datetimeFigureOut">
              <a:rPr lang="en-GB" smtClean="0"/>
              <a:t>18/10/2019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4B150C2-5876-4608-8497-E53E3E52A817}" type="slidenum">
              <a:rPr lang="en-GB" smtClean="0"/>
              <a:t>‹#›</a:t>
            </a:fld>
            <a:endParaRPr lang="en-GB"/>
          </a:p>
        </p:txBody>
      </p:sp>
    </p:spTree>
    <p:extLst>
      <p:ext uri="{BB962C8B-B14F-4D97-AF65-F5344CB8AC3E}">
        <p14:creationId xmlns:p14="http://schemas.microsoft.com/office/powerpoint/2010/main" val="1659760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Calibri" pitchFamily="34" charset="0"/>
              </a:defRPr>
            </a:lvl1pPr>
            <a:lvl2pPr marL="742950" indent="-285750" eaLnBrk="0" hangingPunct="0">
              <a:defRPr sz="1200">
                <a:solidFill>
                  <a:schemeClr val="tx1"/>
                </a:solidFill>
                <a:latin typeface="Calibri" pitchFamily="34" charset="0"/>
              </a:defRPr>
            </a:lvl2pPr>
            <a:lvl3pPr marL="1143000" indent="-228600" eaLnBrk="0" hangingPunct="0">
              <a:defRPr sz="1200">
                <a:solidFill>
                  <a:schemeClr val="tx1"/>
                </a:solidFill>
                <a:latin typeface="Calibri" pitchFamily="34" charset="0"/>
              </a:defRPr>
            </a:lvl3pPr>
            <a:lvl4pPr marL="1600200" indent="-228600" eaLnBrk="0" hangingPunct="0">
              <a:defRPr sz="1200">
                <a:solidFill>
                  <a:schemeClr val="tx1"/>
                </a:solidFill>
                <a:latin typeface="Calibri" pitchFamily="34" charset="0"/>
              </a:defRPr>
            </a:lvl4pPr>
            <a:lvl5pPr marL="2057400" indent="-228600" eaLnBrk="0" hangingPunct="0">
              <a:defRPr sz="1200">
                <a:solidFill>
                  <a:schemeClr val="tx1"/>
                </a:solidFill>
                <a:latin typeface="Calibri" pitchFamily="34" charset="0"/>
              </a:defRPr>
            </a:lvl5pPr>
            <a:lvl6pPr marL="2514600" indent="-228600" eaLnBrk="0" fontAlgn="base" hangingPunct="0">
              <a:spcBef>
                <a:spcPct val="0"/>
              </a:spcBef>
              <a:spcAft>
                <a:spcPct val="0"/>
              </a:spcAft>
              <a:defRPr sz="1200">
                <a:solidFill>
                  <a:schemeClr val="tx1"/>
                </a:solidFill>
                <a:latin typeface="Calibri" pitchFamily="34" charset="0"/>
              </a:defRPr>
            </a:lvl6pPr>
            <a:lvl7pPr marL="2971800" indent="-228600" eaLnBrk="0" fontAlgn="base" hangingPunct="0">
              <a:spcBef>
                <a:spcPct val="0"/>
              </a:spcBef>
              <a:spcAft>
                <a:spcPct val="0"/>
              </a:spcAft>
              <a:defRPr sz="1200">
                <a:solidFill>
                  <a:schemeClr val="tx1"/>
                </a:solidFill>
                <a:latin typeface="Calibri" pitchFamily="34" charset="0"/>
              </a:defRPr>
            </a:lvl7pPr>
            <a:lvl8pPr marL="3429000" indent="-228600" eaLnBrk="0" fontAlgn="base" hangingPunct="0">
              <a:spcBef>
                <a:spcPct val="0"/>
              </a:spcBef>
              <a:spcAft>
                <a:spcPct val="0"/>
              </a:spcAft>
              <a:defRPr sz="1200">
                <a:solidFill>
                  <a:schemeClr val="tx1"/>
                </a:solidFill>
                <a:latin typeface="Calibri" pitchFamily="34" charset="0"/>
              </a:defRPr>
            </a:lvl8pPr>
            <a:lvl9pPr marL="3886200" indent="-228600" eaLnBrk="0" fontAlgn="base" hangingPunct="0">
              <a:spcBef>
                <a:spcPct val="0"/>
              </a:spcBef>
              <a:spcAft>
                <a:spcPct val="0"/>
              </a:spcAft>
              <a:defRPr sz="1200">
                <a:solidFill>
                  <a:schemeClr val="tx1"/>
                </a:solidFill>
                <a:latin typeface="Calibri" pitchFamily="34" charset="0"/>
              </a:defRPr>
            </a:lvl9pPr>
          </a:lstStyle>
          <a:p>
            <a:pPr eaLnBrk="1" hangingPunct="1"/>
            <a:fld id="{6E73826F-19A6-4B87-B297-F56C1D7A040E}" type="slidenum">
              <a:rPr lang="en-US" altLang="zh-CN" smtClean="0">
                <a:solidFill>
                  <a:prstClr val="black"/>
                </a:solidFill>
                <a:latin typeface="Times New Roman" pitchFamily="18" charset="0"/>
              </a:rPr>
              <a:pPr eaLnBrk="1" hangingPunct="1"/>
              <a:t>1</a:t>
            </a:fld>
            <a:endParaRPr lang="en-US" altLang="zh-CN">
              <a:solidFill>
                <a:prstClr val="black"/>
              </a:solidFill>
              <a:latin typeface="Times New Roman" pitchFamily="18" charset="0"/>
            </a:endParaRPr>
          </a:p>
        </p:txBody>
      </p:sp>
      <p:sp>
        <p:nvSpPr>
          <p:cNvPr id="45059" name="Rectangle 2"/>
          <p:cNvSpPr>
            <a:spLocks noGrp="1" noRot="1" noChangeAspect="1" noChangeArrowheads="1" noTextEdit="1"/>
          </p:cNvSpPr>
          <p:nvPr>
            <p:ph type="sldImg" idx="4294967295"/>
          </p:nvPr>
        </p:nvSpPr>
        <p:spPr>
          <a:ln>
            <a:miter lim="800000"/>
          </a:ln>
        </p:spPr>
      </p:sp>
      <p:sp>
        <p:nvSpPr>
          <p:cNvPr id="45060" name="Rectangle 3"/>
          <p:cNvSpPr>
            <a:spLocks noGrp="1" noChangeArrowheads="1"/>
          </p:cNvSpPr>
          <p:nvPr>
            <p:ph type="body" idx="4294967295"/>
          </p:nvPr>
        </p:nvSpPr>
        <p:spPr/>
        <p:txBody>
          <a:bodyPr/>
          <a:lstStyle/>
          <a:p>
            <a:pPr eaLnBrk="1" hangingPunct="1"/>
            <a:endParaRPr lang="en-US" altLang="zh-C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4019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95003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9423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98373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67915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28979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30790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5089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15433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5284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9645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18/10/2019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77089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hotelmanagement.net/human-resources/hr-marriott-employee-training-and-development-program" TargetMode="External"/><Relationship Id="rId3" Type="http://schemas.openxmlformats.org/officeDocument/2006/relationships/hyperlink" Target="https://www.ihgplc.com/responsible-business/policies" TargetMode="External"/><Relationship Id="rId7" Type="http://schemas.openxmlformats.org/officeDocument/2006/relationships/hyperlink" Target="file:///C:\Users\chan%20yua\Downloads\Hilton%20Brand%20Standards%202018_0.pdf" TargetMode="External"/><Relationship Id="rId2" Type="http://schemas.openxmlformats.org/officeDocument/2006/relationships/hyperlink" Target="https://www.admiralhotel.hr/system/221/hotel-rules-and-management-policies.html" TargetMode="External"/><Relationship Id="rId1" Type="http://schemas.openxmlformats.org/officeDocument/2006/relationships/slideLayout" Target="../slideLayouts/slideLayout7.xml"/><Relationship Id="rId6" Type="http://schemas.openxmlformats.org/officeDocument/2006/relationships/hyperlink" Target="https://vdocuments.site/sheraton-graphic-standards.html" TargetMode="External"/><Relationship Id="rId5" Type="http://schemas.openxmlformats.org/officeDocument/2006/relationships/hyperlink" Target="https://www.sheratonatthefalls.com/information/hotel-policies-reservations/" TargetMode="External"/><Relationship Id="rId4" Type="http://schemas.openxmlformats.org/officeDocument/2006/relationships/hyperlink" Target="https://www.marriott.com/hotelwebsites/us/e/ewrog/ewrog_pdfs/Group_Policies_and_Procedures.docx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09600" y="457200"/>
            <a:ext cx="7772400" cy="1143000"/>
          </a:xfrm>
        </p:spPr>
        <p:txBody>
          <a:bodyPr anchor="b" anchorCtr="1">
            <a:normAutofit/>
          </a:bodyPr>
          <a:lstStyle/>
          <a:p>
            <a:pPr eaLnBrk="1" hangingPunct="1">
              <a:defRPr/>
            </a:pPr>
            <a:r>
              <a:rPr lang="en-GB" altLang="en-US" sz="3200" b="1" kern="0">
                <a:solidFill>
                  <a:schemeClr val="tx2"/>
                </a:solidFill>
                <a:effectLst>
                  <a:outerShdw blurRad="38100" dist="38100" dir="2700000" algn="tl">
                    <a:srgbClr val="000000"/>
                  </a:outerShdw>
                </a:effectLst>
                <a:ea typeface="MS PGothic" panose="020B0600070205080204" pitchFamily="34" charset="-128"/>
              </a:rPr>
              <a:t>Hospitality Managemment</a:t>
            </a:r>
          </a:p>
        </p:txBody>
      </p:sp>
      <p:sp>
        <p:nvSpPr>
          <p:cNvPr id="2051" name="Rectangle 3"/>
          <p:cNvSpPr>
            <a:spLocks noGrp="1" noChangeArrowheads="1"/>
          </p:cNvSpPr>
          <p:nvPr>
            <p:ph type="subTitle" idx="1"/>
          </p:nvPr>
        </p:nvSpPr>
        <p:spPr>
          <a:xfrm>
            <a:off x="382588" y="1928813"/>
            <a:ext cx="8564562" cy="2540000"/>
          </a:xfrm>
        </p:spPr>
        <p:txBody>
          <a:bodyPr>
            <a:normAutofit/>
          </a:bodyPr>
          <a:lstStyle/>
          <a:p>
            <a:pPr marL="2286000" indent="-2286000">
              <a:spcBef>
                <a:spcPts val="0"/>
              </a:spcBef>
              <a:spcAft>
                <a:spcPts val="0"/>
              </a:spcAft>
              <a:tabLst>
                <a:tab pos="457200" algn="l"/>
                <a:tab pos="914400" algn="l"/>
                <a:tab pos="1371600" algn="l"/>
                <a:tab pos="1828800" algn="l"/>
              </a:tabLst>
              <a:defRPr/>
            </a:pPr>
            <a:r>
              <a:rPr lang="en-GB" sz="2000" b="1" dirty="0">
                <a:solidFill>
                  <a:schemeClr val="tx1"/>
                </a:solidFill>
                <a:latin typeface="Arial"/>
                <a:ea typeface="Times New Roman"/>
              </a:rPr>
              <a:t>MODULE CODE:	</a:t>
            </a:r>
            <a:r>
              <a:rPr lang="en-GB" sz="2800" b="1" dirty="0">
                <a:solidFill>
                  <a:schemeClr val="tx1"/>
                </a:solidFill>
                <a:latin typeface="Arial"/>
                <a:ea typeface="Times New Roman"/>
              </a:rPr>
              <a:t>M4X01920</a:t>
            </a:r>
            <a:endParaRPr lang="en-GB" sz="2400" b="1" dirty="0">
              <a:solidFill>
                <a:schemeClr val="tx1"/>
              </a:solidFill>
              <a:latin typeface="Times New Roman"/>
              <a:ea typeface="Times New Roman"/>
            </a:endParaRPr>
          </a:p>
          <a:p>
            <a:pPr marL="1371600" indent="-1371600">
              <a:spcBef>
                <a:spcPts val="0"/>
              </a:spcBef>
              <a:spcAft>
                <a:spcPts val="0"/>
              </a:spcAft>
              <a:tabLst>
                <a:tab pos="457200" algn="l"/>
                <a:tab pos="914400" algn="l"/>
                <a:tab pos="1371600" algn="l"/>
                <a:tab pos="1828800" algn="l"/>
              </a:tabLst>
              <a:defRPr/>
            </a:pPr>
            <a:r>
              <a:rPr lang="en-GB" sz="2800" b="1" dirty="0">
                <a:solidFill>
                  <a:schemeClr val="tx1"/>
                </a:solidFill>
                <a:latin typeface="Arial"/>
                <a:ea typeface="Times New Roman"/>
              </a:rPr>
              <a:t>TITLE: Front Office Operations</a:t>
            </a:r>
            <a:endParaRPr lang="en-GB" sz="2400" b="1" dirty="0">
              <a:solidFill>
                <a:schemeClr val="tx1"/>
              </a:solidFill>
              <a:latin typeface="Times New Roman"/>
              <a:ea typeface="Times New Roman"/>
            </a:endParaRPr>
          </a:p>
          <a:p>
            <a:pPr eaLnBrk="1" hangingPunct="1">
              <a:buClr>
                <a:schemeClr val="hlink"/>
              </a:buClr>
              <a:buSzPct val="65000"/>
              <a:buFont typeface="Wingdings" pitchFamily="2" charset="2"/>
              <a:buNone/>
              <a:defRPr/>
            </a:pPr>
            <a:endParaRPr lang="en-US" altLang="zh-CN" sz="2800" b="1" dirty="0">
              <a:solidFill>
                <a:schemeClr val="tx1"/>
              </a:solidFill>
              <a:effectLst>
                <a:outerShdw blurRad="38100" dist="38100" dir="2700000" algn="tl">
                  <a:srgbClr val="C0C0C0"/>
                </a:outerShdw>
              </a:effectLst>
              <a:ea typeface="MS PGothic" pitchFamily="34" charset="-128"/>
            </a:endParaRPr>
          </a:p>
        </p:txBody>
      </p:sp>
      <p:sp>
        <p:nvSpPr>
          <p:cNvPr id="4100" name="Line 5"/>
          <p:cNvSpPr>
            <a:spLocks noChangeShapeType="1"/>
          </p:cNvSpPr>
          <p:nvPr/>
        </p:nvSpPr>
        <p:spPr bwMode="auto">
          <a:xfrm>
            <a:off x="4267200" y="1828800"/>
            <a:ext cx="4572000" cy="0"/>
          </a:xfrm>
          <a:prstGeom prst="line">
            <a:avLst/>
          </a:prstGeom>
          <a:noFill/>
          <a:ln w="104775">
            <a:solidFill>
              <a:schemeClr val="folHlink"/>
            </a:solidFill>
            <a:round/>
            <a:headEnd/>
            <a:tailEn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4101" name="Line 6"/>
          <p:cNvSpPr>
            <a:spLocks noChangeShapeType="1"/>
          </p:cNvSpPr>
          <p:nvPr/>
        </p:nvSpPr>
        <p:spPr bwMode="auto">
          <a:xfrm>
            <a:off x="762000" y="6400800"/>
            <a:ext cx="8001000" cy="0"/>
          </a:xfrm>
          <a:prstGeom prst="line">
            <a:avLst/>
          </a:prstGeom>
          <a:noFill/>
          <a:ln w="190500">
            <a:solidFill>
              <a:schemeClr val="folHlink"/>
            </a:solidFill>
            <a:round/>
            <a:headEnd/>
            <a:tailEn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pic>
        <p:nvPicPr>
          <p:cNvPr id="41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08438"/>
            <a:ext cx="9144000" cy="266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3791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WEEK 8 AIM</a:t>
            </a:r>
          </a:p>
        </p:txBody>
      </p:sp>
      <p:sp>
        <p:nvSpPr>
          <p:cNvPr id="3" name="Content Placeholder 2"/>
          <p:cNvSpPr>
            <a:spLocks noGrp="1"/>
          </p:cNvSpPr>
          <p:nvPr>
            <p:ph idx="1"/>
          </p:nvPr>
        </p:nvSpPr>
        <p:spPr/>
        <p:txBody>
          <a:bodyPr/>
          <a:lstStyle/>
          <a:p>
            <a:r>
              <a:rPr lang="en-GB" dirty="0"/>
              <a:t>To understand Standard, Policies and procedures relating to hotel operations</a:t>
            </a:r>
          </a:p>
        </p:txBody>
      </p:sp>
    </p:spTree>
    <p:extLst>
      <p:ext uri="{BB962C8B-B14F-4D97-AF65-F5344CB8AC3E}">
        <p14:creationId xmlns:p14="http://schemas.microsoft.com/office/powerpoint/2010/main" val="1775234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LEARNING OUTCOME</a:t>
            </a:r>
          </a:p>
        </p:txBody>
      </p:sp>
      <p:sp>
        <p:nvSpPr>
          <p:cNvPr id="3" name="Content Placeholder 2"/>
          <p:cNvSpPr>
            <a:spLocks noGrp="1"/>
          </p:cNvSpPr>
          <p:nvPr>
            <p:ph idx="1"/>
          </p:nvPr>
        </p:nvSpPr>
        <p:spPr/>
        <p:txBody>
          <a:bodyPr/>
          <a:lstStyle/>
          <a:p>
            <a:pPr lvl="0"/>
            <a:r>
              <a:rPr lang="en-GB" dirty="0"/>
              <a:t>Student will understand how Standard, Policies and procedures of the hotel OPERATIONS putting impact on the HR, </a:t>
            </a:r>
            <a:r>
              <a:rPr lang="en-GB" b="1" dirty="0"/>
              <a:t>staffing, training, , quality issues, BRANDING AND GUEST SERVICES</a:t>
            </a:r>
            <a:endParaRPr lang="en-GB" dirty="0"/>
          </a:p>
          <a:p>
            <a:endParaRPr lang="en-GB" dirty="0"/>
          </a:p>
        </p:txBody>
      </p:sp>
    </p:spTree>
    <p:extLst>
      <p:ext uri="{BB962C8B-B14F-4D97-AF65-F5344CB8AC3E}">
        <p14:creationId xmlns:p14="http://schemas.microsoft.com/office/powerpoint/2010/main" val="2172734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rmAutofit fontScale="90000"/>
          </a:bodyPr>
          <a:lstStyle/>
          <a:p>
            <a:r>
              <a:rPr lang="en-GB" b="1" dirty="0">
                <a:solidFill>
                  <a:srgbClr val="FF0000"/>
                </a:solidFill>
              </a:rPr>
              <a:t>Standard</a:t>
            </a:r>
          </a:p>
        </p:txBody>
      </p:sp>
      <p:sp>
        <p:nvSpPr>
          <p:cNvPr id="3" name="Content Placeholder 2"/>
          <p:cNvSpPr>
            <a:spLocks noGrp="1"/>
          </p:cNvSpPr>
          <p:nvPr>
            <p:ph idx="1"/>
          </p:nvPr>
        </p:nvSpPr>
        <p:spPr>
          <a:xfrm>
            <a:off x="0" y="1219200"/>
            <a:ext cx="9067800" cy="4298033"/>
          </a:xfrm>
        </p:spPr>
        <p:txBody>
          <a:bodyPr>
            <a:normAutofit fontScale="92500"/>
          </a:bodyPr>
          <a:lstStyle/>
          <a:p>
            <a:r>
              <a:rPr lang="en-GB" i="1" dirty="0"/>
              <a:t>Something considered by an authority or by general consent as a basis for comparison; an approved model.</a:t>
            </a:r>
            <a:endParaRPr lang="en-GB" dirty="0"/>
          </a:p>
          <a:p>
            <a:r>
              <a:rPr lang="en-GB" i="1" dirty="0"/>
              <a:t>Anything as a rule or principle that is used as a basis or model for judgment.</a:t>
            </a:r>
            <a:endParaRPr lang="en-GB" dirty="0"/>
          </a:p>
          <a:p>
            <a:r>
              <a:rPr lang="en-GB" i="1" dirty="0"/>
              <a:t>Morals, ethics, habits, etc., established by authority, custom, or an individual as acceptable.</a:t>
            </a:r>
            <a:endParaRPr lang="en-GB" dirty="0"/>
          </a:p>
          <a:p>
            <a:r>
              <a:rPr lang="en-GB" i="1" dirty="0"/>
              <a:t>Fulfilling specific requirements as established by an authority, law, rule, custom, etc.</a:t>
            </a:r>
            <a:endParaRPr lang="en-GB" dirty="0"/>
          </a:p>
          <a:p>
            <a:endParaRPr lang="en-GB" dirty="0"/>
          </a:p>
        </p:txBody>
      </p:sp>
    </p:spTree>
    <p:extLst>
      <p:ext uri="{BB962C8B-B14F-4D97-AF65-F5344CB8AC3E}">
        <p14:creationId xmlns:p14="http://schemas.microsoft.com/office/powerpoint/2010/main" val="155574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90600"/>
          </a:xfrm>
        </p:spPr>
        <p:txBody>
          <a:bodyPr>
            <a:normAutofit/>
          </a:bodyPr>
          <a:lstStyle/>
          <a:p>
            <a:r>
              <a:rPr lang="en-GB" dirty="0">
                <a:solidFill>
                  <a:srgbClr val="FF0000"/>
                </a:solidFill>
              </a:rPr>
              <a:t>Policies</a:t>
            </a:r>
          </a:p>
        </p:txBody>
      </p:sp>
      <p:sp>
        <p:nvSpPr>
          <p:cNvPr id="3" name="Content Placeholder 2"/>
          <p:cNvSpPr>
            <a:spLocks noGrp="1"/>
          </p:cNvSpPr>
          <p:nvPr>
            <p:ph idx="1"/>
          </p:nvPr>
        </p:nvSpPr>
        <p:spPr>
          <a:xfrm>
            <a:off x="0" y="838200"/>
            <a:ext cx="9144000" cy="4679033"/>
          </a:xfrm>
        </p:spPr>
        <p:txBody>
          <a:bodyPr>
            <a:normAutofit/>
          </a:bodyPr>
          <a:lstStyle/>
          <a:p>
            <a:r>
              <a:rPr lang="en-GB" i="1" dirty="0"/>
              <a:t> definite course of action adopted for the sake of expediency, facility, etc.</a:t>
            </a:r>
            <a:endParaRPr lang="en-GB" dirty="0"/>
          </a:p>
          <a:p>
            <a:r>
              <a:rPr lang="en-GB" i="1" dirty="0"/>
              <a:t>Action or procedure conforming to or considered with reference to prudence or expediency.</a:t>
            </a:r>
            <a:endParaRPr lang="en-GB" dirty="0"/>
          </a:p>
          <a:p>
            <a:r>
              <a:rPr lang="en-GB" i="1" dirty="0"/>
              <a:t>Prudence, practical wisdom, or expediency.  (expedient:  tending to promote some proposed or desired object; fit or suitable under the circumstances.  Synonyms include advisable, appropriate, desirable.)</a:t>
            </a:r>
            <a:endParaRPr lang="en-GB" dirty="0"/>
          </a:p>
          <a:p>
            <a:endParaRPr lang="en-GB" dirty="0"/>
          </a:p>
        </p:txBody>
      </p:sp>
    </p:spTree>
    <p:extLst>
      <p:ext uri="{BB962C8B-B14F-4D97-AF65-F5344CB8AC3E}">
        <p14:creationId xmlns:p14="http://schemas.microsoft.com/office/powerpoint/2010/main" val="3698986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85800"/>
          </a:xfrm>
        </p:spPr>
        <p:txBody>
          <a:bodyPr>
            <a:normAutofit fontScale="90000"/>
          </a:bodyPr>
          <a:lstStyle/>
          <a:p>
            <a:r>
              <a:rPr lang="en-GB" b="1" i="1" dirty="0">
                <a:solidFill>
                  <a:srgbClr val="FF0000"/>
                </a:solidFill>
              </a:rPr>
              <a:t>Procedure (s)</a:t>
            </a:r>
            <a:endParaRPr lang="en-GB" dirty="0">
              <a:solidFill>
                <a:srgbClr val="FF0000"/>
              </a:solidFill>
            </a:endParaRPr>
          </a:p>
        </p:txBody>
      </p:sp>
      <p:sp>
        <p:nvSpPr>
          <p:cNvPr id="3" name="Content Placeholder 2"/>
          <p:cNvSpPr>
            <a:spLocks noGrp="1"/>
          </p:cNvSpPr>
          <p:nvPr>
            <p:ph idx="1"/>
          </p:nvPr>
        </p:nvSpPr>
        <p:spPr>
          <a:xfrm>
            <a:off x="0" y="685800"/>
            <a:ext cx="9144000" cy="4831433"/>
          </a:xfrm>
        </p:spPr>
        <p:txBody>
          <a:bodyPr/>
          <a:lstStyle/>
          <a:p>
            <a:r>
              <a:rPr lang="en-GB" i="1" dirty="0"/>
              <a:t>An act or a manner of proceeding in any action or process; conduct.</a:t>
            </a:r>
            <a:endParaRPr lang="en-GB" dirty="0"/>
          </a:p>
          <a:p>
            <a:r>
              <a:rPr lang="en-GB" i="1" dirty="0"/>
              <a:t>A particular course of mode of action.</a:t>
            </a:r>
            <a:endParaRPr lang="en-GB" dirty="0"/>
          </a:p>
          <a:p>
            <a:endParaRPr lang="en-GB" dirty="0"/>
          </a:p>
        </p:txBody>
      </p:sp>
    </p:spTree>
    <p:extLst>
      <p:ext uri="{BB962C8B-B14F-4D97-AF65-F5344CB8AC3E}">
        <p14:creationId xmlns:p14="http://schemas.microsoft.com/office/powerpoint/2010/main" val="2194323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09600"/>
          </a:xfrm>
        </p:spPr>
        <p:txBody>
          <a:bodyPr>
            <a:normAutofit fontScale="90000"/>
          </a:bodyPr>
          <a:lstStyle/>
          <a:p>
            <a:r>
              <a:rPr lang="en-GB" b="1" dirty="0">
                <a:solidFill>
                  <a:srgbClr val="FF0000"/>
                </a:solidFill>
              </a:rPr>
              <a:t>Standards, Policies, Procedures</a:t>
            </a:r>
            <a:endParaRPr lang="en-GB" dirty="0">
              <a:solidFill>
                <a:srgbClr val="FF0000"/>
              </a:solidFill>
            </a:endParaRPr>
          </a:p>
        </p:txBody>
      </p:sp>
      <p:sp>
        <p:nvSpPr>
          <p:cNvPr id="3" name="Content Placeholder 2"/>
          <p:cNvSpPr>
            <a:spLocks noGrp="1"/>
          </p:cNvSpPr>
          <p:nvPr>
            <p:ph idx="1"/>
          </p:nvPr>
        </p:nvSpPr>
        <p:spPr>
          <a:xfrm>
            <a:off x="0" y="609600"/>
            <a:ext cx="9144000" cy="5029200"/>
          </a:xfrm>
        </p:spPr>
        <p:txBody>
          <a:bodyPr>
            <a:normAutofit fontScale="92500" lnSpcReduction="20000"/>
          </a:bodyPr>
          <a:lstStyle/>
          <a:p>
            <a:pPr marL="0" indent="0">
              <a:buNone/>
            </a:pPr>
            <a:r>
              <a:rPr lang="en-GB" dirty="0"/>
              <a:t>It is essential to develop detailed, written standards, policies, and procedures for every area of operations.  Not only are these the basis for developing training material, but they serve as the foundation for developing a culture that is consistently taught to new hires and reinforced by both management and other employees.  When everyone understands “the way things are done,” there is less opportunity for freelance </a:t>
            </a:r>
            <a:r>
              <a:rPr lang="en-GB" dirty="0" err="1"/>
              <a:t>behavior</a:t>
            </a:r>
            <a:r>
              <a:rPr lang="en-GB" dirty="0"/>
              <a:t>.  Eliminating freelancing or employee discretion fosters consistency of product and service delivery.  As Harvard Professor Theodore Levitt says in his book, </a:t>
            </a:r>
            <a:r>
              <a:rPr lang="en-GB" i="1" dirty="0"/>
              <a:t>Marketing for Business Growth</a:t>
            </a:r>
            <a:r>
              <a:rPr lang="en-GB" dirty="0"/>
              <a:t>, “Discretion is the enemy of order, standardization, </a:t>
            </a:r>
            <a:r>
              <a:rPr lang="en-GB" b="1" dirty="0"/>
              <a:t>and</a:t>
            </a:r>
            <a:r>
              <a:rPr lang="en-GB" dirty="0"/>
              <a:t> </a:t>
            </a:r>
            <a:r>
              <a:rPr lang="en-GB" b="1" dirty="0"/>
              <a:t>quality</a:t>
            </a:r>
            <a:r>
              <a:rPr lang="en-GB" dirty="0"/>
              <a:t>.”</a:t>
            </a:r>
          </a:p>
        </p:txBody>
      </p:sp>
    </p:spTree>
    <p:extLst>
      <p:ext uri="{BB962C8B-B14F-4D97-AF65-F5344CB8AC3E}">
        <p14:creationId xmlns:p14="http://schemas.microsoft.com/office/powerpoint/2010/main" val="326719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52400"/>
            <a:ext cx="9144000" cy="369332"/>
          </a:xfrm>
          <a:prstGeom prst="rect">
            <a:avLst/>
          </a:prstGeom>
        </p:spPr>
        <p:txBody>
          <a:bodyPr wrap="square">
            <a:spAutoFit/>
          </a:bodyPr>
          <a:lstStyle/>
          <a:p>
            <a:r>
              <a:rPr lang="en-GB" dirty="0">
                <a:hlinkClick r:id="rId2"/>
              </a:rPr>
              <a:t>https://www.admiralhotel.hr/system/221/hotel-rules-and-management-policies.html</a:t>
            </a:r>
            <a:endParaRPr lang="en-GB" dirty="0"/>
          </a:p>
        </p:txBody>
      </p:sp>
      <p:sp>
        <p:nvSpPr>
          <p:cNvPr id="5" name="Rectangle 4"/>
          <p:cNvSpPr/>
          <p:nvPr/>
        </p:nvSpPr>
        <p:spPr>
          <a:xfrm>
            <a:off x="152400" y="990600"/>
            <a:ext cx="8610600" cy="369332"/>
          </a:xfrm>
          <a:prstGeom prst="rect">
            <a:avLst/>
          </a:prstGeom>
        </p:spPr>
        <p:txBody>
          <a:bodyPr wrap="square">
            <a:spAutoFit/>
          </a:bodyPr>
          <a:lstStyle/>
          <a:p>
            <a:r>
              <a:rPr lang="en-GB" dirty="0">
                <a:hlinkClick r:id="rId3"/>
              </a:rPr>
              <a:t>https://www.ihgplc.com/responsible-business/policies</a:t>
            </a:r>
            <a:endParaRPr lang="en-GB" dirty="0"/>
          </a:p>
        </p:txBody>
      </p:sp>
      <p:sp>
        <p:nvSpPr>
          <p:cNvPr id="6" name="Rectangle 5"/>
          <p:cNvSpPr/>
          <p:nvPr/>
        </p:nvSpPr>
        <p:spPr>
          <a:xfrm>
            <a:off x="13855" y="1524000"/>
            <a:ext cx="9144000" cy="646331"/>
          </a:xfrm>
          <a:prstGeom prst="rect">
            <a:avLst/>
          </a:prstGeom>
        </p:spPr>
        <p:txBody>
          <a:bodyPr wrap="square">
            <a:spAutoFit/>
          </a:bodyPr>
          <a:lstStyle/>
          <a:p>
            <a:r>
              <a:rPr lang="en-GB" dirty="0">
                <a:hlinkClick r:id="rId4"/>
              </a:rPr>
              <a:t>https://www.marriott.com/hotelwebsites/us/e/ewrog/ewrog_pdfs/Group_Policies_and_Procedures.docx2.pdf</a:t>
            </a:r>
            <a:endParaRPr lang="en-GB" dirty="0"/>
          </a:p>
        </p:txBody>
      </p:sp>
      <p:sp>
        <p:nvSpPr>
          <p:cNvPr id="7" name="Rectangle 6"/>
          <p:cNvSpPr/>
          <p:nvPr/>
        </p:nvSpPr>
        <p:spPr>
          <a:xfrm>
            <a:off x="13855" y="3105835"/>
            <a:ext cx="9130145" cy="369332"/>
          </a:xfrm>
          <a:prstGeom prst="rect">
            <a:avLst/>
          </a:prstGeom>
        </p:spPr>
        <p:txBody>
          <a:bodyPr wrap="square">
            <a:spAutoFit/>
          </a:bodyPr>
          <a:lstStyle/>
          <a:p>
            <a:r>
              <a:rPr lang="en-GB" dirty="0">
                <a:hlinkClick r:id="rId5"/>
              </a:rPr>
              <a:t>https://www.sheratonatthefalls.com/information/hotel-policies-reservations/</a:t>
            </a:r>
            <a:endParaRPr lang="en-GB" dirty="0"/>
          </a:p>
        </p:txBody>
      </p:sp>
      <p:sp>
        <p:nvSpPr>
          <p:cNvPr id="8" name="Rectangle 7"/>
          <p:cNvSpPr/>
          <p:nvPr/>
        </p:nvSpPr>
        <p:spPr>
          <a:xfrm>
            <a:off x="13855" y="3962400"/>
            <a:ext cx="9053945" cy="369332"/>
          </a:xfrm>
          <a:prstGeom prst="rect">
            <a:avLst/>
          </a:prstGeom>
        </p:spPr>
        <p:txBody>
          <a:bodyPr wrap="square">
            <a:spAutoFit/>
          </a:bodyPr>
          <a:lstStyle/>
          <a:p>
            <a:r>
              <a:rPr lang="en-GB" dirty="0">
                <a:hlinkClick r:id="rId6"/>
              </a:rPr>
              <a:t>https://vdocuments.site/sheraton-graphic-standards.html</a:t>
            </a:r>
            <a:endParaRPr lang="en-GB" dirty="0"/>
          </a:p>
        </p:txBody>
      </p:sp>
      <p:sp>
        <p:nvSpPr>
          <p:cNvPr id="9" name="Rectangle 8"/>
          <p:cNvSpPr/>
          <p:nvPr/>
        </p:nvSpPr>
        <p:spPr>
          <a:xfrm>
            <a:off x="152400" y="4648200"/>
            <a:ext cx="8610600" cy="646331"/>
          </a:xfrm>
          <a:prstGeom prst="rect">
            <a:avLst/>
          </a:prstGeom>
        </p:spPr>
        <p:txBody>
          <a:bodyPr wrap="square">
            <a:spAutoFit/>
          </a:bodyPr>
          <a:lstStyle/>
          <a:p>
            <a:r>
              <a:rPr lang="en-GB" dirty="0">
                <a:hlinkClick r:id="rId7"/>
              </a:rPr>
              <a:t>file:///C:/Users/chan%20yua/Downloads/Hilton%20Brand%20Standards%202018_0.pdf</a:t>
            </a:r>
            <a:endParaRPr lang="en-GB" dirty="0"/>
          </a:p>
        </p:txBody>
      </p:sp>
      <p:sp>
        <p:nvSpPr>
          <p:cNvPr id="10" name="Rectangle 9"/>
          <p:cNvSpPr/>
          <p:nvPr/>
        </p:nvSpPr>
        <p:spPr>
          <a:xfrm>
            <a:off x="13855" y="2198822"/>
            <a:ext cx="9130145" cy="646331"/>
          </a:xfrm>
          <a:prstGeom prst="rect">
            <a:avLst/>
          </a:prstGeom>
        </p:spPr>
        <p:txBody>
          <a:bodyPr wrap="square">
            <a:spAutoFit/>
          </a:bodyPr>
          <a:lstStyle/>
          <a:p>
            <a:r>
              <a:rPr lang="en-GB" dirty="0">
                <a:hlinkClick r:id="rId8"/>
              </a:rPr>
              <a:t>https://www.hotelmanagement.net/human-resources/hr-marriott-employee-training-and-development-program</a:t>
            </a:r>
            <a:endParaRPr lang="en-GB" dirty="0"/>
          </a:p>
        </p:txBody>
      </p:sp>
    </p:spTree>
    <p:extLst>
      <p:ext uri="{BB962C8B-B14F-4D97-AF65-F5344CB8AC3E}">
        <p14:creationId xmlns:p14="http://schemas.microsoft.com/office/powerpoint/2010/main" val="25231380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290</Words>
  <Application>Microsoft Office PowerPoint</Application>
  <PresentationFormat>On-screen Show (4:3)</PresentationFormat>
  <Paragraphs>29</Paragraphs>
  <Slides>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MS PGothic</vt:lpstr>
      <vt:lpstr>宋体</vt:lpstr>
      <vt:lpstr>Arial</vt:lpstr>
      <vt:lpstr>Calibri</vt:lpstr>
      <vt:lpstr>Myriad Pro</vt:lpstr>
      <vt:lpstr>Times New Roman</vt:lpstr>
      <vt:lpstr>Wingdings</vt:lpstr>
      <vt:lpstr>20140311PresentationUWTSDTemplate</vt:lpstr>
      <vt:lpstr>Hospitality Managemment</vt:lpstr>
      <vt:lpstr>WEEK 8 AIM</vt:lpstr>
      <vt:lpstr>LEARNING OUTCOME</vt:lpstr>
      <vt:lpstr>Standard</vt:lpstr>
      <vt:lpstr>Policies</vt:lpstr>
      <vt:lpstr>Procedure (s)</vt:lpstr>
      <vt:lpstr>Standards, Policies, Procedures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Managemment</dc:title>
  <dc:creator>Jazz</dc:creator>
  <cp:lastModifiedBy>Jahanzeeb Qurashi</cp:lastModifiedBy>
  <cp:revision>6</cp:revision>
  <dcterms:created xsi:type="dcterms:W3CDTF">2019-08-22T09:48:14Z</dcterms:created>
  <dcterms:modified xsi:type="dcterms:W3CDTF">2019-10-18T07:42:10Z</dcterms:modified>
</cp:coreProperties>
</file>