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5"/>
  </p:notesMasterIdLst>
  <p:sldIdLst>
    <p:sldId id="256" r:id="rId5"/>
    <p:sldId id="258" r:id="rId6"/>
    <p:sldId id="260" r:id="rId7"/>
    <p:sldId id="261" r:id="rId8"/>
    <p:sldId id="272" r:id="rId9"/>
    <p:sldId id="273" r:id="rId10"/>
    <p:sldId id="274" r:id="rId11"/>
    <p:sldId id="267" r:id="rId12"/>
    <p:sldId id="281" r:id="rId13"/>
    <p:sldId id="269" r:id="rId14"/>
    <p:sldId id="265" r:id="rId15"/>
    <p:sldId id="280" r:id="rId16"/>
    <p:sldId id="278" r:id="rId17"/>
    <p:sldId id="263" r:id="rId18"/>
    <p:sldId id="266" r:id="rId19"/>
    <p:sldId id="270" r:id="rId20"/>
    <p:sldId id="271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chel Wallis" initials="RW" lastIdx="1" clrIdx="0">
    <p:extLst>
      <p:ext uri="{19B8F6BF-5375-455C-9EA6-DF929625EA0E}">
        <p15:presenceInfo xmlns:p15="http://schemas.microsoft.com/office/powerpoint/2012/main" userId="S-1-5-21-809251214-2178901256-4152538893-2685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4FB753-ED43-D10C-6033-F8AC74FD8557}" v="1" dt="2019-09-27T09:17:19.409"/>
    <p1510:client id="{D1381C99-2E35-3C01-DA10-5E497128AD72}" v="108" dt="2019-10-09T19:57:05.766"/>
    <p1510:client id="{EE51191F-0A09-F1CB-6637-5679C76C9BF9}" v="222" dt="2019-10-09T19:52:20.6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9"/>
    <p:restoredTop sz="57895" autoAdjust="0"/>
  </p:normalViewPr>
  <p:slideViewPr>
    <p:cSldViewPr snapToGrid="0" snapToObjects="1">
      <p:cViewPr varScale="1">
        <p:scale>
          <a:sx n="39" d="100"/>
          <a:sy n="39" d="100"/>
        </p:scale>
        <p:origin x="195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0-09T20:59:33.574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10/14/2019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5388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educationendowmentfoundation.org.uk/evidence-summaries/teaching-learning-toolkit/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D9D702-5198-42C9-8A78-AC7F495C2C3B}"/>
              </a:ext>
            </a:extLst>
          </p:cNvPr>
          <p:cNvSpPr txBox="1"/>
          <p:nvPr/>
        </p:nvSpPr>
        <p:spPr>
          <a:xfrm>
            <a:off x="4640316" y="4167352"/>
            <a:ext cx="340009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EGCE4002P: </a:t>
            </a:r>
            <a:r>
              <a:rPr lang="en-GB" b="1" dirty="0">
                <a:solidFill>
                  <a:schemeClr val="bg1"/>
                </a:solidFill>
              </a:rPr>
              <a:t>Developing appropriate numeracy skills for study. Awareness of data and statistics used in research</a:t>
            </a:r>
            <a:r>
              <a:rPr lang="en-US" b="1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638" y="154504"/>
            <a:ext cx="3007437" cy="248548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6058" y="561253"/>
            <a:ext cx="4386755" cy="1504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5" y="365126"/>
            <a:ext cx="8954087" cy="1325563"/>
          </a:xfrm>
        </p:spPr>
        <p:txBody>
          <a:bodyPr/>
          <a:lstStyle/>
          <a:p>
            <a:r>
              <a:rPr lang="en-GB" dirty="0" err="1" smtClean="0"/>
              <a:t>Amcanion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- Session </a:t>
            </a:r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atgyfnerthu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medru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ac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addysgol</a:t>
            </a:r>
            <a:endParaRPr lang="en-GB" dirty="0"/>
          </a:p>
          <a:p>
            <a:r>
              <a:rPr lang="en-GB" dirty="0" err="1"/>
              <a:t>i</a:t>
            </a:r>
            <a:r>
              <a:rPr lang="en-GB" dirty="0" smtClean="0"/>
              <a:t> </a:t>
            </a:r>
            <a:r>
              <a:rPr lang="en-GB" dirty="0" err="1" smtClean="0"/>
              <a:t>archwilio</a:t>
            </a:r>
            <a:r>
              <a:rPr lang="en-GB" dirty="0" smtClean="0"/>
              <a:t> </a:t>
            </a:r>
            <a:r>
              <a:rPr lang="en-GB" dirty="0" err="1"/>
              <a:t>manteision</a:t>
            </a:r>
            <a:r>
              <a:rPr lang="en-GB" dirty="0"/>
              <a:t> a </a:t>
            </a:r>
            <a:r>
              <a:rPr lang="en-GB" dirty="0" err="1"/>
              <a:t>chyfyngiadau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ystadegau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cyd-destunau</a:t>
            </a:r>
            <a:r>
              <a:rPr lang="en-GB" dirty="0"/>
              <a:t> </a:t>
            </a:r>
            <a:r>
              <a:rPr lang="en-GB" dirty="0" err="1" smtClean="0"/>
              <a:t>addysgol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4768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 consolidate and develop numeracy skills that are/can be used in education and educational research</a:t>
            </a:r>
          </a:p>
          <a:p>
            <a:r>
              <a:rPr lang="en-GB" dirty="0"/>
              <a:t>to examine the advantages and limitations of the use of statistics in educational contexts</a:t>
            </a:r>
          </a:p>
        </p:txBody>
      </p:sp>
    </p:spTree>
    <p:extLst>
      <p:ext uri="{BB962C8B-B14F-4D97-AF65-F5344CB8AC3E}">
        <p14:creationId xmlns:p14="http://schemas.microsoft.com/office/powerpoint/2010/main" val="2861721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122187"/>
            <a:ext cx="3886200" cy="2288077"/>
          </a:xfrm>
        </p:spPr>
        <p:txBody>
          <a:bodyPr>
            <a:normAutofit fontScale="90000"/>
          </a:bodyPr>
          <a:lstStyle/>
          <a:p>
            <a:r>
              <a:rPr lang="en-GB" sz="4900" dirty="0"/>
              <a:t>Task: </a:t>
            </a:r>
            <a:r>
              <a:rPr lang="en-GB" sz="4900" dirty="0" smtClean="0"/>
              <a:t/>
            </a:r>
            <a:br>
              <a:rPr lang="en-GB" sz="4900" dirty="0" smtClean="0"/>
            </a:br>
            <a:r>
              <a:rPr lang="en-GB" sz="4900" dirty="0" smtClean="0"/>
              <a:t>Statistics </a:t>
            </a:r>
            <a:r>
              <a:rPr lang="en-GB" sz="4900" dirty="0"/>
              <a:t>Wales</a:t>
            </a:r>
            <a:br>
              <a:rPr lang="en-GB" sz="4900" dirty="0"/>
            </a:br>
            <a:r>
              <a:rPr lang="en-GB" sz="4900" dirty="0"/>
              <a:t>True or False?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8049" y="2525151"/>
            <a:ext cx="3886200" cy="3490034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Defnyddiwch</a:t>
            </a:r>
            <a:r>
              <a:rPr lang="en-GB" dirty="0"/>
              <a:t> y data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a </a:t>
            </a:r>
            <a:r>
              <a:rPr lang="en-GB" dirty="0" err="1" smtClean="0"/>
              <a:t>yw'r</a:t>
            </a:r>
            <a:r>
              <a:rPr lang="en-GB" dirty="0" smtClean="0"/>
              <a:t> </a:t>
            </a:r>
            <a:r>
              <a:rPr lang="en-GB" dirty="0" err="1"/>
              <a:t>datganiadau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wir</a:t>
            </a:r>
            <a:r>
              <a:rPr lang="en-GB" dirty="0"/>
              <a:t> </a:t>
            </a:r>
            <a:r>
              <a:rPr lang="en-GB" dirty="0" err="1" smtClean="0"/>
              <a:t>neu'n</a:t>
            </a:r>
            <a:r>
              <a:rPr lang="en-GB" dirty="0" smtClean="0"/>
              <a:t> </a:t>
            </a:r>
            <a:r>
              <a:rPr lang="en-GB" dirty="0" err="1"/>
              <a:t>anwir</a:t>
            </a:r>
            <a:r>
              <a:rPr lang="en-GB" dirty="0"/>
              <a:t>.  </a:t>
            </a:r>
          </a:p>
          <a:p>
            <a:pPr marL="0" indent="0">
              <a:buNone/>
            </a:pPr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gefnogi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data!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525151"/>
            <a:ext cx="3886200" cy="34900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Use the data to investigate whether the statements are true or false.  </a:t>
            </a:r>
          </a:p>
          <a:p>
            <a:pPr marL="0" indent="0">
              <a:buNone/>
            </a:pPr>
            <a:r>
              <a:rPr lang="en-GB" dirty="0"/>
              <a:t>Be able to support your response with data! 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18049" y="122186"/>
            <a:ext cx="4137953" cy="197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900" dirty="0" err="1" smtClean="0"/>
              <a:t>Tasg</a:t>
            </a:r>
            <a:r>
              <a:rPr lang="en-GB" sz="4900" dirty="0" smtClean="0"/>
              <a:t>: </a:t>
            </a:r>
          </a:p>
          <a:p>
            <a:r>
              <a:rPr lang="en-GB" sz="4900" dirty="0" err="1" smtClean="0"/>
              <a:t>Ystadegau</a:t>
            </a:r>
            <a:r>
              <a:rPr lang="en-GB" sz="4900" dirty="0" smtClean="0"/>
              <a:t> </a:t>
            </a:r>
            <a:r>
              <a:rPr lang="en-GB" sz="4900" dirty="0" err="1" smtClean="0"/>
              <a:t>Cymru</a:t>
            </a:r>
            <a:endParaRPr lang="en-GB" sz="4900" dirty="0" smtClean="0"/>
          </a:p>
          <a:p>
            <a:r>
              <a:rPr lang="en-GB" sz="4900" dirty="0" err="1" smtClean="0"/>
              <a:t>Gwir</a:t>
            </a:r>
            <a:r>
              <a:rPr lang="en-GB" sz="4900" dirty="0" smtClean="0"/>
              <a:t> </a:t>
            </a:r>
            <a:r>
              <a:rPr lang="en-GB" sz="4900" dirty="0" err="1" smtClean="0"/>
              <a:t>neu</a:t>
            </a:r>
            <a:r>
              <a:rPr lang="en-GB" sz="4900" dirty="0" smtClean="0"/>
              <a:t> </a:t>
            </a:r>
            <a:r>
              <a:rPr lang="en-GB" sz="4900" dirty="0" err="1" smtClean="0"/>
              <a:t>anwir</a:t>
            </a:r>
            <a:r>
              <a:rPr lang="en-GB" sz="4900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1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89452" y="1041010"/>
            <a:ext cx="3675173" cy="4173541"/>
          </a:xfrm>
        </p:spPr>
        <p:txBody>
          <a:bodyPr>
            <a:normAutofit fontScale="90000"/>
          </a:bodyPr>
          <a:lstStyle/>
          <a:p>
            <a:r>
              <a:rPr lang="en-GB" dirty="0"/>
              <a:t>What sort of data might you expect find in educational research?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Consider your personal data skills</a:t>
            </a:r>
            <a:endParaRPr lang="en-GB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49348" y="1026942"/>
            <a:ext cx="3675173" cy="41876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Pa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ddata</a:t>
            </a:r>
            <a:r>
              <a:rPr lang="en-GB" dirty="0"/>
              <a:t> y </a:t>
            </a:r>
            <a:r>
              <a:rPr lang="en-GB" dirty="0" err="1" smtClean="0"/>
              <a:t>byddech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disgwyl</a:t>
            </a:r>
            <a:r>
              <a:rPr lang="en-GB" dirty="0" smtClean="0"/>
              <a:t> </a:t>
            </a:r>
            <a:r>
              <a:rPr lang="en-GB" dirty="0" err="1"/>
              <a:t>ei</a:t>
            </a:r>
            <a:r>
              <a:rPr lang="en-GB" dirty="0"/>
              <a:t> weld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data </a:t>
            </a:r>
            <a:r>
              <a:rPr lang="en-GB" dirty="0" err="1" smtClean="0"/>
              <a:t>personol</a:t>
            </a:r>
            <a:r>
              <a:rPr lang="en-GB" dirty="0" smtClean="0"/>
              <a:t> chi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51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775" y="87827"/>
            <a:ext cx="3886200" cy="1325563"/>
          </a:xfrm>
        </p:spPr>
        <p:txBody>
          <a:bodyPr>
            <a:normAutofit fontScale="90000"/>
          </a:bodyPr>
          <a:lstStyle/>
          <a:p>
            <a:r>
              <a:rPr lang="sv-SE" dirty="0" smtClean="0"/>
              <a:t>Rhowch gynnig ar y broblem </a:t>
            </a:r>
            <a:r>
              <a:rPr lang="sv-SE" dirty="0"/>
              <a:t>hon..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89294"/>
            <a:ext cx="3731829" cy="388149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 town has 1, 000 people.</a:t>
            </a:r>
          </a:p>
          <a:p>
            <a:pPr marL="0" indent="0">
              <a:buNone/>
            </a:pPr>
            <a:r>
              <a:rPr lang="en-GB" dirty="0"/>
              <a:t>500 are in a choir. 100 in the choir are men.</a:t>
            </a:r>
          </a:p>
          <a:p>
            <a:pPr marL="0" indent="0">
              <a:buNone/>
            </a:pPr>
            <a:r>
              <a:rPr lang="en-GB" dirty="0"/>
              <a:t>Out of the remaining 500 people not in the choir, 300 are men. </a:t>
            </a:r>
          </a:p>
          <a:p>
            <a:pPr marL="0" indent="0">
              <a:buNone/>
            </a:pPr>
            <a:r>
              <a:rPr lang="en-GB" dirty="0"/>
              <a:t>What is the chance that a randomly chosen man is in the choir? 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781550" y="105950"/>
            <a:ext cx="38862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Have a go at this problem…</a:t>
            </a:r>
            <a:endParaRPr lang="en-GB" dirty="0"/>
          </a:p>
        </p:txBody>
      </p:sp>
      <p:sp>
        <p:nvSpPr>
          <p:cNvPr id="6" name="Content Placeholder 3"/>
          <p:cNvSpPr txBox="1">
            <a:spLocks/>
          </p:cNvSpPr>
          <p:nvPr/>
        </p:nvSpPr>
        <p:spPr>
          <a:xfrm>
            <a:off x="230652" y="1489294"/>
            <a:ext cx="3731829" cy="388149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dref</a:t>
            </a:r>
            <a:r>
              <a:rPr lang="en-GB" dirty="0"/>
              <a:t> </a:t>
            </a:r>
            <a:r>
              <a:rPr lang="en-GB" dirty="0" smtClean="0"/>
              <a:t>1,000 </a:t>
            </a:r>
            <a:r>
              <a:rPr lang="en-GB" dirty="0"/>
              <a:t>o </a:t>
            </a:r>
            <a:r>
              <a:rPr lang="en-GB" dirty="0" err="1"/>
              <a:t>bobl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Mae 500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 smtClean="0"/>
              <a:t>côr</a:t>
            </a:r>
            <a:r>
              <a:rPr lang="en-GB" dirty="0" smtClean="0"/>
              <a:t> ac </a:t>
            </a:r>
            <a:r>
              <a:rPr lang="en-GB" dirty="0" err="1" smtClean="0"/>
              <a:t>mae</a:t>
            </a:r>
            <a:r>
              <a:rPr lang="en-GB" dirty="0" smtClean="0"/>
              <a:t> 100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rheini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ddynion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Allan </a:t>
            </a:r>
            <a:r>
              <a:rPr lang="en-GB" dirty="0" err="1" smtClean="0"/>
              <a:t>o'r</a:t>
            </a:r>
            <a:r>
              <a:rPr lang="en-GB" dirty="0" smtClean="0"/>
              <a:t> </a:t>
            </a:r>
            <a:r>
              <a:rPr lang="en-GB" dirty="0"/>
              <a:t>500 o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ydynt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côr</a:t>
            </a:r>
            <a:r>
              <a:rPr lang="en-GB" dirty="0"/>
              <a:t>, </a:t>
            </a:r>
            <a:r>
              <a:rPr lang="en-GB" dirty="0" err="1" smtClean="0"/>
              <a:t>mae</a:t>
            </a:r>
            <a:r>
              <a:rPr lang="en-GB" dirty="0" smtClean="0"/>
              <a:t> 300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ddynion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/>
              <a:t>Beth </a:t>
            </a:r>
            <a:r>
              <a:rPr lang="en-GB" dirty="0" err="1" smtClean="0"/>
              <a:t>yw'r</a:t>
            </a:r>
            <a:r>
              <a:rPr lang="en-GB" dirty="0" smtClean="0"/>
              <a:t> </a:t>
            </a:r>
            <a:r>
              <a:rPr lang="en-GB" dirty="0" err="1"/>
              <a:t>siawns</a:t>
            </a:r>
            <a:r>
              <a:rPr lang="en-GB" dirty="0"/>
              <a:t> bod </a:t>
            </a:r>
            <a:r>
              <a:rPr lang="en-GB" dirty="0" err="1"/>
              <a:t>dyn</a:t>
            </a:r>
            <a:r>
              <a:rPr lang="en-GB" dirty="0"/>
              <a:t> a </a:t>
            </a:r>
            <a:r>
              <a:rPr lang="en-GB" dirty="0" err="1"/>
              <a:t>ddewiswyd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hap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côr</a:t>
            </a:r>
            <a:r>
              <a:rPr lang="en-GB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800481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470" y="287754"/>
            <a:ext cx="3718267" cy="1325563"/>
          </a:xfrm>
        </p:spPr>
        <p:txBody>
          <a:bodyPr/>
          <a:lstStyle/>
          <a:p>
            <a:r>
              <a:rPr lang="en-GB" dirty="0" err="1" smtClean="0"/>
              <a:t>Darllenwch</a:t>
            </a:r>
            <a:r>
              <a:rPr lang="en-GB" dirty="0" smtClean="0"/>
              <a:t> a </a:t>
            </a:r>
            <a:r>
              <a:rPr lang="en-GB" dirty="0" err="1" smtClean="0"/>
              <a:t>thrafodwch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5537" y="1825625"/>
            <a:ext cx="3886200" cy="4351338"/>
          </a:xfrm>
        </p:spPr>
        <p:txBody>
          <a:bodyPr/>
          <a:lstStyle/>
          <a:p>
            <a:r>
              <a:rPr lang="en-GB" dirty="0"/>
              <a:t>Beth </a:t>
            </a:r>
            <a:r>
              <a:rPr lang="en-GB" dirty="0" err="1" smtClean="0"/>
              <a:t>yw'ch</a:t>
            </a:r>
            <a:r>
              <a:rPr lang="en-GB" dirty="0" smtClean="0"/>
              <a:t> </a:t>
            </a:r>
            <a:r>
              <a:rPr lang="en-GB" dirty="0"/>
              <a:t>barn am y </a:t>
            </a:r>
            <a:r>
              <a:rPr lang="en-GB" dirty="0" err="1" smtClean="0"/>
              <a:t>ffordd</a:t>
            </a:r>
            <a:r>
              <a:rPr lang="en-GB" dirty="0" smtClean="0"/>
              <a:t> </a:t>
            </a:r>
            <a:r>
              <a:rPr lang="en-GB" dirty="0" err="1" smtClean="0"/>
              <a:t>mae'r</a:t>
            </a:r>
            <a:r>
              <a:rPr lang="en-GB" dirty="0" smtClean="0"/>
              <a:t> </a:t>
            </a:r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hadrodd</a:t>
            </a:r>
            <a:r>
              <a:rPr lang="en-GB" dirty="0"/>
              <a:t>?</a:t>
            </a:r>
          </a:p>
          <a:p>
            <a:r>
              <a:rPr lang="en-GB" dirty="0"/>
              <a:t>A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gyfyngiadau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</a:t>
            </a:r>
            <a:r>
              <a:rPr lang="en-GB" dirty="0" err="1" smtClean="0"/>
              <a:t>i'r</a:t>
            </a:r>
            <a:r>
              <a:rPr lang="en-GB" dirty="0" smtClean="0"/>
              <a:t> </a:t>
            </a:r>
            <a:r>
              <a:rPr lang="en-GB" dirty="0" err="1"/>
              <a:t>astudiaeth</a:t>
            </a:r>
            <a:r>
              <a:rPr lang="en-GB" dirty="0"/>
              <a:t>?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949482" y="270708"/>
            <a:ext cx="37182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Read and discuss…</a:t>
            </a:r>
            <a:endParaRPr lang="en-GB" dirty="0"/>
          </a:p>
        </p:txBody>
      </p:sp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4781549" y="1825625"/>
            <a:ext cx="3886200" cy="4351338"/>
          </a:xfrm>
        </p:spPr>
        <p:txBody>
          <a:bodyPr/>
          <a:lstStyle/>
          <a:p>
            <a:r>
              <a:rPr lang="en-GB" dirty="0"/>
              <a:t>What do you think about the way these results have been reported?</a:t>
            </a:r>
          </a:p>
          <a:p>
            <a:r>
              <a:rPr lang="en-GB" dirty="0"/>
              <a:t>Are there possible limitations to the study?</a:t>
            </a:r>
          </a:p>
        </p:txBody>
      </p:sp>
    </p:spTree>
    <p:extLst>
      <p:ext uri="{BB962C8B-B14F-4D97-AF65-F5344CB8AC3E}">
        <p14:creationId xmlns:p14="http://schemas.microsoft.com/office/powerpoint/2010/main" val="611747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980" y="12491"/>
            <a:ext cx="3792264" cy="1325563"/>
          </a:xfrm>
        </p:spPr>
        <p:txBody>
          <a:bodyPr/>
          <a:lstStyle/>
          <a:p>
            <a:r>
              <a:rPr lang="en-GB" dirty="0" err="1" smtClean="0"/>
              <a:t>Meddwl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sgeptigaidd</a:t>
            </a:r>
            <a:r>
              <a:rPr lang="en-GB" dirty="0" smtClean="0"/>
              <a:t> …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086" y="1568121"/>
            <a:ext cx="38862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Correlation does not imply causation.</a:t>
            </a:r>
          </a:p>
          <a:p>
            <a:r>
              <a:rPr lang="en-GB" dirty="0"/>
              <a:t>Unfavourable results may be ignored.</a:t>
            </a:r>
          </a:p>
          <a:p>
            <a:r>
              <a:rPr lang="en-GB" dirty="0"/>
              <a:t>Questions asked may be loaded.</a:t>
            </a:r>
          </a:p>
          <a:p>
            <a:r>
              <a:rPr lang="en-GB" dirty="0"/>
              <a:t>There may be overgeneralisation.</a:t>
            </a:r>
          </a:p>
          <a:p>
            <a:r>
              <a:rPr lang="en-GB" dirty="0"/>
              <a:t>Sample sizes may be biased. </a:t>
            </a:r>
          </a:p>
          <a:p>
            <a:r>
              <a:rPr lang="en-GB" dirty="0"/>
              <a:t>There may be misreporting.</a:t>
            </a:r>
          </a:p>
        </p:txBody>
      </p:sp>
      <p:sp>
        <p:nvSpPr>
          <p:cNvPr id="5" name="Rectangle 4"/>
          <p:cNvSpPr/>
          <p:nvPr/>
        </p:nvSpPr>
        <p:spPr>
          <a:xfrm>
            <a:off x="4608786" y="5688449"/>
            <a:ext cx="3247696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https://www.dailymail.co.uk/sciencetech/article-2640550/Does-sour-cream-cause-bike-accidents-No-looks-like-does-Graphs-reveal-statistics-produce-false-connections.html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4723086" y="-10955"/>
            <a:ext cx="379226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Thinking sceptically…</a:t>
            </a:r>
            <a:endParaRPr lang="en-GB" dirty="0"/>
          </a:p>
        </p:txBody>
      </p:sp>
      <p:sp>
        <p:nvSpPr>
          <p:cNvPr id="9" name="Content Placeholder 3"/>
          <p:cNvSpPr>
            <a:spLocks noGrp="1"/>
          </p:cNvSpPr>
          <p:nvPr>
            <p:ph sz="half" idx="2"/>
          </p:nvPr>
        </p:nvSpPr>
        <p:spPr>
          <a:xfrm>
            <a:off x="205011" y="1525195"/>
            <a:ext cx="4338853" cy="4163253"/>
          </a:xfrm>
        </p:spPr>
        <p:txBody>
          <a:bodyPr>
            <a:normAutofit fontScale="85000" lnSpcReduction="100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 smtClean="0"/>
              <a:t>cyswllt</a:t>
            </a:r>
            <a:r>
              <a:rPr lang="en-GB" dirty="0" smtClean="0"/>
              <a:t> o </a:t>
            </a:r>
            <a:r>
              <a:rPr lang="en-GB" dirty="0" err="1" smtClean="0"/>
              <a:t>reidrwydd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 </a:t>
            </a:r>
            <a:r>
              <a:rPr lang="en-GB" smtClean="0"/>
              <a:t>dangos </a:t>
            </a:r>
            <a:r>
              <a:rPr lang="en-GB" dirty="0" err="1" smtClean="0"/>
              <a:t>mai</a:t>
            </a:r>
            <a:r>
              <a:rPr lang="en-GB" dirty="0" smtClean="0"/>
              <a:t> </a:t>
            </a:r>
            <a:r>
              <a:rPr lang="en-GB" dirty="0" err="1" smtClean="0"/>
              <a:t>dyma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endParaRPr lang="en-GB" dirty="0"/>
          </a:p>
          <a:p>
            <a:r>
              <a:rPr lang="en-GB" dirty="0" smtClean="0"/>
              <a:t>Gall </a:t>
            </a:r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anffafriol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hanwybyddu</a:t>
            </a:r>
            <a:r>
              <a:rPr lang="en-GB" dirty="0"/>
              <a:t>.</a:t>
            </a:r>
          </a:p>
          <a:p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smtClean="0"/>
              <a:t>bod y </a:t>
            </a:r>
            <a:r>
              <a:rPr lang="en-GB" dirty="0" err="1" smtClean="0"/>
              <a:t>cwestiynau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awgrymu</a:t>
            </a:r>
            <a:r>
              <a:rPr lang="en-GB" dirty="0" smtClean="0"/>
              <a:t> (loaded question) </a:t>
            </a:r>
          </a:p>
          <a:p>
            <a:r>
              <a:rPr lang="en-GB" dirty="0" err="1" smtClean="0"/>
              <a:t>Efallai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 smtClean="0"/>
              <a:t>gorgyffredinoli</a:t>
            </a:r>
            <a:endParaRPr lang="en-GB" dirty="0"/>
          </a:p>
          <a:p>
            <a:r>
              <a:rPr lang="en-GB" dirty="0"/>
              <a:t>Gall </a:t>
            </a:r>
            <a:r>
              <a:rPr lang="en-GB" dirty="0" err="1" smtClean="0"/>
              <a:t>maint</a:t>
            </a:r>
            <a:r>
              <a:rPr lang="en-GB" dirty="0" smtClean="0"/>
              <a:t> </a:t>
            </a:r>
            <a:r>
              <a:rPr lang="en-GB" dirty="0" err="1" smtClean="0"/>
              <a:t>sampl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 smtClean="0"/>
              <a:t>rhagfarn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Efallai</a:t>
            </a:r>
            <a:r>
              <a:rPr lang="en-GB" dirty="0"/>
              <a:t> </a:t>
            </a:r>
            <a:r>
              <a:rPr lang="en-GB" dirty="0" smtClean="0"/>
              <a:t>bod y </a:t>
            </a:r>
            <a:r>
              <a:rPr lang="en-GB" dirty="0" err="1" smtClean="0"/>
              <a:t>canlyniadau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hadrodd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anghywir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999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2676" y="109563"/>
            <a:ext cx="3802673" cy="1325563"/>
          </a:xfrm>
        </p:spPr>
        <p:txBody>
          <a:bodyPr/>
          <a:lstStyle/>
          <a:p>
            <a:r>
              <a:rPr lang="en-GB" dirty="0"/>
              <a:t>Data analysis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1267" y="1565226"/>
            <a:ext cx="38862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Look at the scores of five learners in a test:</a:t>
            </a:r>
          </a:p>
          <a:p>
            <a:pPr marL="0" indent="0">
              <a:buNone/>
            </a:pPr>
            <a:r>
              <a:rPr lang="en-GB" dirty="0"/>
              <a:t>Before intervention:</a:t>
            </a:r>
          </a:p>
          <a:p>
            <a:pPr marL="0" indent="0">
              <a:buNone/>
            </a:pPr>
            <a:r>
              <a:rPr lang="en-GB" dirty="0"/>
              <a:t>10, 20, 30, 40, 50</a:t>
            </a:r>
          </a:p>
          <a:p>
            <a:pPr marL="0" indent="0">
              <a:buNone/>
            </a:pPr>
            <a:r>
              <a:rPr lang="en-GB" dirty="0"/>
              <a:t>After intervention:</a:t>
            </a:r>
          </a:p>
          <a:p>
            <a:pPr marL="0" indent="0">
              <a:buNone/>
            </a:pPr>
            <a:r>
              <a:rPr lang="en-GB" dirty="0"/>
              <a:t>20, 30, 40, 50, 60</a:t>
            </a:r>
          </a:p>
          <a:p>
            <a:pPr marL="0" indent="0">
              <a:buNone/>
            </a:pPr>
            <a:r>
              <a:rPr lang="en-GB" b="1" dirty="0"/>
              <a:t>What can you say about their progress? 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12651" y="109563"/>
            <a:ext cx="402570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Dadansoddi</a:t>
            </a:r>
            <a:r>
              <a:rPr lang="en-GB" dirty="0" smtClean="0"/>
              <a:t> data</a:t>
            </a:r>
            <a:endParaRPr lang="en-GB" dirty="0"/>
          </a:p>
        </p:txBody>
      </p:sp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329124" y="1566887"/>
            <a:ext cx="4221773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sgoriau</a:t>
            </a:r>
            <a:r>
              <a:rPr lang="en-GB" dirty="0"/>
              <a:t> </a:t>
            </a:r>
            <a:r>
              <a:rPr lang="en-GB" dirty="0" err="1"/>
              <a:t>pum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ymyrraeth</a:t>
            </a:r>
            <a:r>
              <a:rPr lang="en-GB" dirty="0" smtClean="0"/>
              <a:t>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10, 20, 30, 40, 50</a:t>
            </a:r>
          </a:p>
          <a:p>
            <a:pPr marL="0" indent="0">
              <a:buNone/>
            </a:pP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ymyrraeth</a:t>
            </a:r>
            <a:r>
              <a:rPr lang="en-GB" dirty="0"/>
              <a:t> </a:t>
            </a:r>
            <a:r>
              <a:rPr lang="en-GB" dirty="0" smtClean="0"/>
              <a:t>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20, 30, 40, 50, 60</a:t>
            </a:r>
          </a:p>
          <a:p>
            <a:pPr marL="0" indent="0">
              <a:buNone/>
            </a:pPr>
            <a:r>
              <a:rPr lang="en-GB" b="1" dirty="0"/>
              <a:t>Beth </a:t>
            </a:r>
            <a:r>
              <a:rPr lang="en-GB" b="1" dirty="0" err="1"/>
              <a:t>allwch</a:t>
            </a:r>
            <a:r>
              <a:rPr lang="en-GB" b="1" dirty="0"/>
              <a:t> </a:t>
            </a:r>
            <a:r>
              <a:rPr lang="en-GB" b="1" dirty="0" smtClean="0"/>
              <a:t>chi </a:t>
            </a:r>
            <a:r>
              <a:rPr lang="en-GB" b="1" dirty="0" err="1"/>
              <a:t>ddweud</a:t>
            </a:r>
            <a:r>
              <a:rPr lang="en-GB" b="1" dirty="0"/>
              <a:t> am </a:t>
            </a:r>
            <a:r>
              <a:rPr lang="en-GB" b="1" dirty="0" err="1"/>
              <a:t>eu</a:t>
            </a:r>
            <a:r>
              <a:rPr lang="en-GB" b="1" dirty="0"/>
              <a:t> </a:t>
            </a:r>
            <a:r>
              <a:rPr lang="en-GB" b="1" dirty="0" err="1"/>
              <a:t>cynnydd</a:t>
            </a:r>
            <a:r>
              <a:rPr lang="en-GB" b="1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871672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2676" y="109563"/>
            <a:ext cx="3802673" cy="1325563"/>
          </a:xfrm>
        </p:spPr>
        <p:txBody>
          <a:bodyPr/>
          <a:lstStyle/>
          <a:p>
            <a:r>
              <a:rPr lang="en-GB" dirty="0"/>
              <a:t>Data analysis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1267" y="1565226"/>
            <a:ext cx="38862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Look at the scores of five learners in a test:</a:t>
            </a:r>
          </a:p>
          <a:p>
            <a:pPr marL="0" indent="0">
              <a:buNone/>
            </a:pPr>
            <a:r>
              <a:rPr lang="en-GB" dirty="0"/>
              <a:t>Before intervention:</a:t>
            </a:r>
          </a:p>
          <a:p>
            <a:pPr marL="0" indent="0">
              <a:buNone/>
            </a:pPr>
            <a:r>
              <a:rPr lang="en-GB" dirty="0"/>
              <a:t>18, 19, 20, 21, 22</a:t>
            </a:r>
          </a:p>
          <a:p>
            <a:pPr marL="0" indent="0">
              <a:buNone/>
            </a:pPr>
            <a:r>
              <a:rPr lang="en-GB" dirty="0"/>
              <a:t>After intervention:</a:t>
            </a:r>
          </a:p>
          <a:p>
            <a:pPr marL="0" indent="0">
              <a:buNone/>
            </a:pPr>
            <a:r>
              <a:rPr lang="en-GB" dirty="0"/>
              <a:t>28, 29, 30, 31, 32</a:t>
            </a:r>
          </a:p>
          <a:p>
            <a:pPr marL="0" indent="0">
              <a:buNone/>
            </a:pPr>
            <a:r>
              <a:rPr lang="en-GB" b="1" dirty="0"/>
              <a:t>What can you say about their progress? 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12651" y="109563"/>
            <a:ext cx="402570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Dadansoddi</a:t>
            </a:r>
            <a:r>
              <a:rPr lang="en-GB" dirty="0" smtClean="0"/>
              <a:t> data</a:t>
            </a:r>
            <a:endParaRPr lang="en-GB" dirty="0"/>
          </a:p>
        </p:txBody>
      </p:sp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329124" y="1566887"/>
            <a:ext cx="4221773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sgoriau</a:t>
            </a:r>
            <a:r>
              <a:rPr lang="en-GB" dirty="0"/>
              <a:t> </a:t>
            </a:r>
            <a:r>
              <a:rPr lang="en-GB" dirty="0" err="1"/>
              <a:t>pum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ymyrraeth</a:t>
            </a:r>
            <a:r>
              <a:rPr lang="en-GB" dirty="0" smtClean="0"/>
              <a:t>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18, 19, 20, 21, 22</a:t>
            </a:r>
          </a:p>
          <a:p>
            <a:pPr marL="0" indent="0">
              <a:buNone/>
            </a:pP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ymyrraeth</a:t>
            </a:r>
            <a:r>
              <a:rPr lang="en-GB" dirty="0"/>
              <a:t> </a:t>
            </a:r>
            <a:r>
              <a:rPr lang="en-GB" dirty="0" smtClean="0"/>
              <a:t>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28, 29, 30, 31, 32</a:t>
            </a:r>
          </a:p>
          <a:p>
            <a:pPr marL="0" indent="0">
              <a:buNone/>
            </a:pPr>
            <a:r>
              <a:rPr lang="en-GB" b="1" dirty="0" smtClean="0"/>
              <a:t>Beth </a:t>
            </a:r>
            <a:r>
              <a:rPr lang="en-GB" b="1" dirty="0" err="1"/>
              <a:t>allwch</a:t>
            </a:r>
            <a:r>
              <a:rPr lang="en-GB" b="1" dirty="0"/>
              <a:t> </a:t>
            </a:r>
            <a:r>
              <a:rPr lang="en-GB" b="1" dirty="0" smtClean="0"/>
              <a:t>chi </a:t>
            </a:r>
            <a:r>
              <a:rPr lang="en-GB" b="1" dirty="0" err="1"/>
              <a:t>ddweud</a:t>
            </a:r>
            <a:r>
              <a:rPr lang="en-GB" b="1" dirty="0"/>
              <a:t> am </a:t>
            </a:r>
            <a:r>
              <a:rPr lang="en-GB" b="1" dirty="0" err="1"/>
              <a:t>eu</a:t>
            </a:r>
            <a:r>
              <a:rPr lang="en-GB" b="1" dirty="0"/>
              <a:t> </a:t>
            </a:r>
            <a:r>
              <a:rPr lang="en-GB" b="1" dirty="0" err="1"/>
              <a:t>cynnydd</a:t>
            </a:r>
            <a:r>
              <a:rPr lang="en-GB" b="1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3437256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58" y="479378"/>
            <a:ext cx="4262510" cy="1325563"/>
          </a:xfrm>
        </p:spPr>
        <p:txBody>
          <a:bodyPr/>
          <a:lstStyle/>
          <a:p>
            <a:r>
              <a:rPr lang="en-GB" dirty="0" err="1" smtClean="0"/>
              <a:t>Dewch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gymharu</a:t>
            </a:r>
            <a:r>
              <a:rPr lang="en-GB" dirty="0" smtClean="0"/>
              <a:t> </a:t>
            </a:r>
            <a:r>
              <a:rPr lang="en-GB" dirty="0" err="1" smtClean="0"/>
              <a:t>eto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39866" y="1598176"/>
            <a:ext cx="618073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10, 20, 30, 40, 50</a:t>
            </a:r>
          </a:p>
          <a:p>
            <a:pPr marL="0" indent="0" algn="ctr">
              <a:buNone/>
            </a:pPr>
            <a:r>
              <a:rPr lang="en-GB" dirty="0"/>
              <a:t>20, 30, 40, 50, 60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18, 19, 20, 21, 22</a:t>
            </a:r>
            <a:endParaRPr lang="en-GB" dirty="0">
              <a:cs typeface="Calibri"/>
            </a:endParaRPr>
          </a:p>
          <a:p>
            <a:pPr marL="0" indent="0" algn="ctr">
              <a:buNone/>
            </a:pPr>
            <a:r>
              <a:rPr lang="en-GB" dirty="0"/>
              <a:t>28, 29, 30, 31, 32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829908" y="394119"/>
            <a:ext cx="42625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Let’s compare again…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058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220809"/>
            <a:ext cx="3886200" cy="1325563"/>
          </a:xfrm>
        </p:spPr>
        <p:txBody>
          <a:bodyPr/>
          <a:lstStyle/>
          <a:p>
            <a:r>
              <a:rPr lang="en-GB" dirty="0"/>
              <a:t>Effect size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1468273"/>
            <a:ext cx="38862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Effect size allows comparison of how scores with different scales change by accounting for the spread of scores as well as the change in them. </a:t>
            </a:r>
            <a:endParaRPr lang="en-GB" dirty="0">
              <a:cs typeface="Calibri" panose="020F0502020204030204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399464" y="243906"/>
            <a:ext cx="38862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Maint</a:t>
            </a:r>
            <a:r>
              <a:rPr lang="en-GB" dirty="0" smtClean="0"/>
              <a:t> </a:t>
            </a:r>
            <a:r>
              <a:rPr lang="en-GB" dirty="0" err="1" smtClean="0"/>
              <a:t>effaith</a:t>
            </a:r>
            <a:endParaRPr lang="en-GB" dirty="0"/>
          </a:p>
        </p:txBody>
      </p:sp>
      <p:sp>
        <p:nvSpPr>
          <p:cNvPr id="8" name="Content Placeholder 5"/>
          <p:cNvSpPr>
            <a:spLocks noGrp="1"/>
          </p:cNvSpPr>
          <p:nvPr>
            <p:ph sz="half" idx="2"/>
          </p:nvPr>
        </p:nvSpPr>
        <p:spPr>
          <a:xfrm>
            <a:off x="399464" y="1535193"/>
            <a:ext cx="38862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maint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caniatáu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gymharu</a:t>
            </a:r>
            <a:r>
              <a:rPr lang="en-GB" dirty="0" smtClean="0"/>
              <a:t> </a:t>
            </a:r>
            <a:r>
              <a:rPr lang="en-GB" dirty="0" err="1"/>
              <a:t>sgoriau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graddfeydd</a:t>
            </a:r>
            <a:r>
              <a:rPr lang="en-GB" dirty="0"/>
              <a:t> </a:t>
            </a:r>
            <a:r>
              <a:rPr lang="en-GB" dirty="0" err="1" smtClean="0"/>
              <a:t>gwahanol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Mae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cymryd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ystyriaeth</a:t>
            </a:r>
            <a:r>
              <a:rPr lang="en-GB" dirty="0" smtClean="0"/>
              <a:t> </a:t>
            </a:r>
            <a:r>
              <a:rPr lang="en-GB" dirty="0" err="1" smtClean="0"/>
              <a:t>lledaeniad</a:t>
            </a:r>
            <a:r>
              <a:rPr lang="en-GB" dirty="0" smtClean="0"/>
              <a:t> </a:t>
            </a:r>
            <a:r>
              <a:rPr lang="en-GB" dirty="0" err="1"/>
              <a:t>sgoriau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ogystal</a:t>
            </a:r>
            <a:r>
              <a:rPr lang="en-GB" dirty="0"/>
              <a:t> </a:t>
            </a:r>
            <a:r>
              <a:rPr lang="en-GB" dirty="0" err="1" smtClean="0"/>
              <a:t>â'r</a:t>
            </a:r>
            <a:r>
              <a:rPr lang="en-GB" dirty="0" smtClean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ynddynt</a:t>
            </a:r>
            <a:r>
              <a:rPr lang="en-GB" dirty="0"/>
              <a:t>.</a:t>
            </a:r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682229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39412" y="863927"/>
            <a:ext cx="38862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10, 20, 30, 40, 50</a:t>
            </a:r>
          </a:p>
          <a:p>
            <a:pPr marL="0" indent="0">
              <a:buNone/>
            </a:pPr>
            <a:r>
              <a:rPr lang="en-GB" dirty="0"/>
              <a:t>20, 30, 40, 50, 60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18, 19, 20, 21, 22</a:t>
            </a:r>
            <a:endParaRPr lang="en-GB" dirty="0">
              <a:cs typeface="Calibri"/>
            </a:endParaRPr>
          </a:p>
          <a:p>
            <a:pPr marL="0" indent="0">
              <a:buNone/>
            </a:pPr>
            <a:r>
              <a:rPr lang="en-GB" dirty="0"/>
              <a:t>28, 29, 30, 31, 32</a:t>
            </a:r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9" name="Group 8"/>
          <p:cNvGrpSpPr/>
          <p:nvPr/>
        </p:nvGrpSpPr>
        <p:grpSpPr>
          <a:xfrm>
            <a:off x="5225612" y="1079633"/>
            <a:ext cx="2207172" cy="1382111"/>
            <a:chOff x="5225612" y="1079633"/>
            <a:chExt cx="2207172" cy="1382111"/>
          </a:xfrm>
        </p:grpSpPr>
        <p:sp>
          <p:nvSpPr>
            <p:cNvPr id="6" name="Oval 5"/>
            <p:cNvSpPr/>
            <p:nvPr/>
          </p:nvSpPr>
          <p:spPr>
            <a:xfrm>
              <a:off x="5225612" y="1079633"/>
              <a:ext cx="2207172" cy="1382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5496910" y="1524000"/>
              <a:ext cx="160808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Effect size= 0.7</a:t>
              </a: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5127595" y="2906111"/>
            <a:ext cx="2219136" cy="1396105"/>
            <a:chOff x="5127595" y="3030156"/>
            <a:chExt cx="2219136" cy="1396105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127595" y="3030156"/>
              <a:ext cx="2219136" cy="1396105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5496910" y="3457903"/>
              <a:ext cx="164486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Effect size=70.7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78752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308" y="636121"/>
            <a:ext cx="7611160" cy="4430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359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230" y="215224"/>
            <a:ext cx="4205678" cy="132556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Dadansoddiad</a:t>
            </a:r>
            <a:r>
              <a:rPr lang="en-GB" dirty="0"/>
              <a:t> meta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addysgol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4892" y="1714737"/>
            <a:ext cx="4349958" cy="4351338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Dadansoddiad</a:t>
            </a:r>
            <a:r>
              <a:rPr lang="en-GB" dirty="0"/>
              <a:t> meta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dadansoddi</a:t>
            </a:r>
            <a:r>
              <a:rPr lang="en-GB" dirty="0"/>
              <a:t> 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/>
              <a:t>eisoes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dadansoddiad</a:t>
            </a:r>
            <a:r>
              <a:rPr lang="en-GB" dirty="0"/>
              <a:t> meta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lluosog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 smtClean="0"/>
              <a:t>a'i</a:t>
            </a:r>
            <a:r>
              <a:rPr lang="en-GB" dirty="0" smtClean="0"/>
              <a:t> </a:t>
            </a:r>
            <a:r>
              <a:rPr lang="en-GB" dirty="0" err="1"/>
              <a:t>grynhoi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dadansoddiad</a:t>
            </a:r>
            <a:r>
              <a:rPr lang="en-GB" dirty="0"/>
              <a:t> meta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maint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gymharu</a:t>
            </a:r>
            <a:r>
              <a:rPr lang="en-GB" dirty="0"/>
              <a:t> </a:t>
            </a:r>
            <a:r>
              <a:rPr lang="en-GB" dirty="0" err="1"/>
              <a:t>ymyriadau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4262" y="1714737"/>
            <a:ext cx="4053278" cy="3951545"/>
          </a:xfrm>
        </p:spPr>
        <p:txBody>
          <a:bodyPr>
            <a:normAutofit fontScale="92500"/>
          </a:bodyPr>
          <a:lstStyle/>
          <a:p>
            <a:r>
              <a:rPr lang="en-GB" dirty="0"/>
              <a:t>Meta analysis is analysis of </a:t>
            </a:r>
            <a:r>
              <a:rPr lang="en-GB" dirty="0" smtClean="0"/>
              <a:t>research </a:t>
            </a:r>
            <a:r>
              <a:rPr lang="en-GB" dirty="0"/>
              <a:t>that has already taken place.</a:t>
            </a:r>
          </a:p>
          <a:p>
            <a:r>
              <a:rPr lang="en-GB" dirty="0"/>
              <a:t>Meta analysis involves taking multiple results of research and summarising it. </a:t>
            </a:r>
          </a:p>
          <a:p>
            <a:r>
              <a:rPr lang="en-GB" dirty="0"/>
              <a:t>Meta analysis in education uses effect size to compare interventions. </a:t>
            </a:r>
          </a:p>
          <a:p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934262" y="74952"/>
            <a:ext cx="4205678" cy="16182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Meta analysis in educational research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8209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Esiampl</a:t>
            </a:r>
            <a:r>
              <a:rPr lang="en-GB" dirty="0" smtClean="0"/>
              <a:t> o </a:t>
            </a:r>
            <a:r>
              <a:rPr lang="en-GB" dirty="0" err="1" smtClean="0"/>
              <a:t>ddadansoddiad</a:t>
            </a:r>
            <a:r>
              <a:rPr lang="en-GB" dirty="0" smtClean="0"/>
              <a:t> meta… Example </a:t>
            </a:r>
            <a:r>
              <a:rPr lang="en-GB" dirty="0"/>
              <a:t>of meta </a:t>
            </a:r>
            <a:r>
              <a:rPr lang="en-GB" dirty="0" smtClean="0"/>
              <a:t>analysis…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44568" y="1911045"/>
            <a:ext cx="78196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https://educationendowmentfoundation.org.uk/evidence-summaries/teaching-learning-toolkit/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6293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374" y="2672912"/>
            <a:ext cx="3093046" cy="516537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of meta analysis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6662" y="0"/>
            <a:ext cx="5022603" cy="5531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6561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454" y="1515073"/>
            <a:ext cx="4624467" cy="2899530"/>
          </a:xfrm>
        </p:spPr>
        <p:txBody>
          <a:bodyPr>
            <a:normAutofit/>
          </a:bodyPr>
          <a:lstStyle/>
          <a:p>
            <a:r>
              <a:rPr lang="en-GB" dirty="0"/>
              <a:t>Pa </a:t>
            </a:r>
            <a:r>
              <a:rPr lang="en-GB" dirty="0" err="1"/>
              <a:t>ymyriadau</a:t>
            </a:r>
            <a:r>
              <a:rPr lang="en-GB" dirty="0"/>
              <a:t> </a:t>
            </a:r>
            <a:r>
              <a:rPr lang="en-GB" dirty="0" err="1"/>
              <a:t>fyddech</a:t>
            </a:r>
            <a:r>
              <a:rPr lang="en-GB" dirty="0"/>
              <a:t> </a:t>
            </a:r>
            <a:r>
              <a:rPr lang="en-GB" dirty="0" err="1" smtClean="0"/>
              <a:t>chi'n</a:t>
            </a:r>
            <a:r>
              <a:rPr lang="en-GB" dirty="0" smtClean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? 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91921" y="1784896"/>
            <a:ext cx="4176387" cy="23598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What interventions would you choose?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3228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4850" y="365126"/>
            <a:ext cx="40005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Creating a questionnaire to consider data…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2267835"/>
            <a:ext cx="3886200" cy="4351338"/>
          </a:xfrm>
        </p:spPr>
        <p:txBody>
          <a:bodyPr/>
          <a:lstStyle/>
          <a:p>
            <a:r>
              <a:rPr lang="en-GB" dirty="0"/>
              <a:t>With your given topic, think about the types of questions.</a:t>
            </a:r>
          </a:p>
          <a:p>
            <a:r>
              <a:rPr lang="en-GB" dirty="0"/>
              <a:t>Create a short questionnaire using a range of question types.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35093" y="365126"/>
            <a:ext cx="40005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 err="1"/>
              <a:t>Creu</a:t>
            </a:r>
            <a:r>
              <a:rPr lang="en-GB" sz="4000" dirty="0"/>
              <a:t> </a:t>
            </a:r>
            <a:r>
              <a:rPr lang="en-GB" sz="4000" dirty="0" err="1"/>
              <a:t>holiadur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ystyried</a:t>
            </a:r>
            <a:r>
              <a:rPr lang="en-GB" sz="4000" dirty="0"/>
              <a:t> </a:t>
            </a:r>
            <a:r>
              <a:rPr lang="en-GB" sz="4000" dirty="0" smtClean="0"/>
              <a:t>data…</a:t>
            </a:r>
            <a:endParaRPr lang="en-GB" sz="4000" dirty="0"/>
          </a:p>
        </p:txBody>
      </p:sp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392243" y="2267835"/>
            <a:ext cx="3886200" cy="4351338"/>
          </a:xfrm>
        </p:spPr>
        <p:txBody>
          <a:bodyPr/>
          <a:lstStyle/>
          <a:p>
            <a:r>
              <a:rPr lang="en-GB" dirty="0" smtClean="0"/>
              <a:t>O ran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pwnc</a:t>
            </a:r>
            <a:r>
              <a:rPr lang="en-GB" dirty="0" smtClean="0"/>
              <a:t> </a:t>
            </a:r>
            <a:r>
              <a:rPr lang="en-GB" dirty="0" err="1"/>
              <a:t>penodol</a:t>
            </a:r>
            <a:r>
              <a:rPr lang="en-GB" dirty="0"/>
              <a:t>, </a:t>
            </a:r>
            <a:r>
              <a:rPr lang="en-GB" dirty="0" err="1"/>
              <a:t>meddyliwch</a:t>
            </a:r>
            <a:r>
              <a:rPr lang="en-GB" dirty="0"/>
              <a:t> am y </a:t>
            </a:r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gwestiynau</a:t>
            </a:r>
            <a:r>
              <a:rPr lang="en-GB" dirty="0"/>
              <a:t>.</a:t>
            </a:r>
          </a:p>
          <a:p>
            <a:r>
              <a:rPr lang="en-GB" dirty="0" err="1" smtClean="0"/>
              <a:t>Ewch</a:t>
            </a:r>
            <a:r>
              <a:rPr lang="en-GB" dirty="0" smtClean="0"/>
              <a:t> </a:t>
            </a:r>
            <a:r>
              <a:rPr lang="en-GB" dirty="0" err="1" smtClean="0"/>
              <a:t>ati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/>
              <a:t>holiadur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 smtClean="0"/>
              <a:t>gwahanol</a:t>
            </a:r>
            <a:r>
              <a:rPr lang="en-GB" dirty="0" smtClean="0"/>
              <a:t> </a:t>
            </a:r>
            <a:r>
              <a:rPr lang="en-GB" dirty="0" err="1" smtClean="0"/>
              <a:t>fathau</a:t>
            </a:r>
            <a:r>
              <a:rPr lang="en-GB" dirty="0" smtClean="0"/>
              <a:t> </a:t>
            </a:r>
            <a:r>
              <a:rPr lang="en-GB" dirty="0"/>
              <a:t>o </a:t>
            </a:r>
            <a:r>
              <a:rPr lang="en-GB" dirty="0" err="1"/>
              <a:t>gwestiynau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1524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072" y="365126"/>
            <a:ext cx="3598576" cy="1325563"/>
          </a:xfrm>
        </p:spPr>
        <p:txBody>
          <a:bodyPr/>
          <a:lstStyle/>
          <a:p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canfyddiadau</a:t>
            </a:r>
            <a:r>
              <a:rPr lang="en-GB" dirty="0"/>
              <a:t>..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72962" y="2555953"/>
            <a:ext cx="3886200" cy="4351338"/>
          </a:xfrm>
        </p:spPr>
        <p:txBody>
          <a:bodyPr/>
          <a:lstStyle/>
          <a:p>
            <a:r>
              <a:rPr lang="en-GB" dirty="0"/>
              <a:t>Create two truths and one lie based on your </a:t>
            </a:r>
            <a:r>
              <a:rPr lang="en-GB" dirty="0" smtClean="0"/>
              <a:t>data</a:t>
            </a: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772962" y="365126"/>
            <a:ext cx="359857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Consider your findings…</a:t>
            </a:r>
            <a:endParaRPr lang="en-GB" dirty="0"/>
          </a:p>
        </p:txBody>
      </p:sp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508260" y="2644411"/>
            <a:ext cx="3886200" cy="4351338"/>
          </a:xfrm>
        </p:spPr>
        <p:txBody>
          <a:bodyPr/>
          <a:lstStyle/>
          <a:p>
            <a:r>
              <a:rPr lang="en-GB" dirty="0" err="1" smtClean="0"/>
              <a:t>Ewch</a:t>
            </a:r>
            <a:r>
              <a:rPr lang="en-GB" dirty="0" smtClean="0"/>
              <a:t> </a:t>
            </a:r>
            <a:r>
              <a:rPr lang="en-GB" dirty="0" err="1" smtClean="0"/>
              <a:t>ati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/>
              <a:t>dau</a:t>
            </a:r>
            <a:r>
              <a:rPr lang="en-GB" dirty="0"/>
              <a:t> </a:t>
            </a:r>
            <a:r>
              <a:rPr lang="en-GB" dirty="0" err="1" smtClean="0"/>
              <a:t>wirionedd</a:t>
            </a:r>
            <a:r>
              <a:rPr lang="en-GB" dirty="0" smtClean="0"/>
              <a:t> </a:t>
            </a:r>
            <a:r>
              <a:rPr lang="en-GB" dirty="0"/>
              <a:t>ac un </a:t>
            </a:r>
            <a:r>
              <a:rPr lang="en-GB" dirty="0" err="1"/>
              <a:t>celwydd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data</a:t>
            </a:r>
          </a:p>
        </p:txBody>
      </p:sp>
    </p:spTree>
    <p:extLst>
      <p:ext uri="{BB962C8B-B14F-4D97-AF65-F5344CB8AC3E}">
        <p14:creationId xmlns:p14="http://schemas.microsoft.com/office/powerpoint/2010/main" val="8043219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9396" y="365126"/>
            <a:ext cx="3785953" cy="1325563"/>
          </a:xfrm>
        </p:spPr>
        <p:txBody>
          <a:bodyPr/>
          <a:lstStyle/>
          <a:p>
            <a:r>
              <a:rPr lang="en-GB" dirty="0"/>
              <a:t>Reflect…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What have you learned about data in educational research?</a:t>
            </a:r>
          </a:p>
          <a:p>
            <a:r>
              <a:rPr lang="en-GB" dirty="0"/>
              <a:t>What numeracy skills may you need to develop or revise when considering educational research?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22223" y="365126"/>
            <a:ext cx="378595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Adfyfyrio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321977" y="1825625"/>
            <a:ext cx="3886200" cy="4351338"/>
          </a:xfrm>
        </p:spPr>
        <p:txBody>
          <a:bodyPr>
            <a:normAutofit/>
          </a:bodyPr>
          <a:lstStyle/>
          <a:p>
            <a:r>
              <a:rPr lang="en-GB" dirty="0"/>
              <a:t>Beth </a:t>
            </a:r>
            <a:r>
              <a:rPr lang="en-GB" dirty="0" err="1" smtClean="0"/>
              <a:t>ydych</a:t>
            </a:r>
            <a:r>
              <a:rPr lang="en-GB" dirty="0" smtClean="0"/>
              <a:t> </a:t>
            </a:r>
            <a:r>
              <a:rPr lang="en-GB" dirty="0"/>
              <a:t>chi </a:t>
            </a:r>
            <a:r>
              <a:rPr lang="en-GB" dirty="0" err="1" smtClean="0"/>
              <a:t>wedi'i</a:t>
            </a:r>
            <a:r>
              <a:rPr lang="en-GB" dirty="0" smtClean="0"/>
              <a:t> </a:t>
            </a:r>
            <a:r>
              <a:rPr lang="en-GB" dirty="0" err="1"/>
              <a:t>ddysgu</a:t>
            </a:r>
            <a:r>
              <a:rPr lang="en-GB" dirty="0"/>
              <a:t> am </a:t>
            </a:r>
            <a:r>
              <a:rPr lang="en-GB" dirty="0" err="1"/>
              <a:t>ddata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?</a:t>
            </a:r>
          </a:p>
          <a:p>
            <a:r>
              <a:rPr lang="en-GB" dirty="0"/>
              <a:t>Pa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chi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hadolygu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medru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addysgol</a:t>
            </a:r>
            <a:r>
              <a:rPr lang="en-GB" dirty="0" smtClean="0"/>
              <a:t>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937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21" ma:contentTypeDescription="Create a new document." ma:contentTypeScope="" ma:versionID="f7503c1f194ed13e5e35437cfe0ceff0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f3b1d70b72433e7b5b4ac69833389fe0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NotebookType" minOccurs="0"/>
                <xsd:element ref="ns4:FolderType" minOccurs="0"/>
                <xsd:element ref="ns4:Owner" minOccurs="0"/>
                <xsd:element ref="ns4:DefaultSectionNames" minOccurs="0"/>
                <xsd:element ref="ns4:CultureName" minOccurs="0"/>
                <xsd:element ref="ns4:AppVersion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NotebookType" ma:index="11" nillable="true" ma:displayName="Notebook Type" ma:internalName="NotebookType">
      <xsd:simpleType>
        <xsd:restriction base="dms:Text"/>
      </xsd:simpleType>
    </xsd:element>
    <xsd:element name="FolderType" ma:index="12" nillable="true" ma:displayName="Folder Type" ma:internalName="FolderType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CultureName" ma:index="15" nillable="true" ma:displayName="Culture Name" ma:internalName="CultureName">
      <xsd:simpleType>
        <xsd:restriction base="dms:Text"/>
      </xsd:simpleType>
    </xsd:element>
    <xsd:element name="AppVersion" ma:index="16" nillable="true" ma:displayName="App Version" ma:internalName="AppVersion">
      <xsd:simpleType>
        <xsd:restriction base="dms:Text"/>
      </xsd:simpleType>
    </xsd:element>
    <xsd:element name="Teachers" ma:index="1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2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2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2" nillable="true" ma:displayName="Self_Registration_Enabled" ma:internalName="Self_Registration_Enabled">
      <xsd:simpleType>
        <xsd:restriction base="dms:Boolean"/>
      </xsd:simpleType>
    </xsd:element>
    <xsd:element name="Has_Teacher_Only_SectionGroup" ma:index="23" nillable="true" ma:displayName="Has Teacher Only SectionGroup" ma:internalName="Has_Teacher_Only_SectionGroup">
      <xsd:simpleType>
        <xsd:restriction base="dms:Boolean"/>
      </xsd:simpleType>
    </xsd:element>
    <xsd:element name="MediaServiceMetadata" ma:index="24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25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26" nillable="true" ma:displayName="MediaServiceAutoTags" ma:internalName="MediaServiceAutoTags" ma:readOnly="true">
      <xsd:simpleType>
        <xsd:restriction base="dms:Text"/>
      </xsd:simpleType>
    </xsd:element>
    <xsd:element name="MediaServiceOCR" ma:index="27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8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wner xmlns="19514574-b5d9-49eb-9678-28308461b4ba">
      <UserInfo>
        <DisplayName/>
        <AccountId xsi:nil="true"/>
        <AccountType/>
      </UserInfo>
    </Owner>
    <CultureName xmlns="19514574-b5d9-49eb-9678-28308461b4ba" xsi:nil="true"/>
    <Students xmlns="19514574-b5d9-49eb-9678-28308461b4ba">
      <UserInfo>
        <DisplayName/>
        <AccountId xsi:nil="true"/>
        <AccountType/>
      </UserInfo>
    </Students>
    <Student_Groups xmlns="19514574-b5d9-49eb-9678-28308461b4ba">
      <UserInfo>
        <DisplayName/>
        <AccountId xsi:nil="true"/>
        <AccountType/>
      </UserInfo>
    </Student_Groups>
    <Invited_Students xmlns="19514574-b5d9-49eb-9678-28308461b4ba" xsi:nil="true"/>
    <DefaultSectionNames xmlns="19514574-b5d9-49eb-9678-28308461b4ba" xsi:nil="true"/>
    <Has_Teacher_Only_SectionGroup xmlns="19514574-b5d9-49eb-9678-28308461b4ba" xsi:nil="true"/>
    <Self_Registration_Enabled xmlns="19514574-b5d9-49eb-9678-28308461b4ba" xsi:nil="true"/>
    <FolderType xmlns="19514574-b5d9-49eb-9678-28308461b4ba" xsi:nil="true"/>
    <Teachers xmlns="19514574-b5d9-49eb-9678-28308461b4ba">
      <UserInfo>
        <DisplayName/>
        <AccountId xsi:nil="true"/>
        <AccountType/>
      </UserInfo>
    </Teachers>
    <AppVersion xmlns="19514574-b5d9-49eb-9678-28308461b4ba" xsi:nil="true"/>
    <NotebookType xmlns="19514574-b5d9-49eb-9678-28308461b4ba" xsi:nil="true"/>
    <Invited_Teachers xmlns="19514574-b5d9-49eb-9678-28308461b4ba" xsi:nil="true"/>
  </documentManagement>
</p:properties>
</file>

<file path=customXml/itemProps1.xml><?xml version="1.0" encoding="utf-8"?>
<ds:datastoreItem xmlns:ds="http://schemas.openxmlformats.org/officeDocument/2006/customXml" ds:itemID="{6E267D31-9B8E-4380-82CF-2B603AEC43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DB893AA-669C-4DEE-BF54-A3EF07B13CB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71D0377-A982-4A00-8CAD-066906CE5BA7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19514574-b5d9-49eb-9678-28308461b4ba"/>
    <ds:schemaRef ds:uri="4f627824-a7cf-4e54-9661-934e5f85792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514</TotalTime>
  <Words>986</Words>
  <Application>Microsoft Office PowerPoint</Application>
  <PresentationFormat>On-screen Show (4:3)</PresentationFormat>
  <Paragraphs>129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PowerPoint Presentation</vt:lpstr>
      <vt:lpstr>Amcanion y sesiwn - Session objectives</vt:lpstr>
      <vt:lpstr>Task:  Statistics Wales True or False?  </vt:lpstr>
      <vt:lpstr>What sort of data might you expect find in educational research?   Consider your personal data skills</vt:lpstr>
      <vt:lpstr>Rhowch gynnig ar y broblem hon..</vt:lpstr>
      <vt:lpstr>Darllenwch a thrafodwch…</vt:lpstr>
      <vt:lpstr>Meddwl yn sgeptigaidd …</vt:lpstr>
      <vt:lpstr>Data analysis</vt:lpstr>
      <vt:lpstr>Data analysis</vt:lpstr>
      <vt:lpstr>Dewch i ni gymharu eto…</vt:lpstr>
      <vt:lpstr>Effect size</vt:lpstr>
      <vt:lpstr>PowerPoint Presentation</vt:lpstr>
      <vt:lpstr>PowerPoint Presentation</vt:lpstr>
      <vt:lpstr>Dadansoddiad meta mewn ymchwil addysgol</vt:lpstr>
      <vt:lpstr>Esiampl o ddadansoddiad meta… Example of meta analysis…</vt:lpstr>
      <vt:lpstr>Example of meta analysis</vt:lpstr>
      <vt:lpstr>Pa ymyriadau fyddech chi'n eu dewis? </vt:lpstr>
      <vt:lpstr>Creating a questionnaire to consider data…</vt:lpstr>
      <vt:lpstr>Ystyried eich canfyddiadau..</vt:lpstr>
      <vt:lpstr>Reflect…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Nerys Defis</cp:lastModifiedBy>
  <cp:revision>77</cp:revision>
  <dcterms:created xsi:type="dcterms:W3CDTF">2017-02-08T11:33:06Z</dcterms:created>
  <dcterms:modified xsi:type="dcterms:W3CDTF">2019-10-14T11:22:19Z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