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0" r:id="rId6"/>
    <p:sldId id="271" r:id="rId7"/>
    <p:sldId id="260" r:id="rId8"/>
    <p:sldId id="261" r:id="rId9"/>
    <p:sldId id="272" r:id="rId10"/>
    <p:sldId id="273" r:id="rId11"/>
    <p:sldId id="274" r:id="rId12"/>
    <p:sldId id="262" r:id="rId13"/>
    <p:sldId id="275" r:id="rId14"/>
    <p:sldId id="276" r:id="rId15"/>
    <p:sldId id="263" r:id="rId16"/>
    <p:sldId id="264" r:id="rId17"/>
    <p:sldId id="265" r:id="rId18"/>
    <p:sldId id="266" r:id="rId19"/>
    <p:sldId id="267" r:id="rId20"/>
    <p:sldId id="268" r:id="rId21"/>
    <p:sldId id="269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64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 Sesay (2516807)" userId="42e8f43e-6f87-4ad7-941a-253896d256a8" providerId="ADAL" clId="{3F3D6A85-B565-4610-B266-1FDD6DD618F1}"/>
    <pc:docChg chg="modSld">
      <pc:chgData name="Abdul Sesay (2516807)" userId="42e8f43e-6f87-4ad7-941a-253896d256a8" providerId="ADAL" clId="{3F3D6A85-B565-4610-B266-1FDD6DD618F1}" dt="2026-07-27T18:16:09.949" v="33" actId="20577"/>
      <pc:docMkLst>
        <pc:docMk/>
      </pc:docMkLst>
      <pc:sldChg chg="modSp mod">
        <pc:chgData name="Abdul Sesay (2516807)" userId="42e8f43e-6f87-4ad7-941a-253896d256a8" providerId="ADAL" clId="{3F3D6A85-B565-4610-B266-1FDD6DD618F1}" dt="2026-07-27T18:16:09.949" v="33" actId="20577"/>
        <pc:sldMkLst>
          <pc:docMk/>
          <pc:sldMk cId="2005919215" sldId="257"/>
        </pc:sldMkLst>
        <pc:spChg chg="mod">
          <ac:chgData name="Abdul Sesay (2516807)" userId="42e8f43e-6f87-4ad7-941a-253896d256a8" providerId="ADAL" clId="{3F3D6A85-B565-4610-B266-1FDD6DD618F1}" dt="2026-07-27T18:16:09.949" v="33" actId="20577"/>
          <ac:spMkLst>
            <pc:docMk/>
            <pc:sldMk cId="2005919215" sldId="257"/>
            <ac:spMk id="3" creationId="{46032FB8-E9AE-F140-F985-5C782EE4CF3F}"/>
          </ac:spMkLst>
        </pc:spChg>
        <pc:spChg chg="mod">
          <ac:chgData name="Abdul Sesay (2516807)" userId="42e8f43e-6f87-4ad7-941a-253896d256a8" providerId="ADAL" clId="{3F3D6A85-B565-4610-B266-1FDD6DD618F1}" dt="2026-07-27T18:15:46.559" v="25" actId="2711"/>
          <ac:spMkLst>
            <pc:docMk/>
            <pc:sldMk cId="2005919215" sldId="257"/>
            <ac:spMk id="5" creationId="{B246925B-368D-5962-937F-9341AF0A7D63}"/>
          </ac:spMkLst>
        </pc:sp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52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11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160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13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625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191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869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017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077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06265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3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77814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208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970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827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EC80C6-14DE-41AA-BAAD-1F7343D72623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B91F2EC-F9AC-4DD0-957E-7266EA2EB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01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ickpik.com/coffee-coffee-bean-bean-food-caffeine-brown-122177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4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Microsoft_Word_Document1.docx"/><Relationship Id="rId5" Type="http://schemas.openxmlformats.org/officeDocument/2006/relationships/oleObject" Target="../embeddings/oleObject1.bin"/><Relationship Id="rId4" Type="http://schemas.openxmlformats.org/officeDocument/2006/relationships/hyperlink" Target="https://www.pickpik.com/coffee-coffee-bean-bean-food-caffeine-brown-122177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coffee-coffee-bean-bean-food-caffeine-brown-12217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8888E11-2C96-250C-53E7-1AE9C8EC23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Enterprise and Entrepreneurship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04174361-540D-DC13-3898-AE824676988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419D4EEB-F8B2-7C24-F05A-0A0D03DCD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0808" y="1114957"/>
            <a:ext cx="5669771" cy="21481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684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F9489B9-6E33-A017-7461-B1D94AD2E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 </a:t>
            </a:r>
            <a:r>
              <a:rPr lang="en-GB" sz="1800" dirty="0">
                <a:solidFill>
                  <a:schemeClr val="tx1"/>
                </a:solidFill>
              </a:rPr>
              <a:t>ABDUL SESAY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6032FB8-E9AE-F140-F985-5C782EE4CF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 ID: 2516807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B246925B-368D-5962-937F-9341AF0A7D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Lecture: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Doctor Thomas Adeyemi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4356DDA2-6F1C-1244-050B-DCDBBD92ECC7}"/>
              </a:ext>
            </a:extLst>
          </p:cNvPr>
          <p:cNvSpPr/>
          <p:nvPr/>
        </p:nvSpPr>
        <p:spPr>
          <a:xfrm>
            <a:off x="1743130" y="3496438"/>
            <a:ext cx="7207624" cy="177501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EcoBite</a:t>
            </a:r>
            <a:r>
              <a:rPr lang="en-GB" dirty="0"/>
              <a:t> Café Shop Presentation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405C8A3C-F0E7-7CB9-7F3D-1ACB953DED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919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FF79BB4-92E4-B0CC-2BB1-53550BCBA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BE220EE-EF81-0079-B6B0-D59B51C8B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EcoBite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-friendly café for London’s new consumer trend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EcoBite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Coffee shop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Sustainable, Zero-Waste Café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Plan Presentation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Prepared by Abdul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(Mintel,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777F68A-B0E2-976E-3F18-879174F079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9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75B2FB9-FC50-6F6B-F10F-987FD2175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</a:t>
            </a:r>
            <a:r>
              <a:rPr lang="en-GB" dirty="0" smtClean="0"/>
              <a:t>        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B72E7D1-E012-F00F-CB8A-1BF44F9B0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Organic and locally sourced food</a:t>
            </a:r>
            <a:endParaRPr lang="en-GB" dirty="0"/>
          </a:p>
          <a:p>
            <a:r>
              <a:rPr lang="en-GB" dirty="0" smtClean="0"/>
              <a:t>Fair-trade coffee</a:t>
            </a:r>
            <a:endParaRPr lang="en-GB" dirty="0"/>
          </a:p>
          <a:p>
            <a:r>
              <a:rPr lang="en-GB" dirty="0" smtClean="0"/>
              <a:t>Zero-waste operations</a:t>
            </a:r>
            <a:endParaRPr lang="en-GB" dirty="0"/>
          </a:p>
          <a:p>
            <a:r>
              <a:rPr lang="en-GB" dirty="0" smtClean="0"/>
              <a:t>Eco-friendly packaging</a:t>
            </a:r>
          </a:p>
          <a:p>
            <a:r>
              <a:rPr lang="en-GB" dirty="0" smtClean="0"/>
              <a:t>Calm, modern space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(United Nations, </a:t>
            </a:r>
            <a:r>
              <a:rPr lang="en-GB" dirty="0"/>
              <a:t>2017)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F967ACB-51CD-13F9-D5D7-025D1D7FC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49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Private Limited Company (Ltd)</a:t>
            </a:r>
          </a:p>
          <a:p>
            <a:r>
              <a:rPr lang="en-GB" dirty="0" smtClean="0"/>
              <a:t>Limited liability</a:t>
            </a:r>
          </a:p>
          <a:p>
            <a:r>
              <a:rPr lang="en-GB" dirty="0" smtClean="0"/>
              <a:t>Credibility</a:t>
            </a:r>
          </a:p>
          <a:p>
            <a:r>
              <a:rPr lang="en-GB" dirty="0" smtClean="0"/>
              <a:t>Growth potential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(Johnson et al., 2017)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94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510" y="2160589"/>
            <a:ext cx="8596668" cy="3880773"/>
          </a:xfrm>
        </p:spPr>
        <p:txBody>
          <a:bodyPr/>
          <a:lstStyle/>
          <a:p>
            <a:r>
              <a:rPr lang="en-GB" dirty="0" smtClean="0"/>
              <a:t>General Manager</a:t>
            </a:r>
          </a:p>
          <a:p>
            <a:r>
              <a:rPr lang="en-GB" dirty="0" smtClean="0"/>
              <a:t>Operations Supervisor </a:t>
            </a:r>
          </a:p>
          <a:p>
            <a:r>
              <a:rPr lang="en-GB" dirty="0" smtClean="0"/>
              <a:t>Marketing Coordinator </a:t>
            </a:r>
          </a:p>
          <a:p>
            <a:r>
              <a:rPr lang="en-GB" dirty="0" smtClean="0"/>
              <a:t>Baristas and Kitchen Assistants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4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8C33FF6-6CBD-EA97-EA29-74184FA6B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 ANALYSIS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D9B4534-2A63-DD0A-E512-74FA050F6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Political: sustainability support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Economic: ethical spending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Social: eco-conscious trends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Technology: mobile ordering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Environmental: climate concerns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Legal: hygiene and GDPR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my three external factors support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EcoBite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Cafe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(Mintel, 2025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F2397D52-2DFD-2160-FCA7-967D2DCFB2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89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5820A5B-766E-F601-141A-A06648C88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</a:t>
            </a:r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0442D99-0CE3-CAFF-D45E-432869C15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Students (18-25)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Young professionals (25-35)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Health-conscious consumers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Eco-aware customer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(Kotler and Keller, 2016).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00F2CA4B-840A-B0EE-FFA6-E227C8331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14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Social media (Instagram, TikTok)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Influencer partnerships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Sustainability workshops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Student discounts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Loyalty app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71530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64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smtClean="0"/>
              <a:t> </a:t>
            </a:r>
            <a:r>
              <a:rPr lang="en-GB" sz="1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Chart of a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EcoBite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Coffee 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71530" y="0"/>
            <a:ext cx="3227294" cy="2857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608" y="2151184"/>
            <a:ext cx="6279936" cy="26227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15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(4Ps)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 </a:t>
            </a:r>
          </a:p>
          <a:p>
            <a:r>
              <a:rPr lang="en-GB" dirty="0" smtClean="0"/>
              <a:t>Price </a:t>
            </a:r>
          </a:p>
          <a:p>
            <a:r>
              <a:rPr lang="en-GB" dirty="0" smtClean="0"/>
              <a:t>Place</a:t>
            </a:r>
          </a:p>
          <a:p>
            <a:r>
              <a:rPr lang="en-GB" dirty="0" smtClean="0"/>
              <a:t>promotion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85178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30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0DE07BE-4FE0-7A32-E682-D8DB003E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Funding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B299741-2D28-B5DE-D35D-9580F53799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£25,000 total capital, loan,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crowdfunding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                    Start-up Costs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£10,000 for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Owner’s                                    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£10,000 for the loan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£5,000 for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Crowdfunding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Covers equipment, décor, stock, training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(Harvard Business School, </a:t>
            </a:r>
            <a:r>
              <a:rPr lang="en-GB" dirty="0" err="1"/>
              <a:t>n.d</a:t>
            </a:r>
            <a:r>
              <a:rPr lang="en-GB" dirty="0" err="1" smtClean="0"/>
              <a:t>.</a:t>
            </a:r>
            <a:r>
              <a:rPr lang="en-GB" dirty="0" smtClean="0"/>
              <a:t>)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(Mintel, 2025)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AE156D0E-05EB-36DB-D2E9-5EC73299F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4130916"/>
              </p:ext>
            </p:extLst>
          </p:nvPr>
        </p:nvGraphicFramePr>
        <p:xfrm>
          <a:off x="5733340" y="3087689"/>
          <a:ext cx="5732463" cy="1906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cument" r:id="rId6" imgW="5731988" imgH="1907348" progId="Word.Document.12">
                  <p:embed/>
                </p:oleObj>
              </mc:Choice>
              <mc:Fallback>
                <p:oleObj name="Document" r:id="rId6" imgW="5731988" imgH="190734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733340" y="3087689"/>
                        <a:ext cx="5732463" cy="1906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5787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Fixed Monthly Costs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46941"/>
            <a:ext cx="8596668" cy="3880773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         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71530" y="0"/>
            <a:ext cx="3227294" cy="2857500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530562"/>
              </p:ext>
            </p:extLst>
          </p:nvPr>
        </p:nvGraphicFramePr>
        <p:xfrm>
          <a:off x="1888251" y="1753737"/>
          <a:ext cx="5725160" cy="1369949"/>
        </p:xfrm>
        <a:graphic>
          <a:graphicData uri="http://schemas.openxmlformats.org/drawingml/2006/table">
            <a:tbl>
              <a:tblPr firstRow="1" firstCol="1" bandRow="1"/>
              <a:tblGrid>
                <a:gridCol w="2862580"/>
                <a:gridCol w="2862580"/>
              </a:tblGrid>
              <a:tr h="1728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Item </a:t>
                      </a:r>
                      <a:endParaRPr lang="en-GB" sz="1100" dirty="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Cost (£ per month)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Rent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1,500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Business Rate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300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Gas Bill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92D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Two Employee Salaries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92D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3,500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Accountant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Total Fixed Cost</a:t>
                      </a:r>
                      <a:endParaRPr lang="en-GB" sz="1100" dirty="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5,550</a:t>
                      </a:r>
                      <a:endParaRPr lang="en-GB" sz="1100" dirty="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1900920" y="3446192"/>
            <a:ext cx="4173002" cy="367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chemeClr val="accent3"/>
                </a:solidFill>
                <a:latin typeface="Arial" panose="020B0604020202020204" pitchFamily="34" charset="0"/>
                <a:ea typeface="Aptos"/>
                <a:cs typeface="Times New Roman" panose="02020603050405020304" pitchFamily="18" charset="0"/>
              </a:rPr>
              <a:t>Variable Costs (Jan to Jun Forecast)</a:t>
            </a:r>
            <a:endParaRPr lang="en-GB" sz="1600" dirty="0">
              <a:solidFill>
                <a:schemeClr val="accent3"/>
              </a:solidFill>
              <a:effectLst/>
              <a:latin typeface="Aptos"/>
              <a:ea typeface="Aptos"/>
              <a:cs typeface="Times New Roman" panose="02020603050405020304" pitchFamily="18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591333"/>
              </p:ext>
            </p:extLst>
          </p:nvPr>
        </p:nvGraphicFramePr>
        <p:xfrm>
          <a:off x="1676711" y="4178287"/>
          <a:ext cx="5725160" cy="1565656"/>
        </p:xfrm>
        <a:graphic>
          <a:graphicData uri="http://schemas.openxmlformats.org/drawingml/2006/table">
            <a:tbl>
              <a:tblPr firstRow="1" firstCol="1" bandRow="1"/>
              <a:tblGrid>
                <a:gridCol w="1144905"/>
                <a:gridCol w="1144905"/>
                <a:gridCol w="1144905"/>
                <a:gridCol w="1144905"/>
                <a:gridCol w="114554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Month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Electricity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Raw Materials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Hourly Labour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Total Variable Cost (£)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Jan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300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400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Feb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400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600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1,500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Mar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650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1,650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Apr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600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800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2,100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May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2,100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Jun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1,000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2,450</a:t>
                      </a:r>
                      <a:endParaRPr lang="en-GB" sz="1100" dirty="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386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ea typeface="Aptos"/>
                <a:cs typeface="Times New Roman" panose="02020603050405020304" pitchFamily="18" charset="0"/>
              </a:rPr>
              <a:t>Six-Month financial Forecast</a:t>
            </a:r>
            <a:r>
              <a:rPr lang="en-GB" sz="3200" dirty="0">
                <a:latin typeface="Aptos"/>
                <a:ea typeface="Aptos"/>
                <a:cs typeface="Times New Roman" panose="02020603050405020304" pitchFamily="18" charset="0"/>
              </a:rPr>
              <a:t/>
            </a:r>
            <a:br>
              <a:rPr lang="en-GB" sz="3200" dirty="0">
                <a:latin typeface="Aptos"/>
                <a:ea typeface="Aptos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         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lc="http://schemas.openxmlformats.org/drawingml/2006/lockedCanvas" xmlns:a16="http://schemas.microsoft.com/office/drawing/2014/main" id="{7BC130F1-2468-ED0A-16D5-FE46B4502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lc="http://schemas.openxmlformats.org/drawingml/2006/lockedCanvas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85178" y="0"/>
            <a:ext cx="3227294" cy="2857500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981930"/>
              </p:ext>
            </p:extLst>
          </p:nvPr>
        </p:nvGraphicFramePr>
        <p:xfrm>
          <a:off x="2741236" y="1537445"/>
          <a:ext cx="5725160" cy="1565656"/>
        </p:xfrm>
        <a:graphic>
          <a:graphicData uri="http://schemas.openxmlformats.org/drawingml/2006/table">
            <a:tbl>
              <a:tblPr firstRow="1" firstCol="1" bandRow="1"/>
              <a:tblGrid>
                <a:gridCol w="953770"/>
                <a:gridCol w="953770"/>
                <a:gridCol w="954405"/>
                <a:gridCol w="954405"/>
                <a:gridCol w="954405"/>
                <a:gridCol w="95440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Month </a:t>
                      </a:r>
                      <a:endParaRPr lang="en-GB" sz="1100" dirty="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Fixed Cost (£)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Variable Cost (£)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Total Cost (£)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Revenue (£)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D7D31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Profit/Loss (£)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Jan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5,550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6,250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3,000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AD47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-3,250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Feb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5,550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1,050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6,600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4,000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EE0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-2,600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Mar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5,550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1,500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7,050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5,000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 smtClean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-1,150</a:t>
                      </a:r>
                      <a:endParaRPr lang="en-GB" sz="1100" dirty="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Apr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5,550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2,100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7,650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7,500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C00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-150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May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5,550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2,100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7,650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9,000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+1,350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Jun 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5,550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2,450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8,000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9,500</a:t>
                      </a:r>
                      <a:endParaRPr lang="en-GB" sz="110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solidFill>
                            <a:srgbClr val="7030A0"/>
                          </a:solidFill>
                          <a:effectLst/>
                          <a:latin typeface="Arial" panose="020B0604020202020204" pitchFamily="34" charset="0"/>
                          <a:ea typeface="Aptos"/>
                          <a:cs typeface="Times New Roman" panose="02020603050405020304" pitchFamily="18" charset="0"/>
                        </a:rPr>
                        <a:t>+1,500</a:t>
                      </a:r>
                      <a:endParaRPr lang="en-GB" sz="1100" dirty="0">
                        <a:effectLst/>
                        <a:latin typeface="Aptos"/>
                        <a:ea typeface="Apto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1521725" y="3358937"/>
            <a:ext cx="724013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/>
            <a:r>
              <a:rPr lang="en-GB" sz="4000" b="1" dirty="0">
                <a:solidFill>
                  <a:srgbClr val="000000"/>
                </a:solidFill>
                <a:latin typeface="Aptos Narrow" panose="020B0004020202020204" pitchFamily="34" charset="0"/>
              </a:rPr>
              <a:t>Investment capital needed = £</a:t>
            </a:r>
            <a:r>
              <a:rPr lang="en-GB" sz="4000" b="1" dirty="0" smtClean="0">
                <a:solidFill>
                  <a:srgbClr val="000000"/>
                </a:solidFill>
                <a:latin typeface="Aptos Narrow" panose="020B0004020202020204" pitchFamily="34" charset="0"/>
              </a:rPr>
              <a:t>25,000</a:t>
            </a:r>
            <a:r>
              <a:rPr lang="en-GB" sz="4000" dirty="0" smtClean="0">
                <a:solidFill>
                  <a:prstClr val="black"/>
                </a:solidFill>
                <a:latin typeface="Calibri" panose="020F0502020204030204"/>
              </a:rPr>
              <a:t>   </a:t>
            </a:r>
          </a:p>
          <a:p>
            <a:pPr lvl="0" defTabSz="914400"/>
            <a:r>
              <a:rPr lang="en-GB" sz="4000" dirty="0" smtClean="0">
                <a:solidFill>
                  <a:prstClr val="black"/>
                </a:solidFill>
                <a:latin typeface="Calibri" panose="020F0502020204030204"/>
              </a:rPr>
              <a:t>  </a:t>
            </a:r>
            <a:r>
              <a:rPr lang="en-GB" dirty="0">
                <a:solidFill>
                  <a:srgbClr val="000000"/>
                </a:solidFill>
                <a:latin typeface="Aptos Narrow" panose="020B0004020202020204" pitchFamily="34" charset="0"/>
              </a:rPr>
              <a:t>('£18000 + </a:t>
            </a:r>
            <a:r>
              <a:rPr lang="en-GB" dirty="0" smtClean="0">
                <a:solidFill>
                  <a:srgbClr val="000000"/>
                </a:solidFill>
                <a:latin typeface="Aptos Narrow" panose="020B0004020202020204" pitchFamily="34" charset="0"/>
              </a:rPr>
              <a:t>£3,250 </a:t>
            </a:r>
            <a:r>
              <a:rPr lang="en-GB" dirty="0">
                <a:solidFill>
                  <a:srgbClr val="000000"/>
                </a:solidFill>
                <a:latin typeface="Aptos Narrow" panose="020B0004020202020204" pitchFamily="34" charset="0"/>
              </a:rPr>
              <a:t>+ </a:t>
            </a:r>
            <a:r>
              <a:rPr lang="en-GB" dirty="0" smtClean="0">
                <a:solidFill>
                  <a:srgbClr val="000000"/>
                </a:solidFill>
                <a:latin typeface="Aptos Narrow" panose="020B0004020202020204" pitchFamily="34" charset="0"/>
              </a:rPr>
              <a:t>£2,600+ </a:t>
            </a:r>
            <a:r>
              <a:rPr lang="en-GB" smtClean="0">
                <a:solidFill>
                  <a:srgbClr val="000000"/>
                </a:solidFill>
                <a:latin typeface="Aptos Narrow" panose="020B0004020202020204" pitchFamily="34" charset="0"/>
              </a:rPr>
              <a:t>£1,150)</a:t>
            </a:r>
            <a:r>
              <a:rPr lang="en-GB" smtClean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5314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ABC3A21-B602-4457-D64E-DAFDF1C09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</a:t>
            </a:r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Break-Even Analysis 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4F504FD-9CE7-6F5F-900D-06BA6B4E3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Fixed costs: £5,550/month</a:t>
            </a:r>
            <a:endParaRPr lang="en-GB" dirty="0"/>
          </a:p>
          <a:p>
            <a:r>
              <a:rPr lang="en-GB" dirty="0" smtClean="0"/>
              <a:t>Variable costs increase with sales</a:t>
            </a:r>
            <a:endParaRPr lang="en-GB" dirty="0"/>
          </a:p>
          <a:p>
            <a:r>
              <a:rPr lang="en-GB" dirty="0" smtClean="0"/>
              <a:t>Break-even: Month 5</a:t>
            </a:r>
          </a:p>
          <a:p>
            <a:r>
              <a:rPr lang="en-GB" dirty="0" smtClean="0"/>
              <a:t>Revenue in May: £9,000</a:t>
            </a:r>
          </a:p>
          <a:p>
            <a:r>
              <a:rPr lang="en-GB" dirty="0" smtClean="0"/>
              <a:t>Profit: £1,350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(Johnson et al., 2017; Mintel,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2656F9E1-2340-246B-7FC4-470C49161F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85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9D30B2-D1D5-ACFD-D9EA-6A2E4D7EC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45F7E40-C8F2-1A4B-512A-8399C9D08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Aisha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Daniel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Sofia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85110554-675D-ED3C-EA65-7A33B053AB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2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2FB77A9-20D3-628F-1C01-27365A873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Milestones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F0ED2B8-456A-82E3-3AEA-32D083A34EE4}"/>
              </a:ext>
            </a:extLst>
          </p:cNvPr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Pre-launch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launch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break-even.</a:t>
            </a: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39EA1AAA-33FC-ADC0-951D-5501B7AB3B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067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9C8EDEA-A60C-478E-5F94-60BF5537E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5935366-220B-F212-5315-7BF4806D6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Zero-waste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model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Composting 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Biodegradable packaging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Local suppliers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Community workshops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(United Nations, 2024).’’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E06EA802-9BD6-B761-D0D1-7A9A69D80C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1911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FCBC08-A7EC-E246-A5B8-81EA5E85B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14435B1-1782-DDBB-0C88-8F0746908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Profit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 purpose</a:t>
            </a:r>
            <a:endParaRPr lang="en-GB" dirty="0"/>
          </a:p>
          <a:p>
            <a:r>
              <a:rPr lang="en-GB" dirty="0" smtClean="0"/>
              <a:t>Eco-friendly brand </a:t>
            </a:r>
          </a:p>
          <a:p>
            <a:r>
              <a:rPr lang="en-GB" dirty="0" smtClean="0"/>
              <a:t>Strong financial foundation</a:t>
            </a:r>
          </a:p>
          <a:p>
            <a:r>
              <a:rPr lang="en-GB" dirty="0" smtClean="0"/>
              <a:t>Thank you.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24E281F8-EB79-1CF2-2945-9B9821174B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4706" y="0"/>
            <a:ext cx="3227294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4049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46A5CC53-BE35-B809-074B-0AD3F040D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15432" r="7460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7A39227A-E286-FDAD-A0AF-7DD865ABF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                  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References (Harvard Style)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A600479-73D3-6726-F917-05B963F2F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 Johnson, G., Scholes, K. and Whittington, R. (2017) Exploring Corporate Strategy. Pearson Education.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Kotler, P. and Keller, K.L. (2016) Marketing Management. Pearson Education.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Mintel (2025) UK Ethical Consumerism Report. Mintel Group Ltd.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 smtClean="0"/>
              <a:t>United Nations (2024) Sustainable Development Goals Report 2024. United Nations Publications.</a:t>
            </a: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="" xmlns:a16="http://schemas.microsoft.com/office/drawing/2014/main" id="{64FA5DFF-7FE6-4855-84E6-DFA78EE978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2AFD8CBA-54A3-4363-991B-B9C631BBFA7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="" xmlns:a16="http://schemas.microsoft.com/office/drawing/2014/main" id="{3F088236-D655-4F88-B238-E1676235802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="" xmlns:a16="http://schemas.microsoft.com/office/drawing/2014/main" id="{3DAC0C92-199E-475C-9390-119A9B02727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="" xmlns:a16="http://schemas.microsoft.com/office/drawing/2014/main" id="{C4CFB339-0ED8-4FE2-9EF1-6D1375B849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="" xmlns:a16="http://schemas.microsoft.com/office/drawing/2014/main" id="{31896C80-2069-4431-9C19-83B91373449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="" xmlns:a16="http://schemas.microsoft.com/office/drawing/2014/main" id="{BF120A21-0841-4823-B0C4-28AEBCEF9B7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="" xmlns:a16="http://schemas.microsoft.com/office/drawing/2014/main" id="{DBB05BAE-BBD3-4289-899F-A6851503C6B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="" xmlns:a16="http://schemas.microsoft.com/office/drawing/2014/main" id="{9874D11C-36F5-4BBE-A490-019A54E953B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39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="" xmlns:a16="http://schemas.microsoft.com/office/drawing/2014/main" id="{10BE40E3-5550-4CDD-B4FD-387C33EBF15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="" xmlns:a16="http://schemas.microsoft.com/office/drawing/2014/main" id="{71A6B738-E50C-4653-B343-B9D6A5EA277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="" xmlns:a16="http://schemas.microsoft.com/office/drawing/2014/main" id="{498768D6-B28C-40A3-B381-39306F5816D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="" xmlns:a16="http://schemas.microsoft.com/office/drawing/2014/main" id="{B27C15B9-7795-4321-AB30-DF1DEF65C19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="" xmlns:a16="http://schemas.microsoft.com/office/drawing/2014/main" id="{578EC957-1F3F-4C00-B023-C8725C2171C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="" xmlns:a16="http://schemas.microsoft.com/office/drawing/2014/main" id="{3D642632-BBD5-46D6-A91D-9B2BF68219B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="" xmlns:a16="http://schemas.microsoft.com/office/drawing/2014/main" id="{BF9D518D-AFF5-4DE2-AEE2-0EC15479A9A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="" xmlns:a16="http://schemas.microsoft.com/office/drawing/2014/main" id="{14EF979B-B00D-460C-BD56-7EEAFB7E0F9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="" xmlns:a16="http://schemas.microsoft.com/office/drawing/2014/main" id="{3E40F9A1-6B82-400F-9397-26D1D36F1F0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="" xmlns:a16="http://schemas.microsoft.com/office/drawing/2014/main" id="{2EF7DDF1-FF86-4CA4-B08B-8939557EBDB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="" xmlns:a16="http://schemas.microsoft.com/office/drawing/2014/main" id="{6D7C1F89-72B2-4FDC-B9E2-04F52D5C504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5545A65E-FF84-D573-4D59-6DEF488CF3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l="15432" r="7460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0A2F11E8-4EA1-6AEB-27E2-4C53061C4CA3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Thank you for listening, and I’m happy to take any questions”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64FA5DFF-7FE6-4855-84E6-DFA78EE978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="" xmlns:a16="http://schemas.microsoft.com/office/drawing/2014/main" id="{2AFD8CBA-54A3-4363-991B-B9C631BBFA7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="" xmlns:a16="http://schemas.microsoft.com/office/drawing/2014/main" id="{3F088236-D655-4F88-B238-E1676235802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5">
            <a:extLst>
              <a:ext uri="{FF2B5EF4-FFF2-40B4-BE49-F238E27FC236}">
                <a16:creationId xmlns="" xmlns:a16="http://schemas.microsoft.com/office/drawing/2014/main" id="{3DAC0C92-199E-475C-9390-119A9B02727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4">
            <a:extLst>
              <a:ext uri="{FF2B5EF4-FFF2-40B4-BE49-F238E27FC236}">
                <a16:creationId xmlns="" xmlns:a16="http://schemas.microsoft.com/office/drawing/2014/main" id="{C4CFB339-0ED8-4FE2-9EF1-6D1375B849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7">
            <a:extLst>
              <a:ext uri="{FF2B5EF4-FFF2-40B4-BE49-F238E27FC236}">
                <a16:creationId xmlns="" xmlns:a16="http://schemas.microsoft.com/office/drawing/2014/main" id="{31896C80-2069-4431-9C19-83B91373449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8">
            <a:extLst>
              <a:ext uri="{FF2B5EF4-FFF2-40B4-BE49-F238E27FC236}">
                <a16:creationId xmlns="" xmlns:a16="http://schemas.microsoft.com/office/drawing/2014/main" id="{BF120A21-0841-4823-B0C4-28AEBCEF9B7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9">
            <a:extLst>
              <a:ext uri="{FF2B5EF4-FFF2-40B4-BE49-F238E27FC236}">
                <a16:creationId xmlns="" xmlns:a16="http://schemas.microsoft.com/office/drawing/2014/main" id="{DBB05BAE-BBD3-4289-899F-A6851503C6B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="" xmlns:a16="http://schemas.microsoft.com/office/drawing/2014/main" id="{9874D11C-36F5-4BBE-A490-019A54E953B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42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11655</TotalTime>
  <Words>583</Words>
  <Application>Microsoft Office PowerPoint</Application>
  <PresentationFormat>Widescreen</PresentationFormat>
  <Paragraphs>217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Aptos</vt:lpstr>
      <vt:lpstr>Aptos Narrow</vt:lpstr>
      <vt:lpstr>Arial</vt:lpstr>
      <vt:lpstr>Calibri</vt:lpstr>
      <vt:lpstr>Times New Roman</vt:lpstr>
      <vt:lpstr>Trebuchet MS</vt:lpstr>
      <vt:lpstr>Wingdings 3</vt:lpstr>
      <vt:lpstr>Facet</vt:lpstr>
      <vt:lpstr>Document</vt:lpstr>
      <vt:lpstr>Enterprise and Entrepreneurship </vt:lpstr>
      <vt:lpstr>  ABDUL SESAY</vt:lpstr>
      <vt:lpstr> Introduction </vt:lpstr>
      <vt:lpstr>                    Business Concept</vt:lpstr>
      <vt:lpstr>Legal Structure</vt:lpstr>
      <vt:lpstr>Management Structure</vt:lpstr>
      <vt:lpstr>           PESTEL  ANALYSIS Factors</vt:lpstr>
      <vt:lpstr>            Target Market</vt:lpstr>
      <vt:lpstr>Marketing Strategy</vt:lpstr>
      <vt:lpstr> Organisational Chart of a EcoBite Coffee Shop</vt:lpstr>
      <vt:lpstr>Marketing Mix (4Ps)</vt:lpstr>
      <vt:lpstr>                                     Funding Requirements</vt:lpstr>
      <vt:lpstr>                    Fixed Monthly Costs</vt:lpstr>
      <vt:lpstr>Six-Month financial Forecast </vt:lpstr>
      <vt:lpstr>                    Break-Even Analysis </vt:lpstr>
      <vt:lpstr>                     Management Team</vt:lpstr>
      <vt:lpstr>                  Key Milestones</vt:lpstr>
      <vt:lpstr>                    Sustainability Impact</vt:lpstr>
      <vt:lpstr>                         Conclusion</vt:lpstr>
      <vt:lpstr>                   References (Harvard Style)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and Entrepreneurship </dc:title>
  <dc:creator>Abdul Sesay (2516807)</dc:creator>
  <cp:lastModifiedBy>Microsoft account</cp:lastModifiedBy>
  <cp:revision>20</cp:revision>
  <dcterms:created xsi:type="dcterms:W3CDTF">2026-07-20T18:38:16Z</dcterms:created>
  <dcterms:modified xsi:type="dcterms:W3CDTF">2026-08-12T08:19:28Z</dcterms:modified>
</cp:coreProperties>
</file>