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81" r:id="rId4"/>
    <p:sldId id="282" r:id="rId5"/>
    <p:sldId id="273" r:id="rId6"/>
    <p:sldId id="275" r:id="rId7"/>
    <p:sldId id="272" r:id="rId8"/>
    <p:sldId id="278" r:id="rId9"/>
    <p:sldId id="279" r:id="rId10"/>
    <p:sldId id="280" r:id="rId11"/>
    <p:sldId id="268" r:id="rId12"/>
    <p:sldId id="276" r:id="rId13"/>
    <p:sldId id="263" r:id="rId14"/>
    <p:sldId id="260" r:id="rId15"/>
    <p:sldId id="262" r:id="rId16"/>
    <p:sldId id="261" r:id="rId17"/>
    <p:sldId id="271" r:id="rId18"/>
    <p:sldId id="26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  <p15:guide id="3" orient="horz" pos="3072">
          <p15:clr>
            <a:srgbClr val="A4A3A4"/>
          </p15:clr>
        </p15:guide>
        <p15:guide id="4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736" autoAdjust="0"/>
  </p:normalViewPr>
  <p:slideViewPr>
    <p:cSldViewPr>
      <p:cViewPr varScale="1">
        <p:scale>
          <a:sx n="93" d="100"/>
          <a:sy n="93" d="100"/>
        </p:scale>
        <p:origin x="-5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orient="horz" pos="3072"/>
        <p:guide pos="2141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B8E9A7E-45AE-4B57-923B-7FF97088811A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15496C4-5ED8-4BF4-825F-9346C4CEF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1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Draw up module handbook</a:t>
            </a:r>
            <a:r>
              <a:rPr lang="en-GB" baseline="0" dirty="0" smtClean="0"/>
              <a:t> from Moodle and show other Moodle documents. discuss key aspects of module</a:t>
            </a:r>
          </a:p>
          <a:p>
            <a:r>
              <a:rPr lang="en-GB" baseline="0" dirty="0" smtClean="0"/>
              <a:t>Explain that this session, as well as introducing the module, looks at leadership itself; leadership styles; some characteristics and competencies of leaders, including the ability to delegate.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46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364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0EFA5C0A-594C-41D8-BF69-F6680CC3D120}" type="slidenum">
              <a:rPr lang="en-GB" altLang="en-US" sz="1200">
                <a:solidFill>
                  <a:srgbClr val="000000"/>
                </a:solidFill>
                <a:latin typeface="Arial" pitchFamily="34" charset="0"/>
              </a:rPr>
              <a:pPr/>
              <a:t>3</a:t>
            </a:fld>
            <a:endParaRPr lang="en-GB" altLang="en-US" sz="120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0185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A1337AF9-EF29-413B-9B92-D7B1802AA8C1}" type="slidenum">
              <a:rPr lang="cy-GB" altLang="en-US" sz="1200">
                <a:latin typeface="Arial" pitchFamily="34" charset="0"/>
              </a:rPr>
              <a:pPr/>
              <a:t>4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7727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156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415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6706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does a leader look like?</a:t>
            </a:r>
          </a:p>
          <a:p>
            <a:endParaRPr lang="en-GB" dirty="0" smtClean="0"/>
          </a:p>
          <a:p>
            <a:r>
              <a:rPr lang="en-GB" dirty="0" smtClean="0"/>
              <a:t>What are the characteristics?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115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World leaders…people who made a difference…why??</a:t>
            </a:r>
          </a:p>
          <a:p>
            <a:endParaRPr lang="en-GB" dirty="0" smtClean="0"/>
          </a:p>
          <a:p>
            <a:r>
              <a:rPr lang="en-GB" dirty="0" smtClean="0"/>
              <a:t>3 were </a:t>
            </a:r>
            <a:r>
              <a:rPr lang="en-GB" dirty="0" err="1" smtClean="0"/>
              <a:t>assasinated</a:t>
            </a:r>
            <a:r>
              <a:rPr lang="en-GB" dirty="0" smtClean="0"/>
              <a:t>!!!!</a:t>
            </a:r>
          </a:p>
          <a:p>
            <a:r>
              <a:rPr lang="en-GB" dirty="0" smtClean="0"/>
              <a:t>Two – Nelson Mandela and Rosa Parkes spent time behind bars</a:t>
            </a:r>
          </a:p>
          <a:p>
            <a:endParaRPr lang="en-GB" dirty="0" smtClean="0"/>
          </a:p>
          <a:p>
            <a:r>
              <a:rPr lang="en-GB" dirty="0" smtClean="0"/>
              <a:t>Think </a:t>
            </a:r>
            <a:r>
              <a:rPr lang="en-GB" dirty="0" err="1" smtClean="0"/>
              <a:t>oc</a:t>
            </a:r>
            <a:r>
              <a:rPr lang="en-GB" dirty="0" smtClean="0"/>
              <a:t> current world leaders – what if we had a slide with Theresa May/Putin/Donald Trump??? Are these in the same league?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769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have these people become leaders/pioneers in their work – in early years?</a:t>
            </a:r>
          </a:p>
          <a:p>
            <a:r>
              <a:rPr lang="en-GB" dirty="0" smtClean="0"/>
              <a:t>How?</a:t>
            </a:r>
          </a:p>
          <a:p>
            <a:r>
              <a:rPr lang="en-GB" dirty="0" smtClean="0"/>
              <a:t>Why?</a:t>
            </a:r>
          </a:p>
          <a:p>
            <a:endParaRPr lang="en-GB" dirty="0" smtClean="0"/>
          </a:p>
          <a:p>
            <a:r>
              <a:rPr lang="en-GB" dirty="0" smtClean="0"/>
              <a:t>Maslow/Vygotsky/Piaget</a:t>
            </a:r>
          </a:p>
          <a:p>
            <a:r>
              <a:rPr lang="en-GB" dirty="0" smtClean="0"/>
              <a:t>Bronfenbrenner/Steiner/Montessori</a:t>
            </a:r>
          </a:p>
          <a:p>
            <a:endParaRPr lang="en-GB" dirty="0" smtClean="0"/>
          </a:p>
          <a:p>
            <a:r>
              <a:rPr lang="en-GB" dirty="0" smtClean="0"/>
              <a:t>Think how these have impacted on the way we understand how children develop and learn….</a:t>
            </a:r>
          </a:p>
          <a:p>
            <a:endParaRPr lang="en-GB" dirty="0" smtClean="0"/>
          </a:p>
          <a:p>
            <a:r>
              <a:rPr lang="en-GB" dirty="0" smtClean="0"/>
              <a:t>Montessori and Steiner nurseries and schools continue to run today – what a legacy.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17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Let’s think about the concept of leadership.</a:t>
            </a:r>
          </a:p>
          <a:p>
            <a:endParaRPr lang="en-GB" dirty="0" smtClean="0"/>
          </a:p>
          <a:p>
            <a:r>
              <a:rPr lang="en-GB" dirty="0" smtClean="0"/>
              <a:t>Is this a single role within a setting? school? unit? Foundation Phase classroom?</a:t>
            </a:r>
          </a:p>
          <a:p>
            <a:endParaRPr lang="en-GB" dirty="0" smtClean="0"/>
          </a:p>
          <a:p>
            <a:r>
              <a:rPr lang="en-GB" dirty="0" smtClean="0"/>
              <a:t>Of whom? Consider early years settings and schools? Consider the range of staff including kitchen and cleaning staff or do you </a:t>
            </a:r>
            <a:r>
              <a:rPr lang="en-GB" dirty="0" err="1" smtClean="0"/>
              <a:t>belive</a:t>
            </a:r>
            <a:r>
              <a:rPr lang="en-GB" dirty="0" smtClean="0"/>
              <a:t> this it simply leadership of practitioners?</a:t>
            </a:r>
          </a:p>
          <a:p>
            <a:r>
              <a:rPr lang="en-GB" dirty="0" smtClean="0"/>
              <a:t>What about your stakeholders? Parents/families/the wider community/multi-disciplinary professionals – what are the leader’s responsibilities to these people?</a:t>
            </a:r>
          </a:p>
          <a:p>
            <a:r>
              <a:rPr lang="en-GB" dirty="0" smtClean="0"/>
              <a:t>Children? What kind of leader should you be? </a:t>
            </a:r>
          </a:p>
          <a:p>
            <a:endParaRPr lang="en-GB" dirty="0" smtClean="0"/>
          </a:p>
          <a:p>
            <a:r>
              <a:rPr lang="en-GB" dirty="0" smtClean="0"/>
              <a:t>How do we identify ‘leadership’ a leader? Is this always obvious?</a:t>
            </a:r>
          </a:p>
          <a:p>
            <a:endParaRPr lang="en-GB" dirty="0" smtClean="0"/>
          </a:p>
          <a:p>
            <a:r>
              <a:rPr lang="en-GB" dirty="0" smtClean="0"/>
              <a:t>Do we need leaders? Could settings/schools run effectively without leaders?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346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 paired or group task</a:t>
            </a:r>
          </a:p>
          <a:p>
            <a:r>
              <a:rPr lang="en-GB" dirty="0" smtClean="0"/>
              <a:t>A3 paper</a:t>
            </a:r>
          </a:p>
          <a:p>
            <a:r>
              <a:rPr lang="en-GB" baseline="0" dirty="0" smtClean="0"/>
              <a:t>How: different styles; characteristics; competencies. </a:t>
            </a:r>
          </a:p>
          <a:p>
            <a:r>
              <a:rPr lang="en-GB" baseline="0" dirty="0" smtClean="0"/>
              <a:t>Communication: type? Method? </a:t>
            </a:r>
          </a:p>
          <a:p>
            <a:r>
              <a:rPr lang="en-GB" baseline="0" dirty="0" smtClean="0"/>
              <a:t>Team building. Time management. Coaching, mentoring, supervision, appraisal. Staff development.</a:t>
            </a:r>
          </a:p>
          <a:p>
            <a:r>
              <a:rPr lang="en-GB" baseline="0" dirty="0" smtClean="0"/>
              <a:t>Why: vision, consistency- shared goals, inspiration…</a:t>
            </a:r>
          </a:p>
          <a:p>
            <a:endParaRPr lang="en-GB" dirty="0" smtClean="0"/>
          </a:p>
          <a:p>
            <a:r>
              <a:rPr lang="en-GB" dirty="0" smtClean="0"/>
              <a:t>Consider the types of strategies that may</a:t>
            </a:r>
            <a:r>
              <a:rPr lang="en-GB" baseline="0" dirty="0" smtClean="0"/>
              <a:t> be needed to be a good leader.</a:t>
            </a:r>
          </a:p>
          <a:p>
            <a:endParaRPr lang="en-GB" baseline="0" dirty="0" smtClean="0"/>
          </a:p>
          <a:p>
            <a:r>
              <a:rPr lang="en-GB" baseline="0" dirty="0" smtClean="0"/>
              <a:t>Leader = vision</a:t>
            </a:r>
          </a:p>
          <a:p>
            <a:r>
              <a:rPr lang="en-GB" baseline="0" dirty="0" smtClean="0"/>
              <a:t>Manager = tasks</a:t>
            </a:r>
          </a:p>
          <a:p>
            <a:r>
              <a:rPr lang="en-GB" baseline="0" dirty="0" smtClean="0"/>
              <a:t>Could you be both??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0053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in terms of Characteristics and </a:t>
            </a:r>
            <a:r>
              <a:rPr lang="en-GB" dirty="0" smtClean="0"/>
              <a:t>competencies</a:t>
            </a:r>
          </a:p>
          <a:p>
            <a:endParaRPr lang="en-GB" dirty="0" smtClean="0"/>
          </a:p>
          <a:p>
            <a:r>
              <a:rPr lang="en-GB" dirty="0" smtClean="0"/>
              <a:t>Include everyone in the decision making process</a:t>
            </a:r>
          </a:p>
          <a:p>
            <a:r>
              <a:rPr lang="en-GB" dirty="0" smtClean="0"/>
              <a:t>DIALOGUE with children, staff, parents, professionals – a sharing of good practice and transparency.</a:t>
            </a:r>
          </a:p>
          <a:p>
            <a:endParaRPr lang="en-GB" dirty="0" smtClean="0"/>
          </a:p>
          <a:p>
            <a:r>
              <a:rPr lang="en-GB" dirty="0" smtClean="0"/>
              <a:t>A good leader will take responsibility/protect/shoulder blame if necessary/support/back you up/be a role model</a:t>
            </a:r>
          </a:p>
          <a:p>
            <a:endParaRPr lang="en-GB" dirty="0" smtClean="0"/>
          </a:p>
          <a:p>
            <a:r>
              <a:rPr lang="en-GB" dirty="0" smtClean="0"/>
              <a:t>Share the </a:t>
            </a:r>
            <a:r>
              <a:rPr lang="en-GB" dirty="0" err="1" smtClean="0"/>
              <a:t>goos</a:t>
            </a:r>
            <a:r>
              <a:rPr lang="en-GB" dirty="0" smtClean="0"/>
              <a:t> news – CELEBRATE.</a:t>
            </a:r>
          </a:p>
          <a:p>
            <a:endParaRPr lang="en-GB" dirty="0" smtClean="0"/>
          </a:p>
          <a:p>
            <a:r>
              <a:rPr lang="en-GB" dirty="0" smtClean="0"/>
              <a:t>Encourage CPD of all staff whatever their interests?</a:t>
            </a:r>
          </a:p>
          <a:p>
            <a:r>
              <a:rPr lang="en-GB" dirty="0" smtClean="0"/>
              <a:t>Let’s consider what these could be? Additional needs/outdoors/creativity/music/play specialists/safeguarding/mindfulness.</a:t>
            </a:r>
          </a:p>
          <a:p>
            <a:r>
              <a:rPr lang="en-GB" dirty="0" smtClean="0"/>
              <a:t>Consider if you have </a:t>
            </a:r>
            <a:r>
              <a:rPr lang="en-GB" dirty="0" err="1" smtClean="0"/>
              <a:t>ateam</a:t>
            </a:r>
            <a:r>
              <a:rPr lang="en-GB" dirty="0" smtClean="0"/>
              <a:t> with all these skills how this brings VALUE to your setting.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3673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could these new methods be?</a:t>
            </a:r>
          </a:p>
          <a:p>
            <a:endParaRPr lang="en-GB" dirty="0" smtClean="0"/>
          </a:p>
          <a:p>
            <a:r>
              <a:rPr lang="en-GB" dirty="0" smtClean="0"/>
              <a:t>Lead by example – a good leader should always be prepared to do all that staff do and more – getting their hands dirty too!!!</a:t>
            </a:r>
          </a:p>
          <a:p>
            <a:endParaRPr lang="en-GB" dirty="0" smtClean="0"/>
          </a:p>
          <a:p>
            <a:r>
              <a:rPr lang="en-GB" dirty="0" smtClean="0"/>
              <a:t>Communication – how important is this? Can leaders be bad communicators? Provide </a:t>
            </a:r>
            <a:r>
              <a:rPr lang="en-GB" dirty="0" err="1" smtClean="0"/>
              <a:t>exmaples</a:t>
            </a:r>
            <a:r>
              <a:rPr lang="en-GB" dirty="0" smtClean="0"/>
              <a:t>? Not sharing crucial / important information can place staff in difficult/awkward situations/can be </a:t>
            </a:r>
          </a:p>
          <a:p>
            <a:endParaRPr lang="en-GB" dirty="0" smtClean="0"/>
          </a:p>
          <a:p>
            <a:r>
              <a:rPr lang="en-GB" dirty="0" smtClean="0"/>
              <a:t>Approachable – do you feel you can go to your leader at any time?</a:t>
            </a:r>
          </a:p>
          <a:p>
            <a:r>
              <a:rPr lang="en-GB" dirty="0" smtClean="0"/>
              <a:t>Consider an open door policy – what does this actually mean?? </a:t>
            </a:r>
          </a:p>
          <a:p>
            <a:endParaRPr lang="en-GB" dirty="0" smtClean="0"/>
          </a:p>
          <a:p>
            <a:r>
              <a:rPr lang="en-GB" dirty="0" smtClean="0"/>
              <a:t>Labelling staff – </a:t>
            </a:r>
            <a:r>
              <a:rPr lang="en-GB" dirty="0" err="1" smtClean="0"/>
              <a:t>favouratism</a:t>
            </a:r>
            <a:r>
              <a:rPr lang="en-GB" dirty="0" smtClean="0"/>
              <a:t> / breaking confidentiality – sharing personal issues with others. Breaking the One rule for all Rule!!! </a:t>
            </a:r>
          </a:p>
          <a:p>
            <a:endParaRPr lang="en-GB" dirty="0" smtClean="0"/>
          </a:p>
          <a:p>
            <a:r>
              <a:rPr lang="en-GB" dirty="0" smtClean="0"/>
              <a:t>What could the implications of these issues be?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14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 smtClean="0"/>
              <a:t>First of the leadership theorists for this module.</a:t>
            </a:r>
          </a:p>
          <a:p>
            <a:pPr defTabSz="897849">
              <a:defRPr/>
            </a:pPr>
            <a:endParaRPr lang="en-GB" dirty="0" smtClean="0"/>
          </a:p>
          <a:p>
            <a:pPr defTabSz="897849">
              <a:defRPr/>
            </a:pPr>
            <a:r>
              <a:rPr lang="en-GB" dirty="0" smtClean="0"/>
              <a:t>Discuss </a:t>
            </a:r>
            <a:r>
              <a:rPr lang="en-GB" dirty="0"/>
              <a:t>in terms of leadership characteristics and competencies</a:t>
            </a:r>
            <a:endParaRPr lang="en-GB" dirty="0" smtClean="0"/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Shared Values - Need </a:t>
            </a:r>
            <a:r>
              <a:rPr lang="en-GB" altLang="en-US" dirty="0">
                <a:latin typeface="Calibri" pitchFamily="34" charset="0"/>
              </a:rPr>
              <a:t>to evolve own working culture – an uniqueness to your setting. 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What are your shared beliefs?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How did the team come to acquire them? 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Do all staff agree with them?</a:t>
            </a:r>
          </a:p>
          <a:p>
            <a:pPr eaLnBrk="1" hangingPunct="1"/>
            <a:r>
              <a:rPr lang="en-GB" altLang="en-US" dirty="0" err="1">
                <a:latin typeface="Calibri" pitchFamily="34" charset="0"/>
              </a:rPr>
              <a:t>Angen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diwylliant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gwaith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hunain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elfen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unigryw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i’ch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lleoliad</a:t>
            </a:r>
            <a:r>
              <a:rPr lang="en-GB" altLang="en-US" dirty="0">
                <a:latin typeface="Calibri" pitchFamily="34" charset="0"/>
              </a:rPr>
              <a:t> chi.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Pa </a:t>
            </a:r>
            <a:r>
              <a:rPr lang="en-GB" altLang="en-US" dirty="0" err="1">
                <a:latin typeface="Calibri" pitchFamily="34" charset="0"/>
              </a:rPr>
              <a:t>egwyddorion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rhannu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bob un </a:t>
            </a:r>
            <a:r>
              <a:rPr lang="en-GB" altLang="en-US" dirty="0" err="1">
                <a:latin typeface="Calibri" pitchFamily="34" charset="0"/>
              </a:rPr>
              <a:t>ohonoch</a:t>
            </a:r>
            <a:r>
              <a:rPr lang="en-GB" altLang="en-US" dirty="0">
                <a:latin typeface="Calibri" pitchFamily="34" charset="0"/>
              </a:rPr>
              <a:t>? </a:t>
            </a:r>
          </a:p>
          <a:p>
            <a:pPr eaLnBrk="1" hangingPunct="1"/>
            <a:r>
              <a:rPr lang="en-GB" altLang="en-US" dirty="0" err="1">
                <a:latin typeface="Calibri" pitchFamily="34" charset="0"/>
              </a:rPr>
              <a:t>Sut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ddaeth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tim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gael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rhain</a:t>
            </a:r>
            <a:r>
              <a:rPr lang="en-GB" altLang="en-US" dirty="0">
                <a:latin typeface="Calibri" pitchFamily="34" charset="0"/>
              </a:rPr>
              <a:t>?</a:t>
            </a:r>
          </a:p>
          <a:p>
            <a:pPr eaLnBrk="1" hangingPunct="1"/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Ydy’r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holl</a:t>
            </a:r>
            <a:r>
              <a:rPr lang="en-GB" altLang="en-US" dirty="0">
                <a:latin typeface="Calibri" pitchFamily="34" charset="0"/>
              </a:rPr>
              <a:t> staff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cytuno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nhw</a:t>
            </a:r>
            <a:r>
              <a:rPr lang="en-GB" altLang="en-US" dirty="0" smtClean="0">
                <a:latin typeface="Calibri" pitchFamily="34" charset="0"/>
              </a:rPr>
              <a:t>?</a:t>
            </a:r>
          </a:p>
          <a:p>
            <a:pPr eaLnBrk="1" hangingPunct="1"/>
            <a:endParaRPr lang="en-GB" altLang="en-US" dirty="0" smtClean="0">
              <a:latin typeface="Calibri" pitchFamily="34" charset="0"/>
            </a:endParaRPr>
          </a:p>
          <a:p>
            <a:pPr eaLnBrk="1" hangingPunct="1"/>
            <a:r>
              <a:rPr lang="en-GB" altLang="en-US" dirty="0" smtClean="0">
                <a:latin typeface="Calibri" pitchFamily="34" charset="0"/>
              </a:rPr>
              <a:t>How do you motivate staff? Should you motivate staff?</a:t>
            </a:r>
            <a:endParaRPr lang="en-GB" altLang="en-US" dirty="0">
              <a:latin typeface="Calibri" pitchFamily="34" charset="0"/>
            </a:endParaRPr>
          </a:p>
          <a:p>
            <a:pPr eaLnBrk="1" hangingPunct="1"/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3748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Flip chart or discussion: </a:t>
            </a:r>
          </a:p>
          <a:p>
            <a:r>
              <a:rPr lang="en-GB" dirty="0" smtClean="0"/>
              <a:t>Autocratic (ALAN SUGAR), authoritarian, democratic, laissez-faire:</a:t>
            </a:r>
            <a:r>
              <a:rPr lang="en-GB" baseline="0" dirty="0" smtClean="0"/>
              <a:t> discuss the words. Others refer to them using different terms.</a:t>
            </a:r>
          </a:p>
          <a:p>
            <a:r>
              <a:rPr lang="en-GB" baseline="0" dirty="0" smtClean="0"/>
              <a:t>What is your leadership style?? – Handout.</a:t>
            </a:r>
          </a:p>
          <a:p>
            <a:endParaRPr lang="en-GB" baseline="0" dirty="0" smtClean="0"/>
          </a:p>
          <a:p>
            <a:r>
              <a:rPr lang="en-GB" b="1" dirty="0" smtClean="0"/>
              <a:t>Consider these traditional styles in relation to early years settings</a:t>
            </a:r>
          </a:p>
          <a:p>
            <a:r>
              <a:rPr lang="en-GB" b="0" dirty="0" smtClean="0"/>
              <a:t>Discuss different types of styles and settings:</a:t>
            </a:r>
          </a:p>
          <a:p>
            <a:r>
              <a:rPr lang="en-GB" b="0" dirty="0" smtClean="0"/>
              <a:t>When and why might an autocratic style be appropriate? Ask students for examples.</a:t>
            </a:r>
          </a:p>
          <a:p>
            <a:r>
              <a:rPr lang="en-GB" b="0" dirty="0" smtClean="0"/>
              <a:t>What about family centres? Why were they created? Which</a:t>
            </a:r>
            <a:r>
              <a:rPr lang="en-GB" b="0" baseline="0" dirty="0" smtClean="0"/>
              <a:t> types of leadership</a:t>
            </a:r>
            <a:r>
              <a:rPr lang="en-GB" b="0" dirty="0" smtClean="0"/>
              <a:t> style/s might help? In which sort of situations? Why?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432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that theories regarding leadership have existed for quite some time.</a:t>
            </a:r>
          </a:p>
          <a:p>
            <a:r>
              <a:rPr lang="en-GB" dirty="0" smtClean="0"/>
              <a:t>Discuss each in turn- can they give examples of when a leader does/needs to do these? Can they compare these titles to each other: analysis?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820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129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7.jpeg"/><Relationship Id="rId3" Type="http://schemas.openxmlformats.org/officeDocument/2006/relationships/hyperlink" Target="http://www.google.co.uk/url?sa=i&amp;rct=j&amp;q=&amp;esrc=s&amp;source=images&amp;cd=&amp;cad=rja&amp;uact=8&amp;ved=0ahUKEwid4evh9IrSAhXCVxQKHUldCVYQjRwIBw&amp;url=http://www.uky.edu/mlk/content/about-dr-king&amp;bvm=bv.146786187,d.ZGg&amp;psig=AFQjCNFLSXUBoV2GbFknYfVN7esZgdaCAA&amp;ust=1487001056232869" TargetMode="External"/><Relationship Id="rId7" Type="http://schemas.openxmlformats.org/officeDocument/2006/relationships/hyperlink" Target="http://www.google.co.uk/url?sa=i&amp;rct=j&amp;q=&amp;esrc=s&amp;source=images&amp;cd=&amp;cad=rja&amp;uact=8&amp;ved=0ahUKEwiQt6Kl9IrSAhVD6xQKHYVhClYQjRwIBw&amp;url=http://quotesgram.com/quotes-from-famous-world-leaders/&amp;psig=AFQjCNEgDKArs-LtzBDuiJ-Cdwz7azCRpQ&amp;ust=1487000904427588" TargetMode="External"/><Relationship Id="rId12" Type="http://schemas.openxmlformats.org/officeDocument/2006/relationships/hyperlink" Target="http://www.google.co.uk/url?sa=i&amp;rct=j&amp;q=&amp;esrc=s&amp;source=images&amp;cd=&amp;cad=rja&amp;uact=8&amp;ved=0ahUKEwjPm6iL9YrSAhVGQBQKHSgPBFcQjRwIBw&amp;url=http://www.huffingtonpost.com/catherine-corman/mother-teresa-saint-of-da_b_12679712.html&amp;bvm=bv.146786187,d.ZGg&amp;psig=AFQjCNEd1C5QXtXwp1u0yWQoyOf69duIpQ&amp;ust=1487001142154082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6.jpeg"/><Relationship Id="rId5" Type="http://schemas.openxmlformats.org/officeDocument/2006/relationships/hyperlink" Target="http://www.google.co.uk/url?sa=i&amp;rct=j&amp;q=&amp;esrc=s&amp;source=images&amp;cd=&amp;cad=rja&amp;uact=8&amp;ved=0ahUKEwjprc_y9IrSAhUDkRQKHd_PAlQQjRwIBw&amp;url=http://comicvine.gamespot.com/john-f-kennedy/4005-33077/&amp;bvm=bv.146786187,d.ZGg&amp;psig=AFQjCNF2BEYta5lbnr-KsZDLE3C_lAyZgw&amp;ust=1487001094433684" TargetMode="External"/><Relationship Id="rId10" Type="http://schemas.openxmlformats.org/officeDocument/2006/relationships/hyperlink" Target="http://www.google.co.uk/url?sa=i&amp;rct=j&amp;q=&amp;esrc=s&amp;source=images&amp;cd=&amp;cad=rja&amp;uact=8&amp;ved=0ahUKEwjM6oqY9IrSAhUCVxQKHZFVBlcQjRwIBw&amp;url=http://quotesgram.com/quotes-from-famous-world-leaders/&amp;psig=AFQjCNEgDKArs-LtzBDuiJ-Cdwz7azCRpQ&amp;ust=1487000904427588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://www.google.co.uk/url?sa=i&amp;rct=j&amp;q=&amp;esrc=s&amp;source=images&amp;cd=&amp;cad=rja&amp;uact=8&amp;ved=0ahUKEwiv8ZCZ9YrSAhUHkRQKHekcA1cQjRwIBw&amp;url=http://www.biography.com/people/rosa-parks-9433715&amp;psig=AFQjCNGmtyyReB05YFK_njHybXhcFECB-A&amp;ust=1487001175572852" TargetMode="External"/><Relationship Id="rId1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://www.google.co.uk/url?sa=i&amp;rct=j&amp;q=&amp;esrc=s&amp;source=images&amp;cd=&amp;cad=rja&amp;uact=8&amp;ved=0ahUKEwiJoLjl9orSAhUGOhQKHcR6AlcQjRwIBw&amp;url=http://www.nurseryworld.co.uk/early-years-pioneers&amp;psig=AFQjCNEhSaVOEmafsO5-U4hW734EiyQsDg&amp;ust=1487001594465976" TargetMode="External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hyperlink" Target="https://www.google.co.uk/url?sa=i&amp;rct=j&amp;q=&amp;esrc=s&amp;source=images&amp;cd=&amp;cad=rja&amp;uact=8&amp;ved=0ahUKEwinzKHt9orSAhWHzxQKHRpCAVcQjRwIBw&amp;url=https://www.pinterest.com/Theeyadvisor/pioneers-in-early-childhood-education/&amp;psig=AFQjCNEhSaVOEmafsO5-U4hW734EiyQsDg&amp;ust=1487001594465976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9.jpeg"/><Relationship Id="rId9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cssiwsubsite/newcssiw/aboutus/providingsocialcare/childservices/childregs/?lang=en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ales.gov.uk/cssiwsubsite/newcssiw/aboutus/providingsocialcare/childservices/childregs/?skip=1&amp;lang=cy" TargetMode="External"/><Relationship Id="rId4" Type="http://schemas.openxmlformats.org/officeDocument/2006/relationships/hyperlink" Target="http://www.legislation.gov.uk/wsi/2011/105/contents/made/wels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EAEE6001/C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rmAutofit fontScale="70000" lnSpcReduction="20000"/>
          </a:bodyPr>
          <a:lstStyle/>
          <a:p>
            <a:r>
              <a:rPr lang="cy-GB" altLang="en-US" b="1" dirty="0">
                <a:solidFill>
                  <a:schemeClr val="bg1"/>
                </a:solidFill>
              </a:rPr>
              <a:t>Arweinyddiaeth a gwaith tîm yn y blynyddoedd cynnar </a:t>
            </a:r>
            <a:br>
              <a:rPr lang="cy-GB" altLang="en-US" b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</a:rPr>
              <a:t>Leadership and teamwork in the early </a:t>
            </a:r>
            <a:r>
              <a:rPr lang="en-GB" altLang="en-US" b="1" dirty="0" smtClean="0">
                <a:solidFill>
                  <a:schemeClr val="bg1"/>
                </a:solidFill>
              </a:rPr>
              <a:t>years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err="1" smtClean="0">
                <a:solidFill>
                  <a:schemeClr val="bg1"/>
                </a:solidFill>
              </a:rPr>
              <a:t>Darlith</a:t>
            </a:r>
            <a:r>
              <a:rPr lang="en-GB" b="1" dirty="0" smtClean="0">
                <a:solidFill>
                  <a:schemeClr val="bg1"/>
                </a:solidFill>
              </a:rPr>
              <a:t> 1 – Lecture 1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latin typeface="Calibri" pitchFamily="34" charset="0"/>
              </a:rPr>
              <a:t>Cyflwyniad</a:t>
            </a:r>
            <a:r>
              <a:rPr lang="en-GB" altLang="en-US" dirty="0" smtClean="0">
                <a:latin typeface="Calibri" pitchFamily="34" charset="0"/>
              </a:rPr>
              <a:t>/Introduction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 smtClean="0">
                <a:latin typeface="Calibri" pitchFamily="34" charset="0"/>
              </a:rPr>
              <a:t>Amcanion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Cynllun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gwaith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Atgoffa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amrywiaeth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leoliadau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blynyddoedd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cynnar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gallai’r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modiwl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gyfeirio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atynt</a:t>
            </a:r>
            <a:r>
              <a:rPr lang="en-GB" altLang="en-US" dirty="0" smtClean="0">
                <a:latin typeface="Calibri" pitchFamily="34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GB" altLang="en-US" dirty="0" err="1" smtClean="0">
                <a:latin typeface="Calibri" pitchFamily="34" charset="0"/>
              </a:rPr>
              <a:t>Gofyn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o’r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cychwyn</a:t>
            </a:r>
            <a:r>
              <a:rPr lang="en-GB" altLang="en-US" dirty="0" smtClean="0">
                <a:latin typeface="Calibri" pitchFamily="34" charset="0"/>
              </a:rPr>
              <a:t> am </a:t>
            </a:r>
            <a:r>
              <a:rPr lang="en-GB" altLang="en-US" dirty="0" err="1" smtClean="0">
                <a:latin typeface="Calibri" pitchFamily="34" charset="0"/>
              </a:rPr>
              <a:t>rhannu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arfer</a:t>
            </a:r>
            <a:r>
              <a:rPr lang="en-GB" altLang="en-US" dirty="0" smtClean="0">
                <a:latin typeface="Calibri" pitchFamily="34" charset="0"/>
              </a:rPr>
              <a:t> da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Un </a:t>
            </a:r>
            <a:r>
              <a:rPr lang="en-GB" altLang="en-US" dirty="0" err="1" smtClean="0">
                <a:latin typeface="Calibri" pitchFamily="34" charset="0"/>
              </a:rPr>
              <a:t>prosiect</a:t>
            </a:r>
            <a:r>
              <a:rPr lang="en-GB" altLang="en-US" dirty="0" smtClean="0">
                <a:latin typeface="Calibri" pitchFamily="34" charset="0"/>
              </a:rPr>
              <a:t>/                                      2 </a:t>
            </a:r>
            <a:r>
              <a:rPr lang="en-GB" altLang="en-US" dirty="0" err="1">
                <a:latin typeface="Calibri" pitchFamily="34" charset="0"/>
              </a:rPr>
              <a:t>asesiad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Astudiaeth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annibynnol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hanfodol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– </a:t>
            </a:r>
            <a:r>
              <a:rPr lang="en-GB" altLang="en-US" b="1" dirty="0" err="1" smtClean="0">
                <a:latin typeface="Calibri" pitchFamily="34" charset="0"/>
              </a:rPr>
              <a:t>nawr</a:t>
            </a:r>
            <a:endParaRPr lang="en-GB" altLang="en-US" b="1" dirty="0">
              <a:latin typeface="Calibri" pitchFamily="34" charset="0"/>
            </a:endParaRPr>
          </a:p>
          <a:p>
            <a:endParaRPr lang="en-GB" u="sng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Aims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Scheme of work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Reminder of a range of early years settings this module could relate to.</a:t>
            </a: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Request </a:t>
            </a:r>
            <a:r>
              <a:rPr lang="en-GB" altLang="en-US" dirty="0">
                <a:latin typeface="Calibri" pitchFamily="34" charset="0"/>
              </a:rPr>
              <a:t>a sharing of good practice</a:t>
            </a: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One Project /                                   2 </a:t>
            </a:r>
            <a:r>
              <a:rPr lang="en-GB" altLang="en-US" dirty="0">
                <a:latin typeface="Calibri" pitchFamily="34" charset="0"/>
              </a:rPr>
              <a:t>assessments </a:t>
            </a:r>
            <a:endParaRPr lang="en-GB" altLang="en-US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b="1" dirty="0" smtClean="0">
                <a:latin typeface="Calibri" pitchFamily="34" charset="0"/>
              </a:rPr>
              <a:t>Crucial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that independent study is undertaken – </a:t>
            </a:r>
            <a:r>
              <a:rPr lang="en-GB" altLang="en-US" b="1" dirty="0" smtClean="0">
                <a:latin typeface="Calibri" pitchFamily="34" charset="0"/>
              </a:rPr>
              <a:t>immediately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altLang="en-US" sz="3600" dirty="0" err="1" smtClean="0"/>
              <a:t>Deilliannau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Dysgu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600" dirty="0" smtClean="0"/>
              <a:t>Learning Outcomes</a:t>
            </a:r>
            <a:endParaRPr lang="en-US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000" dirty="0"/>
              <a:t>dadansoddi’n feirniadol </a:t>
            </a:r>
            <a:r>
              <a:rPr lang="cy-GB" sz="2000" b="1" dirty="0"/>
              <a:t>athroniaeth ac egwyddorion dulliau arwain </a:t>
            </a:r>
            <a:r>
              <a:rPr lang="cy-GB" sz="2000" dirty="0"/>
              <a:t>mewn lleoliadau blynyddoedd cynnar;</a:t>
            </a:r>
            <a:endParaRPr lang="en-GB" sz="2000" dirty="0"/>
          </a:p>
          <a:p>
            <a:pPr lvl="0"/>
            <a:r>
              <a:rPr lang="cy-GB" sz="2000" dirty="0" smtClean="0"/>
              <a:t>ymchwilio </a:t>
            </a:r>
            <a:r>
              <a:rPr lang="cy-GB" sz="2000" dirty="0"/>
              <a:t>a dangos dealltwriaeth feirniadol o </a:t>
            </a:r>
            <a:r>
              <a:rPr lang="cy-GB" sz="2000" b="1" dirty="0"/>
              <a:t>ofynion statudol a pholisïau a gweithdrefnau cyflogaeth</a:t>
            </a:r>
            <a:r>
              <a:rPr lang="cy-GB" sz="2000" dirty="0"/>
              <a:t>; </a:t>
            </a:r>
            <a:endParaRPr lang="en-GB" sz="2000" dirty="0"/>
          </a:p>
          <a:p>
            <a:pPr lvl="0"/>
            <a:r>
              <a:rPr lang="cy-GB" sz="2000" dirty="0" smtClean="0"/>
              <a:t>dadansoddi’n </a:t>
            </a:r>
            <a:r>
              <a:rPr lang="cy-GB" sz="2000" dirty="0"/>
              <a:t>feirniadol </a:t>
            </a:r>
            <a:r>
              <a:rPr lang="cy-GB" sz="2000" b="1" dirty="0"/>
              <a:t>ddulliau a ffyrdd o feithrin tîm</a:t>
            </a:r>
            <a:r>
              <a:rPr lang="cy-GB" sz="2000" dirty="0"/>
              <a:t> o fewn lleoliadau blynyddoedd cynnar;</a:t>
            </a:r>
            <a:endParaRPr lang="en-GB" sz="20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000" dirty="0"/>
              <a:t>critically analyse the </a:t>
            </a:r>
            <a:r>
              <a:rPr lang="en-GB" sz="2000" b="1" dirty="0"/>
              <a:t>philosophy and principles of leadership styles </a:t>
            </a:r>
            <a:r>
              <a:rPr lang="en-GB" sz="2000" dirty="0"/>
              <a:t>in early years settings;</a:t>
            </a:r>
          </a:p>
          <a:p>
            <a:pPr lvl="0"/>
            <a:r>
              <a:rPr lang="en-GB" sz="2000" dirty="0" smtClean="0"/>
              <a:t>research </a:t>
            </a:r>
            <a:r>
              <a:rPr lang="en-GB" sz="2000" dirty="0"/>
              <a:t>and demonstrate a critical understanding of </a:t>
            </a:r>
            <a:r>
              <a:rPr lang="en-GB" sz="2000" b="1" dirty="0"/>
              <a:t>statutory requirements and employment policies and procedures</a:t>
            </a:r>
            <a:r>
              <a:rPr lang="en-GB" sz="2000" dirty="0"/>
              <a:t>; </a:t>
            </a:r>
          </a:p>
          <a:p>
            <a:pPr lvl="0"/>
            <a:r>
              <a:rPr lang="en-GB" sz="2000" dirty="0" smtClean="0"/>
              <a:t>critically </a:t>
            </a:r>
            <a:r>
              <a:rPr lang="en-GB" sz="2000" dirty="0"/>
              <a:t>analyse </a:t>
            </a:r>
            <a:r>
              <a:rPr lang="en-GB" sz="2000" b="1" dirty="0"/>
              <a:t>methods and approaches to team building</a:t>
            </a:r>
            <a:r>
              <a:rPr lang="en-GB" sz="2000" dirty="0"/>
              <a:t> within early years settings;</a:t>
            </a:r>
          </a:p>
          <a:p>
            <a:endParaRPr lang="en-GB" sz="135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096619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657350" y="260649"/>
            <a:ext cx="5829300" cy="936104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 err="1" smtClean="0"/>
              <a:t>Aseiniad</a:t>
            </a:r>
            <a:r>
              <a:rPr lang="en-US" altLang="en-US" sz="3600" b="1" dirty="0" smtClean="0"/>
              <a:t/>
            </a:r>
            <a:br>
              <a:rPr lang="en-US" altLang="en-US" sz="3600" b="1" dirty="0" smtClean="0"/>
            </a:br>
            <a:r>
              <a:rPr lang="en-US" altLang="en-US" sz="3600" b="1" dirty="0" smtClean="0"/>
              <a:t>Assessment</a:t>
            </a:r>
            <a:endParaRPr lang="en-US" altLang="en-US" sz="3600" b="1" dirty="0"/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123502" cy="367427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altLang="en-US" dirty="0" err="1" smtClean="0">
                <a:ea typeface="ＭＳ Ｐゴシック" pitchFamily="34" charset="-128"/>
              </a:rPr>
              <a:t>Aseniad</a:t>
            </a:r>
            <a:r>
              <a:rPr lang="en-GB" altLang="en-US" dirty="0" smtClean="0">
                <a:ea typeface="ＭＳ Ｐゴシック" pitchFamily="34" charset="-128"/>
              </a:rPr>
              <a:t>  - 2 </a:t>
            </a:r>
            <a:r>
              <a:rPr lang="en-GB" altLang="en-US" dirty="0" err="1" smtClean="0">
                <a:ea typeface="ＭＳ Ｐゴシック" pitchFamily="34" charset="-128"/>
              </a:rPr>
              <a:t>rhan</a:t>
            </a: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Prosiect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r>
              <a:rPr lang="en-GB" altLang="en-US" b="1" dirty="0" err="1">
                <a:ea typeface="ＭＳ Ｐゴシック" pitchFamily="34" charset="-128"/>
              </a:rPr>
              <a:t>perfformiad</a:t>
            </a:r>
            <a:r>
              <a:rPr lang="en-GB" altLang="en-US" b="1" dirty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grŵp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ymarferol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  1) </a:t>
            </a:r>
            <a:r>
              <a:rPr lang="en-GB" altLang="en-US" dirty="0" err="1" smtClean="0">
                <a:ea typeface="ＭＳ Ｐゴシック" pitchFamily="34" charset="-128"/>
              </a:rPr>
              <a:t>trafodaeth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grŵp</a:t>
            </a:r>
            <a:r>
              <a:rPr lang="en-GB" altLang="en-US" dirty="0">
                <a:ea typeface="ＭＳ Ｐゴシック" pitchFamily="34" charset="-128"/>
              </a:rPr>
              <a:t> 30 </a:t>
            </a:r>
            <a:r>
              <a:rPr lang="en-GB" altLang="en-US" dirty="0" err="1" smtClean="0">
                <a:ea typeface="ＭＳ Ｐゴシック" pitchFamily="34" charset="-128"/>
              </a:rPr>
              <a:t>munud</a:t>
            </a: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sv-SE" altLang="en-US" b="1" dirty="0" smtClean="0">
                <a:ea typeface="ＭＳ Ｐゴシック" pitchFamily="34" charset="-128"/>
              </a:rPr>
              <a:t>Dydd Llun 14eg Ionawr 2019 (yn ystod amseroedd darlith)</a:t>
            </a:r>
          </a:p>
          <a:p>
            <a:pPr marL="0" indent="0">
              <a:buNone/>
            </a:pPr>
            <a:endParaRPr lang="en-GB" altLang="en-US" b="1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2) </a:t>
            </a:r>
            <a:r>
              <a:rPr lang="en-GB" altLang="en-US" dirty="0" err="1" smtClean="0">
                <a:ea typeface="ＭＳ Ｐゴシック" pitchFamily="34" charset="-128"/>
              </a:rPr>
              <a:t>Papur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adfyfyriol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unigol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smtClean="0">
                <a:ea typeface="ＭＳ Ｐゴシック" pitchFamily="34" charset="-128"/>
              </a:rPr>
              <a:t>2,500 –  </a:t>
            </a:r>
            <a:r>
              <a:rPr lang="en-GB" altLang="en-US" b="1" dirty="0" err="1">
                <a:ea typeface="ＭＳ Ｐゴシック" pitchFamily="34" charset="-128"/>
              </a:rPr>
              <a:t>Dydd</a:t>
            </a:r>
            <a:r>
              <a:rPr lang="en-GB" altLang="en-US" b="1" dirty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Gwener</a:t>
            </a:r>
            <a:r>
              <a:rPr lang="en-GB" altLang="en-US" b="1" dirty="0" smtClean="0">
                <a:ea typeface="ＭＳ Ｐゴシック" pitchFamily="34" charset="-128"/>
              </a:rPr>
              <a:t> 25ain </a:t>
            </a:r>
            <a:r>
              <a:rPr lang="en-GB" altLang="en-US" b="1" dirty="0" err="1" smtClean="0">
                <a:ea typeface="ＭＳ Ｐゴシック" pitchFamily="34" charset="-128"/>
              </a:rPr>
              <a:t>Ionawr</a:t>
            </a:r>
            <a:r>
              <a:rPr lang="en-GB" altLang="en-US" b="1" dirty="0" smtClean="0">
                <a:ea typeface="ＭＳ Ｐゴシック" pitchFamily="34" charset="-128"/>
              </a:rPr>
              <a:t> 2019 </a:t>
            </a:r>
            <a:r>
              <a:rPr lang="en-GB" altLang="en-US" b="1" dirty="0" err="1" smtClean="0">
                <a:ea typeface="ＭＳ Ｐゴシック" pitchFamily="34" charset="-128"/>
              </a:rPr>
              <a:t>erbyn</a:t>
            </a:r>
            <a:r>
              <a:rPr lang="en-GB" altLang="en-US" b="1" dirty="0" smtClean="0">
                <a:ea typeface="ＭＳ Ｐゴシック" pitchFamily="34" charset="-128"/>
              </a:rPr>
              <a:t> 23.59hrs </a:t>
            </a:r>
            <a:r>
              <a:rPr lang="en-GB" altLang="en-US" b="1" dirty="0" err="1" smtClean="0">
                <a:ea typeface="ＭＳ Ｐゴシック" pitchFamily="34" charset="-128"/>
              </a:rPr>
              <a:t>drwy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Turnitin</a:t>
            </a:r>
            <a:endParaRPr lang="en-GB" altLang="en-US" b="1" dirty="0" smtClean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dirty="0" smtClean="0">
              <a:ea typeface="ＭＳ Ｐゴシック" pitchFamily="34" charset="-128"/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440265" y="1412777"/>
            <a:ext cx="4417985" cy="40164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altLang="en-US" dirty="0" smtClean="0">
                <a:ea typeface="ＭＳ Ｐゴシック" pitchFamily="34" charset="-128"/>
              </a:rPr>
              <a:t>Assessment  - two parts                </a:t>
            </a:r>
          </a:p>
          <a:p>
            <a:pPr marL="0" indent="0">
              <a:buNone/>
            </a:pPr>
            <a:r>
              <a:rPr lang="en-US" altLang="en-US" b="1" dirty="0" smtClean="0">
                <a:ea typeface="ＭＳ Ｐゴシック" pitchFamily="34" charset="-128"/>
              </a:rPr>
              <a:t>Practical  group performance project </a:t>
            </a: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 1) 30 minute group discussion </a:t>
            </a:r>
            <a:r>
              <a:rPr lang="en-GB" altLang="en-US" b="1" dirty="0" smtClean="0">
                <a:ea typeface="ＭＳ Ｐゴシック" pitchFamily="34" charset="-128"/>
              </a:rPr>
              <a:t>Monday 14</a:t>
            </a:r>
            <a:r>
              <a:rPr lang="en-GB" altLang="en-US" b="1" baseline="30000" dirty="0" smtClean="0">
                <a:ea typeface="ＭＳ Ｐゴシック" pitchFamily="34" charset="-128"/>
              </a:rPr>
              <a:t>th</a:t>
            </a:r>
            <a:r>
              <a:rPr lang="en-GB" altLang="en-US" b="1" dirty="0" smtClean="0">
                <a:ea typeface="ＭＳ Ｐゴシック" pitchFamily="34" charset="-128"/>
              </a:rPr>
              <a:t> January 2019 (during lecture times) </a:t>
            </a:r>
          </a:p>
          <a:p>
            <a:pPr marL="0" indent="0">
              <a:buNone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2) Individual reflective paper           2,500 words </a:t>
            </a:r>
          </a:p>
          <a:p>
            <a:pPr marL="0" indent="0">
              <a:buNone/>
            </a:pPr>
            <a:r>
              <a:rPr lang="en-GB" altLang="en-US" b="1" dirty="0" smtClean="0">
                <a:ea typeface="ＭＳ Ｐゴシック" pitchFamily="34" charset="-128"/>
              </a:rPr>
              <a:t>Friday 25</a:t>
            </a:r>
            <a:r>
              <a:rPr lang="en-GB" altLang="en-US" b="1" baseline="30000" dirty="0" smtClean="0">
                <a:ea typeface="ＭＳ Ｐゴシック" pitchFamily="34" charset="-128"/>
              </a:rPr>
              <a:t>th</a:t>
            </a:r>
            <a:r>
              <a:rPr lang="en-GB" altLang="en-US" b="1" dirty="0" smtClean="0">
                <a:ea typeface="ＭＳ Ｐゴシック" pitchFamily="34" charset="-128"/>
              </a:rPr>
              <a:t> January 2019 23.59hrs via </a:t>
            </a:r>
            <a:r>
              <a:rPr lang="en-GB" altLang="en-US" b="1" dirty="0" err="1" smtClean="0">
                <a:ea typeface="ＭＳ Ｐゴシック" pitchFamily="34" charset="-128"/>
              </a:rPr>
              <a:t>Turnitin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endParaRPr lang="en-US" altLang="en-US" b="1" dirty="0" smtClean="0">
              <a:ea typeface="ＭＳ Ｐゴシック" pitchFamily="34" charset="-128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311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>
                <a:latin typeface="Calibri" pitchFamily="34" charset="0"/>
              </a:rPr>
              <a:t>4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5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grŵp</a:t>
            </a:r>
            <a:r>
              <a:rPr lang="en-GB" altLang="en-US" dirty="0">
                <a:latin typeface="Calibri" pitchFamily="34" charset="0"/>
              </a:rPr>
              <a:t>. </a:t>
            </a:r>
            <a:endParaRPr lang="en-GB" altLang="en-US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GB" altLang="en-US" dirty="0" err="1" smtClean="0">
                <a:latin typeface="Calibri" pitchFamily="34" charset="0"/>
              </a:rPr>
              <a:t>Bydd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gofyn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smtClean="0">
                <a:latin typeface="Calibri" pitchFamily="34" charset="0"/>
              </a:rPr>
              <a:t>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y </a:t>
            </a:r>
            <a:r>
              <a:rPr lang="en-GB" altLang="en-US" dirty="0" err="1">
                <a:latin typeface="Calibri" pitchFamily="34" charset="0"/>
              </a:rPr>
              <a:t>sgil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weithio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tîm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rheoli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amser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err="1" smtClean="0">
                <a:latin typeface="Calibri" pitchFamily="34" charset="0"/>
              </a:rPr>
              <a:t>ystyriaeth</a:t>
            </a:r>
            <a:r>
              <a:rPr lang="en-GB" altLang="en-US" dirty="0" smtClean="0">
                <a:latin typeface="Calibri" pitchFamily="34" charset="0"/>
              </a:rPr>
              <a:t> am </a:t>
            </a:r>
            <a:r>
              <a:rPr lang="en-GB" altLang="en-US" dirty="0" err="1" smtClean="0">
                <a:latin typeface="Calibri" pitchFamily="34" charset="0"/>
              </a:rPr>
              <a:t>eraill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cynllunio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gofalus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latin typeface="Calibri" pitchFamily="34" charset="0"/>
              </a:rPr>
              <a:t>parch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smtClean="0">
                <a:latin typeface="Calibri" pitchFamily="34" charset="0"/>
              </a:rPr>
              <a:t>4 </a:t>
            </a:r>
            <a:r>
              <a:rPr lang="en-GB" altLang="en-US" dirty="0">
                <a:latin typeface="Calibri" pitchFamily="34" charset="0"/>
              </a:rPr>
              <a:t>or 5 per </a:t>
            </a:r>
            <a:r>
              <a:rPr lang="en-GB" altLang="en-US" dirty="0" smtClean="0">
                <a:latin typeface="Calibri" pitchFamily="34" charset="0"/>
              </a:rPr>
              <a:t>group</a:t>
            </a:r>
          </a:p>
          <a:p>
            <a:pPr marL="0" indent="0">
              <a:buNone/>
            </a:pPr>
            <a:r>
              <a:rPr lang="en-GB" altLang="en-US" dirty="0" smtClean="0">
                <a:latin typeface="Calibri" pitchFamily="34" charset="0"/>
              </a:rPr>
              <a:t>This </a:t>
            </a:r>
            <a:r>
              <a:rPr lang="en-GB" altLang="en-US" dirty="0">
                <a:latin typeface="Calibri" pitchFamily="34" charset="0"/>
              </a:rPr>
              <a:t>will </a:t>
            </a:r>
            <a:r>
              <a:rPr lang="en-GB" altLang="en-US" dirty="0" smtClean="0">
                <a:latin typeface="Calibri" pitchFamily="34" charset="0"/>
              </a:rPr>
              <a:t>require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teamwork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time management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consideration for others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careful planning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respect</a:t>
            </a:r>
            <a:endParaRPr lang="en-GB" altLang="en-US" i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74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Cynlluniwch</a:t>
            </a:r>
            <a:r>
              <a:rPr lang="en-GB" dirty="0" smtClean="0"/>
              <a:t> agenda a </a:t>
            </a:r>
            <a:r>
              <a:rPr lang="en-GB" dirty="0" err="1" smtClean="0"/>
              <a:t>chyflwynwch</a:t>
            </a:r>
            <a:r>
              <a:rPr lang="en-GB" dirty="0" smtClean="0"/>
              <a:t> </a:t>
            </a:r>
            <a:r>
              <a:rPr lang="en-GB" dirty="0" err="1" smtClean="0"/>
              <a:t>cyfarfod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Penodwch</a:t>
            </a:r>
            <a:r>
              <a:rPr lang="en-GB" dirty="0" smtClean="0"/>
              <a:t> </a:t>
            </a:r>
            <a:r>
              <a:rPr lang="en-GB" dirty="0" err="1" smtClean="0"/>
              <a:t>Cadeirydd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rheoli’r</a:t>
            </a:r>
            <a:r>
              <a:rPr lang="en-GB" dirty="0" smtClean="0"/>
              <a:t> broses</a:t>
            </a:r>
          </a:p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b="1" dirty="0" smtClean="0"/>
              <a:t>5/6</a:t>
            </a:r>
            <a:r>
              <a:rPr lang="en-GB" dirty="0" smtClean="0"/>
              <a:t> </a:t>
            </a:r>
            <a:r>
              <a:rPr lang="en-GB" dirty="0" err="1" smtClean="0"/>
              <a:t>eitem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a </a:t>
            </a:r>
            <a:r>
              <a:rPr lang="en-GB" dirty="0" err="1" smtClean="0"/>
              <a:t>dealltwriaeth</a:t>
            </a:r>
            <a:r>
              <a:rPr lang="en-GB" dirty="0" smtClean="0"/>
              <a:t> y </a:t>
            </a:r>
            <a:r>
              <a:rPr lang="en-GB" dirty="0" err="1" smtClean="0"/>
              <a:t>gyfraith</a:t>
            </a:r>
            <a:r>
              <a:rPr lang="en-GB" dirty="0" smtClean="0"/>
              <a:t>, </a:t>
            </a:r>
            <a:r>
              <a:rPr lang="en-GB" dirty="0" err="1" smtClean="0"/>
              <a:t>deddfwriaeth</a:t>
            </a:r>
            <a:r>
              <a:rPr lang="en-GB" dirty="0" smtClean="0"/>
              <a:t>, </a:t>
            </a:r>
            <a:r>
              <a:rPr lang="en-GB" dirty="0" err="1" smtClean="0"/>
              <a:t>polisiau</a:t>
            </a:r>
            <a:r>
              <a:rPr lang="en-GB" dirty="0" smtClean="0"/>
              <a:t>, </a:t>
            </a:r>
            <a:r>
              <a:rPr lang="en-GB" dirty="0" err="1" smtClean="0"/>
              <a:t>egwyddorion</a:t>
            </a:r>
            <a:r>
              <a:rPr lang="en-GB" dirty="0" smtClean="0"/>
              <a:t> a </a:t>
            </a:r>
            <a:r>
              <a:rPr lang="en-GB" dirty="0" err="1" smtClean="0"/>
              <a:t>gwerthoedd</a:t>
            </a:r>
            <a:r>
              <a:rPr lang="en-GB" dirty="0" smtClean="0"/>
              <a:t> y </a:t>
            </a:r>
            <a:r>
              <a:rPr lang="en-GB" dirty="0" err="1" smtClean="0"/>
              <a:t>lleoliad</a:t>
            </a:r>
            <a:r>
              <a:rPr lang="en-GB" dirty="0" smtClean="0"/>
              <a:t>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 smtClean="0">
                <a:latin typeface="Calibri" pitchFamily="34" charset="0"/>
              </a:rPr>
              <a:t>Create an agenda and deliver a team meeting</a:t>
            </a:r>
          </a:p>
          <a:p>
            <a:r>
              <a:rPr lang="en-GB" altLang="en-US" dirty="0" smtClean="0">
                <a:latin typeface="Calibri" pitchFamily="34" charset="0"/>
              </a:rPr>
              <a:t>Appoint a Chairperson to manage the process</a:t>
            </a:r>
          </a:p>
          <a:p>
            <a:r>
              <a:rPr lang="en-GB" altLang="en-US" dirty="0" smtClean="0">
                <a:latin typeface="Calibri" pitchFamily="34" charset="0"/>
              </a:rPr>
              <a:t>Choose </a:t>
            </a:r>
            <a:r>
              <a:rPr lang="en-GB" altLang="en-US" b="1" dirty="0" smtClean="0">
                <a:latin typeface="Calibri" pitchFamily="34" charset="0"/>
              </a:rPr>
              <a:t>5/6 </a:t>
            </a:r>
            <a:r>
              <a:rPr lang="en-GB" altLang="en-US" dirty="0" smtClean="0">
                <a:latin typeface="Calibri" pitchFamily="34" charset="0"/>
              </a:rPr>
              <a:t>items to discuss, demonstrating evidence of</a:t>
            </a:r>
            <a:r>
              <a:rPr lang="en-GB" altLang="en-US" b="1" dirty="0" smtClean="0">
                <a:latin typeface="Calibri" pitchFamily="34" charset="0"/>
              </a:rPr>
              <a:t> </a:t>
            </a:r>
            <a:r>
              <a:rPr lang="en-GB" altLang="en-US" dirty="0" smtClean="0">
                <a:latin typeface="Calibri" pitchFamily="34" charset="0"/>
              </a:rPr>
              <a:t>your group understanding of the law, legislation, policies, principles and the values of the setting.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76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Paper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5500" b="1" dirty="0" err="1" smtClean="0">
                <a:latin typeface="Calibri" panose="020F0502020204030204" pitchFamily="34" charset="0"/>
              </a:rPr>
              <a:t>Portffolio</a:t>
            </a:r>
            <a:r>
              <a:rPr lang="en-GB" sz="5500" b="1" dirty="0" smtClean="0">
                <a:latin typeface="Calibri" panose="020F0502020204030204" pitchFamily="34" charset="0"/>
              </a:rPr>
              <a:t> - 2500 words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6200" dirty="0" err="1" smtClean="0">
                <a:latin typeface="Calibri" panose="020F0502020204030204" pitchFamily="34" charset="0"/>
              </a:rPr>
              <a:t>Dadansoddwch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feirniadol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eich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trafodaeth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grŵp</a:t>
            </a:r>
            <a:r>
              <a:rPr lang="en-GB" sz="6200" dirty="0" smtClean="0">
                <a:latin typeface="Calibri" panose="020F0502020204030204" pitchFamily="34" charset="0"/>
              </a:rPr>
              <a:t> ac </a:t>
            </a:r>
            <a:r>
              <a:rPr lang="en-GB" sz="6200" dirty="0" err="1" smtClean="0">
                <a:latin typeface="Calibri" panose="020F0502020204030204" pitchFamily="34" charset="0"/>
              </a:rPr>
              <a:t>a’r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gynnwys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eich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modiwl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arweinyddiaeth</a:t>
            </a:r>
            <a:r>
              <a:rPr lang="en-GB" sz="6200" dirty="0" smtClean="0">
                <a:latin typeface="Calibri" panose="020F0502020204030204" pitchFamily="34" charset="0"/>
              </a:rPr>
              <a:t>,  </a:t>
            </a:r>
            <a:r>
              <a:rPr lang="en-GB" sz="6200" dirty="0" err="1" smtClean="0">
                <a:latin typeface="Calibri" panose="020F0502020204030204" pitchFamily="34" charset="0"/>
              </a:rPr>
              <a:t>gan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ffocysu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bwysigrwydd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arddulliau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arweinyddiaeth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priodol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gyfer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lleoliadau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blynyddoedd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cynnar</a:t>
            </a:r>
            <a:r>
              <a:rPr lang="en-GB" sz="6200" dirty="0" smtClean="0">
                <a:latin typeface="Calibri" panose="020F0502020204030204" pitchFamily="34" charset="0"/>
              </a:rPr>
              <a:t> o </a:t>
            </a:r>
            <a:r>
              <a:rPr lang="en-GB" sz="6200" dirty="0" err="1" smtClean="0">
                <a:latin typeface="Calibri" panose="020F0502020204030204" pitchFamily="34" charset="0"/>
              </a:rPr>
              <a:t>ansawdd</a:t>
            </a:r>
            <a:r>
              <a:rPr lang="en-GB" sz="6200" dirty="0" smtClean="0">
                <a:latin typeface="Calibri" panose="020F0502020204030204" pitchFamily="34" charset="0"/>
              </a:rPr>
              <a:t>.                                  </a:t>
            </a:r>
            <a:r>
              <a:rPr lang="en-GB" sz="6200" dirty="0" err="1" smtClean="0">
                <a:latin typeface="Calibri" panose="020F0502020204030204" pitchFamily="34" charset="0"/>
              </a:rPr>
              <a:t>Ystyriwch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ffocysu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benodol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b="1" dirty="0" smtClean="0">
                <a:latin typeface="Calibri" panose="020F0502020204030204" pitchFamily="34" charset="0"/>
              </a:rPr>
              <a:t>un </a:t>
            </a:r>
            <a:r>
              <a:rPr lang="en-GB" sz="6200" b="1" dirty="0" err="1" smtClean="0">
                <a:latin typeface="Calibri" panose="020F0502020204030204" pitchFamily="34" charset="0"/>
              </a:rPr>
              <a:t>arddull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b="1" dirty="0" err="1" smtClean="0">
                <a:latin typeface="Calibri" panose="020F0502020204030204" pitchFamily="34" charset="0"/>
              </a:rPr>
              <a:t>penodol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b="1" dirty="0" err="1" smtClean="0">
                <a:latin typeface="Calibri" panose="020F0502020204030204" pitchFamily="34" charset="0"/>
              </a:rPr>
              <a:t>o’ch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b="1" dirty="0" err="1" smtClean="0">
                <a:latin typeface="Calibri" panose="020F0502020204030204" pitchFamily="34" charset="0"/>
              </a:rPr>
              <a:t>dewis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mwyn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dangos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dealltwriaeth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dwfn</a:t>
            </a:r>
            <a:r>
              <a:rPr lang="en-GB" sz="6200" dirty="0" smtClean="0">
                <a:latin typeface="Calibri" panose="020F0502020204030204" pitchFamily="34" charset="0"/>
              </a:rPr>
              <a:t> o </a:t>
            </a:r>
            <a:r>
              <a:rPr lang="en-GB" sz="6200" dirty="0" err="1" smtClean="0">
                <a:latin typeface="Calibri" panose="020F0502020204030204" pitchFamily="34" charset="0"/>
              </a:rPr>
              <a:t>athroniaeth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arweinyddiaeth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effeithiol</a:t>
            </a:r>
            <a:r>
              <a:rPr lang="en-GB" sz="6200" dirty="0" smtClean="0">
                <a:latin typeface="Calibri" panose="020F0502020204030204" pitchFamily="34" charset="0"/>
              </a:rPr>
              <a:t> a </a:t>
            </a:r>
            <a:r>
              <a:rPr lang="en-GB" sz="6200" dirty="0" err="1" smtClean="0">
                <a:latin typeface="Calibri" panose="020F0502020204030204" pitchFamily="34" charset="0"/>
              </a:rPr>
              <a:t>sut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mae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hwn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cael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effaith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a’r</a:t>
            </a:r>
            <a:r>
              <a:rPr lang="en-GB" sz="6200" dirty="0" smtClean="0">
                <a:latin typeface="Calibri" panose="020F0502020204030204" pitchFamily="34" charset="0"/>
              </a:rPr>
              <a:t> y </a:t>
            </a:r>
            <a:r>
              <a:rPr lang="en-GB" sz="6200" dirty="0" err="1" smtClean="0">
                <a:latin typeface="Calibri" panose="020F0502020204030204" pitchFamily="34" charset="0"/>
              </a:rPr>
              <a:t>tîm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blynyddoedd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cynnar</a:t>
            </a:r>
            <a:r>
              <a:rPr lang="en-GB" sz="6200" dirty="0" smtClean="0">
                <a:latin typeface="Calibri" panose="020F0502020204030204" pitchFamily="34" charset="0"/>
              </a:rPr>
              <a:t>.  </a:t>
            </a:r>
            <a:endParaRPr lang="en-GB" sz="6200" dirty="0"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 smtClean="0">
                <a:latin typeface="Calibri" panose="020F0502020204030204" pitchFamily="34" charset="0"/>
              </a:rPr>
              <a:t>Portfolio - 2500 words</a:t>
            </a:r>
          </a:p>
          <a:p>
            <a:pPr marL="0" indent="0">
              <a:buNone/>
            </a:pPr>
            <a:r>
              <a:rPr lang="en-GB" sz="2000" dirty="0" smtClean="0">
                <a:latin typeface="Calibri" panose="020F0502020204030204" pitchFamily="34" charset="0"/>
              </a:rPr>
              <a:t>Critically reflect on your group discussion and the content of your leadership module, focusing on the importance of appropriate leadership styles for quality early years settings.                                          Consider focusing on </a:t>
            </a:r>
            <a:r>
              <a:rPr lang="en-GB" sz="2000" b="1" dirty="0" smtClean="0">
                <a:latin typeface="Calibri" panose="020F0502020204030204" pitchFamily="34" charset="0"/>
              </a:rPr>
              <a:t>one specific style of your choice</a:t>
            </a:r>
            <a:r>
              <a:rPr lang="en-GB" sz="2000" dirty="0" smtClean="0">
                <a:latin typeface="Calibri" panose="020F0502020204030204" pitchFamily="34" charset="0"/>
              </a:rPr>
              <a:t> in order to demonstrate a deep understanding of the philosophy of effective leadership and how this impacts on the early years team. </a:t>
            </a:r>
            <a:endParaRPr lang="en-GB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16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discuss…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arweinydd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is a leader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Who is a leader?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04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Image result for martin luther ki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20875"/>
            <a:ext cx="4041775" cy="275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jfk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3696345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famous world leader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3120875"/>
            <a:ext cx="3120281" cy="348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4" descr="Image result for rosa parks">
            <a:hlinkClick r:id="rId9"/>
          </p:cNvPr>
          <p:cNvSpPr>
            <a:spLocks noChangeAspect="1" noChangeArrowheads="1"/>
          </p:cNvSpPr>
          <p:nvPr/>
        </p:nvSpPr>
        <p:spPr bwMode="auto">
          <a:xfrm>
            <a:off x="155575" y="-13716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6" descr="Image result for rosa parks">
            <a:hlinkClick r:id="rId9"/>
          </p:cNvPr>
          <p:cNvSpPr>
            <a:spLocks noChangeAspect="1" noChangeArrowheads="1"/>
          </p:cNvSpPr>
          <p:nvPr/>
        </p:nvSpPr>
        <p:spPr bwMode="auto">
          <a:xfrm>
            <a:off x="307975" y="-12192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" name="Picture 2" descr="Image result for famous world leaders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8640"/>
            <a:ext cx="3581400" cy="315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mother teresa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38935"/>
            <a:ext cx="2410754" cy="325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G:\EAEC6009C the new Leadership\New for 2017\220px-Rosaparks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07" y="158936"/>
            <a:ext cx="2237545" cy="296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18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pioneers in early yea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Image result for pioneers in early year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236" y="97822"/>
            <a:ext cx="438150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Image result for pioneers in early years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392300" y="-963488"/>
            <a:ext cx="18859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5" name="Picture 7" descr="G:\EAEC6009C the new Leadership\New for 2017\STEINER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273" y="2924944"/>
            <a:ext cx="2485150" cy="298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G:\EAEC6009C the new Leadership\uRI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460273"/>
            <a:ext cx="3411556" cy="233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G:\EAEC6009C the new Leadership\New for 2017\mONTESSORI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885" y="3012472"/>
            <a:ext cx="2818506" cy="329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G:\EAEC6009C the new Leadership\mASLOW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0339"/>
            <a:ext cx="2475384" cy="329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G:\EAEC6009C the new Leadership\vYGOTSKY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7822"/>
            <a:ext cx="2088232" cy="282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23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 ‘</a:t>
            </a:r>
            <a:r>
              <a:rPr lang="en-GB" dirty="0" err="1" smtClean="0"/>
              <a:t>arweinyddiaeth</a:t>
            </a:r>
            <a:r>
              <a:rPr lang="en-GB" dirty="0" smtClean="0"/>
              <a:t>’</a:t>
            </a:r>
            <a:br>
              <a:rPr lang="en-GB" dirty="0" smtClean="0"/>
            </a:br>
            <a:r>
              <a:rPr lang="en-GB" dirty="0" smtClean="0"/>
              <a:t>Discuss ‘leadership’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o </a:t>
            </a:r>
            <a:r>
              <a:rPr lang="en-GB" dirty="0" err="1" smtClean="0"/>
              <a:t>beth</a:t>
            </a:r>
            <a:r>
              <a:rPr lang="en-GB" dirty="0" smtClean="0"/>
              <a:t>?</a:t>
            </a:r>
          </a:p>
          <a:p>
            <a:r>
              <a:rPr lang="en-GB" dirty="0" smtClean="0"/>
              <a:t>….o </a:t>
            </a:r>
            <a:r>
              <a:rPr lang="en-GB" dirty="0" err="1" smtClean="0"/>
              <a:t>bwy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Pam?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Leadership of what?</a:t>
            </a:r>
          </a:p>
          <a:p>
            <a:r>
              <a:rPr lang="en-GB" dirty="0" smtClean="0"/>
              <a:t>….of whom?</a:t>
            </a:r>
          </a:p>
          <a:p>
            <a:r>
              <a:rPr lang="en-GB" dirty="0" smtClean="0"/>
              <a:t>Where?</a:t>
            </a:r>
          </a:p>
          <a:p>
            <a:r>
              <a:rPr lang="en-GB" dirty="0" smtClean="0"/>
              <a:t>How?</a:t>
            </a:r>
          </a:p>
          <a:p>
            <a:r>
              <a:rPr lang="en-GB" dirty="0" smtClean="0"/>
              <a:t>Why?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29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</a:t>
            </a:r>
            <a:r>
              <a:rPr lang="en-GB" dirty="0" smtClean="0"/>
              <a:t> a </a:t>
            </a:r>
            <a:r>
              <a:rPr lang="en-GB" dirty="0" err="1" smtClean="0"/>
              <a:t>Rheolwr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Leader and Manager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Trafodwch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gwahaniaeth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rolau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Discuss…</a:t>
            </a:r>
          </a:p>
          <a:p>
            <a:r>
              <a:rPr lang="en-GB" dirty="0" smtClean="0"/>
              <a:t>Is there a difference?</a:t>
            </a:r>
          </a:p>
          <a:p>
            <a:r>
              <a:rPr lang="en-GB" dirty="0" smtClean="0"/>
              <a:t>Are they different roles?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90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Effective </a:t>
            </a:r>
            <a:r>
              <a:rPr lang="en-GB" altLang="en-US" dirty="0" smtClean="0">
                <a:latin typeface="Calibri" pitchFamily="34" charset="0"/>
              </a:rPr>
              <a:t>leaders/ managers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 smtClean="0">
                <a:latin typeface="Calibri" pitchFamily="34" charset="0"/>
              </a:rPr>
              <a:t>Arweinyddwyr</a:t>
            </a:r>
            <a:r>
              <a:rPr lang="en-GB" altLang="en-US" dirty="0" smtClean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r</a:t>
            </a:r>
            <a:r>
              <a:rPr lang="en-GB" altLang="en-US" dirty="0" err="1" smtClean="0">
                <a:latin typeface="Calibri" pitchFamily="34" charset="0"/>
              </a:rPr>
              <a:t>heolwyr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Aim to develop a high quality service by including stakeholders in development issues and delegating responsibilities to staff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Take responsibility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Communicate the team’s achievements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Encourage the development of individuals to improve performance and self-esteem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nod </a:t>
            </a:r>
            <a:r>
              <a:rPr lang="en-GB" altLang="en-US" dirty="0" err="1">
                <a:latin typeface="Calibri" pitchFamily="34" charset="0"/>
              </a:rPr>
              <a:t>yw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gwasanaeth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ansawdd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uchel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gynnwys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holl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fudd-ddeiliaid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dirprwyo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cyfrifoldebau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staff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Cymryd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cyfrifoldeb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Mynegi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cyflwaniadau’r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tim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Annog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unigolion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wella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perfformiad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hunan-barch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06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Effective leaders/ managers</a:t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>
                <a:latin typeface="Calibri" pitchFamily="34" charset="0"/>
              </a:rPr>
              <a:t>Arweinyddwyr</a:t>
            </a:r>
            <a:r>
              <a:rPr lang="en-GB" altLang="en-US" dirty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rheolwyr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Are adaptable – responsive and brave enough to try new methods</a:t>
            </a:r>
          </a:p>
          <a:p>
            <a:r>
              <a:rPr lang="en-GB" altLang="en-US" dirty="0">
                <a:latin typeface="Calibri" pitchFamily="34" charset="0"/>
              </a:rPr>
              <a:t>Lead by example</a:t>
            </a:r>
          </a:p>
          <a:p>
            <a:r>
              <a:rPr lang="en-GB" altLang="en-US" dirty="0">
                <a:latin typeface="Calibri" pitchFamily="34" charset="0"/>
              </a:rPr>
              <a:t>Communicate well and are approachable</a:t>
            </a:r>
          </a:p>
          <a:p>
            <a:r>
              <a:rPr lang="en-GB" altLang="en-US" dirty="0" smtClean="0">
                <a:latin typeface="Calibri" pitchFamily="34" charset="0"/>
              </a:rPr>
              <a:t>They do </a:t>
            </a:r>
            <a:r>
              <a:rPr lang="en-GB" altLang="en-US" dirty="0">
                <a:latin typeface="Calibri" pitchFamily="34" charset="0"/>
              </a:rPr>
              <a:t>not label staff – will focus on issues not person and respect confidentiality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 err="1">
                <a:latin typeface="Calibri" pitchFamily="34" charset="0"/>
              </a:rPr>
              <a:t>Parod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newid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ymatebol</a:t>
            </a:r>
            <a:r>
              <a:rPr lang="en-GB" altLang="en-US" dirty="0">
                <a:latin typeface="Calibri" pitchFamily="34" charset="0"/>
              </a:rPr>
              <a:t> ac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ddigon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roi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ddulliau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newydd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Arwain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esiampl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Cyfathrebu’n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agos-atoch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Nid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ydynt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labelu</a:t>
            </a:r>
            <a:r>
              <a:rPr lang="en-GB" altLang="en-US" dirty="0">
                <a:latin typeface="Calibri" pitchFamily="34" charset="0"/>
              </a:rPr>
              <a:t> staff –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ganolbwyntio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hytrach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na’r</a:t>
            </a:r>
            <a:r>
              <a:rPr lang="en-GB" altLang="en-US" dirty="0">
                <a:latin typeface="Calibri" pitchFamily="34" charset="0"/>
              </a:rPr>
              <a:t> person a </a:t>
            </a:r>
            <a:r>
              <a:rPr lang="en-GB" altLang="en-US" dirty="0" err="1">
                <a:latin typeface="Calibri" pitchFamily="34" charset="0"/>
              </a:rPr>
              <a:t>pharchu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cyfrinachedd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91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b="1" dirty="0">
                <a:latin typeface="Calibri" pitchFamily="34" charset="0"/>
              </a:rPr>
              <a:t>Management theories - </a:t>
            </a:r>
            <a:r>
              <a:rPr lang="en-GB" altLang="en-US" sz="3200" b="1" dirty="0" err="1">
                <a:latin typeface="Calibri" pitchFamily="34" charset="0"/>
              </a:rPr>
              <a:t>Mckinsey’s</a:t>
            </a:r>
            <a:r>
              <a:rPr lang="en-GB" altLang="en-US" sz="3200" b="1" dirty="0">
                <a:latin typeface="Calibri" pitchFamily="34" charset="0"/>
              </a:rPr>
              <a:t> 7 S’s</a:t>
            </a:r>
            <a:r>
              <a:rPr lang="en-GB" altLang="en-US" sz="3200" dirty="0">
                <a:latin typeface="Calibri" pitchFamily="34" charset="0"/>
              </a:rPr>
              <a:t> </a:t>
            </a:r>
            <a:br>
              <a:rPr lang="en-GB" altLang="en-US" sz="3200" dirty="0">
                <a:latin typeface="Calibri" pitchFamily="34" charset="0"/>
              </a:rPr>
            </a:br>
            <a:r>
              <a:rPr lang="en-GB" altLang="en-US" sz="3200" b="1" dirty="0" err="1">
                <a:latin typeface="Calibri" pitchFamily="34" charset="0"/>
              </a:rPr>
              <a:t>Theoriau</a:t>
            </a:r>
            <a:r>
              <a:rPr lang="en-GB" altLang="en-US" sz="3200" b="1" dirty="0">
                <a:latin typeface="Calibri" pitchFamily="34" charset="0"/>
              </a:rPr>
              <a:t> </a:t>
            </a:r>
            <a:r>
              <a:rPr lang="en-GB" altLang="en-US" sz="3200" b="1" dirty="0" err="1">
                <a:latin typeface="Calibri" pitchFamily="34" charset="0"/>
              </a:rPr>
              <a:t>rheoli</a:t>
            </a:r>
            <a:r>
              <a:rPr lang="en-GB" altLang="en-US" sz="3200" b="1" dirty="0">
                <a:latin typeface="Calibri" pitchFamily="34" charset="0"/>
              </a:rPr>
              <a:t> – 7 </a:t>
            </a:r>
            <a:r>
              <a:rPr lang="en-GB" altLang="en-US" sz="3200" b="1" dirty="0" err="1">
                <a:latin typeface="Calibri" pitchFamily="34" charset="0"/>
              </a:rPr>
              <a:t>rheol</a:t>
            </a:r>
            <a:r>
              <a:rPr lang="en-GB" altLang="en-US" sz="3200" b="1" dirty="0">
                <a:latin typeface="Calibri" pitchFamily="34" charset="0"/>
              </a:rPr>
              <a:t> </a:t>
            </a:r>
            <a:r>
              <a:rPr lang="en-GB" altLang="en-US" sz="3200" b="1" dirty="0" err="1">
                <a:latin typeface="Calibri" pitchFamily="34" charset="0"/>
              </a:rPr>
              <a:t>Mckinsey</a:t>
            </a:r>
            <a:r>
              <a:rPr lang="en-GB" altLang="en-US" sz="3200" b="1" dirty="0"/>
              <a:t>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Shared values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Staff support and motivation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Skills needed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Strategies e.g. how to </a:t>
            </a:r>
            <a:r>
              <a:rPr lang="en-GB" altLang="en-US" dirty="0" smtClean="0">
                <a:latin typeface="Calibri" pitchFamily="34" charset="0"/>
              </a:rPr>
              <a:t>support </a:t>
            </a:r>
            <a:r>
              <a:rPr lang="en-GB" altLang="en-US" dirty="0">
                <a:latin typeface="Calibri" pitchFamily="34" charset="0"/>
              </a:rPr>
              <a:t>children </a:t>
            </a:r>
            <a:r>
              <a:rPr lang="en-GB" altLang="en-US" dirty="0" smtClean="0">
                <a:latin typeface="Calibri" pitchFamily="34" charset="0"/>
              </a:rPr>
              <a:t>to learn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Structure e.g. routines, rotas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Systems e.g. record keeping 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Style - leadership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Gwerthoedd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cyffredin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Cefnogi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chymell</a:t>
            </a:r>
            <a:r>
              <a:rPr lang="en-GB" altLang="en-US" dirty="0">
                <a:latin typeface="Calibri" pitchFamily="34" charset="0"/>
              </a:rPr>
              <a:t> staff</a:t>
            </a: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Sgiliau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angenrheidiol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Strategaethau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. </a:t>
            </a:r>
            <a:r>
              <a:rPr lang="en-GB" altLang="en-US" dirty="0" err="1">
                <a:latin typeface="Calibri" pitchFamily="34" charset="0"/>
              </a:rPr>
              <a:t>sut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gefnogi</a:t>
            </a:r>
            <a:r>
              <a:rPr lang="en-GB" altLang="en-US" dirty="0" smtClean="0">
                <a:latin typeface="Calibri" pitchFamily="34" charset="0"/>
              </a:rPr>
              <a:t> plant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ddysgu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Strwythur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. </a:t>
            </a:r>
            <a:r>
              <a:rPr lang="en-GB" altLang="en-US" dirty="0" err="1">
                <a:latin typeface="Calibri" pitchFamily="34" charset="0"/>
              </a:rPr>
              <a:t>trefn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arferol</a:t>
            </a:r>
            <a:r>
              <a:rPr lang="en-GB" altLang="en-US" dirty="0">
                <a:latin typeface="Calibri" pitchFamily="34" charset="0"/>
              </a:rPr>
              <a:t>, rota</a:t>
            </a: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Systemau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cadw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cofnodion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Arddull</a:t>
            </a:r>
            <a:r>
              <a:rPr lang="en-GB" altLang="en-US" dirty="0">
                <a:latin typeface="Calibri" pitchFamily="34" charset="0"/>
              </a:rPr>
              <a:t> - </a:t>
            </a:r>
            <a:r>
              <a:rPr lang="en-GB" altLang="en-US" dirty="0" err="1">
                <a:latin typeface="Calibri" pitchFamily="34" charset="0"/>
              </a:rPr>
              <a:t>arweinydd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81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z="3600" dirty="0" smtClean="0">
                <a:latin typeface="Calibri" pitchFamily="34" charset="0"/>
              </a:rPr>
              <a:t/>
            </a:r>
            <a:br>
              <a:rPr lang="en-GB" altLang="en-US" sz="3600" dirty="0" smtClean="0">
                <a:latin typeface="Calibri" pitchFamily="34" charset="0"/>
              </a:rPr>
            </a:br>
            <a:r>
              <a:rPr lang="en-GB" altLang="en-US" sz="3600" dirty="0" smtClean="0">
                <a:latin typeface="Calibri" pitchFamily="34" charset="0"/>
              </a:rPr>
              <a:t>Style – leadership: discuss </a:t>
            </a:r>
            <a:r>
              <a:rPr lang="en-GB" altLang="en-US" sz="3600" dirty="0">
                <a:latin typeface="Calibri" pitchFamily="34" charset="0"/>
              </a:rPr>
              <a:t/>
            </a:r>
            <a:br>
              <a:rPr lang="en-GB" altLang="en-US" sz="3600" dirty="0">
                <a:latin typeface="Calibri" pitchFamily="34" charset="0"/>
              </a:rPr>
            </a:br>
            <a:r>
              <a:rPr lang="en-GB" altLang="en-US" sz="3600" dirty="0" err="1" smtClean="0">
                <a:latin typeface="Calibri" pitchFamily="34" charset="0"/>
              </a:rPr>
              <a:t>Arddull</a:t>
            </a:r>
            <a:r>
              <a:rPr lang="en-GB" altLang="en-US" sz="3600" dirty="0" smtClean="0">
                <a:latin typeface="Calibri" pitchFamily="34" charset="0"/>
              </a:rPr>
              <a:t> – </a:t>
            </a:r>
            <a:r>
              <a:rPr lang="en-GB" altLang="en-US" sz="3600" dirty="0" err="1" smtClean="0">
                <a:latin typeface="Calibri" pitchFamily="34" charset="0"/>
              </a:rPr>
              <a:t>arweinydd</a:t>
            </a:r>
            <a:r>
              <a:rPr lang="en-GB" altLang="en-US" sz="3600" dirty="0" smtClean="0">
                <a:latin typeface="Calibri" pitchFamily="34" charset="0"/>
              </a:rPr>
              <a:t>: </a:t>
            </a:r>
            <a:r>
              <a:rPr lang="en-GB" altLang="en-US" sz="3600" dirty="0" err="1" smtClean="0">
                <a:latin typeface="Calibri" pitchFamily="34" charset="0"/>
              </a:rPr>
              <a:t>trafodwch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dibynnu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ba</a:t>
            </a:r>
            <a:r>
              <a:rPr lang="en-GB" dirty="0" smtClean="0"/>
              <a:t> </a:t>
            </a:r>
            <a:r>
              <a:rPr lang="en-GB" dirty="0" err="1" smtClean="0"/>
              <a:t>fath</a:t>
            </a:r>
            <a:r>
              <a:rPr lang="en-GB" dirty="0" smtClean="0"/>
              <a:t> o </a:t>
            </a:r>
            <a:r>
              <a:rPr lang="en-GB" dirty="0" err="1" smtClean="0"/>
              <a:t>ddarpariaeth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/</a:t>
            </a:r>
            <a:r>
              <a:rPr lang="en-GB" dirty="0" err="1" smtClean="0"/>
              <a:t>rhieni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Is this dependent on the type of provision/setting?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44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Ymchwiliwch</a:t>
            </a:r>
            <a:r>
              <a:rPr lang="en-GB" dirty="0" smtClean="0"/>
              <a:t>/Research</a:t>
            </a:r>
            <a:br>
              <a:rPr lang="en-GB" dirty="0" smtClean="0"/>
            </a:br>
            <a:r>
              <a:rPr lang="en-GB" sz="2200" dirty="0" err="1" smtClean="0"/>
              <a:t>Yn</a:t>
            </a:r>
            <a:r>
              <a:rPr lang="en-GB" sz="2200" dirty="0" smtClean="0"/>
              <a:t> hen </a:t>
            </a:r>
            <a:r>
              <a:rPr lang="en-GB" sz="2200" dirty="0" err="1" smtClean="0"/>
              <a:t>ond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dal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cael</a:t>
            </a:r>
            <a:r>
              <a:rPr lang="en-GB" sz="2200" dirty="0" smtClean="0"/>
              <a:t> </a:t>
            </a:r>
            <a:r>
              <a:rPr lang="en-GB" sz="2200" dirty="0" err="1" smtClean="0"/>
              <a:t>eu</a:t>
            </a:r>
            <a:r>
              <a:rPr lang="en-GB" sz="2200" dirty="0" smtClean="0"/>
              <a:t> </a:t>
            </a:r>
            <a:r>
              <a:rPr lang="en-GB" sz="2200" dirty="0" err="1" smtClean="0"/>
              <a:t>parchu</a:t>
            </a:r>
            <a:r>
              <a:rPr lang="en-GB" sz="2200" dirty="0" smtClean="0"/>
              <a:t>/Dated but still respected </a:t>
            </a:r>
            <a:endParaRPr lang="en-GB" sz="22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Fielder’s contingency theory </a:t>
            </a:r>
            <a:r>
              <a:rPr lang="en-GB" sz="2800" dirty="0" smtClean="0"/>
              <a:t>(1967): ....</a:t>
            </a:r>
            <a:r>
              <a:rPr lang="en-GB" sz="2800" i="1" dirty="0" smtClean="0"/>
              <a:t>two types of leader, the </a:t>
            </a:r>
            <a:r>
              <a:rPr lang="en-GB" sz="2800" i="1" u="sng" dirty="0" smtClean="0"/>
              <a:t>task master </a:t>
            </a:r>
            <a:r>
              <a:rPr lang="en-GB" sz="2800" i="1" dirty="0" smtClean="0"/>
              <a:t>and the </a:t>
            </a:r>
            <a:r>
              <a:rPr lang="en-GB" sz="2800" i="1" u="sng" dirty="0" smtClean="0"/>
              <a:t>people person.</a:t>
            </a:r>
          </a:p>
          <a:p>
            <a:r>
              <a:rPr lang="en-GB" sz="2800" b="1" dirty="0" smtClean="0"/>
              <a:t>Path Goal Theory </a:t>
            </a:r>
            <a:r>
              <a:rPr lang="en-GB" sz="2800" i="1" dirty="0" smtClean="0"/>
              <a:t>(</a:t>
            </a:r>
            <a:r>
              <a:rPr lang="en-GB" sz="2800" i="1" dirty="0" err="1" smtClean="0"/>
              <a:t>Lyus</a:t>
            </a:r>
            <a:r>
              <a:rPr lang="en-GB" sz="2800" i="1" dirty="0" smtClean="0"/>
              <a:t>, 1998): </a:t>
            </a:r>
            <a:r>
              <a:rPr lang="en-GB" sz="2800" i="1" u="sng" dirty="0" smtClean="0"/>
              <a:t>Directive leadership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Supportive leadership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Participative leadership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Achievement oriented leadership</a:t>
            </a:r>
            <a:r>
              <a:rPr lang="en-GB" sz="2800" i="1" dirty="0" smtClean="0"/>
              <a:t>.</a:t>
            </a:r>
          </a:p>
          <a:p>
            <a:r>
              <a:rPr lang="en-GB" sz="2800" b="1" dirty="0" err="1" smtClean="0"/>
              <a:t>Neugebauer</a:t>
            </a:r>
            <a:r>
              <a:rPr lang="en-GB" sz="2800" dirty="0" smtClean="0"/>
              <a:t> (1985): </a:t>
            </a:r>
            <a:r>
              <a:rPr lang="en-GB" sz="2800" i="1" dirty="0" smtClean="0"/>
              <a:t>four typologies: </a:t>
            </a:r>
            <a:r>
              <a:rPr lang="en-GB" sz="2800" i="1" u="sng" dirty="0" smtClean="0"/>
              <a:t>task master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comrade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motivator</a:t>
            </a:r>
            <a:r>
              <a:rPr lang="en-GB" sz="2800" i="1" dirty="0" smtClean="0"/>
              <a:t>; </a:t>
            </a:r>
            <a:r>
              <a:rPr lang="en-GB" sz="2800" i="1" u="sng" dirty="0" err="1" smtClean="0"/>
              <a:t>unleader</a:t>
            </a:r>
            <a:r>
              <a:rPr lang="en-GB" sz="2800" i="1" u="sng" dirty="0" smtClean="0"/>
              <a:t>.</a:t>
            </a:r>
            <a:endParaRPr lang="en-GB" sz="2800" i="1" u="sng" dirty="0"/>
          </a:p>
        </p:txBody>
      </p:sp>
    </p:spTree>
    <p:extLst>
      <p:ext uri="{BB962C8B-B14F-4D97-AF65-F5344CB8AC3E}">
        <p14:creationId xmlns:p14="http://schemas.microsoft.com/office/powerpoint/2010/main" val="160592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/home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Stamopoulos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E. (2012) </a:t>
            </a:r>
            <a:r>
              <a:rPr lang="en-GB" sz="2800" dirty="0" smtClean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Reframing </a:t>
            </a:r>
            <a:r>
              <a:rPr lang="en-GB" sz="2800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early childhood leadership</a:t>
            </a:r>
            <a:r>
              <a:rPr lang="en-GB" sz="2800" i="1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.</a:t>
            </a:r>
            <a:r>
              <a:rPr lang="en-GB" sz="2800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Australasian Journal of Early Childhood;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June 2012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, Vol. 37 Issue 2,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pp42-48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800" b="1" dirty="0" smtClean="0">
                <a:latin typeface="Calibri" pitchFamily="34" charset="0"/>
              </a:rPr>
              <a:t>Care </a:t>
            </a:r>
            <a:r>
              <a:rPr lang="en-GB" altLang="en-US" sz="2800" b="1" dirty="0">
                <a:latin typeface="Calibri" pitchFamily="34" charset="0"/>
              </a:rPr>
              <a:t>Standards Act and Care Standards </a:t>
            </a:r>
            <a:r>
              <a:rPr lang="en-GB" altLang="en-US" sz="2800" b="1" dirty="0" smtClean="0">
                <a:latin typeface="Calibri" pitchFamily="34" charset="0"/>
              </a:rPr>
              <a:t>Regulations</a:t>
            </a:r>
            <a:endParaRPr lang="en-GB" altLang="en-US" sz="2800" b="1" dirty="0">
              <a:latin typeface="Calibri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800" u="sng" dirty="0" smtClean="0">
                <a:latin typeface="Calibri" pitchFamily="34" charset="0"/>
                <a:hlinkClick r:id="rId3"/>
              </a:rPr>
              <a:t>http</a:t>
            </a:r>
            <a:r>
              <a:rPr lang="en-GB" altLang="en-US" sz="2800" u="sng" dirty="0">
                <a:latin typeface="Calibri" pitchFamily="34" charset="0"/>
                <a:hlinkClick r:id="rId3"/>
              </a:rPr>
              <a:t>://wales.gov.uk/cssiwsubsite/newcssiw/aboutus/providingsocialcare/childservices/childregs/?</a:t>
            </a:r>
            <a:r>
              <a:rPr lang="en-GB" altLang="en-US" sz="2800" u="sng" dirty="0" smtClean="0">
                <a:latin typeface="Calibri" pitchFamily="34" charset="0"/>
                <a:hlinkClick r:id="rId3"/>
              </a:rPr>
              <a:t>lang=en</a:t>
            </a:r>
            <a:endParaRPr lang="en-GB" altLang="en-US" sz="2800" u="sng" dirty="0" smtClean="0">
              <a:latin typeface="Calibri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y-GB" altLang="en-US" sz="2800" b="1" dirty="0">
                <a:latin typeface="Calibri" pitchFamily="34" charset="0"/>
              </a:rPr>
              <a:t>Deddf Safonau Gofal a Rheoliadau Safonau Gofal</a:t>
            </a:r>
            <a:r>
              <a:rPr lang="cy-GB" altLang="en-US" sz="2800" b="1" u="sng" dirty="0">
                <a:latin typeface="Calibri" pitchFamily="34" charset="0"/>
                <a:hlinkClick r:id="rId4"/>
              </a:rPr>
              <a:t> </a:t>
            </a:r>
            <a:endParaRPr lang="cy-GB" altLang="en-US" sz="2800" b="1" u="sng" dirty="0">
              <a:latin typeface="Calibri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800" dirty="0" smtClean="0">
                <a:latin typeface="Calibri" pitchFamily="34" charset="0"/>
                <a:hlinkClick r:id="rId5"/>
              </a:rPr>
              <a:t>http</a:t>
            </a:r>
            <a:r>
              <a:rPr lang="en-GB" altLang="en-US" sz="2800" dirty="0">
                <a:latin typeface="Calibri" pitchFamily="34" charset="0"/>
                <a:hlinkClick r:id="rId5"/>
              </a:rPr>
              <a:t>://wales.gov.uk/cssiwsubsite/newcssiw/aboutus/providingsocialcare/childservices/childregs/?skip=1&amp;lang=cy</a:t>
            </a:r>
            <a:endParaRPr lang="en-GB" altLang="en-US" sz="2800" dirty="0">
              <a:latin typeface="Calibri" pitchFamily="34" charset="0"/>
            </a:endParaRPr>
          </a:p>
          <a:p>
            <a:endParaRPr lang="en-GB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88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576</TotalTime>
  <Words>1756</Words>
  <Application>Microsoft Office PowerPoint</Application>
  <PresentationFormat>On-screen Show (4:3)</PresentationFormat>
  <Paragraphs>251</Paragraphs>
  <Slides>18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20140311PresentationUWTSDTemplate</vt:lpstr>
      <vt:lpstr>EAEE6001/C</vt:lpstr>
      <vt:lpstr>Cyflwyniad/Introduction</vt:lpstr>
      <vt:lpstr>Deilliannau Dysgu Learning Outcomes</vt:lpstr>
      <vt:lpstr>Aseiniad Assessment</vt:lpstr>
      <vt:lpstr>Trafodaeth grŵp Group Discussion</vt:lpstr>
      <vt:lpstr>Trafodaeth grŵp Group Discussion</vt:lpstr>
      <vt:lpstr>Papur Adfyfyriol Reflective Paper </vt:lpstr>
      <vt:lpstr>Trafodwch… discuss…</vt:lpstr>
      <vt:lpstr>PowerPoint Presentation</vt:lpstr>
      <vt:lpstr>PowerPoint Presentation</vt:lpstr>
      <vt:lpstr>Trafodwch ‘arweinyddiaeth’ Discuss ‘leadership’</vt:lpstr>
      <vt:lpstr>Arweinydd a Rheolwr Leader and Manager</vt:lpstr>
      <vt:lpstr>Effective leaders/ managers Arweinyddwyr/rheolwyr effeithiol</vt:lpstr>
      <vt:lpstr>Effective leaders/ managers Arweinyddwyr/rheolwyr effeithiol</vt:lpstr>
      <vt:lpstr>Management theories - Mckinsey’s 7 S’s  Theoriau rheoli – 7 rheol Mckinsey </vt:lpstr>
      <vt:lpstr> Style – leadership: discuss  Arddull – arweinydd: trafodwch </vt:lpstr>
      <vt:lpstr>Ymchwiliwch/Research Yn hen ond yn dal yn cael eu parchu/Dated but still respected </vt:lpstr>
      <vt:lpstr>Gwaith darllen/home study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41</cp:revision>
  <cp:lastPrinted>2016-02-17T13:00:40Z</cp:lastPrinted>
  <dcterms:created xsi:type="dcterms:W3CDTF">2015-04-14T15:21:28Z</dcterms:created>
  <dcterms:modified xsi:type="dcterms:W3CDTF">2018-12-03T13:58:14Z</dcterms:modified>
</cp:coreProperties>
</file>