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3" r:id="rId6"/>
    <p:sldId id="264" r:id="rId7"/>
    <p:sldId id="285" r:id="rId8"/>
    <p:sldId id="266" r:id="rId9"/>
    <p:sldId id="267" r:id="rId10"/>
    <p:sldId id="268" r:id="rId11"/>
    <p:sldId id="269" r:id="rId12"/>
    <p:sldId id="270" r:id="rId13"/>
    <p:sldId id="286" r:id="rId14"/>
    <p:sldId id="271" r:id="rId15"/>
    <p:sldId id="273" r:id="rId16"/>
    <p:sldId id="274" r:id="rId17"/>
    <p:sldId id="275" r:id="rId18"/>
    <p:sldId id="276" r:id="rId19"/>
    <p:sldId id="277" r:id="rId20"/>
    <p:sldId id="278" r:id="rId21"/>
    <p:sldId id="287" r:id="rId22"/>
    <p:sldId id="279" r:id="rId23"/>
    <p:sldId id="288" r:id="rId24"/>
    <p:sldId id="280" r:id="rId25"/>
    <p:sldId id="281" r:id="rId26"/>
    <p:sldId id="282" r:id="rId27"/>
    <p:sldId id="283" r:id="rId28"/>
    <p:sldId id="289" r:id="rId29"/>
    <p:sldId id="284" r:id="rId30"/>
    <p:sldId id="261" r:id="rId31"/>
    <p:sldId id="262" r:id="rId3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9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E6A9A-0643-4A60-A3D4-021BDC5E872E}" type="datetimeFigureOut">
              <a:rPr lang="en-GB" smtClean="0"/>
              <a:t>12/10/2017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A54FE-F0A3-4D95-9347-8FDDBF9AFAD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E6A9A-0643-4A60-A3D4-021BDC5E872E}" type="datetimeFigureOut">
              <a:rPr lang="en-GB" smtClean="0"/>
              <a:t>12/10/2017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A54FE-F0A3-4D95-9347-8FDDBF9AFAD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E6A9A-0643-4A60-A3D4-021BDC5E872E}" type="datetimeFigureOut">
              <a:rPr lang="en-GB" smtClean="0"/>
              <a:t>12/10/2017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A54FE-F0A3-4D95-9347-8FDDBF9AFAD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E6A9A-0643-4A60-A3D4-021BDC5E872E}" type="datetimeFigureOut">
              <a:rPr lang="en-GB" smtClean="0"/>
              <a:t>12/10/2017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A54FE-F0A3-4D95-9347-8FDDBF9AFADF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E6A9A-0643-4A60-A3D4-021BDC5E872E}" type="datetimeFigureOut">
              <a:rPr lang="en-GB" smtClean="0"/>
              <a:t>12/10/2017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A54FE-F0A3-4D95-9347-8FDDBF9AFAD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E6A9A-0643-4A60-A3D4-021BDC5E872E}" type="datetimeFigureOut">
              <a:rPr lang="en-GB" smtClean="0"/>
              <a:t>12/10/2017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A54FE-F0A3-4D95-9347-8FDDBF9AFAD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E6A9A-0643-4A60-A3D4-021BDC5E872E}" type="datetimeFigureOut">
              <a:rPr lang="en-GB" smtClean="0"/>
              <a:t>12/10/2017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A54FE-F0A3-4D95-9347-8FDDBF9AFAD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E6A9A-0643-4A60-A3D4-021BDC5E872E}" type="datetimeFigureOut">
              <a:rPr lang="en-GB" smtClean="0"/>
              <a:t>12/10/2017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EAA54FE-F0A3-4D95-9347-8FDDBF9AFAD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E6A9A-0643-4A60-A3D4-021BDC5E872E}" type="datetimeFigureOut">
              <a:rPr lang="en-GB" smtClean="0"/>
              <a:t>12/10/2017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A54FE-F0A3-4D95-9347-8FDDBF9AFAD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E6A9A-0643-4A60-A3D4-021BDC5E872E}" type="datetimeFigureOut">
              <a:rPr lang="en-GB" smtClean="0"/>
              <a:t>12/10/2017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A54FE-F0A3-4D95-9347-8FDDBF9AFAD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E6A9A-0643-4A60-A3D4-021BDC5E872E}" type="datetimeFigureOut">
              <a:rPr lang="en-GB" smtClean="0"/>
              <a:t>12/10/2017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A54FE-F0A3-4D95-9347-8FDDBF9AFAD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F68E6A9A-0643-4A60-A3D4-021BDC5E872E}" type="datetimeFigureOut">
              <a:rPr lang="en-GB" smtClean="0"/>
              <a:t>12/10/2017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1EAA54FE-F0A3-4D95-9347-8FDDBF9AFADF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1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9512" y="332656"/>
            <a:ext cx="7056784" cy="1204306"/>
          </a:xfrm>
        </p:spPr>
        <p:txBody>
          <a:bodyPr>
            <a:normAutofit fontScale="90000"/>
          </a:bodyPr>
          <a:lstStyle/>
          <a:p>
            <a:r>
              <a:rPr lang="en-GB" sz="4800" dirty="0" smtClean="0"/>
              <a:t>TRRS4010</a:t>
            </a:r>
            <a:r>
              <a:rPr lang="en-GB" sz="3600" dirty="0" smtClean="0"/>
              <a:t/>
            </a:r>
            <a:br>
              <a:rPr lang="en-GB" sz="3600" dirty="0" smtClean="0"/>
            </a:br>
            <a:r>
              <a:rPr lang="en-GB" sz="4000" dirty="0" smtClean="0"/>
              <a:t>Judaism &amp; Christianity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42723947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 smtClean="0"/>
              <a:t>Dr Angus M Slater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Office:</a:t>
            </a:r>
          </a:p>
          <a:p>
            <a:endParaRPr lang="en-GB" dirty="0"/>
          </a:p>
          <a:p>
            <a:r>
              <a:rPr lang="en-GB" dirty="0" smtClean="0"/>
              <a:t>Email:</a:t>
            </a:r>
          </a:p>
          <a:p>
            <a:endParaRPr lang="en-GB" dirty="0"/>
          </a:p>
          <a:p>
            <a:r>
              <a:rPr lang="en-GB" dirty="0" smtClean="0"/>
              <a:t>Office Hours: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GB" dirty="0" smtClean="0"/>
              <a:t>Lecturer in Theology &amp; Religious Studies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900473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675069" y="1588360"/>
            <a:ext cx="5648623" cy="1204306"/>
          </a:xfrm>
        </p:spPr>
        <p:txBody>
          <a:bodyPr>
            <a:normAutofit fontScale="90000"/>
          </a:bodyPr>
          <a:lstStyle/>
          <a:p>
            <a:r>
              <a:rPr lang="en-US" sz="4000" dirty="0" smtClean="0"/>
              <a:t>Week 10</a:t>
            </a:r>
            <a:r>
              <a:rPr lang="en-US" sz="4000" cap="none" dirty="0" smtClean="0"/>
              <a:t>i</a:t>
            </a:r>
            <a:r>
              <a:rPr lang="en-US" sz="4000" dirty="0" smtClean="0"/>
              <a:t>: Christianity or Christianities?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132379" y="2355516"/>
            <a:ext cx="6511131" cy="329259"/>
          </a:xfrm>
        </p:spPr>
        <p:txBody>
          <a:bodyPr>
            <a:noAutofit/>
          </a:bodyPr>
          <a:lstStyle/>
          <a:p>
            <a:r>
              <a:rPr lang="en-US" dirty="0" smtClean="0"/>
              <a:t>Plurality and variety in Christian belief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5193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 dirty="0"/>
              <a:t>Christianity or Christianities?</a:t>
            </a:r>
            <a:endParaRPr lang="en-GB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/>
            <a:r>
              <a:rPr lang="en-GB" b="0" dirty="0" smtClean="0"/>
              <a:t>Christian variety</a:t>
            </a:r>
          </a:p>
          <a:p>
            <a:pPr marL="0" indent="0"/>
            <a:endParaRPr lang="en-GB" b="0" dirty="0"/>
          </a:p>
          <a:p>
            <a:pPr marL="0" indent="0"/>
            <a:r>
              <a:rPr lang="en-GB" b="0" dirty="0" smtClean="0"/>
              <a:t>Christian conceptions of variety</a:t>
            </a:r>
            <a:endParaRPr lang="en-GB" b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/>
              <a:t>Plurality and variety in Christian belief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737569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pPr marL="0" indent="0"/>
            <a:r>
              <a:rPr lang="en-GB" b="0" dirty="0" smtClean="0"/>
              <a:t>Can we speak of a single Christian faith?</a:t>
            </a:r>
          </a:p>
          <a:p>
            <a:pPr marL="0" indent="0"/>
            <a:endParaRPr lang="en-GB" b="0" dirty="0"/>
          </a:p>
          <a:p>
            <a:pPr marL="0" indent="0"/>
            <a:r>
              <a:rPr lang="en-GB" b="0" dirty="0" smtClean="0"/>
              <a:t>What varieties of Christianity exist?</a:t>
            </a:r>
          </a:p>
          <a:p>
            <a:pPr marL="0" indent="0"/>
            <a:endParaRPr lang="en-GB" b="0" dirty="0"/>
          </a:p>
          <a:p>
            <a:pPr marL="0" indent="0"/>
            <a:r>
              <a:rPr lang="en-GB" b="0" dirty="0" smtClean="0"/>
              <a:t>Why does this matter?</a:t>
            </a:r>
            <a:endParaRPr lang="en-GB" b="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3028" y="1096963"/>
            <a:ext cx="2495520" cy="3713162"/>
          </a:xfr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Christianity or Christianities?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38317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pPr marL="0" indent="0"/>
            <a:r>
              <a:rPr lang="en-GB" b="0" dirty="0" smtClean="0"/>
              <a:t>What binds all of these “Christianities” together?</a:t>
            </a:r>
          </a:p>
          <a:p>
            <a:pPr marL="0" indent="0"/>
            <a:endParaRPr lang="en-GB" b="0" dirty="0"/>
          </a:p>
          <a:p>
            <a:pPr marL="0" indent="0"/>
            <a:r>
              <a:rPr lang="en-GB" b="0" dirty="0" smtClean="0"/>
              <a:t>How do Christians conceptualise / understand this variety?</a:t>
            </a:r>
            <a:endParaRPr lang="en-GB" b="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0588" y="1048776"/>
            <a:ext cx="3615828" cy="3416957"/>
          </a:xfr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Christianity or Christianities?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180229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Christian Paradigms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Academic responses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5250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>
                <a:ea typeface="ＭＳ Ｐゴシック" pitchFamily="34" charset="-128"/>
              </a:rPr>
              <a:t>Hans Küng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sz="half" idx="2"/>
          </p:nvPr>
        </p:nvSpPr>
        <p:spPr>
          <a:xfrm>
            <a:off x="4355976" y="1052736"/>
            <a:ext cx="3565525" cy="3927475"/>
          </a:xfrm>
        </p:spPr>
        <p:txBody>
          <a:bodyPr>
            <a:normAutofit/>
          </a:bodyPr>
          <a:lstStyle/>
          <a:p>
            <a:pPr marL="0" indent="0" eaLnBrk="1" hangingPunct="1">
              <a:lnSpc>
                <a:spcPct val="80000"/>
              </a:lnSpc>
            </a:pPr>
            <a:r>
              <a:rPr lang="en-GB" altLang="en-US" sz="2200" b="0" dirty="0" smtClean="0">
                <a:ea typeface="ＭＳ Ｐゴシック" pitchFamily="34" charset="-128"/>
              </a:rPr>
              <a:t>‘Can one talk about “Christianity” in the singular at all?  Aren’t there different Christianities - Eastern Orthodox, Roman Catholic, Reformation Protestant Christianity, not to mention the various Free Church Christianities and all the countless Christian sects and groups?</a:t>
            </a:r>
            <a:r>
              <a:rPr lang="ja-JP" altLang="en-GB" sz="2200" b="0" dirty="0" smtClean="0">
                <a:ea typeface="MS Mincho" pitchFamily="49" charset="-128"/>
              </a:rPr>
              <a:t>’</a:t>
            </a:r>
            <a:r>
              <a:rPr lang="en-GB" altLang="ja-JP" sz="2200" b="0" dirty="0" smtClean="0">
                <a:ea typeface="ＭＳ Ｐゴシック" pitchFamily="34" charset="-128"/>
              </a:rPr>
              <a:t> </a:t>
            </a:r>
            <a:endParaRPr lang="en-GB" altLang="en-US" sz="2200" b="0" dirty="0" smtClean="0">
              <a:ea typeface="ＭＳ Ｐゴシック" pitchFamily="34" charset="-128"/>
            </a:endParaRPr>
          </a:p>
        </p:txBody>
      </p:sp>
      <p:pic>
        <p:nvPicPr>
          <p:cNvPr id="6" name="Content Placeholder 5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65" b="10365"/>
          <a:stretch>
            <a:fillRect/>
          </a:stretch>
        </p:blipFill>
        <p:spPr>
          <a:xfrm>
            <a:off x="762337" y="1124744"/>
            <a:ext cx="2612821" cy="2878184"/>
          </a:xfrm>
        </p:spPr>
      </p:pic>
    </p:spTree>
    <p:extLst>
      <p:ext uri="{BB962C8B-B14F-4D97-AF65-F5344CB8AC3E}">
        <p14:creationId xmlns:p14="http://schemas.microsoft.com/office/powerpoint/2010/main" val="3618963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/>
      <p:bldP spid="5126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>
                <a:ea typeface="ＭＳ Ｐゴシック" pitchFamily="34" charset="-128"/>
              </a:rPr>
              <a:t>John Hick</a:t>
            </a: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4427984" y="980728"/>
            <a:ext cx="4427984" cy="3927475"/>
          </a:xfrm>
        </p:spPr>
        <p:txBody>
          <a:bodyPr>
            <a:normAutofit/>
          </a:bodyPr>
          <a:lstStyle/>
          <a:p>
            <a:pPr marL="0" indent="0"/>
            <a:r>
              <a:rPr lang="en-GB" altLang="ja-JP" sz="4000" b="0" dirty="0" smtClean="0">
                <a:ea typeface="ＭＳ Ｐゴシック" pitchFamily="34" charset="-128"/>
              </a:rPr>
              <a:t>‘the Christian tradition</a:t>
            </a:r>
            <a:r>
              <a:rPr lang="ja-JP" altLang="en-GB" sz="4000" b="0" dirty="0" smtClean="0">
                <a:ea typeface="ＭＳ Ｐゴシック" pitchFamily="34" charset="-128"/>
              </a:rPr>
              <a:t>’</a:t>
            </a:r>
            <a:r>
              <a:rPr lang="en-GB" altLang="ja-JP" sz="4000" b="0" dirty="0" smtClean="0">
                <a:ea typeface="ＭＳ Ｐゴシック" pitchFamily="34" charset="-128"/>
              </a:rPr>
              <a:t>rather than</a:t>
            </a:r>
            <a:r>
              <a:rPr lang="ja-JP" altLang="en-GB" sz="4000" b="0" dirty="0" smtClean="0">
                <a:ea typeface="ＭＳ Ｐゴシック" pitchFamily="34" charset="-128"/>
              </a:rPr>
              <a:t>‘</a:t>
            </a:r>
            <a:r>
              <a:rPr lang="en-GB" altLang="ja-JP" sz="4000" b="0" dirty="0" smtClean="0">
                <a:ea typeface="ＭＳ Ｐゴシック" pitchFamily="34" charset="-128"/>
              </a:rPr>
              <a:t>Christianity</a:t>
            </a:r>
            <a:r>
              <a:rPr lang="ja-JP" altLang="en-GB" sz="4000" b="0" dirty="0" smtClean="0">
                <a:ea typeface="ＭＳ Ｐゴシック" pitchFamily="34" charset="-128"/>
              </a:rPr>
              <a:t>’</a:t>
            </a:r>
            <a:r>
              <a:rPr lang="en-GB" altLang="ja-JP" sz="4000" b="0" dirty="0" smtClean="0">
                <a:ea typeface="ＭＳ Ｐゴシック" pitchFamily="34" charset="-128"/>
              </a:rPr>
              <a:t> </a:t>
            </a:r>
            <a:endParaRPr lang="en-GB" altLang="en-US" sz="4000" b="0" dirty="0" smtClean="0">
              <a:ea typeface="ＭＳ Ｐゴシック" pitchFamily="34" charset="-128"/>
            </a:endParaRPr>
          </a:p>
        </p:txBody>
      </p:sp>
      <p:pic>
        <p:nvPicPr>
          <p:cNvPr id="6" name="Content Placeholder 5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9552" y="1124744"/>
            <a:ext cx="3660822" cy="2809173"/>
          </a:xfrm>
        </p:spPr>
      </p:pic>
    </p:spTree>
    <p:extLst>
      <p:ext uri="{BB962C8B-B14F-4D97-AF65-F5344CB8AC3E}">
        <p14:creationId xmlns:p14="http://schemas.microsoft.com/office/powerpoint/2010/main" val="2476874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/>
      <p:bldP spid="7174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>
                <a:ea typeface="ＭＳ Ｐゴシック" pitchFamily="34" charset="-128"/>
              </a:rPr>
              <a:t>John de Gruchy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4572000" y="1052736"/>
            <a:ext cx="3565525" cy="3927475"/>
          </a:xfrm>
        </p:spPr>
        <p:txBody>
          <a:bodyPr/>
          <a:lstStyle/>
          <a:p>
            <a:pPr marL="0" indent="0"/>
            <a:r>
              <a:rPr lang="ja-JP" altLang="en-GB" b="0" dirty="0" smtClean="0">
                <a:ea typeface="ＭＳ Ｐゴシック" pitchFamily="34" charset="-128"/>
              </a:rPr>
              <a:t>‘</a:t>
            </a:r>
            <a:r>
              <a:rPr lang="en-GB" altLang="ja-JP" b="0" dirty="0" smtClean="0">
                <a:ea typeface="ＭＳ Ｐゴシック" pitchFamily="34" charset="-128"/>
              </a:rPr>
              <a:t>there are, in fact, different Christianities, and different ways in which the gospel is understood and related to the world</a:t>
            </a:r>
            <a:r>
              <a:rPr lang="ja-JP" altLang="en-GB" dirty="0" smtClean="0">
                <a:latin typeface="Arial" charset="0"/>
                <a:ea typeface="ＭＳ Ｐゴシック" pitchFamily="34" charset="-128"/>
              </a:rPr>
              <a:t>’</a:t>
            </a:r>
            <a:r>
              <a:rPr lang="en-GB" altLang="ja-JP" dirty="0" smtClean="0">
                <a:ea typeface="ＭＳ Ｐゴシック" pitchFamily="34" charset="-128"/>
              </a:rPr>
              <a:t> </a:t>
            </a:r>
            <a:endParaRPr lang="en-GB" altLang="en-US" dirty="0" smtClean="0">
              <a:ea typeface="ＭＳ Ｐゴシック" pitchFamily="34" charset="-128"/>
            </a:endParaRPr>
          </a:p>
        </p:txBody>
      </p:sp>
      <p:pic>
        <p:nvPicPr>
          <p:cNvPr id="6" name="Content Placeholder 5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5575" y="1124744"/>
            <a:ext cx="3500137" cy="3456384"/>
          </a:xfrm>
        </p:spPr>
      </p:pic>
    </p:spTree>
    <p:extLst>
      <p:ext uri="{BB962C8B-B14F-4D97-AF65-F5344CB8AC3E}">
        <p14:creationId xmlns:p14="http://schemas.microsoft.com/office/powerpoint/2010/main" val="3224498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  <p:bldP spid="9222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>
                <a:ea typeface="ＭＳ Ｐゴシック" pitchFamily="34" charset="-128"/>
              </a:rPr>
              <a:t>Stephen Sykes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4139952" y="908720"/>
            <a:ext cx="4536504" cy="3927475"/>
          </a:xfrm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</a:pPr>
            <a:r>
              <a:rPr lang="ja-JP" altLang="en-GB" b="0" dirty="0" smtClean="0">
                <a:ea typeface="ＭＳ Ｐゴシック" pitchFamily="34" charset="-128"/>
              </a:rPr>
              <a:t>‘</a:t>
            </a:r>
            <a:r>
              <a:rPr lang="en-GB" altLang="ja-JP" b="0" dirty="0" smtClean="0">
                <a:ea typeface="ＭＳ Ｐゴシック" pitchFamily="34" charset="-128"/>
              </a:rPr>
              <a:t>is Christianity one thing, even one highly complex thing?  Does not the very use of a single term, Christianity, cast an aura of spurious unity over its irreducible diachronic, and hence synchronic, pluralism?</a:t>
            </a:r>
            <a:r>
              <a:rPr lang="ja-JP" altLang="en-GB" b="0" dirty="0" smtClean="0">
                <a:ea typeface="ＭＳ Ｐゴシック" pitchFamily="34" charset="-128"/>
              </a:rPr>
              <a:t>’</a:t>
            </a:r>
            <a:r>
              <a:rPr lang="en-GB" altLang="ja-JP" b="0" dirty="0" smtClean="0">
                <a:ea typeface="ＭＳ Ｐゴシック" pitchFamily="34" charset="-128"/>
              </a:rPr>
              <a:t> </a:t>
            </a:r>
            <a:endParaRPr lang="en-GB" altLang="en-US" b="0" dirty="0" smtClean="0">
              <a:ea typeface="ＭＳ Ｐゴシック" pitchFamily="34" charset="-128"/>
            </a:endParaRPr>
          </a:p>
        </p:txBody>
      </p:sp>
      <p:pic>
        <p:nvPicPr>
          <p:cNvPr id="6" name="Content Placeholder 5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1560" y="980728"/>
            <a:ext cx="2815021" cy="3860601"/>
          </a:xfrm>
        </p:spPr>
      </p:pic>
    </p:spTree>
    <p:extLst>
      <p:ext uri="{BB962C8B-B14F-4D97-AF65-F5344CB8AC3E}">
        <p14:creationId xmlns:p14="http://schemas.microsoft.com/office/powerpoint/2010/main" val="2724102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/>
      <p:bldP spid="3078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>
                <a:ea typeface="ＭＳ Ｐゴシック" pitchFamily="34" charset="-128"/>
              </a:rPr>
              <a:t>Linda Woodhead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88024" y="980728"/>
            <a:ext cx="3925565" cy="3927475"/>
          </a:xfrm>
        </p:spPr>
        <p:txBody>
          <a:bodyPr>
            <a:normAutofit fontScale="92500" lnSpcReduction="10000"/>
          </a:bodyPr>
          <a:lstStyle/>
          <a:p>
            <a:pPr marL="0" indent="0"/>
            <a:r>
              <a:rPr lang="en-US" altLang="en-US" b="0" dirty="0" smtClean="0">
                <a:ea typeface="ＭＳ Ｐゴシック" pitchFamily="34" charset="-128"/>
              </a:rPr>
              <a:t>‘The picture that emerges is of a religion with its origins in an explosion of spiritual energy … In the first centuries of Christian history it gave rise to a wide range of different spiritual groups, ideas and practices – to many different “</a:t>
            </a:r>
            <a:r>
              <a:rPr lang="en-US" altLang="ja-JP" b="0" dirty="0" smtClean="0">
                <a:ea typeface="ＭＳ Ｐゴシック" pitchFamily="34" charset="-128"/>
              </a:rPr>
              <a:t>Christianities</a:t>
            </a:r>
            <a:r>
              <a:rPr lang="en-US" altLang="en-US" b="0" dirty="0" smtClean="0">
                <a:ea typeface="ＭＳ Ｐゴシック" pitchFamily="34" charset="-128"/>
              </a:rPr>
              <a:t>”</a:t>
            </a:r>
            <a:r>
              <a:rPr lang="en-US" altLang="ja-JP" b="0" dirty="0" smtClean="0">
                <a:ea typeface="ＭＳ Ｐゴシック" pitchFamily="34" charset="-128"/>
              </a:rPr>
              <a:t>.</a:t>
            </a:r>
            <a:r>
              <a:rPr lang="en-US" altLang="en-US" b="0" dirty="0" smtClean="0">
                <a:ea typeface="ＭＳ Ｐゴシック" pitchFamily="34" charset="-128"/>
              </a:rPr>
              <a:t>’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268760"/>
            <a:ext cx="4104456" cy="2859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2251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Christian Paradigms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Orthodox, catholic, protestant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95692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mtClean="0">
                <a:latin typeface="Arial" charset="0"/>
                <a:ea typeface="ＭＳ Ｐゴシック" pitchFamily="34" charset="-128"/>
              </a:rPr>
              <a:t>The Orthodox Paradigm</a:t>
            </a:r>
          </a:p>
        </p:txBody>
      </p:sp>
      <p:sp>
        <p:nvSpPr>
          <p:cNvPr id="11269" name="Rectangle 5"/>
          <p:cNvSpPr>
            <a:spLocks noGrp="1" noChangeArrowheads="1"/>
          </p:cNvSpPr>
          <p:nvPr>
            <p:ph sz="half" idx="2"/>
          </p:nvPr>
        </p:nvSpPr>
        <p:spPr>
          <a:xfrm>
            <a:off x="4644008" y="1124745"/>
            <a:ext cx="3565525" cy="3816424"/>
          </a:xfrm>
        </p:spPr>
        <p:txBody>
          <a:bodyPr rtlCol="0">
            <a:normAutofit fontScale="92500" lnSpcReduction="20000"/>
          </a:bodyPr>
          <a:lstStyle/>
          <a:p>
            <a:pPr marL="0" indent="0" eaLnBrk="1" fontAlgn="auto" hangingPunct="1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en-GB" b="0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+mn-ea"/>
                <a:cs typeface="+mn-cs"/>
              </a:rPr>
              <a:t>Historical continuity</a:t>
            </a:r>
          </a:p>
          <a:p>
            <a:pPr marL="0" indent="0" eaLnBrk="1" fontAlgn="auto" hangingPunct="1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endParaRPr lang="en-GB" b="0" dirty="0" smtClean="0">
              <a:solidFill>
                <a:schemeClr val="tx1">
                  <a:lumMod val="75000"/>
                  <a:lumOff val="25000"/>
                </a:schemeClr>
              </a:solidFill>
              <a:ea typeface="+mn-ea"/>
              <a:cs typeface="+mn-cs"/>
            </a:endParaRPr>
          </a:p>
          <a:p>
            <a:pPr marL="0" indent="0" eaLnBrk="1" fontAlgn="auto" hangingPunct="1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en-GB" b="0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+mn-ea"/>
                <a:cs typeface="+mn-cs"/>
              </a:rPr>
              <a:t>Seven Ecumenical Councils</a:t>
            </a:r>
          </a:p>
          <a:p>
            <a:pPr marL="0" indent="0" eaLnBrk="1" fontAlgn="auto" hangingPunct="1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endParaRPr lang="en-GB" b="0" dirty="0" smtClean="0">
              <a:solidFill>
                <a:schemeClr val="tx1">
                  <a:lumMod val="75000"/>
                  <a:lumOff val="25000"/>
                </a:schemeClr>
              </a:solidFill>
              <a:ea typeface="+mn-ea"/>
              <a:cs typeface="+mn-cs"/>
            </a:endParaRPr>
          </a:p>
          <a:p>
            <a:pPr marL="0" indent="0" eaLnBrk="1" fontAlgn="auto" hangingPunct="1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en-GB" b="0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+mn-ea"/>
                <a:cs typeface="+mn-cs"/>
              </a:rPr>
              <a:t>Holy Spirit proceeds from the Father</a:t>
            </a:r>
          </a:p>
          <a:p>
            <a:pPr marL="0" indent="0" eaLnBrk="1" fontAlgn="auto" hangingPunct="1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endParaRPr lang="en-GB" b="0" dirty="0" smtClean="0">
              <a:solidFill>
                <a:schemeClr val="tx1">
                  <a:lumMod val="75000"/>
                  <a:lumOff val="25000"/>
                </a:schemeClr>
              </a:solidFill>
              <a:ea typeface="+mn-ea"/>
              <a:cs typeface="+mn-cs"/>
            </a:endParaRPr>
          </a:p>
          <a:p>
            <a:pPr marL="0" indent="0" eaLnBrk="1" fontAlgn="auto" hangingPunct="1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en-GB" b="0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+mn-ea"/>
                <a:cs typeface="+mn-cs"/>
              </a:rPr>
              <a:t>Iconology</a:t>
            </a:r>
            <a:endParaRPr lang="en-US" b="0" dirty="0" smtClean="0">
              <a:solidFill>
                <a:schemeClr val="tx1">
                  <a:lumMod val="75000"/>
                  <a:lumOff val="25000"/>
                </a:schemeClr>
              </a:solidFill>
              <a:ea typeface="+mn-ea"/>
              <a:cs typeface="+mn-cs"/>
            </a:endParaRPr>
          </a:p>
        </p:txBody>
      </p:sp>
      <p:pic>
        <p:nvPicPr>
          <p:cNvPr id="6" name="Picture 4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62" b="5362"/>
          <a:stretch>
            <a:fillRect/>
          </a:stretch>
        </p:blipFill>
        <p:spPr>
          <a:xfrm>
            <a:off x="822325" y="1190915"/>
            <a:ext cx="3200400" cy="3525258"/>
          </a:xfrm>
        </p:spPr>
      </p:pic>
    </p:spTree>
    <p:extLst>
      <p:ext uri="{BB962C8B-B14F-4D97-AF65-F5344CB8AC3E}">
        <p14:creationId xmlns:p14="http://schemas.microsoft.com/office/powerpoint/2010/main" val="2019340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  <p:bldP spid="11269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>
                <a:ea typeface="ＭＳ Ｐゴシック" pitchFamily="34" charset="-128"/>
              </a:rPr>
              <a:t>Rublev’s Trinity</a:t>
            </a:r>
          </a:p>
        </p:txBody>
      </p:sp>
      <p:sp>
        <p:nvSpPr>
          <p:cNvPr id="2457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en-US" dirty="0" smtClean="0">
              <a:ea typeface="ＭＳ Ｐゴシック" pitchFamily="34" charset="-128"/>
            </a:endParaRPr>
          </a:p>
        </p:txBody>
      </p:sp>
      <p:pic>
        <p:nvPicPr>
          <p:cNvPr id="24580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6053" y="1124744"/>
            <a:ext cx="3673475" cy="4573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128445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>
                <a:ea typeface="ＭＳ Ｐゴシック" pitchFamily="34" charset="-128"/>
              </a:rPr>
              <a:t>2 basic forms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584" y="980728"/>
            <a:ext cx="3565525" cy="3927475"/>
          </a:xfrm>
        </p:spPr>
        <p:txBody>
          <a:bodyPr>
            <a:normAutofit/>
          </a:bodyPr>
          <a:lstStyle/>
          <a:p>
            <a:pPr marL="0" indent="0"/>
            <a:r>
              <a:rPr lang="en-US" altLang="en-US" b="0" dirty="0" smtClean="0">
                <a:ea typeface="ＭＳ Ｐゴシック" pitchFamily="34" charset="-128"/>
              </a:rPr>
              <a:t>Eastern Orthodox</a:t>
            </a:r>
          </a:p>
          <a:p>
            <a:pPr marL="0" indent="0"/>
            <a:r>
              <a:rPr lang="en-US" altLang="en-US" b="0" dirty="0" smtClean="0">
                <a:ea typeface="ＭＳ Ｐゴシック" pitchFamily="34" charset="-128"/>
              </a:rPr>
              <a:t>Russia, Eastern Europe and Greece</a:t>
            </a:r>
          </a:p>
          <a:p>
            <a:pPr marL="0" indent="0"/>
            <a:r>
              <a:rPr lang="en-US" altLang="en-US" b="0" dirty="0" smtClean="0">
                <a:ea typeface="ＭＳ Ｐゴシック" pitchFamily="34" charset="-128"/>
              </a:rPr>
              <a:t>Basically independent in structure</a:t>
            </a:r>
          </a:p>
          <a:p>
            <a:pPr marL="0" indent="0"/>
            <a:r>
              <a:rPr lang="en-US" altLang="en-US" b="0" dirty="0" smtClean="0">
                <a:ea typeface="ＭＳ Ｐゴシック" pitchFamily="34" charset="-128"/>
              </a:rPr>
              <a:t>‘Orthodox’ for maintaining the true faith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4008" y="1052736"/>
            <a:ext cx="3565525" cy="3927475"/>
          </a:xfrm>
        </p:spPr>
        <p:txBody>
          <a:bodyPr>
            <a:normAutofit/>
          </a:bodyPr>
          <a:lstStyle/>
          <a:p>
            <a:pPr marL="0" indent="0"/>
            <a:r>
              <a:rPr lang="en-US" altLang="en-US" b="0" dirty="0" smtClean="0">
                <a:ea typeface="ＭＳ Ｐゴシック" pitchFamily="34" charset="-128"/>
              </a:rPr>
              <a:t>Oriental Orthodox</a:t>
            </a:r>
          </a:p>
          <a:p>
            <a:pPr marL="0" indent="0"/>
            <a:r>
              <a:rPr lang="en-US" altLang="en-US" b="0" dirty="0" smtClean="0">
                <a:ea typeface="ＭＳ Ｐゴシック" pitchFamily="34" charset="-128"/>
              </a:rPr>
              <a:t>Egypt, Ethiopia, Syria, Iraq, Iran, Armenia, Kerala (India)</a:t>
            </a:r>
          </a:p>
          <a:p>
            <a:pPr marL="0" indent="0"/>
            <a:r>
              <a:rPr lang="en-US" altLang="en-US" b="0" dirty="0" smtClean="0">
                <a:ea typeface="ＭＳ Ｐゴシック" pitchFamily="34" charset="-128"/>
              </a:rPr>
              <a:t>Only first three ecumenical councils</a:t>
            </a:r>
          </a:p>
          <a:p>
            <a:pPr marL="0" indent="0"/>
            <a:r>
              <a:rPr lang="en-US" altLang="en-US" b="0" dirty="0" err="1" smtClean="0">
                <a:ea typeface="ＭＳ Ｐゴシック" pitchFamily="34" charset="-128"/>
              </a:rPr>
              <a:t>Monophysite</a:t>
            </a:r>
            <a:r>
              <a:rPr lang="en-US" altLang="en-US" b="0" dirty="0" smtClean="0">
                <a:ea typeface="ＭＳ Ｐゴシック" pitchFamily="34" charset="-128"/>
              </a:rPr>
              <a:t> – one divine nature, not two</a:t>
            </a:r>
          </a:p>
        </p:txBody>
      </p:sp>
    </p:spTree>
    <p:extLst>
      <p:ext uri="{BB962C8B-B14F-4D97-AF65-F5344CB8AC3E}">
        <p14:creationId xmlns:p14="http://schemas.microsoft.com/office/powerpoint/2010/main" val="2242769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mtClean="0">
                <a:latin typeface="Arial" charset="0"/>
                <a:ea typeface="ＭＳ Ｐゴシック" pitchFamily="34" charset="-128"/>
              </a:rPr>
              <a:t>The Catholic Paradigm</a:t>
            </a:r>
          </a:p>
        </p:txBody>
      </p:sp>
      <p:sp>
        <p:nvSpPr>
          <p:cNvPr id="12293" name="Rectangle 5"/>
          <p:cNvSpPr>
            <a:spLocks noGrp="1" noChangeArrowheads="1"/>
          </p:cNvSpPr>
          <p:nvPr>
            <p:ph sz="half" idx="2"/>
          </p:nvPr>
        </p:nvSpPr>
        <p:spPr>
          <a:xfrm>
            <a:off x="4499992" y="1052736"/>
            <a:ext cx="3565525" cy="3927475"/>
          </a:xfrm>
        </p:spPr>
        <p:txBody>
          <a:bodyPr>
            <a:normAutofit fontScale="77500" lnSpcReduction="20000"/>
          </a:bodyPr>
          <a:lstStyle/>
          <a:p>
            <a:pPr marL="0" indent="0" eaLnBrk="1" hangingPunct="1">
              <a:lnSpc>
                <a:spcPct val="90000"/>
              </a:lnSpc>
            </a:pPr>
            <a:r>
              <a:rPr lang="en-GB" altLang="en-US" b="0" dirty="0" smtClean="0">
                <a:latin typeface="Arial" charset="0"/>
                <a:ea typeface="ＭＳ Ｐゴシック" pitchFamily="34" charset="-128"/>
              </a:rPr>
              <a:t>Hierarchical and centralised</a:t>
            </a:r>
          </a:p>
          <a:p>
            <a:pPr marL="0" indent="0" eaLnBrk="1" hangingPunct="1">
              <a:lnSpc>
                <a:spcPct val="90000"/>
              </a:lnSpc>
            </a:pPr>
            <a:endParaRPr lang="en-GB" altLang="en-US" b="0" dirty="0" smtClean="0">
              <a:latin typeface="Arial" charset="0"/>
              <a:ea typeface="ＭＳ Ｐゴシック" pitchFamily="34" charset="-128"/>
            </a:endParaRPr>
          </a:p>
          <a:p>
            <a:pPr marL="0" indent="0" eaLnBrk="1" hangingPunct="1">
              <a:lnSpc>
                <a:spcPct val="90000"/>
              </a:lnSpc>
            </a:pPr>
            <a:r>
              <a:rPr lang="en-GB" altLang="en-US" b="0" dirty="0" smtClean="0">
                <a:latin typeface="Arial" charset="0"/>
                <a:ea typeface="ＭＳ Ｐゴシック" pitchFamily="34" charset="-128"/>
              </a:rPr>
              <a:t>Teaching office of the church</a:t>
            </a:r>
          </a:p>
          <a:p>
            <a:pPr marL="0" indent="0" eaLnBrk="1" hangingPunct="1">
              <a:lnSpc>
                <a:spcPct val="90000"/>
              </a:lnSpc>
            </a:pPr>
            <a:endParaRPr lang="en-GB" altLang="en-US" b="0" dirty="0" smtClean="0">
              <a:latin typeface="Arial" charset="0"/>
              <a:ea typeface="ＭＳ Ｐゴシック" pitchFamily="34" charset="-128"/>
            </a:endParaRPr>
          </a:p>
          <a:p>
            <a:pPr marL="0" indent="0" eaLnBrk="1" hangingPunct="1">
              <a:lnSpc>
                <a:spcPct val="90000"/>
              </a:lnSpc>
            </a:pPr>
            <a:r>
              <a:rPr lang="en-GB" altLang="en-US" b="0" dirty="0" smtClean="0">
                <a:latin typeface="Arial" charset="0"/>
                <a:ea typeface="ＭＳ Ｐゴシック" pitchFamily="34" charset="-128"/>
              </a:rPr>
              <a:t>Liturgy</a:t>
            </a:r>
          </a:p>
          <a:p>
            <a:pPr marL="0" indent="0" eaLnBrk="1" hangingPunct="1">
              <a:lnSpc>
                <a:spcPct val="90000"/>
              </a:lnSpc>
            </a:pPr>
            <a:endParaRPr lang="en-GB" altLang="en-US" b="0" dirty="0" smtClean="0">
              <a:latin typeface="Arial" charset="0"/>
              <a:ea typeface="ＭＳ Ｐゴシック" pitchFamily="34" charset="-128"/>
            </a:endParaRPr>
          </a:p>
          <a:p>
            <a:pPr marL="0" indent="0" eaLnBrk="1" hangingPunct="1">
              <a:lnSpc>
                <a:spcPct val="90000"/>
              </a:lnSpc>
            </a:pPr>
            <a:r>
              <a:rPr lang="en-GB" altLang="ja-JP" b="0" dirty="0" smtClean="0">
                <a:latin typeface="Arial" charset="0"/>
                <a:ea typeface="ＭＳ Ｐゴシック" pitchFamily="34" charset="-128"/>
              </a:rPr>
              <a:t>‘Sacramental economy</a:t>
            </a:r>
          </a:p>
          <a:p>
            <a:pPr marL="0" indent="0" eaLnBrk="1" hangingPunct="1">
              <a:lnSpc>
                <a:spcPct val="90000"/>
              </a:lnSpc>
            </a:pPr>
            <a:r>
              <a:rPr lang="ja-JP" altLang="en-GB" b="0" dirty="0" smtClean="0">
                <a:latin typeface="Arial" charset="0"/>
                <a:ea typeface="MS Mincho" pitchFamily="49" charset="-128"/>
              </a:rPr>
              <a:t>’</a:t>
            </a:r>
            <a:endParaRPr lang="en-GB" altLang="ja-JP" b="0" dirty="0" smtClean="0">
              <a:latin typeface="Arial" charset="0"/>
              <a:ea typeface="ＭＳ Ｐゴシック" pitchFamily="34" charset="-128"/>
            </a:endParaRPr>
          </a:p>
          <a:p>
            <a:pPr marL="0" indent="0" eaLnBrk="1" hangingPunct="1">
              <a:lnSpc>
                <a:spcPct val="90000"/>
              </a:lnSpc>
            </a:pPr>
            <a:r>
              <a:rPr lang="en-GB" altLang="en-US" b="0" dirty="0" smtClean="0">
                <a:latin typeface="Arial" charset="0"/>
                <a:ea typeface="ＭＳ Ｐゴシック" pitchFamily="34" charset="-128"/>
              </a:rPr>
              <a:t>Saints and the Virgin Mary</a:t>
            </a:r>
            <a:endParaRPr lang="en-US" altLang="en-US" b="0" dirty="0" smtClean="0">
              <a:latin typeface="Arial" charset="0"/>
              <a:ea typeface="ＭＳ Ｐゴシック" pitchFamily="34" charset="-128"/>
            </a:endParaRPr>
          </a:p>
        </p:txBody>
      </p:sp>
      <p:pic>
        <p:nvPicPr>
          <p:cNvPr id="6" name="Picture 4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7" b="887"/>
          <a:stretch>
            <a:fillRect/>
          </a:stretch>
        </p:blipFill>
        <p:spPr>
          <a:xfrm>
            <a:off x="822325" y="1191208"/>
            <a:ext cx="3200400" cy="3524671"/>
          </a:xfrm>
        </p:spPr>
      </p:pic>
    </p:spTree>
    <p:extLst>
      <p:ext uri="{BB962C8B-B14F-4D97-AF65-F5344CB8AC3E}">
        <p14:creationId xmlns:p14="http://schemas.microsoft.com/office/powerpoint/2010/main" val="2767557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1229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>
                <a:ea typeface="ＭＳ Ｐゴシック" pitchFamily="34" charset="-128"/>
              </a:rPr>
              <a:t>Orthodox / Catholic Differences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99592" y="980728"/>
            <a:ext cx="3565525" cy="3927475"/>
          </a:xfrm>
        </p:spPr>
        <p:txBody>
          <a:bodyPr>
            <a:normAutofit fontScale="70000" lnSpcReduction="20000"/>
          </a:bodyPr>
          <a:lstStyle/>
          <a:p>
            <a:pPr marL="0" indent="0"/>
            <a:r>
              <a:rPr lang="en-US" altLang="en-US" b="0" i="1" dirty="0" smtClean="0">
                <a:ea typeface="ＭＳ Ｐゴシック" pitchFamily="34" charset="-128"/>
              </a:rPr>
              <a:t>‘… and I tell you, you are Peter, and on this rock I will build my church, and the gates of Hades will not prevail against it</a:t>
            </a:r>
            <a:r>
              <a:rPr lang="en-US" altLang="en-US" b="0" dirty="0" smtClean="0">
                <a:ea typeface="ＭＳ Ｐゴシック" pitchFamily="34" charset="-128"/>
              </a:rPr>
              <a:t>’ (Matthew 16:18)</a:t>
            </a:r>
          </a:p>
          <a:p>
            <a:pPr marL="0" indent="0"/>
            <a:endParaRPr lang="en-US" altLang="en-US" b="0" dirty="0" smtClean="0">
              <a:ea typeface="ＭＳ Ｐゴシック" pitchFamily="34" charset="-128"/>
            </a:endParaRPr>
          </a:p>
          <a:p>
            <a:pPr marL="0" indent="0"/>
            <a:r>
              <a:rPr lang="en-US" altLang="en-US" b="0" dirty="0" smtClean="0">
                <a:ea typeface="ＭＳ Ｐゴシック" pitchFamily="34" charset="-128"/>
              </a:rPr>
              <a:t>Play on words</a:t>
            </a:r>
          </a:p>
          <a:p>
            <a:pPr marL="0" indent="0"/>
            <a:endParaRPr lang="en-US" altLang="en-US" b="0" dirty="0" smtClean="0">
              <a:ea typeface="ＭＳ Ｐゴシック" pitchFamily="34" charset="-128"/>
            </a:endParaRPr>
          </a:p>
          <a:p>
            <a:pPr marL="0" indent="0"/>
            <a:r>
              <a:rPr lang="en-US" altLang="en-US" b="0" dirty="0" smtClean="0">
                <a:ea typeface="ＭＳ Ｐゴシック" pitchFamily="34" charset="-128"/>
              </a:rPr>
              <a:t>Is it Peter, all the disciples, the confession?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4008" y="1052736"/>
            <a:ext cx="3565525" cy="3927475"/>
          </a:xfrm>
        </p:spPr>
        <p:txBody>
          <a:bodyPr>
            <a:normAutofit fontScale="70000" lnSpcReduction="20000"/>
          </a:bodyPr>
          <a:lstStyle/>
          <a:p>
            <a:pPr marL="0" indent="0"/>
            <a:r>
              <a:rPr lang="en-US" altLang="en-US" b="0" dirty="0" smtClean="0">
                <a:ea typeface="ＭＳ Ｐゴシック" pitchFamily="34" charset="-128"/>
              </a:rPr>
              <a:t>1054 – Great Schism</a:t>
            </a:r>
          </a:p>
          <a:p>
            <a:pPr marL="0" indent="0"/>
            <a:endParaRPr lang="en-US" altLang="en-US" b="0" dirty="0" smtClean="0">
              <a:ea typeface="ＭＳ Ｐゴシック" pitchFamily="34" charset="-128"/>
            </a:endParaRPr>
          </a:p>
          <a:p>
            <a:pPr marL="0" indent="0"/>
            <a:r>
              <a:rPr lang="en-US" altLang="en-US" b="0" dirty="0" smtClean="0">
                <a:ea typeface="ＭＳ Ｐゴシック" pitchFamily="34" charset="-128"/>
              </a:rPr>
              <a:t>Differences in ecclesiology, practice and theology</a:t>
            </a:r>
          </a:p>
          <a:p>
            <a:pPr marL="0" indent="0"/>
            <a:endParaRPr lang="en-US" altLang="en-US" b="0" dirty="0" smtClean="0">
              <a:ea typeface="ＭＳ Ｐゴシック" pitchFamily="34" charset="-128"/>
            </a:endParaRPr>
          </a:p>
          <a:p>
            <a:pPr marL="0" indent="0"/>
            <a:r>
              <a:rPr lang="en-US" altLang="en-US" b="0" dirty="0" smtClean="0">
                <a:ea typeface="ＭＳ Ｐゴシック" pitchFamily="34" charset="-128"/>
              </a:rPr>
              <a:t>Place of Constantinople and the priority of Rome</a:t>
            </a:r>
          </a:p>
          <a:p>
            <a:pPr marL="0" indent="0"/>
            <a:endParaRPr lang="en-US" altLang="en-US" b="0" dirty="0" smtClean="0">
              <a:ea typeface="ＭＳ Ｐゴシック" pitchFamily="34" charset="-128"/>
            </a:endParaRPr>
          </a:p>
          <a:p>
            <a:pPr marL="0" indent="0"/>
            <a:r>
              <a:rPr lang="en-US" altLang="en-US" b="0" dirty="0" smtClean="0">
                <a:ea typeface="ＭＳ Ｐゴシック" pitchFamily="34" charset="-128"/>
              </a:rPr>
              <a:t>Use of unleavened bread</a:t>
            </a:r>
          </a:p>
          <a:p>
            <a:pPr marL="0" indent="0"/>
            <a:endParaRPr lang="en-US" altLang="en-US" b="0" dirty="0" smtClean="0">
              <a:ea typeface="ＭＳ Ｐゴシック" pitchFamily="34" charset="-128"/>
            </a:endParaRPr>
          </a:p>
          <a:p>
            <a:pPr marL="0" indent="0"/>
            <a:r>
              <a:rPr lang="en-US" altLang="en-US" b="0" dirty="0" smtClean="0">
                <a:ea typeface="ＭＳ Ｐゴシック" pitchFamily="34" charset="-128"/>
              </a:rPr>
              <a:t>The Spirit proceeding from the Father and the Son</a:t>
            </a:r>
          </a:p>
          <a:p>
            <a:endParaRPr lang="en-US" altLang="en-US" dirty="0" smtClean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507519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mtClean="0">
                <a:latin typeface="Arial" charset="0"/>
                <a:ea typeface="ＭＳ Ｐゴシック" pitchFamily="34" charset="-128"/>
              </a:rPr>
              <a:t>The Protestant Paradigm</a:t>
            </a:r>
          </a:p>
        </p:txBody>
      </p:sp>
      <p:sp>
        <p:nvSpPr>
          <p:cNvPr id="19461" name="Rectangle 5"/>
          <p:cNvSpPr>
            <a:spLocks noGrp="1" noChangeArrowheads="1"/>
          </p:cNvSpPr>
          <p:nvPr>
            <p:ph sz="half" idx="2"/>
          </p:nvPr>
        </p:nvSpPr>
        <p:spPr>
          <a:xfrm>
            <a:off x="4355976" y="1052736"/>
            <a:ext cx="3565525" cy="3927475"/>
          </a:xfrm>
        </p:spPr>
        <p:txBody>
          <a:bodyPr>
            <a:normAutofit fontScale="92500" lnSpcReduction="10000"/>
          </a:bodyPr>
          <a:lstStyle/>
          <a:p>
            <a:pPr marL="0" indent="0" eaLnBrk="1" hangingPunct="1"/>
            <a:r>
              <a:rPr lang="en-GB" altLang="en-US" sz="3600" b="0" dirty="0" smtClean="0">
                <a:ea typeface="ＭＳ Ｐゴシック" pitchFamily="34" charset="-128"/>
              </a:rPr>
              <a:t>Sola Scriptura</a:t>
            </a:r>
          </a:p>
          <a:p>
            <a:pPr marL="0" indent="0" eaLnBrk="1" hangingPunct="1"/>
            <a:endParaRPr lang="en-GB" altLang="en-US" sz="3600" b="0" dirty="0" smtClean="0">
              <a:ea typeface="ＭＳ Ｐゴシック" pitchFamily="34" charset="-128"/>
            </a:endParaRPr>
          </a:p>
          <a:p>
            <a:pPr marL="0" indent="0" eaLnBrk="1" hangingPunct="1"/>
            <a:r>
              <a:rPr lang="en-GB" altLang="en-US" sz="3600" b="0" dirty="0" smtClean="0">
                <a:ea typeface="ＭＳ Ｐゴシック" pitchFamily="34" charset="-128"/>
              </a:rPr>
              <a:t>Sola Fide</a:t>
            </a:r>
          </a:p>
          <a:p>
            <a:pPr marL="0" indent="0" eaLnBrk="1" hangingPunct="1"/>
            <a:endParaRPr lang="en-GB" altLang="en-US" sz="3600" b="0" dirty="0" smtClean="0">
              <a:ea typeface="ＭＳ Ｐゴシック" pitchFamily="34" charset="-128"/>
            </a:endParaRPr>
          </a:p>
          <a:p>
            <a:pPr marL="0" indent="0" eaLnBrk="1" hangingPunct="1"/>
            <a:r>
              <a:rPr lang="en-GB" altLang="en-US" sz="3600" b="0" dirty="0" smtClean="0">
                <a:ea typeface="ＭＳ Ｐゴシック" pitchFamily="34" charset="-128"/>
              </a:rPr>
              <a:t>Sola Gratia</a:t>
            </a:r>
          </a:p>
          <a:p>
            <a:pPr marL="0" indent="0" eaLnBrk="1" hangingPunct="1"/>
            <a:endParaRPr lang="en-GB" altLang="en-US" sz="3600" b="0" dirty="0" smtClean="0">
              <a:ea typeface="ＭＳ Ｐゴシック" pitchFamily="34" charset="-128"/>
            </a:endParaRPr>
          </a:p>
          <a:p>
            <a:pPr marL="0" indent="0" eaLnBrk="1" hangingPunct="1"/>
            <a:r>
              <a:rPr lang="en-GB" altLang="en-US" sz="3600" b="0" dirty="0" err="1" smtClean="0">
                <a:ea typeface="ＭＳ Ｐゴシック" pitchFamily="34" charset="-128"/>
              </a:rPr>
              <a:t>Solus</a:t>
            </a:r>
            <a:r>
              <a:rPr lang="en-GB" altLang="en-US" sz="3600" b="0" dirty="0" smtClean="0">
                <a:ea typeface="ＭＳ Ｐゴシック" pitchFamily="34" charset="-128"/>
              </a:rPr>
              <a:t> </a:t>
            </a:r>
            <a:r>
              <a:rPr lang="en-GB" altLang="en-US" sz="3600" b="0" dirty="0" err="1" smtClean="0">
                <a:ea typeface="ＭＳ Ｐゴシック" pitchFamily="34" charset="-128"/>
              </a:rPr>
              <a:t>Christus</a:t>
            </a:r>
            <a:endParaRPr lang="en-GB" altLang="en-US" sz="3600" b="0" dirty="0" smtClean="0">
              <a:ea typeface="ＭＳ Ｐゴシック" pitchFamily="34" charset="-128"/>
            </a:endParaRPr>
          </a:p>
        </p:txBody>
      </p:sp>
      <p:pic>
        <p:nvPicPr>
          <p:cNvPr id="6" name="Picture 4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52" b="5952"/>
          <a:stretch>
            <a:fillRect/>
          </a:stretch>
        </p:blipFill>
        <p:spPr>
          <a:xfrm>
            <a:off x="755576" y="1052736"/>
            <a:ext cx="2886449" cy="3179401"/>
          </a:xfrm>
        </p:spPr>
      </p:pic>
    </p:spTree>
    <p:extLst>
      <p:ext uri="{BB962C8B-B14F-4D97-AF65-F5344CB8AC3E}">
        <p14:creationId xmlns:p14="http://schemas.microsoft.com/office/powerpoint/2010/main" val="977006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4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94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946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946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Content Placeholder 5"/>
          <p:cNvSpPr>
            <a:spLocks noGrp="1"/>
          </p:cNvSpPr>
          <p:nvPr>
            <p:ph sz="half" idx="1"/>
          </p:nvPr>
        </p:nvSpPr>
        <p:spPr>
          <a:xfrm>
            <a:off x="899592" y="980728"/>
            <a:ext cx="3565525" cy="3927475"/>
          </a:xfrm>
        </p:spPr>
        <p:txBody>
          <a:bodyPr/>
          <a:lstStyle/>
          <a:p>
            <a:pPr eaLnBrk="1" hangingPunct="1"/>
            <a:r>
              <a:rPr lang="en-US" altLang="en-US" dirty="0" smtClean="0">
                <a:ea typeface="ＭＳ Ｐゴシック" pitchFamily="34" charset="-128"/>
              </a:rPr>
              <a:t>Lutheran</a:t>
            </a:r>
          </a:p>
          <a:p>
            <a:pPr eaLnBrk="1" hangingPunct="1"/>
            <a:endParaRPr lang="en-US" altLang="en-US" dirty="0" smtClean="0">
              <a:ea typeface="ＭＳ Ｐゴシック" pitchFamily="34" charset="-128"/>
            </a:endParaRPr>
          </a:p>
          <a:p>
            <a:pPr eaLnBrk="1" hangingPunct="1"/>
            <a:r>
              <a:rPr lang="en-US" altLang="en-US" dirty="0" smtClean="0">
                <a:ea typeface="ＭＳ Ｐゴシック" pitchFamily="34" charset="-128"/>
              </a:rPr>
              <a:t>Reformed</a:t>
            </a:r>
          </a:p>
          <a:p>
            <a:pPr eaLnBrk="1" hangingPunct="1"/>
            <a:endParaRPr lang="en-US" altLang="en-US" dirty="0" smtClean="0">
              <a:ea typeface="ＭＳ Ｐゴシック" pitchFamily="34" charset="-128"/>
            </a:endParaRPr>
          </a:p>
          <a:p>
            <a:pPr eaLnBrk="1" hangingPunct="1"/>
            <a:r>
              <a:rPr lang="en-US" altLang="en-US" dirty="0" smtClean="0">
                <a:ea typeface="ＭＳ Ｐゴシック" pitchFamily="34" charset="-128"/>
              </a:rPr>
              <a:t>Congregational</a:t>
            </a:r>
          </a:p>
          <a:p>
            <a:pPr eaLnBrk="1" hangingPunct="1"/>
            <a:endParaRPr lang="en-US" altLang="en-US" dirty="0" smtClean="0">
              <a:ea typeface="ＭＳ Ｐゴシック" pitchFamily="34" charset="-128"/>
            </a:endParaRPr>
          </a:p>
          <a:p>
            <a:pPr eaLnBrk="1" hangingPunct="1"/>
            <a:r>
              <a:rPr lang="en-US" altLang="en-US" dirty="0" smtClean="0">
                <a:ea typeface="ＭＳ Ｐゴシック" pitchFamily="34" charset="-128"/>
              </a:rPr>
              <a:t>Presbyterian</a:t>
            </a:r>
          </a:p>
        </p:txBody>
      </p:sp>
      <p:sp>
        <p:nvSpPr>
          <p:cNvPr id="44035" name="Content Placeholder 7"/>
          <p:cNvSpPr>
            <a:spLocks noGrp="1"/>
          </p:cNvSpPr>
          <p:nvPr>
            <p:ph sz="half" idx="2"/>
          </p:nvPr>
        </p:nvSpPr>
        <p:spPr>
          <a:xfrm>
            <a:off x="4644008" y="980728"/>
            <a:ext cx="3565525" cy="3927475"/>
          </a:xfrm>
        </p:spPr>
        <p:txBody>
          <a:bodyPr/>
          <a:lstStyle/>
          <a:p>
            <a:pPr eaLnBrk="1" hangingPunct="1"/>
            <a:r>
              <a:rPr lang="en-US" altLang="en-US" dirty="0" smtClean="0">
                <a:ea typeface="ＭＳ Ｐゴシック" pitchFamily="34" charset="-128"/>
              </a:rPr>
              <a:t>Methodist </a:t>
            </a:r>
          </a:p>
          <a:p>
            <a:pPr eaLnBrk="1" hangingPunct="1"/>
            <a:endParaRPr lang="en-US" altLang="en-US" dirty="0" smtClean="0">
              <a:ea typeface="ＭＳ Ｐゴシック" pitchFamily="34" charset="-128"/>
            </a:endParaRPr>
          </a:p>
          <a:p>
            <a:pPr eaLnBrk="1" hangingPunct="1"/>
            <a:r>
              <a:rPr lang="en-US" altLang="en-US" dirty="0" smtClean="0">
                <a:ea typeface="ＭＳ Ｐゴシック" pitchFamily="34" charset="-128"/>
              </a:rPr>
              <a:t>Pentecostal</a:t>
            </a:r>
          </a:p>
          <a:p>
            <a:pPr eaLnBrk="1" hangingPunct="1"/>
            <a:endParaRPr lang="en-US" altLang="en-US" dirty="0" smtClean="0">
              <a:ea typeface="ＭＳ Ｐゴシック" pitchFamily="34" charset="-128"/>
            </a:endParaRPr>
          </a:p>
          <a:p>
            <a:r>
              <a:rPr lang="en-US" altLang="en-US" dirty="0" smtClean="0">
                <a:ea typeface="ＭＳ Ｐゴシック" pitchFamily="34" charset="-128"/>
              </a:rPr>
              <a:t>Baptist</a:t>
            </a:r>
          </a:p>
          <a:p>
            <a:endParaRPr lang="en-US" altLang="en-US" dirty="0">
              <a:ea typeface="ＭＳ Ｐゴシック" pitchFamily="34" charset="-128"/>
            </a:endParaRPr>
          </a:p>
          <a:p>
            <a:r>
              <a:rPr lang="en-US" altLang="en-US" dirty="0">
                <a:ea typeface="ＭＳ Ｐゴシック" pitchFamily="34" charset="-128"/>
              </a:rPr>
              <a:t>Anglican</a:t>
            </a:r>
          </a:p>
          <a:p>
            <a:pPr eaLnBrk="1" hangingPunct="1"/>
            <a:endParaRPr lang="en-US" altLang="en-US" dirty="0" smtClean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23397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4" grpId="0" build="p"/>
      <p:bldP spid="44035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Other paradigmatic distinctions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4035223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ea typeface="ＭＳ Ｐゴシック" pitchFamily="34" charset="-128"/>
              </a:rPr>
              <a:t>Linda </a:t>
            </a:r>
            <a:r>
              <a:rPr lang="en-US" altLang="en-US" dirty="0" err="1" smtClean="0">
                <a:ea typeface="ＭＳ Ｐゴシック" pitchFamily="34" charset="-128"/>
              </a:rPr>
              <a:t>Woodhead</a:t>
            </a:r>
            <a:r>
              <a:rPr lang="en-US" altLang="en-US" dirty="0" smtClean="0">
                <a:ea typeface="ＭＳ Ｐゴシック" pitchFamily="34" charset="-128"/>
              </a:rPr>
              <a:t> / Paul </a:t>
            </a:r>
            <a:r>
              <a:rPr lang="en-US" altLang="en-US" dirty="0" err="1" smtClean="0">
                <a:ea typeface="ＭＳ Ｐゴシック" pitchFamily="34" charset="-128"/>
              </a:rPr>
              <a:t>Heelas</a:t>
            </a:r>
            <a:endParaRPr lang="en-US" altLang="en-US" dirty="0" smtClean="0">
              <a:ea typeface="ＭＳ Ｐゴシック" pitchFamily="34" charset="-128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4008" y="1052736"/>
            <a:ext cx="3565525" cy="3927475"/>
          </a:xfrm>
        </p:spPr>
        <p:txBody>
          <a:bodyPr>
            <a:normAutofit fontScale="92500"/>
          </a:bodyPr>
          <a:lstStyle/>
          <a:p>
            <a:pPr marL="0" indent="0"/>
            <a:r>
              <a:rPr lang="en-US" altLang="en-US" b="0" dirty="0" smtClean="0">
                <a:ea typeface="ＭＳ Ｐゴシック" pitchFamily="34" charset="-128"/>
              </a:rPr>
              <a:t>Transcendent / Immanent </a:t>
            </a:r>
            <a:r>
              <a:rPr lang="en-US" altLang="en-US" b="0" dirty="0" err="1" smtClean="0">
                <a:ea typeface="ＭＳ Ｐゴシック" pitchFamily="34" charset="-128"/>
              </a:rPr>
              <a:t>distincti</a:t>
            </a:r>
            <a:endParaRPr lang="en-US" altLang="en-US" b="0" dirty="0" smtClean="0">
              <a:ea typeface="ＭＳ Ｐゴシック" pitchFamily="34" charset="-128"/>
            </a:endParaRPr>
          </a:p>
          <a:p>
            <a:pPr marL="0" indent="0"/>
            <a:endParaRPr lang="en-US" altLang="en-US" b="0" dirty="0">
              <a:ea typeface="ＭＳ Ｐゴシック" pitchFamily="34" charset="-128"/>
            </a:endParaRPr>
          </a:p>
          <a:p>
            <a:pPr marL="0" indent="0"/>
            <a:r>
              <a:rPr lang="en-GB" b="0" dirty="0" err="1"/>
              <a:t>Heelas</a:t>
            </a:r>
            <a:r>
              <a:rPr lang="en-GB" b="0" dirty="0"/>
              <a:t> and </a:t>
            </a:r>
            <a:r>
              <a:rPr lang="en-GB" b="0" dirty="0" err="1"/>
              <a:t>Woodhead</a:t>
            </a:r>
            <a:r>
              <a:rPr lang="en-GB" b="0" dirty="0"/>
              <a:t> identify three varieties of religion: Spiritualities of Life, Religions of Difference and Religions of H</a:t>
            </a:r>
            <a:r>
              <a:rPr lang="en-GB" b="0" dirty="0" smtClean="0"/>
              <a:t>umanity</a:t>
            </a:r>
            <a:endParaRPr lang="en-US" altLang="en-US" b="0" dirty="0" smtClean="0">
              <a:ea typeface="ＭＳ Ｐゴシック" pitchFamily="34" charset="-128"/>
            </a:endParaRPr>
          </a:p>
        </p:txBody>
      </p:sp>
      <p:pic>
        <p:nvPicPr>
          <p:cNvPr id="6" name="Picture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340768"/>
            <a:ext cx="2539683" cy="28571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598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pPr marL="0" indent="0"/>
            <a:r>
              <a:rPr lang="en-GB" sz="1400" b="0" dirty="0"/>
              <a:t>This is an over simplification but: </a:t>
            </a:r>
            <a:br>
              <a:rPr lang="en-GB" sz="1400" b="0" dirty="0"/>
            </a:br>
            <a:r>
              <a:rPr lang="en-GB" sz="1400" b="0" dirty="0"/>
              <a:t/>
            </a:r>
            <a:br>
              <a:rPr lang="en-GB" sz="1400" b="0" dirty="0"/>
            </a:br>
            <a:r>
              <a:rPr lang="en-GB" sz="1400" b="0" dirty="0"/>
              <a:t>• Within a Religion of Difference authority is attributed, first and foremost, not to human beings or nature but to the transcendent. Humanity is saved by a God outside rather than a god within. </a:t>
            </a:r>
            <a:br>
              <a:rPr lang="en-GB" sz="1400" b="0" dirty="0"/>
            </a:br>
            <a:r>
              <a:rPr lang="en-GB" sz="1400" b="0" dirty="0"/>
              <a:t/>
            </a:r>
            <a:br>
              <a:rPr lang="en-GB" sz="1400" b="0" dirty="0"/>
            </a:br>
            <a:r>
              <a:rPr lang="en-GB" sz="1400" b="0" dirty="0"/>
              <a:t>• Within a Religion of Humanity great authority is attributed to humanity and the goodness of humans. </a:t>
            </a:r>
            <a:br>
              <a:rPr lang="en-GB" sz="1400" b="0" dirty="0"/>
            </a:br>
            <a:endParaRPr lang="en-GB" sz="1400" b="0" dirty="0"/>
          </a:p>
          <a:p>
            <a:pPr marL="0" indent="0"/>
            <a:r>
              <a:rPr lang="en-GB" sz="1400" b="0" dirty="0"/>
              <a:t>• Within a Spirituality of Life divinity is located within self and </a:t>
            </a:r>
            <a:r>
              <a:rPr lang="en-GB" sz="1400" b="0" dirty="0" smtClean="0"/>
              <a:t>nature</a:t>
            </a:r>
            <a:endParaRPr lang="en-GB" b="0" dirty="0"/>
          </a:p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/>
            <a:r>
              <a:rPr lang="en-GB" sz="1800" b="0" dirty="0" smtClean="0"/>
              <a:t>Generally, Religions </a:t>
            </a:r>
            <a:r>
              <a:rPr lang="en-GB" sz="1800" b="0" dirty="0"/>
              <a:t>of Humanity are in decline whereas Spiritualities of Life and Religions of Difference are growing. </a:t>
            </a:r>
            <a:endParaRPr lang="en-GB" sz="1800" b="0" dirty="0" smtClean="0"/>
          </a:p>
          <a:p>
            <a:pPr marL="0" indent="0"/>
            <a:endParaRPr lang="en-GB" sz="1800" b="0" dirty="0"/>
          </a:p>
          <a:p>
            <a:pPr marL="0" indent="0"/>
            <a:r>
              <a:rPr lang="en-GB" sz="1800" b="0" dirty="0" smtClean="0"/>
              <a:t>Christianity </a:t>
            </a:r>
            <a:r>
              <a:rPr lang="en-GB" sz="1800" b="0" dirty="0"/>
              <a:t>falls into both Religions of Difference and Religions of </a:t>
            </a:r>
            <a:r>
              <a:rPr lang="en-GB" sz="1800" b="0" dirty="0" smtClean="0"/>
              <a:t>Humanity</a:t>
            </a:r>
            <a:endParaRPr lang="en-GB" sz="1800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>
                <a:ea typeface="ＭＳ Ｐゴシック" pitchFamily="34" charset="-128"/>
              </a:rPr>
              <a:t>Linda </a:t>
            </a:r>
            <a:r>
              <a:rPr lang="en-US" altLang="en-US" dirty="0" err="1">
                <a:ea typeface="ＭＳ Ｐゴシック" pitchFamily="34" charset="-128"/>
              </a:rPr>
              <a:t>Woodhead</a:t>
            </a:r>
            <a:r>
              <a:rPr lang="en-US" altLang="en-US" dirty="0">
                <a:ea typeface="ＭＳ Ｐゴシック" pitchFamily="34" charset="-128"/>
              </a:rPr>
              <a:t> / Paul </a:t>
            </a:r>
            <a:r>
              <a:rPr lang="en-US" altLang="en-US" dirty="0" err="1">
                <a:ea typeface="ＭＳ Ｐゴシック" pitchFamily="34" charset="-128"/>
              </a:rPr>
              <a:t>Heelas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305596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2400" dirty="0" smtClean="0">
                <a:latin typeface="Arial" charset="0"/>
                <a:ea typeface="ＭＳ Ｐゴシック" pitchFamily="34" charset="-128"/>
              </a:rPr>
              <a:t>The Modernist Paradigm - Schleiermacher</a:t>
            </a:r>
          </a:p>
        </p:txBody>
      </p:sp>
      <p:sp>
        <p:nvSpPr>
          <p:cNvPr id="13317" name="Rectangle 5"/>
          <p:cNvSpPr>
            <a:spLocks noGrp="1" noChangeArrowheads="1"/>
          </p:cNvSpPr>
          <p:nvPr>
            <p:ph sz="half" idx="2"/>
          </p:nvPr>
        </p:nvSpPr>
        <p:spPr>
          <a:xfrm>
            <a:off x="4572000" y="1052736"/>
            <a:ext cx="3565525" cy="3927475"/>
          </a:xfrm>
        </p:spPr>
        <p:txBody>
          <a:bodyPr>
            <a:normAutofit fontScale="85000" lnSpcReduction="20000"/>
          </a:bodyPr>
          <a:lstStyle/>
          <a:p>
            <a:pPr marL="0" indent="0" eaLnBrk="1" hangingPunct="1"/>
            <a:r>
              <a:rPr lang="en-GB" altLang="en-US" b="0" i="1" dirty="0" smtClean="0">
                <a:ea typeface="ＭＳ Ｐゴシック" pitchFamily="34" charset="-128"/>
              </a:rPr>
              <a:t>On Religion: Speeches to its Cultured Despisers</a:t>
            </a:r>
          </a:p>
          <a:p>
            <a:pPr marL="0" indent="0" eaLnBrk="1" hangingPunct="1"/>
            <a:endParaRPr lang="en-GB" altLang="en-US" b="0" dirty="0" smtClean="0">
              <a:ea typeface="ＭＳ Ｐゴシック" pitchFamily="34" charset="-128"/>
            </a:endParaRPr>
          </a:p>
          <a:p>
            <a:pPr marL="0" indent="0" eaLnBrk="1" hangingPunct="1"/>
            <a:r>
              <a:rPr lang="en-GB" altLang="ja-JP" b="0" dirty="0" smtClean="0">
                <a:ea typeface="ＭＳ Ｐゴシック" pitchFamily="34" charset="-128"/>
              </a:rPr>
              <a:t>Feeling</a:t>
            </a:r>
            <a:r>
              <a:rPr lang="ja-JP" altLang="en-US" b="0" dirty="0">
                <a:ea typeface="MS Mincho" pitchFamily="49" charset="-128"/>
              </a:rPr>
              <a:t> </a:t>
            </a:r>
            <a:r>
              <a:rPr lang="en-GB" altLang="ja-JP" b="0" dirty="0" smtClean="0">
                <a:ea typeface="ＭＳ Ｐゴシック" pitchFamily="34" charset="-128"/>
              </a:rPr>
              <a:t>rather than morality or reason</a:t>
            </a:r>
          </a:p>
          <a:p>
            <a:pPr marL="0" indent="0" eaLnBrk="1" hangingPunct="1"/>
            <a:endParaRPr lang="en-GB" altLang="ja-JP" b="0" dirty="0" smtClean="0">
              <a:ea typeface="ＭＳ Ｐゴシック" pitchFamily="34" charset="-128"/>
            </a:endParaRPr>
          </a:p>
          <a:p>
            <a:pPr marL="0" indent="0" eaLnBrk="1" hangingPunct="1"/>
            <a:r>
              <a:rPr lang="en-GB" altLang="ja-JP" b="0" dirty="0" smtClean="0">
                <a:ea typeface="ＭＳ Ｐゴシック" pitchFamily="34" charset="-128"/>
              </a:rPr>
              <a:t>Feeling of Absolute Dependence</a:t>
            </a:r>
          </a:p>
          <a:p>
            <a:pPr marL="0" indent="0" eaLnBrk="1" hangingPunct="1"/>
            <a:endParaRPr lang="en-GB" altLang="ja-JP" b="0" dirty="0" smtClean="0">
              <a:ea typeface="ＭＳ Ｐゴシック" pitchFamily="34" charset="-128"/>
            </a:endParaRPr>
          </a:p>
          <a:p>
            <a:pPr marL="0" indent="0" eaLnBrk="1" hangingPunct="1"/>
            <a:r>
              <a:rPr lang="en-GB" altLang="en-US" b="0" dirty="0" smtClean="0">
                <a:ea typeface="ＭＳ Ｐゴシック" pitchFamily="34" charset="-128"/>
              </a:rPr>
              <a:t>Religious Experience</a:t>
            </a:r>
            <a:endParaRPr lang="en-US" altLang="en-US" b="0" dirty="0" smtClean="0">
              <a:ea typeface="ＭＳ Ｐゴシック" pitchFamily="34" charset="-128"/>
            </a:endParaRPr>
          </a:p>
        </p:txBody>
      </p:sp>
      <p:pic>
        <p:nvPicPr>
          <p:cNvPr id="6" name="Picture 4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93" b="8693"/>
          <a:stretch>
            <a:fillRect/>
          </a:stretch>
        </p:blipFill>
        <p:spPr>
          <a:xfrm>
            <a:off x="611560" y="1052736"/>
            <a:ext cx="3240360" cy="3569318"/>
          </a:xfrm>
        </p:spPr>
      </p:pic>
    </p:spTree>
    <p:extLst>
      <p:ext uri="{BB962C8B-B14F-4D97-AF65-F5344CB8AC3E}">
        <p14:creationId xmlns:p14="http://schemas.microsoft.com/office/powerpoint/2010/main" val="1272780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13317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 smtClean="0">
                <a:ea typeface="ＭＳ Ｐゴシック" pitchFamily="34" charset="-128"/>
              </a:rPr>
              <a:t>The neo-orthodox reaction - Barth</a:t>
            </a:r>
            <a:endParaRPr lang="en-US" altLang="en-US" dirty="0" smtClean="0">
              <a:ea typeface="ＭＳ Ｐゴシック" pitchFamily="34" charset="-128"/>
            </a:endParaRPr>
          </a:p>
        </p:txBody>
      </p:sp>
      <p:sp>
        <p:nvSpPr>
          <p:cNvPr id="25605" name="Rectangle 5"/>
          <p:cNvSpPr>
            <a:spLocks noGrp="1" noChangeArrowheads="1"/>
          </p:cNvSpPr>
          <p:nvPr>
            <p:ph sz="half" idx="2"/>
          </p:nvPr>
        </p:nvSpPr>
        <p:spPr>
          <a:xfrm>
            <a:off x="4427984" y="1052736"/>
            <a:ext cx="3565525" cy="3927475"/>
          </a:xfrm>
        </p:spPr>
        <p:txBody>
          <a:bodyPr/>
          <a:lstStyle/>
          <a:p>
            <a:pPr marL="0" indent="0" eaLnBrk="1" hangingPunct="1"/>
            <a:r>
              <a:rPr lang="en-GB" altLang="en-US" b="0" dirty="0" smtClean="0">
                <a:latin typeface="Arial" charset="0"/>
                <a:ea typeface="ＭＳ Ｐゴシック" pitchFamily="34" charset="-128"/>
              </a:rPr>
              <a:t>Revelation of God’s Word</a:t>
            </a:r>
          </a:p>
          <a:p>
            <a:pPr marL="0" indent="0" eaLnBrk="1" hangingPunct="1"/>
            <a:endParaRPr lang="en-GB" altLang="en-US" b="0" dirty="0" smtClean="0">
              <a:latin typeface="Arial" charset="0"/>
              <a:ea typeface="ＭＳ Ｐゴシック" pitchFamily="34" charset="-128"/>
            </a:endParaRPr>
          </a:p>
          <a:p>
            <a:pPr marL="0" indent="0" eaLnBrk="1" hangingPunct="1"/>
            <a:r>
              <a:rPr lang="en-GB" altLang="en-US" b="0" dirty="0" smtClean="0">
                <a:latin typeface="Arial" charset="0"/>
                <a:ea typeface="ＭＳ Ｐゴシック" pitchFamily="34" charset="-128"/>
              </a:rPr>
              <a:t>Word of Scripture</a:t>
            </a:r>
          </a:p>
          <a:p>
            <a:pPr marL="0" indent="0" eaLnBrk="1" hangingPunct="1"/>
            <a:endParaRPr lang="en-GB" altLang="en-US" b="0" dirty="0" smtClean="0">
              <a:latin typeface="Arial" charset="0"/>
              <a:ea typeface="ＭＳ Ｐゴシック" pitchFamily="34" charset="-128"/>
            </a:endParaRPr>
          </a:p>
          <a:p>
            <a:pPr marL="0" indent="0" eaLnBrk="1" hangingPunct="1"/>
            <a:r>
              <a:rPr lang="en-GB" altLang="en-US" b="0" dirty="0" smtClean="0">
                <a:latin typeface="Arial" charset="0"/>
                <a:ea typeface="ＭＳ Ｐゴシック" pitchFamily="34" charset="-128"/>
              </a:rPr>
              <a:t>Proclaimed Word</a:t>
            </a:r>
            <a:endParaRPr lang="en-US" altLang="en-US" b="0" i="1" dirty="0" smtClean="0">
              <a:latin typeface="Arial" charset="0"/>
              <a:ea typeface="ＭＳ Ｐゴシック" pitchFamily="34" charset="-128"/>
            </a:endParaRPr>
          </a:p>
        </p:txBody>
      </p:sp>
      <p:pic>
        <p:nvPicPr>
          <p:cNvPr id="6" name="Picture 4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919" b="10919"/>
          <a:stretch>
            <a:fillRect/>
          </a:stretch>
        </p:blipFill>
        <p:spPr>
          <a:xfrm>
            <a:off x="1084075" y="1479242"/>
            <a:ext cx="2676899" cy="2948604"/>
          </a:xfrm>
        </p:spPr>
      </p:pic>
    </p:spTree>
    <p:extLst>
      <p:ext uri="{BB962C8B-B14F-4D97-AF65-F5344CB8AC3E}">
        <p14:creationId xmlns:p14="http://schemas.microsoft.com/office/powerpoint/2010/main" val="2564915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/>
      <p:bldP spid="25605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ea typeface="+mj-ea"/>
                <a:cs typeface="+mj-cs"/>
              </a:rPr>
              <a:t>The Challenge of Postmodernity</a:t>
            </a:r>
          </a:p>
        </p:txBody>
      </p:sp>
      <p:pic>
        <p:nvPicPr>
          <p:cNvPr id="33795" name="Picture 4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29" b="12129"/>
          <a:stretch>
            <a:fillRect/>
          </a:stretch>
        </p:blipFill>
        <p:spPr>
          <a:xfrm>
            <a:off x="827584" y="1052736"/>
            <a:ext cx="3565525" cy="3927475"/>
          </a:xfrm>
        </p:spPr>
      </p:pic>
      <p:sp>
        <p:nvSpPr>
          <p:cNvPr id="14341" name="Rectangle 5"/>
          <p:cNvSpPr>
            <a:spLocks noGrp="1" noChangeArrowheads="1"/>
          </p:cNvSpPr>
          <p:nvPr>
            <p:ph sz="half" idx="2"/>
          </p:nvPr>
        </p:nvSpPr>
        <p:spPr>
          <a:xfrm>
            <a:off x="4716016" y="980728"/>
            <a:ext cx="3565525" cy="3927475"/>
          </a:xfrm>
        </p:spPr>
        <p:txBody>
          <a:bodyPr>
            <a:normAutofit/>
          </a:bodyPr>
          <a:lstStyle/>
          <a:p>
            <a:pPr marL="0" indent="0" eaLnBrk="1" hangingPunct="1"/>
            <a:r>
              <a:rPr lang="en-GB" altLang="en-US" b="0" dirty="0" smtClean="0">
                <a:ea typeface="ＭＳ Ｐゴシック" pitchFamily="34" charset="-128"/>
              </a:rPr>
              <a:t>No unified narrative – fragmentation</a:t>
            </a:r>
          </a:p>
          <a:p>
            <a:pPr marL="0" indent="0" eaLnBrk="1" hangingPunct="1"/>
            <a:endParaRPr lang="en-GB" altLang="en-US" b="0" dirty="0" smtClean="0">
              <a:ea typeface="ＭＳ Ｐゴシック" pitchFamily="34" charset="-128"/>
            </a:endParaRPr>
          </a:p>
          <a:p>
            <a:pPr marL="0" indent="0" eaLnBrk="1" hangingPunct="1"/>
            <a:r>
              <a:rPr lang="en-GB" altLang="en-US" b="0" dirty="0" smtClean="0">
                <a:ea typeface="ＭＳ Ｐゴシック" pitchFamily="34" charset="-128"/>
              </a:rPr>
              <a:t>Ideological criticism – feminism</a:t>
            </a:r>
          </a:p>
          <a:p>
            <a:pPr marL="0" indent="0" eaLnBrk="1" hangingPunct="1"/>
            <a:endParaRPr lang="en-GB" altLang="en-US" b="0" dirty="0" smtClean="0">
              <a:ea typeface="ＭＳ Ｐゴシック" pitchFamily="34" charset="-128"/>
            </a:endParaRPr>
          </a:p>
          <a:p>
            <a:pPr marL="0" indent="0" eaLnBrk="1" hangingPunct="1"/>
            <a:r>
              <a:rPr lang="en-GB" altLang="en-US" b="0" dirty="0" smtClean="0">
                <a:ea typeface="ＭＳ Ｐゴシック" pitchFamily="34" charset="-128"/>
              </a:rPr>
              <a:t>Globalization – distributive justice</a:t>
            </a:r>
          </a:p>
        </p:txBody>
      </p:sp>
    </p:spTree>
    <p:extLst>
      <p:ext uri="{BB962C8B-B14F-4D97-AF65-F5344CB8AC3E}">
        <p14:creationId xmlns:p14="http://schemas.microsoft.com/office/powerpoint/2010/main" val="3762518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  <p:bldP spid="14341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 smtClean="0">
                <a:latin typeface="Arial" charset="0"/>
                <a:ea typeface="ＭＳ Ｐゴシック" pitchFamily="34" charset="-128"/>
              </a:rPr>
              <a:t>New Paradigm / Emergent Churches</a:t>
            </a:r>
          </a:p>
        </p:txBody>
      </p:sp>
      <p:pic>
        <p:nvPicPr>
          <p:cNvPr id="34819" name="Picture 4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73" r="9673"/>
          <a:stretch>
            <a:fillRect/>
          </a:stretch>
        </p:blipFill>
        <p:spPr>
          <a:xfrm>
            <a:off x="827584" y="980728"/>
            <a:ext cx="3565525" cy="3927475"/>
          </a:xfrm>
        </p:spPr>
      </p:pic>
      <p:sp>
        <p:nvSpPr>
          <p:cNvPr id="81925" name="Rectangle 5"/>
          <p:cNvSpPr>
            <a:spLocks noGrp="1" noChangeArrowheads="1"/>
          </p:cNvSpPr>
          <p:nvPr>
            <p:ph sz="half" idx="2"/>
          </p:nvPr>
        </p:nvSpPr>
        <p:spPr>
          <a:xfrm>
            <a:off x="4644008" y="980728"/>
            <a:ext cx="3565525" cy="3927475"/>
          </a:xfrm>
        </p:spPr>
        <p:txBody>
          <a:bodyPr>
            <a:normAutofit/>
          </a:bodyPr>
          <a:lstStyle/>
          <a:p>
            <a:pPr marL="0" indent="0" eaLnBrk="1" hangingPunct="1"/>
            <a:r>
              <a:rPr lang="en-GB" altLang="en-US" b="0" dirty="0" smtClean="0">
                <a:ea typeface="ＭＳ Ｐゴシック" pitchFamily="34" charset="-128"/>
              </a:rPr>
              <a:t>Experiential </a:t>
            </a:r>
            <a:r>
              <a:rPr lang="en-GB" altLang="en-US" b="0" i="1" dirty="0" smtClean="0">
                <a:ea typeface="ＭＳ Ｐゴシック" pitchFamily="34" charset="-128"/>
              </a:rPr>
              <a:t>not</a:t>
            </a:r>
            <a:r>
              <a:rPr lang="en-GB" altLang="en-US" b="0" dirty="0" smtClean="0">
                <a:ea typeface="ＭＳ Ｐゴシック" pitchFamily="34" charset="-128"/>
              </a:rPr>
              <a:t> dogmatic</a:t>
            </a:r>
          </a:p>
          <a:p>
            <a:pPr marL="0" indent="0" eaLnBrk="1" hangingPunct="1"/>
            <a:endParaRPr lang="en-GB" altLang="en-US" b="0" dirty="0" smtClean="0">
              <a:ea typeface="ＭＳ Ｐゴシック" pitchFamily="34" charset="-128"/>
            </a:endParaRPr>
          </a:p>
          <a:p>
            <a:pPr marL="0" indent="0" eaLnBrk="1" hangingPunct="1"/>
            <a:r>
              <a:rPr lang="en-GB" altLang="en-US" b="0" dirty="0" smtClean="0">
                <a:ea typeface="ＭＳ Ｐゴシック" pitchFamily="34" charset="-128"/>
              </a:rPr>
              <a:t>Blend of ancient and contemporary </a:t>
            </a:r>
          </a:p>
          <a:p>
            <a:pPr marL="0" indent="0" eaLnBrk="1" hangingPunct="1"/>
            <a:endParaRPr lang="en-GB" altLang="en-US" b="0" dirty="0" smtClean="0">
              <a:ea typeface="ＭＳ Ｐゴシック" pitchFamily="34" charset="-128"/>
            </a:endParaRPr>
          </a:p>
          <a:p>
            <a:pPr marL="0" indent="0" eaLnBrk="1" hangingPunct="1"/>
            <a:r>
              <a:rPr lang="en-GB" altLang="en-US" b="0" dirty="0" smtClean="0">
                <a:ea typeface="ＭＳ Ｐゴシック" pitchFamily="34" charset="-128"/>
              </a:rPr>
              <a:t>Non-denominational</a:t>
            </a:r>
          </a:p>
        </p:txBody>
      </p:sp>
    </p:spTree>
    <p:extLst>
      <p:ext uri="{BB962C8B-B14F-4D97-AF65-F5344CB8AC3E}">
        <p14:creationId xmlns:p14="http://schemas.microsoft.com/office/powerpoint/2010/main" val="2351748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2" grpId="0"/>
      <p:bldP spid="81925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/>
            <a:r>
              <a:rPr lang="en-GB" sz="2400" b="0" dirty="0" smtClean="0"/>
              <a:t>Mormonism?</a:t>
            </a:r>
          </a:p>
          <a:p>
            <a:pPr marL="0" indent="0"/>
            <a:endParaRPr lang="en-GB" sz="2400" b="0" dirty="0"/>
          </a:p>
          <a:p>
            <a:pPr marL="0" indent="0"/>
            <a:r>
              <a:rPr lang="en-GB" sz="2400" b="0" dirty="0" smtClean="0"/>
              <a:t>Scientology?</a:t>
            </a:r>
          </a:p>
          <a:p>
            <a:pPr marL="0" indent="0"/>
            <a:endParaRPr lang="en-GB" sz="2400" b="0" dirty="0"/>
          </a:p>
          <a:p>
            <a:pPr marL="0" indent="0"/>
            <a:r>
              <a:rPr lang="en-GB" sz="2400" b="0" dirty="0" smtClean="0"/>
              <a:t>Jehovah’s Witnesses?</a:t>
            </a:r>
            <a:endParaRPr lang="en-GB" sz="2400" b="0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Alternatives?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2060848"/>
            <a:ext cx="2951282" cy="196752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7193" y="3501008"/>
            <a:ext cx="1896970" cy="250889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3585" y="404664"/>
            <a:ext cx="2864693" cy="1323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782807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mtClean="0">
                <a:latin typeface="Arial" charset="0"/>
                <a:ea typeface="ＭＳ Ｐゴシック" pitchFamily="34" charset="-128"/>
              </a:rPr>
              <a:t>What binds it all together?</a:t>
            </a:r>
          </a:p>
        </p:txBody>
      </p:sp>
      <p:sp>
        <p:nvSpPr>
          <p:cNvPr id="15365" name="Rectangle 5"/>
          <p:cNvSpPr>
            <a:spLocks noGrp="1" noChangeArrowheads="1"/>
          </p:cNvSpPr>
          <p:nvPr>
            <p:ph sz="half" idx="2"/>
          </p:nvPr>
        </p:nvSpPr>
        <p:spPr>
          <a:xfrm>
            <a:off x="4499992" y="1052736"/>
            <a:ext cx="3565525" cy="3927475"/>
          </a:xfrm>
        </p:spPr>
        <p:txBody>
          <a:bodyPr>
            <a:normAutofit fontScale="92500" lnSpcReduction="20000"/>
          </a:bodyPr>
          <a:lstStyle/>
          <a:p>
            <a:pPr eaLnBrk="1" hangingPunct="1">
              <a:buFont typeface="Wingdings" pitchFamily="2" charset="2"/>
              <a:buChar char="l"/>
            </a:pPr>
            <a:endParaRPr lang="en-GB" altLang="en-US" dirty="0">
              <a:ea typeface="ＭＳ Ｐゴシック" pitchFamily="34" charset="-128"/>
            </a:endParaRPr>
          </a:p>
          <a:p>
            <a:pPr eaLnBrk="1" hangingPunct="1">
              <a:buFont typeface="Wingdings" pitchFamily="2" charset="2"/>
              <a:buChar char="l"/>
            </a:pPr>
            <a:endParaRPr lang="en-US" altLang="en-US" dirty="0" smtClean="0">
              <a:ea typeface="ＭＳ Ｐゴシック" pitchFamily="34" charset="-128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pPr marL="0" indent="0"/>
            <a:r>
              <a:rPr lang="en-GB" b="0" dirty="0" smtClean="0"/>
              <a:t>What does it take to be a Christian?</a:t>
            </a:r>
          </a:p>
          <a:p>
            <a:pPr marL="0" indent="0"/>
            <a:endParaRPr lang="en-GB" b="0" dirty="0"/>
          </a:p>
          <a:p>
            <a:pPr marL="0" indent="0"/>
            <a:r>
              <a:rPr lang="en-GB" b="0" dirty="0" smtClean="0"/>
              <a:t>What makes someone not a Christian?</a:t>
            </a:r>
          </a:p>
          <a:p>
            <a:pPr marL="0" indent="0"/>
            <a:endParaRPr lang="en-GB" b="0" dirty="0"/>
          </a:p>
          <a:p>
            <a:pPr marL="0" indent="0"/>
            <a:r>
              <a:rPr lang="en-GB" b="0" dirty="0" smtClean="0"/>
              <a:t>How might we draw the boundary of Christian belief?</a:t>
            </a:r>
            <a:endParaRPr lang="en-GB" b="0" dirty="0"/>
          </a:p>
        </p:txBody>
      </p:sp>
    </p:spTree>
    <p:extLst>
      <p:ext uri="{BB962C8B-B14F-4D97-AF65-F5344CB8AC3E}">
        <p14:creationId xmlns:p14="http://schemas.microsoft.com/office/powerpoint/2010/main" val="3194876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 dirty="0"/>
              <a:t>Christianity or Christianities?</a:t>
            </a:r>
            <a:endParaRPr lang="en-GB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/>
            <a:r>
              <a:rPr lang="en-GB" sz="3600" b="0" dirty="0"/>
              <a:t>Multiple Christianities</a:t>
            </a:r>
          </a:p>
          <a:p>
            <a:pPr marL="0" indent="0"/>
            <a:endParaRPr lang="en-GB" sz="3600" b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 smtClean="0"/>
              <a:t>PLURALITY AND VARIETY IN CHRISTIAN BELIEF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5341561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 smtClean="0"/>
              <a:t>Next Lecture: Contemporary Christianity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/>
            <a:r>
              <a:rPr lang="en-GB" sz="3600" b="0" dirty="0" smtClean="0"/>
              <a:t>Globalisation and Geographic variety in the Christian community</a:t>
            </a:r>
          </a:p>
        </p:txBody>
      </p:sp>
    </p:spTree>
    <p:extLst>
      <p:ext uri="{BB962C8B-B14F-4D97-AF65-F5344CB8AC3E}">
        <p14:creationId xmlns:p14="http://schemas.microsoft.com/office/powerpoint/2010/main" val="216374224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me1">
  <a:themeElements>
    <a:clrScheme name="Custom 9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EA9B7B"/>
      </a:accent2>
      <a:accent3>
        <a:srgbClr val="00B05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43</TotalTime>
  <Words>694</Words>
  <Application>Microsoft Office PowerPoint</Application>
  <PresentationFormat>On-screen Show (4:3)</PresentationFormat>
  <Paragraphs>158</Paragraphs>
  <Slides>31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2" baseType="lpstr">
      <vt:lpstr>Theme1</vt:lpstr>
      <vt:lpstr>TRRS4010 Judaism &amp; Christianity</vt:lpstr>
      <vt:lpstr>Dr Angus M Slater</vt:lpstr>
      <vt:lpstr>Week 10i: Christianity or Christianities?</vt:lpstr>
      <vt:lpstr>Christianity or Christianities?</vt:lpstr>
      <vt:lpstr>Christianity or Christianities?</vt:lpstr>
      <vt:lpstr>Christianity or Christianities?</vt:lpstr>
      <vt:lpstr>Christian Paradigms</vt:lpstr>
      <vt:lpstr>Hans Küng</vt:lpstr>
      <vt:lpstr>John Hick</vt:lpstr>
      <vt:lpstr>John de Gruchy</vt:lpstr>
      <vt:lpstr>Stephen Sykes</vt:lpstr>
      <vt:lpstr>Linda Woodhead</vt:lpstr>
      <vt:lpstr>Christian Paradigms</vt:lpstr>
      <vt:lpstr>The Orthodox Paradigm</vt:lpstr>
      <vt:lpstr>Rublev’s Trinity</vt:lpstr>
      <vt:lpstr>2 basic forms</vt:lpstr>
      <vt:lpstr>The Catholic Paradigm</vt:lpstr>
      <vt:lpstr>Orthodox / Catholic Differences</vt:lpstr>
      <vt:lpstr>The Protestant Paradigm</vt:lpstr>
      <vt:lpstr>PowerPoint Presentation</vt:lpstr>
      <vt:lpstr>Other paradigmatic distinctions</vt:lpstr>
      <vt:lpstr>Linda Woodhead / Paul Heelas</vt:lpstr>
      <vt:lpstr>Linda Woodhead / Paul Heelas</vt:lpstr>
      <vt:lpstr>The Modernist Paradigm - Schleiermacher</vt:lpstr>
      <vt:lpstr>The neo-orthodox reaction - Barth</vt:lpstr>
      <vt:lpstr>The Challenge of Postmodernity</vt:lpstr>
      <vt:lpstr>New Paradigm / Emergent Churches</vt:lpstr>
      <vt:lpstr>Alternatives?</vt:lpstr>
      <vt:lpstr>What binds it all together?</vt:lpstr>
      <vt:lpstr>Christianity or Christianities?</vt:lpstr>
      <vt:lpstr>Next Lecture: Contemporary Christianity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TRRS4010 Judaism &amp; Christianity</dc:title>
  <dc:creator>Administrator</dc:creator>
  <cp:lastModifiedBy>Administrator</cp:lastModifiedBy>
  <cp:revision>6</cp:revision>
  <dcterms:created xsi:type="dcterms:W3CDTF">2017-10-10T09:00:06Z</dcterms:created>
  <dcterms:modified xsi:type="dcterms:W3CDTF">2017-10-12T15:07:02Z</dcterms:modified>
</cp:coreProperties>
</file>