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747" r:id="rId7"/>
    <p:sldMasterId id="2147483662" r:id="rId8"/>
    <p:sldMasterId id="2147483736" r:id="rId9"/>
  </p:sldMasterIdLst>
  <p:notesMasterIdLst>
    <p:notesMasterId r:id="rId24"/>
  </p:notesMasterIdLst>
  <p:sldIdLst>
    <p:sldId id="257" r:id="rId10"/>
    <p:sldId id="427" r:id="rId11"/>
    <p:sldId id="432" r:id="rId12"/>
    <p:sldId id="428" r:id="rId13"/>
    <p:sldId id="433" r:id="rId14"/>
    <p:sldId id="435" r:id="rId15"/>
    <p:sldId id="439" r:id="rId16"/>
    <p:sldId id="440" r:id="rId17"/>
    <p:sldId id="442" r:id="rId18"/>
    <p:sldId id="443" r:id="rId19"/>
    <p:sldId id="437" r:id="rId20"/>
    <p:sldId id="436" r:id="rId21"/>
    <p:sldId id="441" r:id="rId22"/>
    <p:sldId id="444" r:id="rId2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F9F"/>
    <a:srgbClr val="E1BC4C"/>
    <a:srgbClr val="003B5C"/>
    <a:srgbClr val="FFFFED"/>
    <a:srgbClr val="023B59"/>
    <a:srgbClr val="003E5B"/>
    <a:srgbClr val="DE94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7FE72F-4991-4140-A898-2462C3039C6C}" v="1" dt="2026-04-22T14:55:27.9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2960" autoAdjust="0"/>
  </p:normalViewPr>
  <p:slideViewPr>
    <p:cSldViewPr snapToGrid="0">
      <p:cViewPr varScale="1">
        <p:scale>
          <a:sx n="70" d="100"/>
          <a:sy n="70" d="100"/>
        </p:scale>
        <p:origin x="24" y="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heme" Target="theme/theme1.xml"/><Relationship Id="rId30" Type="http://schemas.microsoft.com/office/2018/10/relationships/authors" Targe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10.84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0,'981'0,"-959"1,44 8,12 1,265-8,-179-4,-129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13.467"/>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0,'63'0,"238"8,249 22,-135-28,-236-3,-152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18.534"/>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1,'1'0,"1"0,0 1,0-1,-1 1,1-1,0 1,-1 0,1 0,2 2,8 3,13 2,-1-2,1-1,0-1,40 2,-26-3,132 8,-36-4,552 6,-449-14,-58 1,-158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20.991"/>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0,'37'2,"38"6,-13 0,335 12,109-20,-486-1,-1-1,21-5,27-2,95 8,-87 2,-58-1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23.411"/>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0,'784'31,"-528"-11,-2-13,-230-7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24.639"/>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25.253"/>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20,'190'8,"-8"0,122-17,-9 1,-134-1,-13 0,-112 8,-6 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0.043"/>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56,'152'10,"-20"0,225-9,-185-2,-106-2,71-12,8-2,134 5,-92 5,-45 3,18-12,-133 15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1.67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38,'14'1,"28"5,-2-1,260 0,3-26,-129 7,18-4,-167 17</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3.340"/>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78,'12'-1,"1"-1,-1 0,0 0,13-5,13-3,37-2,123-7,79 17,-234 2,-5-1,43-8,26-1,-20 10,-65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5.044"/>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1,'2'1,"0"1,0-1,0 1,0-1,0 0,0 0,0 0,0 0,1-1,-1 1,4 0,29 3,-26-3,16 2,35 9,-34-6,33 4,-4-8,80-8,-45 1,87-9,-104 7,0-1,38-3,96 10,-120 2,-69-1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8.063"/>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0,'0'1,"0"-1,0 1,0-1,0 0,1 1,-1-1,0 0,0 1,1-1,-1 1,0-1,0 0,1 1,-1-1,0 0,1 0,-1 1,0-1,1 0,-1 0,1 0,-1 1,0-1,1 0,-1 0,1 0,15 3,-14-2,216 37,-30 1,307 23,33-42,-487-18,1 2,-1 2,43 11,-43-7,0-3,1-1,44 1,-79-8,0 2,1-1,8 2,-3 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39.684"/>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0 1,'10'3,"-1"1,1-2,0 1,0-1,0-1,18 1,10 1,56 8,109-3,-149-5,85 16,-45-4,204 3,-230-16,70 7,43 1,175-11,-333 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45.543"/>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1087 97,'-154'-3,"-178"-26,-185-31,454 56,42 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2-10T10:26:47.352"/>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2331 1,'-104'0,"-221"7,-312 24,-3-30,287-2,219 10,26 0,78-8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9374"/>
          </a:xfrm>
          <a:prstGeom prst="rect">
            <a:avLst/>
          </a:prstGeom>
        </p:spPr>
        <p:txBody>
          <a:bodyPr vert="horz" lIns="93823" tIns="46911" rIns="93823" bIns="46911" rtlCol="0"/>
          <a:lstStyle>
            <a:lvl1pPr algn="l">
              <a:defRPr sz="1300"/>
            </a:lvl1pPr>
          </a:lstStyle>
          <a:p>
            <a:endParaRPr lang="en-US"/>
          </a:p>
        </p:txBody>
      </p:sp>
      <p:sp>
        <p:nvSpPr>
          <p:cNvPr id="3" name="Date Placeholder 2"/>
          <p:cNvSpPr>
            <a:spLocks noGrp="1"/>
          </p:cNvSpPr>
          <p:nvPr>
            <p:ph type="dt" idx="1"/>
          </p:nvPr>
        </p:nvSpPr>
        <p:spPr>
          <a:xfrm>
            <a:off x="3777606" y="1"/>
            <a:ext cx="2889938" cy="489374"/>
          </a:xfrm>
          <a:prstGeom prst="rect">
            <a:avLst/>
          </a:prstGeom>
        </p:spPr>
        <p:txBody>
          <a:bodyPr vert="horz" lIns="93823" tIns="46911" rIns="93823" bIns="46911" rtlCol="0"/>
          <a:lstStyle>
            <a:lvl1pPr algn="r">
              <a:defRPr sz="1300"/>
            </a:lvl1pPr>
          </a:lstStyle>
          <a:p>
            <a:fld id="{E5F72602-11D0-4A68-99E4-49F27021502F}" type="datetimeFigureOut">
              <a:t>4/22/2026</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3823" tIns="46911" rIns="93823" bIns="46911"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23" tIns="46911" rIns="93823" bIns="469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8"/>
            <a:ext cx="2889938" cy="489374"/>
          </a:xfrm>
          <a:prstGeom prst="rect">
            <a:avLst/>
          </a:prstGeom>
        </p:spPr>
        <p:txBody>
          <a:bodyPr vert="horz" lIns="93823" tIns="46911" rIns="93823" bIns="46911" rtlCol="0" anchor="b"/>
          <a:lstStyle>
            <a:lvl1pPr algn="l">
              <a:defRPr sz="1300"/>
            </a:lvl1pPr>
          </a:lstStyle>
          <a:p>
            <a:endParaRPr lang="en-US"/>
          </a:p>
        </p:txBody>
      </p:sp>
      <p:sp>
        <p:nvSpPr>
          <p:cNvPr id="7" name="Slide Number Placeholder 6"/>
          <p:cNvSpPr>
            <a:spLocks noGrp="1"/>
          </p:cNvSpPr>
          <p:nvPr>
            <p:ph type="sldNum" sz="quarter" idx="5"/>
          </p:nvPr>
        </p:nvSpPr>
        <p:spPr>
          <a:xfrm>
            <a:off x="3777606" y="9264228"/>
            <a:ext cx="2889938" cy="489374"/>
          </a:xfrm>
          <a:prstGeom prst="rect">
            <a:avLst/>
          </a:prstGeom>
        </p:spPr>
        <p:txBody>
          <a:bodyPr vert="horz" lIns="93823" tIns="46911" rIns="93823" bIns="46911" rtlCol="0" anchor="b"/>
          <a:lstStyle>
            <a:lvl1pPr algn="r">
              <a:defRPr sz="1300"/>
            </a:lvl1pPr>
          </a:lstStyle>
          <a:p>
            <a:fld id="{F224FA7D-0C8C-463C-9E3B-116964E282E0}" type="slidenum">
              <a:t>‹#›</a:t>
            </a:fld>
            <a:endParaRPr lang="en-US"/>
          </a:p>
        </p:txBody>
      </p:sp>
    </p:spTree>
    <p:extLst>
      <p:ext uri="{BB962C8B-B14F-4D97-AF65-F5344CB8AC3E}">
        <p14:creationId xmlns:p14="http://schemas.microsoft.com/office/powerpoint/2010/main" val="4254771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Starter – </a:t>
            </a:r>
          </a:p>
          <a:p>
            <a:endParaRPr lang="en-GB" dirty="0"/>
          </a:p>
          <a:p>
            <a:r>
              <a:rPr lang="en-GB" dirty="0"/>
              <a:t>Ask student to recap what the 5 criteria are (they are  listed on the next slide)</a:t>
            </a:r>
          </a:p>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2</a:t>
            </a:fld>
            <a:endParaRPr lang="en-GB"/>
          </a:p>
        </p:txBody>
      </p:sp>
    </p:spTree>
    <p:extLst>
      <p:ext uri="{BB962C8B-B14F-4D97-AF65-F5344CB8AC3E}">
        <p14:creationId xmlns:p14="http://schemas.microsoft.com/office/powerpoint/2010/main" val="1258835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look at their feedback from their last assignments. What have been identified and strengths and targets for them for these criteria?</a:t>
            </a:r>
          </a:p>
          <a:p>
            <a:endParaRPr lang="en-GB" dirty="0"/>
          </a:p>
          <a:p>
            <a:r>
              <a:rPr lang="en-GB" dirty="0"/>
              <a:t>Remind them to:</a:t>
            </a:r>
          </a:p>
          <a:p>
            <a:endParaRPr lang="en-GB" dirty="0"/>
          </a:p>
          <a:p>
            <a:r>
              <a:rPr lang="en-GB" dirty="0"/>
              <a:t>Engage with a wide range of literature. That should include material from Estyn, Welsh Government as well as journal articles and chapters from books. While they can use information from webpages these should be kept to a minimum. Google </a:t>
            </a:r>
            <a:r>
              <a:rPr lang="en-GB" dirty="0" err="1"/>
              <a:t>Schlor</a:t>
            </a:r>
            <a:r>
              <a:rPr lang="en-GB" dirty="0"/>
              <a:t>, rather than Google</a:t>
            </a:r>
          </a:p>
          <a:p>
            <a:endParaRPr lang="en-GB" dirty="0"/>
          </a:p>
          <a:p>
            <a:r>
              <a:rPr lang="en-GB" dirty="0"/>
              <a:t>Make sure they use topic specific terminology and they use it correctly. They show the understand what the ideas are, supporting this with links to multiple sources. </a:t>
            </a:r>
          </a:p>
          <a:p>
            <a:endParaRPr lang="en-GB" dirty="0"/>
          </a:p>
          <a:p>
            <a:r>
              <a:rPr lang="en-GB" dirty="0"/>
              <a:t>Consider what different authors have said – this is easier when you read widely</a:t>
            </a:r>
          </a:p>
          <a:p>
            <a:endParaRPr lang="en-GB" dirty="0"/>
          </a:p>
          <a:p>
            <a:r>
              <a:rPr lang="en-GB" dirty="0"/>
              <a:t>Consider the impact on practice. How might this work in the classroom? What might the challenges be?</a:t>
            </a:r>
          </a:p>
          <a:p>
            <a:endParaRPr lang="en-GB" dirty="0"/>
          </a:p>
          <a:p>
            <a:r>
              <a:rPr lang="en-GB" dirty="0"/>
              <a:t>Have a coherent structure that flows, with topic sentences that clearly signal the main focus of each paragraph. </a:t>
            </a:r>
          </a:p>
        </p:txBody>
      </p:sp>
      <p:sp>
        <p:nvSpPr>
          <p:cNvPr id="4" name="Slide Number Placeholder 3"/>
          <p:cNvSpPr>
            <a:spLocks noGrp="1"/>
          </p:cNvSpPr>
          <p:nvPr>
            <p:ph type="sldNum" sz="quarter" idx="5"/>
          </p:nvPr>
        </p:nvSpPr>
        <p:spPr/>
        <p:txBody>
          <a:bodyPr/>
          <a:lstStyle/>
          <a:p>
            <a:fld id="{F224FA7D-0C8C-463C-9E3B-116964E282E0}" type="slidenum">
              <a:rPr lang="en-GB" smtClean="0"/>
              <a:t>3</a:t>
            </a:fld>
            <a:endParaRPr lang="en-GB"/>
          </a:p>
        </p:txBody>
      </p:sp>
    </p:spTree>
    <p:extLst>
      <p:ext uri="{BB962C8B-B14F-4D97-AF65-F5344CB8AC3E}">
        <p14:creationId xmlns:p14="http://schemas.microsoft.com/office/powerpoint/2010/main" val="310822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4</a:t>
            </a:fld>
            <a:endParaRPr lang="en-GB"/>
          </a:p>
        </p:txBody>
      </p:sp>
    </p:spTree>
    <p:extLst>
      <p:ext uri="{BB962C8B-B14F-4D97-AF65-F5344CB8AC3E}">
        <p14:creationId xmlns:p14="http://schemas.microsoft.com/office/powerpoint/2010/main" val="2297986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their PTE 1 school should be </a:t>
            </a:r>
            <a:r>
              <a:rPr lang="en-GB" dirty="0" err="1"/>
              <a:t>anonmised</a:t>
            </a:r>
            <a:r>
              <a:rPr lang="en-GB" dirty="0"/>
              <a:t> in line with BERA, and that they can mention this, and reference the BERA </a:t>
            </a:r>
            <a:r>
              <a:rPr lang="en-GB" dirty="0" err="1"/>
              <a:t>guildlines</a:t>
            </a:r>
            <a:r>
              <a:rPr lang="en-GB" dirty="0"/>
              <a:t> in their work. </a:t>
            </a:r>
          </a:p>
          <a:p>
            <a:endParaRPr lang="en-GB" dirty="0"/>
          </a:p>
          <a:p>
            <a:r>
              <a:rPr lang="en-GB" dirty="0"/>
              <a:t>An example of how to reference any material from their school is shown on the slide. </a:t>
            </a:r>
          </a:p>
        </p:txBody>
      </p:sp>
      <p:sp>
        <p:nvSpPr>
          <p:cNvPr id="4" name="Slide Number Placeholder 3"/>
          <p:cNvSpPr>
            <a:spLocks noGrp="1"/>
          </p:cNvSpPr>
          <p:nvPr>
            <p:ph type="sldNum" sz="quarter" idx="5"/>
          </p:nvPr>
        </p:nvSpPr>
        <p:spPr/>
        <p:txBody>
          <a:bodyPr/>
          <a:lstStyle/>
          <a:p>
            <a:fld id="{F224FA7D-0C8C-463C-9E3B-116964E282E0}" type="slidenum">
              <a:rPr lang="en-GB" smtClean="0"/>
              <a:t>6</a:t>
            </a:fld>
            <a:endParaRPr lang="en-GB"/>
          </a:p>
        </p:txBody>
      </p:sp>
    </p:spTree>
    <p:extLst>
      <p:ext uri="{BB962C8B-B14F-4D97-AF65-F5344CB8AC3E}">
        <p14:creationId xmlns:p14="http://schemas.microsoft.com/office/powerpoint/2010/main" val="9577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key ideas to focus on  </a:t>
            </a:r>
          </a:p>
          <a:p>
            <a:endParaRPr lang="en-GB" dirty="0"/>
          </a:p>
          <a:p>
            <a:r>
              <a:rPr lang="en-GB" dirty="0"/>
              <a:t>Don’t just describe, but say what that means (</a:t>
            </a:r>
            <a:r>
              <a:rPr lang="en-GB" dirty="0" err="1"/>
              <a:t>eg</a:t>
            </a:r>
            <a:r>
              <a:rPr lang="en-GB" dirty="0"/>
              <a:t> – small school means X, urban schools means Y), and link to literature. Could include Estyn inspections and good practice guides. </a:t>
            </a:r>
          </a:p>
        </p:txBody>
      </p:sp>
      <p:sp>
        <p:nvSpPr>
          <p:cNvPr id="4" name="Slide Number Placeholder 3"/>
          <p:cNvSpPr>
            <a:spLocks noGrp="1"/>
          </p:cNvSpPr>
          <p:nvPr>
            <p:ph type="sldNum" sz="quarter" idx="5"/>
          </p:nvPr>
        </p:nvSpPr>
        <p:spPr/>
        <p:txBody>
          <a:bodyPr/>
          <a:lstStyle/>
          <a:p>
            <a:fld id="{F224FA7D-0C8C-463C-9E3B-116964E282E0}" type="slidenum">
              <a:rPr lang="en-GB" smtClean="0"/>
              <a:t>7</a:t>
            </a:fld>
            <a:endParaRPr lang="en-GB"/>
          </a:p>
        </p:txBody>
      </p:sp>
    </p:spTree>
    <p:extLst>
      <p:ext uri="{BB962C8B-B14F-4D97-AF65-F5344CB8AC3E}">
        <p14:creationId xmlns:p14="http://schemas.microsoft.com/office/powerpoint/2010/main" val="3948184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won’t be able to include all of these, but here are some ideas to consider – they should pick the ones that have the biggest impact on the school and help shape what they’re going to talk about in the rest of the assignment. </a:t>
            </a:r>
          </a:p>
        </p:txBody>
      </p:sp>
      <p:sp>
        <p:nvSpPr>
          <p:cNvPr id="4" name="Slide Number Placeholder 3"/>
          <p:cNvSpPr>
            <a:spLocks noGrp="1"/>
          </p:cNvSpPr>
          <p:nvPr>
            <p:ph type="sldNum" sz="quarter" idx="5"/>
          </p:nvPr>
        </p:nvSpPr>
        <p:spPr/>
        <p:txBody>
          <a:bodyPr/>
          <a:lstStyle/>
          <a:p>
            <a:fld id="{F224FA7D-0C8C-463C-9E3B-116964E282E0}" type="slidenum">
              <a:rPr lang="en-GB" smtClean="0"/>
              <a:t>8</a:t>
            </a:fld>
            <a:endParaRPr lang="en-GB"/>
          </a:p>
        </p:txBody>
      </p:sp>
    </p:spTree>
    <p:extLst>
      <p:ext uri="{BB962C8B-B14F-4D97-AF65-F5344CB8AC3E}">
        <p14:creationId xmlns:p14="http://schemas.microsoft.com/office/powerpoint/2010/main" val="3697770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haven’t defined how many things to consider. </a:t>
            </a:r>
          </a:p>
          <a:p>
            <a:endParaRPr lang="en-GB" dirty="0"/>
          </a:p>
          <a:p>
            <a:r>
              <a:rPr lang="en-GB" dirty="0"/>
              <a:t>It may be one in depth, or two or three smaller ideas. They shouldn’t write about more than three or they won’t be able to include the necessary degree of criticality. </a:t>
            </a:r>
          </a:p>
        </p:txBody>
      </p:sp>
      <p:sp>
        <p:nvSpPr>
          <p:cNvPr id="4" name="Slide Number Placeholder 3"/>
          <p:cNvSpPr>
            <a:spLocks noGrp="1"/>
          </p:cNvSpPr>
          <p:nvPr>
            <p:ph type="sldNum" sz="quarter" idx="5"/>
          </p:nvPr>
        </p:nvSpPr>
        <p:spPr/>
        <p:txBody>
          <a:bodyPr/>
          <a:lstStyle/>
          <a:p>
            <a:fld id="{F224FA7D-0C8C-463C-9E3B-116964E282E0}" type="slidenum">
              <a:rPr lang="en-GB" smtClean="0"/>
              <a:t>9</a:t>
            </a:fld>
            <a:endParaRPr lang="en-GB"/>
          </a:p>
        </p:txBody>
      </p:sp>
    </p:spTree>
    <p:extLst>
      <p:ext uri="{BB962C8B-B14F-4D97-AF65-F5344CB8AC3E}">
        <p14:creationId xmlns:p14="http://schemas.microsoft.com/office/powerpoint/2010/main" val="1680019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reminder about what they can and can’t do with AI for this assignment. </a:t>
            </a:r>
          </a:p>
        </p:txBody>
      </p:sp>
      <p:sp>
        <p:nvSpPr>
          <p:cNvPr id="4" name="Slide Number Placeholder 3"/>
          <p:cNvSpPr>
            <a:spLocks noGrp="1"/>
          </p:cNvSpPr>
          <p:nvPr>
            <p:ph type="sldNum" sz="quarter" idx="5"/>
          </p:nvPr>
        </p:nvSpPr>
        <p:spPr/>
        <p:txBody>
          <a:bodyPr/>
          <a:lstStyle/>
          <a:p>
            <a:fld id="{F224FA7D-0C8C-463C-9E3B-116964E282E0}" type="slidenum">
              <a:rPr lang="en-GB" smtClean="0"/>
              <a:t>11</a:t>
            </a:fld>
            <a:endParaRPr lang="en-GB"/>
          </a:p>
        </p:txBody>
      </p:sp>
    </p:spTree>
    <p:extLst>
      <p:ext uri="{BB962C8B-B14F-4D97-AF65-F5344CB8AC3E}">
        <p14:creationId xmlns:p14="http://schemas.microsoft.com/office/powerpoint/2010/main" val="2095810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reminder that their assignment should start with the AI declaration and the targets from the previous assignment. </a:t>
            </a:r>
          </a:p>
        </p:txBody>
      </p:sp>
      <p:sp>
        <p:nvSpPr>
          <p:cNvPr id="4" name="Slide Number Placeholder 3"/>
          <p:cNvSpPr>
            <a:spLocks noGrp="1"/>
          </p:cNvSpPr>
          <p:nvPr>
            <p:ph type="sldNum" sz="quarter" idx="5"/>
          </p:nvPr>
        </p:nvSpPr>
        <p:spPr/>
        <p:txBody>
          <a:bodyPr/>
          <a:lstStyle/>
          <a:p>
            <a:fld id="{F224FA7D-0C8C-463C-9E3B-116964E282E0}" type="slidenum">
              <a:rPr lang="en-GB" smtClean="0"/>
              <a:t>12</a:t>
            </a:fld>
            <a:endParaRPr lang="en-GB"/>
          </a:p>
        </p:txBody>
      </p:sp>
    </p:spTree>
    <p:extLst>
      <p:ext uri="{BB962C8B-B14F-4D97-AF65-F5344CB8AC3E}">
        <p14:creationId xmlns:p14="http://schemas.microsoft.com/office/powerpoint/2010/main" val="320803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template is available to help support this. </a:t>
            </a:r>
          </a:p>
        </p:txBody>
      </p:sp>
      <p:sp>
        <p:nvSpPr>
          <p:cNvPr id="4" name="Slide Number Placeholder 3"/>
          <p:cNvSpPr>
            <a:spLocks noGrp="1"/>
          </p:cNvSpPr>
          <p:nvPr>
            <p:ph type="sldNum" sz="quarter" idx="5"/>
          </p:nvPr>
        </p:nvSpPr>
        <p:spPr/>
        <p:txBody>
          <a:bodyPr/>
          <a:lstStyle/>
          <a:p>
            <a:fld id="{F224FA7D-0C8C-463C-9E3B-116964E282E0}" type="slidenum">
              <a:rPr lang="en-GB" smtClean="0"/>
              <a:t>13</a:t>
            </a:fld>
            <a:endParaRPr lang="en-GB"/>
          </a:p>
        </p:txBody>
      </p:sp>
    </p:spTree>
    <p:extLst>
      <p:ext uri="{BB962C8B-B14F-4D97-AF65-F5344CB8AC3E}">
        <p14:creationId xmlns:p14="http://schemas.microsoft.com/office/powerpoint/2010/main" val="3140557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9FE8E-7708-4C67-C6D0-07F5D9F01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0774BE-98EA-90C9-872D-59B855C5E8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C86AAD-862E-8125-1D48-B7BB7AC1A17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FA0CFD-402A-8254-1BB6-F8D20AAA061F}"/>
              </a:ext>
            </a:extLst>
          </p:cNvPr>
          <p:cNvSpPr>
            <a:spLocks noGrp="1"/>
          </p:cNvSpPr>
          <p:nvPr>
            <p:ph type="sldNum" sz="quarter" idx="5"/>
          </p:nvPr>
        </p:nvSpPr>
        <p:spPr/>
        <p:txBody>
          <a:bodyPr/>
          <a:lstStyle/>
          <a:p>
            <a:fld id="{F224FA7D-0C8C-463C-9E3B-116964E282E0}" type="slidenum">
              <a:rPr lang="en-GB" smtClean="0"/>
              <a:t>14</a:t>
            </a:fld>
            <a:endParaRPr lang="en-GB"/>
          </a:p>
        </p:txBody>
      </p:sp>
    </p:spTree>
    <p:extLst>
      <p:ext uri="{BB962C8B-B14F-4D97-AF65-F5344CB8AC3E}">
        <p14:creationId xmlns:p14="http://schemas.microsoft.com/office/powerpoint/2010/main" val="2681534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3" name="Picture 2" descr="A logo for a company&#10;&#10;Description automatically generated">
            <a:extLst>
              <a:ext uri="{FF2B5EF4-FFF2-40B4-BE49-F238E27FC236}">
                <a16:creationId xmlns:a16="http://schemas.microsoft.com/office/drawing/2014/main" id="{5098B199-B181-015E-E21D-80E24E84CA9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81BBDA77-6C71-AC71-5C19-59FAAF4100F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2" name="Picture 1" descr="A logo for a company&#10;&#10;Description automatically generated">
            <a:extLst>
              <a:ext uri="{FF2B5EF4-FFF2-40B4-BE49-F238E27FC236}">
                <a16:creationId xmlns:a16="http://schemas.microsoft.com/office/drawing/2014/main" id="{4FE1F28B-D2BA-3FFA-C810-83DC4D8D24FE}"/>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846927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260787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607390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962207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737394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745313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53116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63831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A logo for a company&#10;&#10;Description automatically generated">
            <a:extLst>
              <a:ext uri="{FF2B5EF4-FFF2-40B4-BE49-F238E27FC236}">
                <a16:creationId xmlns:a16="http://schemas.microsoft.com/office/drawing/2014/main" id="{F5C575FC-4009-22A7-0AC2-C8E69D951A4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8860755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logo for a company&#10;&#10;Description automatically generated">
            <a:extLst>
              <a:ext uri="{FF2B5EF4-FFF2-40B4-BE49-F238E27FC236}">
                <a16:creationId xmlns:a16="http://schemas.microsoft.com/office/drawing/2014/main" id="{13F0CB2A-E363-48D8-EE13-7D10E6651BD3}"/>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6943821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55736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logo for a company&#10;&#10;Description automatically generated">
            <a:extLst>
              <a:ext uri="{FF2B5EF4-FFF2-40B4-BE49-F238E27FC236}">
                <a16:creationId xmlns:a16="http://schemas.microsoft.com/office/drawing/2014/main" id="{71C8DB96-BD92-77EC-CDB3-B28289A98898}"/>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36370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2" name="Picture 1" descr="A logo for a company&#10;&#10;Description automatically generated">
            <a:extLst>
              <a:ext uri="{FF2B5EF4-FFF2-40B4-BE49-F238E27FC236}">
                <a16:creationId xmlns:a16="http://schemas.microsoft.com/office/drawing/2014/main" id="{EF397F0B-762C-4245-D1E8-F79AF5F0815A}"/>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579956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2.jpeg"/><Relationship Id="rId4" Type="http://schemas.openxmlformats.org/officeDocument/2006/relationships/slideLayout" Target="../slideLayouts/slideLayout9.xml"/><Relationship Id="rId9" Type="http://schemas.openxmlformats.org/officeDocument/2006/relationships/image" Target="../media/image7.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15.xml"/><Relationship Id="rId7" Type="http://schemas.openxmlformats.org/officeDocument/2006/relationships/image" Target="../media/image14.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20.xml"/><Relationship Id="rId7" Type="http://schemas.openxmlformats.org/officeDocument/2006/relationships/image" Target="../media/image14.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4.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8.jpe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21.png"/><Relationship Id="rId5" Type="http://schemas.openxmlformats.org/officeDocument/2006/relationships/theme" Target="../theme/theme6.xml"/><Relationship Id="rId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077B94D9-165E-AFDC-EBCB-473641DDEB6A}"/>
              </a:ext>
            </a:extLst>
          </p:cNvPr>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E322069-DFC0-1B27-F636-197BB68CAD2C}"/>
              </a:ext>
            </a:extLst>
          </p:cNvPr>
          <p:cNvSpPr/>
          <p:nvPr userDrawn="1"/>
        </p:nvSpPr>
        <p:spPr>
          <a:xfrm>
            <a:off x="1" y="-21581"/>
            <a:ext cx="12192000" cy="1331495"/>
          </a:xfrm>
          <a:prstGeom prst="rect">
            <a:avLst/>
          </a:prstGeom>
          <a:gradFill flip="none" rotWithShape="1">
            <a:gsLst>
              <a:gs pos="100000">
                <a:srgbClr val="023B59"/>
              </a:gs>
              <a:gs pos="0">
                <a:srgbClr val="004F9F"/>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43" r:id="rId2"/>
    <p:sldLayoutId id="2147483746" r:id="rId3"/>
    <p:sldLayoutId id="2147483745" r:id="rId4"/>
    <p:sldLayoutId id="2147483684" r:id="rId5"/>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4745085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pic>
        <p:nvPicPr>
          <p:cNvPr id="6" name="Picture 5" descr="A logo for a company&#10;&#10;Description automatically generated">
            <a:extLst>
              <a:ext uri="{FF2B5EF4-FFF2-40B4-BE49-F238E27FC236}">
                <a16:creationId xmlns:a16="http://schemas.microsoft.com/office/drawing/2014/main" id="{518956CF-BB32-F524-3730-411648FDD498}"/>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3" descr="A logo for a company&#10;&#10;Description automatically generated">
            <a:extLst>
              <a:ext uri="{FF2B5EF4-FFF2-40B4-BE49-F238E27FC236}">
                <a16:creationId xmlns:a16="http://schemas.microsoft.com/office/drawing/2014/main" id="{86033AAE-885B-B3D7-EEA0-1AD7812AED7E}"/>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44" r:id="rId2"/>
    <p:sldLayoutId id="2147483738" r:id="rId3"/>
    <p:sldLayoutId id="214748373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hyperlink" Target="https://www.pexels.com/photo/unrecognizable-students-with-printed-texts-5965700/" TargetMode="External"/><Relationship Id="rId4" Type="http://schemas.openxmlformats.org/officeDocument/2006/relationships/image" Target="../media/image2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fifth-edition-2024-online"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3" Type="http://schemas.openxmlformats.org/officeDocument/2006/relationships/customXml" Target="../ink/ink5.xml"/><Relationship Id="rId18" Type="http://schemas.openxmlformats.org/officeDocument/2006/relationships/image" Target="../media/image32.png"/><Relationship Id="rId26" Type="http://schemas.openxmlformats.org/officeDocument/2006/relationships/image" Target="../media/image36.png"/><Relationship Id="rId3" Type="http://schemas.openxmlformats.org/officeDocument/2006/relationships/image" Target="../media/image26.png"/><Relationship Id="rId21" Type="http://schemas.openxmlformats.org/officeDocument/2006/relationships/customXml" Target="../ink/ink9.xml"/><Relationship Id="rId34" Type="http://schemas.openxmlformats.org/officeDocument/2006/relationships/image" Target="../media/image40.png"/><Relationship Id="rId7" Type="http://schemas.openxmlformats.org/officeDocument/2006/relationships/customXml" Target="../ink/ink2.xml"/><Relationship Id="rId12" Type="http://schemas.openxmlformats.org/officeDocument/2006/relationships/image" Target="../media/image29.png"/><Relationship Id="rId17" Type="http://schemas.openxmlformats.org/officeDocument/2006/relationships/customXml" Target="../ink/ink7.xml"/><Relationship Id="rId25" Type="http://schemas.openxmlformats.org/officeDocument/2006/relationships/customXml" Target="../ink/ink11.xml"/><Relationship Id="rId33" Type="http://schemas.openxmlformats.org/officeDocument/2006/relationships/customXml" Target="../ink/ink15.xml"/><Relationship Id="rId2" Type="http://schemas.openxmlformats.org/officeDocument/2006/relationships/notesSlide" Target="../notesSlides/notesSlide9.xml"/><Relationship Id="rId16" Type="http://schemas.openxmlformats.org/officeDocument/2006/relationships/image" Target="../media/image31.png"/><Relationship Id="rId20" Type="http://schemas.openxmlformats.org/officeDocument/2006/relationships/image" Target="../media/image33.png"/><Relationship Id="rId29" Type="http://schemas.openxmlformats.org/officeDocument/2006/relationships/customXml" Target="../ink/ink13.xml"/><Relationship Id="rId1" Type="http://schemas.openxmlformats.org/officeDocument/2006/relationships/slideLayout" Target="../slideLayouts/slideLayout15.xml"/><Relationship Id="rId6" Type="http://schemas.openxmlformats.org/officeDocument/2006/relationships/image" Target="../media/image260.png"/><Relationship Id="rId11" Type="http://schemas.openxmlformats.org/officeDocument/2006/relationships/customXml" Target="../ink/ink4.xml"/><Relationship Id="rId24" Type="http://schemas.openxmlformats.org/officeDocument/2006/relationships/image" Target="../media/image35.png"/><Relationship Id="rId32" Type="http://schemas.openxmlformats.org/officeDocument/2006/relationships/image" Target="../media/image39.png"/><Relationship Id="rId5" Type="http://schemas.openxmlformats.org/officeDocument/2006/relationships/customXml" Target="../ink/ink1.xml"/><Relationship Id="rId15" Type="http://schemas.openxmlformats.org/officeDocument/2006/relationships/customXml" Target="../ink/ink6.xml"/><Relationship Id="rId23" Type="http://schemas.openxmlformats.org/officeDocument/2006/relationships/customXml" Target="../ink/ink10.xml"/><Relationship Id="rId28" Type="http://schemas.openxmlformats.org/officeDocument/2006/relationships/image" Target="../media/image37.png"/><Relationship Id="rId10" Type="http://schemas.openxmlformats.org/officeDocument/2006/relationships/image" Target="../media/image28.png"/><Relationship Id="rId19" Type="http://schemas.openxmlformats.org/officeDocument/2006/relationships/customXml" Target="../ink/ink8.xml"/><Relationship Id="rId31" Type="http://schemas.openxmlformats.org/officeDocument/2006/relationships/customXml" Target="../ink/ink14.xml"/><Relationship Id="rId4" Type="http://schemas.openxmlformats.org/officeDocument/2006/relationships/image" Target="../media/image27.png"/><Relationship Id="rId9" Type="http://schemas.openxmlformats.org/officeDocument/2006/relationships/customXml" Target="../ink/ink3.xml"/><Relationship Id="rId14" Type="http://schemas.openxmlformats.org/officeDocument/2006/relationships/image" Target="../media/image30.png"/><Relationship Id="rId22" Type="http://schemas.openxmlformats.org/officeDocument/2006/relationships/image" Target="../media/image34.png"/><Relationship Id="rId27" Type="http://schemas.openxmlformats.org/officeDocument/2006/relationships/customXml" Target="../ink/ink12.xml"/><Relationship Id="rId30" Type="http://schemas.openxmlformats.org/officeDocument/2006/relationships/image" Target="../media/image38.png"/><Relationship Id="rId8" Type="http://schemas.openxmlformats.org/officeDocument/2006/relationships/image" Target="../media/image27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94756"/>
            <a:ext cx="5254752" cy="1384995"/>
          </a:xfrm>
          <a:prstGeom prst="rect">
            <a:avLst/>
          </a:prstGeom>
          <a:noFill/>
        </p:spPr>
        <p:txBody>
          <a:bodyPr wrap="square">
            <a:spAutoFit/>
          </a:bodyPr>
          <a:lstStyle/>
          <a:p>
            <a:pPr>
              <a:defRPr/>
            </a:pPr>
            <a:r>
              <a:rPr lang="cy-GB" sz="2800" b="1" dirty="0">
                <a:solidFill>
                  <a:schemeClr val="bg1"/>
                </a:solidFill>
                <a:cs typeface="Calibri"/>
              </a:rPr>
              <a:t>ECAD4018C </a:t>
            </a:r>
          </a:p>
          <a:p>
            <a:pPr>
              <a:defRPr/>
            </a:pPr>
            <a:endParaRPr lang="cy-GB" sz="2800" b="1" dirty="0">
              <a:solidFill>
                <a:schemeClr val="bg1"/>
              </a:solidFill>
              <a:cs typeface="Calibri"/>
            </a:endParaRPr>
          </a:p>
          <a:p>
            <a:pPr>
              <a:defRPr/>
            </a:pPr>
            <a:r>
              <a:rPr lang="cy-GB" sz="2800" b="1" dirty="0">
                <a:solidFill>
                  <a:schemeClr val="bg1"/>
                </a:solidFill>
                <a:cs typeface="Calibri"/>
              </a:rPr>
              <a:t>Aseiniad</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384995"/>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Assignment</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60415" y="224919"/>
            <a:ext cx="1372006" cy="888559"/>
          </a:xfrm>
          <a:prstGeom prst="rect">
            <a:avLst/>
          </a:prstGeom>
        </p:spPr>
      </p:pic>
      <p:pic>
        <p:nvPicPr>
          <p:cNvPr id="4" name="Picture 3" descr="A person holding pen and paper&#10;&#10;Description automatically generated">
            <a:extLst>
              <a:ext uri="{FF2B5EF4-FFF2-40B4-BE49-F238E27FC236}">
                <a16:creationId xmlns:a16="http://schemas.microsoft.com/office/drawing/2014/main" id="{5AB7A959-4475-06EF-54E0-BF7C406AACA8}"/>
              </a:ext>
            </a:extLst>
          </p:cNvPr>
          <p:cNvPicPr>
            <a:picLocks noChangeAspect="1"/>
          </p:cNvPicPr>
          <p:nvPr/>
        </p:nvPicPr>
        <p:blipFill>
          <a:blip r:embed="rId4" cstate="email">
            <a:extLst>
              <a:ext uri="{28A0092B-C50C-407E-A947-70E740481C1C}">
                <a14:useLocalDpi xmlns:a14="http://schemas.microsoft.com/office/drawing/2010/main"/>
              </a:ext>
              <a:ext uri="{837473B0-CC2E-450A-ABE3-18F120FF3D39}">
                <a1611:picAttrSrcUrl xmlns:a1611="http://schemas.microsoft.com/office/drawing/2016/11/main" r:id="rId5"/>
              </a:ext>
            </a:extLst>
          </a:blip>
          <a:srcRect/>
          <a:stretch/>
        </p:blipFill>
        <p:spPr>
          <a:xfrm>
            <a:off x="5949062" y="0"/>
            <a:ext cx="6306438" cy="6858000"/>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What are the five criteria on which your university assignments are assessed?</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buNone/>
            </a:pPr>
            <a:r>
              <a:rPr lang="en-GB" dirty="0"/>
              <a:t>Beth </a:t>
            </a:r>
            <a:r>
              <a:rPr lang="en-GB" dirty="0" err="1"/>
              <a:t>yw'r</a:t>
            </a:r>
            <a:r>
              <a:rPr lang="en-GB" dirty="0"/>
              <a:t> </a:t>
            </a:r>
            <a:r>
              <a:rPr lang="en-GB" dirty="0" err="1"/>
              <a:t>pum</a:t>
            </a:r>
            <a:r>
              <a:rPr lang="en-GB" dirty="0"/>
              <a:t> </a:t>
            </a:r>
            <a:r>
              <a:rPr lang="en-GB" dirty="0" err="1"/>
              <a:t>maen</a:t>
            </a:r>
            <a:r>
              <a:rPr lang="en-GB" dirty="0"/>
              <a:t> </a:t>
            </a:r>
            <a:r>
              <a:rPr lang="en-GB" dirty="0" err="1"/>
              <a:t>prawf</a:t>
            </a:r>
            <a:r>
              <a:rPr lang="en-GB" dirty="0"/>
              <a:t> y </a:t>
            </a:r>
            <a:r>
              <a:rPr lang="en-GB" dirty="0" err="1"/>
              <a:t>mae</a:t>
            </a:r>
            <a:r>
              <a:rPr lang="en-GB" dirty="0"/>
              <a:t> </a:t>
            </a:r>
            <a:r>
              <a:rPr lang="en-GB" dirty="0" err="1"/>
              <a:t>eich</a:t>
            </a:r>
            <a:r>
              <a:rPr lang="en-GB" dirty="0"/>
              <a:t> </a:t>
            </a:r>
            <a:r>
              <a:rPr lang="en-GB" dirty="0" err="1"/>
              <a:t>aseiniadau</a:t>
            </a:r>
            <a:r>
              <a:rPr lang="en-GB" dirty="0"/>
              <a:t> </a:t>
            </a:r>
            <a:r>
              <a:rPr lang="en-GB" dirty="0" err="1"/>
              <a:t>prifysgol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hasesu</a:t>
            </a:r>
            <a:r>
              <a:rPr lang="en-GB" dirty="0"/>
              <a:t> </a:t>
            </a:r>
            <a:r>
              <a:rPr lang="en-GB" dirty="0" err="1"/>
              <a:t>arnynt</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Ailadrodd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Recap</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301420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What are the five criteria on which your university assignments are assessed?</a:t>
            </a:r>
          </a:p>
          <a:p>
            <a:pPr marL="0" indent="0">
              <a:buNone/>
            </a:pPr>
            <a:endParaRPr lang="en-GB" dirty="0"/>
          </a:p>
          <a:p>
            <a:pPr marL="0" indent="0">
              <a:buNone/>
            </a:pPr>
            <a:r>
              <a:rPr lang="en-GB" sz="1800" b="1" i="0" dirty="0">
                <a:solidFill>
                  <a:srgbClr val="000000"/>
                </a:solidFill>
                <a:effectLst/>
                <a:latin typeface="Arial" panose="020B0604020202020204" pitchFamily="34" charset="0"/>
              </a:rPr>
              <a:t>Engagement with Literature Skills</a:t>
            </a:r>
            <a:r>
              <a:rPr lang="en-GB" sz="1800" b="0" i="0" dirty="0">
                <a:solidFill>
                  <a:srgbClr val="000000"/>
                </a:solidFill>
                <a:effectLst/>
                <a:latin typeface="Arial" panose="020B0604020202020204" pitchFamily="34" charset="0"/>
              </a:rPr>
              <a:t> </a:t>
            </a:r>
          </a:p>
          <a:p>
            <a:pPr marL="0" indent="0">
              <a:buNone/>
            </a:pPr>
            <a:r>
              <a:rPr lang="en-GB" sz="1800" b="1" i="0" dirty="0">
                <a:solidFill>
                  <a:srgbClr val="000000"/>
                </a:solidFill>
                <a:effectLst/>
                <a:latin typeface="Arial" panose="020B0604020202020204" pitchFamily="34" charset="0"/>
              </a:rPr>
              <a:t>Knowledge and Understanding Skills</a:t>
            </a:r>
            <a:r>
              <a:rPr lang="en-GB" sz="1800" b="0" i="0" dirty="0">
                <a:solidFill>
                  <a:srgbClr val="000000"/>
                </a:solidFill>
                <a:effectLst/>
                <a:latin typeface="Arial" panose="020B0604020202020204" pitchFamily="34" charset="0"/>
              </a:rPr>
              <a:t> </a:t>
            </a:r>
            <a:endParaRPr lang="en-GB" sz="1800" dirty="0">
              <a:solidFill>
                <a:srgbClr val="000000"/>
              </a:solidFill>
              <a:latin typeface="Arial" panose="020B0604020202020204" pitchFamily="34" charset="0"/>
            </a:endParaRPr>
          </a:p>
          <a:p>
            <a:pPr marL="0" indent="0">
              <a:buNone/>
            </a:pPr>
            <a:r>
              <a:rPr lang="en-GB" sz="1800" b="1" i="0" dirty="0">
                <a:solidFill>
                  <a:srgbClr val="000000"/>
                </a:solidFill>
                <a:effectLst/>
                <a:latin typeface="Arial" panose="020B0604020202020204" pitchFamily="34" charset="0"/>
              </a:rPr>
              <a:t>Cognitive and Intellectual Skills</a:t>
            </a:r>
            <a:r>
              <a:rPr lang="en-GB" sz="1800" b="0" i="0" dirty="0">
                <a:solidFill>
                  <a:srgbClr val="000000"/>
                </a:solidFill>
                <a:effectLst/>
                <a:latin typeface="Arial" panose="020B0604020202020204" pitchFamily="34" charset="0"/>
              </a:rPr>
              <a:t> </a:t>
            </a:r>
          </a:p>
          <a:p>
            <a:pPr marL="0" indent="0">
              <a:buNone/>
            </a:pPr>
            <a:r>
              <a:rPr lang="en-GB" sz="1800" b="1" i="0" dirty="0">
                <a:solidFill>
                  <a:srgbClr val="000000"/>
                </a:solidFill>
                <a:effectLst/>
                <a:latin typeface="Arial" panose="020B0604020202020204" pitchFamily="34" charset="0"/>
              </a:rPr>
              <a:t>Practical Skills</a:t>
            </a:r>
            <a:r>
              <a:rPr lang="en-GB" sz="1800" b="0" i="0" dirty="0">
                <a:solidFill>
                  <a:srgbClr val="000000"/>
                </a:solidFill>
                <a:effectLst/>
                <a:latin typeface="Arial" panose="020B0604020202020204" pitchFamily="34" charset="0"/>
              </a:rPr>
              <a:t> </a:t>
            </a:r>
            <a:endParaRPr lang="en-GB" sz="1800" dirty="0">
              <a:solidFill>
                <a:srgbClr val="000000"/>
              </a:solidFill>
              <a:latin typeface="Arial" panose="020B0604020202020204" pitchFamily="34" charset="0"/>
            </a:endParaRPr>
          </a:p>
          <a:p>
            <a:pPr marL="0" indent="0">
              <a:buNone/>
            </a:pPr>
            <a:r>
              <a:rPr lang="en-GB" sz="1800" b="1" i="0" dirty="0">
                <a:solidFill>
                  <a:srgbClr val="000000"/>
                </a:solidFill>
                <a:effectLst/>
                <a:latin typeface="Arial" panose="020B0604020202020204" pitchFamily="34" charset="0"/>
              </a:rPr>
              <a:t>Transferable Skills for Life and Professional Practice </a:t>
            </a:r>
            <a:r>
              <a:rPr lang="en-GB" sz="1800" b="0" i="0" dirty="0">
                <a:solidFill>
                  <a:srgbClr val="000000"/>
                </a:solidFill>
                <a:effectLst/>
                <a:latin typeface="Arial" panose="020B0604020202020204" pitchFamily="34" charset="0"/>
              </a:rPr>
              <a:t> </a:t>
            </a:r>
            <a:endParaRPr lang="en-GB" dirty="0"/>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buNone/>
            </a:pPr>
            <a:r>
              <a:rPr lang="en-GB" dirty="0"/>
              <a:t>Beth </a:t>
            </a:r>
            <a:r>
              <a:rPr lang="en-GB" dirty="0" err="1"/>
              <a:t>yw'r</a:t>
            </a:r>
            <a:r>
              <a:rPr lang="en-GB" dirty="0"/>
              <a:t> </a:t>
            </a:r>
            <a:r>
              <a:rPr lang="en-GB" dirty="0" err="1"/>
              <a:t>pum</a:t>
            </a:r>
            <a:r>
              <a:rPr lang="en-GB" dirty="0"/>
              <a:t> </a:t>
            </a:r>
            <a:r>
              <a:rPr lang="en-GB" dirty="0" err="1"/>
              <a:t>maen</a:t>
            </a:r>
            <a:r>
              <a:rPr lang="en-GB" dirty="0"/>
              <a:t> </a:t>
            </a:r>
            <a:r>
              <a:rPr lang="en-GB" dirty="0" err="1"/>
              <a:t>prawf</a:t>
            </a:r>
            <a:r>
              <a:rPr lang="en-GB" dirty="0"/>
              <a:t> y </a:t>
            </a:r>
            <a:r>
              <a:rPr lang="en-GB" dirty="0" err="1"/>
              <a:t>mae</a:t>
            </a:r>
            <a:r>
              <a:rPr lang="en-GB" dirty="0"/>
              <a:t> </a:t>
            </a:r>
            <a:r>
              <a:rPr lang="en-GB" dirty="0" err="1"/>
              <a:t>eich</a:t>
            </a:r>
            <a:r>
              <a:rPr lang="en-GB" dirty="0"/>
              <a:t> </a:t>
            </a:r>
            <a:r>
              <a:rPr lang="en-GB" dirty="0" err="1"/>
              <a:t>aseiniadau</a:t>
            </a:r>
            <a:r>
              <a:rPr lang="en-GB" dirty="0"/>
              <a:t> </a:t>
            </a:r>
            <a:r>
              <a:rPr lang="en-GB" dirty="0" err="1"/>
              <a:t>prifysgol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hasesu</a:t>
            </a:r>
            <a:r>
              <a:rPr lang="en-GB" dirty="0"/>
              <a:t> </a:t>
            </a:r>
            <a:r>
              <a:rPr lang="en-GB" dirty="0" err="1"/>
              <a:t>arnynt</a:t>
            </a:r>
            <a:r>
              <a:rPr lang="en-GB" dirty="0"/>
              <a:t>?</a:t>
            </a:r>
          </a:p>
          <a:p>
            <a:pPr marL="0" indent="0">
              <a:buNone/>
            </a:pPr>
            <a:endParaRPr lang="en-GB" dirty="0"/>
          </a:p>
          <a:p>
            <a:pPr marL="0" indent="0">
              <a:buNone/>
            </a:pPr>
            <a:r>
              <a:rPr lang="cy-GB" sz="1800" b="1" i="0" dirty="0">
                <a:solidFill>
                  <a:srgbClr val="000000"/>
                </a:solidFill>
                <a:effectLst/>
                <a:latin typeface="Arial" panose="020B0604020202020204" pitchFamily="34" charset="0"/>
              </a:rPr>
              <a:t>Sgiliau Ymgysylltu â Llenyddiaeth</a:t>
            </a:r>
            <a:r>
              <a:rPr lang="cy-GB" sz="1800" b="0" i="0" dirty="0">
                <a:solidFill>
                  <a:srgbClr val="000000"/>
                </a:solidFill>
                <a:effectLst/>
                <a:latin typeface="Arial" panose="020B0604020202020204" pitchFamily="34" charset="0"/>
              </a:rPr>
              <a:t> </a:t>
            </a:r>
          </a:p>
          <a:p>
            <a:pPr marL="0" indent="0">
              <a:buNone/>
            </a:pPr>
            <a:r>
              <a:rPr lang="cy-GB" sz="1800" b="1" i="0" dirty="0">
                <a:solidFill>
                  <a:srgbClr val="000000"/>
                </a:solidFill>
                <a:effectLst/>
                <a:latin typeface="Arial" panose="020B0604020202020204" pitchFamily="34" charset="0"/>
              </a:rPr>
              <a:t>Sgiliau Gwybodaeth a Dealltwriaeth</a:t>
            </a:r>
            <a:r>
              <a:rPr lang="cy-GB" sz="1800" b="0" i="0" dirty="0">
                <a:solidFill>
                  <a:srgbClr val="000000"/>
                </a:solidFill>
                <a:effectLst/>
                <a:latin typeface="Arial" panose="020B0604020202020204" pitchFamily="34" charset="0"/>
              </a:rPr>
              <a:t> </a:t>
            </a:r>
            <a:endParaRPr lang="cy-GB" sz="1800" dirty="0">
              <a:solidFill>
                <a:srgbClr val="000000"/>
              </a:solidFill>
              <a:latin typeface="Arial" panose="020B0604020202020204" pitchFamily="34" charset="0"/>
            </a:endParaRPr>
          </a:p>
          <a:p>
            <a:pPr marL="0" indent="0">
              <a:buNone/>
            </a:pPr>
            <a:r>
              <a:rPr lang="cy-GB" sz="1800" b="1" i="0" dirty="0">
                <a:solidFill>
                  <a:srgbClr val="000000"/>
                </a:solidFill>
                <a:effectLst/>
                <a:latin typeface="Arial" panose="020B0604020202020204" pitchFamily="34" charset="0"/>
              </a:rPr>
              <a:t>Sgiliau Gwybyddol a Deallusol</a:t>
            </a:r>
            <a:r>
              <a:rPr lang="cy-GB" sz="1800" b="0" i="0" dirty="0">
                <a:solidFill>
                  <a:srgbClr val="000000"/>
                </a:solidFill>
                <a:effectLst/>
                <a:latin typeface="Arial" panose="020B0604020202020204" pitchFamily="34" charset="0"/>
              </a:rPr>
              <a:t> </a:t>
            </a:r>
          </a:p>
          <a:p>
            <a:pPr marL="0" indent="0">
              <a:buNone/>
            </a:pPr>
            <a:r>
              <a:rPr lang="cy-GB" sz="1800" b="1" i="0" dirty="0">
                <a:solidFill>
                  <a:srgbClr val="000000"/>
                </a:solidFill>
                <a:effectLst/>
                <a:latin typeface="Arial" panose="020B0604020202020204" pitchFamily="34" charset="0"/>
              </a:rPr>
              <a:t>Sgiliau Ymarferol</a:t>
            </a:r>
            <a:r>
              <a:rPr lang="cy-GB" sz="1800" b="0" i="0" dirty="0">
                <a:solidFill>
                  <a:srgbClr val="000000"/>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marL="0" indent="0">
              <a:buNone/>
            </a:pPr>
            <a:r>
              <a:rPr lang="cy-GB" sz="1800" b="1" i="0" dirty="0">
                <a:solidFill>
                  <a:srgbClr val="000000"/>
                </a:solidFill>
                <a:effectLst/>
                <a:latin typeface="Arial" panose="020B0604020202020204" pitchFamily="34" charset="0"/>
              </a:rPr>
              <a:t>Sgiliau Trosglwyddadwy ar gyfer Bywyd ac Arfer Proffesiynol </a:t>
            </a:r>
            <a:r>
              <a:rPr lang="cy-GB" sz="1800" b="0" i="0" dirty="0">
                <a:solidFill>
                  <a:srgbClr val="000000"/>
                </a:solidFill>
                <a:effectLst/>
                <a:latin typeface="Arial" panose="020B0604020202020204" pitchFamily="34" charset="0"/>
              </a:rPr>
              <a:t> </a:t>
            </a: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Ailadrodd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Recap</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156236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lgn="l" rtl="0" fontAlgn="base">
              <a:buNone/>
            </a:pPr>
            <a:r>
              <a:rPr lang="en-GB" b="1" i="0" dirty="0">
                <a:solidFill>
                  <a:srgbClr val="000000"/>
                </a:solidFill>
                <a:effectLst/>
                <a:latin typeface="Aptos" panose="020B0004020202020204" pitchFamily="34" charset="0"/>
              </a:rPr>
              <a:t>Create a community profile for your PTE1 school. Using relevant literature, suggest ways in which the school can make use of its location and community to support pupil learning.</a:t>
            </a:r>
            <a:r>
              <a:rPr lang="en-GB" b="0" i="0" dirty="0">
                <a:solidFill>
                  <a:srgbClr val="000000"/>
                </a:solidFill>
                <a:effectLst/>
                <a:latin typeface="Aptos" panose="020B0004020202020204" pitchFamily="34" charset="0"/>
              </a:rPr>
              <a:t> </a:t>
            </a:r>
            <a:endParaRPr lang="en-GB" sz="4000" dirty="0">
              <a:solidFill>
                <a:srgbClr val="000000"/>
              </a:solidFill>
              <a:latin typeface="Segoe UI" panose="020B0502040204020203" pitchFamily="34" charset="0"/>
            </a:endParaRPr>
          </a:p>
          <a:p>
            <a:pPr marL="0" indent="0" algn="l" rtl="0" fontAlgn="base">
              <a:buNone/>
            </a:pPr>
            <a:r>
              <a:rPr lang="en-GB" b="0" i="1" dirty="0">
                <a:solidFill>
                  <a:srgbClr val="000000"/>
                </a:solidFill>
                <a:effectLst/>
                <a:latin typeface="Aptos" panose="020B0004020202020204" pitchFamily="34" charset="0"/>
              </a:rPr>
              <a:t>2000 words</a:t>
            </a:r>
            <a:r>
              <a:rPr lang="en-GB" b="0" i="0" dirty="0">
                <a:solidFill>
                  <a:srgbClr val="000000"/>
                </a:solidFill>
                <a:effectLst/>
                <a:latin typeface="Aptos" panose="020B0004020202020204" pitchFamily="34" charset="0"/>
              </a:rPr>
              <a:t> </a:t>
            </a:r>
            <a:endParaRPr lang="en-GB" sz="4000" b="0" i="0" dirty="0">
              <a:solidFill>
                <a:srgbClr val="000000"/>
              </a:solidFill>
              <a:effectLst/>
              <a:latin typeface="Segoe UI" panose="020B0502040204020203" pitchFamily="34" charset="0"/>
            </a:endParaRPr>
          </a:p>
          <a:p>
            <a:pPr marL="0" indent="0" algn="l" rtl="0" fontAlgn="base">
              <a:buNone/>
            </a:pPr>
            <a:r>
              <a:rPr lang="en-GB" b="0" i="0" dirty="0">
                <a:solidFill>
                  <a:srgbClr val="000000"/>
                </a:solidFill>
                <a:effectLst/>
                <a:latin typeface="Aptos" panose="020B0004020202020204" pitchFamily="34" charset="0"/>
              </a:rPr>
              <a:t>Due – 11</a:t>
            </a:r>
            <a:r>
              <a:rPr lang="en-GB" b="0" i="0" baseline="30000" dirty="0">
                <a:solidFill>
                  <a:srgbClr val="000000"/>
                </a:solidFill>
                <a:effectLst/>
                <a:latin typeface="Aptos" panose="020B0004020202020204" pitchFamily="34" charset="0"/>
              </a:rPr>
              <a:t>th</a:t>
            </a:r>
            <a:r>
              <a:rPr lang="en-GB" b="0" i="0" dirty="0">
                <a:solidFill>
                  <a:srgbClr val="000000"/>
                </a:solidFill>
                <a:effectLst/>
                <a:latin typeface="Aptos" panose="020B0004020202020204" pitchFamily="34" charset="0"/>
              </a:rPr>
              <a:t> May 23:39 </a:t>
            </a:r>
            <a:endParaRPr lang="en-GB" sz="4000" b="0" i="0" dirty="0">
              <a:solidFill>
                <a:srgbClr val="000000"/>
              </a:solidFill>
              <a:effectLst/>
              <a:latin typeface="Segoe UI" panose="020B0502040204020203" pitchFamily="34" charset="0"/>
            </a:endParaRP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algn="l" rtl="0" fontAlgn="base"/>
            <a:r>
              <a:rPr lang="cy-GB" b="1" i="0" dirty="0">
                <a:solidFill>
                  <a:srgbClr val="000000"/>
                </a:solidFill>
                <a:effectLst/>
                <a:latin typeface="Aptos" panose="020B0004020202020204" pitchFamily="34" charset="0"/>
              </a:rPr>
              <a:t>Creu proffil cymunedol ar gyfer eich ysgol PAP1. Gan ddefnyddio llenyddiaeth berthnasol, awgrymwch ffyrdd y gall yr ysgol ddefnyddio ei lleoliad a'i chymuned i gefnogi dysgu disgyblion.</a:t>
            </a:r>
            <a:r>
              <a:rPr lang="cy-GB" b="0" i="0" dirty="0">
                <a:solidFill>
                  <a:srgbClr val="000000"/>
                </a:solidFill>
                <a:effectLst/>
                <a:latin typeface="Aptos" panose="020B0004020202020204" pitchFamily="34" charset="0"/>
              </a:rPr>
              <a:t> </a:t>
            </a:r>
            <a:endParaRPr lang="cy-GB" b="0" i="0" dirty="0">
              <a:solidFill>
                <a:srgbClr val="000000"/>
              </a:solidFill>
              <a:effectLst/>
              <a:latin typeface="Segoe UI" panose="020B0502040204020203" pitchFamily="34" charset="0"/>
            </a:endParaRPr>
          </a:p>
          <a:p>
            <a:pPr algn="l" rtl="0" fontAlgn="base"/>
            <a:r>
              <a:rPr lang="cy-GB" b="0" i="1" dirty="0">
                <a:solidFill>
                  <a:srgbClr val="000000"/>
                </a:solidFill>
                <a:effectLst/>
                <a:latin typeface="Aptos" panose="020B0004020202020204" pitchFamily="34" charset="0"/>
              </a:rPr>
              <a:t>2000 o eiriau</a:t>
            </a:r>
            <a:r>
              <a:rPr lang="cy-GB" b="0" i="0" dirty="0">
                <a:solidFill>
                  <a:srgbClr val="000000"/>
                </a:solidFill>
                <a:effectLst/>
                <a:latin typeface="Aptos" panose="020B0004020202020204" pitchFamily="34" charset="0"/>
              </a:rPr>
              <a:t> </a:t>
            </a:r>
            <a:endParaRPr lang="cy-GB" b="0" i="0" dirty="0">
              <a:solidFill>
                <a:srgbClr val="000000"/>
              </a:solidFill>
              <a:effectLst/>
              <a:latin typeface="Segoe UI" panose="020B0502040204020203" pitchFamily="34" charset="0"/>
            </a:endParaRPr>
          </a:p>
          <a:p>
            <a:pPr algn="l" rtl="0" fontAlgn="base"/>
            <a:r>
              <a:rPr lang="cy-GB" b="0" i="0" dirty="0">
                <a:solidFill>
                  <a:srgbClr val="000000"/>
                </a:solidFill>
                <a:effectLst/>
                <a:latin typeface="Aptos" panose="020B0004020202020204" pitchFamily="34" charset="0"/>
              </a:rPr>
              <a:t>Ddyledus – Mai 1123:39 </a:t>
            </a:r>
            <a:endParaRPr lang="cy-GB" b="0" i="0" dirty="0">
              <a:solidFill>
                <a:srgbClr val="000000"/>
              </a:solidFill>
              <a:effectLst/>
              <a:latin typeface="Segoe UI" panose="020B0502040204020203" pitchFamily="34" charset="0"/>
            </a:endParaRP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Aseiniad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Assignment</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2924104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a:xfrm>
            <a:off x="6190766" y="1475463"/>
            <a:ext cx="5444876" cy="3907074"/>
          </a:xfrm>
        </p:spPr>
        <p:txBody>
          <a:bodyPr>
            <a:normAutofit/>
          </a:bodyPr>
          <a:lstStyle/>
          <a:p>
            <a:pPr marL="0" indent="0" algn="l" rtl="0" fontAlgn="base">
              <a:buNone/>
            </a:pPr>
            <a:r>
              <a:rPr lang="en-US" i="0" dirty="0">
                <a:solidFill>
                  <a:srgbClr val="000000"/>
                </a:solidFill>
                <a:effectLst/>
                <a:latin typeface="Aptos" panose="020B0004020202020204" pitchFamily="34" charset="0"/>
              </a:rPr>
              <a:t>Introduction (200 words) </a:t>
            </a:r>
          </a:p>
          <a:p>
            <a:pPr marL="0" indent="0" algn="l" rtl="0" fontAlgn="base">
              <a:buNone/>
            </a:pPr>
            <a:r>
              <a:rPr lang="en-US" i="0" dirty="0">
                <a:solidFill>
                  <a:srgbClr val="000000"/>
                </a:solidFill>
                <a:effectLst/>
                <a:latin typeface="Aptos" panose="020B0004020202020204" pitchFamily="34" charset="0"/>
              </a:rPr>
              <a:t>Community profile (600 words) </a:t>
            </a:r>
            <a:endParaRPr lang="en-US" dirty="0">
              <a:solidFill>
                <a:srgbClr val="000000"/>
              </a:solidFill>
              <a:latin typeface="Aptos" panose="020B0004020202020204" pitchFamily="34" charset="0"/>
            </a:endParaRPr>
          </a:p>
          <a:p>
            <a:pPr marL="0" indent="0" algn="l" rtl="0" fontAlgn="base">
              <a:buNone/>
            </a:pPr>
            <a:r>
              <a:rPr lang="en-GB" i="0" dirty="0">
                <a:solidFill>
                  <a:srgbClr val="000000"/>
                </a:solidFill>
                <a:effectLst/>
                <a:latin typeface="Aptos" panose="020B0004020202020204" pitchFamily="34" charset="0"/>
              </a:rPr>
              <a:t>Suggestions for community engagement (1000 words) </a:t>
            </a:r>
            <a:endParaRPr lang="en-US" i="0" dirty="0">
              <a:solidFill>
                <a:srgbClr val="000000"/>
              </a:solidFill>
              <a:effectLst/>
              <a:latin typeface="Aptos" panose="020B0004020202020204" pitchFamily="34" charset="0"/>
            </a:endParaRPr>
          </a:p>
          <a:p>
            <a:pPr marL="0" indent="0" algn="l" rtl="0" fontAlgn="base">
              <a:buNone/>
            </a:pPr>
            <a:r>
              <a:rPr lang="en-GB" i="0" dirty="0">
                <a:solidFill>
                  <a:srgbClr val="000000"/>
                </a:solidFill>
                <a:effectLst/>
                <a:latin typeface="Aptos" panose="020B0004020202020204" pitchFamily="34" charset="0"/>
              </a:rPr>
              <a:t>Conclusion (200 words)</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lgn="l" rtl="0" fontAlgn="base">
              <a:buNone/>
            </a:pPr>
            <a:r>
              <a:rPr lang="cy-GB" i="0" dirty="0">
                <a:solidFill>
                  <a:srgbClr val="000000"/>
                </a:solidFill>
                <a:effectLst/>
                <a:latin typeface="Aptos" panose="020B0004020202020204" pitchFamily="34" charset="0"/>
              </a:rPr>
              <a:t>Cyflwyniad (200 gair) </a:t>
            </a:r>
          </a:p>
          <a:p>
            <a:pPr marL="0" indent="0" algn="l" rtl="0" fontAlgn="base">
              <a:buNone/>
            </a:pPr>
            <a:r>
              <a:rPr lang="cy-GB" i="0" dirty="0">
                <a:solidFill>
                  <a:srgbClr val="000000"/>
                </a:solidFill>
                <a:effectLst/>
                <a:latin typeface="Aptos" panose="020B0004020202020204" pitchFamily="34" charset="0"/>
              </a:rPr>
              <a:t>Proffil cymunedol (600 gair) </a:t>
            </a:r>
            <a:endParaRPr lang="cy-GB" dirty="0">
              <a:solidFill>
                <a:srgbClr val="000000"/>
              </a:solidFill>
              <a:latin typeface="Aptos" panose="020B0004020202020204" pitchFamily="34" charset="0"/>
            </a:endParaRPr>
          </a:p>
          <a:p>
            <a:pPr marL="0" indent="0" algn="l" rtl="0" fontAlgn="base">
              <a:buNone/>
            </a:pPr>
            <a:r>
              <a:rPr lang="cy-GB" i="0" dirty="0">
                <a:solidFill>
                  <a:srgbClr val="000000"/>
                </a:solidFill>
                <a:effectLst/>
                <a:latin typeface="Aptos" panose="020B0004020202020204" pitchFamily="34" charset="0"/>
              </a:rPr>
              <a:t>Awgrymiadau ar gyfer ymgysylltu â'r gymuned (1000 o eiriau) </a:t>
            </a:r>
          </a:p>
          <a:p>
            <a:pPr marL="0" indent="0" algn="l" rtl="0" fontAlgn="base">
              <a:buNone/>
            </a:pPr>
            <a:r>
              <a:rPr lang="cy-GB" i="0" dirty="0">
                <a:solidFill>
                  <a:srgbClr val="000000"/>
                </a:solidFill>
                <a:effectLst/>
                <a:latin typeface="Aptos" panose="020B0004020202020204" pitchFamily="34" charset="0"/>
              </a:rPr>
              <a:t>Casgliad (200 gair) </a:t>
            </a:r>
            <a:endParaRPr lang="cy-GB" i="0" dirty="0">
              <a:solidFill>
                <a:srgbClr val="000000"/>
              </a:solidFill>
              <a:effectLst/>
              <a:latin typeface="Segoe UI" panose="020B0502040204020203" pitchFamily="34" charset="0"/>
            </a:endParaRP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Aseiniad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Assignment</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648731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a:xfrm>
            <a:off x="3801291" y="1475462"/>
            <a:ext cx="7834351" cy="4304851"/>
          </a:xfrm>
        </p:spPr>
        <p:txBody>
          <a:bodyPr>
            <a:normAutofit/>
          </a:bodyPr>
          <a:lstStyle/>
          <a:p>
            <a:pPr marL="0" indent="0" algn="l" rtl="0" fontAlgn="base">
              <a:buNone/>
            </a:pPr>
            <a:r>
              <a:rPr lang="en-US" i="0" dirty="0">
                <a:solidFill>
                  <a:srgbClr val="000000"/>
                </a:solidFill>
                <a:effectLst/>
                <a:latin typeface="Aptos" panose="020B0004020202020204" pitchFamily="34" charset="0"/>
                <a:hlinkClick r:id="rId3"/>
              </a:rPr>
              <a:t>https://www.bera.ac.uk/publication/ethical-guidelines-for-educational-research-fifth-edition-2024-online</a:t>
            </a:r>
            <a:r>
              <a:rPr lang="en-US" i="0" dirty="0">
                <a:solidFill>
                  <a:srgbClr val="000000"/>
                </a:solidFill>
                <a:effectLst/>
                <a:latin typeface="Aptos" panose="020B0004020202020204" pitchFamily="34" charset="0"/>
              </a:rPr>
              <a:t> </a:t>
            </a:r>
          </a:p>
          <a:p>
            <a:pPr marL="0" indent="0" algn="l" rtl="0" fontAlgn="base">
              <a:buNone/>
            </a:pPr>
            <a:endParaRPr lang="en-US" dirty="0">
              <a:solidFill>
                <a:srgbClr val="000000"/>
              </a:solidFill>
              <a:latin typeface="Aptos" panose="020B0004020202020204" pitchFamily="34" charset="0"/>
            </a:endParaRPr>
          </a:p>
          <a:p>
            <a:pPr marL="0" indent="0" algn="l" rtl="0" fontAlgn="base">
              <a:buNone/>
            </a:pPr>
            <a:r>
              <a:rPr lang="en-US" i="0" dirty="0">
                <a:solidFill>
                  <a:srgbClr val="000000"/>
                </a:solidFill>
                <a:effectLst/>
                <a:latin typeface="Aptos" panose="020B0004020202020204" pitchFamily="34" charset="0"/>
              </a:rPr>
              <a:t>School X / Ysgol Y</a:t>
            </a:r>
          </a:p>
          <a:p>
            <a:pPr marL="0" indent="0" algn="l" rtl="0" fontAlgn="base">
              <a:buNone/>
            </a:pPr>
            <a:endParaRPr lang="en-US" dirty="0">
              <a:solidFill>
                <a:srgbClr val="000000"/>
              </a:solidFill>
              <a:latin typeface="Aptos" panose="020B0004020202020204" pitchFamily="34" charset="0"/>
            </a:endParaRPr>
          </a:p>
          <a:p>
            <a:pPr marL="0" indent="0" algn="l" rtl="0" fontAlgn="base">
              <a:buNone/>
            </a:pPr>
            <a:r>
              <a:rPr lang="en-US" i="0" dirty="0">
                <a:solidFill>
                  <a:srgbClr val="000000"/>
                </a:solidFill>
                <a:effectLst/>
                <a:latin typeface="Aptos" panose="020B0004020202020204" pitchFamily="34" charset="0"/>
              </a:rPr>
              <a:t>School X (2024) </a:t>
            </a:r>
            <a:r>
              <a:rPr lang="en-US" i="1" dirty="0">
                <a:solidFill>
                  <a:srgbClr val="000000"/>
                </a:solidFill>
                <a:effectLst/>
                <a:latin typeface="Aptos" panose="020B0004020202020204" pitchFamily="34" charset="0"/>
              </a:rPr>
              <a:t>School Development Plan. </a:t>
            </a:r>
            <a:r>
              <a:rPr lang="en-US" dirty="0">
                <a:solidFill>
                  <a:srgbClr val="000000"/>
                </a:solidFill>
                <a:effectLst/>
                <a:latin typeface="Aptos" panose="020B0004020202020204" pitchFamily="34" charset="0"/>
              </a:rPr>
              <a:t>Available at &lt;REMOVED&gt; (</a:t>
            </a:r>
            <a:r>
              <a:rPr lang="en-US" dirty="0">
                <a:solidFill>
                  <a:srgbClr val="000000"/>
                </a:solidFill>
                <a:latin typeface="Aptos" panose="020B0004020202020204" pitchFamily="34" charset="0"/>
              </a:rPr>
              <a:t>Accessed: 26</a:t>
            </a:r>
            <a:r>
              <a:rPr lang="en-US" baseline="30000" dirty="0">
                <a:solidFill>
                  <a:srgbClr val="000000"/>
                </a:solidFill>
                <a:latin typeface="Aptos" panose="020B0004020202020204" pitchFamily="34" charset="0"/>
              </a:rPr>
              <a:t>th</a:t>
            </a:r>
            <a:r>
              <a:rPr lang="en-US" dirty="0">
                <a:solidFill>
                  <a:srgbClr val="000000"/>
                </a:solidFill>
                <a:latin typeface="Aptos" panose="020B0004020202020204" pitchFamily="34" charset="0"/>
              </a:rPr>
              <a:t> Nov 2024)</a:t>
            </a:r>
          </a:p>
          <a:p>
            <a:pPr marL="0" indent="0" algn="l" rtl="0" fontAlgn="base">
              <a:buNone/>
            </a:pPr>
            <a:endParaRPr lang="en-US" i="0" dirty="0">
              <a:solidFill>
                <a:srgbClr val="000000"/>
              </a:solidFill>
              <a:effectLst/>
              <a:latin typeface="Aptos" panose="020B0004020202020204" pitchFamily="34" charset="0"/>
            </a:endParaRPr>
          </a:p>
          <a:p>
            <a:pPr marL="0" indent="0" algn="l" rtl="0" fontAlgn="base">
              <a:buNone/>
            </a:pPr>
            <a:endParaRPr lang="en-US" i="0" dirty="0">
              <a:solidFill>
                <a:srgbClr val="000000"/>
              </a:solidFill>
              <a:effectLst/>
              <a:latin typeface="Aptos" panose="020B0004020202020204" pitchFamily="34" charset="0"/>
            </a:endParaRPr>
          </a:p>
          <a:p>
            <a:pPr marL="0" indent="0" algn="l" rtl="0" fontAlgn="base">
              <a:buNone/>
            </a:pPr>
            <a:endParaRPr lang="en-US" dirty="0">
              <a:solidFill>
                <a:srgbClr val="000000"/>
              </a:solidFill>
              <a:latin typeface="Aptos" panose="020B0004020202020204" pitchFamily="34" charset="0"/>
            </a:endParaRPr>
          </a:p>
          <a:p>
            <a:pPr marL="0" indent="0" algn="l" rtl="0" fontAlgn="base">
              <a:buNone/>
            </a:pPr>
            <a:endParaRPr lang="en-GB" i="0" dirty="0">
              <a:solidFill>
                <a:srgbClr val="000000"/>
              </a:solidFill>
              <a:effectLst/>
              <a:latin typeface="Aptos" panose="020B0004020202020204" pitchFamily="34" charset="0"/>
            </a:endParaRP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Anhysbysrwydd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Anonymity</a:t>
            </a:r>
            <a:endParaRPr lang="en-GB" sz="4000" dirty="0">
              <a:solidFill>
                <a:srgbClr val="E1BC4C"/>
              </a:solidFill>
              <a:latin typeface="+mn-lt"/>
              <a:cs typeface="Times New Roman"/>
            </a:endParaRPr>
          </a:p>
        </p:txBody>
      </p:sp>
      <p:pic>
        <p:nvPicPr>
          <p:cNvPr id="8" name="Picture 7">
            <a:extLst>
              <a:ext uri="{FF2B5EF4-FFF2-40B4-BE49-F238E27FC236}">
                <a16:creationId xmlns:a16="http://schemas.microsoft.com/office/drawing/2014/main" id="{260FE52B-EFBE-D821-366C-5572EBE74C0C}"/>
              </a:ext>
            </a:extLst>
          </p:cNvPr>
          <p:cNvPicPr>
            <a:picLocks noChangeAspect="1"/>
          </p:cNvPicPr>
          <p:nvPr/>
        </p:nvPicPr>
        <p:blipFill>
          <a:blip r:embed="rId4"/>
          <a:stretch>
            <a:fillRect/>
          </a:stretch>
        </p:blipFill>
        <p:spPr>
          <a:xfrm>
            <a:off x="651082" y="1475462"/>
            <a:ext cx="2754290" cy="3860715"/>
          </a:xfrm>
          <a:prstGeom prst="rect">
            <a:avLst/>
          </a:prstGeom>
        </p:spPr>
      </p:pic>
    </p:spTree>
    <p:extLst>
      <p:ext uri="{BB962C8B-B14F-4D97-AF65-F5344CB8AC3E}">
        <p14:creationId xmlns:p14="http://schemas.microsoft.com/office/powerpoint/2010/main" val="2784685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395C057-A5E2-7DF2-2959-39906B8A91D7}"/>
              </a:ext>
            </a:extLst>
          </p:cNvPr>
          <p:cNvSpPr>
            <a:spLocks noGrp="1"/>
          </p:cNvSpPr>
          <p:nvPr>
            <p:ph idx="1"/>
          </p:nvPr>
        </p:nvSpPr>
        <p:spPr/>
        <p:txBody>
          <a:bodyPr>
            <a:normAutofit fontScale="70000" lnSpcReduction="20000"/>
          </a:bodyPr>
          <a:lstStyle/>
          <a:p>
            <a:pPr marL="0" indent="0">
              <a:lnSpc>
                <a:spcPct val="116000"/>
              </a:lnSpc>
              <a:spcAft>
                <a:spcPts val="800"/>
              </a:spcAft>
              <a:buNone/>
            </a:pPr>
            <a:r>
              <a:rPr lang="en-US" sz="1800" i="1" dirty="0">
                <a:effectLst/>
                <a:latin typeface="Aptos" panose="020B0004020202020204" pitchFamily="34" charset="0"/>
                <a:ea typeface="SimSun" panose="02010600030101010101" pitchFamily="2" charset="-122"/>
                <a:cs typeface="Arial" panose="020B0604020202020204" pitchFamily="34" charset="0"/>
              </a:rPr>
              <a:t>Make use of sources including (but not limited to):</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buFont typeface="Symbol" panose="05050102010706020507" pitchFamily="18" charset="2"/>
              <a:buChar char=""/>
            </a:pPr>
            <a:r>
              <a:rPr lang="en-US" sz="1800" i="1" dirty="0">
                <a:effectLst/>
                <a:latin typeface="Aptos" panose="020B0004020202020204" pitchFamily="34" charset="0"/>
                <a:ea typeface="SimSun" panose="02010600030101010101" pitchFamily="2" charset="-122"/>
                <a:cs typeface="Arial" panose="020B0604020202020204" pitchFamily="34" charset="0"/>
              </a:rPr>
              <a:t>School website (including the school development plan)</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buFont typeface="Symbol" panose="05050102010706020507" pitchFamily="18" charset="2"/>
              <a:buChar char=""/>
            </a:pPr>
            <a:r>
              <a:rPr lang="en-US" sz="1800" i="1" dirty="0">
                <a:effectLst/>
                <a:latin typeface="Aptos" panose="020B0004020202020204" pitchFamily="34" charset="0"/>
                <a:ea typeface="SimSun" panose="02010600030101010101" pitchFamily="2" charset="-122"/>
                <a:cs typeface="Arial" panose="020B0604020202020204" pitchFamily="34" charset="0"/>
              </a:rPr>
              <a:t>My local school</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spcAft>
                <a:spcPts val="800"/>
              </a:spcAft>
              <a:buFont typeface="Symbol" panose="05050102010706020507" pitchFamily="18" charset="2"/>
              <a:buChar char=""/>
            </a:pPr>
            <a:r>
              <a:rPr lang="en-US" sz="1800" i="1" dirty="0">
                <a:effectLst/>
                <a:latin typeface="Aptos" panose="020B0004020202020204" pitchFamily="34" charset="0"/>
                <a:ea typeface="SimSun" panose="02010600030101010101" pitchFamily="2" charset="-122"/>
                <a:cs typeface="Arial" panose="020B0604020202020204" pitchFamily="34" charset="0"/>
              </a:rPr>
              <a:t>ESTYN website</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In this section you should outline the profile of the school. You could include its location (urban, rural, local authority), size and relevant school data.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Throughout this section you should consider the implications of this for the school, rather than simply describing the school situation. In doing so, you should make reference to relevant literature to support your ideas.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Ensure that the school is kept anonymous throughout </a:t>
            </a:r>
            <a:r>
              <a:rPr lang="en-US" sz="1800" i="1" dirty="0">
                <a:effectLst/>
                <a:latin typeface="Aptos" panose="020B0004020202020204" pitchFamily="34" charset="0"/>
                <a:ea typeface="SimSun" panose="02010600030101010101" pitchFamily="2" charset="-122"/>
                <a:cs typeface="Arial" panose="020B0604020202020204" pitchFamily="34" charset="0"/>
              </a:rPr>
              <a:t>(you can make reference to the BERA guidelines here</a:t>
            </a:r>
            <a:r>
              <a:rPr lang="en-US" sz="1800" i="1" dirty="0">
                <a:latin typeface="Aptos" panose="020B0004020202020204" pitchFamily="34" charset="0"/>
                <a:ea typeface="SimSun" panose="02010600030101010101" pitchFamily="2" charset="-122"/>
                <a:cs typeface="Arial" panose="020B0604020202020204" pitchFamily="34" charset="0"/>
              </a:rPr>
              <a:t>)</a:t>
            </a:r>
            <a:endParaRPr lang="en-GB" sz="1800" dirty="0">
              <a:effectLst/>
              <a:latin typeface="Aptos" panose="020B0004020202020204" pitchFamily="34" charset="0"/>
              <a:ea typeface="SimSu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81C3D2CD-4828-5C28-ECA3-4B4D435D1534}"/>
              </a:ext>
            </a:extLst>
          </p:cNvPr>
          <p:cNvSpPr>
            <a:spLocks noGrp="1"/>
          </p:cNvSpPr>
          <p:nvPr>
            <p:ph idx="10"/>
          </p:nvPr>
        </p:nvSpPr>
        <p:spPr/>
        <p:txBody>
          <a:bodyPr>
            <a:normAutofit fontScale="77500" lnSpcReduction="20000"/>
          </a:bodyPr>
          <a:lstStyle/>
          <a:p>
            <a:pPr marL="0" indent="0">
              <a:lnSpc>
                <a:spcPct val="116000"/>
              </a:lnSpc>
              <a:spcAft>
                <a:spcPts val="800"/>
              </a:spcAft>
              <a:buNone/>
            </a:pPr>
            <a:r>
              <a:rPr lang="cy-GB" sz="1800" i="1" dirty="0">
                <a:effectLst/>
                <a:latin typeface="Aptos" panose="020B0004020202020204" pitchFamily="34" charset="0"/>
                <a:ea typeface="SimSun" panose="02010600030101010101" pitchFamily="2" charset="-122"/>
                <a:cs typeface="Arial" panose="020B0604020202020204" pitchFamily="34" charset="0"/>
              </a:rPr>
              <a:t>Defnyddio ffynonellau gan gynnwys (ond heb fod yn gyfyngedig i):</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buFont typeface="Symbol" panose="05050102010706020507" pitchFamily="18" charset="2"/>
              <a:buChar char=""/>
              <a:tabLst>
                <a:tab pos="457200" algn="l"/>
              </a:tabLst>
            </a:pPr>
            <a:r>
              <a:rPr lang="cy-GB" sz="1800" i="1" dirty="0">
                <a:effectLst/>
                <a:latin typeface="Aptos" panose="020B0004020202020204" pitchFamily="34" charset="0"/>
                <a:ea typeface="SimSun" panose="02010600030101010101" pitchFamily="2" charset="-122"/>
                <a:cs typeface="Arial" panose="020B0604020202020204" pitchFamily="34" charset="0"/>
              </a:rPr>
              <a:t>Gwefan yr ysgol (gan gynnwys y cynllun datblygu ysgol)</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buFont typeface="Symbol" panose="05050102010706020507" pitchFamily="18" charset="2"/>
              <a:buChar char=""/>
              <a:tabLst>
                <a:tab pos="457200" algn="l"/>
              </a:tabLst>
            </a:pPr>
            <a:r>
              <a:rPr lang="cy-GB" sz="1800" i="1" dirty="0">
                <a:effectLst/>
                <a:latin typeface="Aptos" panose="020B0004020202020204" pitchFamily="34" charset="0"/>
                <a:ea typeface="SimSun" panose="02010600030101010101" pitchFamily="2" charset="-122"/>
                <a:cs typeface="Arial" panose="020B0604020202020204" pitchFamily="34" charset="0"/>
              </a:rPr>
              <a:t>Fy ysgol leol</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342900" lvl="0" indent="-342900">
              <a:lnSpc>
                <a:spcPct val="116000"/>
              </a:lnSpc>
              <a:spcAft>
                <a:spcPts val="800"/>
              </a:spcAft>
              <a:buFont typeface="Symbol" panose="05050102010706020507" pitchFamily="18" charset="2"/>
              <a:buChar char=""/>
              <a:tabLst>
                <a:tab pos="457200" algn="l"/>
              </a:tabLst>
            </a:pPr>
            <a:r>
              <a:rPr lang="cy-GB" sz="1800" i="1" dirty="0">
                <a:effectLst/>
                <a:latin typeface="Aptos" panose="020B0004020202020204" pitchFamily="34" charset="0"/>
                <a:ea typeface="SimSun" panose="02010600030101010101" pitchFamily="2" charset="-122"/>
                <a:cs typeface="Arial" panose="020B0604020202020204" pitchFamily="34" charset="0"/>
              </a:rPr>
              <a:t>Gwefan ESTYN</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Yn yr adran hon, dylech amlinellu proffil yr ysgol. Gallech gynnwys ei leoliad (trefol, gwledig, awdurdod lleol), maint a data ysgol perthnasol.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Drwy gydol yr adran hon dylech ystyried goblygiadau hyn i'r ysgol, yn hytrach na disgrifio sefyllfa'r ysgol yn unig. Wrth wneud hynny, dylech gyfeirio at lenyddiaeth berthnasol i gefnogi eich syniadau.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Sicrhau bod yr ysgol yn cael ei chadw'n ddienw drwy gydol </a:t>
            </a:r>
            <a:r>
              <a:rPr lang="cy-GB" sz="1800" i="1" dirty="0">
                <a:effectLst/>
                <a:latin typeface="Aptos" panose="020B0004020202020204" pitchFamily="34" charset="0"/>
                <a:ea typeface="SimSun" panose="02010600030101010101" pitchFamily="2" charset="-122"/>
                <a:cs typeface="Arial" panose="020B0604020202020204" pitchFamily="34" charset="0"/>
              </a:rPr>
              <a:t>(gallwch gyfeirio at ganllawiau BERA yma)</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buNone/>
            </a:pPr>
            <a:endParaRPr lang="en-GB" dirty="0"/>
          </a:p>
        </p:txBody>
      </p:sp>
      <p:sp>
        <p:nvSpPr>
          <p:cNvPr id="4" name="Title 1">
            <a:extLst>
              <a:ext uri="{FF2B5EF4-FFF2-40B4-BE49-F238E27FC236}">
                <a16:creationId xmlns:a16="http://schemas.microsoft.com/office/drawing/2014/main" id="{69CEA213-4021-DF23-6996-1BE26467A523}"/>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Proffil cymunedol </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Community Profile</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792343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395C057-A5E2-7DF2-2959-39906B8A91D7}"/>
              </a:ext>
            </a:extLst>
          </p:cNvPr>
          <p:cNvSpPr>
            <a:spLocks noGrp="1"/>
          </p:cNvSpPr>
          <p:nvPr>
            <p:ph idx="1"/>
          </p:nvPr>
        </p:nvSpPr>
        <p:spPr/>
        <p:txBody>
          <a:bodyPr>
            <a:normAutofit fontScale="62500" lnSpcReduction="20000"/>
          </a:bodyPr>
          <a:lstStyle/>
          <a:p>
            <a:pPr>
              <a:lnSpc>
                <a:spcPct val="116000"/>
              </a:lnSpc>
              <a:spcAft>
                <a:spcPts val="800"/>
              </a:spcAft>
            </a:pPr>
            <a:r>
              <a:rPr lang="en-GB" sz="2200" i="1" dirty="0">
                <a:effectLst/>
                <a:latin typeface="Aptos" panose="020B0004020202020204" pitchFamily="34" charset="0"/>
                <a:ea typeface="SimSun" panose="02010600030101010101" pitchFamily="2" charset="-122"/>
                <a:cs typeface="Arial" panose="020B0604020202020204" pitchFamily="34" charset="0"/>
              </a:rPr>
              <a:t>Location (urban / rural)</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Size? How many classes?</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My Local School data / Estyn  (comparison if possible)</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Facilities in the local area</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Is there “Flying Start” there?</a:t>
            </a:r>
          </a:p>
          <a:p>
            <a:pPr>
              <a:lnSpc>
                <a:spcPct val="116000"/>
              </a:lnSpc>
              <a:spcAft>
                <a:spcPts val="800"/>
              </a:spcAft>
            </a:pPr>
            <a:r>
              <a:rPr lang="en-GB" sz="2200" i="1" dirty="0">
                <a:effectLst/>
                <a:latin typeface="Aptos" panose="020B0004020202020204" pitchFamily="34" charset="0"/>
                <a:ea typeface="SimSun" panose="02010600030101010101" pitchFamily="2" charset="-122"/>
                <a:cs typeface="Arial" panose="020B0604020202020204" pitchFamily="34" charset="0"/>
              </a:rPr>
              <a:t>Are there community activities at the school?</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Is there a PTA or similar?</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School development plan targets</a:t>
            </a:r>
          </a:p>
          <a:p>
            <a:pPr>
              <a:lnSpc>
                <a:spcPct val="116000"/>
              </a:lnSpc>
              <a:spcAft>
                <a:spcPts val="800"/>
              </a:spcAft>
            </a:pPr>
            <a:r>
              <a:rPr lang="en-GB" sz="2200" i="1" dirty="0">
                <a:latin typeface="Aptos" panose="020B0004020202020204" pitchFamily="34" charset="0"/>
                <a:ea typeface="SimSun" panose="02010600030101010101" pitchFamily="2" charset="-122"/>
                <a:cs typeface="Arial" panose="020B0604020202020204" pitchFamily="34" charset="0"/>
              </a:rPr>
              <a:t>Estyn positives and recommendations</a:t>
            </a:r>
          </a:p>
          <a:p>
            <a:pPr marL="0" indent="0">
              <a:lnSpc>
                <a:spcPct val="116000"/>
              </a:lnSpc>
              <a:spcAft>
                <a:spcPts val="800"/>
              </a:spcAft>
              <a:buNone/>
            </a:pPr>
            <a:endParaRPr lang="en-GB" sz="1800" i="1" dirty="0">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endParaRPr lang="en-GB" sz="1800" i="1"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buNone/>
            </a:pPr>
            <a:endParaRPr lang="en-GB" dirty="0"/>
          </a:p>
        </p:txBody>
      </p:sp>
      <p:sp>
        <p:nvSpPr>
          <p:cNvPr id="3" name="Content Placeholder 2">
            <a:extLst>
              <a:ext uri="{FF2B5EF4-FFF2-40B4-BE49-F238E27FC236}">
                <a16:creationId xmlns:a16="http://schemas.microsoft.com/office/drawing/2014/main" id="{81C3D2CD-4828-5C28-ECA3-4B4D435D1534}"/>
              </a:ext>
            </a:extLst>
          </p:cNvPr>
          <p:cNvSpPr>
            <a:spLocks noGrp="1"/>
          </p:cNvSpPr>
          <p:nvPr>
            <p:ph idx="10"/>
          </p:nvPr>
        </p:nvSpPr>
        <p:spPr/>
        <p:txBody>
          <a:bodyPr>
            <a:normAutofit fontScale="85000" lnSpcReduction="20000"/>
          </a:bodyPr>
          <a:lstStyle/>
          <a:p>
            <a:pPr>
              <a:lnSpc>
                <a:spcPct val="116000"/>
              </a:lnSpc>
              <a:spcAft>
                <a:spcPts val="800"/>
              </a:spcAft>
            </a:pPr>
            <a:r>
              <a:rPr lang="en-GB" sz="1800" i="1" dirty="0" err="1">
                <a:latin typeface="Aptos" panose="020B0004020202020204" pitchFamily="34" charset="0"/>
                <a:ea typeface="SimSun" panose="02010600030101010101" pitchFamily="2" charset="-122"/>
                <a:cs typeface="Arial" panose="020B0604020202020204" pitchFamily="34" charset="0"/>
              </a:rPr>
              <a:t>Lleoliad</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trefol</a:t>
            </a:r>
            <a:r>
              <a:rPr lang="en-GB" sz="1800" i="1" dirty="0">
                <a:latin typeface="Aptos" panose="020B0004020202020204" pitchFamily="34" charset="0"/>
                <a:ea typeface="SimSun" panose="02010600030101010101" pitchFamily="2" charset="-122"/>
                <a:cs typeface="Arial" panose="020B0604020202020204" pitchFamily="34" charset="0"/>
              </a:rPr>
              <a:t> / </a:t>
            </a:r>
            <a:r>
              <a:rPr lang="en-GB" sz="1800" i="1" dirty="0" err="1">
                <a:latin typeface="Aptos" panose="020B0004020202020204" pitchFamily="34" charset="0"/>
                <a:ea typeface="SimSun" panose="02010600030101010101" pitchFamily="2" charset="-122"/>
                <a:cs typeface="Arial" panose="020B0604020202020204" pitchFamily="34" charset="0"/>
              </a:rPr>
              <a:t>gwledig</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Maint</a:t>
            </a:r>
            <a:r>
              <a:rPr lang="en-GB" sz="1800" i="1" dirty="0">
                <a:latin typeface="Aptos" panose="020B0004020202020204" pitchFamily="34" charset="0"/>
                <a:ea typeface="SimSun" panose="02010600030101010101" pitchFamily="2" charset="-122"/>
                <a:cs typeface="Arial" panose="020B0604020202020204" pitchFamily="34" charset="0"/>
              </a:rPr>
              <a:t>? Faint o </a:t>
            </a:r>
            <a:r>
              <a:rPr lang="en-GB" sz="1800" i="1" dirty="0" err="1">
                <a:latin typeface="Aptos" panose="020B0004020202020204" pitchFamily="34" charset="0"/>
                <a:ea typeface="SimSun" panose="02010600030101010101" pitchFamily="2" charset="-122"/>
                <a:cs typeface="Arial" panose="020B0604020202020204" pitchFamily="34" charset="0"/>
              </a:rPr>
              <a:t>ddosbarthiadau</a:t>
            </a:r>
            <a:r>
              <a:rPr lang="en-GB" sz="1800" i="1" dirty="0">
                <a:latin typeface="Aptos" panose="020B0004020202020204" pitchFamily="34" charset="0"/>
                <a:ea typeface="SimSun" panose="02010600030101010101" pitchFamily="2" charset="-122"/>
                <a:cs typeface="Arial" panose="020B0604020202020204" pitchFamily="34" charset="0"/>
              </a:rPr>
              <a:t>?
Data </a:t>
            </a:r>
            <a:r>
              <a:rPr lang="en-GB" sz="1800" i="1" dirty="0" err="1">
                <a:latin typeface="Aptos" panose="020B0004020202020204" pitchFamily="34" charset="0"/>
                <a:ea typeface="SimSun" panose="02010600030101010101" pitchFamily="2" charset="-122"/>
                <a:cs typeface="Arial" panose="020B0604020202020204" pitchFamily="34" charset="0"/>
              </a:rPr>
              <a:t>Fy</a:t>
            </a:r>
            <a:r>
              <a:rPr lang="en-GB" sz="1800" i="1" dirty="0">
                <a:latin typeface="Aptos" panose="020B0004020202020204" pitchFamily="34" charset="0"/>
                <a:ea typeface="SimSun" panose="02010600030101010101" pitchFamily="2" charset="-122"/>
                <a:cs typeface="Arial" panose="020B0604020202020204" pitchFamily="34" charset="0"/>
              </a:rPr>
              <a:t> Ysgol </a:t>
            </a:r>
            <a:r>
              <a:rPr lang="en-GB" sz="1800" i="1" dirty="0" err="1">
                <a:latin typeface="Aptos" panose="020B0004020202020204" pitchFamily="34" charset="0"/>
                <a:ea typeface="SimSun" panose="02010600030101010101" pitchFamily="2" charset="-122"/>
                <a:cs typeface="Arial" panose="020B0604020202020204" pitchFamily="34" charset="0"/>
              </a:rPr>
              <a:t>Leol</a:t>
            </a:r>
            <a:r>
              <a:rPr lang="en-GB" sz="1800" i="1" dirty="0">
                <a:latin typeface="Aptos" panose="020B0004020202020204" pitchFamily="34" charset="0"/>
                <a:ea typeface="SimSun" panose="02010600030101010101" pitchFamily="2" charset="-122"/>
                <a:cs typeface="Arial" panose="020B0604020202020204" pitchFamily="34" charset="0"/>
              </a:rPr>
              <a:t> / Estyn (</a:t>
            </a:r>
            <a:r>
              <a:rPr lang="en-GB" sz="1800" i="1" dirty="0" err="1">
                <a:latin typeface="Aptos" panose="020B0004020202020204" pitchFamily="34" charset="0"/>
                <a:ea typeface="SimSun" panose="02010600030101010101" pitchFamily="2" charset="-122"/>
                <a:cs typeface="Arial" panose="020B0604020202020204" pitchFamily="34" charset="0"/>
              </a:rPr>
              <a:t>cymharwch</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os</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bosibl</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Cyfleusterau</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a:t>
            </a:r>
            <a:r>
              <a:rPr lang="en-GB" sz="1800" i="1" dirty="0">
                <a:latin typeface="Aptos" panose="020B0004020202020204" pitchFamily="34" charset="0"/>
                <a:ea typeface="SimSun" panose="02010600030101010101" pitchFamily="2" charset="-122"/>
                <a:cs typeface="Arial" panose="020B0604020202020204" pitchFamily="34" charset="0"/>
              </a:rPr>
              <a:t> yr </a:t>
            </a:r>
            <a:r>
              <a:rPr lang="en-GB" sz="1800" i="1" dirty="0" err="1">
                <a:latin typeface="Aptos" panose="020B0004020202020204" pitchFamily="34" charset="0"/>
                <a:ea typeface="SimSun" panose="02010600030101010101" pitchFamily="2" charset="-122"/>
                <a:cs typeface="Arial" panose="020B0604020202020204" pitchFamily="34" charset="0"/>
              </a:rPr>
              <a:t>ardal</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leol</a:t>
            </a:r>
            <a:r>
              <a:rPr lang="en-GB" sz="1800" i="1" dirty="0">
                <a:latin typeface="Aptos" panose="020B0004020202020204" pitchFamily="34" charset="0"/>
                <a:ea typeface="SimSun" panose="02010600030101010101" pitchFamily="2" charset="-122"/>
                <a:cs typeface="Arial" panose="020B0604020202020204" pitchFamily="34" charset="0"/>
              </a:rPr>
              <a:t>
A </a:t>
            </a:r>
            <a:r>
              <a:rPr lang="en-GB" sz="1800" i="1" dirty="0" err="1">
                <a:latin typeface="Aptos" panose="020B0004020202020204" pitchFamily="34" charset="0"/>
                <a:ea typeface="SimSun" panose="02010600030101010101" pitchFamily="2" charset="-122"/>
                <a:cs typeface="Arial" panose="020B0604020202020204" pitchFamily="34" charset="0"/>
              </a:rPr>
              <a:t>oes</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yna</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Decgaru’n</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Deg</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yno</a:t>
            </a:r>
            <a:r>
              <a:rPr lang="en-GB" sz="1800" i="1" dirty="0">
                <a:latin typeface="Aptos" panose="020B0004020202020204" pitchFamily="34" charset="0"/>
                <a:ea typeface="SimSun" panose="02010600030101010101" pitchFamily="2" charset="-122"/>
                <a:cs typeface="Arial" panose="020B0604020202020204" pitchFamily="34" charset="0"/>
              </a:rPr>
              <a:t>?
Oes </a:t>
            </a:r>
            <a:r>
              <a:rPr lang="en-GB" sz="1800" i="1" dirty="0" err="1">
                <a:latin typeface="Aptos" panose="020B0004020202020204" pitchFamily="34" charset="0"/>
                <a:ea typeface="SimSun" panose="02010600030101010101" pitchFamily="2" charset="-122"/>
                <a:cs typeface="Arial" panose="020B0604020202020204" pitchFamily="34" charset="0"/>
              </a:rPr>
              <a:t>yna</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weithgareddau</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cymunedol</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a:t>
            </a:r>
            <a:r>
              <a:rPr lang="en-GB" sz="1800" i="1" dirty="0">
                <a:latin typeface="Aptos" panose="020B0004020202020204" pitchFamily="34" charset="0"/>
                <a:ea typeface="SimSun" panose="02010600030101010101" pitchFamily="2" charset="-122"/>
                <a:cs typeface="Arial" panose="020B0604020202020204" pitchFamily="34" charset="0"/>
              </a:rPr>
              <a:t> yr </a:t>
            </a:r>
            <a:r>
              <a:rPr lang="en-GB" sz="1800" i="1" dirty="0" err="1">
                <a:latin typeface="Aptos" panose="020B0004020202020204" pitchFamily="34" charset="0"/>
                <a:ea typeface="SimSun" panose="02010600030101010101" pitchFamily="2" charset="-122"/>
                <a:cs typeface="Arial" panose="020B0604020202020204" pitchFamily="34" charset="0"/>
              </a:rPr>
              <a:t>ysgol</a:t>
            </a:r>
            <a:r>
              <a:rPr lang="en-GB" sz="1800" i="1" dirty="0">
                <a:latin typeface="Aptos" panose="020B0004020202020204" pitchFamily="34" charset="0"/>
                <a:ea typeface="SimSun" panose="02010600030101010101" pitchFamily="2" charset="-122"/>
                <a:cs typeface="Arial" panose="020B0604020202020204" pitchFamily="34" charset="0"/>
              </a:rPr>
              <a:t>?
A </a:t>
            </a:r>
            <a:r>
              <a:rPr lang="en-GB" sz="1800" i="1" dirty="0" err="1">
                <a:latin typeface="Aptos" panose="020B0004020202020204" pitchFamily="34" charset="0"/>
                <a:ea typeface="SimSun" panose="02010600030101010101" pitchFamily="2" charset="-122"/>
                <a:cs typeface="Arial" panose="020B0604020202020204" pitchFamily="34" charset="0"/>
              </a:rPr>
              <a:t>oes</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unrhyw</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CRhA</a:t>
            </a:r>
            <a:r>
              <a:rPr lang="en-GB" sz="1800" i="1" dirty="0">
                <a:latin typeface="Aptos" panose="020B0004020202020204" pitchFamily="34" charset="0"/>
                <a:ea typeface="SimSun" panose="02010600030101010101" pitchFamily="2" charset="-122"/>
                <a:cs typeface="Arial" panose="020B0604020202020204" pitchFamily="34" charset="0"/>
              </a:rPr>
              <a:t> neu </a:t>
            </a:r>
            <a:r>
              <a:rPr lang="en-GB" sz="1800" i="1" dirty="0" err="1">
                <a:latin typeface="Aptos" panose="020B0004020202020204" pitchFamily="34" charset="0"/>
                <a:ea typeface="SimSun" panose="02010600030101010101" pitchFamily="2" charset="-122"/>
                <a:cs typeface="Arial" panose="020B0604020202020204" pitchFamily="34" charset="0"/>
              </a:rPr>
              <a:t>debyg</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Cynllun</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datblygu</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ysgolion</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yn</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targedu</a:t>
            </a:r>
            <a:r>
              <a:rPr lang="en-GB" sz="1800" i="1" dirty="0">
                <a:latin typeface="Aptos" panose="020B0004020202020204" pitchFamily="34" charset="0"/>
                <a:ea typeface="SimSun" panose="02010600030101010101" pitchFamily="2" charset="-122"/>
                <a:cs typeface="Arial" panose="020B0604020202020204" pitchFamily="34" charset="0"/>
              </a:rPr>
              <a:t>
</a:t>
            </a:r>
            <a:r>
              <a:rPr lang="en-GB" sz="1800" i="1" dirty="0" err="1">
                <a:latin typeface="Aptos" panose="020B0004020202020204" pitchFamily="34" charset="0"/>
                <a:ea typeface="SimSun" panose="02010600030101010101" pitchFamily="2" charset="-122"/>
                <a:cs typeface="Arial" panose="020B0604020202020204" pitchFamily="34" charset="0"/>
              </a:rPr>
              <a:t>Cadarnhaol</a:t>
            </a:r>
            <a:r>
              <a:rPr lang="en-GB" sz="1800" i="1" dirty="0">
                <a:latin typeface="Aptos" panose="020B0004020202020204" pitchFamily="34" charset="0"/>
                <a:ea typeface="SimSun" panose="02010600030101010101" pitchFamily="2" charset="-122"/>
                <a:cs typeface="Arial" panose="020B0604020202020204" pitchFamily="34" charset="0"/>
              </a:rPr>
              <a:t> ac </a:t>
            </a:r>
            <a:r>
              <a:rPr lang="en-GB" sz="1800" i="1" dirty="0" err="1">
                <a:latin typeface="Aptos" panose="020B0004020202020204" pitchFamily="34" charset="0"/>
                <a:ea typeface="SimSun" panose="02010600030101010101" pitchFamily="2" charset="-122"/>
                <a:cs typeface="Arial" panose="020B0604020202020204" pitchFamily="34" charset="0"/>
              </a:rPr>
              <a:t>argymhellion</a:t>
            </a:r>
            <a:r>
              <a:rPr lang="en-GB" sz="1800" i="1" dirty="0">
                <a:latin typeface="Aptos" panose="020B0004020202020204" pitchFamily="34" charset="0"/>
                <a:ea typeface="SimSun" panose="02010600030101010101" pitchFamily="2" charset="-122"/>
                <a:cs typeface="Arial" panose="020B0604020202020204" pitchFamily="34" charset="0"/>
              </a:rPr>
              <a:t> Estyn</a:t>
            </a:r>
            <a:endParaRPr lang="en-GB" dirty="0"/>
          </a:p>
        </p:txBody>
      </p:sp>
      <p:sp>
        <p:nvSpPr>
          <p:cNvPr id="4" name="Title 1">
            <a:extLst>
              <a:ext uri="{FF2B5EF4-FFF2-40B4-BE49-F238E27FC236}">
                <a16:creationId xmlns:a16="http://schemas.microsoft.com/office/drawing/2014/main" id="{69CEA213-4021-DF23-6996-1BE26467A523}"/>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Proffil cymunedol </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Community Profile</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395438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2977D2F-FC48-611F-2CD7-AA15A7EAD8B8}"/>
              </a:ext>
            </a:extLst>
          </p:cNvPr>
          <p:cNvSpPr>
            <a:spLocks noGrp="1"/>
          </p:cNvSpPr>
          <p:nvPr>
            <p:ph idx="1"/>
          </p:nvPr>
        </p:nvSpPr>
        <p:spPr>
          <a:xfrm>
            <a:off x="6392047" y="1497731"/>
            <a:ext cx="5444876" cy="3879488"/>
          </a:xfrm>
        </p:spPr>
        <p:txBody>
          <a:bodyPr>
            <a:normAutofit fontScale="92500" lnSpcReduction="10000"/>
          </a:bodyPr>
          <a:lstStyle/>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Using the ideas explored in this module, make some suggestions for how the school could engage its local community. Throughout this you should ensure that you are linking these suggestions to this specific school, rather than writing about a general primary school.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You might include</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lvl="0" indent="0">
              <a:lnSpc>
                <a:spcPct val="116000"/>
              </a:lnSpc>
              <a:buNone/>
            </a:pPr>
            <a:r>
              <a:rPr lang="en-US" sz="1800" dirty="0">
                <a:effectLst/>
                <a:latin typeface="Aptos" panose="020B0004020202020204" pitchFamily="34" charset="0"/>
                <a:ea typeface="SimSun" panose="02010600030101010101" pitchFamily="2" charset="-122"/>
                <a:cs typeface="Arial" panose="020B0604020202020204" pitchFamily="34" charset="0"/>
              </a:rPr>
              <a:t>Engaging the parent / carer community</a:t>
            </a:r>
            <a:br>
              <a:rPr lang="en-US" sz="1800" dirty="0">
                <a:effectLst/>
                <a:latin typeface="Aptos" panose="020B0004020202020204" pitchFamily="34" charset="0"/>
                <a:ea typeface="SimSun" panose="02010600030101010101" pitchFamily="2" charset="-122"/>
                <a:cs typeface="Arial" panose="020B0604020202020204" pitchFamily="34" charset="0"/>
              </a:rPr>
            </a:br>
            <a:r>
              <a:rPr lang="en-US" sz="1800" dirty="0">
                <a:effectLst/>
                <a:latin typeface="Aptos" panose="020B0004020202020204" pitchFamily="34" charset="0"/>
                <a:ea typeface="SimSun" panose="02010600030101010101" pitchFamily="2" charset="-122"/>
                <a:cs typeface="Arial" panose="020B0604020202020204" pitchFamily="34" charset="0"/>
              </a:rPr>
              <a:t>Using the immediate local area as a way to support learning</a:t>
            </a:r>
            <a:br>
              <a:rPr lang="en-GB" sz="1800" dirty="0">
                <a:latin typeface="Aptos" panose="020B0004020202020204" pitchFamily="34" charset="0"/>
                <a:ea typeface="SimSun" panose="02010600030101010101" pitchFamily="2" charset="-122"/>
                <a:cs typeface="Arial" panose="020B0604020202020204" pitchFamily="34" charset="0"/>
              </a:rPr>
            </a:br>
            <a:r>
              <a:rPr lang="en-US" sz="1800" dirty="0">
                <a:effectLst/>
                <a:latin typeface="Aptos" panose="020B0004020202020204" pitchFamily="34" charset="0"/>
                <a:ea typeface="SimSun" panose="02010600030101010101" pitchFamily="2" charset="-122"/>
                <a:cs typeface="Arial" panose="020B0604020202020204" pitchFamily="34" charset="0"/>
              </a:rPr>
              <a:t>Engaging hard to reach members of the community</a:t>
            </a:r>
            <a:br>
              <a:rPr lang="en-GB" sz="1800" dirty="0">
                <a:latin typeface="Aptos" panose="020B0004020202020204" pitchFamily="34" charset="0"/>
                <a:ea typeface="SimSun" panose="02010600030101010101" pitchFamily="2" charset="-122"/>
                <a:cs typeface="Arial" panose="020B0604020202020204" pitchFamily="34" charset="0"/>
              </a:rPr>
            </a:br>
            <a:r>
              <a:rPr lang="en-US" sz="1800" dirty="0">
                <a:effectLst/>
                <a:latin typeface="Aptos" panose="020B0004020202020204" pitchFamily="34" charset="0"/>
                <a:ea typeface="SimSun" panose="02010600030101010101" pitchFamily="2" charset="-122"/>
                <a:cs typeface="Arial" panose="020B0604020202020204" pitchFamily="34" charset="0"/>
              </a:rPr>
              <a:t>Supporting a diverse community</a:t>
            </a:r>
            <a:br>
              <a:rPr lang="en-GB" sz="1800" dirty="0">
                <a:latin typeface="Aptos" panose="020B0004020202020204" pitchFamily="34" charset="0"/>
                <a:ea typeface="SimSun" panose="02010600030101010101" pitchFamily="2" charset="-122"/>
                <a:cs typeface="Arial" panose="020B0604020202020204" pitchFamily="34" charset="0"/>
              </a:rPr>
            </a:br>
            <a:r>
              <a:rPr lang="en-US" sz="1800" dirty="0">
                <a:effectLst/>
                <a:latin typeface="Aptos" panose="020B0004020202020204" pitchFamily="34" charset="0"/>
                <a:ea typeface="SimSun" panose="02010600030101010101" pitchFamily="2" charset="-122"/>
                <a:cs typeface="Arial" panose="020B0604020202020204" pitchFamily="34" charset="0"/>
              </a:rPr>
              <a:t>Supporting a bilingual community</a:t>
            </a:r>
            <a:endParaRPr lang="en-GB" sz="1800" dirty="0">
              <a:effectLst/>
              <a:latin typeface="Aptos" panose="020B0004020202020204" pitchFamily="34" charset="0"/>
              <a:ea typeface="SimSu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43142F8-9DDF-2A38-FD2A-794876829C7C}"/>
              </a:ext>
            </a:extLst>
          </p:cNvPr>
          <p:cNvSpPr>
            <a:spLocks noGrp="1"/>
          </p:cNvSpPr>
          <p:nvPr>
            <p:ph idx="10"/>
          </p:nvPr>
        </p:nvSpPr>
        <p:spPr>
          <a:xfrm>
            <a:off x="352870" y="1641033"/>
            <a:ext cx="5444876" cy="3879488"/>
          </a:xfrm>
        </p:spPr>
        <p:txBody>
          <a:bodyPr>
            <a:noAutofit/>
          </a:bodyPr>
          <a:lstStyle/>
          <a:p>
            <a:pPr marL="0" indent="0">
              <a:lnSpc>
                <a:spcPct val="116000"/>
              </a:lnSpc>
              <a:spcAft>
                <a:spcPts val="800"/>
              </a:spcAft>
              <a:buNone/>
            </a:pPr>
            <a:r>
              <a:rPr lang="cy-GB" sz="1700" dirty="0">
                <a:effectLst/>
                <a:latin typeface="Aptos" panose="020B0004020202020204" pitchFamily="34" charset="0"/>
                <a:ea typeface="SimSun" panose="02010600030101010101" pitchFamily="2" charset="-122"/>
                <a:cs typeface="Arial" panose="020B0604020202020204" pitchFamily="34" charset="0"/>
              </a:rPr>
              <a:t>Gan ddefnyddio'r syniadau a archwiliwyd yn y modiwl hwn, gwnewch rai awgrymiadau ar sut y gallai'r ysgol ymgysylltu â'i chymuned leol. Drwy gydol hyn dylech sicrhau eich bod yn cysylltu'r awgrymiadau hyn â'r ysgol benodol hon, yn hytrach nag ysgrifennu am ysgol gynradd gyffredinol. </a:t>
            </a:r>
            <a:endParaRPr lang="en-GB" sz="17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700" dirty="0">
                <a:effectLst/>
                <a:latin typeface="Aptos" panose="020B0004020202020204" pitchFamily="34" charset="0"/>
                <a:ea typeface="SimSun" panose="02010600030101010101" pitchFamily="2" charset="-122"/>
                <a:cs typeface="Arial" panose="020B0604020202020204" pitchFamily="34" charset="0"/>
              </a:rPr>
              <a:t>Efallai y byddwch yn cynnwys</a:t>
            </a:r>
            <a:br>
              <a:rPr lang="en-GB" sz="1700" dirty="0">
                <a:latin typeface="Aptos" panose="020B0004020202020204" pitchFamily="34" charset="0"/>
                <a:ea typeface="SimSun" panose="02010600030101010101" pitchFamily="2" charset="-122"/>
                <a:cs typeface="Arial" panose="020B0604020202020204" pitchFamily="34" charset="0"/>
              </a:rPr>
            </a:br>
            <a:r>
              <a:rPr lang="cy-GB" sz="1700" dirty="0">
                <a:effectLst/>
                <a:latin typeface="Aptos" panose="020B0004020202020204" pitchFamily="34" charset="0"/>
                <a:ea typeface="SimSun" panose="02010600030101010101" pitchFamily="2" charset="-122"/>
                <a:cs typeface="Arial" panose="020B0604020202020204" pitchFamily="34" charset="0"/>
              </a:rPr>
              <a:t>Ymgysylltu â'r gymuned rhieni / gofalwr</a:t>
            </a:r>
            <a:br>
              <a:rPr lang="en-GB" sz="1700" dirty="0">
                <a:latin typeface="Aptos" panose="020B0004020202020204" pitchFamily="34" charset="0"/>
                <a:ea typeface="SimSun" panose="02010600030101010101" pitchFamily="2" charset="-122"/>
                <a:cs typeface="Arial" panose="020B0604020202020204" pitchFamily="34" charset="0"/>
              </a:rPr>
            </a:br>
            <a:r>
              <a:rPr lang="cy-GB" sz="1700" dirty="0">
                <a:effectLst/>
                <a:latin typeface="Aptos" panose="020B0004020202020204" pitchFamily="34" charset="0"/>
                <a:ea typeface="SimSun" panose="02010600030101010101" pitchFamily="2" charset="-122"/>
                <a:cs typeface="Arial" panose="020B0604020202020204" pitchFamily="34" charset="0"/>
              </a:rPr>
              <a:t>Defnyddio'r ardal leol gyfagos fel ffordd o gefnogi dysgu</a:t>
            </a:r>
            <a:br>
              <a:rPr lang="en-GB" sz="1700" dirty="0">
                <a:latin typeface="Aptos" panose="020B0004020202020204" pitchFamily="34" charset="0"/>
                <a:ea typeface="SimSun" panose="02010600030101010101" pitchFamily="2" charset="-122"/>
                <a:cs typeface="Arial" panose="020B0604020202020204" pitchFamily="34" charset="0"/>
              </a:rPr>
            </a:br>
            <a:r>
              <a:rPr lang="cy-GB" sz="1700" dirty="0">
                <a:effectLst/>
                <a:latin typeface="Aptos" panose="020B0004020202020204" pitchFamily="34" charset="0"/>
                <a:ea typeface="SimSun" panose="02010600030101010101" pitchFamily="2" charset="-122"/>
                <a:cs typeface="Arial" panose="020B0604020202020204" pitchFamily="34" charset="0"/>
              </a:rPr>
              <a:t>Ymgysylltu ag aelodau anodd eu cyrraedd o'r gymuned</a:t>
            </a:r>
            <a:br>
              <a:rPr lang="en-GB" sz="1700" dirty="0">
                <a:latin typeface="Aptos" panose="020B0004020202020204" pitchFamily="34" charset="0"/>
                <a:ea typeface="SimSun" panose="02010600030101010101" pitchFamily="2" charset="-122"/>
                <a:cs typeface="Arial" panose="020B0604020202020204" pitchFamily="34" charset="0"/>
              </a:rPr>
            </a:br>
            <a:r>
              <a:rPr lang="cy-GB" sz="1700" dirty="0">
                <a:effectLst/>
                <a:latin typeface="Aptos" panose="020B0004020202020204" pitchFamily="34" charset="0"/>
                <a:ea typeface="SimSun" panose="02010600030101010101" pitchFamily="2" charset="-122"/>
                <a:cs typeface="Arial" panose="020B0604020202020204" pitchFamily="34" charset="0"/>
              </a:rPr>
              <a:t>Cefnogi cymuned amrywiol</a:t>
            </a:r>
            <a:br>
              <a:rPr lang="en-GB" sz="1700" dirty="0">
                <a:latin typeface="Aptos" panose="020B0004020202020204" pitchFamily="34" charset="0"/>
                <a:ea typeface="SimSun" panose="02010600030101010101" pitchFamily="2" charset="-122"/>
                <a:cs typeface="Arial" panose="020B0604020202020204" pitchFamily="34" charset="0"/>
              </a:rPr>
            </a:br>
            <a:r>
              <a:rPr lang="cy-GB" sz="1700" dirty="0">
                <a:effectLst/>
                <a:latin typeface="Aptos" panose="020B0004020202020204" pitchFamily="34" charset="0"/>
                <a:ea typeface="SimSun" panose="02010600030101010101" pitchFamily="2" charset="-122"/>
                <a:cs typeface="Arial" panose="020B0604020202020204" pitchFamily="34" charset="0"/>
              </a:rPr>
              <a:t>Cefnogi cymuned ddwyieithog</a:t>
            </a:r>
            <a:endParaRPr lang="en-GB" sz="1700" dirty="0">
              <a:effectLst/>
              <a:latin typeface="Aptos" panose="020B0004020202020204" pitchFamily="34" charset="0"/>
              <a:ea typeface="SimSun" panose="02010600030101010101" pitchFamily="2" charset="-122"/>
              <a:cs typeface="Arial" panose="020B0604020202020204" pitchFamily="34" charset="0"/>
            </a:endParaRPr>
          </a:p>
          <a:p>
            <a:pPr marL="0" indent="0">
              <a:buNone/>
            </a:pPr>
            <a:endParaRPr lang="en-GB" sz="1400" dirty="0"/>
          </a:p>
        </p:txBody>
      </p:sp>
      <p:sp>
        <p:nvSpPr>
          <p:cNvPr id="4" name="Title 1">
            <a:extLst>
              <a:ext uri="{FF2B5EF4-FFF2-40B4-BE49-F238E27FC236}">
                <a16:creationId xmlns:a16="http://schemas.microsoft.com/office/drawing/2014/main" id="{3D2FA86C-2B1B-B024-808B-A92EB705AF84}"/>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Awgrymiadau ar gyfer ymgysylltu â'r gymuned</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Suggestions for community engagement</a:t>
            </a:r>
          </a:p>
        </p:txBody>
      </p:sp>
    </p:spTree>
    <p:extLst>
      <p:ext uri="{BB962C8B-B14F-4D97-AF65-F5344CB8AC3E}">
        <p14:creationId xmlns:p14="http://schemas.microsoft.com/office/powerpoint/2010/main" val="3547690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2977D2F-FC48-611F-2CD7-AA15A7EAD8B8}"/>
              </a:ext>
            </a:extLst>
          </p:cNvPr>
          <p:cNvSpPr>
            <a:spLocks noGrp="1"/>
          </p:cNvSpPr>
          <p:nvPr>
            <p:ph idx="1"/>
          </p:nvPr>
        </p:nvSpPr>
        <p:spPr>
          <a:xfrm>
            <a:off x="6392047" y="1641032"/>
            <a:ext cx="5444876" cy="6697749"/>
          </a:xfrm>
        </p:spPr>
        <p:txBody>
          <a:bodyPr>
            <a:normAutofit/>
          </a:bodyPr>
          <a:lstStyle/>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There may be other ideas that go beyond this list, and you are welcome to explore them in your assignment.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You should remember that ‘engagement’ is a two-way process, and you should consider how both the school / learners AND the community may benefit from your ideas.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en-US" sz="1800" dirty="0">
                <a:effectLst/>
                <a:latin typeface="Aptos" panose="020B0004020202020204" pitchFamily="34" charset="0"/>
                <a:ea typeface="SimSun" panose="02010600030101010101" pitchFamily="2" charset="-122"/>
                <a:cs typeface="Arial" panose="020B0604020202020204" pitchFamily="34" charset="0"/>
              </a:rPr>
              <a:t>All your ideas should be supported with ideas from literature. You should demonstrate that you understand that some of these ideas are contested, and different authors may have different views. </a:t>
            </a:r>
            <a:endParaRPr lang="en-GB" sz="1800" dirty="0">
              <a:effectLst/>
              <a:latin typeface="Aptos" panose="020B0004020202020204" pitchFamily="34" charset="0"/>
              <a:ea typeface="SimSu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43142F8-9DDF-2A38-FD2A-794876829C7C}"/>
              </a:ext>
            </a:extLst>
          </p:cNvPr>
          <p:cNvSpPr>
            <a:spLocks noGrp="1"/>
          </p:cNvSpPr>
          <p:nvPr>
            <p:ph idx="10"/>
          </p:nvPr>
        </p:nvSpPr>
        <p:spPr>
          <a:xfrm>
            <a:off x="352870" y="1641032"/>
            <a:ext cx="5444876" cy="6411147"/>
          </a:xfrm>
        </p:spPr>
        <p:txBody>
          <a:bodyPr>
            <a:noAutofit/>
          </a:bodyPr>
          <a:lstStyle/>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Efallai y bydd syniadau eraill sy'n mynd y tu hwnt i'r rhestr hon, ac mae croeso i chi eu harchwilio yn eich aseiniad.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Dylech gofio bod 'ymgysylltu' yn broses ddwyffordd, a dylech ystyried sut y gall yr ysgol / dysgwyr a'r gymuned elwa o'ch syniadau.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lnSpc>
                <a:spcPct val="116000"/>
              </a:lnSpc>
              <a:spcAft>
                <a:spcPts val="800"/>
              </a:spcAft>
              <a:buNone/>
            </a:pPr>
            <a:r>
              <a:rPr lang="cy-GB" sz="1800" dirty="0">
                <a:effectLst/>
                <a:latin typeface="Aptos" panose="020B0004020202020204" pitchFamily="34" charset="0"/>
                <a:ea typeface="SimSun" panose="02010600030101010101" pitchFamily="2" charset="-122"/>
                <a:cs typeface="Arial" panose="020B0604020202020204" pitchFamily="34" charset="0"/>
              </a:rPr>
              <a:t>Dylai eich holl syniadau gael eu cefnogi gyda syniadau o lenyddiaeth. Dylech ddangos eich bod yn deall bod rhai o'r syniadau hyn yn cael eu dadlau, ac efallai y bydd gan wahanol awduron safbwyntiau gwahanol. </a:t>
            </a:r>
            <a:endParaRPr lang="en-GB" sz="1800" dirty="0">
              <a:effectLst/>
              <a:latin typeface="Aptos" panose="020B0004020202020204" pitchFamily="34" charset="0"/>
              <a:ea typeface="SimSun" panose="02010600030101010101" pitchFamily="2" charset="-122"/>
              <a:cs typeface="Arial" panose="020B0604020202020204" pitchFamily="34" charset="0"/>
            </a:endParaRPr>
          </a:p>
          <a:p>
            <a:pPr marL="0" indent="0">
              <a:buNone/>
            </a:pPr>
            <a:endParaRPr lang="en-GB" sz="1400" dirty="0"/>
          </a:p>
        </p:txBody>
      </p:sp>
      <p:sp>
        <p:nvSpPr>
          <p:cNvPr id="4" name="Title 1">
            <a:extLst>
              <a:ext uri="{FF2B5EF4-FFF2-40B4-BE49-F238E27FC236}">
                <a16:creationId xmlns:a16="http://schemas.microsoft.com/office/drawing/2014/main" id="{3D2FA86C-2B1B-B024-808B-A92EB705AF84}"/>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Awgrymiadau ar gyfer ymgysylltu â'r gymuned</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Suggestions for community engagement</a:t>
            </a:r>
          </a:p>
        </p:txBody>
      </p:sp>
    </p:spTree>
    <p:extLst>
      <p:ext uri="{BB962C8B-B14F-4D97-AF65-F5344CB8AC3E}">
        <p14:creationId xmlns:p14="http://schemas.microsoft.com/office/powerpoint/2010/main" val="3062842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F0F964E-F5C8-7A73-AAC1-E0230C0965B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47836" y="1332688"/>
            <a:ext cx="5756483" cy="4374927"/>
          </a:xfrm>
          <a:prstGeom prst="rect">
            <a:avLst/>
          </a:prstGeom>
          <a:noFill/>
        </p:spPr>
      </p:pic>
      <p:pic>
        <p:nvPicPr>
          <p:cNvPr id="10" name="Picture 9">
            <a:extLst>
              <a:ext uri="{FF2B5EF4-FFF2-40B4-BE49-F238E27FC236}">
                <a16:creationId xmlns:a16="http://schemas.microsoft.com/office/drawing/2014/main" id="{C083D9FC-AF64-ED74-D3A7-DD3E4F854E7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247" y="1260056"/>
            <a:ext cx="5101390" cy="4374927"/>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4E8502E9-0224-F5AE-B8E2-E02E519FB87C}"/>
                  </a:ext>
                </a:extLst>
              </p14:cNvPr>
              <p14:cNvContentPartPr/>
              <p14:nvPr/>
            </p14:nvContentPartPr>
            <p14:xfrm>
              <a:off x="4346409" y="1459682"/>
              <a:ext cx="608040" cy="7920"/>
            </p14:xfrm>
          </p:contentPart>
        </mc:Choice>
        <mc:Fallback xmlns="">
          <p:pic>
            <p:nvPicPr>
              <p:cNvPr id="11" name="Ink 10">
                <a:extLst>
                  <a:ext uri="{FF2B5EF4-FFF2-40B4-BE49-F238E27FC236}">
                    <a16:creationId xmlns:a16="http://schemas.microsoft.com/office/drawing/2014/main" id="{4E8502E9-0224-F5AE-B8E2-E02E519FB87C}"/>
                  </a:ext>
                </a:extLst>
              </p:cNvPr>
              <p:cNvPicPr/>
              <p:nvPr/>
            </p:nvPicPr>
            <p:blipFill>
              <a:blip r:embed="rId6"/>
              <a:stretch>
                <a:fillRect/>
              </a:stretch>
            </p:blipFill>
            <p:spPr>
              <a:xfrm>
                <a:off x="4292409" y="1351682"/>
                <a:ext cx="71568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8C511211-2FE7-69C6-D619-FE94A8AEBE6E}"/>
                  </a:ext>
                </a:extLst>
              </p14:cNvPr>
              <p14:cNvContentPartPr/>
              <p14:nvPr/>
            </p14:nvContentPartPr>
            <p14:xfrm>
              <a:off x="10787889" y="1541762"/>
              <a:ext cx="553320" cy="14760"/>
            </p14:xfrm>
          </p:contentPart>
        </mc:Choice>
        <mc:Fallback xmlns="">
          <p:pic>
            <p:nvPicPr>
              <p:cNvPr id="12" name="Ink 11">
                <a:extLst>
                  <a:ext uri="{FF2B5EF4-FFF2-40B4-BE49-F238E27FC236}">
                    <a16:creationId xmlns:a16="http://schemas.microsoft.com/office/drawing/2014/main" id="{8C511211-2FE7-69C6-D619-FE94A8AEBE6E}"/>
                  </a:ext>
                </a:extLst>
              </p:cNvPr>
              <p:cNvPicPr/>
              <p:nvPr/>
            </p:nvPicPr>
            <p:blipFill>
              <a:blip r:embed="rId8"/>
              <a:stretch>
                <a:fillRect/>
              </a:stretch>
            </p:blipFill>
            <p:spPr>
              <a:xfrm>
                <a:off x="10734249" y="1433762"/>
                <a:ext cx="660960" cy="2304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AACD4DD4-7B8B-F53C-B8D8-28E1B524E1DD}"/>
                  </a:ext>
                </a:extLst>
              </p14:cNvPr>
              <p14:cNvContentPartPr/>
              <p14:nvPr/>
            </p14:nvContentPartPr>
            <p14:xfrm>
              <a:off x="4387089" y="2183282"/>
              <a:ext cx="600840" cy="28440"/>
            </p14:xfrm>
          </p:contentPart>
        </mc:Choice>
        <mc:Fallback xmlns="">
          <p:pic>
            <p:nvPicPr>
              <p:cNvPr id="13" name="Ink 12">
                <a:extLst>
                  <a:ext uri="{FF2B5EF4-FFF2-40B4-BE49-F238E27FC236}">
                    <a16:creationId xmlns:a16="http://schemas.microsoft.com/office/drawing/2014/main" id="{AACD4DD4-7B8B-F53C-B8D8-28E1B524E1DD}"/>
                  </a:ext>
                </a:extLst>
              </p:cNvPr>
              <p:cNvPicPr/>
              <p:nvPr/>
            </p:nvPicPr>
            <p:blipFill>
              <a:blip r:embed="rId10"/>
              <a:stretch>
                <a:fillRect/>
              </a:stretch>
            </p:blipFill>
            <p:spPr>
              <a:xfrm>
                <a:off x="4333449" y="2075642"/>
                <a:ext cx="708480" cy="244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D298A2C3-18AD-4321-4981-9A283391B52C}"/>
                  </a:ext>
                </a:extLst>
              </p14:cNvPr>
              <p14:cNvContentPartPr/>
              <p14:nvPr/>
            </p14:nvContentPartPr>
            <p14:xfrm>
              <a:off x="10774569" y="2190122"/>
              <a:ext cx="532080" cy="14040"/>
            </p14:xfrm>
          </p:contentPart>
        </mc:Choice>
        <mc:Fallback xmlns="">
          <p:pic>
            <p:nvPicPr>
              <p:cNvPr id="14" name="Ink 13">
                <a:extLst>
                  <a:ext uri="{FF2B5EF4-FFF2-40B4-BE49-F238E27FC236}">
                    <a16:creationId xmlns:a16="http://schemas.microsoft.com/office/drawing/2014/main" id="{D298A2C3-18AD-4321-4981-9A283391B52C}"/>
                  </a:ext>
                </a:extLst>
              </p:cNvPr>
              <p:cNvPicPr/>
              <p:nvPr/>
            </p:nvPicPr>
            <p:blipFill>
              <a:blip r:embed="rId12"/>
              <a:stretch>
                <a:fillRect/>
              </a:stretch>
            </p:blipFill>
            <p:spPr>
              <a:xfrm>
                <a:off x="10720569" y="2082122"/>
                <a:ext cx="639720" cy="2296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1FFF75E8-3D95-E23B-C73F-B48248E66C4C}"/>
                  </a:ext>
                </a:extLst>
              </p14:cNvPr>
              <p14:cNvContentPartPr/>
              <p14:nvPr/>
            </p14:nvContentPartPr>
            <p14:xfrm>
              <a:off x="4441809" y="2790602"/>
              <a:ext cx="474480" cy="21240"/>
            </p14:xfrm>
          </p:contentPart>
        </mc:Choice>
        <mc:Fallback xmlns="">
          <p:pic>
            <p:nvPicPr>
              <p:cNvPr id="15" name="Ink 14">
                <a:extLst>
                  <a:ext uri="{FF2B5EF4-FFF2-40B4-BE49-F238E27FC236}">
                    <a16:creationId xmlns:a16="http://schemas.microsoft.com/office/drawing/2014/main" id="{1FFF75E8-3D95-E23B-C73F-B48248E66C4C}"/>
                  </a:ext>
                </a:extLst>
              </p:cNvPr>
              <p:cNvPicPr/>
              <p:nvPr/>
            </p:nvPicPr>
            <p:blipFill>
              <a:blip r:embed="rId14"/>
              <a:stretch>
                <a:fillRect/>
              </a:stretch>
            </p:blipFill>
            <p:spPr>
              <a:xfrm>
                <a:off x="4387809" y="2682602"/>
                <a:ext cx="58212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689A2071-97CF-B0B0-68DA-08D25CBE73ED}"/>
                  </a:ext>
                </a:extLst>
              </p14:cNvPr>
              <p14:cNvContentPartPr/>
              <p14:nvPr/>
            </p14:nvContentPartPr>
            <p14:xfrm>
              <a:off x="10884009" y="2879162"/>
              <a:ext cx="360" cy="360"/>
            </p14:xfrm>
          </p:contentPart>
        </mc:Choice>
        <mc:Fallback xmlns="">
          <p:pic>
            <p:nvPicPr>
              <p:cNvPr id="16" name="Ink 15">
                <a:extLst>
                  <a:ext uri="{FF2B5EF4-FFF2-40B4-BE49-F238E27FC236}">
                    <a16:creationId xmlns:a16="http://schemas.microsoft.com/office/drawing/2014/main" id="{689A2071-97CF-B0B0-68DA-08D25CBE73ED}"/>
                  </a:ext>
                </a:extLst>
              </p:cNvPr>
              <p:cNvPicPr/>
              <p:nvPr/>
            </p:nvPicPr>
            <p:blipFill>
              <a:blip r:embed="rId16"/>
              <a:stretch>
                <a:fillRect/>
              </a:stretch>
            </p:blipFill>
            <p:spPr>
              <a:xfrm>
                <a:off x="10830009" y="2771522"/>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7" name="Ink 16">
                <a:extLst>
                  <a:ext uri="{FF2B5EF4-FFF2-40B4-BE49-F238E27FC236}">
                    <a16:creationId xmlns:a16="http://schemas.microsoft.com/office/drawing/2014/main" id="{D470E61A-6F90-3EA6-D74E-51EE14CEEB35}"/>
                  </a:ext>
                </a:extLst>
              </p14:cNvPr>
              <p14:cNvContentPartPr/>
              <p14:nvPr/>
            </p14:nvContentPartPr>
            <p14:xfrm>
              <a:off x="10884009" y="2872322"/>
              <a:ext cx="484920" cy="13320"/>
            </p14:xfrm>
          </p:contentPart>
        </mc:Choice>
        <mc:Fallback xmlns="">
          <p:pic>
            <p:nvPicPr>
              <p:cNvPr id="17" name="Ink 16">
                <a:extLst>
                  <a:ext uri="{FF2B5EF4-FFF2-40B4-BE49-F238E27FC236}">
                    <a16:creationId xmlns:a16="http://schemas.microsoft.com/office/drawing/2014/main" id="{D470E61A-6F90-3EA6-D74E-51EE14CEEB35}"/>
                  </a:ext>
                </a:extLst>
              </p:cNvPr>
              <p:cNvPicPr/>
              <p:nvPr/>
            </p:nvPicPr>
            <p:blipFill>
              <a:blip r:embed="rId18"/>
              <a:stretch>
                <a:fillRect/>
              </a:stretch>
            </p:blipFill>
            <p:spPr>
              <a:xfrm>
                <a:off x="10830009" y="2764322"/>
                <a:ext cx="592560" cy="2289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8" name="Ink 17">
                <a:extLst>
                  <a:ext uri="{FF2B5EF4-FFF2-40B4-BE49-F238E27FC236}">
                    <a16:creationId xmlns:a16="http://schemas.microsoft.com/office/drawing/2014/main" id="{D32FFBBD-BB58-6D2F-16BF-178D7FA473EB}"/>
                  </a:ext>
                </a:extLst>
              </p14:cNvPr>
              <p14:cNvContentPartPr/>
              <p14:nvPr/>
            </p14:nvContentPartPr>
            <p14:xfrm>
              <a:off x="4407609" y="3787082"/>
              <a:ext cx="704520" cy="27720"/>
            </p14:xfrm>
          </p:contentPart>
        </mc:Choice>
        <mc:Fallback xmlns="">
          <p:pic>
            <p:nvPicPr>
              <p:cNvPr id="18" name="Ink 17">
                <a:extLst>
                  <a:ext uri="{FF2B5EF4-FFF2-40B4-BE49-F238E27FC236}">
                    <a16:creationId xmlns:a16="http://schemas.microsoft.com/office/drawing/2014/main" id="{D32FFBBD-BB58-6D2F-16BF-178D7FA473EB}"/>
                  </a:ext>
                </a:extLst>
              </p:cNvPr>
              <p:cNvPicPr/>
              <p:nvPr/>
            </p:nvPicPr>
            <p:blipFill>
              <a:blip r:embed="rId20"/>
              <a:stretch>
                <a:fillRect/>
              </a:stretch>
            </p:blipFill>
            <p:spPr>
              <a:xfrm>
                <a:off x="4353969" y="3679442"/>
                <a:ext cx="812160" cy="2433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9" name="Ink 18">
                <a:extLst>
                  <a:ext uri="{FF2B5EF4-FFF2-40B4-BE49-F238E27FC236}">
                    <a16:creationId xmlns:a16="http://schemas.microsoft.com/office/drawing/2014/main" id="{53175FA1-15F5-67A2-825C-A95975AAF141}"/>
                  </a:ext>
                </a:extLst>
              </p14:cNvPr>
              <p14:cNvContentPartPr/>
              <p14:nvPr/>
            </p14:nvContentPartPr>
            <p14:xfrm>
              <a:off x="10815249" y="3793562"/>
              <a:ext cx="393120" cy="19800"/>
            </p14:xfrm>
          </p:contentPart>
        </mc:Choice>
        <mc:Fallback xmlns="">
          <p:pic>
            <p:nvPicPr>
              <p:cNvPr id="19" name="Ink 18">
                <a:extLst>
                  <a:ext uri="{FF2B5EF4-FFF2-40B4-BE49-F238E27FC236}">
                    <a16:creationId xmlns:a16="http://schemas.microsoft.com/office/drawing/2014/main" id="{53175FA1-15F5-67A2-825C-A95975AAF141}"/>
                  </a:ext>
                </a:extLst>
              </p:cNvPr>
              <p:cNvPicPr/>
              <p:nvPr/>
            </p:nvPicPr>
            <p:blipFill>
              <a:blip r:embed="rId22"/>
              <a:stretch>
                <a:fillRect/>
              </a:stretch>
            </p:blipFill>
            <p:spPr>
              <a:xfrm>
                <a:off x="10761609" y="3685922"/>
                <a:ext cx="50076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0" name="Ink 19">
                <a:extLst>
                  <a:ext uri="{FF2B5EF4-FFF2-40B4-BE49-F238E27FC236}">
                    <a16:creationId xmlns:a16="http://schemas.microsoft.com/office/drawing/2014/main" id="{036494EF-57B7-BC34-D99C-BCA2CC7FEC0B}"/>
                  </a:ext>
                </a:extLst>
              </p14:cNvPr>
              <p14:cNvContentPartPr/>
              <p14:nvPr/>
            </p14:nvContentPartPr>
            <p14:xfrm>
              <a:off x="10842609" y="4318442"/>
              <a:ext cx="374760" cy="28080"/>
            </p14:xfrm>
          </p:contentPart>
        </mc:Choice>
        <mc:Fallback xmlns="">
          <p:pic>
            <p:nvPicPr>
              <p:cNvPr id="20" name="Ink 19">
                <a:extLst>
                  <a:ext uri="{FF2B5EF4-FFF2-40B4-BE49-F238E27FC236}">
                    <a16:creationId xmlns:a16="http://schemas.microsoft.com/office/drawing/2014/main" id="{036494EF-57B7-BC34-D99C-BCA2CC7FEC0B}"/>
                  </a:ext>
                </a:extLst>
              </p:cNvPr>
              <p:cNvPicPr/>
              <p:nvPr/>
            </p:nvPicPr>
            <p:blipFill>
              <a:blip r:embed="rId24"/>
              <a:stretch>
                <a:fillRect/>
              </a:stretch>
            </p:blipFill>
            <p:spPr>
              <a:xfrm>
                <a:off x="10788969" y="4210802"/>
                <a:ext cx="482400" cy="2437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1" name="Ink 20">
                <a:extLst>
                  <a:ext uri="{FF2B5EF4-FFF2-40B4-BE49-F238E27FC236}">
                    <a16:creationId xmlns:a16="http://schemas.microsoft.com/office/drawing/2014/main" id="{341F5F74-467F-DF8E-48C1-53FBFEED65AC}"/>
                  </a:ext>
                </a:extLst>
              </p14:cNvPr>
              <p14:cNvContentPartPr/>
              <p14:nvPr/>
            </p14:nvContentPartPr>
            <p14:xfrm>
              <a:off x="10863129" y="4789682"/>
              <a:ext cx="457200" cy="19080"/>
            </p14:xfrm>
          </p:contentPart>
        </mc:Choice>
        <mc:Fallback xmlns="">
          <p:pic>
            <p:nvPicPr>
              <p:cNvPr id="21" name="Ink 20">
                <a:extLst>
                  <a:ext uri="{FF2B5EF4-FFF2-40B4-BE49-F238E27FC236}">
                    <a16:creationId xmlns:a16="http://schemas.microsoft.com/office/drawing/2014/main" id="{341F5F74-467F-DF8E-48C1-53FBFEED65AC}"/>
                  </a:ext>
                </a:extLst>
              </p:cNvPr>
              <p:cNvPicPr/>
              <p:nvPr/>
            </p:nvPicPr>
            <p:blipFill>
              <a:blip r:embed="rId26"/>
              <a:stretch>
                <a:fillRect/>
              </a:stretch>
            </p:blipFill>
            <p:spPr>
              <a:xfrm>
                <a:off x="10809489" y="4681682"/>
                <a:ext cx="564840" cy="23472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2" name="Ink 21">
                <a:extLst>
                  <a:ext uri="{FF2B5EF4-FFF2-40B4-BE49-F238E27FC236}">
                    <a16:creationId xmlns:a16="http://schemas.microsoft.com/office/drawing/2014/main" id="{6A0F2C5B-C50B-0B70-131A-03C389F2A5D2}"/>
                  </a:ext>
                </a:extLst>
              </p14:cNvPr>
              <p14:cNvContentPartPr/>
              <p14:nvPr/>
            </p14:nvContentPartPr>
            <p14:xfrm>
              <a:off x="4462329" y="4210082"/>
              <a:ext cx="693000" cy="85320"/>
            </p14:xfrm>
          </p:contentPart>
        </mc:Choice>
        <mc:Fallback xmlns="">
          <p:pic>
            <p:nvPicPr>
              <p:cNvPr id="22" name="Ink 21">
                <a:extLst>
                  <a:ext uri="{FF2B5EF4-FFF2-40B4-BE49-F238E27FC236}">
                    <a16:creationId xmlns:a16="http://schemas.microsoft.com/office/drawing/2014/main" id="{6A0F2C5B-C50B-0B70-131A-03C389F2A5D2}"/>
                  </a:ext>
                </a:extLst>
              </p:cNvPr>
              <p:cNvPicPr/>
              <p:nvPr/>
            </p:nvPicPr>
            <p:blipFill>
              <a:blip r:embed="rId28"/>
              <a:stretch>
                <a:fillRect/>
              </a:stretch>
            </p:blipFill>
            <p:spPr>
              <a:xfrm>
                <a:off x="4408689" y="4102082"/>
                <a:ext cx="800640" cy="3009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3" name="Ink 22">
                <a:extLst>
                  <a:ext uri="{FF2B5EF4-FFF2-40B4-BE49-F238E27FC236}">
                    <a16:creationId xmlns:a16="http://schemas.microsoft.com/office/drawing/2014/main" id="{5210EC67-D5FB-AA59-2017-42392B55012D}"/>
                  </a:ext>
                </a:extLst>
              </p14:cNvPr>
              <p14:cNvContentPartPr/>
              <p14:nvPr/>
            </p14:nvContentPartPr>
            <p14:xfrm>
              <a:off x="4428489" y="4666922"/>
              <a:ext cx="638640" cy="41760"/>
            </p14:xfrm>
          </p:contentPart>
        </mc:Choice>
        <mc:Fallback xmlns="">
          <p:pic>
            <p:nvPicPr>
              <p:cNvPr id="23" name="Ink 22">
                <a:extLst>
                  <a:ext uri="{FF2B5EF4-FFF2-40B4-BE49-F238E27FC236}">
                    <a16:creationId xmlns:a16="http://schemas.microsoft.com/office/drawing/2014/main" id="{5210EC67-D5FB-AA59-2017-42392B55012D}"/>
                  </a:ext>
                </a:extLst>
              </p:cNvPr>
              <p:cNvPicPr/>
              <p:nvPr/>
            </p:nvPicPr>
            <p:blipFill>
              <a:blip r:embed="rId30"/>
              <a:stretch>
                <a:fillRect/>
              </a:stretch>
            </p:blipFill>
            <p:spPr>
              <a:xfrm>
                <a:off x="4374489" y="4559282"/>
                <a:ext cx="746280" cy="2574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4" name="Ink 23">
                <a:extLst>
                  <a:ext uri="{FF2B5EF4-FFF2-40B4-BE49-F238E27FC236}">
                    <a16:creationId xmlns:a16="http://schemas.microsoft.com/office/drawing/2014/main" id="{1442708E-DD2D-2590-8A42-C88086344614}"/>
                  </a:ext>
                </a:extLst>
              </p14:cNvPr>
              <p14:cNvContentPartPr/>
              <p14:nvPr/>
            </p14:nvContentPartPr>
            <p14:xfrm>
              <a:off x="10867809" y="5314562"/>
              <a:ext cx="391320" cy="34920"/>
            </p14:xfrm>
          </p:contentPart>
        </mc:Choice>
        <mc:Fallback xmlns="">
          <p:pic>
            <p:nvPicPr>
              <p:cNvPr id="24" name="Ink 23">
                <a:extLst>
                  <a:ext uri="{FF2B5EF4-FFF2-40B4-BE49-F238E27FC236}">
                    <a16:creationId xmlns:a16="http://schemas.microsoft.com/office/drawing/2014/main" id="{1442708E-DD2D-2590-8A42-C88086344614}"/>
                  </a:ext>
                </a:extLst>
              </p:cNvPr>
              <p:cNvPicPr/>
              <p:nvPr/>
            </p:nvPicPr>
            <p:blipFill>
              <a:blip r:embed="rId32"/>
              <a:stretch>
                <a:fillRect/>
              </a:stretch>
            </p:blipFill>
            <p:spPr>
              <a:xfrm>
                <a:off x="10813809" y="5206922"/>
                <a:ext cx="49896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5" name="Ink 24">
                <a:extLst>
                  <a:ext uri="{FF2B5EF4-FFF2-40B4-BE49-F238E27FC236}">
                    <a16:creationId xmlns:a16="http://schemas.microsoft.com/office/drawing/2014/main" id="{BDF9BA1F-AE92-ECED-5038-E426EA77FC9F}"/>
                  </a:ext>
                </a:extLst>
              </p14:cNvPr>
              <p14:cNvContentPartPr/>
              <p14:nvPr/>
            </p14:nvContentPartPr>
            <p14:xfrm>
              <a:off x="4380609" y="5158322"/>
              <a:ext cx="839520" cy="20880"/>
            </p14:xfrm>
          </p:contentPart>
        </mc:Choice>
        <mc:Fallback xmlns="">
          <p:pic>
            <p:nvPicPr>
              <p:cNvPr id="25" name="Ink 24">
                <a:extLst>
                  <a:ext uri="{FF2B5EF4-FFF2-40B4-BE49-F238E27FC236}">
                    <a16:creationId xmlns:a16="http://schemas.microsoft.com/office/drawing/2014/main" id="{BDF9BA1F-AE92-ECED-5038-E426EA77FC9F}"/>
                  </a:ext>
                </a:extLst>
              </p:cNvPr>
              <p:cNvPicPr/>
              <p:nvPr/>
            </p:nvPicPr>
            <p:blipFill>
              <a:blip r:embed="rId34"/>
              <a:stretch>
                <a:fillRect/>
              </a:stretch>
            </p:blipFill>
            <p:spPr>
              <a:xfrm>
                <a:off x="4326609" y="5050682"/>
                <a:ext cx="947160" cy="236520"/>
              </a:xfrm>
              <a:prstGeom prst="rect">
                <a:avLst/>
              </a:prstGeom>
            </p:spPr>
          </p:pic>
        </mc:Fallback>
      </mc:AlternateContent>
    </p:spTree>
    <p:extLst>
      <p:ext uri="{BB962C8B-B14F-4D97-AF65-F5344CB8AC3E}">
        <p14:creationId xmlns:p14="http://schemas.microsoft.com/office/powerpoint/2010/main" val="402638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9CEA213-4021-DF23-6996-1BE26467A523}"/>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Targedau</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Targets</a:t>
            </a:r>
            <a:endParaRPr lang="en-GB" sz="4000" dirty="0">
              <a:solidFill>
                <a:srgbClr val="E1BC4C"/>
              </a:solidFill>
              <a:latin typeface="+mn-lt"/>
              <a:cs typeface="Times New Roman"/>
            </a:endParaRPr>
          </a:p>
        </p:txBody>
      </p:sp>
      <p:graphicFrame>
        <p:nvGraphicFramePr>
          <p:cNvPr id="9" name="Table 8">
            <a:extLst>
              <a:ext uri="{FF2B5EF4-FFF2-40B4-BE49-F238E27FC236}">
                <a16:creationId xmlns:a16="http://schemas.microsoft.com/office/drawing/2014/main" id="{041DD519-50CF-BB94-8BDC-794A28D5147D}"/>
              </a:ext>
            </a:extLst>
          </p:cNvPr>
          <p:cNvGraphicFramePr>
            <a:graphicFrameLocks noGrp="1"/>
          </p:cNvGraphicFramePr>
          <p:nvPr>
            <p:extLst>
              <p:ext uri="{D42A27DB-BD31-4B8C-83A1-F6EECF244321}">
                <p14:modId xmlns:p14="http://schemas.microsoft.com/office/powerpoint/2010/main" val="1539668947"/>
              </p:ext>
            </p:extLst>
          </p:nvPr>
        </p:nvGraphicFramePr>
        <p:xfrm>
          <a:off x="1585215" y="2468911"/>
          <a:ext cx="9537710" cy="3210511"/>
        </p:xfrm>
        <a:graphic>
          <a:graphicData uri="http://schemas.openxmlformats.org/drawingml/2006/table">
            <a:tbl>
              <a:tblPr firstRow="1" firstCol="1" bandRow="1"/>
              <a:tblGrid>
                <a:gridCol w="4768855">
                  <a:extLst>
                    <a:ext uri="{9D8B030D-6E8A-4147-A177-3AD203B41FA5}">
                      <a16:colId xmlns:a16="http://schemas.microsoft.com/office/drawing/2014/main" val="3445487402"/>
                    </a:ext>
                  </a:extLst>
                </a:gridCol>
                <a:gridCol w="4768855">
                  <a:extLst>
                    <a:ext uri="{9D8B030D-6E8A-4147-A177-3AD203B41FA5}">
                      <a16:colId xmlns:a16="http://schemas.microsoft.com/office/drawing/2014/main" val="647135734"/>
                    </a:ext>
                  </a:extLst>
                </a:gridCol>
              </a:tblGrid>
              <a:tr h="291491">
                <a:tc>
                  <a:txBody>
                    <a:bodyPr/>
                    <a:lstStyle/>
                    <a:p>
                      <a:pPr>
                        <a:lnSpc>
                          <a:spcPct val="115000"/>
                        </a:lnSpc>
                        <a:spcAft>
                          <a:spcPts val="800"/>
                        </a:spcAft>
                      </a:pPr>
                      <a:r>
                        <a:rPr lang="en-GB" sz="1200" b="1" kern="100" dirty="0" err="1">
                          <a:effectLst/>
                          <a:latin typeface="Aptos" panose="020B0004020202020204" pitchFamily="34" charset="0"/>
                          <a:ea typeface="DengXian" panose="02010600030101010101" pitchFamily="2" charset="-122"/>
                          <a:cs typeface="Arial" panose="020B0604020202020204" pitchFamily="34" charset="0"/>
                        </a:rPr>
                        <a:t>Targed</a:t>
                      </a:r>
                      <a:endParaRPr lang="en-GB" sz="12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b="1" kern="100" dirty="0">
                          <a:effectLst/>
                          <a:latin typeface="Aptos" panose="020B0004020202020204" pitchFamily="34" charset="0"/>
                          <a:ea typeface="DengXian" panose="02010600030101010101" pitchFamily="2" charset="-122"/>
                          <a:cs typeface="Arial" panose="020B0604020202020204" pitchFamily="34" charset="0"/>
                        </a:rPr>
                        <a:t>Target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b="1" kern="100" dirty="0">
                          <a:effectLst/>
                          <a:latin typeface="Aptos" panose="020B0004020202020204" pitchFamily="34" charset="0"/>
                          <a:ea typeface="DengXian" panose="02010600030101010101" pitchFamily="2" charset="-122"/>
                          <a:cs typeface="Arial" panose="020B0604020202020204" pitchFamily="34" charset="0"/>
                        </a:rPr>
                        <a:t>Sut yr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wyf</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wedi</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mynd</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i'r</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afael</a:t>
                      </a:r>
                      <a:r>
                        <a:rPr lang="en-GB" sz="1200" b="1" kern="100" dirty="0">
                          <a:effectLst/>
                          <a:latin typeface="Aptos" panose="020B0004020202020204" pitchFamily="34" charset="0"/>
                          <a:ea typeface="DengXian" panose="02010600030101010101" pitchFamily="2" charset="-122"/>
                          <a:cs typeface="Arial" panose="020B0604020202020204" pitchFamily="34" charset="0"/>
                        </a:rPr>
                        <a:t> â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hyn</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yn</a:t>
                      </a:r>
                      <a:r>
                        <a:rPr lang="en-GB" sz="1200" b="1" kern="100" dirty="0">
                          <a:effectLst/>
                          <a:latin typeface="Aptos" panose="020B0004020202020204" pitchFamily="34" charset="0"/>
                          <a:ea typeface="DengXian" panose="02010600030101010101" pitchFamily="2" charset="-122"/>
                          <a:cs typeface="Arial" panose="020B0604020202020204" pitchFamily="34" charset="0"/>
                        </a:rPr>
                        <a:t> y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gwaith</a:t>
                      </a:r>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r>
                        <a:rPr lang="en-GB" sz="1200" b="1" kern="100" dirty="0" err="1">
                          <a:effectLst/>
                          <a:latin typeface="Aptos" panose="020B0004020202020204" pitchFamily="34" charset="0"/>
                          <a:ea typeface="DengXian" panose="02010600030101010101" pitchFamily="2" charset="-122"/>
                          <a:cs typeface="Arial" panose="020B0604020202020204" pitchFamily="34" charset="0"/>
                        </a:rPr>
                        <a:t>hwn</a:t>
                      </a:r>
                      <a:endParaRPr lang="en-GB" sz="1200" b="1" kern="100" dirty="0">
                        <a:effectLst/>
                        <a:latin typeface="Aptos" panose="020B00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b="1" kern="100" dirty="0">
                          <a:effectLst/>
                          <a:latin typeface="Aptos" panose="020B0004020202020204" pitchFamily="34" charset="0"/>
                          <a:ea typeface="DengXian" panose="02010600030101010101" pitchFamily="2" charset="-122"/>
                          <a:cs typeface="Arial" panose="020B0604020202020204" pitchFamily="34" charset="0"/>
                        </a:rPr>
                        <a:t>How I have addressed it in this work</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4683457"/>
                  </a:ext>
                </a:extLst>
              </a:tr>
              <a:tr h="899567">
                <a:tc>
                  <a:txBody>
                    <a:bodyPr/>
                    <a:lstStyle/>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9732580"/>
                  </a:ext>
                </a:extLst>
              </a:tr>
              <a:tr h="899567">
                <a:tc>
                  <a:txBody>
                    <a:bodyPr/>
                    <a:lstStyle/>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4308892"/>
                  </a:ext>
                </a:extLst>
              </a:tr>
              <a:tr h="899567">
                <a:tc>
                  <a:txBody>
                    <a:bodyPr/>
                    <a:lstStyle/>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800" kern="100">
                          <a:effectLst/>
                          <a:latin typeface="Aptos" panose="020B0004020202020204" pitchFamily="34" charset="0"/>
                          <a:ea typeface="DengXian" panose="02010600030101010101" pitchFamily="2" charset="-122"/>
                          <a:cs typeface="Arial" panose="020B0604020202020204" pitchFamily="34" charset="0"/>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800" kern="100" dirty="0">
                          <a:effectLst/>
                          <a:latin typeface="Aptos" panose="020B0004020202020204" pitchFamily="34" charset="0"/>
                          <a:ea typeface="DengXian" panose="02010600030101010101" pitchFamily="2" charset="-122"/>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64539996"/>
                  </a:ext>
                </a:extLst>
              </a:tr>
            </a:tbl>
          </a:graphicData>
        </a:graphic>
      </p:graphicFrame>
      <p:sp>
        <p:nvSpPr>
          <p:cNvPr id="10" name="Rectangle 3">
            <a:extLst>
              <a:ext uri="{FF2B5EF4-FFF2-40B4-BE49-F238E27FC236}">
                <a16:creationId xmlns:a16="http://schemas.microsoft.com/office/drawing/2014/main" id="{87958B69-8A0A-99AB-1B42-230AB3248FE8}"/>
              </a:ext>
            </a:extLst>
          </p:cNvPr>
          <p:cNvSpPr>
            <a:spLocks noChangeArrowheads="1"/>
          </p:cNvSpPr>
          <p:nvPr/>
        </p:nvSpPr>
        <p:spPr bwMode="auto">
          <a:xfrm>
            <a:off x="85159" y="1546248"/>
            <a:ext cx="630287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altLang="en-US" b="1" dirty="0" err="1">
                <a:latin typeface="Aptos" panose="020B0004020202020204" pitchFamily="34" charset="0"/>
                <a:ea typeface="DengXian" panose="02010600030101010101" pitchFamily="2" charset="-122"/>
                <a:cs typeface="Arial" panose="020B0604020202020204" pitchFamily="34" charset="0"/>
              </a:rPr>
              <a:t>Targedau</a:t>
            </a:r>
            <a:r>
              <a:rPr lang="en-GB" altLang="en-US" b="1" dirty="0">
                <a:latin typeface="Aptos" panose="020B0004020202020204" pitchFamily="34" charset="0"/>
                <a:ea typeface="DengXian" panose="02010600030101010101" pitchFamily="2" charset="-122"/>
                <a:cs typeface="Arial" panose="020B0604020202020204" pitchFamily="34" charset="0"/>
              </a:rPr>
              <a:t> o </a:t>
            </a:r>
            <a:r>
              <a:rPr lang="en-GB" altLang="en-US" b="1" dirty="0" err="1">
                <a:latin typeface="Aptos" panose="020B0004020202020204" pitchFamily="34" charset="0"/>
                <a:ea typeface="DengXian" panose="02010600030101010101" pitchFamily="2" charset="-122"/>
                <a:cs typeface="Arial" panose="020B0604020202020204" pitchFamily="34" charset="0"/>
              </a:rPr>
              <a:t>fy</a:t>
            </a:r>
            <a:r>
              <a:rPr lang="en-GB" altLang="en-US" b="1" dirty="0">
                <a:latin typeface="Aptos" panose="020B0004020202020204" pitchFamily="34" charset="0"/>
                <a:ea typeface="DengXian" panose="02010600030101010101" pitchFamily="2" charset="-122"/>
                <a:cs typeface="Arial" panose="020B0604020202020204" pitchFamily="34" charset="0"/>
              </a:rPr>
              <a:t> </a:t>
            </a:r>
            <a:r>
              <a:rPr lang="en-GB" altLang="en-US" b="1" dirty="0" err="1">
                <a:latin typeface="Aptos" panose="020B0004020202020204" pitchFamily="34" charset="0"/>
                <a:ea typeface="DengXian" panose="02010600030101010101" pitchFamily="2" charset="-122"/>
                <a:cs typeface="Arial" panose="020B0604020202020204" pitchFamily="34" charset="0"/>
              </a:rPr>
              <a:t>aseiniad</a:t>
            </a:r>
            <a:r>
              <a:rPr lang="en-GB" altLang="en-US" b="1" dirty="0">
                <a:latin typeface="Aptos" panose="020B0004020202020204" pitchFamily="34" charset="0"/>
                <a:ea typeface="DengXian" panose="02010600030101010101" pitchFamily="2" charset="-122"/>
                <a:cs typeface="Arial" panose="020B0604020202020204" pitchFamily="34" charset="0"/>
              </a:rPr>
              <a:t> </a:t>
            </a:r>
            <a:r>
              <a:rPr lang="en-GB" altLang="en-US" b="1" dirty="0" err="1">
                <a:latin typeface="Aptos" panose="020B0004020202020204" pitchFamily="34" charset="0"/>
                <a:ea typeface="DengXian" panose="02010600030101010101" pitchFamily="2" charset="-122"/>
                <a:cs typeface="Arial" panose="020B0604020202020204" pitchFamily="34" charset="0"/>
              </a:rPr>
              <a:t>blaenorol</a:t>
            </a:r>
            <a:endParaRPr lang="en-GB" altLang="en-US" b="1" dirty="0">
              <a:latin typeface="Aptos" panose="020B0004020202020204" pitchFamily="34" charset="0"/>
              <a:ea typeface="DengXian" panose="02010600030101010101" pitchFamily="2" charset="-122"/>
              <a:cs typeface="Arial" panose="020B0604020202020204" pitchFamily="34" charset="0"/>
            </a:endParaRPr>
          </a:p>
          <a:p>
            <a:pPr eaLnBrk="0" fontAlgn="base" hangingPunct="0">
              <a:spcBef>
                <a:spcPct val="0"/>
              </a:spcBef>
              <a:spcAft>
                <a:spcPct val="0"/>
              </a:spcAft>
            </a:pPr>
            <a:r>
              <a:rPr kumimoji="0" lang="en-GB" altLang="en-US"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Targets from my previous assignment</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23095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30A2D8-F0C3-436B-4263-3D2E19A544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12690" y="2288042"/>
            <a:ext cx="3303269" cy="2303479"/>
          </a:xfrm>
          <a:prstGeom prst="rect">
            <a:avLst/>
          </a:prstGeom>
        </p:spPr>
      </p:pic>
      <p:pic>
        <p:nvPicPr>
          <p:cNvPr id="7" name="Picture 6">
            <a:extLst>
              <a:ext uri="{FF2B5EF4-FFF2-40B4-BE49-F238E27FC236}">
                <a16:creationId xmlns:a16="http://schemas.microsoft.com/office/drawing/2014/main" id="{C8F30831-EF89-BE3A-9127-C5E21DD2241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36406" y="1940163"/>
            <a:ext cx="7342904" cy="2977674"/>
          </a:xfrm>
          <a:prstGeom prst="rect">
            <a:avLst/>
          </a:prstGeom>
        </p:spPr>
      </p:pic>
    </p:spTree>
    <p:extLst>
      <p:ext uri="{BB962C8B-B14F-4D97-AF65-F5344CB8AC3E}">
        <p14:creationId xmlns:p14="http://schemas.microsoft.com/office/powerpoint/2010/main" val="194787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C2E42-7EAD-370D-68AD-2588CC00E7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B35B0F-6D36-2D2A-EAB7-063501E9D445}"/>
              </a:ext>
            </a:extLst>
          </p:cNvPr>
          <p:cNvSpPr>
            <a:spLocks noGrp="1"/>
          </p:cNvSpPr>
          <p:nvPr>
            <p:ph idx="1"/>
          </p:nvPr>
        </p:nvSpPr>
        <p:spPr/>
        <p:txBody>
          <a:bodyPr>
            <a:normAutofit/>
          </a:bodyPr>
          <a:lstStyle/>
          <a:p>
            <a:pPr marL="0" indent="0" algn="l" rtl="0" fontAlgn="base">
              <a:buNone/>
            </a:pPr>
            <a:r>
              <a:rPr lang="en-GB" b="1" i="0" dirty="0">
                <a:solidFill>
                  <a:srgbClr val="000000"/>
                </a:solidFill>
                <a:effectLst/>
                <a:latin typeface="Aptos" panose="020B0004020202020204" pitchFamily="34" charset="0"/>
              </a:rPr>
              <a:t>Create a community profile for your PTE1 school. Using relevant literature, suggest ways in which the school can make use of its location and community to support pupil learning.</a:t>
            </a:r>
            <a:r>
              <a:rPr lang="en-GB" b="0" i="0" dirty="0">
                <a:solidFill>
                  <a:srgbClr val="000000"/>
                </a:solidFill>
                <a:effectLst/>
                <a:latin typeface="Aptos" panose="020B0004020202020204" pitchFamily="34" charset="0"/>
              </a:rPr>
              <a:t> </a:t>
            </a:r>
            <a:endParaRPr lang="en-GB" sz="4000" dirty="0">
              <a:solidFill>
                <a:srgbClr val="000000"/>
              </a:solidFill>
              <a:latin typeface="Segoe UI" panose="020B0502040204020203" pitchFamily="34" charset="0"/>
            </a:endParaRPr>
          </a:p>
          <a:p>
            <a:pPr marL="0" indent="0" algn="l" rtl="0" fontAlgn="base">
              <a:buNone/>
            </a:pPr>
            <a:r>
              <a:rPr lang="en-GB" b="0" i="1" dirty="0">
                <a:solidFill>
                  <a:srgbClr val="000000"/>
                </a:solidFill>
                <a:effectLst/>
                <a:latin typeface="Aptos" panose="020B0004020202020204" pitchFamily="34" charset="0"/>
              </a:rPr>
              <a:t>2000 words</a:t>
            </a:r>
            <a:r>
              <a:rPr lang="en-GB" b="0" i="0" dirty="0">
                <a:solidFill>
                  <a:srgbClr val="000000"/>
                </a:solidFill>
                <a:effectLst/>
                <a:latin typeface="Aptos" panose="020B0004020202020204" pitchFamily="34" charset="0"/>
              </a:rPr>
              <a:t> </a:t>
            </a:r>
            <a:endParaRPr lang="en-GB" sz="4000" b="0" i="0" dirty="0">
              <a:solidFill>
                <a:srgbClr val="000000"/>
              </a:solidFill>
              <a:effectLst/>
              <a:latin typeface="Segoe UI" panose="020B0502040204020203" pitchFamily="34" charset="0"/>
            </a:endParaRPr>
          </a:p>
          <a:p>
            <a:pPr marL="0" indent="0" algn="l" rtl="0" fontAlgn="base">
              <a:buNone/>
            </a:pPr>
            <a:r>
              <a:rPr lang="en-GB" b="0" i="0" dirty="0">
                <a:solidFill>
                  <a:srgbClr val="000000"/>
                </a:solidFill>
                <a:effectLst/>
                <a:latin typeface="Aptos" panose="020B0004020202020204" pitchFamily="34" charset="0"/>
              </a:rPr>
              <a:t>Due – 11</a:t>
            </a:r>
            <a:r>
              <a:rPr lang="en-GB" b="0" i="0" baseline="30000" dirty="0">
                <a:solidFill>
                  <a:srgbClr val="000000"/>
                </a:solidFill>
                <a:effectLst/>
                <a:latin typeface="Aptos" panose="020B0004020202020204" pitchFamily="34" charset="0"/>
              </a:rPr>
              <a:t>th</a:t>
            </a:r>
            <a:r>
              <a:rPr lang="en-GB" b="0" i="0" dirty="0">
                <a:solidFill>
                  <a:srgbClr val="000000"/>
                </a:solidFill>
                <a:effectLst/>
                <a:latin typeface="Aptos" panose="020B0004020202020204" pitchFamily="34" charset="0"/>
              </a:rPr>
              <a:t> May 23:39 </a:t>
            </a:r>
            <a:endParaRPr lang="en-GB" sz="4000" b="0" i="0" dirty="0">
              <a:solidFill>
                <a:srgbClr val="000000"/>
              </a:solidFill>
              <a:effectLst/>
              <a:latin typeface="Segoe UI" panose="020B0502040204020203" pitchFamily="34" charset="0"/>
            </a:endParaRPr>
          </a:p>
        </p:txBody>
      </p:sp>
      <p:sp>
        <p:nvSpPr>
          <p:cNvPr id="4" name="Content Placeholder 3">
            <a:extLst>
              <a:ext uri="{FF2B5EF4-FFF2-40B4-BE49-F238E27FC236}">
                <a16:creationId xmlns:a16="http://schemas.microsoft.com/office/drawing/2014/main" id="{03297F5D-7EBB-B371-358E-2AC7EFF727F3}"/>
              </a:ext>
            </a:extLst>
          </p:cNvPr>
          <p:cNvSpPr>
            <a:spLocks noGrp="1"/>
          </p:cNvSpPr>
          <p:nvPr>
            <p:ph idx="10"/>
          </p:nvPr>
        </p:nvSpPr>
        <p:spPr/>
        <p:txBody>
          <a:bodyPr>
            <a:normAutofit/>
          </a:bodyPr>
          <a:lstStyle/>
          <a:p>
            <a:pPr algn="l" rtl="0" fontAlgn="base"/>
            <a:r>
              <a:rPr lang="cy-GB" b="1" i="0" dirty="0">
                <a:solidFill>
                  <a:srgbClr val="000000"/>
                </a:solidFill>
                <a:effectLst/>
                <a:latin typeface="Aptos" panose="020B0004020202020204" pitchFamily="34" charset="0"/>
              </a:rPr>
              <a:t>Creu proffil cymunedol ar gyfer eich ysgol PAP1. Gan ddefnyddio llenyddiaeth berthnasol, awgrymwch ffyrdd y gall yr ysgol ddefnyddio ei lleoliad a'i chymuned i gefnogi dysgu disgyblion.</a:t>
            </a:r>
            <a:r>
              <a:rPr lang="cy-GB" b="0" i="0" dirty="0">
                <a:solidFill>
                  <a:srgbClr val="000000"/>
                </a:solidFill>
                <a:effectLst/>
                <a:latin typeface="Aptos" panose="020B0004020202020204" pitchFamily="34" charset="0"/>
              </a:rPr>
              <a:t> </a:t>
            </a:r>
            <a:endParaRPr lang="cy-GB" b="0" i="0" dirty="0">
              <a:solidFill>
                <a:srgbClr val="000000"/>
              </a:solidFill>
              <a:effectLst/>
              <a:latin typeface="Segoe UI" panose="020B0502040204020203" pitchFamily="34" charset="0"/>
            </a:endParaRPr>
          </a:p>
          <a:p>
            <a:pPr algn="l" rtl="0" fontAlgn="base"/>
            <a:r>
              <a:rPr lang="cy-GB" b="0" i="1" dirty="0">
                <a:solidFill>
                  <a:srgbClr val="000000"/>
                </a:solidFill>
                <a:effectLst/>
                <a:latin typeface="Aptos" panose="020B0004020202020204" pitchFamily="34" charset="0"/>
              </a:rPr>
              <a:t>2000 o eiriau</a:t>
            </a:r>
            <a:r>
              <a:rPr lang="cy-GB" b="0" i="0" dirty="0">
                <a:solidFill>
                  <a:srgbClr val="000000"/>
                </a:solidFill>
                <a:effectLst/>
                <a:latin typeface="Aptos" panose="020B0004020202020204" pitchFamily="34" charset="0"/>
              </a:rPr>
              <a:t> </a:t>
            </a:r>
            <a:endParaRPr lang="cy-GB" b="0" i="0" dirty="0">
              <a:solidFill>
                <a:srgbClr val="000000"/>
              </a:solidFill>
              <a:effectLst/>
              <a:latin typeface="Segoe UI" panose="020B0502040204020203" pitchFamily="34" charset="0"/>
            </a:endParaRPr>
          </a:p>
          <a:p>
            <a:pPr algn="l" rtl="0" fontAlgn="base"/>
            <a:r>
              <a:rPr lang="cy-GB" b="0" i="0" dirty="0">
                <a:solidFill>
                  <a:srgbClr val="000000"/>
                </a:solidFill>
                <a:effectLst/>
                <a:latin typeface="Aptos" panose="020B0004020202020204" pitchFamily="34" charset="0"/>
              </a:rPr>
              <a:t>Ddyledus – Mai 1123:39 </a:t>
            </a:r>
            <a:endParaRPr lang="cy-GB" b="0" i="0" dirty="0">
              <a:solidFill>
                <a:srgbClr val="000000"/>
              </a:solidFill>
              <a:effectLst/>
              <a:latin typeface="Segoe UI" panose="020B0502040204020203" pitchFamily="34" charset="0"/>
            </a:endParaRPr>
          </a:p>
        </p:txBody>
      </p:sp>
      <p:sp>
        <p:nvSpPr>
          <p:cNvPr id="5" name="Title 1">
            <a:extLst>
              <a:ext uri="{FF2B5EF4-FFF2-40B4-BE49-F238E27FC236}">
                <a16:creationId xmlns:a16="http://schemas.microsoft.com/office/drawing/2014/main" id="{7B82FC81-997A-5A1C-1E43-AC6115935055}"/>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solidFill>
                  <a:schemeClr val="bg1"/>
                </a:solidFill>
                <a:cs typeface="Calibri"/>
              </a:rPr>
              <a:t>Aseiniad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Assignment</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4174584694"/>
      </p:ext>
    </p:extLst>
  </p:cSld>
  <p:clrMapOvr>
    <a:masterClrMapping/>
  </p:clrMapOvr>
</p:sld>
</file>

<file path=ppt/theme/theme1.xml><?xml version="1.0" encoding="utf-8"?>
<a:theme xmlns:a="http://schemas.openxmlformats.org/drawingml/2006/main" name="UWTSD Title Page 1">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684AEBFC-3A93-484B-BFDF-B7F8C1A2BD35}"/>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85B510CA-8E58-4397-812E-63087EC85AF7}"/>
    </a:ext>
  </a:extLst>
</a:theme>
</file>

<file path=ppt/theme/theme3.xml><?xml version="1.0" encoding="utf-8"?>
<a:theme xmlns:a="http://schemas.openxmlformats.org/drawingml/2006/main" name="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4.xml><?xml version="1.0" encoding="utf-8"?>
<a:theme xmlns:a="http://schemas.openxmlformats.org/drawingml/2006/main" name="1_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E734342-E651-46D4-8165-785D3D125494}"/>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98EDE1DB-CD80-4646-9B33-E990BD336E22}"/>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41dec61dd083a53000eef97fc89faae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68bcea133a727dbef5f24f4c66cdfb2"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A49A2445-4FDF-4BF5-985E-F311AD087781}">
  <ds:schemaRefs>
    <ds:schemaRef ds:uri="http://purl.org/dc/terms/"/>
    <ds:schemaRef ds:uri="http://schemas.microsoft.com/office/2006/metadata/properties"/>
    <ds:schemaRef ds:uri="http://purl.org/dc/elements/1.1/"/>
    <ds:schemaRef ds:uri="3eb6308f-0309-4f07-a109-b71d4ba07be8"/>
    <ds:schemaRef ds:uri="http://schemas.microsoft.com/office/2006/documentManagement/types"/>
    <ds:schemaRef ds:uri="http://purl.org/dc/dcmitype/"/>
    <ds:schemaRef ds:uri="http://www.w3.org/XML/1998/namespace"/>
    <ds:schemaRef ds:uri="http://schemas.microsoft.com/office/infopath/2007/PartnerControls"/>
    <ds:schemaRef ds:uri="http://schemas.openxmlformats.org/package/2006/metadata/core-properties"/>
    <ds:schemaRef ds:uri="fca732d2-42aa-479a-949b-5201afea3092"/>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60872C34-6510-4ADC-8ACF-51E136C564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APLP updated 2024</Template>
  <TotalTime>0</TotalTime>
  <Words>1561</Words>
  <Application>Microsoft Office PowerPoint</Application>
  <PresentationFormat>Widescreen</PresentationFormat>
  <Paragraphs>156</Paragraphs>
  <Slides>14</Slides>
  <Notes>12</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14</vt:i4>
      </vt:variant>
    </vt:vector>
  </HeadingPairs>
  <TitlesOfParts>
    <vt:vector size="26" baseType="lpstr">
      <vt:lpstr>Aptos</vt:lpstr>
      <vt:lpstr>Arial</vt:lpstr>
      <vt:lpstr>Calibri</vt:lpstr>
      <vt:lpstr>Calibri Light</vt:lpstr>
      <vt:lpstr>Segoe UI</vt:lpstr>
      <vt:lpstr>Symbol</vt:lpstr>
      <vt:lpstr>UWTSD Title Page 1</vt:lpstr>
      <vt:lpstr>UWTSD Text 1</vt:lpstr>
      <vt:lpstr>UWTSD Text 2</vt:lpstr>
      <vt:lpstr>1_UWTSD Text 2</vt:lpstr>
      <vt:lpstr>UWTSD Text 3</vt:lpstr>
      <vt:lpstr>UWTSD Text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Stacey</dc:creator>
  <cp:lastModifiedBy>Dave Stacey</cp:lastModifiedBy>
  <cp:revision>8</cp:revision>
  <cp:lastPrinted>2024-03-12T08:55:28Z</cp:lastPrinted>
  <dcterms:created xsi:type="dcterms:W3CDTF">2024-11-12T06:46:08Z</dcterms:created>
  <dcterms:modified xsi:type="dcterms:W3CDTF">2026-04-22T14:58:23Z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