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0"/>
  </p:notesMasterIdLst>
  <p:handoutMasterIdLst>
    <p:handoutMasterId r:id="rId21"/>
  </p:handoutMasterIdLst>
  <p:sldIdLst>
    <p:sldId id="392" r:id="rId2"/>
    <p:sldId id="423" r:id="rId3"/>
    <p:sldId id="275" r:id="rId4"/>
    <p:sldId id="396" r:id="rId5"/>
    <p:sldId id="418" r:id="rId6"/>
    <p:sldId id="399" r:id="rId7"/>
    <p:sldId id="400" r:id="rId8"/>
    <p:sldId id="401" r:id="rId9"/>
    <p:sldId id="419" r:id="rId10"/>
    <p:sldId id="420" r:id="rId11"/>
    <p:sldId id="421" r:id="rId12"/>
    <p:sldId id="422" r:id="rId13"/>
    <p:sldId id="271" r:id="rId14"/>
    <p:sldId id="426" r:id="rId15"/>
    <p:sldId id="424" r:id="rId16"/>
    <p:sldId id="425" r:id="rId17"/>
    <p:sldId id="393" r:id="rId18"/>
    <p:sldId id="391" r:id="rId19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48" autoAdjust="0"/>
    <p:restoredTop sz="69685" autoAdjust="0"/>
  </p:normalViewPr>
  <p:slideViewPr>
    <p:cSldViewPr>
      <p:cViewPr>
        <p:scale>
          <a:sx n="83" d="100"/>
          <a:sy n="83" d="100"/>
        </p:scale>
        <p:origin x="1312" y="14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2256709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71460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34114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64346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62924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47486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7528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11744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12524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4808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78756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612600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678475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89087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02/07/2023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02/07/2023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02/07/2023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02/07/2023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02/07/2023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02/07/2023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02/07/2023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02/07/2023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02/07/2023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02/07/2023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02/07/2023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02/07/2023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LCMB7013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737312"/>
            <a:ext cx="10657184" cy="1995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4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The Role of Line Managers in Managing Performance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6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Managing Performance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6733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8074C-F0E2-935D-E5A3-625B526567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Lesson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33383-653F-6DB2-E1AA-7CAF13EE67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Week 3 session – Motivation - Does money motivate?</a:t>
            </a:r>
          </a:p>
          <a:p>
            <a:r>
              <a:rPr lang="en-US" dirty="0"/>
              <a:t>Week 4 – Role of Line Managers – Lecture &amp; discussion</a:t>
            </a:r>
          </a:p>
          <a:p>
            <a:r>
              <a:rPr lang="en-US" dirty="0"/>
              <a:t>Reflective activities during the session</a:t>
            </a:r>
          </a:p>
          <a:p>
            <a:r>
              <a:rPr lang="en-US" dirty="0"/>
              <a:t>Seminar Activity</a:t>
            </a:r>
          </a:p>
        </p:txBody>
      </p:sp>
    </p:spTree>
    <p:extLst>
      <p:ext uri="{BB962C8B-B14F-4D97-AF65-F5344CB8AC3E}">
        <p14:creationId xmlns:p14="http://schemas.microsoft.com/office/powerpoint/2010/main" val="778682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7408" y="1772815"/>
            <a:ext cx="10972800" cy="3813993"/>
          </a:xfrm>
        </p:spPr>
        <p:txBody>
          <a:bodyPr>
            <a:noAutofit/>
          </a:bodyPr>
          <a:lstStyle/>
          <a:p>
            <a:pPr algn="just">
              <a:spcBef>
                <a:spcPts val="0"/>
              </a:spcBef>
              <a:spcAft>
                <a:spcPts val="600"/>
              </a:spcAft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developments in the role of line managers (LMs)</a:t>
            </a:r>
          </a:p>
          <a:p>
            <a:pPr algn="just">
              <a:spcBef>
                <a:spcPts val="0"/>
              </a:spcBef>
              <a:spcAft>
                <a:spcPts val="600"/>
              </a:spcAft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critical role of LMs in leading and managing people.</a:t>
            </a:r>
          </a:p>
          <a:p>
            <a:pPr algn="just">
              <a:spcBef>
                <a:spcPts val="0"/>
              </a:spcBef>
              <a:spcAft>
                <a:spcPts val="600"/>
              </a:spcAft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LMs responsibilities in performance management</a:t>
            </a:r>
          </a:p>
          <a:p>
            <a:pPr algn="just">
              <a:spcBef>
                <a:spcPts val="0"/>
              </a:spcBef>
              <a:spcAft>
                <a:spcPts val="600"/>
              </a:spcAft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problems experienced by LMs in delivering their performance management responsibilities</a:t>
            </a:r>
          </a:p>
          <a:p>
            <a:pPr algn="just">
              <a:spcBef>
                <a:spcPts val="0"/>
              </a:spcBef>
              <a:spcAft>
                <a:spcPts val="600"/>
              </a:spcAft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supporting LMs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Reasons for Increased Devolution of HRM to the Line (1)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C853C3-02A5-45B3-B202-35C3AB436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306" y="2204864"/>
            <a:ext cx="10745387" cy="3456384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growth of the ‘HRM’ model </a:t>
            </a:r>
          </a:p>
          <a:p>
            <a:pPr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increased </a:t>
            </a:r>
            <a:r>
              <a:rPr lang="en-GB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competiveness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/greater focus on organisational performance</a:t>
            </a:r>
          </a:p>
          <a:p>
            <a:pPr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individualisation of the employment relationship</a:t>
            </a:r>
          </a:p>
          <a:p>
            <a:pPr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decentralisation of decision making </a:t>
            </a:r>
          </a:p>
        </p:txBody>
      </p:sp>
    </p:spTree>
    <p:extLst>
      <p:ext uri="{BB962C8B-B14F-4D97-AF65-F5344CB8AC3E}">
        <p14:creationId xmlns:p14="http://schemas.microsoft.com/office/powerpoint/2010/main" val="27073223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Reasons for Increased Devolution of HRM to the Line (2)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C853C3-02A5-45B3-B202-35C3AB436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306" y="2204864"/>
            <a:ext cx="10745387" cy="3456384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de-layering</a:t>
            </a:r>
          </a:p>
          <a:p>
            <a:pPr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growth in team working</a:t>
            </a:r>
          </a:p>
          <a:p>
            <a:pPr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growth in e-HR</a:t>
            </a:r>
          </a:p>
          <a:p>
            <a:pPr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drive for cost efficiencies</a:t>
            </a:r>
          </a:p>
          <a:p>
            <a:pPr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increased service quality.</a:t>
            </a:r>
          </a:p>
        </p:txBody>
      </p:sp>
    </p:spTree>
    <p:extLst>
      <p:ext uri="{BB962C8B-B14F-4D97-AF65-F5344CB8AC3E}">
        <p14:creationId xmlns:p14="http://schemas.microsoft.com/office/powerpoint/2010/main" val="23792636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Critical Role of Line Managers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C853C3-02A5-45B3-B202-35C3AB436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306" y="1556792"/>
            <a:ext cx="10745387" cy="4104456"/>
          </a:xfrm>
        </p:spPr>
        <p:txBody>
          <a:bodyPr>
            <a:noAutofit/>
          </a:bodyPr>
          <a:lstStyle/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‘HR agents’– LMs mediate the relationship between HR policies and performance</a:t>
            </a:r>
          </a:p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 leadership behaviours </a:t>
            </a:r>
          </a:p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leader-member exchange theory</a:t>
            </a:r>
          </a:p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perceived supervisor support theory</a:t>
            </a:r>
          </a:p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contract.</a:t>
            </a:r>
          </a:p>
        </p:txBody>
      </p:sp>
    </p:spTree>
    <p:extLst>
      <p:ext uri="{BB962C8B-B14F-4D97-AF65-F5344CB8AC3E}">
        <p14:creationId xmlns:p14="http://schemas.microsoft.com/office/powerpoint/2010/main" val="31338339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Relations-Orientated Leadership Behaviours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C853C3-02A5-45B3-B202-35C3AB436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306" y="1376772"/>
            <a:ext cx="10745387" cy="4356484"/>
          </a:xfrm>
        </p:spPr>
        <p:txBody>
          <a:bodyPr>
            <a:noAutofit/>
          </a:bodyPr>
          <a:lstStyle/>
          <a:p>
            <a:pPr marL="0" indent="0" algn="just">
              <a:spcBef>
                <a:spcPts val="600"/>
              </a:spcBef>
              <a:buNone/>
            </a:pP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Five important behaviours (Gilbert et al 2011):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supporting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developing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recognition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consulting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empowering.</a:t>
            </a:r>
          </a:p>
        </p:txBody>
      </p:sp>
    </p:spTree>
    <p:extLst>
      <p:ext uri="{BB962C8B-B14F-4D97-AF65-F5344CB8AC3E}">
        <p14:creationId xmlns:p14="http://schemas.microsoft.com/office/powerpoint/2010/main" val="22382860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LMs’ Involvement in Performance Management Activities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C853C3-02A5-45B3-B202-35C3AB436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306" y="1556792"/>
            <a:ext cx="10745387" cy="4176464"/>
          </a:xfrm>
        </p:spPr>
        <p:txBody>
          <a:bodyPr>
            <a:noAutofit/>
          </a:bodyPr>
          <a:lstStyle/>
          <a:p>
            <a:pPr marL="0" indent="0" algn="just">
              <a:spcBef>
                <a:spcPts val="600"/>
              </a:spcBef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Formal and informal: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induction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performance appraisal and feedback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training, learning and development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performance related rewards decisions 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providing recognition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managing underperformance 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absence management.</a:t>
            </a:r>
          </a:p>
        </p:txBody>
      </p:sp>
    </p:spTree>
    <p:extLst>
      <p:ext uri="{BB962C8B-B14F-4D97-AF65-F5344CB8AC3E}">
        <p14:creationId xmlns:p14="http://schemas.microsoft.com/office/powerpoint/2010/main" val="31663518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Problems with LM Involvement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C853C3-02A5-45B3-B202-35C3AB436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306" y="1556792"/>
            <a:ext cx="10745387" cy="4176464"/>
          </a:xfrm>
        </p:spPr>
        <p:txBody>
          <a:bodyPr>
            <a:noAutofit/>
          </a:bodyPr>
          <a:lstStyle/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 overload and competing work priorities</a:t>
            </a:r>
          </a:p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skills and knowledge</a:t>
            </a:r>
          </a:p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training, learning and development </a:t>
            </a:r>
          </a:p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motivation and commitment to undertake people management </a:t>
            </a:r>
          </a:p>
          <a:p>
            <a:pPr algn="just">
              <a:spcBef>
                <a:spcPts val="600"/>
              </a:spcBef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support. </a:t>
            </a:r>
          </a:p>
        </p:txBody>
      </p:sp>
    </p:spTree>
    <p:extLst>
      <p:ext uri="{BB962C8B-B14F-4D97-AF65-F5344CB8AC3E}">
        <p14:creationId xmlns:p14="http://schemas.microsoft.com/office/powerpoint/2010/main" val="28247317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Difficult Conversations’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C853C3-02A5-45B3-B202-35C3AB436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306" y="1340768"/>
            <a:ext cx="10745387" cy="4392488"/>
          </a:xfrm>
        </p:spPr>
        <p:txBody>
          <a:bodyPr>
            <a:noAutofit/>
          </a:bodyPr>
          <a:lstStyle/>
          <a:p>
            <a:pPr marL="0" indent="0" algn="just">
              <a:spcBef>
                <a:spcPts val="600"/>
              </a:spcBef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LMs dislike having ‘difficult conversations’ for example: 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delivering bad news (e.g. not selected for promotion)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providing critical feedback on performance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raising issues of misconduct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raising issues relating to personal hygiene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addressing conflict between colleagues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investigating complaints </a:t>
            </a:r>
          </a:p>
          <a:p>
            <a:pPr lvl="1" algn="just"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providing feedback to someone more senior. </a:t>
            </a:r>
          </a:p>
        </p:txBody>
      </p:sp>
    </p:spTree>
    <p:extLst>
      <p:ext uri="{BB962C8B-B14F-4D97-AF65-F5344CB8AC3E}">
        <p14:creationId xmlns:p14="http://schemas.microsoft.com/office/powerpoint/2010/main" val="3070483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Supporting Line Managers (1)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C853C3-02A5-45B3-B202-35C3AB436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306" y="1340768"/>
            <a:ext cx="10745387" cy="4392488"/>
          </a:xfrm>
        </p:spPr>
        <p:txBody>
          <a:bodyPr>
            <a:noAutofit/>
          </a:bodyPr>
          <a:lstStyle/>
          <a:p>
            <a:pPr algn="just">
              <a:spcBef>
                <a:spcPts val="600"/>
              </a:spcBef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HR advice and support </a:t>
            </a:r>
          </a:p>
          <a:p>
            <a:pPr algn="just">
              <a:spcBef>
                <a:spcPts val="600"/>
              </a:spcBef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involve LMs in development of performance management policies</a:t>
            </a:r>
          </a:p>
          <a:p>
            <a:pPr algn="just">
              <a:spcBef>
                <a:spcPts val="600"/>
              </a:spcBef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careful recruitment and selection to ensure good people management skills</a:t>
            </a:r>
          </a:p>
          <a:p>
            <a:pPr algn="just">
              <a:spcBef>
                <a:spcPts val="600"/>
              </a:spcBef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clarify job expectations</a:t>
            </a:r>
          </a:p>
          <a:p>
            <a:pPr algn="just">
              <a:spcBef>
                <a:spcPts val="600"/>
              </a:spcBef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 training, learning and development</a:t>
            </a:r>
          </a:p>
          <a:p>
            <a:pPr algn="just">
              <a:spcBef>
                <a:spcPts val="600"/>
              </a:spcBef>
            </a:pPr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pay attention to particular HR policies that encourage positive discretionary behaviours </a:t>
            </a:r>
          </a:p>
        </p:txBody>
      </p:sp>
    </p:spTree>
    <p:extLst>
      <p:ext uri="{BB962C8B-B14F-4D97-AF65-F5344CB8AC3E}">
        <p14:creationId xmlns:p14="http://schemas.microsoft.com/office/powerpoint/2010/main" val="7120503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Supporting Line Managers (2)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C853C3-02A5-45B3-B202-35C3AB436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306" y="1196752"/>
            <a:ext cx="10745387" cy="4536504"/>
          </a:xfrm>
        </p:spPr>
        <p:txBody>
          <a:bodyPr>
            <a:noAutofit/>
          </a:bodyPr>
          <a:lstStyle/>
          <a:p>
            <a:pPr algn="just">
              <a:spcBef>
                <a:spcPts val="6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measure and monitor performance management activities</a:t>
            </a:r>
          </a:p>
          <a:p>
            <a:pPr algn="just">
              <a:spcBef>
                <a:spcPts val="6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 recognition &amp; reward for good people management </a:t>
            </a:r>
          </a:p>
          <a:p>
            <a:pPr algn="just">
              <a:spcBef>
                <a:spcPts val="6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360 degree feedback</a:t>
            </a:r>
          </a:p>
          <a:p>
            <a:pPr algn="just">
              <a:spcBef>
                <a:spcPts val="6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e-HRM.</a:t>
            </a:r>
          </a:p>
          <a:p>
            <a:pPr algn="just">
              <a:spcBef>
                <a:spcPts val="6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Senior managers:</a:t>
            </a:r>
          </a:p>
          <a:p>
            <a:pPr lvl="1" algn="just">
              <a:spcBef>
                <a:spcPts val="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strong performance culture</a:t>
            </a:r>
          </a:p>
          <a:p>
            <a:pPr lvl="1" algn="just">
              <a:spcBef>
                <a:spcPts val="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 clarity</a:t>
            </a:r>
          </a:p>
          <a:p>
            <a:pPr lvl="1" algn="just">
              <a:spcBef>
                <a:spcPts val="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positive role modelling</a:t>
            </a:r>
          </a:p>
          <a:p>
            <a:pPr lvl="1" algn="just">
              <a:spcBef>
                <a:spcPts val="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practical support.</a:t>
            </a:r>
          </a:p>
          <a:p>
            <a:pPr algn="just">
              <a:spcBef>
                <a:spcPts val="600"/>
              </a:spcBef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92373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Conclusion</a:t>
            </a:r>
            <a:endParaRPr lang="en-US" sz="4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28800"/>
            <a:ext cx="10972800" cy="3888433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LMs growing responsibility for performance management.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LMs hold a critical position as ‘agents’ of the organisation.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Front line managers in particular play a key role.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LMs struggle to implement role in performance management effectively.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 is needed from HR function and senior managers.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9899E-3D5E-3BE0-25AF-207E2A7EB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34082"/>
          </a:xfrm>
        </p:spPr>
        <p:txBody>
          <a:bodyPr/>
          <a:lstStyle/>
          <a:p>
            <a:r>
              <a:rPr lang="en-US" sz="3200" dirty="0"/>
              <a:t>Reflective Activity1  - Responsibilities of front-line managers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8F654-59EE-85C8-F669-348D4B84A2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08720"/>
            <a:ext cx="10972800" cy="4608513"/>
          </a:xfrm>
        </p:spPr>
        <p:txBody>
          <a:bodyPr/>
          <a:lstStyle/>
          <a:p>
            <a:pPr marL="0" indent="0" algn="l">
              <a:buNone/>
            </a:pPr>
            <a:r>
              <a:rPr lang="en-SG" sz="2000" dirty="0">
                <a:solidFill>
                  <a:srgbClr val="000000"/>
                </a:solidFill>
                <a:latin typeface="NotoSerif"/>
              </a:rPr>
              <a:t>F</a:t>
            </a:r>
            <a:r>
              <a:rPr lang="en-SG" sz="2000" b="0" i="0" u="none" strike="noStrike" dirty="0">
                <a:solidFill>
                  <a:srgbClr val="000000"/>
                </a:solidFill>
                <a:effectLst/>
                <a:latin typeface="NotoSerif"/>
              </a:rPr>
              <a:t>ront-line managers have multiple responsibilities, including:</a:t>
            </a:r>
          </a:p>
          <a:p>
            <a:pPr algn="l"/>
            <a:r>
              <a:rPr lang="en-SG" sz="2000" b="1" i="0" u="none" strike="noStrike" dirty="0">
                <a:solidFill>
                  <a:srgbClr val="8C8A8C"/>
                </a:solidFill>
                <a:effectLst/>
                <a:latin typeface="-apple-system"/>
              </a:rPr>
              <a:t>•</a:t>
            </a:r>
            <a:r>
              <a:rPr lang="en-SG" sz="2000" b="0" i="0" u="none" strike="noStrike" dirty="0">
                <a:solidFill>
                  <a:srgbClr val="000000"/>
                </a:solidFill>
                <a:effectLst/>
                <a:latin typeface="-apple-system"/>
              </a:rPr>
              <a:t>day-to-day people management</a:t>
            </a:r>
          </a:p>
          <a:p>
            <a:pPr algn="l"/>
            <a:r>
              <a:rPr lang="en-SG" sz="2000" b="1" i="0" u="none" strike="noStrike" dirty="0">
                <a:solidFill>
                  <a:srgbClr val="8C8A8C"/>
                </a:solidFill>
                <a:effectLst/>
                <a:latin typeface="-apple-system"/>
              </a:rPr>
              <a:t>•</a:t>
            </a:r>
            <a:r>
              <a:rPr lang="en-SG" sz="2000" b="0" i="0" u="none" strike="noStrike" dirty="0">
                <a:solidFill>
                  <a:srgbClr val="000000"/>
                </a:solidFill>
                <a:effectLst/>
                <a:latin typeface="-apple-system"/>
              </a:rPr>
              <a:t>providing technical expertise</a:t>
            </a:r>
          </a:p>
          <a:p>
            <a:pPr algn="l"/>
            <a:r>
              <a:rPr lang="en-SG" sz="2000" b="1" i="0" u="none" strike="noStrike" dirty="0">
                <a:solidFill>
                  <a:srgbClr val="8C8A8C"/>
                </a:solidFill>
                <a:effectLst/>
                <a:latin typeface="-apple-system"/>
              </a:rPr>
              <a:t>•</a:t>
            </a:r>
            <a:r>
              <a:rPr lang="en-SG" sz="2000" b="0" i="0" u="none" strike="noStrike" dirty="0">
                <a:solidFill>
                  <a:srgbClr val="000000"/>
                </a:solidFill>
                <a:effectLst/>
                <a:latin typeface="-apple-system"/>
              </a:rPr>
              <a:t>work allocation and rota compilation</a:t>
            </a:r>
          </a:p>
          <a:p>
            <a:pPr algn="l"/>
            <a:r>
              <a:rPr lang="en-SG" sz="2000" b="1" i="0" u="none" strike="noStrike" dirty="0">
                <a:solidFill>
                  <a:srgbClr val="8C8A8C"/>
                </a:solidFill>
                <a:effectLst/>
                <a:latin typeface="-apple-system"/>
              </a:rPr>
              <a:t>•</a:t>
            </a:r>
            <a:r>
              <a:rPr lang="en-SG" sz="2000" b="0" i="0" u="none" strike="noStrike" dirty="0">
                <a:solidFill>
                  <a:srgbClr val="000000"/>
                </a:solidFill>
                <a:effectLst/>
                <a:latin typeface="-apple-system"/>
              </a:rPr>
              <a:t>monitoring work processes</a:t>
            </a:r>
          </a:p>
          <a:p>
            <a:pPr algn="l"/>
            <a:r>
              <a:rPr lang="en-SG" sz="2000" b="1" i="0" u="none" strike="noStrike" dirty="0">
                <a:solidFill>
                  <a:srgbClr val="8C8A8C"/>
                </a:solidFill>
                <a:effectLst/>
                <a:latin typeface="-apple-system"/>
              </a:rPr>
              <a:t>•</a:t>
            </a:r>
            <a:r>
              <a:rPr lang="en-SG" sz="2000" b="0" i="0" u="none" strike="noStrike" dirty="0">
                <a:solidFill>
                  <a:srgbClr val="000000"/>
                </a:solidFill>
                <a:effectLst/>
                <a:latin typeface="-apple-system"/>
              </a:rPr>
              <a:t>checking quality</a:t>
            </a:r>
          </a:p>
          <a:p>
            <a:pPr algn="l"/>
            <a:r>
              <a:rPr lang="en-SG" sz="2000" b="1" i="0" u="none" strike="noStrike" dirty="0">
                <a:solidFill>
                  <a:srgbClr val="8C8A8C"/>
                </a:solidFill>
                <a:effectLst/>
                <a:latin typeface="-apple-system"/>
              </a:rPr>
              <a:t>•</a:t>
            </a:r>
            <a:r>
              <a:rPr lang="en-SG" sz="2000" b="0" i="0" u="none" strike="noStrike" dirty="0">
                <a:solidFill>
                  <a:srgbClr val="000000"/>
                </a:solidFill>
                <a:effectLst/>
                <a:latin typeface="-apple-system"/>
              </a:rPr>
              <a:t>dealing with customers/clients/suppliers</a:t>
            </a:r>
          </a:p>
          <a:p>
            <a:pPr algn="l"/>
            <a:r>
              <a:rPr lang="en-SG" sz="2000" b="1" i="0" u="none" strike="noStrike" dirty="0">
                <a:solidFill>
                  <a:srgbClr val="8C8A8C"/>
                </a:solidFill>
                <a:effectLst/>
                <a:latin typeface="-apple-system"/>
              </a:rPr>
              <a:t>•</a:t>
            </a:r>
            <a:r>
              <a:rPr lang="en-SG" sz="2000" b="0" i="0" u="none" strike="noStrike" dirty="0">
                <a:solidFill>
                  <a:srgbClr val="000000"/>
                </a:solidFill>
                <a:effectLst/>
                <a:latin typeface="-apple-system"/>
              </a:rPr>
              <a:t>measuring operational performance</a:t>
            </a:r>
          </a:p>
          <a:p>
            <a:pPr algn="l"/>
            <a:r>
              <a:rPr lang="en-SG" sz="2000" b="1" i="0" u="none" strike="noStrike" dirty="0">
                <a:solidFill>
                  <a:srgbClr val="8C8A8C"/>
                </a:solidFill>
                <a:effectLst/>
                <a:latin typeface="-apple-system"/>
              </a:rPr>
              <a:t>•</a:t>
            </a:r>
            <a:r>
              <a:rPr lang="en-SG" sz="2000" b="0" i="0" u="none" strike="noStrike" dirty="0">
                <a:solidFill>
                  <a:srgbClr val="000000"/>
                </a:solidFill>
                <a:effectLst/>
                <a:latin typeface="-apple-system"/>
              </a:rPr>
              <a:t>managing operational costs.</a:t>
            </a:r>
          </a:p>
          <a:p>
            <a:pPr marL="0" indent="0" algn="l">
              <a:buNone/>
            </a:pPr>
            <a:endParaRPr lang="en-SG" sz="2000" b="1" dirty="0">
              <a:solidFill>
                <a:srgbClr val="8C8A8C"/>
              </a:solidFill>
              <a:latin typeface="-apple-system"/>
            </a:endParaRPr>
          </a:p>
          <a:p>
            <a:pPr marL="0" indent="0" algn="l">
              <a:buNone/>
            </a:pPr>
            <a:r>
              <a:rPr lang="en-SG" sz="2000" b="1" i="0" u="none" strike="noStrike" dirty="0">
                <a:solidFill>
                  <a:srgbClr val="8C8A8C"/>
                </a:solidFill>
                <a:effectLst/>
                <a:highlight>
                  <a:srgbClr val="FFFF00"/>
                </a:highlight>
                <a:latin typeface="-apple-system"/>
              </a:rPr>
              <a:t>1 </a:t>
            </a:r>
            <a:r>
              <a:rPr lang="en-SG" sz="2000" b="0" i="0" u="none" strike="noStrike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-apple-system"/>
              </a:rPr>
              <a:t>How might these different responsibilities conflict with each other for a team leader in 2014?</a:t>
            </a:r>
          </a:p>
          <a:p>
            <a:pPr marL="0" indent="0">
              <a:buNone/>
            </a:pPr>
            <a:br>
              <a:rPr lang="en-SG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09316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E48A4-AB01-F92D-E08D-483A7F9CDD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Reflective 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134012-E5F3-01D4-B917-F4A495488C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SG" dirty="0"/>
              <a:t>What can organisations do to improve the accuracy of line managers’ assessments in performance appraisal?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03947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3C497-08E1-FD96-7395-F1927DAA1B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Reflective Activity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CCAB-2FF0-48FF-28BC-09A2E511A8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352" y="1600201"/>
            <a:ext cx="11928648" cy="3917032"/>
          </a:xfrm>
        </p:spPr>
        <p:txBody>
          <a:bodyPr/>
          <a:lstStyle/>
          <a:p>
            <a:pPr marL="0" indent="0" algn="l">
              <a:buNone/>
            </a:pPr>
            <a:r>
              <a:rPr lang="en-SG" b="0" i="0" u="none" strike="noStrike" dirty="0">
                <a:solidFill>
                  <a:srgbClr val="000000"/>
                </a:solidFill>
                <a:effectLst/>
                <a:latin typeface="-apple-system"/>
              </a:rPr>
              <a:t>1.Consider an organisation you have worked for. Which performance management activities would you expect to have covered by formal written policies and procedures?</a:t>
            </a:r>
          </a:p>
          <a:p>
            <a:pPr marL="0" indent="0" algn="l">
              <a:buNone/>
            </a:pPr>
            <a:endParaRPr lang="en-SG" b="0" i="0" u="none" strike="noStrike" dirty="0">
              <a:solidFill>
                <a:srgbClr val="000000"/>
              </a:solidFill>
              <a:effectLst/>
              <a:latin typeface="-apple-system"/>
            </a:endParaRPr>
          </a:p>
          <a:p>
            <a:pPr marL="0" indent="0" algn="l">
              <a:buNone/>
            </a:pPr>
            <a:r>
              <a:rPr lang="en-SG" b="1" i="0" u="none" strike="noStrike" dirty="0">
                <a:solidFill>
                  <a:srgbClr val="8C8A8C"/>
                </a:solidFill>
                <a:effectLst/>
                <a:latin typeface="-apple-system"/>
              </a:rPr>
              <a:t>2. </a:t>
            </a:r>
            <a:r>
              <a:rPr lang="en-SG" b="0" i="0" u="none" strike="noStrike" dirty="0">
                <a:solidFill>
                  <a:srgbClr val="000000"/>
                </a:solidFill>
                <a:effectLst/>
                <a:latin typeface="-apple-system"/>
              </a:rPr>
              <a:t>What organisational factors might influence the degree of formality?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1272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71176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4" y="1143000"/>
            <a:ext cx="10729191" cy="43382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Armstrong, M., 2022.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Armstrong's Handbook of Performance Management: An Evidence-Based Guide to Performance Leadership.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 ed. London: Kogan Page.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Hutchinson, S., 2013.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Performance Management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 ed. London: CIPD - Kogan Page.</a:t>
            </a:r>
          </a:p>
          <a:p>
            <a:pPr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Pulakos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 D., &amp; and Battista, M., 2020. </a:t>
            </a:r>
            <a:r>
              <a:rPr lang="en-GB" sz="1800" i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Performance Management Transformation: Lessons Learned and Next Steps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New York: Oxford University Press.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Rees, G. &amp; Smith, P. E., 2021.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Strategic Human Resource Management: An International Perspective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3 ed. London: SAGE Publication.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Torrington, D., Hall, L., Taylor, S. &amp; Atkinson, C., 2014.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Human Resource Management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9 ed. Harlow: Pearson Education Limited.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/>
          </a:p>
          <a:p>
            <a:endParaRPr lang="en-GB" sz="17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56911990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399</TotalTime>
  <Words>750</Words>
  <Application>Microsoft Macintosh PowerPoint</Application>
  <PresentationFormat>Widescreen</PresentationFormat>
  <Paragraphs>134</Paragraphs>
  <Slides>18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9" baseType="lpstr">
      <vt:lpstr>-apple-system</vt:lpstr>
      <vt:lpstr>Aharoni</vt:lpstr>
      <vt:lpstr>Arial</vt:lpstr>
      <vt:lpstr>Candara</vt:lpstr>
      <vt:lpstr>Myriad Pro</vt:lpstr>
      <vt:lpstr>NotoSerif</vt:lpstr>
      <vt:lpstr>Symbol</vt:lpstr>
      <vt:lpstr>Times New Roman</vt:lpstr>
      <vt:lpstr>Verdana</vt:lpstr>
      <vt:lpstr>Wingdings</vt:lpstr>
      <vt:lpstr>20140311PresentationUWTSDTemplate</vt:lpstr>
      <vt:lpstr>LCMB7013</vt:lpstr>
      <vt:lpstr>Lesson Plan</vt:lpstr>
      <vt:lpstr>Overview</vt:lpstr>
      <vt:lpstr>Reasons for Increased Devolution of HRM to the Line (1)</vt:lpstr>
      <vt:lpstr>Reasons for Increased Devolution of HRM to the Line (2)</vt:lpstr>
      <vt:lpstr>Critical Role of Line Managers</vt:lpstr>
      <vt:lpstr>Relations-Orientated Leadership Behaviours</vt:lpstr>
      <vt:lpstr>LMs’ Involvement in Performance Management Activities</vt:lpstr>
      <vt:lpstr>Problems with LM Involvement</vt:lpstr>
      <vt:lpstr>Difficult Conversations’ </vt:lpstr>
      <vt:lpstr>Supporting Line Managers (1)</vt:lpstr>
      <vt:lpstr>Supporting Line Managers (2)</vt:lpstr>
      <vt:lpstr>Conclusion</vt:lpstr>
      <vt:lpstr>Reflective Activity1  - Responsibilities of front-line managers</vt:lpstr>
      <vt:lpstr>Reflective Activity 2</vt:lpstr>
      <vt:lpstr>Reflective Activity 3</vt:lpstr>
      <vt:lpstr>Any Questions?</vt:lpstr>
      <vt:lpstr>Sources: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LCMB7014</dc:title>
  <dc:creator>Hossein Shokri (Doctoral Researcher)</dc:creator>
  <cp:lastModifiedBy>- -</cp:lastModifiedBy>
  <cp:revision>89</cp:revision>
  <dcterms:created xsi:type="dcterms:W3CDTF">2020-09-30T03:06:41Z</dcterms:created>
  <dcterms:modified xsi:type="dcterms:W3CDTF">2023-07-02T11:27:30Z</dcterms:modified>
</cp:coreProperties>
</file>