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1" r:id="rId3"/>
    <p:sldId id="259" r:id="rId4"/>
    <p:sldId id="262" r:id="rId5"/>
    <p:sldId id="260" r:id="rId6"/>
    <p:sldId id="257" r:id="rId7"/>
    <p:sldId id="258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CFCD0F-4425-4BFA-B80F-9AB77F79B29E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3BF8F9-6B37-468C-B0A0-A45E222FE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017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16D4-1B8C-4DBF-941C-AB385324F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972493-9393-470C-9509-4C0D6C2BFD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5248B-160B-4062-9D8B-BBED4EAC3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7F482-12BE-4439-99F0-4880F35E212B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CAAA8C-2946-4D9E-B4C6-A43294334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C3437-46DE-48E0-AA43-19D8E8FFF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6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3A0DB-B7EE-4554-894F-59B03C2AC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FD75B-A577-480B-9274-88B6C699C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9BD09-1C41-4F4F-9C37-DFC35466C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EE7F-D8EF-4D29-9CE2-A5F80CC93CAC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7CA17-6B39-4AF4-9F1E-B478CAD73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8E2F3-0203-41DE-9743-6E6945DD9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165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EBB46-D262-4DB1-8A6E-1F54BC435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966C8F-F10F-4156-A837-428415AAA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F4DDA-A1A8-48C6-9A13-65FE0067D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13BC4-89C7-45A9-B2A3-39C87A9741C4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BDE51-D58B-4C1C-AAD5-C6FF36C2F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A6E71-8D73-4ED3-95BB-9E3E8725A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817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47718-6B32-43BA-A698-1DFF83D0E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F3E89-6209-4F90-8C83-A2C1E6745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9FEC75-B81E-406F-86CB-30ECF2BFD2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362C9B-68FC-42E6-B426-C1D31DEB6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49A9C-399D-4833-B5BD-857C3F7E53BC}" type="datetime1">
              <a:rPr lang="en-GB" smtClean="0"/>
              <a:t>12/02/2023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5F081-3DDC-4C9F-BA18-CD6FDBA1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9DF6A3-7519-493E-8F81-329CFB2E2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693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CCD1D-4194-48A5-B0B8-EB50CFA15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A917AB-67EA-4F75-A2FA-B55FC94DB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06ADEF-C1E7-48B5-83C2-03F30CCA20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63122E-26C0-4334-8817-C6111F62F8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208901-EDE1-48B8-BEF2-194852B3C5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0C5CEE-715C-404A-81F0-C682AD0C9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55A0-7F8D-418F-B1BB-A902A2FC87AD}" type="datetime1">
              <a:rPr lang="en-GB" smtClean="0"/>
              <a:t>12/02/2023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F0427A-0AD6-4835-88C2-097973C84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43D290-A90D-4D98-8840-FCA76AEA4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88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40C2-87CE-4CB0-B877-2C1D07BA2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F017F-A052-4B22-A85C-BAEAE22F1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26207-2109-431A-BDC9-6260BBB57FB0}" type="datetime1">
              <a:rPr lang="en-GB" smtClean="0"/>
              <a:t>12/02/2023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569372-112E-4099-A6EC-961D306C1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A6422-03EE-48EA-95C2-8A1A01F26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097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5CA3E3-1106-4502-B19F-5E02A635F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89A9A-5EF8-4DB4-91CC-02E32D3E96A9}" type="datetime1">
              <a:rPr lang="en-GB" smtClean="0"/>
              <a:t>12/02/2023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07CEC0-B0B1-4823-8657-C99E6EF80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EE3983-31F0-41F5-8F0C-6B00C388F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447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6B992-719A-496E-B10B-5AAA16176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A1974-DFD9-486B-86A9-78252A7004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62875C-C288-47AE-A517-39DFB8045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EFCB86-3980-4B8D-8943-500E8DA72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E4D4-CFC7-4F63-A0CB-9753B4EEA526}" type="datetime1">
              <a:rPr lang="en-GB" smtClean="0"/>
              <a:t>12/02/2023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478824-0B35-479F-90A2-FC9EEB16D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04D46A-3000-4B62-B566-5850666AF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694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26CCE-77EF-43EA-9174-C0ACD6C55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06D479-ED67-4E32-B83A-F5D33FAABC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376D0-B17B-4085-A4F8-7DBA1847C2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E263E-6339-4532-A48F-1362326D6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D3970-0BA1-4FB8-AC93-7DBA2D08A94A}" type="datetime1">
              <a:rPr lang="en-GB" smtClean="0"/>
              <a:t>12/02/2023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D854C-C5EC-4C06-AD0B-30D69F5E5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30EC95-9B82-4084-8862-5E0886702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066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50298-0B19-4FDE-A398-14DB7E297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0E2F08-04EB-4056-86C6-F0614D66BC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483FA-6F9F-43D7-B0CA-19413B444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DAC1-D368-46DD-B3E6-DD0943B5E6AC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135E55-C67E-41C6-AB9B-4A5864EAF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BF7F6-8AEE-4100-AEAB-D7E2BDD80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217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D5F3D7-18CF-4220-B9C3-8F882651CC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3277B9-D88C-48B4-823F-AEDB5770FC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4E732-ABC8-4CF9-A579-52205838D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B4F5-AAD1-4A21-8DE5-C3151E4020F3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D227A-7F5C-47D6-B38B-2077B0221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36114-6CB3-46CF-A568-7E69278D4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91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475EB3-E74E-48E8-8C2A-FE414AE89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8272EE-0F1D-4C6D-AF41-ECF43D49A2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BB7F7-5DC7-416B-A29A-7ECDA2F0B2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F32080-E2B7-49D8-A007-D5D07A7E4294}" type="datetime1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13D7B-4B0C-4647-9CB3-61C106992D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8740F-642C-4181-8FC0-74DA6DE3AD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42EB48-5969-44BC-B098-994D36AB8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547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x13E8-zUtA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4i4chaMp0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.org/sustainabledevelopment/sustainable-development-goal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global.school/doughnut-economics/" TargetMode="External"/><Relationship Id="rId2" Type="http://schemas.openxmlformats.org/officeDocument/2006/relationships/hyperlink" Target="https://www.un.org/sustainabledevelopment/sustainable-development-goa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E7A45-9046-4876-AE10-E23BFA3F6A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692" y="2250831"/>
            <a:ext cx="10066216" cy="2758832"/>
          </a:xfrm>
        </p:spPr>
        <p:txBody>
          <a:bodyPr>
            <a:noAutofit/>
          </a:bodyPr>
          <a:lstStyle/>
          <a:p>
            <a:br>
              <a:rPr lang="en-GB" sz="3600" b="1" dirty="0"/>
            </a:br>
            <a:r>
              <a:rPr lang="en-GB" sz="3600" b="1" dirty="0"/>
              <a:t>Module: Free-market Environmentalism, Big Business and Global Politics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‘Standard Economics V Donut Economics: GNP V Well-Being’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2F663-64F1-43F3-952E-B78D4B47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039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B50CA-324C-4D6E-BDB0-0A84D8B7D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of Human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E1C6E-0A62-480E-AD6B-ED3621D2A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Human Nature and GNP: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Rational, self-maximising man (vs social adaptable human).  </a:t>
            </a:r>
          </a:p>
          <a:p>
            <a:pPr>
              <a:buFontTx/>
              <a:buChar char="-"/>
            </a:pPr>
            <a:r>
              <a:rPr lang="en-GB" dirty="0"/>
              <a:t>John Rawls’ disinterested individuals</a:t>
            </a:r>
          </a:p>
          <a:p>
            <a:pPr>
              <a:buFontTx/>
              <a:buChar char="-"/>
            </a:pPr>
            <a:r>
              <a:rPr lang="en-GB" dirty="0"/>
              <a:t>Adam Smith (invisible hand metaphor)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[Watch video (approx. 7 mins): ‘Economic Man vs Humanity: a Puppet Rap Battle’, accessible at: </a:t>
            </a:r>
            <a:r>
              <a:rPr lang="en-GB" dirty="0">
                <a:hlinkClick r:id="rId2"/>
              </a:rPr>
              <a:t>https://www.youtube.com/watch?v=Sx13E8-zUtA</a:t>
            </a:r>
            <a:r>
              <a:rPr lang="en-GB" dirty="0"/>
              <a:t>, accessed 12/ 02/2023, 6.40 mins.]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2314B0-AB11-41ED-94D8-8C81BFACF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350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70A73-869F-4370-B6AE-CD80E62FB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Old 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9B125-25FE-421D-9D7D-496EB4DF7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2889"/>
            <a:ext cx="10515600" cy="4889986"/>
          </a:xfrm>
        </p:spPr>
        <p:txBody>
          <a:bodyPr>
            <a:normAutofit/>
          </a:bodyPr>
          <a:lstStyle/>
          <a:p>
            <a:r>
              <a:rPr lang="en-GB" dirty="0"/>
              <a:t>Neoliberalism:</a:t>
            </a:r>
          </a:p>
          <a:p>
            <a:pPr lvl="1"/>
            <a:r>
              <a:rPr lang="en-GB" dirty="0"/>
              <a:t>The Market – free reign</a:t>
            </a:r>
          </a:p>
          <a:p>
            <a:pPr lvl="1"/>
            <a:r>
              <a:rPr lang="en-GB" dirty="0"/>
              <a:t>Laissez faire – policy of non-intervention, especially by a government in commerce</a:t>
            </a:r>
          </a:p>
          <a:p>
            <a:pPr lvl="1"/>
            <a:r>
              <a:rPr lang="en-GB" dirty="0"/>
              <a:t>The State – incompetent</a:t>
            </a:r>
          </a:p>
          <a:p>
            <a:pPr lvl="1"/>
            <a:r>
              <a:rPr lang="en-GB" dirty="0"/>
              <a:t>Trade – win/win – open borders</a:t>
            </a:r>
          </a:p>
          <a:p>
            <a:pPr lvl="1"/>
            <a:r>
              <a:rPr lang="en-GB" dirty="0"/>
              <a:t>Commons are tragic – sell them off</a:t>
            </a:r>
          </a:p>
          <a:p>
            <a:pPr lvl="1"/>
            <a:r>
              <a:rPr lang="en-GB" dirty="0"/>
              <a:t>Society – no such thing – ignore</a:t>
            </a:r>
          </a:p>
          <a:p>
            <a:pPr lvl="1"/>
            <a:r>
              <a:rPr lang="en-GB" dirty="0"/>
              <a:t>Household – domestic – women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90281C-17C7-4FBD-892A-62259BDB8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455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D11FE-2CB9-4E4C-B480-FA44B2FCC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F9973-2D36-43D1-B6DB-59C9A493F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Consequences – social and ecological crisis and extreme global inequalities.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[See video: ‘2. Tell a New Story - 2/7 Doughnut’ (approx. 2 mins), accessible at https://theglobal.school/doughnut-economics/]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5CC87D-22E4-440B-A6D1-EE2E7CE49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72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234DA-6C52-48B1-AA68-A9A15C5BC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GNP (versus new model)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D1DAA-6A5E-4A0E-9373-488DC78D8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700" y="1789723"/>
            <a:ext cx="10719099" cy="4703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Purpose of current model – growth and profits</a:t>
            </a:r>
          </a:p>
          <a:p>
            <a:pPr lvl="2"/>
            <a:r>
              <a:rPr lang="en-GB" dirty="0"/>
              <a:t>New model – well-being and the planet</a:t>
            </a:r>
          </a:p>
          <a:p>
            <a:pPr lvl="2"/>
            <a:r>
              <a:rPr lang="en-GB" dirty="0"/>
              <a:t>Social, ecological and economic aspects of sustainability.</a:t>
            </a:r>
          </a:p>
          <a:p>
            <a:pPr marL="914400" lvl="2" indent="0">
              <a:buNone/>
            </a:pPr>
            <a:endParaRPr lang="en-GB" dirty="0"/>
          </a:p>
          <a:p>
            <a:r>
              <a:rPr lang="en-GB" dirty="0"/>
              <a:t>Old Model – minimum regulation, market supposed to efficiently allocate resources, society irrelevant</a:t>
            </a:r>
          </a:p>
          <a:p>
            <a:pPr lvl="2"/>
            <a:r>
              <a:rPr lang="en-GB" dirty="0"/>
              <a:t>New module – economy as embedded within Earth’s natural systems and human society, with households, the market, the state and the commons all having a important role to play in meeting human needs. </a:t>
            </a:r>
          </a:p>
          <a:p>
            <a:pPr marL="914400" lvl="2" indent="0">
              <a:buNone/>
            </a:pPr>
            <a:endParaRPr lang="en-GB" dirty="0"/>
          </a:p>
          <a:p>
            <a:r>
              <a:rPr lang="en-GB" dirty="0"/>
              <a:t>Growth (vs redistribution)</a:t>
            </a:r>
          </a:p>
          <a:p>
            <a:pPr lvl="2"/>
            <a:r>
              <a:rPr lang="en-GB" dirty="0"/>
              <a:t>Problems with inequal societies. </a:t>
            </a:r>
          </a:p>
          <a:p>
            <a:pPr lvl="2"/>
            <a:r>
              <a:rPr lang="en-GB" dirty="0"/>
              <a:t>New model – even out wealth concentrations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C1DAF-52A6-475A-9180-B09C31C42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17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52AB9-74AA-4EEB-AF7C-03BA065D8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Donut Economics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0967-FF06-475A-8CED-3C8F3F720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579" y="1570616"/>
            <a:ext cx="11144921" cy="5013064"/>
          </a:xfrm>
        </p:spPr>
        <p:txBody>
          <a:bodyPr/>
          <a:lstStyle/>
          <a:p>
            <a:r>
              <a:rPr lang="en-GB" dirty="0"/>
              <a:t>Kate Raworth (economist, University of Oxford), </a:t>
            </a:r>
            <a:r>
              <a:rPr lang="en-GB" i="1" dirty="0"/>
              <a:t>Donut Economics: Seven Ways to Think Like a 21</a:t>
            </a:r>
            <a:r>
              <a:rPr lang="en-GB" i="1" baseline="30000" dirty="0"/>
              <a:t>st</a:t>
            </a:r>
            <a:r>
              <a:rPr lang="en-GB" i="1" dirty="0"/>
              <a:t> Century Economist </a:t>
            </a:r>
            <a:r>
              <a:rPr lang="en-GB" dirty="0"/>
              <a:t>(2017 &amp; 2020).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Current Crises: </a:t>
            </a:r>
          </a:p>
          <a:p>
            <a:pPr lvl="1"/>
            <a:r>
              <a:rPr lang="en-GB" dirty="0"/>
              <a:t>Financial meltdown</a:t>
            </a:r>
          </a:p>
          <a:p>
            <a:pPr lvl="1"/>
            <a:r>
              <a:rPr lang="en-GB" dirty="0"/>
              <a:t>Climate Crisis</a:t>
            </a:r>
          </a:p>
          <a:p>
            <a:pPr lvl="1"/>
            <a:r>
              <a:rPr lang="en-GB" dirty="0"/>
              <a:t>Covid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The Donut Model:</a:t>
            </a:r>
          </a:p>
          <a:p>
            <a:pPr lvl="1"/>
            <a:r>
              <a:rPr lang="en-GB" dirty="0">
                <a:hlinkClick r:id="rId2"/>
              </a:rPr>
              <a:t>https://www.youtube.com/watch?v=P4i4chaMp0I</a:t>
            </a:r>
            <a:r>
              <a:rPr lang="en-GB" dirty="0"/>
              <a:t> (15 min)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F645ED-8DEA-4128-8E5E-F82F3430E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653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A5865-E6B6-4816-8CA6-190CFF1BE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009651"/>
          </a:xfrm>
        </p:spPr>
        <p:txBody>
          <a:bodyPr>
            <a:normAutofit fontScale="90000"/>
          </a:bodyPr>
          <a:lstStyle/>
          <a:p>
            <a:r>
              <a:rPr lang="en-GB" dirty="0"/>
              <a:t>The Social Foundation to Donut Economics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E88FA-70F5-43FF-B33B-F0A5A3B14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3148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Human wellbeing, resilience, thriving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2"/>
              </a:rPr>
              <a:t>The 17 Sustainable Development Goals: What are they?</a:t>
            </a:r>
          </a:p>
          <a:p>
            <a:pPr lvl="1"/>
            <a:r>
              <a:rPr lang="en-GB" dirty="0">
                <a:hlinkClick r:id="rId2"/>
              </a:rPr>
              <a:t>Find them here: https://www.un.org/sustainabledevelopment/sustainable-development-goals/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Watch ‘Nations United: Urgent Solutions for Urgent Times’*: </a:t>
            </a:r>
            <a:r>
              <a:rPr lang="en-GB" dirty="0">
                <a:hlinkClick r:id="rId2"/>
              </a:rPr>
              <a:t>https://www.un.org/sustainabledevelopment/sustainable-development-goals/</a:t>
            </a:r>
            <a:r>
              <a:rPr lang="en-GB" dirty="0"/>
              <a:t> (approx. 30 mins)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**Produced during the midst of the pandemic, this film is set to be broadcast on numerous television channels, radio stations, and streaming services across the globe.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614350-AEF1-4811-BEE3-FA91CDBC7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741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5BBF5-DFBA-4C4A-9CF3-E7DB14B7E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0BB73-8790-4CEE-9CB6-0A97904E4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environment itself can change - lockdown showed us this - examples.</a:t>
            </a:r>
          </a:p>
          <a:p>
            <a:r>
              <a:rPr lang="en-GB" dirty="0"/>
              <a:t>And… people dramatically changed </a:t>
            </a:r>
            <a:r>
              <a:rPr lang="en-GB" i="1" dirty="0"/>
              <a:t>their</a:t>
            </a:r>
            <a:r>
              <a:rPr lang="en-GB" dirty="0"/>
              <a:t> lives. </a:t>
            </a:r>
          </a:p>
          <a:p>
            <a:r>
              <a:rPr lang="en-GB" dirty="0"/>
              <a:t>Humans’ massive ability to adapt. </a:t>
            </a:r>
          </a:p>
          <a:p>
            <a:r>
              <a:rPr lang="en-GB" dirty="0"/>
              <a:t>‘Change is possible; the problem is political will’ (Antonio Guterres, Secretary General of the United Nations, in ‘Nations United: Urgent Solutions for Urgent Times’, ibid., film created by the UN, premiered 19 Sep. 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B0D35A-1695-46D6-8C05-997DFF66C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52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552B0-2E50-458D-83C7-62A3C784B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969" y="365125"/>
            <a:ext cx="10759831" cy="627429"/>
          </a:xfrm>
        </p:spPr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32ABC-5659-451D-BE14-A696A09E0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3908"/>
            <a:ext cx="10515600" cy="5337907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https://www.un.org/sustainabledevelopment/sustainable-development-goals/</a:t>
            </a:r>
            <a:endParaRPr lang="en-GB" dirty="0"/>
          </a:p>
          <a:p>
            <a:r>
              <a:rPr lang="en-GB" dirty="0"/>
              <a:t>United Nations, ‘Nations United: Urgent Solutions for Urgent Times’, film created by the UN, premiered 19 Sep. 2020.</a:t>
            </a:r>
          </a:p>
          <a:p>
            <a:r>
              <a:rPr lang="en-GB" dirty="0"/>
              <a:t>Kate Raworth, </a:t>
            </a:r>
            <a:r>
              <a:rPr lang="en-GB" i="1" dirty="0"/>
              <a:t>Doughnut Economics: Seven Ways to Think Like a 21st-Century Economist</a:t>
            </a:r>
            <a:r>
              <a:rPr lang="en-GB" dirty="0"/>
              <a:t> (Vermont, USA: Chelsea Green Publishing, 2017).</a:t>
            </a:r>
          </a:p>
          <a:p>
            <a:r>
              <a:rPr lang="en-GB" dirty="0">
                <a:hlinkClick r:id="rId3"/>
              </a:rPr>
              <a:t>https://theglobal.school/doughnut-economics/</a:t>
            </a:r>
            <a:endParaRPr lang="en-GB" dirty="0"/>
          </a:p>
          <a:p>
            <a:r>
              <a:rPr lang="en-GB" dirty="0"/>
              <a:t>John Rawls, </a:t>
            </a:r>
            <a:r>
              <a:rPr lang="en-GB" i="1" dirty="0"/>
              <a:t>A Theory of Justice </a:t>
            </a:r>
            <a:r>
              <a:rPr lang="en-GB" dirty="0"/>
              <a:t>(Oxford: Oxford University Press, 1999). </a:t>
            </a:r>
          </a:p>
          <a:p>
            <a:r>
              <a:rPr lang="en-GB" dirty="0"/>
              <a:t>Adam Smith, </a:t>
            </a:r>
            <a:r>
              <a:rPr lang="en-GB" i="1" dirty="0"/>
              <a:t>The Theory of Moral Sentiments </a:t>
            </a:r>
            <a:r>
              <a:rPr lang="en-GB" dirty="0"/>
              <a:t>(1759), Part IV, ch.1. </a:t>
            </a:r>
          </a:p>
          <a:p>
            <a:r>
              <a:rPr lang="en-GB" dirty="0"/>
              <a:t>Adam Smith, </a:t>
            </a:r>
            <a:r>
              <a:rPr lang="en-GB" i="1" dirty="0"/>
              <a:t>An Inquiry into the Nature and Causes of the Wealth of Nations</a:t>
            </a:r>
            <a:r>
              <a:rPr lang="en-GB" dirty="0"/>
              <a:t> (1776), Bk. IV, </a:t>
            </a:r>
            <a:r>
              <a:rPr lang="en-GB" dirty="0" err="1"/>
              <a:t>ch.</a:t>
            </a:r>
            <a:r>
              <a:rPr lang="en-GB" dirty="0"/>
              <a:t> 2. </a:t>
            </a:r>
          </a:p>
          <a:p>
            <a:r>
              <a:rPr lang="en-GB" dirty="0"/>
              <a:t>‘Doughnut economics with Kate Raworth’, WIRED Smarter, video, accessible at: https://www.youtube.com/watch?v=P4i4chaMp0I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72D40E-A154-4E7E-90C0-5AF91C4AF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2EB48-5969-44BC-B098-994D36AB879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96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699</Words>
  <Application>Microsoft Office PowerPoint</Application>
  <PresentationFormat>Widescreen</PresentationFormat>
  <Paragraphs>77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 Module: Free-market Environmentalism, Big Business and Global Politics   ‘Standard Economics V Donut Economics: GNP V Well-Being’</vt:lpstr>
      <vt:lpstr>Theories of Human Nature</vt:lpstr>
      <vt:lpstr>The Old Story </vt:lpstr>
      <vt:lpstr>But…</vt:lpstr>
      <vt:lpstr>GNP (versus new model)</vt:lpstr>
      <vt:lpstr>Donut Economics</vt:lpstr>
      <vt:lpstr>The Social Foundation to Donut Economics </vt:lpstr>
      <vt:lpstr>Change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Standard Economic Model Versus Donut Economics</dc:title>
  <dc:creator>Rebekah Humphreys</dc:creator>
  <cp:lastModifiedBy>Rebekah Humphreys</cp:lastModifiedBy>
  <cp:revision>25</cp:revision>
  <dcterms:created xsi:type="dcterms:W3CDTF">2021-04-07T09:53:10Z</dcterms:created>
  <dcterms:modified xsi:type="dcterms:W3CDTF">2023-02-12T12:06:28Z</dcterms:modified>
</cp:coreProperties>
</file>