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54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96D52EEC-DD39-4653-BC39-9F48808FE6C5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48776D3-F03E-4873-A947-C44D8E7DEDD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52EEC-DD39-4653-BC39-9F48808FE6C5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776D3-F03E-4873-A947-C44D8E7DEDD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52EEC-DD39-4653-BC39-9F48808FE6C5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776D3-F03E-4873-A947-C44D8E7DEDD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52EEC-DD39-4653-BC39-9F48808FE6C5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776D3-F03E-4873-A947-C44D8E7DEDD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6" name="Date Placeholder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6D52EEC-DD39-4653-BC39-9F48808FE6C5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48776D3-F03E-4873-A947-C44D8E7DEDD0}" type="slidenum">
              <a:rPr lang="en-GB" smtClean="0"/>
              <a:t>‹#›</a:t>
            </a:fld>
            <a:endParaRPr lang="en-GB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96D52EEC-DD39-4653-BC39-9F48808FE6C5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48776D3-F03E-4873-A947-C44D8E7DEDD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52EEC-DD39-4653-BC39-9F48808FE6C5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776D3-F03E-4873-A947-C44D8E7DEDD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52EEC-DD39-4653-BC39-9F48808FE6C5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776D3-F03E-4873-A947-C44D8E7DEDD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52EEC-DD39-4653-BC39-9F48808FE6C5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776D3-F03E-4873-A947-C44D8E7DEDD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52EEC-DD39-4653-BC39-9F48808FE6C5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776D3-F03E-4873-A947-C44D8E7DEDD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D52EEC-DD39-4653-BC39-9F48808FE6C5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48776D3-F03E-4873-A947-C44D8E7DEDD0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96D52EEC-DD39-4653-BC39-9F48808FE6C5}" type="datetimeFigureOut">
              <a:rPr lang="en-GB" smtClean="0"/>
              <a:t>22/11/2017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48776D3-F03E-4873-A947-C44D8E7DEDD0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3jfH0iW3KY&amp;t=4571s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Gwydion#/media/File:Gwydion_Conquers_Pryderi.jpe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3jfH0iW3KY&amp;t=4571s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Gwydion: The Fourth Branch 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Charly Finn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14212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His Description </a:t>
            </a: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2249424"/>
            <a:ext cx="5435221" cy="432511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 trickster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‘The magic will only last until tomorrow’</a:t>
            </a:r>
          </a:p>
          <a:p>
            <a:r>
              <a:rPr lang="en-GB" dirty="0" smtClean="0"/>
              <a:t>A storyteller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‘Gwydion was the best storyteller in the world’</a:t>
            </a:r>
          </a:p>
          <a:p>
            <a:r>
              <a:rPr lang="en-GB" dirty="0" smtClean="0"/>
              <a:t>To have magic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‘Then he drew on his skills, and began to demonstrate his magic’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92421" y="2362200"/>
            <a:ext cx="3086166" cy="24574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892421" y="5029200"/>
            <a:ext cx="30861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3"/>
              </a:rPr>
              <a:t>https://</a:t>
            </a:r>
            <a:r>
              <a:rPr lang="en-GB" sz="1400" dirty="0" smtClean="0">
                <a:hlinkClick r:id="rId3"/>
              </a:rPr>
              <a:t>www.youtube.com/watch?v=G3jfH0iW3KY&amp;t=4571s</a:t>
            </a:r>
            <a:r>
              <a:rPr lang="en-GB" sz="1400" dirty="0" smtClean="0"/>
              <a:t>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142976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Techniques of Characterisation (1)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49424"/>
            <a:ext cx="5791200" cy="4325112"/>
          </a:xfrm>
        </p:spPr>
        <p:txBody>
          <a:bodyPr/>
          <a:lstStyle/>
          <a:p>
            <a:r>
              <a:rPr lang="en-GB" dirty="0" smtClean="0"/>
              <a:t>His centrality to the branch?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A main character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Possibly used by the author as a tool for teaching morals and personal growth </a:t>
            </a:r>
          </a:p>
          <a:p>
            <a:r>
              <a:rPr lang="en-GB" dirty="0" smtClean="0"/>
              <a:t>His interactions?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Math, Pryderi</a:t>
            </a:r>
            <a:r>
              <a:rPr lang="en-GB" dirty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and Gilfaethwy (first part)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Math, Aranrhod, Lleu and Blodeuedd (second part)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19" t="18590" r="6546" b="12511"/>
          <a:stretch/>
        </p:blipFill>
        <p:spPr bwMode="auto">
          <a:xfrm>
            <a:off x="6248400" y="2133600"/>
            <a:ext cx="2798822" cy="3553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248400" y="5867400"/>
            <a:ext cx="279882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3"/>
              </a:rPr>
              <a:t>https://en.wikipedia.org/wiki/Gwydion#/</a:t>
            </a:r>
            <a:r>
              <a:rPr lang="en-GB" sz="1400" dirty="0" smtClean="0">
                <a:hlinkClick r:id="rId3"/>
              </a:rPr>
              <a:t>media/File:Gwydion_Conquers_Pryderi.jpeg</a:t>
            </a:r>
            <a:r>
              <a:rPr lang="en-GB" sz="1400" dirty="0" smtClean="0"/>
              <a:t>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394562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Techniques of Characterisation (2)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His role?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Math – he addresses him as Lord (uncle)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Gilfaethwy – calls him Lord Brother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Aranrhod (sister) and Lleu (nephew)</a:t>
            </a:r>
          </a:p>
          <a:p>
            <a:r>
              <a:rPr lang="en-GB" dirty="0" smtClean="0"/>
              <a:t>His purpose and motivations?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Make his brothers wish come true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To help Lleu evade Aranrhod’s curses  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54359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historian’s opinion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Davies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Social conduct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Respect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Punishment </a:t>
            </a:r>
          </a:p>
          <a:p>
            <a:r>
              <a:rPr lang="en-GB" dirty="0" smtClean="0"/>
              <a:t>Valente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Crossing the borders of gender roles </a:t>
            </a:r>
          </a:p>
          <a:p>
            <a:r>
              <a:rPr lang="en-GB" dirty="0" smtClean="0"/>
              <a:t>Byfield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The catalyst of the whole branch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Trickster  </a:t>
            </a:r>
            <a:endParaRPr lang="en-GB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669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First part – reckless</a:t>
            </a:r>
            <a:r>
              <a:rPr lang="en-GB" dirty="0"/>
              <a:t> </a:t>
            </a:r>
            <a:r>
              <a:rPr lang="en-GB" dirty="0" smtClean="0"/>
              <a:t>and juvenile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The cause of war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The violation of Goewin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en-GB" dirty="0" smtClean="0"/>
              <a:t>Second part – responsible and repentant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Attitudes towards Aranrhod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Adopting the paternal role of Lleu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Accepts responsibility when Blodeuedd does not work out and fixes the problem</a:t>
            </a:r>
          </a:p>
        </p:txBody>
      </p:sp>
    </p:spTree>
    <p:extLst>
      <p:ext uri="{BB962C8B-B14F-4D97-AF65-F5344CB8AC3E}">
        <p14:creationId xmlns:p14="http://schemas.microsoft.com/office/powerpoint/2010/main" val="31224471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49424"/>
            <a:ext cx="5410200" cy="4325112"/>
          </a:xfrm>
        </p:spPr>
        <p:txBody>
          <a:bodyPr anchor="t"/>
          <a:lstStyle/>
          <a:p>
            <a:r>
              <a:rPr lang="en-GB" dirty="0" smtClean="0"/>
              <a:t>He consistently held a position of authority</a:t>
            </a:r>
          </a:p>
          <a:p>
            <a:r>
              <a:rPr lang="en-GB" dirty="0" smtClean="0"/>
              <a:t>There is a sense of him “growing up”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dirty="0" smtClean="0">
                <a:solidFill>
                  <a:schemeClr val="accent2">
                    <a:lumMod val="50000"/>
                  </a:schemeClr>
                </a:solidFill>
              </a:rPr>
              <a:t>Learning from his past mistakes</a:t>
            </a:r>
          </a:p>
          <a:p>
            <a:r>
              <a:rPr lang="en-GB" dirty="0" smtClean="0"/>
              <a:t>Gender role switched </a:t>
            </a:r>
          </a:p>
          <a:p>
            <a:r>
              <a:rPr lang="en-GB" dirty="0" smtClean="0"/>
              <a:t>Redemption (he is not all bad)</a:t>
            </a:r>
            <a:endParaRPr lang="en-GB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783" t="24549" r="42265" b="22427"/>
          <a:stretch/>
        </p:blipFill>
        <p:spPr bwMode="auto">
          <a:xfrm>
            <a:off x="5551869" y="2743200"/>
            <a:ext cx="3437899" cy="2502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5791200" y="5334000"/>
            <a:ext cx="31985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hlinkClick r:id="rId3"/>
              </a:rPr>
              <a:t>https://</a:t>
            </a:r>
            <a:r>
              <a:rPr lang="en-GB" sz="1400" dirty="0" smtClean="0">
                <a:hlinkClick r:id="rId3"/>
              </a:rPr>
              <a:t>www.youtube.com/watch?v=G3jfH0iW3KY&amp;t=4571s</a:t>
            </a:r>
            <a:r>
              <a:rPr lang="en-GB" sz="1400" dirty="0" smtClean="0"/>
              <a:t>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8004441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Bibliography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 algn="just">
              <a:lnSpc>
                <a:spcPct val="150000"/>
              </a:lnSpc>
              <a:buNone/>
            </a:pPr>
            <a:r>
              <a:rPr lang="en-GB" sz="2000" dirty="0"/>
              <a:t>Byfield, C. E., ‘Character and conflict in the four branches of the Mabinogi’, in </a:t>
            </a:r>
            <a:r>
              <a:rPr lang="en-GB" sz="2000" i="1" dirty="0"/>
              <a:t>Bulletin of the Board of Celtic Studies</a:t>
            </a:r>
            <a:r>
              <a:rPr lang="en-GB" sz="2000" dirty="0"/>
              <a:t>, (Cardiff: University of Wales Press, 1993) pp. 51-72. </a:t>
            </a:r>
          </a:p>
          <a:p>
            <a:pPr marL="109728" indent="0" algn="just">
              <a:lnSpc>
                <a:spcPct val="150000"/>
              </a:lnSpc>
              <a:buNone/>
            </a:pPr>
            <a:r>
              <a:rPr lang="en-GB" sz="2000" i="1" dirty="0" smtClean="0"/>
              <a:t>The Mabinogion</a:t>
            </a:r>
            <a:r>
              <a:rPr lang="en-GB" sz="2000" dirty="0" smtClean="0"/>
              <a:t>, trans. by Davis, S., (Oxford: Oxford University Press, 2007). </a:t>
            </a:r>
          </a:p>
          <a:p>
            <a:pPr marL="109728" indent="0" algn="just">
              <a:lnSpc>
                <a:spcPct val="150000"/>
              </a:lnSpc>
              <a:buNone/>
            </a:pPr>
            <a:r>
              <a:rPr lang="en-GB" sz="2000" dirty="0" smtClean="0"/>
              <a:t>Valente, R. L., ‘Gwydion and Aranrhod: Crossing the Boarders of Gender in Math’, in </a:t>
            </a:r>
            <a:r>
              <a:rPr lang="en-GB" sz="2000" i="1" dirty="0" smtClean="0"/>
              <a:t>The Mabinogi: A book of essays</a:t>
            </a:r>
            <a:r>
              <a:rPr lang="en-GB" sz="2000" dirty="0" smtClean="0"/>
              <a:t>, ed. by Sullivan, C. W., (New York: Garland Publishing, 1996). </a:t>
            </a:r>
          </a:p>
          <a:p>
            <a:pPr marL="109728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4956184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">
  <a:themeElements>
    <a:clrScheme name="Adjacency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615</TotalTime>
  <Words>371</Words>
  <Application>Microsoft Office PowerPoint</Application>
  <PresentationFormat>On-screen Show (4:3)</PresentationFormat>
  <Paragraphs>55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Georgia</vt:lpstr>
      <vt:lpstr>Trebuchet MS</vt:lpstr>
      <vt:lpstr>Wingdings 2</vt:lpstr>
      <vt:lpstr>Urban</vt:lpstr>
      <vt:lpstr>Gwydion: The Fourth Branch  </vt:lpstr>
      <vt:lpstr>His Description </vt:lpstr>
      <vt:lpstr>Techniques of Characterisation (1)</vt:lpstr>
      <vt:lpstr>Techniques of Characterisation (2)</vt:lpstr>
      <vt:lpstr>The historian’s opinion</vt:lpstr>
      <vt:lpstr>Assessments </vt:lpstr>
      <vt:lpstr>Conclusion </vt:lpstr>
      <vt:lpstr>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Gwydion</dc:title>
  <dc:creator>Charly</dc:creator>
  <cp:lastModifiedBy>Jane Cartwright</cp:lastModifiedBy>
  <cp:revision>19</cp:revision>
  <dcterms:created xsi:type="dcterms:W3CDTF">2017-11-19T22:17:31Z</dcterms:created>
  <dcterms:modified xsi:type="dcterms:W3CDTF">2017-11-22T11:36:07Z</dcterms:modified>
</cp:coreProperties>
</file>