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24"/>
  </p:notesMasterIdLst>
  <p:sldIdLst>
    <p:sldId id="262" r:id="rId2"/>
    <p:sldId id="293" r:id="rId3"/>
    <p:sldId id="278" r:id="rId4"/>
    <p:sldId id="279" r:id="rId5"/>
    <p:sldId id="265" r:id="rId6"/>
    <p:sldId id="269" r:id="rId7"/>
    <p:sldId id="294" r:id="rId8"/>
    <p:sldId id="283" r:id="rId9"/>
    <p:sldId id="270" r:id="rId10"/>
    <p:sldId id="288" r:id="rId11"/>
    <p:sldId id="286" r:id="rId12"/>
    <p:sldId id="271" r:id="rId13"/>
    <p:sldId id="273" r:id="rId14"/>
    <p:sldId id="275" r:id="rId15"/>
    <p:sldId id="292" r:id="rId16"/>
    <p:sldId id="281" r:id="rId17"/>
    <p:sldId id="284" r:id="rId18"/>
    <p:sldId id="285" r:id="rId19"/>
    <p:sldId id="287" r:id="rId20"/>
    <p:sldId id="290" r:id="rId21"/>
    <p:sldId id="289" r:id="rId22"/>
    <p:sldId id="29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774C48-0EA9-4CF0-8537-9F3840DC6911}" v="4" dt="2024-11-28T17:32:57.1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037" autoAdjust="0"/>
  </p:normalViewPr>
  <p:slideViewPr>
    <p:cSldViewPr snapToGrid="0">
      <p:cViewPr varScale="1">
        <p:scale>
          <a:sx n="55" d="100"/>
          <a:sy n="55" d="100"/>
        </p:scale>
        <p:origin x="1096" y="3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fa Hamdy" userId="2d8f1e3de3d39ce6" providerId="LiveId" clId="{5D774C48-0EA9-4CF0-8537-9F3840DC6911}"/>
    <pc:docChg chg="custSel addSld modSld">
      <pc:chgData name="Safa Hamdy" userId="2d8f1e3de3d39ce6" providerId="LiveId" clId="{5D774C48-0EA9-4CF0-8537-9F3840DC6911}" dt="2024-11-28T17:36:52.044" v="30" actId="1076"/>
      <pc:docMkLst>
        <pc:docMk/>
      </pc:docMkLst>
      <pc:sldChg chg="addSp delSp modSp mod">
        <pc:chgData name="Safa Hamdy" userId="2d8f1e3de3d39ce6" providerId="LiveId" clId="{5D774C48-0EA9-4CF0-8537-9F3840DC6911}" dt="2024-11-28T17:36:52.044" v="30" actId="1076"/>
        <pc:sldMkLst>
          <pc:docMk/>
          <pc:sldMk cId="1090666084" sldId="269"/>
        </pc:sldMkLst>
        <pc:spChg chg="mod">
          <ac:chgData name="Safa Hamdy" userId="2d8f1e3de3d39ce6" providerId="LiveId" clId="{5D774C48-0EA9-4CF0-8537-9F3840DC6911}" dt="2024-11-28T17:29:32.243" v="13" actId="1076"/>
          <ac:spMkLst>
            <pc:docMk/>
            <pc:sldMk cId="1090666084" sldId="269"/>
            <ac:spMk id="2" creationId="{63C4039A-55E4-BDA4-8DB5-5652C5BFA7C4}"/>
          </ac:spMkLst>
        </pc:spChg>
        <pc:spChg chg="mod">
          <ac:chgData name="Safa Hamdy" userId="2d8f1e3de3d39ce6" providerId="LiveId" clId="{5D774C48-0EA9-4CF0-8537-9F3840DC6911}" dt="2024-11-28T17:29:19.905" v="11" actId="1076"/>
          <ac:spMkLst>
            <pc:docMk/>
            <pc:sldMk cId="1090666084" sldId="269"/>
            <ac:spMk id="4" creationId="{DE42F83D-921C-669A-3EC8-2156002692E6}"/>
          </ac:spMkLst>
        </pc:spChg>
        <pc:spChg chg="mod">
          <ac:chgData name="Safa Hamdy" userId="2d8f1e3de3d39ce6" providerId="LiveId" clId="{5D774C48-0EA9-4CF0-8537-9F3840DC6911}" dt="2024-11-28T17:36:52.044" v="30" actId="1076"/>
          <ac:spMkLst>
            <pc:docMk/>
            <pc:sldMk cId="1090666084" sldId="269"/>
            <ac:spMk id="8" creationId="{38D022E6-18C6-419E-DA0E-38366D76F061}"/>
          </ac:spMkLst>
        </pc:spChg>
        <pc:picChg chg="add del mod">
          <ac:chgData name="Safa Hamdy" userId="2d8f1e3de3d39ce6" providerId="LiveId" clId="{5D774C48-0EA9-4CF0-8537-9F3840DC6911}" dt="2024-11-28T17:30:25.815" v="16" actId="478"/>
          <ac:picMkLst>
            <pc:docMk/>
            <pc:sldMk cId="1090666084" sldId="269"/>
            <ac:picMk id="3" creationId="{41C4ED5A-DBD3-B072-D3F3-C3B20E99269B}"/>
          </ac:picMkLst>
        </pc:picChg>
        <pc:picChg chg="add del mod">
          <ac:chgData name="Safa Hamdy" userId="2d8f1e3de3d39ce6" providerId="LiveId" clId="{5D774C48-0EA9-4CF0-8537-9F3840DC6911}" dt="2024-11-28T17:31:22.777" v="21" actId="478"/>
          <ac:picMkLst>
            <pc:docMk/>
            <pc:sldMk cId="1090666084" sldId="269"/>
            <ac:picMk id="5" creationId="{F60DF29B-46B6-8D5C-35CD-FF13E19D2CE0}"/>
          </ac:picMkLst>
        </pc:picChg>
      </pc:sldChg>
      <pc:sldChg chg="addSp modSp new mod">
        <pc:chgData name="Safa Hamdy" userId="2d8f1e3de3d39ce6" providerId="LiveId" clId="{5D774C48-0EA9-4CF0-8537-9F3840DC6911}" dt="2024-11-28T17:33:11.733" v="29" actId="1076"/>
        <pc:sldMkLst>
          <pc:docMk/>
          <pc:sldMk cId="582929565" sldId="294"/>
        </pc:sldMkLst>
        <pc:picChg chg="add mod">
          <ac:chgData name="Safa Hamdy" userId="2d8f1e3de3d39ce6" providerId="LiveId" clId="{5D774C48-0EA9-4CF0-8537-9F3840DC6911}" dt="2024-11-28T17:33:11.733" v="29" actId="1076"/>
          <ac:picMkLst>
            <pc:docMk/>
            <pc:sldMk cId="582929565" sldId="294"/>
            <ac:picMk id="2" creationId="{EA9D6479-EAE2-26B2-B784-AA5A1960AC52}"/>
          </ac:picMkLst>
        </pc:picChg>
        <pc:picChg chg="add mod">
          <ac:chgData name="Safa Hamdy" userId="2d8f1e3de3d39ce6" providerId="LiveId" clId="{5D774C48-0EA9-4CF0-8537-9F3840DC6911}" dt="2024-11-28T17:33:06.352" v="28" actId="14100"/>
          <ac:picMkLst>
            <pc:docMk/>
            <pc:sldMk cId="582929565" sldId="294"/>
            <ac:picMk id="3" creationId="{995869E2-9C59-47DE-94C7-19FDB4F67427}"/>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24259F-6F35-4EDE-A19F-7E3055D7D8D7}" type="doc">
      <dgm:prSet loTypeId="urn:microsoft.com/office/officeart/2005/8/layout/vList3" loCatId="list" qsTypeId="urn:microsoft.com/office/officeart/2005/8/quickstyle/simple1" qsCatId="simple" csTypeId="urn:microsoft.com/office/officeart/2005/8/colors/accent0_1" csCatId="mainScheme" phldr="1"/>
      <dgm:spPr/>
    </dgm:pt>
    <dgm:pt modelId="{B2732EB6-5DAA-42C7-840A-1AAE22CD5371}">
      <dgm:prSet phldrT="[Text]" custT="1"/>
      <dgm:spPr/>
      <dgm:t>
        <a:bodyPr/>
        <a:lstStyle/>
        <a:p>
          <a:r>
            <a:rPr lang="en-GB" sz="2400" dirty="0">
              <a:latin typeface="Arial" panose="020B0604020202020204" pitchFamily="34" charset="0"/>
              <a:cs typeface="Arial" panose="020B0604020202020204" pitchFamily="34" charset="0"/>
            </a:rPr>
            <a:t>7000 high risk of drug dependence</a:t>
          </a:r>
        </a:p>
      </dgm:t>
    </dgm:pt>
    <dgm:pt modelId="{948D98FF-D26F-4440-996F-2B9EE67C89E1}" type="parTrans" cxnId="{916F6022-DA1C-48FF-B519-912F79DF2D03}">
      <dgm:prSet/>
      <dgm:spPr/>
      <dgm:t>
        <a:bodyPr/>
        <a:lstStyle/>
        <a:p>
          <a:endParaRPr lang="en-GB"/>
        </a:p>
      </dgm:t>
    </dgm:pt>
    <dgm:pt modelId="{E7B0DBD5-E788-444B-9163-770C8E18D47A}" type="sibTrans" cxnId="{916F6022-DA1C-48FF-B519-912F79DF2D03}">
      <dgm:prSet/>
      <dgm:spPr/>
      <dgm:t>
        <a:bodyPr/>
        <a:lstStyle/>
        <a:p>
          <a:endParaRPr lang="en-GB"/>
        </a:p>
      </dgm:t>
    </dgm:pt>
    <dgm:pt modelId="{BE581059-B043-4022-9926-31DE3E79AA3A}">
      <dgm:prSet phldrT="[Text]" custT="1"/>
      <dgm:spPr/>
      <dgm:t>
        <a:bodyPr/>
        <a:lstStyle/>
        <a:p>
          <a:r>
            <a:rPr lang="en-GB" sz="2400" dirty="0">
              <a:latin typeface="Arial" panose="020B0604020202020204" pitchFamily="34" charset="0"/>
              <a:cs typeface="Arial" panose="020B0604020202020204" pitchFamily="34" charset="0"/>
            </a:rPr>
            <a:t>2270 opiate users </a:t>
          </a:r>
        </a:p>
      </dgm:t>
    </dgm:pt>
    <dgm:pt modelId="{88D3DA27-44B3-4502-A764-4CC7D942E818}" type="parTrans" cxnId="{796716A6-38B8-4C0F-8E50-726B3884C987}">
      <dgm:prSet/>
      <dgm:spPr/>
      <dgm:t>
        <a:bodyPr/>
        <a:lstStyle/>
        <a:p>
          <a:endParaRPr lang="en-GB"/>
        </a:p>
      </dgm:t>
    </dgm:pt>
    <dgm:pt modelId="{CE273CFB-E8AD-456E-83E9-F9930C367908}" type="sibTrans" cxnId="{796716A6-38B8-4C0F-8E50-726B3884C987}">
      <dgm:prSet/>
      <dgm:spPr/>
      <dgm:t>
        <a:bodyPr/>
        <a:lstStyle/>
        <a:p>
          <a:endParaRPr lang="en-GB"/>
        </a:p>
      </dgm:t>
    </dgm:pt>
    <dgm:pt modelId="{3F12511F-4E91-4E81-9BDD-BAC2D6F0965E}">
      <dgm:prSet phldrT="[Text]" custT="1"/>
      <dgm:spPr/>
      <dgm:t>
        <a:bodyPr/>
        <a:lstStyle/>
        <a:p>
          <a:r>
            <a:rPr lang="en-GB" sz="2400" dirty="0">
              <a:latin typeface="Arial" panose="020B0604020202020204" pitchFamily="34" charset="0"/>
              <a:cs typeface="Arial" panose="020B0604020202020204" pitchFamily="34" charset="0"/>
            </a:rPr>
            <a:t>289 People currently injecting </a:t>
          </a:r>
        </a:p>
      </dgm:t>
    </dgm:pt>
    <dgm:pt modelId="{0E8729BB-C7ED-4912-9966-E4A209CB1914}" type="parTrans" cxnId="{9EBA2540-1AD2-4C71-AE64-E0B35C9D44C8}">
      <dgm:prSet/>
      <dgm:spPr/>
      <dgm:t>
        <a:bodyPr/>
        <a:lstStyle/>
        <a:p>
          <a:endParaRPr lang="en-GB"/>
        </a:p>
      </dgm:t>
    </dgm:pt>
    <dgm:pt modelId="{AE117AF5-C68A-4ECB-BB80-54690EB43872}" type="sibTrans" cxnId="{9EBA2540-1AD2-4C71-AE64-E0B35C9D44C8}">
      <dgm:prSet/>
      <dgm:spPr/>
      <dgm:t>
        <a:bodyPr/>
        <a:lstStyle/>
        <a:p>
          <a:endParaRPr lang="en-GB"/>
        </a:p>
      </dgm:t>
    </dgm:pt>
    <dgm:pt modelId="{338AE3ED-59C8-436A-8115-BE5FFDEF516E}" type="pres">
      <dgm:prSet presAssocID="{6824259F-6F35-4EDE-A19F-7E3055D7D8D7}" presName="linearFlow" presStyleCnt="0">
        <dgm:presLayoutVars>
          <dgm:dir/>
          <dgm:resizeHandles val="exact"/>
        </dgm:presLayoutVars>
      </dgm:prSet>
      <dgm:spPr/>
    </dgm:pt>
    <dgm:pt modelId="{D34EB626-8F1B-48DF-B1C6-E980B141A147}" type="pres">
      <dgm:prSet presAssocID="{B2732EB6-5DAA-42C7-840A-1AAE22CD5371}" presName="composite" presStyleCnt="0"/>
      <dgm:spPr/>
    </dgm:pt>
    <dgm:pt modelId="{A39A60EC-CD26-485F-8748-D81CF3D64AFE}" type="pres">
      <dgm:prSet presAssocID="{B2732EB6-5DAA-42C7-840A-1AAE22CD5371}" presName="imgShp" presStyleLbl="fgImgPlace1" presStyleIdx="0" presStyleCnt="3" custScaleX="193743" custScaleY="154476"/>
      <dgm:spPr>
        <a:blipFill rotWithShape="1">
          <a:blip xmlns:r="http://schemas.openxmlformats.org/officeDocument/2006/relationships" r:embed="rId1"/>
          <a:srcRect/>
          <a:stretch>
            <a:fillRect/>
          </a:stretch>
        </a:blipFill>
      </dgm:spPr>
    </dgm:pt>
    <dgm:pt modelId="{D3D671F1-E88F-4939-84B8-F111E6D16416}" type="pres">
      <dgm:prSet presAssocID="{B2732EB6-5DAA-42C7-840A-1AAE22CD5371}" presName="txShp" presStyleLbl="node1" presStyleIdx="0" presStyleCnt="3" custLinFactNeighborX="5709" custLinFactNeighborY="2594">
        <dgm:presLayoutVars>
          <dgm:bulletEnabled val="1"/>
        </dgm:presLayoutVars>
      </dgm:prSet>
      <dgm:spPr/>
    </dgm:pt>
    <dgm:pt modelId="{5B092347-868B-44A7-AE6B-FEF0B2A2B3E5}" type="pres">
      <dgm:prSet presAssocID="{E7B0DBD5-E788-444B-9163-770C8E18D47A}" presName="spacing" presStyleCnt="0"/>
      <dgm:spPr/>
    </dgm:pt>
    <dgm:pt modelId="{B4AA4872-842F-4357-A554-F426432938DF}" type="pres">
      <dgm:prSet presAssocID="{BE581059-B043-4022-9926-31DE3E79AA3A}" presName="composite" presStyleCnt="0"/>
      <dgm:spPr/>
    </dgm:pt>
    <dgm:pt modelId="{07E8D4CC-C2CC-4110-80F9-829AB0805C9F}" type="pres">
      <dgm:prSet presAssocID="{BE581059-B043-4022-9926-31DE3E79AA3A}" presName="imgShp" presStyleLbl="fgImgPlace1" presStyleIdx="1" presStyleCnt="3" custScaleX="190777" custScaleY="141293"/>
      <dgm:spPr>
        <a:blipFill rotWithShape="1">
          <a:blip xmlns:r="http://schemas.openxmlformats.org/officeDocument/2006/relationships" r:embed="rId2"/>
          <a:srcRect/>
          <a:stretch>
            <a:fillRect l="-18000" r="-18000"/>
          </a:stretch>
        </a:blipFill>
      </dgm:spPr>
    </dgm:pt>
    <dgm:pt modelId="{FEBF600B-EFE1-4951-BC5B-ED676517B887}" type="pres">
      <dgm:prSet presAssocID="{BE581059-B043-4022-9926-31DE3E79AA3A}" presName="txShp" presStyleLbl="node1" presStyleIdx="1" presStyleCnt="3" custLinFactNeighborX="6693" custLinFactNeighborY="-1297">
        <dgm:presLayoutVars>
          <dgm:bulletEnabled val="1"/>
        </dgm:presLayoutVars>
      </dgm:prSet>
      <dgm:spPr/>
    </dgm:pt>
    <dgm:pt modelId="{08A12F11-5D54-4DB2-A44B-90DFCA53EA33}" type="pres">
      <dgm:prSet presAssocID="{CE273CFB-E8AD-456E-83E9-F9930C367908}" presName="spacing" presStyleCnt="0"/>
      <dgm:spPr/>
    </dgm:pt>
    <dgm:pt modelId="{E418481D-3303-4D3D-B1C2-78BFBB43F107}" type="pres">
      <dgm:prSet presAssocID="{3F12511F-4E91-4E81-9BDD-BAC2D6F0965E}" presName="composite" presStyleCnt="0"/>
      <dgm:spPr/>
    </dgm:pt>
    <dgm:pt modelId="{2F5C063A-E373-456E-B17A-AB887B6C5FBB}" type="pres">
      <dgm:prSet presAssocID="{3F12511F-4E91-4E81-9BDD-BAC2D6F0965E}" presName="imgShp" presStyleLbl="fgImgPlace1" presStyleIdx="2" presStyleCnt="3" custScaleX="174348" custScaleY="150375"/>
      <dgm:spPr>
        <a:blipFill rotWithShape="1">
          <a:blip xmlns:r="http://schemas.openxmlformats.org/officeDocument/2006/relationships" r:embed="rId3"/>
          <a:srcRect/>
          <a:stretch>
            <a:fillRect/>
          </a:stretch>
        </a:blipFill>
      </dgm:spPr>
    </dgm:pt>
    <dgm:pt modelId="{7B3F22A0-C49B-4CBB-A235-03906BC139E7}" type="pres">
      <dgm:prSet presAssocID="{3F12511F-4E91-4E81-9BDD-BAC2D6F0965E}" presName="txShp" presStyleLbl="node1" presStyleIdx="2" presStyleCnt="3" custLinFactNeighborX="7613" custLinFactNeighborY="-8203">
        <dgm:presLayoutVars>
          <dgm:bulletEnabled val="1"/>
        </dgm:presLayoutVars>
      </dgm:prSet>
      <dgm:spPr/>
    </dgm:pt>
  </dgm:ptLst>
  <dgm:cxnLst>
    <dgm:cxn modelId="{916F6022-DA1C-48FF-B519-912F79DF2D03}" srcId="{6824259F-6F35-4EDE-A19F-7E3055D7D8D7}" destId="{B2732EB6-5DAA-42C7-840A-1AAE22CD5371}" srcOrd="0" destOrd="0" parTransId="{948D98FF-D26F-4440-996F-2B9EE67C89E1}" sibTransId="{E7B0DBD5-E788-444B-9163-770C8E18D47A}"/>
    <dgm:cxn modelId="{EFF7AA26-0536-4F31-A854-C043405FBB67}" type="presOf" srcId="{3F12511F-4E91-4E81-9BDD-BAC2D6F0965E}" destId="{7B3F22A0-C49B-4CBB-A235-03906BC139E7}" srcOrd="0" destOrd="0" presId="urn:microsoft.com/office/officeart/2005/8/layout/vList3"/>
    <dgm:cxn modelId="{48F91129-B633-489D-8580-AE6A4B28B083}" type="presOf" srcId="{BE581059-B043-4022-9926-31DE3E79AA3A}" destId="{FEBF600B-EFE1-4951-BC5B-ED676517B887}" srcOrd="0" destOrd="0" presId="urn:microsoft.com/office/officeart/2005/8/layout/vList3"/>
    <dgm:cxn modelId="{9EBA2540-1AD2-4C71-AE64-E0B35C9D44C8}" srcId="{6824259F-6F35-4EDE-A19F-7E3055D7D8D7}" destId="{3F12511F-4E91-4E81-9BDD-BAC2D6F0965E}" srcOrd="2" destOrd="0" parTransId="{0E8729BB-C7ED-4912-9966-E4A209CB1914}" sibTransId="{AE117AF5-C68A-4ECB-BB80-54690EB43872}"/>
    <dgm:cxn modelId="{F597DE80-DCAD-48D6-B4AD-7C416094F239}" type="presOf" srcId="{B2732EB6-5DAA-42C7-840A-1AAE22CD5371}" destId="{D3D671F1-E88F-4939-84B8-F111E6D16416}" srcOrd="0" destOrd="0" presId="urn:microsoft.com/office/officeart/2005/8/layout/vList3"/>
    <dgm:cxn modelId="{796716A6-38B8-4C0F-8E50-726B3884C987}" srcId="{6824259F-6F35-4EDE-A19F-7E3055D7D8D7}" destId="{BE581059-B043-4022-9926-31DE3E79AA3A}" srcOrd="1" destOrd="0" parTransId="{88D3DA27-44B3-4502-A764-4CC7D942E818}" sibTransId="{CE273CFB-E8AD-456E-83E9-F9930C367908}"/>
    <dgm:cxn modelId="{58B968D1-B83D-48E1-B109-8A470F3AD40B}" type="presOf" srcId="{6824259F-6F35-4EDE-A19F-7E3055D7D8D7}" destId="{338AE3ED-59C8-436A-8115-BE5FFDEF516E}" srcOrd="0" destOrd="0" presId="urn:microsoft.com/office/officeart/2005/8/layout/vList3"/>
    <dgm:cxn modelId="{E4D2B283-8B4F-4C22-8FC7-8D5BC77EDC35}" type="presParOf" srcId="{338AE3ED-59C8-436A-8115-BE5FFDEF516E}" destId="{D34EB626-8F1B-48DF-B1C6-E980B141A147}" srcOrd="0" destOrd="0" presId="urn:microsoft.com/office/officeart/2005/8/layout/vList3"/>
    <dgm:cxn modelId="{07963E8A-05E2-4D7C-A164-A90139DA9B5A}" type="presParOf" srcId="{D34EB626-8F1B-48DF-B1C6-E980B141A147}" destId="{A39A60EC-CD26-485F-8748-D81CF3D64AFE}" srcOrd="0" destOrd="0" presId="urn:microsoft.com/office/officeart/2005/8/layout/vList3"/>
    <dgm:cxn modelId="{D7255C7F-8F7D-4061-B4A0-C3FB3698199E}" type="presParOf" srcId="{D34EB626-8F1B-48DF-B1C6-E980B141A147}" destId="{D3D671F1-E88F-4939-84B8-F111E6D16416}" srcOrd="1" destOrd="0" presId="urn:microsoft.com/office/officeart/2005/8/layout/vList3"/>
    <dgm:cxn modelId="{79EBB3FD-83D8-4E0D-808F-79D8AF1FFA6D}" type="presParOf" srcId="{338AE3ED-59C8-436A-8115-BE5FFDEF516E}" destId="{5B092347-868B-44A7-AE6B-FEF0B2A2B3E5}" srcOrd="1" destOrd="0" presId="urn:microsoft.com/office/officeart/2005/8/layout/vList3"/>
    <dgm:cxn modelId="{B07B3282-6D55-4938-AF9A-9D68A8FC1953}" type="presParOf" srcId="{338AE3ED-59C8-436A-8115-BE5FFDEF516E}" destId="{B4AA4872-842F-4357-A554-F426432938DF}" srcOrd="2" destOrd="0" presId="urn:microsoft.com/office/officeart/2005/8/layout/vList3"/>
    <dgm:cxn modelId="{74C73C41-D61E-4018-AB5A-0D76BE320E0A}" type="presParOf" srcId="{B4AA4872-842F-4357-A554-F426432938DF}" destId="{07E8D4CC-C2CC-4110-80F9-829AB0805C9F}" srcOrd="0" destOrd="0" presId="urn:microsoft.com/office/officeart/2005/8/layout/vList3"/>
    <dgm:cxn modelId="{AFDEEAF2-57E9-48D1-BEB7-BC1B67648228}" type="presParOf" srcId="{B4AA4872-842F-4357-A554-F426432938DF}" destId="{FEBF600B-EFE1-4951-BC5B-ED676517B887}" srcOrd="1" destOrd="0" presId="urn:microsoft.com/office/officeart/2005/8/layout/vList3"/>
    <dgm:cxn modelId="{8B0C014D-14B1-4685-8A05-E1D8D2FB2DA1}" type="presParOf" srcId="{338AE3ED-59C8-436A-8115-BE5FFDEF516E}" destId="{08A12F11-5D54-4DB2-A44B-90DFCA53EA33}" srcOrd="3" destOrd="0" presId="urn:microsoft.com/office/officeart/2005/8/layout/vList3"/>
    <dgm:cxn modelId="{362DABE7-9F4C-4B08-A01E-CA2BF36317EF}" type="presParOf" srcId="{338AE3ED-59C8-436A-8115-BE5FFDEF516E}" destId="{E418481D-3303-4D3D-B1C2-78BFBB43F107}" srcOrd="4" destOrd="0" presId="urn:microsoft.com/office/officeart/2005/8/layout/vList3"/>
    <dgm:cxn modelId="{09B418CF-52B3-4D1E-AB07-A5C729F5D495}" type="presParOf" srcId="{E418481D-3303-4D3D-B1C2-78BFBB43F107}" destId="{2F5C063A-E373-456E-B17A-AB887B6C5FBB}" srcOrd="0" destOrd="0" presId="urn:microsoft.com/office/officeart/2005/8/layout/vList3"/>
    <dgm:cxn modelId="{B2ECEF54-CC14-43AC-8E17-1570445E1518}" type="presParOf" srcId="{E418481D-3303-4D3D-B1C2-78BFBB43F107}" destId="{7B3F22A0-C49B-4CBB-A235-03906BC139E7}"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B0D099-903B-41B1-8B4F-442BDA4991E2}"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667BCC5D-5859-49A3-B1C9-75D3D24DA9C0}">
      <dgm:prSet/>
      <dgm:spPr/>
      <dgm:t>
        <a:bodyPr/>
        <a:lstStyle/>
        <a:p>
          <a:r>
            <a:rPr lang="en-GB" b="0" dirty="0">
              <a:solidFill>
                <a:schemeClr val="tx1"/>
              </a:solidFill>
              <a:latin typeface="Arial" panose="020B0604020202020204" pitchFamily="34" charset="0"/>
              <a:cs typeface="Arial" panose="020B0604020202020204" pitchFamily="34" charset="0"/>
            </a:rPr>
            <a:t>Family history of addiction</a:t>
          </a:r>
          <a:endParaRPr lang="en-US" b="0" dirty="0">
            <a:solidFill>
              <a:schemeClr val="tx1"/>
            </a:solidFill>
            <a:latin typeface="Arial" panose="020B0604020202020204" pitchFamily="34" charset="0"/>
            <a:cs typeface="Arial" panose="020B0604020202020204" pitchFamily="34" charset="0"/>
          </a:endParaRPr>
        </a:p>
      </dgm:t>
    </dgm:pt>
    <dgm:pt modelId="{7C3EF103-EAFC-4C2D-970D-FDEBB9AEE47A}" type="parTrans" cxnId="{0489A21F-B08F-44D9-BC0F-A0F2065E0A6F}">
      <dgm:prSet/>
      <dgm:spPr/>
      <dgm:t>
        <a:bodyPr/>
        <a:lstStyle/>
        <a:p>
          <a:endParaRPr lang="en-US"/>
        </a:p>
      </dgm:t>
    </dgm:pt>
    <dgm:pt modelId="{D01B2B3F-B801-4E5F-AB5C-C274CC29F6BA}" type="sibTrans" cxnId="{0489A21F-B08F-44D9-BC0F-A0F2065E0A6F}">
      <dgm:prSet/>
      <dgm:spPr/>
      <dgm:t>
        <a:bodyPr/>
        <a:lstStyle/>
        <a:p>
          <a:endParaRPr lang="en-US"/>
        </a:p>
      </dgm:t>
    </dgm:pt>
    <dgm:pt modelId="{194BB096-BB87-4A3F-B1D0-075E8DD4E231}">
      <dgm:prSet/>
      <dgm:spPr/>
      <dgm:t>
        <a:bodyPr/>
        <a:lstStyle/>
        <a:p>
          <a:r>
            <a:rPr lang="en-GB" dirty="0">
              <a:solidFill>
                <a:schemeClr val="tx1"/>
              </a:solidFill>
              <a:latin typeface="Arial" panose="020B0604020202020204" pitchFamily="34" charset="0"/>
              <a:cs typeface="Arial" panose="020B0604020202020204" pitchFamily="34" charset="0"/>
            </a:rPr>
            <a:t>Mental health disorder</a:t>
          </a:r>
          <a:endParaRPr lang="en-US" dirty="0">
            <a:solidFill>
              <a:schemeClr val="tx1"/>
            </a:solidFill>
            <a:latin typeface="Arial" panose="020B0604020202020204" pitchFamily="34" charset="0"/>
            <a:cs typeface="Arial" panose="020B0604020202020204" pitchFamily="34" charset="0"/>
          </a:endParaRPr>
        </a:p>
      </dgm:t>
    </dgm:pt>
    <dgm:pt modelId="{835B875F-C055-4618-A0B7-AA648446F7B6}" type="parTrans" cxnId="{49155BE4-34A9-430C-B977-3BD42DB146E6}">
      <dgm:prSet/>
      <dgm:spPr/>
      <dgm:t>
        <a:bodyPr/>
        <a:lstStyle/>
        <a:p>
          <a:endParaRPr lang="en-US"/>
        </a:p>
      </dgm:t>
    </dgm:pt>
    <dgm:pt modelId="{FD50EC27-09B9-4395-BBF5-CA7CF1D25B53}" type="sibTrans" cxnId="{49155BE4-34A9-430C-B977-3BD42DB146E6}">
      <dgm:prSet/>
      <dgm:spPr/>
      <dgm:t>
        <a:bodyPr/>
        <a:lstStyle/>
        <a:p>
          <a:endParaRPr lang="en-US"/>
        </a:p>
      </dgm:t>
    </dgm:pt>
    <dgm:pt modelId="{0A398040-44AD-4DE1-B644-1B6DAF887C9B}">
      <dgm:prSet/>
      <dgm:spPr/>
      <dgm:t>
        <a:bodyPr/>
        <a:lstStyle/>
        <a:p>
          <a:r>
            <a:rPr lang="en-GB" dirty="0">
              <a:solidFill>
                <a:schemeClr val="tx1"/>
              </a:solidFill>
              <a:latin typeface="Arial" panose="020B0604020202020204" pitchFamily="34" charset="0"/>
              <a:cs typeface="Arial" panose="020B0604020202020204" pitchFamily="34" charset="0"/>
            </a:rPr>
            <a:t>Early use</a:t>
          </a:r>
          <a:endParaRPr lang="en-US" dirty="0">
            <a:solidFill>
              <a:schemeClr val="tx1"/>
            </a:solidFill>
            <a:latin typeface="Arial" panose="020B0604020202020204" pitchFamily="34" charset="0"/>
            <a:cs typeface="Arial" panose="020B0604020202020204" pitchFamily="34" charset="0"/>
          </a:endParaRPr>
        </a:p>
      </dgm:t>
    </dgm:pt>
    <dgm:pt modelId="{8202F143-3EFF-44CC-855F-946E692F47A5}" type="parTrans" cxnId="{577242BB-184C-435F-A4F4-3310E936FC75}">
      <dgm:prSet/>
      <dgm:spPr/>
      <dgm:t>
        <a:bodyPr/>
        <a:lstStyle/>
        <a:p>
          <a:endParaRPr lang="en-US"/>
        </a:p>
      </dgm:t>
    </dgm:pt>
    <dgm:pt modelId="{A8106F48-9346-4416-A0BF-9DFADFD6857F}" type="sibTrans" cxnId="{577242BB-184C-435F-A4F4-3310E936FC75}">
      <dgm:prSet/>
      <dgm:spPr/>
      <dgm:t>
        <a:bodyPr/>
        <a:lstStyle/>
        <a:p>
          <a:endParaRPr lang="en-US"/>
        </a:p>
      </dgm:t>
    </dgm:pt>
    <dgm:pt modelId="{7A7C366D-9C5E-46AC-B0E0-C30C6EB60B34}">
      <dgm:prSet custT="1"/>
      <dgm:spPr/>
      <dgm:t>
        <a:bodyPr/>
        <a:lstStyle/>
        <a:p>
          <a:r>
            <a:rPr lang="en-GB" sz="2800" dirty="0">
              <a:solidFill>
                <a:schemeClr val="tx1"/>
              </a:solidFill>
              <a:latin typeface="Arial" panose="020B0604020202020204" pitchFamily="34" charset="0"/>
              <a:cs typeface="Arial" panose="020B0604020202020204" pitchFamily="34" charset="0"/>
            </a:rPr>
            <a:t>Taking a highly addictive drug </a:t>
          </a:r>
          <a:endParaRPr lang="en-US" sz="2800" dirty="0">
            <a:solidFill>
              <a:schemeClr val="tx1"/>
            </a:solidFill>
            <a:latin typeface="Arial" panose="020B0604020202020204" pitchFamily="34" charset="0"/>
            <a:cs typeface="Arial" panose="020B0604020202020204" pitchFamily="34" charset="0"/>
          </a:endParaRPr>
        </a:p>
      </dgm:t>
    </dgm:pt>
    <dgm:pt modelId="{8B991407-8543-4A2B-8C33-DAAF2FFDBFE9}" type="parTrans" cxnId="{ACD8D78B-75C5-4423-9EAB-F60C3DFE99D4}">
      <dgm:prSet/>
      <dgm:spPr/>
      <dgm:t>
        <a:bodyPr/>
        <a:lstStyle/>
        <a:p>
          <a:endParaRPr lang="en-US"/>
        </a:p>
      </dgm:t>
    </dgm:pt>
    <dgm:pt modelId="{B9835D84-3C06-4E4E-A2BF-750E2DA10360}" type="sibTrans" cxnId="{ACD8D78B-75C5-4423-9EAB-F60C3DFE99D4}">
      <dgm:prSet/>
      <dgm:spPr/>
      <dgm:t>
        <a:bodyPr/>
        <a:lstStyle/>
        <a:p>
          <a:endParaRPr lang="en-US"/>
        </a:p>
      </dgm:t>
    </dgm:pt>
    <dgm:pt modelId="{C0E253BF-B458-430A-BA4E-2D244CD725BA}" type="pres">
      <dgm:prSet presAssocID="{45B0D099-903B-41B1-8B4F-442BDA4991E2}" presName="matrix" presStyleCnt="0">
        <dgm:presLayoutVars>
          <dgm:chMax val="1"/>
          <dgm:dir/>
          <dgm:resizeHandles val="exact"/>
        </dgm:presLayoutVars>
      </dgm:prSet>
      <dgm:spPr/>
    </dgm:pt>
    <dgm:pt modelId="{ABDBE166-AB74-4530-BE1A-5D00561681DC}" type="pres">
      <dgm:prSet presAssocID="{45B0D099-903B-41B1-8B4F-442BDA4991E2}" presName="diamond" presStyleLbl="bgShp" presStyleIdx="0" presStyleCnt="1"/>
      <dgm:spPr/>
    </dgm:pt>
    <dgm:pt modelId="{EEA422FB-CE79-4663-8092-0B92E1419099}" type="pres">
      <dgm:prSet presAssocID="{45B0D099-903B-41B1-8B4F-442BDA4991E2}" presName="quad1" presStyleLbl="node1" presStyleIdx="0" presStyleCnt="4">
        <dgm:presLayoutVars>
          <dgm:chMax val="0"/>
          <dgm:chPref val="0"/>
          <dgm:bulletEnabled val="1"/>
        </dgm:presLayoutVars>
      </dgm:prSet>
      <dgm:spPr/>
    </dgm:pt>
    <dgm:pt modelId="{6873FDE4-AA84-49D3-9339-762F1F5A65CA}" type="pres">
      <dgm:prSet presAssocID="{45B0D099-903B-41B1-8B4F-442BDA4991E2}" presName="quad2" presStyleLbl="node1" presStyleIdx="1" presStyleCnt="4">
        <dgm:presLayoutVars>
          <dgm:chMax val="0"/>
          <dgm:chPref val="0"/>
          <dgm:bulletEnabled val="1"/>
        </dgm:presLayoutVars>
      </dgm:prSet>
      <dgm:spPr/>
    </dgm:pt>
    <dgm:pt modelId="{E8899717-6BC9-49AF-B737-374A625F961A}" type="pres">
      <dgm:prSet presAssocID="{45B0D099-903B-41B1-8B4F-442BDA4991E2}" presName="quad3" presStyleLbl="node1" presStyleIdx="2" presStyleCnt="4">
        <dgm:presLayoutVars>
          <dgm:chMax val="0"/>
          <dgm:chPref val="0"/>
          <dgm:bulletEnabled val="1"/>
        </dgm:presLayoutVars>
      </dgm:prSet>
      <dgm:spPr/>
    </dgm:pt>
    <dgm:pt modelId="{14875FA1-CE3A-4418-BD89-533D13C63E55}" type="pres">
      <dgm:prSet presAssocID="{45B0D099-903B-41B1-8B4F-442BDA4991E2}" presName="quad4" presStyleLbl="node1" presStyleIdx="3" presStyleCnt="4">
        <dgm:presLayoutVars>
          <dgm:chMax val="0"/>
          <dgm:chPref val="0"/>
          <dgm:bulletEnabled val="1"/>
        </dgm:presLayoutVars>
      </dgm:prSet>
      <dgm:spPr/>
    </dgm:pt>
  </dgm:ptLst>
  <dgm:cxnLst>
    <dgm:cxn modelId="{0489A21F-B08F-44D9-BC0F-A0F2065E0A6F}" srcId="{45B0D099-903B-41B1-8B4F-442BDA4991E2}" destId="{667BCC5D-5859-49A3-B1C9-75D3D24DA9C0}" srcOrd="0" destOrd="0" parTransId="{7C3EF103-EAFC-4C2D-970D-FDEBB9AEE47A}" sibTransId="{D01B2B3F-B801-4E5F-AB5C-C274CC29F6BA}"/>
    <dgm:cxn modelId="{2923AF5B-6D24-4022-B4A3-DD26F875925A}" type="presOf" srcId="{7A7C366D-9C5E-46AC-B0E0-C30C6EB60B34}" destId="{14875FA1-CE3A-4418-BD89-533D13C63E55}" srcOrd="0" destOrd="0" presId="urn:microsoft.com/office/officeart/2005/8/layout/matrix3"/>
    <dgm:cxn modelId="{ACD8D78B-75C5-4423-9EAB-F60C3DFE99D4}" srcId="{45B0D099-903B-41B1-8B4F-442BDA4991E2}" destId="{7A7C366D-9C5E-46AC-B0E0-C30C6EB60B34}" srcOrd="3" destOrd="0" parTransId="{8B991407-8543-4A2B-8C33-DAAF2FFDBFE9}" sibTransId="{B9835D84-3C06-4E4E-A2BF-750E2DA10360}"/>
    <dgm:cxn modelId="{8E556594-FCD8-474E-97F6-1F0334FDA700}" type="presOf" srcId="{194BB096-BB87-4A3F-B1D0-075E8DD4E231}" destId="{6873FDE4-AA84-49D3-9339-762F1F5A65CA}" srcOrd="0" destOrd="0" presId="urn:microsoft.com/office/officeart/2005/8/layout/matrix3"/>
    <dgm:cxn modelId="{8D934196-280A-4F54-ABC9-1E2D59831DCF}" type="presOf" srcId="{45B0D099-903B-41B1-8B4F-442BDA4991E2}" destId="{C0E253BF-B458-430A-BA4E-2D244CD725BA}" srcOrd="0" destOrd="0" presId="urn:microsoft.com/office/officeart/2005/8/layout/matrix3"/>
    <dgm:cxn modelId="{577242BB-184C-435F-A4F4-3310E936FC75}" srcId="{45B0D099-903B-41B1-8B4F-442BDA4991E2}" destId="{0A398040-44AD-4DE1-B644-1B6DAF887C9B}" srcOrd="2" destOrd="0" parTransId="{8202F143-3EFF-44CC-855F-946E692F47A5}" sibTransId="{A8106F48-9346-4416-A0BF-9DFADFD6857F}"/>
    <dgm:cxn modelId="{49155BE4-34A9-430C-B977-3BD42DB146E6}" srcId="{45B0D099-903B-41B1-8B4F-442BDA4991E2}" destId="{194BB096-BB87-4A3F-B1D0-075E8DD4E231}" srcOrd="1" destOrd="0" parTransId="{835B875F-C055-4618-A0B7-AA648446F7B6}" sibTransId="{FD50EC27-09B9-4395-BBF5-CA7CF1D25B53}"/>
    <dgm:cxn modelId="{A5BEDAED-E6E5-4AF5-AE4F-3156553D7C77}" type="presOf" srcId="{667BCC5D-5859-49A3-B1C9-75D3D24DA9C0}" destId="{EEA422FB-CE79-4663-8092-0B92E1419099}" srcOrd="0" destOrd="0" presId="urn:microsoft.com/office/officeart/2005/8/layout/matrix3"/>
    <dgm:cxn modelId="{882633F2-34EB-4F09-B9D0-940E37CE7460}" type="presOf" srcId="{0A398040-44AD-4DE1-B644-1B6DAF887C9B}" destId="{E8899717-6BC9-49AF-B737-374A625F961A}" srcOrd="0" destOrd="0" presId="urn:microsoft.com/office/officeart/2005/8/layout/matrix3"/>
    <dgm:cxn modelId="{BC0062EB-6521-4229-9C2E-8F32654693D3}" type="presParOf" srcId="{C0E253BF-B458-430A-BA4E-2D244CD725BA}" destId="{ABDBE166-AB74-4530-BE1A-5D00561681DC}" srcOrd="0" destOrd="0" presId="urn:microsoft.com/office/officeart/2005/8/layout/matrix3"/>
    <dgm:cxn modelId="{F6A3C1C4-284F-410C-BD95-D4C7ACE07B37}" type="presParOf" srcId="{C0E253BF-B458-430A-BA4E-2D244CD725BA}" destId="{EEA422FB-CE79-4663-8092-0B92E1419099}" srcOrd="1" destOrd="0" presId="urn:microsoft.com/office/officeart/2005/8/layout/matrix3"/>
    <dgm:cxn modelId="{4C37F89D-FBCB-4479-A8A0-B9AB631E11FF}" type="presParOf" srcId="{C0E253BF-B458-430A-BA4E-2D244CD725BA}" destId="{6873FDE4-AA84-49D3-9339-762F1F5A65CA}" srcOrd="2" destOrd="0" presId="urn:microsoft.com/office/officeart/2005/8/layout/matrix3"/>
    <dgm:cxn modelId="{72452518-3088-48D8-94FB-431D70A5C3C9}" type="presParOf" srcId="{C0E253BF-B458-430A-BA4E-2D244CD725BA}" destId="{E8899717-6BC9-49AF-B737-374A625F961A}" srcOrd="3" destOrd="0" presId="urn:microsoft.com/office/officeart/2005/8/layout/matrix3"/>
    <dgm:cxn modelId="{38996787-7366-44CD-9679-F9984677EBDE}" type="presParOf" srcId="{C0E253BF-B458-430A-BA4E-2D244CD725BA}" destId="{14875FA1-CE3A-4418-BD89-533D13C63E55}"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204E98-CF65-4EC8-8241-D7CA01068F3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GB"/>
        </a:p>
      </dgm:t>
    </dgm:pt>
    <dgm:pt modelId="{1A69D69C-0365-432C-8730-6BF5E8FFB3B4}">
      <dgm:prSet custT="1"/>
      <dgm:spPr/>
      <dgm:t>
        <a:bodyPr/>
        <a:lstStyle/>
        <a:p>
          <a:pPr>
            <a:lnSpc>
              <a:spcPct val="100000"/>
            </a:lnSpc>
          </a:pPr>
          <a:r>
            <a:rPr lang="en-GB" sz="2000" b="1" dirty="0">
              <a:latin typeface="Arial" panose="020B0604020202020204" pitchFamily="34" charset="0"/>
              <a:cs typeface="Arial" panose="020B0604020202020204" pitchFamily="34" charset="0"/>
            </a:rPr>
            <a:t>Human Rights</a:t>
          </a:r>
        </a:p>
      </dgm:t>
    </dgm:pt>
    <dgm:pt modelId="{BA207844-2E4E-4AB6-8611-06B50333D468}" type="parTrans" cxnId="{FADBD934-03B7-42FE-BCF7-9F4A77279084}">
      <dgm:prSet/>
      <dgm:spPr/>
      <dgm:t>
        <a:bodyPr/>
        <a:lstStyle/>
        <a:p>
          <a:endParaRPr lang="en-GB"/>
        </a:p>
      </dgm:t>
    </dgm:pt>
    <dgm:pt modelId="{D39D3DAA-A64C-4CEF-9EC2-F4C926240C2E}" type="sibTrans" cxnId="{FADBD934-03B7-42FE-BCF7-9F4A77279084}">
      <dgm:prSet/>
      <dgm:spPr/>
      <dgm:t>
        <a:bodyPr/>
        <a:lstStyle/>
        <a:p>
          <a:endParaRPr lang="en-GB"/>
        </a:p>
      </dgm:t>
    </dgm:pt>
    <dgm:pt modelId="{A8B3D3C0-C923-4018-920F-47A8759DC9AD}">
      <dgm:prSet custT="1"/>
      <dgm:spPr/>
      <dgm:t>
        <a:bodyPr/>
        <a:lstStyle/>
        <a:p>
          <a:pPr>
            <a:lnSpc>
              <a:spcPct val="100000"/>
            </a:lnSpc>
          </a:pPr>
          <a:r>
            <a:rPr lang="en-GB" sz="2000" b="1" dirty="0">
              <a:latin typeface="Arial" panose="020B0604020202020204" pitchFamily="34" charset="0"/>
              <a:cs typeface="Arial" panose="020B0604020202020204" pitchFamily="34" charset="0"/>
            </a:rPr>
            <a:t>Empowerment </a:t>
          </a:r>
        </a:p>
      </dgm:t>
    </dgm:pt>
    <dgm:pt modelId="{78121BEE-4C81-4F01-8745-03AEE8043A73}" type="parTrans" cxnId="{ABE7E059-C950-4B68-987E-F4FBDE514813}">
      <dgm:prSet/>
      <dgm:spPr/>
      <dgm:t>
        <a:bodyPr/>
        <a:lstStyle/>
        <a:p>
          <a:endParaRPr lang="en-GB"/>
        </a:p>
      </dgm:t>
    </dgm:pt>
    <dgm:pt modelId="{476ACF1E-FC49-4A90-ABBC-7B56F3701A94}" type="sibTrans" cxnId="{ABE7E059-C950-4B68-987E-F4FBDE514813}">
      <dgm:prSet/>
      <dgm:spPr/>
      <dgm:t>
        <a:bodyPr/>
        <a:lstStyle/>
        <a:p>
          <a:endParaRPr lang="en-GB"/>
        </a:p>
      </dgm:t>
    </dgm:pt>
    <dgm:pt modelId="{3B8E7BDC-0C7A-485E-9DE2-D1FB677A63A7}">
      <dgm:prSet custT="1"/>
      <dgm:spPr/>
      <dgm:t>
        <a:bodyPr/>
        <a:lstStyle/>
        <a:p>
          <a:pPr>
            <a:lnSpc>
              <a:spcPct val="100000"/>
            </a:lnSpc>
          </a:pPr>
          <a:r>
            <a:rPr lang="en-GB" sz="2000" b="1" dirty="0">
              <a:latin typeface="Arial" panose="020B0604020202020204" pitchFamily="34" charset="0"/>
              <a:cs typeface="Arial" panose="020B0604020202020204" pitchFamily="34" charset="0"/>
            </a:rPr>
            <a:t>Harm Reduction</a:t>
          </a:r>
        </a:p>
      </dgm:t>
    </dgm:pt>
    <dgm:pt modelId="{9AB499F6-EA8B-48EE-9680-A3E7FCEF3EC1}" type="parTrans" cxnId="{2E1BFB98-70FC-4EF1-AEDE-5ECFAF52B3D7}">
      <dgm:prSet/>
      <dgm:spPr/>
      <dgm:t>
        <a:bodyPr/>
        <a:lstStyle/>
        <a:p>
          <a:endParaRPr lang="en-GB"/>
        </a:p>
      </dgm:t>
    </dgm:pt>
    <dgm:pt modelId="{376B1BE7-A720-490A-A316-5B4AB2B1C543}" type="sibTrans" cxnId="{2E1BFB98-70FC-4EF1-AEDE-5ECFAF52B3D7}">
      <dgm:prSet/>
      <dgm:spPr/>
      <dgm:t>
        <a:bodyPr/>
        <a:lstStyle/>
        <a:p>
          <a:endParaRPr lang="en-GB"/>
        </a:p>
      </dgm:t>
    </dgm:pt>
    <dgm:pt modelId="{E37635A3-3234-4BE4-A5A3-3D11589D668D}">
      <dgm:prSet custT="1"/>
      <dgm:spPr/>
      <dgm:t>
        <a:bodyPr/>
        <a:lstStyle/>
        <a:p>
          <a:pPr>
            <a:lnSpc>
              <a:spcPct val="100000"/>
            </a:lnSpc>
          </a:pPr>
          <a:r>
            <a:rPr lang="en-GB" sz="2000" b="1" dirty="0">
              <a:latin typeface="Arial" panose="020B0604020202020204" pitchFamily="34" charset="0"/>
              <a:cs typeface="Arial" panose="020B0604020202020204" pitchFamily="34" charset="0"/>
            </a:rPr>
            <a:t>Non-judgmental Support and inclusivity </a:t>
          </a:r>
        </a:p>
      </dgm:t>
    </dgm:pt>
    <dgm:pt modelId="{96A667AF-CA3A-4BA2-BE05-B77ABEFF5670}" type="parTrans" cxnId="{197F696F-923B-47D3-A76B-D4D12492042B}">
      <dgm:prSet/>
      <dgm:spPr/>
      <dgm:t>
        <a:bodyPr/>
        <a:lstStyle/>
        <a:p>
          <a:endParaRPr lang="en-GB"/>
        </a:p>
      </dgm:t>
    </dgm:pt>
    <dgm:pt modelId="{146B842A-A6F1-469A-8BE2-513A8EBACA6B}" type="sibTrans" cxnId="{197F696F-923B-47D3-A76B-D4D12492042B}">
      <dgm:prSet/>
      <dgm:spPr/>
      <dgm:t>
        <a:bodyPr/>
        <a:lstStyle/>
        <a:p>
          <a:endParaRPr lang="en-GB"/>
        </a:p>
      </dgm:t>
    </dgm:pt>
    <dgm:pt modelId="{B78728F9-5623-497F-AA4E-479E22025EEC}">
      <dgm:prSet custT="1"/>
      <dgm:spPr/>
      <dgm:t>
        <a:bodyPr/>
        <a:lstStyle/>
        <a:p>
          <a:pPr>
            <a:lnSpc>
              <a:spcPct val="100000"/>
            </a:lnSpc>
          </a:pPr>
          <a:r>
            <a:rPr lang="en-GB" sz="2000" b="1" dirty="0">
              <a:latin typeface="Arial" panose="020B0604020202020204" pitchFamily="34" charset="0"/>
              <a:cs typeface="Arial" panose="020B0604020202020204" pitchFamily="34" charset="0"/>
            </a:rPr>
            <a:t>Social Justice and Equality </a:t>
          </a:r>
        </a:p>
      </dgm:t>
    </dgm:pt>
    <dgm:pt modelId="{55F9C80A-F49C-4698-8FE3-F75AB9CF32E0}" type="parTrans" cxnId="{748D276F-762A-4348-93ED-4FA9F7AF0F1D}">
      <dgm:prSet/>
      <dgm:spPr/>
      <dgm:t>
        <a:bodyPr/>
        <a:lstStyle/>
        <a:p>
          <a:endParaRPr lang="en-GB"/>
        </a:p>
      </dgm:t>
    </dgm:pt>
    <dgm:pt modelId="{A5B18EBE-32F6-489B-9E2C-03F41B545B99}" type="sibTrans" cxnId="{748D276F-762A-4348-93ED-4FA9F7AF0F1D}">
      <dgm:prSet/>
      <dgm:spPr/>
      <dgm:t>
        <a:bodyPr/>
        <a:lstStyle/>
        <a:p>
          <a:endParaRPr lang="en-GB"/>
        </a:p>
      </dgm:t>
    </dgm:pt>
    <dgm:pt modelId="{0A303A8D-0F4D-47EF-9246-683B98C4BC75}" type="pres">
      <dgm:prSet presAssocID="{B5204E98-CF65-4EC8-8241-D7CA01068F3E}" presName="root" presStyleCnt="0">
        <dgm:presLayoutVars>
          <dgm:dir/>
          <dgm:resizeHandles val="exact"/>
        </dgm:presLayoutVars>
      </dgm:prSet>
      <dgm:spPr/>
    </dgm:pt>
    <dgm:pt modelId="{B6B8E5F3-C985-4AF1-8954-0B92BBF09236}" type="pres">
      <dgm:prSet presAssocID="{A8B3D3C0-C923-4018-920F-47A8759DC9AD}" presName="compNode" presStyleCnt="0"/>
      <dgm:spPr/>
    </dgm:pt>
    <dgm:pt modelId="{F9F3E8DF-1933-414E-870B-8BE27389747E}" type="pres">
      <dgm:prSet presAssocID="{A8B3D3C0-C923-4018-920F-47A8759DC9A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F3C28724-FE08-4F0F-AF37-C67EE7EA4DC6}" type="pres">
      <dgm:prSet presAssocID="{A8B3D3C0-C923-4018-920F-47A8759DC9AD}" presName="spaceRect" presStyleCnt="0"/>
      <dgm:spPr/>
    </dgm:pt>
    <dgm:pt modelId="{406D3EF5-A2D4-40BB-B2E8-6A43D496E767}" type="pres">
      <dgm:prSet presAssocID="{A8B3D3C0-C923-4018-920F-47A8759DC9AD}" presName="textRect" presStyleLbl="revTx" presStyleIdx="0" presStyleCnt="5">
        <dgm:presLayoutVars>
          <dgm:chMax val="1"/>
          <dgm:chPref val="1"/>
        </dgm:presLayoutVars>
      </dgm:prSet>
      <dgm:spPr/>
    </dgm:pt>
    <dgm:pt modelId="{CF8428D8-23F5-4574-8F32-E8D2430C946F}" type="pres">
      <dgm:prSet presAssocID="{476ACF1E-FC49-4A90-ABBC-7B56F3701A94}" presName="sibTrans" presStyleCnt="0"/>
      <dgm:spPr/>
    </dgm:pt>
    <dgm:pt modelId="{9E958513-7147-4FBF-BD52-FDA8B051F875}" type="pres">
      <dgm:prSet presAssocID="{1A69D69C-0365-432C-8730-6BF5E8FFB3B4}" presName="compNode" presStyleCnt="0"/>
      <dgm:spPr/>
    </dgm:pt>
    <dgm:pt modelId="{8A3AB6BA-1F0A-4F03-95B8-1245ED502BA3}" type="pres">
      <dgm:prSet presAssocID="{1A69D69C-0365-432C-8730-6BF5E8FFB3B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794FC198-F28E-40B2-849A-AFB09DB53494}" type="pres">
      <dgm:prSet presAssocID="{1A69D69C-0365-432C-8730-6BF5E8FFB3B4}" presName="spaceRect" presStyleCnt="0"/>
      <dgm:spPr/>
    </dgm:pt>
    <dgm:pt modelId="{9F53980E-31DF-4A76-9CD8-C4A05FE371AC}" type="pres">
      <dgm:prSet presAssocID="{1A69D69C-0365-432C-8730-6BF5E8FFB3B4}" presName="textRect" presStyleLbl="revTx" presStyleIdx="1" presStyleCnt="5">
        <dgm:presLayoutVars>
          <dgm:chMax val="1"/>
          <dgm:chPref val="1"/>
        </dgm:presLayoutVars>
      </dgm:prSet>
      <dgm:spPr/>
    </dgm:pt>
    <dgm:pt modelId="{C158A213-4A3A-4C5B-AAD0-D4036A6380D3}" type="pres">
      <dgm:prSet presAssocID="{D39D3DAA-A64C-4CEF-9EC2-F4C926240C2E}" presName="sibTrans" presStyleCnt="0"/>
      <dgm:spPr/>
    </dgm:pt>
    <dgm:pt modelId="{DC79517A-EB83-494B-B241-20C8F5616ABE}" type="pres">
      <dgm:prSet presAssocID="{E37635A3-3234-4BE4-A5A3-3D11589D668D}" presName="compNode" presStyleCnt="0"/>
      <dgm:spPr/>
    </dgm:pt>
    <dgm:pt modelId="{2694025C-4126-4B19-BC86-788A4A88DD6D}" type="pres">
      <dgm:prSet presAssocID="{E37635A3-3234-4BE4-A5A3-3D11589D668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838F0EBB-7091-4FE2-AFDE-000D9CEC9CA1}" type="pres">
      <dgm:prSet presAssocID="{E37635A3-3234-4BE4-A5A3-3D11589D668D}" presName="spaceRect" presStyleCnt="0"/>
      <dgm:spPr/>
    </dgm:pt>
    <dgm:pt modelId="{FBF31E8A-5F32-4278-895F-42A0C495A676}" type="pres">
      <dgm:prSet presAssocID="{E37635A3-3234-4BE4-A5A3-3D11589D668D}" presName="textRect" presStyleLbl="revTx" presStyleIdx="2" presStyleCnt="5">
        <dgm:presLayoutVars>
          <dgm:chMax val="1"/>
          <dgm:chPref val="1"/>
        </dgm:presLayoutVars>
      </dgm:prSet>
      <dgm:spPr/>
    </dgm:pt>
    <dgm:pt modelId="{73F94CF8-B6C2-4D7E-8F1A-0E58493F6EA6}" type="pres">
      <dgm:prSet presAssocID="{146B842A-A6F1-469A-8BE2-513A8EBACA6B}" presName="sibTrans" presStyleCnt="0"/>
      <dgm:spPr/>
    </dgm:pt>
    <dgm:pt modelId="{46AD877F-CD0A-4841-819B-69E6F9527044}" type="pres">
      <dgm:prSet presAssocID="{B78728F9-5623-497F-AA4E-479E22025EEC}" presName="compNode" presStyleCnt="0"/>
      <dgm:spPr/>
    </dgm:pt>
    <dgm:pt modelId="{8A6D3496-F111-4E19-974B-90EB93B97D5C}" type="pres">
      <dgm:prSet presAssocID="{B78728F9-5623-497F-AA4E-479E22025EE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ayer Candle"/>
        </a:ext>
      </dgm:extLst>
    </dgm:pt>
    <dgm:pt modelId="{F6709B3C-C433-4EBA-A690-C4B1F4ECD8C8}" type="pres">
      <dgm:prSet presAssocID="{B78728F9-5623-497F-AA4E-479E22025EEC}" presName="spaceRect" presStyleCnt="0"/>
      <dgm:spPr/>
    </dgm:pt>
    <dgm:pt modelId="{C5335C91-F464-44AF-ABF6-AF4D4C69DC92}" type="pres">
      <dgm:prSet presAssocID="{B78728F9-5623-497F-AA4E-479E22025EEC}" presName="textRect" presStyleLbl="revTx" presStyleIdx="3" presStyleCnt="5">
        <dgm:presLayoutVars>
          <dgm:chMax val="1"/>
          <dgm:chPref val="1"/>
        </dgm:presLayoutVars>
      </dgm:prSet>
      <dgm:spPr/>
    </dgm:pt>
    <dgm:pt modelId="{C1976AF4-193A-43BA-8ECC-70A4D182B9BC}" type="pres">
      <dgm:prSet presAssocID="{A5B18EBE-32F6-489B-9E2C-03F41B545B99}" presName="sibTrans" presStyleCnt="0"/>
      <dgm:spPr/>
    </dgm:pt>
    <dgm:pt modelId="{9960B1C8-1299-4091-B666-1AA86C07C35F}" type="pres">
      <dgm:prSet presAssocID="{3B8E7BDC-0C7A-485E-9DE2-D1FB677A63A7}" presName="compNode" presStyleCnt="0"/>
      <dgm:spPr/>
    </dgm:pt>
    <dgm:pt modelId="{F0EFD119-2082-4C17-99B3-CE98C5B0A346}" type="pres">
      <dgm:prSet presAssocID="{3B8E7BDC-0C7A-485E-9DE2-D1FB677A63A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4AAEE5DD-4E49-4ABA-90C0-4C0D2CABF631}" type="pres">
      <dgm:prSet presAssocID="{3B8E7BDC-0C7A-485E-9DE2-D1FB677A63A7}" presName="spaceRect" presStyleCnt="0"/>
      <dgm:spPr/>
    </dgm:pt>
    <dgm:pt modelId="{FFCDAF45-444F-4087-9AB2-AD1003F3932E}" type="pres">
      <dgm:prSet presAssocID="{3B8E7BDC-0C7A-485E-9DE2-D1FB677A63A7}" presName="textRect" presStyleLbl="revTx" presStyleIdx="4" presStyleCnt="5">
        <dgm:presLayoutVars>
          <dgm:chMax val="1"/>
          <dgm:chPref val="1"/>
        </dgm:presLayoutVars>
      </dgm:prSet>
      <dgm:spPr/>
    </dgm:pt>
  </dgm:ptLst>
  <dgm:cxnLst>
    <dgm:cxn modelId="{E2D1D508-58F1-4757-ADBB-E783A568018E}" type="presOf" srcId="{A8B3D3C0-C923-4018-920F-47A8759DC9AD}" destId="{406D3EF5-A2D4-40BB-B2E8-6A43D496E767}" srcOrd="0" destOrd="0" presId="urn:microsoft.com/office/officeart/2018/2/layout/IconLabelList"/>
    <dgm:cxn modelId="{7E9C600B-694A-4AE1-87A0-B32583ED3A75}" type="presOf" srcId="{E37635A3-3234-4BE4-A5A3-3D11589D668D}" destId="{FBF31E8A-5F32-4278-895F-42A0C495A676}" srcOrd="0" destOrd="0" presId="urn:microsoft.com/office/officeart/2018/2/layout/IconLabelList"/>
    <dgm:cxn modelId="{EB00301A-DC4F-49EF-AB35-5DEC412DDE66}" type="presOf" srcId="{B5204E98-CF65-4EC8-8241-D7CA01068F3E}" destId="{0A303A8D-0F4D-47EF-9246-683B98C4BC75}" srcOrd="0" destOrd="0" presId="urn:microsoft.com/office/officeart/2018/2/layout/IconLabelList"/>
    <dgm:cxn modelId="{FADBD934-03B7-42FE-BCF7-9F4A77279084}" srcId="{B5204E98-CF65-4EC8-8241-D7CA01068F3E}" destId="{1A69D69C-0365-432C-8730-6BF5E8FFB3B4}" srcOrd="1" destOrd="0" parTransId="{BA207844-2E4E-4AB6-8611-06B50333D468}" sibTransId="{D39D3DAA-A64C-4CEF-9EC2-F4C926240C2E}"/>
    <dgm:cxn modelId="{A7931A6E-1BB1-420E-A02D-AC3195D4E881}" type="presOf" srcId="{1A69D69C-0365-432C-8730-6BF5E8FFB3B4}" destId="{9F53980E-31DF-4A76-9CD8-C4A05FE371AC}" srcOrd="0" destOrd="0" presId="urn:microsoft.com/office/officeart/2018/2/layout/IconLabelList"/>
    <dgm:cxn modelId="{748D276F-762A-4348-93ED-4FA9F7AF0F1D}" srcId="{B5204E98-CF65-4EC8-8241-D7CA01068F3E}" destId="{B78728F9-5623-497F-AA4E-479E22025EEC}" srcOrd="3" destOrd="0" parTransId="{55F9C80A-F49C-4698-8FE3-F75AB9CF32E0}" sibTransId="{A5B18EBE-32F6-489B-9E2C-03F41B545B99}"/>
    <dgm:cxn modelId="{197F696F-923B-47D3-A76B-D4D12492042B}" srcId="{B5204E98-CF65-4EC8-8241-D7CA01068F3E}" destId="{E37635A3-3234-4BE4-A5A3-3D11589D668D}" srcOrd="2" destOrd="0" parTransId="{96A667AF-CA3A-4BA2-BE05-B77ABEFF5670}" sibTransId="{146B842A-A6F1-469A-8BE2-513A8EBACA6B}"/>
    <dgm:cxn modelId="{ABE7E059-C950-4B68-987E-F4FBDE514813}" srcId="{B5204E98-CF65-4EC8-8241-D7CA01068F3E}" destId="{A8B3D3C0-C923-4018-920F-47A8759DC9AD}" srcOrd="0" destOrd="0" parTransId="{78121BEE-4C81-4F01-8745-03AEE8043A73}" sibTransId="{476ACF1E-FC49-4A90-ABBC-7B56F3701A94}"/>
    <dgm:cxn modelId="{2E1BFB98-70FC-4EF1-AEDE-5ECFAF52B3D7}" srcId="{B5204E98-CF65-4EC8-8241-D7CA01068F3E}" destId="{3B8E7BDC-0C7A-485E-9DE2-D1FB677A63A7}" srcOrd="4" destOrd="0" parTransId="{9AB499F6-EA8B-48EE-9680-A3E7FCEF3EC1}" sibTransId="{376B1BE7-A720-490A-A316-5B4AB2B1C543}"/>
    <dgm:cxn modelId="{65730FB3-51FE-4218-94CD-1073DDDD68B2}" type="presOf" srcId="{B78728F9-5623-497F-AA4E-479E22025EEC}" destId="{C5335C91-F464-44AF-ABF6-AF4D4C69DC92}" srcOrd="0" destOrd="0" presId="urn:microsoft.com/office/officeart/2018/2/layout/IconLabelList"/>
    <dgm:cxn modelId="{1C7BC9DC-AC93-4611-9F30-FCEA88B65D04}" type="presOf" srcId="{3B8E7BDC-0C7A-485E-9DE2-D1FB677A63A7}" destId="{FFCDAF45-444F-4087-9AB2-AD1003F3932E}" srcOrd="0" destOrd="0" presId="urn:microsoft.com/office/officeart/2018/2/layout/IconLabelList"/>
    <dgm:cxn modelId="{C2D32020-A9CB-42E0-8F47-220DE36B0C0F}" type="presParOf" srcId="{0A303A8D-0F4D-47EF-9246-683B98C4BC75}" destId="{B6B8E5F3-C985-4AF1-8954-0B92BBF09236}" srcOrd="0" destOrd="0" presId="urn:microsoft.com/office/officeart/2018/2/layout/IconLabelList"/>
    <dgm:cxn modelId="{7EBDE55A-97AE-4AD5-898F-4D251761E750}" type="presParOf" srcId="{B6B8E5F3-C985-4AF1-8954-0B92BBF09236}" destId="{F9F3E8DF-1933-414E-870B-8BE27389747E}" srcOrd="0" destOrd="0" presId="urn:microsoft.com/office/officeart/2018/2/layout/IconLabelList"/>
    <dgm:cxn modelId="{12A16FBE-72FB-4148-BB5C-01D1BB9FFA83}" type="presParOf" srcId="{B6B8E5F3-C985-4AF1-8954-0B92BBF09236}" destId="{F3C28724-FE08-4F0F-AF37-C67EE7EA4DC6}" srcOrd="1" destOrd="0" presId="urn:microsoft.com/office/officeart/2018/2/layout/IconLabelList"/>
    <dgm:cxn modelId="{68876319-FAE1-4A66-A16D-8ED783DE608E}" type="presParOf" srcId="{B6B8E5F3-C985-4AF1-8954-0B92BBF09236}" destId="{406D3EF5-A2D4-40BB-B2E8-6A43D496E767}" srcOrd="2" destOrd="0" presId="urn:microsoft.com/office/officeart/2018/2/layout/IconLabelList"/>
    <dgm:cxn modelId="{0CE524D5-1E0C-4914-A30D-474A3C7EFF8F}" type="presParOf" srcId="{0A303A8D-0F4D-47EF-9246-683B98C4BC75}" destId="{CF8428D8-23F5-4574-8F32-E8D2430C946F}" srcOrd="1" destOrd="0" presId="urn:microsoft.com/office/officeart/2018/2/layout/IconLabelList"/>
    <dgm:cxn modelId="{DDCA323D-75E8-470A-928B-FFB22A1B1C3E}" type="presParOf" srcId="{0A303A8D-0F4D-47EF-9246-683B98C4BC75}" destId="{9E958513-7147-4FBF-BD52-FDA8B051F875}" srcOrd="2" destOrd="0" presId="urn:microsoft.com/office/officeart/2018/2/layout/IconLabelList"/>
    <dgm:cxn modelId="{ECA06F10-655F-4537-9878-53FACD750E5A}" type="presParOf" srcId="{9E958513-7147-4FBF-BD52-FDA8B051F875}" destId="{8A3AB6BA-1F0A-4F03-95B8-1245ED502BA3}" srcOrd="0" destOrd="0" presId="urn:microsoft.com/office/officeart/2018/2/layout/IconLabelList"/>
    <dgm:cxn modelId="{E238633F-F3D9-4056-B9CE-B9A9A52EA8FB}" type="presParOf" srcId="{9E958513-7147-4FBF-BD52-FDA8B051F875}" destId="{794FC198-F28E-40B2-849A-AFB09DB53494}" srcOrd="1" destOrd="0" presId="urn:microsoft.com/office/officeart/2018/2/layout/IconLabelList"/>
    <dgm:cxn modelId="{3B1A7E6F-58E8-46C9-BDD1-2BEB4BB8D457}" type="presParOf" srcId="{9E958513-7147-4FBF-BD52-FDA8B051F875}" destId="{9F53980E-31DF-4A76-9CD8-C4A05FE371AC}" srcOrd="2" destOrd="0" presId="urn:microsoft.com/office/officeart/2018/2/layout/IconLabelList"/>
    <dgm:cxn modelId="{0E21C0F0-3C96-4949-8959-6C97C46E7F9F}" type="presParOf" srcId="{0A303A8D-0F4D-47EF-9246-683B98C4BC75}" destId="{C158A213-4A3A-4C5B-AAD0-D4036A6380D3}" srcOrd="3" destOrd="0" presId="urn:microsoft.com/office/officeart/2018/2/layout/IconLabelList"/>
    <dgm:cxn modelId="{6DCDB42E-3D43-4F5F-A4E9-8A23F491E7C9}" type="presParOf" srcId="{0A303A8D-0F4D-47EF-9246-683B98C4BC75}" destId="{DC79517A-EB83-494B-B241-20C8F5616ABE}" srcOrd="4" destOrd="0" presId="urn:microsoft.com/office/officeart/2018/2/layout/IconLabelList"/>
    <dgm:cxn modelId="{AC937174-51BC-4AA3-A2BB-FCAB1D98042A}" type="presParOf" srcId="{DC79517A-EB83-494B-B241-20C8F5616ABE}" destId="{2694025C-4126-4B19-BC86-788A4A88DD6D}" srcOrd="0" destOrd="0" presId="urn:microsoft.com/office/officeart/2018/2/layout/IconLabelList"/>
    <dgm:cxn modelId="{D3FE20F3-A145-446F-84ED-B84279336B28}" type="presParOf" srcId="{DC79517A-EB83-494B-B241-20C8F5616ABE}" destId="{838F0EBB-7091-4FE2-AFDE-000D9CEC9CA1}" srcOrd="1" destOrd="0" presId="urn:microsoft.com/office/officeart/2018/2/layout/IconLabelList"/>
    <dgm:cxn modelId="{FDBFF153-8E87-4F2A-9017-715505EF3C98}" type="presParOf" srcId="{DC79517A-EB83-494B-B241-20C8F5616ABE}" destId="{FBF31E8A-5F32-4278-895F-42A0C495A676}" srcOrd="2" destOrd="0" presId="urn:microsoft.com/office/officeart/2018/2/layout/IconLabelList"/>
    <dgm:cxn modelId="{62AA6DFD-D9A9-4334-A99F-F86B2EC785EC}" type="presParOf" srcId="{0A303A8D-0F4D-47EF-9246-683B98C4BC75}" destId="{73F94CF8-B6C2-4D7E-8F1A-0E58493F6EA6}" srcOrd="5" destOrd="0" presId="urn:microsoft.com/office/officeart/2018/2/layout/IconLabelList"/>
    <dgm:cxn modelId="{465B60B4-CBA6-489E-80D3-17961555D605}" type="presParOf" srcId="{0A303A8D-0F4D-47EF-9246-683B98C4BC75}" destId="{46AD877F-CD0A-4841-819B-69E6F9527044}" srcOrd="6" destOrd="0" presId="urn:microsoft.com/office/officeart/2018/2/layout/IconLabelList"/>
    <dgm:cxn modelId="{890D5C24-DBCC-4CD6-A38D-B88020D7F8D9}" type="presParOf" srcId="{46AD877F-CD0A-4841-819B-69E6F9527044}" destId="{8A6D3496-F111-4E19-974B-90EB93B97D5C}" srcOrd="0" destOrd="0" presId="urn:microsoft.com/office/officeart/2018/2/layout/IconLabelList"/>
    <dgm:cxn modelId="{87EC0CE7-83BE-4D8C-943D-FF75268086EE}" type="presParOf" srcId="{46AD877F-CD0A-4841-819B-69E6F9527044}" destId="{F6709B3C-C433-4EBA-A690-C4B1F4ECD8C8}" srcOrd="1" destOrd="0" presId="urn:microsoft.com/office/officeart/2018/2/layout/IconLabelList"/>
    <dgm:cxn modelId="{F4B98294-D214-459D-A267-52BE750317CE}" type="presParOf" srcId="{46AD877F-CD0A-4841-819B-69E6F9527044}" destId="{C5335C91-F464-44AF-ABF6-AF4D4C69DC92}" srcOrd="2" destOrd="0" presId="urn:microsoft.com/office/officeart/2018/2/layout/IconLabelList"/>
    <dgm:cxn modelId="{C2ED2689-F54E-43FC-BB10-0B540F623B37}" type="presParOf" srcId="{0A303A8D-0F4D-47EF-9246-683B98C4BC75}" destId="{C1976AF4-193A-43BA-8ECC-70A4D182B9BC}" srcOrd="7" destOrd="0" presId="urn:microsoft.com/office/officeart/2018/2/layout/IconLabelList"/>
    <dgm:cxn modelId="{018396A4-C380-484C-8CCC-3282E0A06AE6}" type="presParOf" srcId="{0A303A8D-0F4D-47EF-9246-683B98C4BC75}" destId="{9960B1C8-1299-4091-B666-1AA86C07C35F}" srcOrd="8" destOrd="0" presId="urn:microsoft.com/office/officeart/2018/2/layout/IconLabelList"/>
    <dgm:cxn modelId="{59B914E6-E226-49E5-837B-D183605EC088}" type="presParOf" srcId="{9960B1C8-1299-4091-B666-1AA86C07C35F}" destId="{F0EFD119-2082-4C17-99B3-CE98C5B0A346}" srcOrd="0" destOrd="0" presId="urn:microsoft.com/office/officeart/2018/2/layout/IconLabelList"/>
    <dgm:cxn modelId="{41C91023-F8FC-4936-81AB-A435B37A52A0}" type="presParOf" srcId="{9960B1C8-1299-4091-B666-1AA86C07C35F}" destId="{4AAEE5DD-4E49-4ABA-90C0-4C0D2CABF631}" srcOrd="1" destOrd="0" presId="urn:microsoft.com/office/officeart/2018/2/layout/IconLabelList"/>
    <dgm:cxn modelId="{4969AC47-7D75-4AA0-AF0A-967764B5147B}" type="presParOf" srcId="{9960B1C8-1299-4091-B666-1AA86C07C35F}" destId="{FFCDAF45-444F-4087-9AB2-AD1003F3932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671F1-E88F-4939-84B8-F111E6D16416}">
      <dsp:nvSpPr>
        <dsp:cNvPr id="0" name=""/>
        <dsp:cNvSpPr/>
      </dsp:nvSpPr>
      <dsp:spPr>
        <a:xfrm rot="10800000">
          <a:off x="2155903" y="283535"/>
          <a:ext cx="5504624" cy="939680"/>
        </a:xfrm>
        <a:prstGeom prst="homePlat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437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7000 high risk of drug dependence</a:t>
          </a:r>
        </a:p>
      </dsp:txBody>
      <dsp:txXfrm rot="10800000">
        <a:off x="2390823" y="283535"/>
        <a:ext cx="5269704" cy="939680"/>
      </dsp:txXfrm>
    </dsp:sp>
    <dsp:sp modelId="{A39A60EC-CD26-485F-8748-D81CF3D64AFE}">
      <dsp:nvSpPr>
        <dsp:cNvPr id="0" name=""/>
        <dsp:cNvSpPr/>
      </dsp:nvSpPr>
      <dsp:spPr>
        <a:xfrm>
          <a:off x="931361" y="3209"/>
          <a:ext cx="1820565" cy="1451581"/>
        </a:xfrm>
        <a:prstGeom prst="ellipse">
          <a:avLst/>
        </a:prstGeom>
        <a:blipFill rotWithShape="1">
          <a:blip xmlns:r="http://schemas.openxmlformats.org/officeDocument/2006/relationships" r:embed="rId1"/>
          <a:srcRect/>
          <a:stretch>
            <a:fillRect/>
          </a:stretch>
        </a:blip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EBF600B-EFE1-4951-BC5B-ED676517B887}">
      <dsp:nvSpPr>
        <dsp:cNvPr id="0" name=""/>
        <dsp:cNvSpPr/>
      </dsp:nvSpPr>
      <dsp:spPr>
        <a:xfrm rot="10800000">
          <a:off x="2203101" y="1917116"/>
          <a:ext cx="5504624" cy="939680"/>
        </a:xfrm>
        <a:prstGeom prst="homePlat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437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2270 opiate users </a:t>
          </a:r>
        </a:p>
      </dsp:txBody>
      <dsp:txXfrm rot="10800000">
        <a:off x="2438021" y="1917116"/>
        <a:ext cx="5269704" cy="939680"/>
      </dsp:txXfrm>
    </dsp:sp>
    <dsp:sp modelId="{07E8D4CC-C2CC-4110-80F9-829AB0805C9F}">
      <dsp:nvSpPr>
        <dsp:cNvPr id="0" name=""/>
        <dsp:cNvSpPr/>
      </dsp:nvSpPr>
      <dsp:spPr>
        <a:xfrm>
          <a:off x="938329" y="1735293"/>
          <a:ext cx="1792694" cy="1327703"/>
        </a:xfrm>
        <a:prstGeom prst="ellipse">
          <a:avLst/>
        </a:prstGeom>
        <a:blipFill rotWithShape="1">
          <a:blip xmlns:r="http://schemas.openxmlformats.org/officeDocument/2006/relationships" r:embed="rId2"/>
          <a:srcRect/>
          <a:stretch>
            <a:fillRect l="-18000" r="-18000"/>
          </a:stretch>
        </a:blip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3F22A0-C49B-4CBB-A235-03906BC139E7}">
      <dsp:nvSpPr>
        <dsp:cNvPr id="0" name=""/>
        <dsp:cNvSpPr/>
      </dsp:nvSpPr>
      <dsp:spPr>
        <a:xfrm rot="10800000">
          <a:off x="2215148" y="3503098"/>
          <a:ext cx="5504624" cy="939680"/>
        </a:xfrm>
        <a:prstGeom prst="homePlat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4373"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289 People currently injecting </a:t>
          </a:r>
        </a:p>
      </dsp:txBody>
      <dsp:txXfrm rot="10800000">
        <a:off x="2450068" y="3503098"/>
        <a:ext cx="5269704" cy="939680"/>
      </dsp:txXfrm>
    </dsp:sp>
    <dsp:sp modelId="{2F5C063A-E373-456E-B17A-AB887B6C5FBB}">
      <dsp:nvSpPr>
        <dsp:cNvPr id="0" name=""/>
        <dsp:cNvSpPr/>
      </dsp:nvSpPr>
      <dsp:spPr>
        <a:xfrm>
          <a:off x="976924" y="3343498"/>
          <a:ext cx="1638314" cy="1413045"/>
        </a:xfrm>
        <a:prstGeom prst="ellipse">
          <a:avLst/>
        </a:prstGeom>
        <a:blipFill rotWithShape="1">
          <a:blip xmlns:r="http://schemas.openxmlformats.org/officeDocument/2006/relationships" r:embed="rId3"/>
          <a:srcRect/>
          <a:stretch>
            <a:fillRect/>
          </a:stretch>
        </a:blip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DBE166-AB74-4530-BE1A-5D00561681DC}">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422FB-CE79-4663-8092-0B92E1419099}">
      <dsp:nvSpPr>
        <dsp:cNvPr id="0" name=""/>
        <dsp:cNvSpPr/>
      </dsp:nvSpPr>
      <dsp:spPr>
        <a:xfrm>
          <a:off x="902421" y="522945"/>
          <a:ext cx="2146828" cy="214682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0" kern="1200" dirty="0">
              <a:solidFill>
                <a:schemeClr val="tx1"/>
              </a:solidFill>
              <a:latin typeface="Arial" panose="020B0604020202020204" pitchFamily="34" charset="0"/>
              <a:cs typeface="Arial" panose="020B0604020202020204" pitchFamily="34" charset="0"/>
            </a:rPr>
            <a:t>Family history of addiction</a:t>
          </a:r>
          <a:endParaRPr lang="en-US" sz="3200" b="0" kern="1200" dirty="0">
            <a:solidFill>
              <a:schemeClr val="tx1"/>
            </a:solidFill>
            <a:latin typeface="Arial" panose="020B0604020202020204" pitchFamily="34" charset="0"/>
            <a:cs typeface="Arial" panose="020B0604020202020204" pitchFamily="34" charset="0"/>
          </a:endParaRPr>
        </a:p>
      </dsp:txBody>
      <dsp:txXfrm>
        <a:off x="1007221" y="627745"/>
        <a:ext cx="1937228" cy="1937228"/>
      </dsp:txXfrm>
    </dsp:sp>
    <dsp:sp modelId="{6873FDE4-AA84-49D3-9339-762F1F5A65CA}">
      <dsp:nvSpPr>
        <dsp:cNvPr id="0" name=""/>
        <dsp:cNvSpPr/>
      </dsp:nvSpPr>
      <dsp:spPr>
        <a:xfrm>
          <a:off x="3214390" y="522945"/>
          <a:ext cx="2146828" cy="2146828"/>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Arial" panose="020B0604020202020204" pitchFamily="34" charset="0"/>
              <a:cs typeface="Arial" panose="020B0604020202020204" pitchFamily="34" charset="0"/>
            </a:rPr>
            <a:t>Mental health disorder</a:t>
          </a:r>
          <a:endParaRPr lang="en-US" sz="3200" kern="1200" dirty="0">
            <a:solidFill>
              <a:schemeClr val="tx1"/>
            </a:solidFill>
            <a:latin typeface="Arial" panose="020B0604020202020204" pitchFamily="34" charset="0"/>
            <a:cs typeface="Arial" panose="020B0604020202020204" pitchFamily="34" charset="0"/>
          </a:endParaRPr>
        </a:p>
      </dsp:txBody>
      <dsp:txXfrm>
        <a:off x="3319190" y="627745"/>
        <a:ext cx="1937228" cy="1937228"/>
      </dsp:txXfrm>
    </dsp:sp>
    <dsp:sp modelId="{E8899717-6BC9-49AF-B737-374A625F961A}">
      <dsp:nvSpPr>
        <dsp:cNvPr id="0" name=""/>
        <dsp:cNvSpPr/>
      </dsp:nvSpPr>
      <dsp:spPr>
        <a:xfrm>
          <a:off x="902421" y="2834914"/>
          <a:ext cx="2146828" cy="2146828"/>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latin typeface="Arial" panose="020B0604020202020204" pitchFamily="34" charset="0"/>
              <a:cs typeface="Arial" panose="020B0604020202020204" pitchFamily="34" charset="0"/>
            </a:rPr>
            <a:t>Early use</a:t>
          </a:r>
          <a:endParaRPr lang="en-US" sz="3200" kern="1200" dirty="0">
            <a:solidFill>
              <a:schemeClr val="tx1"/>
            </a:solidFill>
            <a:latin typeface="Arial" panose="020B0604020202020204" pitchFamily="34" charset="0"/>
            <a:cs typeface="Arial" panose="020B0604020202020204" pitchFamily="34" charset="0"/>
          </a:endParaRPr>
        </a:p>
      </dsp:txBody>
      <dsp:txXfrm>
        <a:off x="1007221" y="2939714"/>
        <a:ext cx="1937228" cy="1937228"/>
      </dsp:txXfrm>
    </dsp:sp>
    <dsp:sp modelId="{14875FA1-CE3A-4418-BD89-533D13C63E55}">
      <dsp:nvSpPr>
        <dsp:cNvPr id="0" name=""/>
        <dsp:cNvSpPr/>
      </dsp:nvSpPr>
      <dsp:spPr>
        <a:xfrm>
          <a:off x="3214390" y="2834914"/>
          <a:ext cx="2146828" cy="2146828"/>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latin typeface="Arial" panose="020B0604020202020204" pitchFamily="34" charset="0"/>
              <a:cs typeface="Arial" panose="020B0604020202020204" pitchFamily="34" charset="0"/>
            </a:rPr>
            <a:t>Taking a highly addictive drug </a:t>
          </a:r>
          <a:endParaRPr lang="en-US" sz="2800" kern="1200" dirty="0">
            <a:solidFill>
              <a:schemeClr val="tx1"/>
            </a:solidFill>
            <a:latin typeface="Arial" panose="020B0604020202020204" pitchFamily="34" charset="0"/>
            <a:cs typeface="Arial" panose="020B0604020202020204" pitchFamily="34" charset="0"/>
          </a:endParaRPr>
        </a:p>
      </dsp:txBody>
      <dsp:txXfrm>
        <a:off x="3319190" y="2939714"/>
        <a:ext cx="1937228" cy="19372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3E8DF-1933-414E-870B-8BE27389747E}">
      <dsp:nvSpPr>
        <dsp:cNvPr id="0" name=""/>
        <dsp:cNvSpPr/>
      </dsp:nvSpPr>
      <dsp:spPr>
        <a:xfrm>
          <a:off x="828914" y="931648"/>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6D3EF5-A2D4-40BB-B2E8-6A43D496E767}">
      <dsp:nvSpPr>
        <dsp:cNvPr id="0" name=""/>
        <dsp:cNvSpPr/>
      </dsp:nvSpPr>
      <dsp:spPr>
        <a:xfrm>
          <a:off x="333914" y="2091156"/>
          <a:ext cx="1800000"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latin typeface="Arial" panose="020B0604020202020204" pitchFamily="34" charset="0"/>
              <a:cs typeface="Arial" panose="020B0604020202020204" pitchFamily="34" charset="0"/>
            </a:rPr>
            <a:t>Empowerment </a:t>
          </a:r>
        </a:p>
      </dsp:txBody>
      <dsp:txXfrm>
        <a:off x="333914" y="2091156"/>
        <a:ext cx="1800000" cy="1170000"/>
      </dsp:txXfrm>
    </dsp:sp>
    <dsp:sp modelId="{8A3AB6BA-1F0A-4F03-95B8-1245ED502BA3}">
      <dsp:nvSpPr>
        <dsp:cNvPr id="0" name=""/>
        <dsp:cNvSpPr/>
      </dsp:nvSpPr>
      <dsp:spPr>
        <a:xfrm>
          <a:off x="2943914" y="93164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53980E-31DF-4A76-9CD8-C4A05FE371AC}">
      <dsp:nvSpPr>
        <dsp:cNvPr id="0" name=""/>
        <dsp:cNvSpPr/>
      </dsp:nvSpPr>
      <dsp:spPr>
        <a:xfrm>
          <a:off x="2448914" y="2091156"/>
          <a:ext cx="1800000"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latin typeface="Arial" panose="020B0604020202020204" pitchFamily="34" charset="0"/>
              <a:cs typeface="Arial" panose="020B0604020202020204" pitchFamily="34" charset="0"/>
            </a:rPr>
            <a:t>Human Rights</a:t>
          </a:r>
        </a:p>
      </dsp:txBody>
      <dsp:txXfrm>
        <a:off x="2448914" y="2091156"/>
        <a:ext cx="1800000" cy="1170000"/>
      </dsp:txXfrm>
    </dsp:sp>
    <dsp:sp modelId="{2694025C-4126-4B19-BC86-788A4A88DD6D}">
      <dsp:nvSpPr>
        <dsp:cNvPr id="0" name=""/>
        <dsp:cNvSpPr/>
      </dsp:nvSpPr>
      <dsp:spPr>
        <a:xfrm>
          <a:off x="5058914" y="93164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F31E8A-5F32-4278-895F-42A0C495A676}">
      <dsp:nvSpPr>
        <dsp:cNvPr id="0" name=""/>
        <dsp:cNvSpPr/>
      </dsp:nvSpPr>
      <dsp:spPr>
        <a:xfrm>
          <a:off x="4563914" y="2091156"/>
          <a:ext cx="1800000"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latin typeface="Arial" panose="020B0604020202020204" pitchFamily="34" charset="0"/>
              <a:cs typeface="Arial" panose="020B0604020202020204" pitchFamily="34" charset="0"/>
            </a:rPr>
            <a:t>Non-judgmental Support and inclusivity </a:t>
          </a:r>
        </a:p>
      </dsp:txBody>
      <dsp:txXfrm>
        <a:off x="4563914" y="2091156"/>
        <a:ext cx="1800000" cy="1170000"/>
      </dsp:txXfrm>
    </dsp:sp>
    <dsp:sp modelId="{8A6D3496-F111-4E19-974B-90EB93B97D5C}">
      <dsp:nvSpPr>
        <dsp:cNvPr id="0" name=""/>
        <dsp:cNvSpPr/>
      </dsp:nvSpPr>
      <dsp:spPr>
        <a:xfrm>
          <a:off x="7173914" y="931648"/>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335C91-F464-44AF-ABF6-AF4D4C69DC92}">
      <dsp:nvSpPr>
        <dsp:cNvPr id="0" name=""/>
        <dsp:cNvSpPr/>
      </dsp:nvSpPr>
      <dsp:spPr>
        <a:xfrm>
          <a:off x="6678914" y="2091156"/>
          <a:ext cx="1800000"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latin typeface="Arial" panose="020B0604020202020204" pitchFamily="34" charset="0"/>
              <a:cs typeface="Arial" panose="020B0604020202020204" pitchFamily="34" charset="0"/>
            </a:rPr>
            <a:t>Social Justice and Equality </a:t>
          </a:r>
        </a:p>
      </dsp:txBody>
      <dsp:txXfrm>
        <a:off x="6678914" y="2091156"/>
        <a:ext cx="1800000" cy="1170000"/>
      </dsp:txXfrm>
    </dsp:sp>
    <dsp:sp modelId="{F0EFD119-2082-4C17-99B3-CE98C5B0A346}">
      <dsp:nvSpPr>
        <dsp:cNvPr id="0" name=""/>
        <dsp:cNvSpPr/>
      </dsp:nvSpPr>
      <dsp:spPr>
        <a:xfrm>
          <a:off x="9288914" y="931648"/>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CDAF45-444F-4087-9AB2-AD1003F3932E}">
      <dsp:nvSpPr>
        <dsp:cNvPr id="0" name=""/>
        <dsp:cNvSpPr/>
      </dsp:nvSpPr>
      <dsp:spPr>
        <a:xfrm>
          <a:off x="8793914" y="2091156"/>
          <a:ext cx="1800000"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1" kern="1200" dirty="0">
              <a:latin typeface="Arial" panose="020B0604020202020204" pitchFamily="34" charset="0"/>
              <a:cs typeface="Arial" panose="020B0604020202020204" pitchFamily="34" charset="0"/>
            </a:rPr>
            <a:t>Harm Reduction</a:t>
          </a:r>
        </a:p>
      </dsp:txBody>
      <dsp:txXfrm>
        <a:off x="8793914" y="2091156"/>
        <a:ext cx="1800000" cy="117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5D70B8-AC4A-4CDB-91A7-1FD624B07D49}" type="datetimeFigureOut">
              <a:rPr lang="en-GB" smtClean="0"/>
              <a:t>28/11/2024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548BE1-0D4D-408A-8A02-0059D819ABA2}" type="slidenum">
              <a:rPr lang="en-GB" smtClean="0"/>
              <a:t>‹#›</a:t>
            </a:fld>
            <a:endParaRPr lang="en-GB"/>
          </a:p>
        </p:txBody>
      </p:sp>
    </p:spTree>
    <p:extLst>
      <p:ext uri="{BB962C8B-B14F-4D97-AF65-F5344CB8AC3E}">
        <p14:creationId xmlns:p14="http://schemas.microsoft.com/office/powerpoint/2010/main" val="1220018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548BE1-0D4D-408A-8A02-0059D819ABA2}" type="slidenum">
              <a:rPr lang="en-GB" smtClean="0"/>
              <a:t>5</a:t>
            </a:fld>
            <a:endParaRPr lang="en-GB"/>
          </a:p>
        </p:txBody>
      </p:sp>
    </p:spTree>
    <p:extLst>
      <p:ext uri="{BB962C8B-B14F-4D97-AF65-F5344CB8AC3E}">
        <p14:creationId xmlns:p14="http://schemas.microsoft.com/office/powerpoint/2010/main" val="2563313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548BE1-0D4D-408A-8A02-0059D819ABA2}" type="slidenum">
              <a:rPr lang="en-GB" smtClean="0"/>
              <a:t>11</a:t>
            </a:fld>
            <a:endParaRPr lang="en-GB"/>
          </a:p>
        </p:txBody>
      </p:sp>
    </p:spTree>
    <p:extLst>
      <p:ext uri="{BB962C8B-B14F-4D97-AF65-F5344CB8AC3E}">
        <p14:creationId xmlns:p14="http://schemas.microsoft.com/office/powerpoint/2010/main" val="7747429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548BE1-0D4D-408A-8A02-0059D819ABA2}" type="slidenum">
              <a:rPr lang="en-GB" smtClean="0"/>
              <a:t>14</a:t>
            </a:fld>
            <a:endParaRPr lang="en-GB"/>
          </a:p>
        </p:txBody>
      </p:sp>
    </p:spTree>
    <p:extLst>
      <p:ext uri="{BB962C8B-B14F-4D97-AF65-F5344CB8AC3E}">
        <p14:creationId xmlns:p14="http://schemas.microsoft.com/office/powerpoint/2010/main" val="3733121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t>11/28/2024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793130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pPr/>
              <a:t>11/28/2024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161230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0D92BC-42A9-434B-8530-ADBF4485E407}" type="datetimeFigureOut">
              <a:rPr lang="en-US" smtClean="0"/>
              <a:t>11/28/2024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408225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0D92BC-42A9-434B-8530-ADBF4485E407}" type="datetimeFigureOut">
              <a:rPr lang="en-US" smtClean="0"/>
              <a:pPr/>
              <a:t>11/28/2024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422807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0D92BC-42A9-434B-8530-ADBF4485E407}" type="datetimeFigureOut">
              <a:rPr lang="en-US" smtClean="0"/>
              <a:pPr/>
              <a:t>11/28/2024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1450179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0D92BC-42A9-434B-8530-ADBF4485E407}" type="datetimeFigureOut">
              <a:rPr lang="en-US" smtClean="0"/>
              <a:t>11/28/2024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55297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9D0D92BC-42A9-434B-8530-ADBF4485E407}" type="datetimeFigureOut">
              <a:rPr lang="en-US" smtClean="0"/>
              <a:t>11/28/2024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45065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pPr/>
              <a:t>11/28/2024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1682835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t>11/28/2024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035289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pPr/>
              <a:t>11/28/2024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308659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pPr/>
              <a:t>11/28/2024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4237853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pPr/>
              <a:t>11/28/2024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0289F9E-9962-4B7B-BA18-A15907CCC6BF}"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461343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0D92BC-42A9-434B-8530-ADBF4485E407}" type="datetimeFigureOut">
              <a:rPr lang="en-US" smtClean="0"/>
              <a:pPr/>
              <a:t>11/28/2024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761648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D0D92BC-42A9-434B-8530-ADBF4485E407}" type="datetimeFigureOut">
              <a:rPr lang="en-US" smtClean="0"/>
              <a:pPr/>
              <a:t>11/28/2024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11836889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D0D92BC-42A9-434B-8530-ADBF4485E407}" type="datetimeFigureOut">
              <a:rPr lang="en-US" smtClean="0"/>
              <a:pPr/>
              <a:t>11/28/2024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0852139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pPr/>
              <a:t>11/28/2024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4587124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0D92BC-42A9-434B-8530-ADBF4485E407}" type="datetimeFigureOut">
              <a:rPr lang="en-US" smtClean="0"/>
              <a:pPr/>
              <a:t>11/28/2024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659855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6C2B0-D929-551D-D6B0-C926086843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FB5732-DA32-D9CE-A1C6-F434D28743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1AE858-FC6F-2D6B-C0D4-E9BE60B8359F}"/>
              </a:ext>
            </a:extLst>
          </p:cNvPr>
          <p:cNvSpPr>
            <a:spLocks noGrp="1"/>
          </p:cNvSpPr>
          <p:nvPr>
            <p:ph type="dt" sz="half" idx="10"/>
          </p:nvPr>
        </p:nvSpPr>
        <p:spPr/>
        <p:txBody>
          <a:bodyPr/>
          <a:lstStyle/>
          <a:p>
            <a:fld id="{9D0D92BC-42A9-434B-8530-ADBF4485E407}" type="datetimeFigureOut">
              <a:rPr lang="en-US" smtClean="0"/>
              <a:t>11/28/2024</a:t>
            </a:fld>
            <a:endParaRPr lang="en-US"/>
          </a:p>
        </p:txBody>
      </p:sp>
      <p:sp>
        <p:nvSpPr>
          <p:cNvPr id="5" name="Footer Placeholder 4">
            <a:extLst>
              <a:ext uri="{FF2B5EF4-FFF2-40B4-BE49-F238E27FC236}">
                <a16:creationId xmlns:a16="http://schemas.microsoft.com/office/drawing/2014/main" id="{3880A48C-F594-002D-FA1F-1910044EC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E3C915-DC97-F77D-304A-5EA8581DFBD6}"/>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0811724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068DC-9CBD-9F44-308F-9FEEC8F271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C055DB-3B41-ECA5-9CA6-137FB668E9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B2C63F-BA4E-D6FC-EF43-18047E3E99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4011CF-54A9-9F22-4B76-CE1D13370A78}"/>
              </a:ext>
            </a:extLst>
          </p:cNvPr>
          <p:cNvSpPr>
            <a:spLocks noGrp="1"/>
          </p:cNvSpPr>
          <p:nvPr>
            <p:ph type="dt" sz="half" idx="10"/>
          </p:nvPr>
        </p:nvSpPr>
        <p:spPr/>
        <p:txBody>
          <a:bodyPr/>
          <a:lstStyle/>
          <a:p>
            <a:fld id="{9D0D92BC-42A9-434B-8530-ADBF4485E407}" type="datetimeFigureOut">
              <a:rPr lang="en-US" smtClean="0"/>
              <a:t>11/28/2024</a:t>
            </a:fld>
            <a:endParaRPr lang="en-US"/>
          </a:p>
        </p:txBody>
      </p:sp>
      <p:sp>
        <p:nvSpPr>
          <p:cNvPr id="6" name="Footer Placeholder 5">
            <a:extLst>
              <a:ext uri="{FF2B5EF4-FFF2-40B4-BE49-F238E27FC236}">
                <a16:creationId xmlns:a16="http://schemas.microsoft.com/office/drawing/2014/main" id="{4F8BB00C-9902-FA28-3B13-023685D71A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310E22-573E-4680-7258-13D745FA755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425769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D0D92BC-42A9-434B-8530-ADBF4485E407}" type="datetimeFigureOut">
              <a:rPr lang="en-US" smtClean="0"/>
              <a:pPr/>
              <a:t>11/28/2024</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41767538"/>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 id="2147483786" r:id="rId15"/>
    <p:sldLayoutId id="2147483787" r:id="rId16"/>
    <p:sldLayoutId id="2147483788" r:id="rId17"/>
    <p:sldLayoutId id="2147483789" r:id="rId18"/>
    <p:sldLayoutId id="2147483790"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5.png"/><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8.xml"/><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salvisjuribus.it/la-pericolosita-sociale-tra-misure-di-sicurezza-e-misure-di-prevenzione/" TargetMode="External"/><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hyperlink" Target="https://www.westminster.gov.uk/Sites/Default/Files/Media/Documents/Annual%20director%20of%20public%20health%20report%202023.Pdf" TargetMode="External"/><Relationship Id="rId2" Type="http://schemas.openxmlformats.org/officeDocument/2006/relationships/hyperlink" Target="https://puresociology.com/What-is-community/" TargetMode="External"/><Relationship Id="rId1" Type="http://schemas.openxmlformats.org/officeDocument/2006/relationships/slideLayout" Target="../slideLayouts/slideLayout2.xml"/><Relationship Id="rId6" Type="http://schemas.openxmlformats.org/officeDocument/2006/relationships/hyperlink" Target="https://www.gov.uk/Guidance/Equality-act-2010-guidance" TargetMode="External"/><Relationship Id="rId5" Type="http://schemas.openxmlformats.org/officeDocument/2006/relationships/hyperlink" Target="https://www.gov.uk/Government/Publications/United-kingdom-drug-situation-focal-point-annual-report/Uk-drug-situation-2019-summary" TargetMode="External"/><Relationship Id="rId4" Type="http://schemas.openxmlformats.org/officeDocument/2006/relationships/hyperlink" Target="https://www.legislation.gov.uk/Ukpga/1998/42/Content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legislation.gov.uk/ukpga/1971/38/body/2020-12-01" TargetMode="External"/><Relationship Id="rId7" Type="http://schemas.openxmlformats.org/officeDocument/2006/relationships/hyperlink" Target="https://learning.nspcc.org.uk/Child-health-development/Attachment-early-years" TargetMode="External"/><Relationship Id="rId2" Type="http://schemas.openxmlformats.org/officeDocument/2006/relationships/hyperlink" Target="https://www.legislation.gov.uk/ukpga/2015/2/contents" TargetMode="External"/><Relationship Id="rId1" Type="http://schemas.openxmlformats.org/officeDocument/2006/relationships/slideLayout" Target="../slideLayouts/slideLayout2.xml"/><Relationship Id="rId6" Type="http://schemas.openxmlformats.org/officeDocument/2006/relationships/hyperlink" Target="https://www.legislation.gov.uk/Ukpga/1983/20/Contents" TargetMode="External"/><Relationship Id="rId5" Type="http://schemas.openxmlformats.org/officeDocument/2006/relationships/hyperlink" Target="https://www.simplypsychology.org/maslow.html" TargetMode="External"/><Relationship Id="rId4" Type="http://schemas.openxmlformats.org/officeDocument/2006/relationships/hyperlink" Target="https://www.mayoclinic.org/Diseases-conditions/Drug-addiction/Symptoms-causes/Syc-20365112"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ruralhealthinfo.org/Toolkits/Substance-abuse/1/Barriers" TargetMode="External"/><Relationship Id="rId2" Type="http://schemas.openxmlformats.org/officeDocument/2006/relationships/hyperlink" Target="https://www.ons.gov.uk/Peoplepopulationandcommunity/Crimeandjustice/Articles/Drugmisuseinenglandandwales/Yearendingmarch2023" TargetMode="External"/><Relationship Id="rId1" Type="http://schemas.openxmlformats.org/officeDocument/2006/relationships/slideLayout" Target="../slideLayouts/slideLayout2.xml"/><Relationship Id="rId5" Type="http://schemas.openxmlformats.org/officeDocument/2006/relationships/hyperlink" Target="https://www.visitlondon.com/Things-to-do/London-areas/Westminster" TargetMode="External"/><Relationship Id="rId4" Type="http://schemas.openxmlformats.org/officeDocument/2006/relationships/hyperlink" Target="https://www.scdc.org.uk/Who/What-is-community-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D906C-2B55-BA4C-B21C-E64ED477D091}"/>
              </a:ext>
            </a:extLst>
          </p:cNvPr>
          <p:cNvSpPr>
            <a:spLocks noGrp="1"/>
          </p:cNvSpPr>
          <p:nvPr>
            <p:ph type="title"/>
          </p:nvPr>
        </p:nvSpPr>
        <p:spPr>
          <a:xfrm>
            <a:off x="1300842" y="506867"/>
            <a:ext cx="10042072" cy="1147762"/>
          </a:xfrm>
        </p:spPr>
        <p:txBody>
          <a:bodyPr>
            <a:noAutofit/>
          </a:bodyPr>
          <a:lstStyle/>
          <a:p>
            <a:pPr algn="ctr"/>
            <a:r>
              <a:rPr lang="en-GB" sz="3600" b="1" cap="none" dirty="0">
                <a:latin typeface="Arial" panose="020B0604020202020204" pitchFamily="34" charset="0"/>
                <a:cs typeface="Arial" panose="020B0604020202020204" pitchFamily="34" charset="0"/>
              </a:rPr>
              <a:t>Community Development Project </a:t>
            </a:r>
          </a:p>
        </p:txBody>
      </p:sp>
      <p:sp>
        <p:nvSpPr>
          <p:cNvPr id="3" name="Content Placeholder 2">
            <a:extLst>
              <a:ext uri="{FF2B5EF4-FFF2-40B4-BE49-F238E27FC236}">
                <a16:creationId xmlns:a16="http://schemas.microsoft.com/office/drawing/2014/main" id="{68BEE270-A6DB-F4F0-7B4A-B28C815E0CA5}"/>
              </a:ext>
            </a:extLst>
          </p:cNvPr>
          <p:cNvSpPr>
            <a:spLocks noGrp="1"/>
          </p:cNvSpPr>
          <p:nvPr>
            <p:ph idx="1"/>
          </p:nvPr>
        </p:nvSpPr>
        <p:spPr>
          <a:xfrm>
            <a:off x="185058" y="2285997"/>
            <a:ext cx="6945086" cy="3890965"/>
          </a:xfrm>
        </p:spPr>
        <p:txBody>
          <a:bodyPr/>
          <a:lstStyle/>
          <a:p>
            <a:r>
              <a:rPr lang="en-GB" sz="2800" cap="none" dirty="0">
                <a:latin typeface="Arial" panose="020B0604020202020204" pitchFamily="34" charset="0"/>
                <a:cs typeface="Arial" panose="020B0604020202020204" pitchFamily="34" charset="0"/>
              </a:rPr>
              <a:t>Student Name: Safa Ahmed </a:t>
            </a:r>
          </a:p>
          <a:p>
            <a:r>
              <a:rPr lang="en-GB" sz="2800" cap="none" dirty="0">
                <a:latin typeface="Arial" panose="020B0604020202020204" pitchFamily="34" charset="0"/>
                <a:cs typeface="Arial" panose="020B0604020202020204" pitchFamily="34" charset="0"/>
              </a:rPr>
              <a:t>Student ID: 2124319</a:t>
            </a:r>
          </a:p>
          <a:p>
            <a:r>
              <a:rPr lang="en-GB" sz="2800" cap="none" dirty="0">
                <a:latin typeface="Arial" panose="020B0604020202020204" pitchFamily="34" charset="0"/>
                <a:cs typeface="Arial" panose="020B0604020202020204" pitchFamily="34" charset="0"/>
              </a:rPr>
              <a:t>Model Name: Community Care And Development (BMHP6022-LON)</a:t>
            </a:r>
          </a:p>
          <a:p>
            <a:r>
              <a:rPr lang="en-GB" sz="2800" cap="none" dirty="0">
                <a:latin typeface="Arial" panose="020B0604020202020204" pitchFamily="34" charset="0"/>
                <a:cs typeface="Arial" panose="020B0604020202020204" pitchFamily="34" charset="0"/>
              </a:rPr>
              <a:t>Lecturer Name: Jolly Nwankwo</a:t>
            </a:r>
          </a:p>
          <a:p>
            <a:pPr marL="0" indent="0">
              <a:buNone/>
            </a:pPr>
            <a:endParaRPr lang="en-GB" dirty="0"/>
          </a:p>
        </p:txBody>
      </p:sp>
      <p:pic>
        <p:nvPicPr>
          <p:cNvPr id="4" name="Picture 3">
            <a:extLst>
              <a:ext uri="{FF2B5EF4-FFF2-40B4-BE49-F238E27FC236}">
                <a16:creationId xmlns:a16="http://schemas.microsoft.com/office/drawing/2014/main" id="{5AAB2822-57E0-A4FB-A47F-54BBE2683725}"/>
              </a:ext>
            </a:extLst>
          </p:cNvPr>
          <p:cNvPicPr>
            <a:picLocks noChangeAspect="1"/>
          </p:cNvPicPr>
          <p:nvPr/>
        </p:nvPicPr>
        <p:blipFill>
          <a:blip r:embed="rId2"/>
          <a:stretch>
            <a:fillRect/>
          </a:stretch>
        </p:blipFill>
        <p:spPr>
          <a:xfrm>
            <a:off x="7676118" y="2285997"/>
            <a:ext cx="4127350" cy="2051875"/>
          </a:xfrm>
          <a:prstGeom prst="rect">
            <a:avLst/>
          </a:prstGeom>
        </p:spPr>
      </p:pic>
    </p:spTree>
    <p:extLst>
      <p:ext uri="{BB962C8B-B14F-4D97-AF65-F5344CB8AC3E}">
        <p14:creationId xmlns:p14="http://schemas.microsoft.com/office/powerpoint/2010/main" val="1267013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D8A65-43FE-145D-2A3D-88B2DA9F06E0}"/>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AI </a:t>
            </a:r>
            <a:r>
              <a:rPr lang="en-GB" cap="none" dirty="0">
                <a:latin typeface="Arial" panose="020B0604020202020204" pitchFamily="34" charset="0"/>
                <a:cs typeface="Arial" panose="020B0604020202020204" pitchFamily="34" charset="0"/>
              </a:rPr>
              <a:t>Acknowledge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5802200-EF67-82BB-2860-36E67FF4412F}"/>
              </a:ext>
            </a:extLst>
          </p:cNvPr>
          <p:cNvSpPr>
            <a:spLocks noGrp="1"/>
          </p:cNvSpPr>
          <p:nvPr>
            <p:ph sz="quarter" idx="13"/>
          </p:nvPr>
        </p:nvSpPr>
        <p:spPr/>
        <p:txBody>
          <a:bodyPr/>
          <a:lstStyle/>
          <a:p>
            <a:r>
              <a:rPr lang="en-GB" cap="none" dirty="0">
                <a:latin typeface="Arial" panose="020B0604020202020204" pitchFamily="34" charset="0"/>
                <a:cs typeface="Arial" panose="020B0604020202020204" pitchFamily="34" charset="0"/>
              </a:rPr>
              <a:t>I confirm that I have not used any AI tools in the presentation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1225612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56AA50-B808-0901-F8EA-B8D317ADFDE4}"/>
              </a:ext>
            </a:extLst>
          </p:cNvPr>
          <p:cNvPicPr>
            <a:picLocks noChangeAspect="1"/>
          </p:cNvPicPr>
          <p:nvPr/>
        </p:nvPicPr>
        <p:blipFill>
          <a:blip r:embed="rId2"/>
          <a:stretch>
            <a:fillRect/>
          </a:stretch>
        </p:blipFill>
        <p:spPr>
          <a:xfrm>
            <a:off x="-1" y="0"/>
            <a:ext cx="12191999" cy="6858000"/>
          </a:xfrm>
          <a:prstGeom prst="rect">
            <a:avLst/>
          </a:prstGeom>
        </p:spPr>
      </p:pic>
      <p:graphicFrame>
        <p:nvGraphicFramePr>
          <p:cNvPr id="2" name="Table 1">
            <a:extLst>
              <a:ext uri="{FF2B5EF4-FFF2-40B4-BE49-F238E27FC236}">
                <a16:creationId xmlns:a16="http://schemas.microsoft.com/office/drawing/2014/main" id="{49C8A72F-83EF-5C83-57C4-4C7740339353}"/>
              </a:ext>
            </a:extLst>
          </p:cNvPr>
          <p:cNvGraphicFramePr>
            <a:graphicFrameLocks noGrp="1"/>
          </p:cNvGraphicFramePr>
          <p:nvPr>
            <p:extLst>
              <p:ext uri="{D42A27DB-BD31-4B8C-83A1-F6EECF244321}">
                <p14:modId xmlns:p14="http://schemas.microsoft.com/office/powerpoint/2010/main" val="319606789"/>
              </p:ext>
            </p:extLst>
          </p:nvPr>
        </p:nvGraphicFramePr>
        <p:xfrm>
          <a:off x="0" y="0"/>
          <a:ext cx="12192000" cy="704088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699872067"/>
                    </a:ext>
                  </a:extLst>
                </a:gridCol>
                <a:gridCol w="2032000">
                  <a:extLst>
                    <a:ext uri="{9D8B030D-6E8A-4147-A177-3AD203B41FA5}">
                      <a16:colId xmlns:a16="http://schemas.microsoft.com/office/drawing/2014/main" val="84156216"/>
                    </a:ext>
                  </a:extLst>
                </a:gridCol>
                <a:gridCol w="2032000">
                  <a:extLst>
                    <a:ext uri="{9D8B030D-6E8A-4147-A177-3AD203B41FA5}">
                      <a16:colId xmlns:a16="http://schemas.microsoft.com/office/drawing/2014/main" val="1473423110"/>
                    </a:ext>
                  </a:extLst>
                </a:gridCol>
                <a:gridCol w="2032000">
                  <a:extLst>
                    <a:ext uri="{9D8B030D-6E8A-4147-A177-3AD203B41FA5}">
                      <a16:colId xmlns:a16="http://schemas.microsoft.com/office/drawing/2014/main" val="1163730005"/>
                    </a:ext>
                  </a:extLst>
                </a:gridCol>
                <a:gridCol w="2032000">
                  <a:extLst>
                    <a:ext uri="{9D8B030D-6E8A-4147-A177-3AD203B41FA5}">
                      <a16:colId xmlns:a16="http://schemas.microsoft.com/office/drawing/2014/main" val="2161287507"/>
                    </a:ext>
                  </a:extLst>
                </a:gridCol>
                <a:gridCol w="2032000">
                  <a:extLst>
                    <a:ext uri="{9D8B030D-6E8A-4147-A177-3AD203B41FA5}">
                      <a16:colId xmlns:a16="http://schemas.microsoft.com/office/drawing/2014/main" val="3778197203"/>
                    </a:ext>
                  </a:extLst>
                </a:gridCol>
              </a:tblGrid>
              <a:tr h="1371600">
                <a:tc>
                  <a:txBody>
                    <a:bodyPr/>
                    <a:lstStyle/>
                    <a:p>
                      <a:endParaRPr lang="en-GB"/>
                    </a:p>
                  </a:txBody>
                  <a:tcPr>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040608529"/>
                  </a:ext>
                </a:extLst>
              </a:tr>
              <a:tr h="1371600">
                <a:tc>
                  <a:txBody>
                    <a:bodyPr/>
                    <a:lstStyle/>
                    <a:p>
                      <a:endParaRPr lang="en-GB" dirty="0"/>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381292510"/>
                  </a:ext>
                </a:extLst>
              </a:tr>
              <a:tr h="1371600">
                <a:tc>
                  <a:txBody>
                    <a:bodyPr/>
                    <a:lstStyle/>
                    <a:p>
                      <a:endParaRPr lang="en-GB" dirty="0"/>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671669327"/>
                  </a:ext>
                </a:extLst>
              </a:tr>
              <a:tr h="1371600">
                <a:tc>
                  <a:txBody>
                    <a:bodyPr/>
                    <a:lstStyle/>
                    <a:p>
                      <a:endParaRPr lang="en-GB"/>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4033064668"/>
                  </a:ext>
                </a:extLst>
              </a:tr>
              <a:tr h="1371600">
                <a:tc>
                  <a:txBody>
                    <a:bodyPr/>
                    <a:lstStyle/>
                    <a:p>
                      <a:endParaRPr lang="en-GB"/>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dirty="0"/>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noFill/>
                  </a:tcPr>
                </a:tc>
                <a:extLst>
                  <a:ext uri="{0D108BD9-81ED-4DB2-BD59-A6C34878D82A}">
                    <a16:rowId xmlns:a16="http://schemas.microsoft.com/office/drawing/2014/main" val="1568372295"/>
                  </a:ext>
                </a:extLst>
              </a:tr>
            </a:tbl>
          </a:graphicData>
        </a:graphic>
      </p:graphicFrame>
      <p:sp>
        <p:nvSpPr>
          <p:cNvPr id="4" name="TextBox 3">
            <a:extLst>
              <a:ext uri="{FF2B5EF4-FFF2-40B4-BE49-F238E27FC236}">
                <a16:creationId xmlns:a16="http://schemas.microsoft.com/office/drawing/2014/main" id="{37D28DBA-F353-E7BD-F2BA-70789933B41F}"/>
              </a:ext>
            </a:extLst>
          </p:cNvPr>
          <p:cNvSpPr txBox="1"/>
          <p:nvPr/>
        </p:nvSpPr>
        <p:spPr>
          <a:xfrm>
            <a:off x="0" y="1641297"/>
            <a:ext cx="8783670" cy="584775"/>
          </a:xfrm>
          <a:prstGeom prst="rect">
            <a:avLst/>
          </a:prstGeom>
          <a:noFill/>
        </p:spPr>
        <p:txBody>
          <a:bodyPr wrap="square" rtlCol="0">
            <a:spAutoFit/>
          </a:bodyPr>
          <a:lstStyle/>
          <a:p>
            <a:r>
              <a:rPr lang="en-GB" sz="3200" dirty="0">
                <a:latin typeface="Arial Black" panose="020B0A04020102020204" pitchFamily="34" charset="0"/>
                <a:cs typeface="Arial" panose="020B0604020202020204" pitchFamily="34" charset="0"/>
              </a:rPr>
              <a:t>Drug Abuse in Youth in Westminster  </a:t>
            </a:r>
          </a:p>
        </p:txBody>
      </p:sp>
      <p:sp>
        <p:nvSpPr>
          <p:cNvPr id="5" name="TextBox 4">
            <a:extLst>
              <a:ext uri="{FF2B5EF4-FFF2-40B4-BE49-F238E27FC236}">
                <a16:creationId xmlns:a16="http://schemas.microsoft.com/office/drawing/2014/main" id="{21C2502F-F695-517A-D2B1-C54B1CA641F9}"/>
              </a:ext>
            </a:extLst>
          </p:cNvPr>
          <p:cNvSpPr txBox="1"/>
          <p:nvPr/>
        </p:nvSpPr>
        <p:spPr>
          <a:xfrm>
            <a:off x="8877783" y="6296628"/>
            <a:ext cx="3082722"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t>
            </a:r>
            <a:r>
              <a:rPr lang="en-GB" dirty="0" err="1">
                <a:solidFill>
                  <a:schemeClr val="bg1"/>
                </a:solidFill>
                <a:latin typeface="Arial" panose="020B0604020202020204" pitchFamily="34" charset="0"/>
                <a:cs typeface="Arial" panose="020B0604020202020204" pitchFamily="34" charset="0"/>
              </a:rPr>
              <a:t>Thedawnrehab</a:t>
            </a:r>
            <a:r>
              <a:rPr lang="en-GB" dirty="0">
                <a:solidFill>
                  <a:schemeClr val="bg1"/>
                </a:solidFill>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1507650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descr="A group of people putting their hands together">
            <a:extLst>
              <a:ext uri="{FF2B5EF4-FFF2-40B4-BE49-F238E27FC236}">
                <a16:creationId xmlns:a16="http://schemas.microsoft.com/office/drawing/2014/main" id="{FDEEF4E6-2DAD-0251-C7FE-366C0AD9D9A0}"/>
              </a:ext>
            </a:extLst>
          </p:cNvPr>
          <p:cNvPicPr>
            <a:picLocks noChangeAspect="1"/>
          </p:cNvPicPr>
          <p:nvPr/>
        </p:nvPicPr>
        <p:blipFill>
          <a:blip r:embed="rId2"/>
          <a:stretch>
            <a:fillRect/>
          </a:stretch>
        </p:blipFill>
        <p:spPr>
          <a:xfrm>
            <a:off x="0" y="0"/>
            <a:ext cx="12192000" cy="6858000"/>
          </a:xfrm>
          <a:prstGeom prst="rect">
            <a:avLst/>
          </a:prstGeom>
        </p:spPr>
      </p:pic>
      <p:graphicFrame>
        <p:nvGraphicFramePr>
          <p:cNvPr id="31" name="Table 30">
            <a:extLst>
              <a:ext uri="{FF2B5EF4-FFF2-40B4-BE49-F238E27FC236}">
                <a16:creationId xmlns:a16="http://schemas.microsoft.com/office/drawing/2014/main" id="{DEAAB85C-3DA1-4E24-3264-52660F61BDD3}"/>
              </a:ext>
            </a:extLst>
          </p:cNvPr>
          <p:cNvGraphicFramePr>
            <a:graphicFrameLocks noGrp="1"/>
          </p:cNvGraphicFramePr>
          <p:nvPr>
            <p:extLst>
              <p:ext uri="{D42A27DB-BD31-4B8C-83A1-F6EECF244321}">
                <p14:modId xmlns:p14="http://schemas.microsoft.com/office/powerpoint/2010/main" val="611178605"/>
              </p:ext>
            </p:extLst>
          </p:nvPr>
        </p:nvGraphicFramePr>
        <p:xfrm>
          <a:off x="0" y="1"/>
          <a:ext cx="12192000" cy="6858001"/>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3545993758"/>
                    </a:ext>
                  </a:extLst>
                </a:gridCol>
                <a:gridCol w="2032000">
                  <a:extLst>
                    <a:ext uri="{9D8B030D-6E8A-4147-A177-3AD203B41FA5}">
                      <a16:colId xmlns:a16="http://schemas.microsoft.com/office/drawing/2014/main" val="250611268"/>
                    </a:ext>
                  </a:extLst>
                </a:gridCol>
                <a:gridCol w="2032000">
                  <a:extLst>
                    <a:ext uri="{9D8B030D-6E8A-4147-A177-3AD203B41FA5}">
                      <a16:colId xmlns:a16="http://schemas.microsoft.com/office/drawing/2014/main" val="2724695362"/>
                    </a:ext>
                  </a:extLst>
                </a:gridCol>
                <a:gridCol w="2032000">
                  <a:extLst>
                    <a:ext uri="{9D8B030D-6E8A-4147-A177-3AD203B41FA5}">
                      <a16:colId xmlns:a16="http://schemas.microsoft.com/office/drawing/2014/main" val="964031539"/>
                    </a:ext>
                  </a:extLst>
                </a:gridCol>
                <a:gridCol w="2032000">
                  <a:extLst>
                    <a:ext uri="{9D8B030D-6E8A-4147-A177-3AD203B41FA5}">
                      <a16:colId xmlns:a16="http://schemas.microsoft.com/office/drawing/2014/main" val="1398285"/>
                    </a:ext>
                  </a:extLst>
                </a:gridCol>
                <a:gridCol w="2032000">
                  <a:extLst>
                    <a:ext uri="{9D8B030D-6E8A-4147-A177-3AD203B41FA5}">
                      <a16:colId xmlns:a16="http://schemas.microsoft.com/office/drawing/2014/main" val="3020036870"/>
                    </a:ext>
                  </a:extLst>
                </a:gridCol>
              </a:tblGrid>
              <a:tr h="1578613">
                <a:tc>
                  <a:txBody>
                    <a:bodyPr/>
                    <a:lstStyle/>
                    <a:p>
                      <a:endParaRPr lang="en-GB" dirty="0"/>
                    </a:p>
                  </a:txBody>
                  <a:tcPr>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129188634"/>
                  </a:ext>
                </a:extLst>
              </a:tr>
              <a:tr h="1319847">
                <a:tc>
                  <a:txBody>
                    <a:bodyPr/>
                    <a:lstStyle/>
                    <a:p>
                      <a:endParaRPr lang="en-GB"/>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857051857"/>
                  </a:ext>
                </a:extLst>
              </a:tr>
              <a:tr h="1319847">
                <a:tc>
                  <a:txBody>
                    <a:bodyPr/>
                    <a:lstStyle/>
                    <a:p>
                      <a:endParaRPr lang="en-GB" dirty="0"/>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829931648"/>
                  </a:ext>
                </a:extLst>
              </a:tr>
              <a:tr h="1319847">
                <a:tc>
                  <a:txBody>
                    <a:bodyPr/>
                    <a:lstStyle/>
                    <a:p>
                      <a:endParaRPr lang="en-GB"/>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tc>
                  <a:txBody>
                    <a:bodyPr/>
                    <a:lstStyle/>
                    <a:p>
                      <a:endParaRPr lang="en-GB"/>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851299858"/>
                  </a:ext>
                </a:extLst>
              </a:tr>
              <a:tr h="1319847">
                <a:tc>
                  <a:txBody>
                    <a:bodyPr/>
                    <a:lstStyle/>
                    <a:p>
                      <a:endParaRPr lang="en-GB"/>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chemeClr val="bg1"/>
                    </a:solid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chemeClr val="bg1"/>
                    </a:solidFill>
                  </a:tcPr>
                </a:tc>
                <a:tc>
                  <a:txBody>
                    <a:bodyPr/>
                    <a:lstStyle/>
                    <a:p>
                      <a:endParaRPr lang="en-GB" dirty="0"/>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chemeClr val="bg1"/>
                    </a:solid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noFill/>
                  </a:tcPr>
                </a:tc>
                <a:tc>
                  <a:txBody>
                    <a:bodyPr/>
                    <a:lstStyle/>
                    <a:p>
                      <a:endParaRPr lang="en-GB" dirty="0"/>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noFill/>
                  </a:tcPr>
                </a:tc>
                <a:extLst>
                  <a:ext uri="{0D108BD9-81ED-4DB2-BD59-A6C34878D82A}">
                    <a16:rowId xmlns:a16="http://schemas.microsoft.com/office/drawing/2014/main" val="2965852223"/>
                  </a:ext>
                </a:extLst>
              </a:tr>
            </a:tbl>
          </a:graphicData>
        </a:graphic>
      </p:graphicFrame>
      <p:sp>
        <p:nvSpPr>
          <p:cNvPr id="35" name="TextBox 34">
            <a:extLst>
              <a:ext uri="{FF2B5EF4-FFF2-40B4-BE49-F238E27FC236}">
                <a16:creationId xmlns:a16="http://schemas.microsoft.com/office/drawing/2014/main" id="{1C0687F2-84D4-6AE7-0F9C-7B8F87302EEF}"/>
              </a:ext>
            </a:extLst>
          </p:cNvPr>
          <p:cNvSpPr txBox="1"/>
          <p:nvPr/>
        </p:nvSpPr>
        <p:spPr>
          <a:xfrm>
            <a:off x="4288971" y="337457"/>
            <a:ext cx="3712029" cy="707886"/>
          </a:xfrm>
          <a:prstGeom prst="rect">
            <a:avLst/>
          </a:prstGeom>
          <a:noFill/>
        </p:spPr>
        <p:txBody>
          <a:bodyPr wrap="square" rtlCol="0">
            <a:spAutoFit/>
          </a:bodyPr>
          <a:lstStyle/>
          <a:p>
            <a:r>
              <a:rPr lang="en-GB" sz="4000" dirty="0">
                <a:latin typeface="Arial Black" panose="020B0A04020102020204" pitchFamily="34" charset="0"/>
              </a:rPr>
              <a:t>Introduction</a:t>
            </a:r>
          </a:p>
        </p:txBody>
      </p:sp>
      <p:sp>
        <p:nvSpPr>
          <p:cNvPr id="36" name="TextBox 35">
            <a:extLst>
              <a:ext uri="{FF2B5EF4-FFF2-40B4-BE49-F238E27FC236}">
                <a16:creationId xmlns:a16="http://schemas.microsoft.com/office/drawing/2014/main" id="{348C79C0-D0D3-6B00-9776-D6A09E208734}"/>
              </a:ext>
            </a:extLst>
          </p:cNvPr>
          <p:cNvSpPr txBox="1"/>
          <p:nvPr/>
        </p:nvSpPr>
        <p:spPr>
          <a:xfrm>
            <a:off x="139452" y="2847372"/>
            <a:ext cx="5956548" cy="3796754"/>
          </a:xfrm>
          <a:prstGeom prst="rect">
            <a:avLst/>
          </a:prstGeom>
          <a:noFill/>
        </p:spPr>
        <p:txBody>
          <a:bodyPr wrap="square" rtlCol="0">
            <a:spAutoFit/>
          </a:bodyPr>
          <a:lstStyle/>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A community is a collection of individuals who share a common passion, social connection, or nationality who reside in a particular location (</a:t>
            </a:r>
            <a:r>
              <a:rPr lang="en-GB" sz="2400" dirty="0" err="1">
                <a:latin typeface="Arial" panose="020B0604020202020204" pitchFamily="34" charset="0"/>
                <a:cs typeface="Arial" panose="020B0604020202020204" pitchFamily="34" charset="0"/>
              </a:rPr>
              <a:t>PureSociology</a:t>
            </a:r>
            <a:r>
              <a:rPr lang="en-GB" sz="2400" dirty="0">
                <a:latin typeface="Arial" panose="020B0604020202020204" pitchFamily="34" charset="0"/>
                <a:cs typeface="Arial" panose="020B0604020202020204" pitchFamily="34" charset="0"/>
              </a:rPr>
              <a:t>, 2024).</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The concept of community development connects the social services and activities of an area or organisation (</a:t>
            </a:r>
            <a:r>
              <a:rPr lang="en-GB" sz="2400" dirty="0" err="1">
                <a:latin typeface="Arial" panose="020B0604020202020204" pitchFamily="34" charset="0"/>
                <a:cs typeface="Arial" panose="020B0604020202020204" pitchFamily="34" charset="0"/>
              </a:rPr>
              <a:t>Forgeard</a:t>
            </a:r>
            <a:r>
              <a:rPr lang="en-GB" sz="2400" dirty="0">
                <a:latin typeface="Arial" panose="020B0604020202020204" pitchFamily="34" charset="0"/>
                <a:cs typeface="Arial" panose="020B0604020202020204" pitchFamily="34" charset="0"/>
              </a:rPr>
              <a:t>, 2022).</a:t>
            </a:r>
          </a:p>
        </p:txBody>
      </p:sp>
      <p:sp>
        <p:nvSpPr>
          <p:cNvPr id="37" name="TextBox 36">
            <a:extLst>
              <a:ext uri="{FF2B5EF4-FFF2-40B4-BE49-F238E27FC236}">
                <a16:creationId xmlns:a16="http://schemas.microsoft.com/office/drawing/2014/main" id="{730F6404-12FB-8B0B-9365-A38BE12E7524}"/>
              </a:ext>
            </a:extLst>
          </p:cNvPr>
          <p:cNvSpPr txBox="1"/>
          <p:nvPr/>
        </p:nvSpPr>
        <p:spPr>
          <a:xfrm>
            <a:off x="3984170" y="6488667"/>
            <a:ext cx="2111830" cy="369332"/>
          </a:xfrm>
          <a:prstGeom prst="rect">
            <a:avLst/>
          </a:prstGeom>
          <a:solidFill>
            <a:schemeClr val="bg1"/>
          </a:solidFill>
        </p:spPr>
        <p:txBody>
          <a:bodyPr wrap="square" rtlCol="0">
            <a:spAutoFit/>
          </a:bodyPr>
          <a:lstStyle/>
          <a:p>
            <a:r>
              <a:rPr lang="en-GB" dirty="0">
                <a:latin typeface="Arial" panose="020B0604020202020204" pitchFamily="34" charset="0"/>
                <a:cs typeface="Arial" panose="020B0604020202020204" pitchFamily="34" charset="0"/>
              </a:rPr>
              <a:t>(Shleppers, 2023)</a:t>
            </a:r>
          </a:p>
        </p:txBody>
      </p:sp>
    </p:spTree>
    <p:extLst>
      <p:ext uri="{BB962C8B-B14F-4D97-AF65-F5344CB8AC3E}">
        <p14:creationId xmlns:p14="http://schemas.microsoft.com/office/powerpoint/2010/main" val="2725060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85ED7202-D228-AEE3-916D-62A009A9FFD3}"/>
              </a:ext>
            </a:extLst>
          </p:cNvPr>
          <p:cNvSpPr txBox="1"/>
          <p:nvPr/>
        </p:nvSpPr>
        <p:spPr>
          <a:xfrm>
            <a:off x="6598031" y="-310593"/>
            <a:ext cx="4314827" cy="1362553"/>
          </a:xfrm>
          <a:prstGeom prst="rect">
            <a:avLst/>
          </a:prstGeom>
        </p:spPr>
        <p:txBody>
          <a:bodyPr vert="horz" lIns="91440" tIns="45720" rIns="91440" bIns="45720" rtlCol="0" anchor="b">
            <a:noAutofit/>
          </a:bodyPr>
          <a:lstStyle/>
          <a:p>
            <a:pPr algn="ctr">
              <a:lnSpc>
                <a:spcPct val="120000"/>
              </a:lnSpc>
              <a:spcBef>
                <a:spcPct val="0"/>
              </a:spcBef>
              <a:spcAft>
                <a:spcPts val="600"/>
              </a:spcAft>
            </a:pPr>
            <a:r>
              <a:rPr lang="en-US" sz="3200" b="1" kern="1200" spc="600" baseline="0" dirty="0">
                <a:solidFill>
                  <a:schemeClr val="tx1"/>
                </a:solidFill>
                <a:latin typeface="Arial" panose="020B0604020202020204" pitchFamily="34" charset="0"/>
                <a:ea typeface="+mj-ea"/>
                <a:cs typeface="Arial" panose="020B0604020202020204" pitchFamily="34" charset="0"/>
              </a:rPr>
              <a:t>Demographic</a:t>
            </a:r>
          </a:p>
        </p:txBody>
      </p:sp>
      <p:sp>
        <p:nvSpPr>
          <p:cNvPr id="10" name="TextBox 9">
            <a:extLst>
              <a:ext uri="{FF2B5EF4-FFF2-40B4-BE49-F238E27FC236}">
                <a16:creationId xmlns:a16="http://schemas.microsoft.com/office/drawing/2014/main" id="{C98DC9CD-6E64-1E3B-E0A9-757F568E2897}"/>
              </a:ext>
            </a:extLst>
          </p:cNvPr>
          <p:cNvSpPr txBox="1"/>
          <p:nvPr/>
        </p:nvSpPr>
        <p:spPr>
          <a:xfrm>
            <a:off x="228599" y="1796143"/>
            <a:ext cx="5867400" cy="4380819"/>
          </a:xfrm>
          <a:prstGeom prst="rect">
            <a:avLst/>
          </a:prstGeom>
        </p:spPr>
        <p:txBody>
          <a:bodyPr vert="horz" lIns="91440" tIns="45720" rIns="91440" bIns="45720" rtlCol="0">
            <a:normAutofit/>
          </a:bodyPr>
          <a:lstStyle/>
          <a:p>
            <a:pPr marL="342900" indent="-342900">
              <a:lnSpc>
                <a:spcPct val="120000"/>
              </a:lnSpc>
              <a:spcAft>
                <a:spcPts val="600"/>
              </a:spcAft>
              <a:buFont typeface="Wingdings" panose="05000000000000000000" pitchFamily="2" charset="2"/>
              <a:buChar char="Ø"/>
            </a:pPr>
            <a:r>
              <a:rPr lang="en-GB" sz="2400" b="1" dirty="0">
                <a:latin typeface="Arial" panose="020B0604020202020204" pitchFamily="34" charset="0"/>
                <a:cs typeface="Arial" panose="020B0604020202020204" pitchFamily="34" charset="0"/>
              </a:rPr>
              <a:t>Aim: </a:t>
            </a:r>
            <a:r>
              <a:rPr lang="en-GB" sz="2400" dirty="0">
                <a:latin typeface="Arial" panose="020B0604020202020204" pitchFamily="34" charset="0"/>
                <a:cs typeface="Arial" panose="020B0604020202020204" pitchFamily="34" charset="0"/>
              </a:rPr>
              <a:t>This project aims to raise awareness about drug prevention and harm reduction in Westminster.</a:t>
            </a:r>
            <a:endParaRPr lang="en-US" sz="2400" dirty="0">
              <a:latin typeface="Arial" panose="020B0604020202020204" pitchFamily="34" charset="0"/>
              <a:cs typeface="Arial" panose="020B0604020202020204" pitchFamily="34" charset="0"/>
            </a:endParaRPr>
          </a:p>
          <a:p>
            <a:pPr marL="342900" indent="-342900">
              <a:lnSpc>
                <a:spcPct val="12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nSpc>
                <a:spcPct val="120000"/>
              </a:lnSpc>
              <a:spcAft>
                <a:spcPts val="600"/>
              </a:spcAft>
              <a:buFont typeface="Wingdings" panose="05000000000000000000" pitchFamily="2" charset="2"/>
              <a:buChar char="Ø"/>
            </a:pPr>
            <a:r>
              <a:rPr lang="en-US" sz="2400" b="1" dirty="0">
                <a:latin typeface="Arial" panose="020B0604020202020204" pitchFamily="34" charset="0"/>
                <a:cs typeface="Arial" panose="020B0604020202020204" pitchFamily="34" charset="0"/>
              </a:rPr>
              <a:t>Westminster </a:t>
            </a:r>
            <a:r>
              <a:rPr lang="en-US" sz="2400" dirty="0">
                <a:latin typeface="Arial" panose="020B0604020202020204" pitchFamily="34" charset="0"/>
                <a:cs typeface="Arial" panose="020B0604020202020204" pitchFamily="34" charset="0"/>
              </a:rPr>
              <a:t>covers a large area of central London, which is one of the 32 boroughs of London. </a:t>
            </a:r>
          </a:p>
          <a:p>
            <a:pPr marL="342900" indent="-342900">
              <a:lnSpc>
                <a:spcPct val="12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nSpc>
                <a:spcPct val="12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nSpc>
                <a:spcPct val="120000"/>
              </a:lnSpc>
              <a:spcAft>
                <a:spcPts val="600"/>
              </a:spcAft>
              <a:buFont typeface="Arial" panose="020B0604020202020204" pitchFamily="34" charset="0"/>
              <a:buChar char="•"/>
            </a:pPr>
            <a:endParaRPr lang="en-US" dirty="0"/>
          </a:p>
          <a:p>
            <a:pPr marL="342900" indent="-342900">
              <a:lnSpc>
                <a:spcPct val="120000"/>
              </a:lnSpc>
              <a:spcAft>
                <a:spcPts val="600"/>
              </a:spcAft>
              <a:buFont typeface="Arial" panose="020B0604020202020204" pitchFamily="34" charset="0"/>
              <a:buChar char="•"/>
            </a:pPr>
            <a:endParaRPr lang="en-US" dirty="0"/>
          </a:p>
          <a:p>
            <a:pPr marL="342900" indent="-342900">
              <a:lnSpc>
                <a:spcPct val="120000"/>
              </a:lnSpc>
              <a:spcAft>
                <a:spcPts val="600"/>
              </a:spcAft>
              <a:buFont typeface="Arial" panose="020B0604020202020204" pitchFamily="34" charset="0"/>
              <a:buChar char="•"/>
            </a:pPr>
            <a:endParaRPr lang="en-US" dirty="0"/>
          </a:p>
        </p:txBody>
      </p:sp>
      <p:pic>
        <p:nvPicPr>
          <p:cNvPr id="2" name="Picture 1">
            <a:extLst>
              <a:ext uri="{FF2B5EF4-FFF2-40B4-BE49-F238E27FC236}">
                <a16:creationId xmlns:a16="http://schemas.microsoft.com/office/drawing/2014/main" id="{D6F1345F-3EFE-CCF7-3C0B-65F288BD397D}"/>
              </a:ext>
            </a:extLst>
          </p:cNvPr>
          <p:cNvPicPr>
            <a:picLocks noChangeAspect="1"/>
          </p:cNvPicPr>
          <p:nvPr/>
        </p:nvPicPr>
        <p:blipFill>
          <a:blip r:embed="rId3"/>
          <a:stretch>
            <a:fillRect/>
          </a:stretch>
        </p:blipFill>
        <p:spPr>
          <a:xfrm>
            <a:off x="6095999" y="1153885"/>
            <a:ext cx="6019800" cy="5382304"/>
          </a:xfrm>
          <a:prstGeom prst="rect">
            <a:avLst/>
          </a:prstGeom>
        </p:spPr>
      </p:pic>
      <p:sp>
        <p:nvSpPr>
          <p:cNvPr id="3" name="TextBox 2">
            <a:extLst>
              <a:ext uri="{FF2B5EF4-FFF2-40B4-BE49-F238E27FC236}">
                <a16:creationId xmlns:a16="http://schemas.microsoft.com/office/drawing/2014/main" id="{C4666580-B9D5-5C52-5627-DA8D87AAAD70}"/>
              </a:ext>
            </a:extLst>
          </p:cNvPr>
          <p:cNvSpPr txBox="1"/>
          <p:nvPr/>
        </p:nvSpPr>
        <p:spPr>
          <a:xfrm>
            <a:off x="2394858" y="344074"/>
            <a:ext cx="3875314" cy="707886"/>
          </a:xfrm>
          <a:prstGeom prst="rect">
            <a:avLst/>
          </a:prstGeom>
          <a:noFill/>
        </p:spPr>
        <p:txBody>
          <a:bodyPr wrap="square" rtlCol="0">
            <a:spAutoFit/>
          </a:bodyPr>
          <a:lstStyle/>
          <a:p>
            <a:r>
              <a:rPr lang="en-GB" sz="4000" b="1" dirty="0">
                <a:latin typeface="Arial Black" panose="020B0A04020102020204" pitchFamily="34" charset="0"/>
                <a:cs typeface="Arial" panose="020B0604020202020204" pitchFamily="34" charset="0"/>
              </a:rPr>
              <a:t>Introduction</a:t>
            </a:r>
            <a:r>
              <a:rPr lang="en-GB"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9C7B3C22-D2C7-CC79-2737-F69C94D52389}"/>
              </a:ext>
            </a:extLst>
          </p:cNvPr>
          <p:cNvSpPr txBox="1"/>
          <p:nvPr/>
        </p:nvSpPr>
        <p:spPr>
          <a:xfrm>
            <a:off x="972273" y="5822066"/>
            <a:ext cx="494239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(Director Of Public </a:t>
            </a:r>
            <a:r>
              <a:rPr lang="en-GB">
                <a:latin typeface="Arial" panose="020B0604020202020204" pitchFamily="34" charset="0"/>
                <a:cs typeface="Arial" panose="020B0604020202020204" pitchFamily="34" charset="0"/>
              </a:rPr>
              <a:t>Health Annual, </a:t>
            </a:r>
            <a:r>
              <a:rPr lang="en-GB" dirty="0">
                <a:latin typeface="Arial" panose="020B0604020202020204" pitchFamily="34" charset="0"/>
                <a:cs typeface="Arial" panose="020B0604020202020204" pitchFamily="34" charset="0"/>
              </a:rPr>
              <a:t>2023) </a:t>
            </a:r>
          </a:p>
        </p:txBody>
      </p:sp>
    </p:spTree>
    <p:extLst>
      <p:ext uri="{BB962C8B-B14F-4D97-AF65-F5344CB8AC3E}">
        <p14:creationId xmlns:p14="http://schemas.microsoft.com/office/powerpoint/2010/main" val="3784652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E42F83D-921C-669A-3EC8-2156002692E6}"/>
              </a:ext>
            </a:extLst>
          </p:cNvPr>
          <p:cNvSpPr txBox="1"/>
          <p:nvPr/>
        </p:nvSpPr>
        <p:spPr>
          <a:xfrm>
            <a:off x="1400055" y="259800"/>
            <a:ext cx="3924300"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Population</a:t>
            </a:r>
            <a:r>
              <a:rPr lang="en-GB" dirty="0"/>
              <a:t> </a:t>
            </a:r>
          </a:p>
        </p:txBody>
      </p:sp>
      <p:pic>
        <p:nvPicPr>
          <p:cNvPr id="7" name="Picture 6">
            <a:extLst>
              <a:ext uri="{FF2B5EF4-FFF2-40B4-BE49-F238E27FC236}">
                <a16:creationId xmlns:a16="http://schemas.microsoft.com/office/drawing/2014/main" id="{08B904BB-2556-6A83-DCA5-691E463D4B00}"/>
              </a:ext>
            </a:extLst>
          </p:cNvPr>
          <p:cNvPicPr>
            <a:picLocks noChangeAspect="1"/>
          </p:cNvPicPr>
          <p:nvPr/>
        </p:nvPicPr>
        <p:blipFill>
          <a:blip r:embed="rId2"/>
          <a:stretch>
            <a:fillRect/>
          </a:stretch>
        </p:blipFill>
        <p:spPr>
          <a:xfrm>
            <a:off x="6389914" y="0"/>
            <a:ext cx="5812972" cy="6858000"/>
          </a:xfrm>
          <a:prstGeom prst="rect">
            <a:avLst/>
          </a:prstGeom>
        </p:spPr>
      </p:pic>
      <p:sp>
        <p:nvSpPr>
          <p:cNvPr id="8" name="TextBox 7">
            <a:extLst>
              <a:ext uri="{FF2B5EF4-FFF2-40B4-BE49-F238E27FC236}">
                <a16:creationId xmlns:a16="http://schemas.microsoft.com/office/drawing/2014/main" id="{38D022E6-18C6-419E-DA0E-38366D76F061}"/>
              </a:ext>
            </a:extLst>
          </p:cNvPr>
          <p:cNvSpPr txBox="1"/>
          <p:nvPr/>
        </p:nvSpPr>
        <p:spPr>
          <a:xfrm>
            <a:off x="321885" y="2329604"/>
            <a:ext cx="6814457" cy="1569660"/>
          </a:xfrm>
          <a:prstGeom prst="rect">
            <a:avLst/>
          </a:prstGeom>
          <a:noFill/>
        </p:spPr>
        <p:txBody>
          <a:bodyPr wrap="square" rtlCol="0">
            <a:spAutoFit/>
          </a:bodyPr>
          <a:lstStyle/>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The population of Westminster is 211,365 according to mid-2022 population figures published by the ONS.</a:t>
            </a:r>
          </a:p>
          <a:p>
            <a:endParaRPr lang="en-GB" sz="2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3C4039A-55E4-BDA4-8DB5-5652C5BFA7C4}"/>
              </a:ext>
            </a:extLst>
          </p:cNvPr>
          <p:cNvSpPr txBox="1"/>
          <p:nvPr/>
        </p:nvSpPr>
        <p:spPr>
          <a:xfrm>
            <a:off x="3090441" y="6228868"/>
            <a:ext cx="446782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(Director Of Public Health Annual, 2023) </a:t>
            </a:r>
          </a:p>
        </p:txBody>
      </p:sp>
    </p:spTree>
    <p:extLst>
      <p:ext uri="{BB962C8B-B14F-4D97-AF65-F5344CB8AC3E}">
        <p14:creationId xmlns:p14="http://schemas.microsoft.com/office/powerpoint/2010/main" val="1090666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9D6479-EAE2-26B2-B784-AA5A1960AC52}"/>
              </a:ext>
            </a:extLst>
          </p:cNvPr>
          <p:cNvPicPr>
            <a:picLocks noChangeAspect="1"/>
          </p:cNvPicPr>
          <p:nvPr/>
        </p:nvPicPr>
        <p:blipFill>
          <a:blip r:embed="rId2"/>
          <a:stretch>
            <a:fillRect/>
          </a:stretch>
        </p:blipFill>
        <p:spPr>
          <a:xfrm>
            <a:off x="328684" y="511810"/>
            <a:ext cx="5767316" cy="5834378"/>
          </a:xfrm>
          <a:prstGeom prst="rect">
            <a:avLst/>
          </a:prstGeom>
        </p:spPr>
      </p:pic>
      <p:pic>
        <p:nvPicPr>
          <p:cNvPr id="3" name="Picture 2">
            <a:extLst>
              <a:ext uri="{FF2B5EF4-FFF2-40B4-BE49-F238E27FC236}">
                <a16:creationId xmlns:a16="http://schemas.microsoft.com/office/drawing/2014/main" id="{995869E2-9C59-47DE-94C7-19FDB4F67427}"/>
              </a:ext>
            </a:extLst>
          </p:cNvPr>
          <p:cNvPicPr>
            <a:picLocks noChangeAspect="1"/>
          </p:cNvPicPr>
          <p:nvPr/>
        </p:nvPicPr>
        <p:blipFill>
          <a:blip r:embed="rId3"/>
          <a:stretch>
            <a:fillRect/>
          </a:stretch>
        </p:blipFill>
        <p:spPr>
          <a:xfrm>
            <a:off x="6414419" y="511810"/>
            <a:ext cx="5358848" cy="5834377"/>
          </a:xfrm>
          <a:prstGeom prst="rect">
            <a:avLst/>
          </a:prstGeom>
        </p:spPr>
      </p:pic>
    </p:spTree>
    <p:extLst>
      <p:ext uri="{BB962C8B-B14F-4D97-AF65-F5344CB8AC3E}">
        <p14:creationId xmlns:p14="http://schemas.microsoft.com/office/powerpoint/2010/main" val="582929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9CA4F486-A40C-5178-288B-DA83CD9DCC8E}"/>
              </a:ext>
            </a:extLst>
          </p:cNvPr>
          <p:cNvGraphicFramePr/>
          <p:nvPr>
            <p:extLst>
              <p:ext uri="{D42A27DB-BD31-4B8C-83A1-F6EECF244321}">
                <p14:modId xmlns:p14="http://schemas.microsoft.com/office/powerpoint/2010/main" val="3946460139"/>
              </p:ext>
            </p:extLst>
          </p:nvPr>
        </p:nvGraphicFramePr>
        <p:xfrm>
          <a:off x="-383697" y="1081014"/>
          <a:ext cx="8277631" cy="47597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DD7997E8-06BD-3689-24E4-7E732ED9DFFA}"/>
              </a:ext>
            </a:extLst>
          </p:cNvPr>
          <p:cNvSpPr txBox="1"/>
          <p:nvPr/>
        </p:nvSpPr>
        <p:spPr>
          <a:xfrm>
            <a:off x="2637321" y="395605"/>
            <a:ext cx="6785811"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Key issues in Westminster </a:t>
            </a:r>
          </a:p>
        </p:txBody>
      </p:sp>
      <p:sp>
        <p:nvSpPr>
          <p:cNvPr id="10" name="TextBox 9">
            <a:extLst>
              <a:ext uri="{FF2B5EF4-FFF2-40B4-BE49-F238E27FC236}">
                <a16:creationId xmlns:a16="http://schemas.microsoft.com/office/drawing/2014/main" id="{479D2B9C-297D-6466-019D-1DECB46546CF}"/>
              </a:ext>
            </a:extLst>
          </p:cNvPr>
          <p:cNvSpPr txBox="1"/>
          <p:nvPr/>
        </p:nvSpPr>
        <p:spPr>
          <a:xfrm>
            <a:off x="7558268" y="1776778"/>
            <a:ext cx="5274645"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Cost of living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Health and Wellbeing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Homelessness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Drug Abuse</a:t>
            </a:r>
          </a:p>
        </p:txBody>
      </p:sp>
      <p:sp>
        <p:nvSpPr>
          <p:cNvPr id="11" name="TextBox 10">
            <a:extLst>
              <a:ext uri="{FF2B5EF4-FFF2-40B4-BE49-F238E27FC236}">
                <a16:creationId xmlns:a16="http://schemas.microsoft.com/office/drawing/2014/main" id="{E743A2B8-8622-9B38-4088-937B3645357D}"/>
              </a:ext>
            </a:extLst>
          </p:cNvPr>
          <p:cNvSpPr txBox="1"/>
          <p:nvPr/>
        </p:nvSpPr>
        <p:spPr>
          <a:xfrm>
            <a:off x="1997059" y="5840767"/>
            <a:ext cx="3712143"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(Young Westminster Foundation, 2023)</a:t>
            </a:r>
          </a:p>
        </p:txBody>
      </p:sp>
    </p:spTree>
    <p:extLst>
      <p:ext uri="{BB962C8B-B14F-4D97-AF65-F5344CB8AC3E}">
        <p14:creationId xmlns:p14="http://schemas.microsoft.com/office/powerpoint/2010/main" val="2393394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9C15F-949E-766F-9E48-98D671F576C0}"/>
              </a:ext>
            </a:extLst>
          </p:cNvPr>
          <p:cNvSpPr>
            <a:spLocks noGrp="1"/>
          </p:cNvSpPr>
          <p:nvPr>
            <p:ph type="title"/>
          </p:nvPr>
        </p:nvSpPr>
        <p:spPr>
          <a:xfrm>
            <a:off x="952499" y="723900"/>
            <a:ext cx="5760533" cy="1181100"/>
          </a:xfrm>
        </p:spPr>
        <p:txBody>
          <a:bodyPr>
            <a:noAutofit/>
          </a:bodyPr>
          <a:lstStyle/>
          <a:p>
            <a:pPr algn="ctr"/>
            <a:r>
              <a:rPr lang="en-GB" sz="3200" b="1" cap="none" dirty="0">
                <a:latin typeface="Arial" panose="020B0604020202020204" pitchFamily="34" charset="0"/>
                <a:cs typeface="Arial" panose="020B0604020202020204" pitchFamily="34" charset="0"/>
              </a:rPr>
              <a:t>Causes of Drug Abuse </a:t>
            </a:r>
          </a:p>
        </p:txBody>
      </p:sp>
      <p:sp>
        <p:nvSpPr>
          <p:cNvPr id="3" name="Content Placeholder 2">
            <a:extLst>
              <a:ext uri="{FF2B5EF4-FFF2-40B4-BE49-F238E27FC236}">
                <a16:creationId xmlns:a16="http://schemas.microsoft.com/office/drawing/2014/main" id="{6B4745FE-5BCC-BBCB-0E9D-833AF0557519}"/>
              </a:ext>
            </a:extLst>
          </p:cNvPr>
          <p:cNvSpPr>
            <a:spLocks noGrp="1"/>
          </p:cNvSpPr>
          <p:nvPr>
            <p:ph idx="1"/>
          </p:nvPr>
        </p:nvSpPr>
        <p:spPr>
          <a:xfrm>
            <a:off x="952500" y="2285997"/>
            <a:ext cx="5760532" cy="3890965"/>
          </a:xfrm>
        </p:spPr>
        <p:txBody>
          <a:bodyPr>
            <a:normAutofit/>
          </a:bodyPr>
          <a:lstStyle/>
          <a:p>
            <a:pPr>
              <a:lnSpc>
                <a:spcPct val="110000"/>
              </a:lnSpc>
              <a:buFont typeface="Wingdings" panose="05000000000000000000" pitchFamily="2" charset="2"/>
              <a:buChar char="Ø"/>
            </a:pPr>
            <a:r>
              <a:rPr lang="en-GB" sz="2800" cap="none" dirty="0">
                <a:latin typeface="Arial" panose="020B0604020202020204" pitchFamily="34" charset="0"/>
                <a:cs typeface="Arial" panose="020B0604020202020204" pitchFamily="34" charset="0"/>
              </a:rPr>
              <a:t>Genetic Predisposition </a:t>
            </a:r>
          </a:p>
          <a:p>
            <a:pPr>
              <a:lnSpc>
                <a:spcPct val="110000"/>
              </a:lnSpc>
              <a:buFont typeface="Wingdings" panose="05000000000000000000" pitchFamily="2" charset="2"/>
              <a:buChar char="Ø"/>
            </a:pPr>
            <a:r>
              <a:rPr lang="en-GB" sz="2800" cap="none" dirty="0">
                <a:latin typeface="Arial" panose="020B0604020202020204" pitchFamily="34" charset="0"/>
                <a:cs typeface="Arial" panose="020B0604020202020204" pitchFamily="34" charset="0"/>
              </a:rPr>
              <a:t>Mental Health Issues </a:t>
            </a:r>
          </a:p>
          <a:p>
            <a:pPr>
              <a:lnSpc>
                <a:spcPct val="110000"/>
              </a:lnSpc>
              <a:buFont typeface="Wingdings" panose="05000000000000000000" pitchFamily="2" charset="2"/>
              <a:buChar char="Ø"/>
            </a:pPr>
            <a:r>
              <a:rPr lang="en-GB" sz="2800" cap="none" dirty="0">
                <a:latin typeface="Arial" panose="020B0604020202020204" pitchFamily="34" charset="0"/>
                <a:cs typeface="Arial" panose="020B0604020202020204" pitchFamily="34" charset="0"/>
              </a:rPr>
              <a:t>Environmental Factors </a:t>
            </a:r>
          </a:p>
          <a:p>
            <a:pPr>
              <a:lnSpc>
                <a:spcPct val="110000"/>
              </a:lnSpc>
              <a:buFont typeface="Wingdings" panose="05000000000000000000" pitchFamily="2" charset="2"/>
              <a:buChar char="Ø"/>
            </a:pPr>
            <a:r>
              <a:rPr lang="en-GB" sz="2800" cap="none" dirty="0">
                <a:latin typeface="Arial" panose="020B0604020202020204" pitchFamily="34" charset="0"/>
                <a:cs typeface="Arial" panose="020B0604020202020204" pitchFamily="34" charset="0"/>
              </a:rPr>
              <a:t>Socioeconomic Status </a:t>
            </a:r>
          </a:p>
          <a:p>
            <a:pPr>
              <a:lnSpc>
                <a:spcPct val="110000"/>
              </a:lnSpc>
              <a:buFont typeface="Wingdings" panose="05000000000000000000" pitchFamily="2" charset="2"/>
              <a:buChar char="Ø"/>
            </a:pPr>
            <a:r>
              <a:rPr lang="en-GB" sz="2800" cap="none" dirty="0">
                <a:latin typeface="Arial" panose="020B0604020202020204" pitchFamily="34" charset="0"/>
                <a:cs typeface="Arial" panose="020B0604020202020204" pitchFamily="34" charset="0"/>
              </a:rPr>
              <a:t>Homelessness</a:t>
            </a:r>
          </a:p>
          <a:p>
            <a:pPr>
              <a:lnSpc>
                <a:spcPct val="110000"/>
              </a:lnSpc>
            </a:pPr>
            <a:endParaRPr lang="en-GB" sz="1500" dirty="0">
              <a:latin typeface="Arial" panose="020B0604020202020204" pitchFamily="34" charset="0"/>
              <a:cs typeface="Arial" panose="020B0604020202020204" pitchFamily="34" charset="0"/>
            </a:endParaRPr>
          </a:p>
          <a:p>
            <a:pPr marL="0" indent="0">
              <a:lnSpc>
                <a:spcPct val="110000"/>
              </a:lnSpc>
              <a:buNone/>
            </a:pPr>
            <a:r>
              <a:rPr lang="en-GB" sz="1800" dirty="0">
                <a:latin typeface="Arial" panose="020B0604020202020204" pitchFamily="34" charset="0"/>
                <a:cs typeface="Arial" panose="020B0604020202020204" pitchFamily="34" charset="0"/>
              </a:rPr>
              <a:t>                                                           (ONS, 2021)</a:t>
            </a:r>
          </a:p>
        </p:txBody>
      </p:sp>
      <p:pic>
        <p:nvPicPr>
          <p:cNvPr id="6" name="Picture 5">
            <a:extLst>
              <a:ext uri="{FF2B5EF4-FFF2-40B4-BE49-F238E27FC236}">
                <a16:creationId xmlns:a16="http://schemas.microsoft.com/office/drawing/2014/main" id="{0C160256-3C31-6596-2BD6-51E0E57A90BB}"/>
              </a:ext>
            </a:extLst>
          </p:cNvPr>
          <p:cNvPicPr>
            <a:picLocks noChangeAspect="1"/>
          </p:cNvPicPr>
          <p:nvPr/>
        </p:nvPicPr>
        <p:blipFill>
          <a:blip r:embed="rId2"/>
          <a:stretch>
            <a:fillRect/>
          </a:stretch>
        </p:blipFill>
        <p:spPr>
          <a:xfrm>
            <a:off x="6713034" y="723900"/>
            <a:ext cx="5043989" cy="5052432"/>
          </a:xfrm>
          <a:prstGeom prst="rect">
            <a:avLst/>
          </a:prstGeom>
        </p:spPr>
      </p:pic>
      <p:sp>
        <p:nvSpPr>
          <p:cNvPr id="4" name="TextBox 3">
            <a:extLst>
              <a:ext uri="{FF2B5EF4-FFF2-40B4-BE49-F238E27FC236}">
                <a16:creationId xmlns:a16="http://schemas.microsoft.com/office/drawing/2014/main" id="{72095E96-407D-4618-9079-988040DDA354}"/>
              </a:ext>
            </a:extLst>
          </p:cNvPr>
          <p:cNvSpPr txBox="1"/>
          <p:nvPr/>
        </p:nvSpPr>
        <p:spPr>
          <a:xfrm>
            <a:off x="7662441" y="6007261"/>
            <a:ext cx="302099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(BBC, 2020)</a:t>
            </a:r>
          </a:p>
        </p:txBody>
      </p:sp>
    </p:spTree>
    <p:extLst>
      <p:ext uri="{BB962C8B-B14F-4D97-AF65-F5344CB8AC3E}">
        <p14:creationId xmlns:p14="http://schemas.microsoft.com/office/powerpoint/2010/main" val="1079565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FDC3A-0F9E-DDE7-EAEF-5D982B68CEC4}"/>
              </a:ext>
            </a:extLst>
          </p:cNvPr>
          <p:cNvSpPr>
            <a:spLocks noGrp="1"/>
          </p:cNvSpPr>
          <p:nvPr>
            <p:ph type="title"/>
          </p:nvPr>
        </p:nvSpPr>
        <p:spPr>
          <a:xfrm>
            <a:off x="1843210" y="132056"/>
            <a:ext cx="3816810" cy="1275325"/>
          </a:xfrm>
        </p:spPr>
        <p:txBody>
          <a:bodyPr>
            <a:normAutofit fontScale="90000"/>
          </a:bodyPr>
          <a:lstStyle/>
          <a:p>
            <a:r>
              <a:rPr lang="en-GB" sz="5200" b="1" dirty="0">
                <a:latin typeface="Arial" panose="020B0604020202020204" pitchFamily="34" charset="0"/>
                <a:cs typeface="Arial" panose="020B0604020202020204" pitchFamily="34" charset="0"/>
              </a:rPr>
              <a:t>Risk Factors </a:t>
            </a:r>
          </a:p>
        </p:txBody>
      </p:sp>
      <p:graphicFrame>
        <p:nvGraphicFramePr>
          <p:cNvPr id="7" name="Content Placeholder 2">
            <a:extLst>
              <a:ext uri="{FF2B5EF4-FFF2-40B4-BE49-F238E27FC236}">
                <a16:creationId xmlns:a16="http://schemas.microsoft.com/office/drawing/2014/main" id="{BCC98F62-3997-3EA5-9CC0-85ABE53EECE9}"/>
              </a:ext>
            </a:extLst>
          </p:cNvPr>
          <p:cNvGraphicFramePr>
            <a:graphicFrameLocks noGrp="1"/>
          </p:cNvGraphicFramePr>
          <p:nvPr>
            <p:ph idx="1"/>
            <p:extLst>
              <p:ext uri="{D42A27DB-BD31-4B8C-83A1-F6EECF244321}">
                <p14:modId xmlns:p14="http://schemas.microsoft.com/office/powerpoint/2010/main" val="3573441954"/>
              </p:ext>
            </p:extLst>
          </p:nvPr>
        </p:nvGraphicFramePr>
        <p:xfrm>
          <a:off x="266565" y="1221256"/>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8F8D07D-17AF-5045-E898-3B0C4BE84480}"/>
              </a:ext>
            </a:extLst>
          </p:cNvPr>
          <p:cNvSpPr txBox="1"/>
          <p:nvPr/>
        </p:nvSpPr>
        <p:spPr>
          <a:xfrm>
            <a:off x="3530278" y="6206103"/>
            <a:ext cx="238438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(Mayo Clinic, 2022) </a:t>
            </a:r>
          </a:p>
        </p:txBody>
      </p:sp>
      <p:pic>
        <p:nvPicPr>
          <p:cNvPr id="5" name="Picture 4">
            <a:extLst>
              <a:ext uri="{FF2B5EF4-FFF2-40B4-BE49-F238E27FC236}">
                <a16:creationId xmlns:a16="http://schemas.microsoft.com/office/drawing/2014/main" id="{531F943E-0045-FF33-D9D5-A06BB38907F9}"/>
              </a:ext>
            </a:extLst>
          </p:cNvPr>
          <p:cNvPicPr>
            <a:picLocks noChangeAspect="1"/>
          </p:cNvPicPr>
          <p:nvPr/>
        </p:nvPicPr>
        <p:blipFill>
          <a:blip r:embed="rId7"/>
          <a:stretch>
            <a:fillRect/>
          </a:stretch>
        </p:blipFill>
        <p:spPr>
          <a:xfrm>
            <a:off x="6410097" y="129389"/>
            <a:ext cx="5536557" cy="6446046"/>
          </a:xfrm>
          <a:prstGeom prst="snip2DiagRect">
            <a:avLst>
              <a:gd name="adj1" fmla="val 0"/>
              <a:gd name="adj2" fmla="val 22521"/>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034159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6EBB7B9-5212-BA2E-97E7-E059CD4AE8AD}"/>
              </a:ext>
            </a:extLst>
          </p:cNvPr>
          <p:cNvSpPr txBox="1"/>
          <p:nvPr/>
        </p:nvSpPr>
        <p:spPr>
          <a:xfrm>
            <a:off x="7137585" y="263090"/>
            <a:ext cx="4711113" cy="142087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dirty="0">
                <a:latin typeface="Arial" panose="020B0604020202020204" pitchFamily="34" charset="0"/>
                <a:ea typeface="+mj-ea"/>
                <a:cs typeface="Arial" panose="020B0604020202020204" pitchFamily="34" charset="0"/>
              </a:rPr>
              <a:t>Stakeholders</a:t>
            </a:r>
          </a:p>
        </p:txBody>
      </p:sp>
      <p:pic>
        <p:nvPicPr>
          <p:cNvPr id="4" name="Content Placeholder 3" descr="A person holding a group of people&#10;&#10;Description automatically generated">
            <a:extLst>
              <a:ext uri="{FF2B5EF4-FFF2-40B4-BE49-F238E27FC236}">
                <a16:creationId xmlns:a16="http://schemas.microsoft.com/office/drawing/2014/main" id="{BB134523-AB10-C5E8-5F6E-D67E9AB268C7}"/>
              </a:ext>
            </a:extLst>
          </p:cNvPr>
          <p:cNvPicPr>
            <a:picLocks noGrp="1" noChangeAspect="1"/>
          </p:cNvPicPr>
          <p:nvPr>
            <p:ph idx="1"/>
          </p:nvPr>
        </p:nvPicPr>
        <p:blipFill>
          <a:blip r:embed="rId3"/>
          <a:srcRect l="10235" r="22588"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6" name="Rectangle 5">
            <a:extLst>
              <a:ext uri="{FF2B5EF4-FFF2-40B4-BE49-F238E27FC236}">
                <a16:creationId xmlns:a16="http://schemas.microsoft.com/office/drawing/2014/main" id="{0D433A50-4DB1-3BC3-3156-A966C4AEB8A1}"/>
              </a:ext>
            </a:extLst>
          </p:cNvPr>
          <p:cNvSpPr/>
          <p:nvPr/>
        </p:nvSpPr>
        <p:spPr>
          <a:xfrm>
            <a:off x="6620719" y="1683962"/>
            <a:ext cx="5227980" cy="5174037"/>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fontScale="70000" lnSpcReduction="20000"/>
          </a:bodyPr>
          <a:lstStyle/>
          <a:p>
            <a:pPr marL="285750" indent="-228600">
              <a:lnSpc>
                <a:spcPct val="160000"/>
              </a:lnSpc>
              <a:spcAft>
                <a:spcPts val="600"/>
              </a:spcAft>
              <a:buFont typeface="Arial" panose="020B0604020202020204" pitchFamily="34" charset="0"/>
              <a:buChar char="•"/>
            </a:pPr>
            <a:r>
              <a:rPr lang="en-US" sz="3800" dirty="0">
                <a:solidFill>
                  <a:schemeClr val="tx1"/>
                </a:solidFill>
                <a:latin typeface="Arial" panose="020B0604020202020204" pitchFamily="34" charset="0"/>
                <a:cs typeface="Arial" panose="020B0604020202020204" pitchFamily="34" charset="0"/>
              </a:rPr>
              <a:t>Local government and public health authorities </a:t>
            </a:r>
          </a:p>
          <a:p>
            <a:pPr marL="285750" indent="-228600">
              <a:lnSpc>
                <a:spcPct val="160000"/>
              </a:lnSpc>
              <a:spcAft>
                <a:spcPts val="600"/>
              </a:spcAft>
              <a:buFont typeface="Arial" panose="020B0604020202020204" pitchFamily="34" charset="0"/>
              <a:buChar char="•"/>
            </a:pPr>
            <a:r>
              <a:rPr lang="en-US" sz="3800" dirty="0">
                <a:solidFill>
                  <a:schemeClr val="tx1"/>
                </a:solidFill>
                <a:latin typeface="Arial" panose="020B0604020202020204" pitchFamily="34" charset="0"/>
                <a:cs typeface="Arial" panose="020B0604020202020204" pitchFamily="34" charset="0"/>
              </a:rPr>
              <a:t>National health service (NHS)</a:t>
            </a:r>
          </a:p>
          <a:p>
            <a:pPr marL="285750" indent="-228600">
              <a:lnSpc>
                <a:spcPct val="160000"/>
              </a:lnSpc>
              <a:spcAft>
                <a:spcPts val="600"/>
              </a:spcAft>
              <a:buFont typeface="Arial" panose="020B0604020202020204" pitchFamily="34" charset="0"/>
              <a:buChar char="•"/>
            </a:pPr>
            <a:r>
              <a:rPr lang="en-US" sz="3800" dirty="0">
                <a:solidFill>
                  <a:schemeClr val="tx1"/>
                </a:solidFill>
                <a:latin typeface="Arial" panose="020B0604020202020204" pitchFamily="34" charset="0"/>
                <a:cs typeface="Arial" panose="020B0604020202020204" pitchFamily="34" charset="0"/>
              </a:rPr>
              <a:t>Drug treatment and Rehabilitation Centers </a:t>
            </a:r>
          </a:p>
          <a:p>
            <a:pPr marL="285750" indent="-228600">
              <a:lnSpc>
                <a:spcPct val="160000"/>
              </a:lnSpc>
              <a:spcAft>
                <a:spcPts val="600"/>
              </a:spcAft>
              <a:buFont typeface="Arial" panose="020B0604020202020204" pitchFamily="34" charset="0"/>
              <a:buChar char="•"/>
            </a:pPr>
            <a:r>
              <a:rPr lang="en-US" sz="3800" dirty="0">
                <a:solidFill>
                  <a:schemeClr val="tx1"/>
                </a:solidFill>
                <a:latin typeface="Arial" panose="020B0604020202020204" pitchFamily="34" charset="0"/>
                <a:cs typeface="Arial" panose="020B0604020202020204" pitchFamily="34" charset="0"/>
              </a:rPr>
              <a:t>Youth  services</a:t>
            </a:r>
          </a:p>
          <a:p>
            <a:pPr marL="285750" indent="-228600">
              <a:lnSpc>
                <a:spcPct val="160000"/>
              </a:lnSpc>
              <a:spcAft>
                <a:spcPts val="600"/>
              </a:spcAft>
              <a:buFont typeface="Arial" panose="020B0604020202020204" pitchFamily="34" charset="0"/>
              <a:buChar char="•"/>
            </a:pPr>
            <a:r>
              <a:rPr lang="en-US" sz="3800" dirty="0">
                <a:solidFill>
                  <a:schemeClr val="tx1"/>
                </a:solidFill>
                <a:latin typeface="Arial" panose="020B0604020202020204" pitchFamily="34" charset="0"/>
                <a:cs typeface="Arial" panose="020B0604020202020204" pitchFamily="34" charset="0"/>
              </a:rPr>
              <a:t>Schools </a:t>
            </a:r>
          </a:p>
          <a:p>
            <a:pPr marL="285750" indent="-228600">
              <a:lnSpc>
                <a:spcPct val="160000"/>
              </a:lnSpc>
              <a:spcAft>
                <a:spcPts val="600"/>
              </a:spcAft>
              <a:buFont typeface="Arial" panose="020B0604020202020204" pitchFamily="34" charset="0"/>
              <a:buChar char="•"/>
            </a:pPr>
            <a:r>
              <a:rPr lang="en-US" sz="3800" dirty="0">
                <a:solidFill>
                  <a:schemeClr val="tx1"/>
                </a:solidFill>
                <a:latin typeface="Arial" panose="020B0604020202020204" pitchFamily="34" charset="0"/>
                <a:cs typeface="Arial" panose="020B0604020202020204" pitchFamily="34" charset="0"/>
              </a:rPr>
              <a:t>GP</a:t>
            </a:r>
          </a:p>
          <a:p>
            <a:pPr marL="57150">
              <a:lnSpc>
                <a:spcPct val="90000"/>
              </a:lnSpc>
              <a:spcAft>
                <a:spcPts val="600"/>
              </a:spcAft>
            </a:pPr>
            <a:endParaRPr lang="en-US" sz="2400" dirty="0">
              <a:solidFill>
                <a:schemeClr val="tx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FB5E5E0B-CF99-99EA-4890-2873A3579D75}"/>
              </a:ext>
            </a:extLst>
          </p:cNvPr>
          <p:cNvSpPr txBox="1"/>
          <p:nvPr/>
        </p:nvSpPr>
        <p:spPr>
          <a:xfrm>
            <a:off x="254643" y="6111433"/>
            <a:ext cx="331036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Emergentconsultants</a:t>
            </a:r>
            <a:r>
              <a:rPr lang="en-GB" dirty="0">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130170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6803B-615A-2649-2C0B-D987BD4B1EED}"/>
              </a:ext>
            </a:extLst>
          </p:cNvPr>
          <p:cNvSpPr>
            <a:spLocks noGrp="1"/>
          </p:cNvSpPr>
          <p:nvPr>
            <p:ph type="title"/>
          </p:nvPr>
        </p:nvSpPr>
        <p:spPr>
          <a:xfrm>
            <a:off x="1371597" y="348865"/>
            <a:ext cx="10044023" cy="877729"/>
          </a:xfrm>
        </p:spPr>
        <p:txBody>
          <a:bodyPr anchor="ctr">
            <a:normAutofit/>
          </a:bodyPr>
          <a:lstStyle/>
          <a:p>
            <a:r>
              <a:rPr lang="en-GB" sz="3400" b="1" cap="none" dirty="0">
                <a:latin typeface="Arial" panose="020B0604020202020204" pitchFamily="34" charset="0"/>
                <a:cs typeface="Arial" panose="020B0604020202020204" pitchFamily="34" charset="0"/>
              </a:rPr>
              <a:t>Principles To Support Community Development </a:t>
            </a:r>
          </a:p>
        </p:txBody>
      </p:sp>
      <p:graphicFrame>
        <p:nvGraphicFramePr>
          <p:cNvPr id="5" name="Diagram 4">
            <a:extLst>
              <a:ext uri="{FF2B5EF4-FFF2-40B4-BE49-F238E27FC236}">
                <a16:creationId xmlns:a16="http://schemas.microsoft.com/office/drawing/2014/main" id="{55BB41C9-E6DB-2E2B-A410-EF25A874B9D3}"/>
              </a:ext>
            </a:extLst>
          </p:cNvPr>
          <p:cNvGraphicFramePr/>
          <p:nvPr>
            <p:extLst>
              <p:ext uri="{D42A27DB-BD31-4B8C-83A1-F6EECF244321}">
                <p14:modId xmlns:p14="http://schemas.microsoft.com/office/powerpoint/2010/main" val="139312475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4381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0B050-C0D8-894E-C34C-B34F88BD4FB8}"/>
              </a:ext>
            </a:extLst>
          </p:cNvPr>
          <p:cNvSpPr>
            <a:spLocks noGrp="1"/>
          </p:cNvSpPr>
          <p:nvPr>
            <p:ph type="title"/>
          </p:nvPr>
        </p:nvSpPr>
        <p:spPr>
          <a:xfrm>
            <a:off x="952499" y="381000"/>
            <a:ext cx="10760529" cy="805543"/>
          </a:xfrm>
        </p:spPr>
        <p:txBody>
          <a:bodyPr>
            <a:noAutofit/>
          </a:bodyPr>
          <a:lstStyle/>
          <a:p>
            <a:pPr algn="ctr"/>
            <a:r>
              <a:rPr lang="en-GB" sz="3600" b="1" cap="none" dirty="0">
                <a:latin typeface="Arial" panose="020B0604020202020204" pitchFamily="34" charset="0"/>
                <a:cs typeface="Arial" panose="020B0604020202020204" pitchFamily="34" charset="0"/>
              </a:rPr>
              <a:t>Digital Media and Technologies</a:t>
            </a:r>
          </a:p>
        </p:txBody>
      </p:sp>
      <p:sp>
        <p:nvSpPr>
          <p:cNvPr id="3" name="Content Placeholder 2">
            <a:extLst>
              <a:ext uri="{FF2B5EF4-FFF2-40B4-BE49-F238E27FC236}">
                <a16:creationId xmlns:a16="http://schemas.microsoft.com/office/drawing/2014/main" id="{CDF3A3AD-B2B4-45B1-4B3E-FBA7ECE3371B}"/>
              </a:ext>
            </a:extLst>
          </p:cNvPr>
          <p:cNvSpPr>
            <a:spLocks noGrp="1"/>
          </p:cNvSpPr>
          <p:nvPr>
            <p:ph idx="1"/>
          </p:nvPr>
        </p:nvSpPr>
        <p:spPr>
          <a:xfrm>
            <a:off x="5921828" y="1382482"/>
            <a:ext cx="5676899" cy="3890965"/>
          </a:xfrm>
        </p:spPr>
        <p:txBody>
          <a:bodyPr>
            <a:normAutofit/>
          </a:bodyPr>
          <a:lstStyle/>
          <a:p>
            <a:pPr marL="0" indent="0">
              <a:buNone/>
            </a:pPr>
            <a:r>
              <a:rPr lang="en-GB" sz="2800" dirty="0">
                <a:latin typeface="Arial" panose="020B0604020202020204" pitchFamily="34" charset="0"/>
                <a:cs typeface="Arial" panose="020B0604020202020204" pitchFamily="34" charset="0"/>
              </a:rPr>
              <a:t> </a:t>
            </a:r>
            <a:r>
              <a:rPr lang="en-GB" sz="2800" cap="none" dirty="0">
                <a:latin typeface="Arial" panose="020B0604020202020204" pitchFamily="34" charset="0"/>
                <a:cs typeface="Arial" panose="020B0604020202020204" pitchFamily="34" charset="0"/>
              </a:rPr>
              <a:t>General Awareness And Support:</a:t>
            </a:r>
          </a:p>
          <a:p>
            <a:pPr marL="0" indent="0">
              <a:buNone/>
            </a:pPr>
            <a:r>
              <a:rPr lang="en-GB" sz="2800" cap="none" dirty="0">
                <a:latin typeface="Arial" panose="020B0604020202020204" pitchFamily="34" charset="0"/>
                <a:cs typeface="Arial" panose="020B0604020202020204" pitchFamily="34" charset="0"/>
              </a:rPr>
              <a:t>#StrongerTogetherWestminster</a:t>
            </a:r>
          </a:p>
          <a:p>
            <a:pPr marL="0" indent="0">
              <a:buNone/>
            </a:pPr>
            <a:r>
              <a:rPr lang="en-GB" sz="2800" cap="none" dirty="0">
                <a:latin typeface="Arial" panose="020B0604020202020204" pitchFamily="34" charset="0"/>
                <a:cs typeface="Arial" panose="020B0604020202020204" pitchFamily="34" charset="0"/>
              </a:rPr>
              <a:t>#EndDrugMisuse</a:t>
            </a:r>
          </a:p>
          <a:p>
            <a:pPr marL="0" indent="0">
              <a:buNone/>
            </a:pPr>
            <a:r>
              <a:rPr lang="en-GB" sz="2800" cap="none" dirty="0">
                <a:latin typeface="Arial" panose="020B0604020202020204" pitchFamily="34" charset="0"/>
                <a:cs typeface="Arial" panose="020B0604020202020204" pitchFamily="34" charset="0"/>
              </a:rPr>
              <a:t>#RecoveryJourney</a:t>
            </a:r>
          </a:p>
          <a:p>
            <a:endParaRPr lang="en-GB" sz="2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C3E9512-8A84-F7E1-1ED3-F7F2837105A6}"/>
              </a:ext>
            </a:extLst>
          </p:cNvPr>
          <p:cNvPicPr>
            <a:picLocks noChangeAspect="1"/>
          </p:cNvPicPr>
          <p:nvPr/>
        </p:nvPicPr>
        <p:blipFill>
          <a:blip r:embed="rId2"/>
          <a:stretch>
            <a:fillRect/>
          </a:stretch>
        </p:blipFill>
        <p:spPr>
          <a:xfrm>
            <a:off x="2492830" y="1303222"/>
            <a:ext cx="2024742" cy="2024742"/>
          </a:xfrm>
          <a:prstGeom prst="rect">
            <a:avLst/>
          </a:prstGeom>
        </p:spPr>
      </p:pic>
      <p:pic>
        <p:nvPicPr>
          <p:cNvPr id="6" name="Picture 5">
            <a:extLst>
              <a:ext uri="{FF2B5EF4-FFF2-40B4-BE49-F238E27FC236}">
                <a16:creationId xmlns:a16="http://schemas.microsoft.com/office/drawing/2014/main" id="{E919E3EA-7EAD-2D69-14B5-B8AAAE38AEEA}"/>
              </a:ext>
            </a:extLst>
          </p:cNvPr>
          <p:cNvPicPr>
            <a:picLocks noChangeAspect="1"/>
          </p:cNvPicPr>
          <p:nvPr/>
        </p:nvPicPr>
        <p:blipFill>
          <a:blip r:embed="rId3"/>
          <a:stretch>
            <a:fillRect/>
          </a:stretch>
        </p:blipFill>
        <p:spPr>
          <a:xfrm>
            <a:off x="593273" y="3886201"/>
            <a:ext cx="2333626" cy="1724026"/>
          </a:xfrm>
          <a:prstGeom prst="rect">
            <a:avLst/>
          </a:prstGeom>
        </p:spPr>
      </p:pic>
      <p:pic>
        <p:nvPicPr>
          <p:cNvPr id="7" name="Picture 6">
            <a:extLst>
              <a:ext uri="{FF2B5EF4-FFF2-40B4-BE49-F238E27FC236}">
                <a16:creationId xmlns:a16="http://schemas.microsoft.com/office/drawing/2014/main" id="{9A379817-DFB4-2633-99F9-001DFCD0499F}"/>
              </a:ext>
            </a:extLst>
          </p:cNvPr>
          <p:cNvPicPr>
            <a:picLocks noChangeAspect="1"/>
          </p:cNvPicPr>
          <p:nvPr/>
        </p:nvPicPr>
        <p:blipFill>
          <a:blip r:embed="rId4"/>
          <a:stretch>
            <a:fillRect/>
          </a:stretch>
        </p:blipFill>
        <p:spPr>
          <a:xfrm>
            <a:off x="4323671" y="3886201"/>
            <a:ext cx="1772329" cy="1772329"/>
          </a:xfrm>
          <a:prstGeom prst="rect">
            <a:avLst/>
          </a:prstGeom>
        </p:spPr>
      </p:pic>
      <p:sp>
        <p:nvSpPr>
          <p:cNvPr id="4" name="TextBox 3">
            <a:extLst>
              <a:ext uri="{FF2B5EF4-FFF2-40B4-BE49-F238E27FC236}">
                <a16:creationId xmlns:a16="http://schemas.microsoft.com/office/drawing/2014/main" id="{6B8885EA-2763-873B-6E7A-D8C6E4612398}"/>
              </a:ext>
            </a:extLst>
          </p:cNvPr>
          <p:cNvSpPr txBox="1"/>
          <p:nvPr/>
        </p:nvSpPr>
        <p:spPr>
          <a:xfrm>
            <a:off x="4421530" y="5658530"/>
            <a:ext cx="2604304"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Tik Tok</a:t>
            </a:r>
          </a:p>
        </p:txBody>
      </p:sp>
      <p:sp>
        <p:nvSpPr>
          <p:cNvPr id="8" name="TextBox 7">
            <a:extLst>
              <a:ext uri="{FF2B5EF4-FFF2-40B4-BE49-F238E27FC236}">
                <a16:creationId xmlns:a16="http://schemas.microsoft.com/office/drawing/2014/main" id="{3A60F26A-604B-E821-54C1-4683BDF364EB}"/>
              </a:ext>
            </a:extLst>
          </p:cNvPr>
          <p:cNvSpPr txBox="1"/>
          <p:nvPr/>
        </p:nvSpPr>
        <p:spPr>
          <a:xfrm>
            <a:off x="717630" y="5621802"/>
            <a:ext cx="2333626"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Facebook</a:t>
            </a:r>
            <a:r>
              <a:rPr lang="en-GB" dirty="0"/>
              <a:t> </a:t>
            </a:r>
          </a:p>
        </p:txBody>
      </p:sp>
      <p:sp>
        <p:nvSpPr>
          <p:cNvPr id="9" name="TextBox 8">
            <a:extLst>
              <a:ext uri="{FF2B5EF4-FFF2-40B4-BE49-F238E27FC236}">
                <a16:creationId xmlns:a16="http://schemas.microsoft.com/office/drawing/2014/main" id="{55341647-430F-1194-DC9E-A71398B2A017}"/>
              </a:ext>
            </a:extLst>
          </p:cNvPr>
          <p:cNvSpPr txBox="1"/>
          <p:nvPr/>
        </p:nvSpPr>
        <p:spPr>
          <a:xfrm>
            <a:off x="2745243" y="3299204"/>
            <a:ext cx="1772329"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Instagram</a:t>
            </a:r>
          </a:p>
        </p:txBody>
      </p:sp>
    </p:spTree>
    <p:extLst>
      <p:ext uri="{BB962C8B-B14F-4D97-AF65-F5344CB8AC3E}">
        <p14:creationId xmlns:p14="http://schemas.microsoft.com/office/powerpoint/2010/main" val="1492943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32B1D-5356-642A-5AD4-545562784682}"/>
              </a:ext>
            </a:extLst>
          </p:cNvPr>
          <p:cNvSpPr>
            <a:spLocks noGrp="1"/>
          </p:cNvSpPr>
          <p:nvPr>
            <p:ph type="title"/>
          </p:nvPr>
        </p:nvSpPr>
        <p:spPr>
          <a:xfrm>
            <a:off x="156915" y="401444"/>
            <a:ext cx="6689935" cy="1026482"/>
          </a:xfrm>
        </p:spPr>
        <p:txBody>
          <a:bodyPr vert="horz" lIns="91440" tIns="45720" rIns="91440" bIns="45720" rtlCol="0" anchor="b">
            <a:noAutofit/>
          </a:bodyPr>
          <a:lstStyle/>
          <a:p>
            <a:pPr algn="ctr">
              <a:lnSpc>
                <a:spcPct val="110000"/>
              </a:lnSpc>
            </a:pPr>
            <a:r>
              <a:rPr lang="en-US" sz="3200" b="1" cap="none" dirty="0">
                <a:latin typeface="Arial" panose="020B0604020202020204" pitchFamily="34" charset="0"/>
                <a:cs typeface="Arial" panose="020B0604020202020204" pitchFamily="34" charset="0"/>
              </a:rPr>
              <a:t>Theories To Supports This Project</a:t>
            </a:r>
          </a:p>
        </p:txBody>
      </p:sp>
      <p:pic>
        <p:nvPicPr>
          <p:cNvPr id="5" name="Picture 4">
            <a:extLst>
              <a:ext uri="{FF2B5EF4-FFF2-40B4-BE49-F238E27FC236}">
                <a16:creationId xmlns:a16="http://schemas.microsoft.com/office/drawing/2014/main" id="{28DB8AC4-3F65-163B-D7D3-1DB945CA2987}"/>
              </a:ext>
            </a:extLst>
          </p:cNvPr>
          <p:cNvPicPr>
            <a:picLocks noChangeAspect="1"/>
          </p:cNvPicPr>
          <p:nvPr/>
        </p:nvPicPr>
        <p:blipFill>
          <a:blip r:embed="rId3">
            <a:alphaModFix/>
          </a:blip>
          <a:srcRect l="5537" r="5574"/>
          <a:stretch/>
        </p:blipFill>
        <p:spPr>
          <a:xfrm>
            <a:off x="6452830" y="401444"/>
            <a:ext cx="5739169" cy="6456556"/>
          </a:xfrm>
          <a:prstGeom prst="rect">
            <a:avLst/>
          </a:prstGeom>
        </p:spPr>
      </p:pic>
      <p:sp>
        <p:nvSpPr>
          <p:cNvPr id="8" name="TextBox 7">
            <a:extLst>
              <a:ext uri="{FF2B5EF4-FFF2-40B4-BE49-F238E27FC236}">
                <a16:creationId xmlns:a16="http://schemas.microsoft.com/office/drawing/2014/main" id="{8D0F5095-30FF-5802-0DD2-3B6ADC43E013}"/>
              </a:ext>
            </a:extLst>
          </p:cNvPr>
          <p:cNvSpPr txBox="1"/>
          <p:nvPr/>
        </p:nvSpPr>
        <p:spPr>
          <a:xfrm>
            <a:off x="156915" y="1781623"/>
            <a:ext cx="7771602" cy="3301673"/>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According to Maslow's theory, human behaviour is motivated by five types of needs:</a:t>
            </a:r>
          </a:p>
          <a:p>
            <a:pPr marL="342900" indent="-342900">
              <a:lnSpc>
                <a:spcPct val="20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Addressing physiological needs (Food programs)</a:t>
            </a:r>
          </a:p>
          <a:p>
            <a:pPr marL="342900" indent="-342900">
              <a:lnSpc>
                <a:spcPct val="20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Safety needs (Safe living condition)</a:t>
            </a:r>
          </a:p>
          <a:p>
            <a:pPr marL="342900" indent="-342900">
              <a:lnSpc>
                <a:spcPct val="20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Love and Belonging (Support groups) </a:t>
            </a:r>
          </a:p>
        </p:txBody>
      </p:sp>
      <p:sp>
        <p:nvSpPr>
          <p:cNvPr id="3" name="TextBox 2">
            <a:extLst>
              <a:ext uri="{FF2B5EF4-FFF2-40B4-BE49-F238E27FC236}">
                <a16:creationId xmlns:a16="http://schemas.microsoft.com/office/drawing/2014/main" id="{7C6DBD66-8275-8DEF-E4A6-A01E9D5BB117}"/>
              </a:ext>
            </a:extLst>
          </p:cNvPr>
          <p:cNvSpPr txBox="1"/>
          <p:nvPr/>
        </p:nvSpPr>
        <p:spPr>
          <a:xfrm>
            <a:off x="902826" y="5822066"/>
            <a:ext cx="219919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(McLeod, 2024) </a:t>
            </a:r>
          </a:p>
        </p:txBody>
      </p:sp>
    </p:spTree>
    <p:extLst>
      <p:ext uri="{BB962C8B-B14F-4D97-AF65-F5344CB8AC3E}">
        <p14:creationId xmlns:p14="http://schemas.microsoft.com/office/powerpoint/2010/main" val="505877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8C5B-857E-915D-1979-E2833E87E8E2}"/>
              </a:ext>
            </a:extLst>
          </p:cNvPr>
          <p:cNvSpPr>
            <a:spLocks noGrp="1"/>
          </p:cNvSpPr>
          <p:nvPr>
            <p:ph type="title"/>
          </p:nvPr>
        </p:nvSpPr>
        <p:spPr/>
        <p:txBody>
          <a:bodyPr/>
          <a:lstStyle/>
          <a:p>
            <a:r>
              <a:rPr lang="en-GB" b="1" cap="none" dirty="0">
                <a:latin typeface="Arial" panose="020B0604020202020204" pitchFamily="34" charset="0"/>
                <a:cs typeface="Arial" panose="020B0604020202020204" pitchFamily="34" charset="0"/>
              </a:rPr>
              <a:t>Attachment Theory</a:t>
            </a:r>
          </a:p>
        </p:txBody>
      </p:sp>
      <p:sp>
        <p:nvSpPr>
          <p:cNvPr id="3" name="Content Placeholder 2">
            <a:extLst>
              <a:ext uri="{FF2B5EF4-FFF2-40B4-BE49-F238E27FC236}">
                <a16:creationId xmlns:a16="http://schemas.microsoft.com/office/drawing/2014/main" id="{63826E73-CDF8-3865-9817-DD9B51ED5D30}"/>
              </a:ext>
            </a:extLst>
          </p:cNvPr>
          <p:cNvSpPr>
            <a:spLocks noGrp="1"/>
          </p:cNvSpPr>
          <p:nvPr>
            <p:ph sz="quarter" idx="13"/>
          </p:nvPr>
        </p:nvSpPr>
        <p:spPr>
          <a:xfrm>
            <a:off x="913774" y="1782502"/>
            <a:ext cx="10363826" cy="4008698"/>
          </a:xfrm>
        </p:spPr>
        <p:txBody>
          <a:bodyPr>
            <a:normAutofit/>
          </a:bodyPr>
          <a:lstStyle/>
          <a:p>
            <a:pPr marL="0" indent="0">
              <a:buNone/>
            </a:pPr>
            <a:r>
              <a:rPr lang="en-GB" sz="2800" cap="none" dirty="0">
                <a:latin typeface="Arial" panose="020B0604020202020204" pitchFamily="34" charset="0"/>
                <a:cs typeface="Arial" panose="020B0604020202020204" pitchFamily="34" charset="0"/>
              </a:rPr>
              <a:t>The Long-term Connections, Particularly Those Between Parents And Children, Are Examined By The Attachment Theory.</a:t>
            </a:r>
          </a:p>
          <a:p>
            <a:r>
              <a:rPr lang="en-GB" sz="2800" cap="none" dirty="0">
                <a:latin typeface="Arial" panose="020B0604020202020204" pitchFamily="34" charset="0"/>
                <a:cs typeface="Arial" panose="020B0604020202020204" pitchFamily="34" charset="0"/>
              </a:rPr>
              <a:t>Understanding The Role Of Early Attachment </a:t>
            </a:r>
          </a:p>
          <a:p>
            <a:r>
              <a:rPr lang="en-GB" sz="2800" cap="none" dirty="0">
                <a:latin typeface="Arial" panose="020B0604020202020204" pitchFamily="34" charset="0"/>
                <a:cs typeface="Arial" panose="020B0604020202020204" pitchFamily="34" charset="0"/>
              </a:rPr>
              <a:t>Building Trusting Relationships</a:t>
            </a:r>
          </a:p>
          <a:p>
            <a:r>
              <a:rPr lang="en-GB" sz="2800" cap="none" dirty="0">
                <a:latin typeface="Arial" panose="020B0604020202020204" pitchFamily="34" charset="0"/>
                <a:cs typeface="Arial" panose="020B0604020202020204" pitchFamily="34" charset="0"/>
              </a:rPr>
              <a:t>Therapeutic Interventions</a:t>
            </a:r>
          </a:p>
          <a:p>
            <a:r>
              <a:rPr lang="en-GB" sz="2800" cap="none" dirty="0">
                <a:latin typeface="Arial" panose="020B0604020202020204" pitchFamily="34" charset="0"/>
                <a:cs typeface="Arial" panose="020B0604020202020204" pitchFamily="34" charset="0"/>
              </a:rPr>
              <a:t>Trauma Informed Care</a:t>
            </a:r>
          </a:p>
          <a:p>
            <a:endParaRPr lang="en-GB" dirty="0"/>
          </a:p>
        </p:txBody>
      </p:sp>
    </p:spTree>
    <p:extLst>
      <p:ext uri="{BB962C8B-B14F-4D97-AF65-F5344CB8AC3E}">
        <p14:creationId xmlns:p14="http://schemas.microsoft.com/office/powerpoint/2010/main" val="1151831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88597F-27A0-8A6E-F5A0-95B80EE2AA5F}"/>
              </a:ext>
            </a:extLst>
          </p:cNvPr>
          <p:cNvGrpSpPr/>
          <p:nvPr/>
        </p:nvGrpSpPr>
        <p:grpSpPr>
          <a:xfrm>
            <a:off x="6396877" y="152400"/>
            <a:ext cx="5457665" cy="6335486"/>
            <a:chOff x="3796253" y="100202"/>
            <a:chExt cx="6605836" cy="6717824"/>
          </a:xfrm>
          <a:blipFill dpi="0"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a:blipFill>
        </p:grpSpPr>
        <p:sp>
          <p:nvSpPr>
            <p:cNvPr id="9" name="Rectangle: Rounded Corners 8">
              <a:extLst>
                <a:ext uri="{FF2B5EF4-FFF2-40B4-BE49-F238E27FC236}">
                  <a16:creationId xmlns:a16="http://schemas.microsoft.com/office/drawing/2014/main" id="{2740C759-B53E-A89C-8494-BE2EDC863228}"/>
                </a:ext>
              </a:extLst>
            </p:cNvPr>
            <p:cNvSpPr/>
            <p:nvPr/>
          </p:nvSpPr>
          <p:spPr>
            <a:xfrm>
              <a:off x="5372417" y="100202"/>
              <a:ext cx="1809520" cy="6717824"/>
            </a:xfrm>
            <a:prstGeom prst="roundRect">
              <a:avLst>
                <a:gd name="adj" fmla="val 50000"/>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B9CE1A8B-9C27-502E-9043-BBCA8C1DB558}"/>
                </a:ext>
              </a:extLst>
            </p:cNvPr>
            <p:cNvSpPr/>
            <p:nvPr/>
          </p:nvSpPr>
          <p:spPr>
            <a:xfrm>
              <a:off x="7261209" y="366298"/>
              <a:ext cx="1530803" cy="5845631"/>
            </a:xfrm>
            <a:prstGeom prst="roundRect">
              <a:avLst>
                <a:gd name="adj" fmla="val 50000"/>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CF71C939-7FA2-09B8-D85B-8DE2AB548EDC}"/>
                </a:ext>
              </a:extLst>
            </p:cNvPr>
            <p:cNvSpPr/>
            <p:nvPr/>
          </p:nvSpPr>
          <p:spPr>
            <a:xfrm>
              <a:off x="8871284" y="1023614"/>
              <a:ext cx="1530805" cy="5627554"/>
            </a:xfrm>
            <a:prstGeom prst="roundRect">
              <a:avLst>
                <a:gd name="adj" fmla="val 50000"/>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E4DD153E-5921-720D-B00C-FCACDB35AE42}"/>
                </a:ext>
              </a:extLst>
            </p:cNvPr>
            <p:cNvSpPr/>
            <p:nvPr/>
          </p:nvSpPr>
          <p:spPr>
            <a:xfrm>
              <a:off x="3796253" y="1172560"/>
              <a:ext cx="1530803" cy="5214258"/>
            </a:xfrm>
            <a:prstGeom prst="roundRect">
              <a:avLst>
                <a:gd name="adj" fmla="val 50000"/>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TextBox 14">
            <a:extLst>
              <a:ext uri="{FF2B5EF4-FFF2-40B4-BE49-F238E27FC236}">
                <a16:creationId xmlns:a16="http://schemas.microsoft.com/office/drawing/2014/main" id="{2D1616E4-6C9E-5B20-F24C-A6BA7AE17E92}"/>
              </a:ext>
            </a:extLst>
          </p:cNvPr>
          <p:cNvSpPr txBox="1"/>
          <p:nvPr/>
        </p:nvSpPr>
        <p:spPr>
          <a:xfrm>
            <a:off x="413657" y="152400"/>
            <a:ext cx="5983220" cy="707886"/>
          </a:xfrm>
          <a:prstGeom prst="rect">
            <a:avLst/>
          </a:prstGeom>
          <a:noFill/>
        </p:spPr>
        <p:txBody>
          <a:bodyPr wrap="square" rtlCol="0">
            <a:spAutoFit/>
          </a:bodyPr>
          <a:lstStyle/>
          <a:p>
            <a:pPr algn="ctr"/>
            <a:r>
              <a:rPr lang="en-GB" sz="4000" b="1" dirty="0">
                <a:latin typeface="Arial" panose="020B0604020202020204" pitchFamily="34" charset="0"/>
                <a:cs typeface="Arial" panose="020B0604020202020204" pitchFamily="34" charset="0"/>
              </a:rPr>
              <a:t>Legislation And Policy</a:t>
            </a:r>
          </a:p>
        </p:txBody>
      </p:sp>
      <p:sp>
        <p:nvSpPr>
          <p:cNvPr id="16" name="TextBox 15">
            <a:extLst>
              <a:ext uri="{FF2B5EF4-FFF2-40B4-BE49-F238E27FC236}">
                <a16:creationId xmlns:a16="http://schemas.microsoft.com/office/drawing/2014/main" id="{84483C01-1300-4AAD-0179-F8FF69AC42D8}"/>
              </a:ext>
            </a:extLst>
          </p:cNvPr>
          <p:cNvSpPr txBox="1"/>
          <p:nvPr/>
        </p:nvSpPr>
        <p:spPr>
          <a:xfrm>
            <a:off x="794657" y="1413031"/>
            <a:ext cx="5377543" cy="3890489"/>
          </a:xfrm>
          <a:prstGeom prst="rect">
            <a:avLst/>
          </a:prstGeom>
          <a:noFill/>
        </p:spPr>
        <p:txBody>
          <a:bodyPr wrap="square" rtlCol="0">
            <a:spAutoFit/>
          </a:bodyPr>
          <a:lstStyle/>
          <a:p>
            <a:pPr marL="457200" indent="-457200">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Human Rights Act 1998 </a:t>
            </a:r>
          </a:p>
          <a:p>
            <a:pPr marL="457200" indent="-457200">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Mental Health Act 1983</a:t>
            </a:r>
          </a:p>
          <a:p>
            <a:pPr marL="457200" indent="-457200">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Equality Act 2010 </a:t>
            </a:r>
          </a:p>
          <a:p>
            <a:pPr marL="457200" indent="-457200">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Misuse of Drugs Act 1971</a:t>
            </a:r>
          </a:p>
          <a:p>
            <a:pPr marL="457200" indent="-457200">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Criminal Justice and Courts Act 2015</a:t>
            </a:r>
          </a:p>
        </p:txBody>
      </p:sp>
    </p:spTree>
    <p:extLst>
      <p:ext uri="{BB962C8B-B14F-4D97-AF65-F5344CB8AC3E}">
        <p14:creationId xmlns:p14="http://schemas.microsoft.com/office/powerpoint/2010/main" val="7810841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58AE6-36B5-F4F9-A91B-E985C09FCE65}"/>
              </a:ext>
            </a:extLst>
          </p:cNvPr>
          <p:cNvSpPr>
            <a:spLocks noGrp="1"/>
          </p:cNvSpPr>
          <p:nvPr>
            <p:ph type="title"/>
          </p:nvPr>
        </p:nvSpPr>
        <p:spPr>
          <a:xfrm>
            <a:off x="1132456" y="404239"/>
            <a:ext cx="10364451" cy="1596177"/>
          </a:xfrm>
        </p:spPr>
        <p:txBody>
          <a:bodyPr>
            <a:noAutofit/>
          </a:bodyPr>
          <a:lstStyle/>
          <a:p>
            <a:pPr algn="ctr"/>
            <a:r>
              <a:rPr lang="en-GB" sz="3200" b="1" cap="none" dirty="0">
                <a:latin typeface="Arial" panose="020B0604020202020204" pitchFamily="34" charset="0"/>
                <a:cs typeface="Arial" panose="020B0604020202020204" pitchFamily="34" charset="0"/>
              </a:rPr>
              <a:t>Barriers To Community Development</a:t>
            </a:r>
            <a:br>
              <a:rPr lang="en-GB" sz="3200" cap="none" dirty="0">
                <a:latin typeface="Arial" panose="020B0604020202020204" pitchFamily="34" charset="0"/>
                <a:cs typeface="Arial" panose="020B0604020202020204" pitchFamily="34" charset="0"/>
              </a:rPr>
            </a:br>
            <a:endParaRPr lang="en-GB" sz="32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5E7E76B-3DA2-4AD9-437A-15C6680F74B5}"/>
              </a:ext>
            </a:extLst>
          </p:cNvPr>
          <p:cNvSpPr>
            <a:spLocks noGrp="1"/>
          </p:cNvSpPr>
          <p:nvPr>
            <p:ph sz="half" idx="1"/>
          </p:nvPr>
        </p:nvSpPr>
        <p:spPr>
          <a:xfrm>
            <a:off x="562205" y="866429"/>
            <a:ext cx="7076379" cy="4682700"/>
          </a:xfrm>
        </p:spPr>
        <p:txBody>
          <a:bodyPr>
            <a:noAutofit/>
          </a:bodyPr>
          <a:lstStyle/>
          <a:p>
            <a:pPr>
              <a:lnSpc>
                <a:spcPct val="150000"/>
              </a:lnSpc>
            </a:pPr>
            <a:endParaRPr lang="en-GB" sz="24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r>
              <a:rPr lang="en-GB" sz="2400" cap="none" dirty="0">
                <a:latin typeface="Arial" panose="020B0604020202020204" pitchFamily="34" charset="0"/>
                <a:cs typeface="Arial" panose="020B0604020202020204" pitchFamily="34" charset="0"/>
              </a:rPr>
              <a:t>Lack Of Public Participation</a:t>
            </a:r>
          </a:p>
          <a:p>
            <a:pPr>
              <a:lnSpc>
                <a:spcPct val="150000"/>
              </a:lnSpc>
              <a:buFont typeface="Wingdings" panose="05000000000000000000" pitchFamily="2" charset="2"/>
              <a:buChar char="Ø"/>
            </a:pPr>
            <a:r>
              <a:rPr lang="en-GB" sz="2400" cap="none" dirty="0">
                <a:latin typeface="Arial" panose="020B0604020202020204" pitchFamily="34" charset="0"/>
                <a:cs typeface="Arial" panose="020B0604020202020204" pitchFamily="34" charset="0"/>
              </a:rPr>
              <a:t>Stigma And Confidentiality Concerns</a:t>
            </a:r>
          </a:p>
          <a:p>
            <a:pPr>
              <a:lnSpc>
                <a:spcPct val="150000"/>
              </a:lnSpc>
              <a:buFont typeface="Wingdings" panose="05000000000000000000" pitchFamily="2" charset="2"/>
              <a:buChar char="Ø"/>
            </a:pPr>
            <a:r>
              <a:rPr lang="en-GB" sz="2400" cap="none" dirty="0">
                <a:latin typeface="Arial" panose="020B0604020202020204" pitchFamily="34" charset="0"/>
                <a:cs typeface="Arial" panose="020B0604020202020204" pitchFamily="34" charset="0"/>
              </a:rPr>
              <a:t>Lack Of Awareness</a:t>
            </a:r>
          </a:p>
          <a:p>
            <a:pPr>
              <a:lnSpc>
                <a:spcPct val="150000"/>
              </a:lnSpc>
              <a:buFont typeface="Wingdings" panose="05000000000000000000" pitchFamily="2" charset="2"/>
              <a:buChar char="Ø"/>
            </a:pPr>
            <a:r>
              <a:rPr lang="en-GB" sz="2400" cap="none" dirty="0">
                <a:latin typeface="Arial" panose="020B0604020202020204" pitchFamily="34" charset="0"/>
                <a:cs typeface="Arial" panose="020B0604020202020204" pitchFamily="34" charset="0"/>
              </a:rPr>
              <a:t>Community And Family Breakdown </a:t>
            </a:r>
          </a:p>
          <a:p>
            <a:pPr>
              <a:lnSpc>
                <a:spcPct val="150000"/>
              </a:lnSpc>
              <a:buFont typeface="Wingdings" panose="05000000000000000000" pitchFamily="2" charset="2"/>
              <a:buChar char="Ø"/>
            </a:pPr>
            <a:r>
              <a:rPr lang="en-GB" sz="2400" cap="none" dirty="0">
                <a:latin typeface="Arial" panose="020B0604020202020204" pitchFamily="34" charset="0"/>
                <a:cs typeface="Arial" panose="020B0604020202020204" pitchFamily="34" charset="0"/>
              </a:rPr>
              <a:t>Homelessness And Substandard Housing</a:t>
            </a:r>
          </a:p>
          <a:p>
            <a:pPr>
              <a:lnSpc>
                <a:spcPct val="150000"/>
              </a:lnSpc>
              <a:buFont typeface="Wingdings" panose="05000000000000000000" pitchFamily="2" charset="2"/>
              <a:buChar char="Ø"/>
            </a:pPr>
            <a:r>
              <a:rPr lang="en-GB" sz="2400" cap="none" dirty="0">
                <a:latin typeface="Arial" panose="020B0604020202020204" pitchFamily="34" charset="0"/>
                <a:cs typeface="Arial" panose="020B0604020202020204" pitchFamily="34" charset="0"/>
              </a:rPr>
              <a:t>Lack Of Mental Health Services</a:t>
            </a: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2AB7688-B8FB-D812-D6CE-1C19D39AADAE}"/>
              </a:ext>
            </a:extLst>
          </p:cNvPr>
          <p:cNvSpPr txBox="1"/>
          <p:nvPr/>
        </p:nvSpPr>
        <p:spPr>
          <a:xfrm>
            <a:off x="5383691" y="5179797"/>
            <a:ext cx="214103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(RHI hub, 2020)</a:t>
            </a:r>
          </a:p>
        </p:txBody>
      </p:sp>
      <p:pic>
        <p:nvPicPr>
          <p:cNvPr id="6" name="Picture 5">
            <a:extLst>
              <a:ext uri="{FF2B5EF4-FFF2-40B4-BE49-F238E27FC236}">
                <a16:creationId xmlns:a16="http://schemas.microsoft.com/office/drawing/2014/main" id="{3A6AFAE2-8D6B-6563-19B4-6037B9F4F921}"/>
              </a:ext>
            </a:extLst>
          </p:cNvPr>
          <p:cNvPicPr>
            <a:picLocks noChangeAspect="1"/>
          </p:cNvPicPr>
          <p:nvPr/>
        </p:nvPicPr>
        <p:blipFill>
          <a:blip r:embed="rId2"/>
          <a:stretch>
            <a:fillRect/>
          </a:stretch>
        </p:blipFill>
        <p:spPr>
          <a:xfrm>
            <a:off x="7638584" y="2000416"/>
            <a:ext cx="3267075" cy="2971800"/>
          </a:xfrm>
          <a:prstGeom prst="round2DiagRect">
            <a:avLst>
              <a:gd name="adj1" fmla="val 33553"/>
              <a:gd name="adj2" fmla="val 0"/>
            </a:avLst>
          </a:prstGeom>
          <a:ln w="88900" cap="sq">
            <a:solidFill>
              <a:srgbClr val="FFFFFF"/>
            </a:solidFill>
            <a:miter lim="800000"/>
          </a:ln>
          <a:effectLst>
            <a:outerShdw blurRad="254000" algn="tl" rotWithShape="0">
              <a:srgbClr val="000000">
                <a:alpha val="43000"/>
              </a:srgbClr>
            </a:outerShdw>
          </a:effectLst>
        </p:spPr>
      </p:pic>
      <p:sp>
        <p:nvSpPr>
          <p:cNvPr id="7" name="TextBox 6">
            <a:extLst>
              <a:ext uri="{FF2B5EF4-FFF2-40B4-BE49-F238E27FC236}">
                <a16:creationId xmlns:a16="http://schemas.microsoft.com/office/drawing/2014/main" id="{1D9237E7-BB04-7B91-1B21-04F597143B9B}"/>
              </a:ext>
            </a:extLst>
          </p:cNvPr>
          <p:cNvSpPr txBox="1"/>
          <p:nvPr/>
        </p:nvSpPr>
        <p:spPr>
          <a:xfrm>
            <a:off x="8229834" y="5742878"/>
            <a:ext cx="326707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(Rectory Healthcare, 2024)</a:t>
            </a:r>
          </a:p>
        </p:txBody>
      </p:sp>
    </p:spTree>
    <p:extLst>
      <p:ext uri="{BB962C8B-B14F-4D97-AF65-F5344CB8AC3E}">
        <p14:creationId xmlns:p14="http://schemas.microsoft.com/office/powerpoint/2010/main" val="1002478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97031-6413-0898-C57F-EA15ACEB22F3}"/>
              </a:ext>
            </a:extLst>
          </p:cNvPr>
          <p:cNvSpPr>
            <a:spLocks noGrp="1"/>
          </p:cNvSpPr>
          <p:nvPr>
            <p:ph type="title"/>
          </p:nvPr>
        </p:nvSpPr>
        <p:spPr>
          <a:xfrm>
            <a:off x="3506129" y="136994"/>
            <a:ext cx="5526359" cy="1147762"/>
          </a:xfrm>
        </p:spPr>
        <p:txBody>
          <a:bodyPr>
            <a:normAutofit/>
          </a:bodyPr>
          <a:lstStyle/>
          <a:p>
            <a:pPr algn="ctr"/>
            <a:r>
              <a:rPr lang="en-GB" sz="3200" b="1" cap="none"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CC0D700E-B9D3-CC9A-DC2B-5A9D5176B1E6}"/>
              </a:ext>
            </a:extLst>
          </p:cNvPr>
          <p:cNvSpPr>
            <a:spLocks noGrp="1"/>
          </p:cNvSpPr>
          <p:nvPr>
            <p:ph idx="1"/>
          </p:nvPr>
        </p:nvSpPr>
        <p:spPr>
          <a:xfrm>
            <a:off x="913775" y="1377387"/>
            <a:ext cx="10364452" cy="5092861"/>
          </a:xfrm>
        </p:spPr>
        <p:txBody>
          <a:bodyPr>
            <a:noAutofit/>
          </a:bodyPr>
          <a:lstStyle/>
          <a:p>
            <a:r>
              <a:rPr lang="en-GB" sz="2400" b="1" cap="none" dirty="0">
                <a:latin typeface="Arial" panose="020B0604020202020204" pitchFamily="34" charset="0"/>
                <a:cs typeface="Arial" panose="020B0604020202020204" pitchFamily="34" charset="0"/>
              </a:rPr>
              <a:t>Education and Awareness: </a:t>
            </a:r>
            <a:r>
              <a:rPr lang="en-GB" sz="2400" cap="none" dirty="0">
                <a:latin typeface="Arial" panose="020B0604020202020204" pitchFamily="34" charset="0"/>
                <a:cs typeface="Arial" panose="020B0604020202020204" pitchFamily="34" charset="0"/>
              </a:rPr>
              <a:t>Establish thorough, scientifically supported educational initiatives in schools that educate children about the dangers and repercussions of drug use. </a:t>
            </a:r>
          </a:p>
          <a:p>
            <a:r>
              <a:rPr lang="en-GB" sz="2400" b="1" cap="none" dirty="0">
                <a:latin typeface="Arial" panose="020B0604020202020204" pitchFamily="34" charset="0"/>
                <a:cs typeface="Arial" panose="020B0604020202020204" pitchFamily="34" charset="0"/>
              </a:rPr>
              <a:t>Early Intervention: </a:t>
            </a:r>
            <a:r>
              <a:rPr lang="en-GB" sz="2400" cap="none" dirty="0">
                <a:latin typeface="Arial" panose="020B0604020202020204" pitchFamily="34" charset="0"/>
                <a:cs typeface="Arial" panose="020B0604020202020204" pitchFamily="34" charset="0"/>
              </a:rPr>
              <a:t>Identify and assist young people who are at risk as soon as possible. The rise of substance use can be avoided by offering counselling and support services.</a:t>
            </a:r>
          </a:p>
          <a:p>
            <a:r>
              <a:rPr lang="en-GB" sz="2400" b="1" cap="none" dirty="0">
                <a:latin typeface="Arial" panose="020B0604020202020204" pitchFamily="34" charset="0"/>
                <a:cs typeface="Arial" panose="020B0604020202020204" pitchFamily="34" charset="0"/>
              </a:rPr>
              <a:t>Community initiatives: </a:t>
            </a:r>
            <a:r>
              <a:rPr lang="en-GB" sz="2400" cap="none" dirty="0">
                <a:latin typeface="Arial" panose="020B0604020202020204" pitchFamily="34" charset="0"/>
                <a:cs typeface="Arial" panose="020B0604020202020204" pitchFamily="34" charset="0"/>
              </a:rPr>
              <a:t>Provide adolescents with safe and interesting activities through community-based initiatives. These programs can provide positive role models, support, and mentorship.</a:t>
            </a:r>
          </a:p>
        </p:txBody>
      </p:sp>
      <p:sp>
        <p:nvSpPr>
          <p:cNvPr id="5" name="TextBox 4">
            <a:extLst>
              <a:ext uri="{FF2B5EF4-FFF2-40B4-BE49-F238E27FC236}">
                <a16:creationId xmlns:a16="http://schemas.microsoft.com/office/drawing/2014/main" id="{F78713AE-7099-2A70-7F3B-6AEC8E584A4E}"/>
              </a:ext>
            </a:extLst>
          </p:cNvPr>
          <p:cNvSpPr txBox="1"/>
          <p:nvPr/>
        </p:nvSpPr>
        <p:spPr>
          <a:xfrm>
            <a:off x="7604567" y="5764192"/>
            <a:ext cx="344925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(Youth. Gov, 2023)</a:t>
            </a:r>
          </a:p>
        </p:txBody>
      </p:sp>
    </p:spTree>
    <p:extLst>
      <p:ext uri="{BB962C8B-B14F-4D97-AF65-F5344CB8AC3E}">
        <p14:creationId xmlns:p14="http://schemas.microsoft.com/office/powerpoint/2010/main" val="40568932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73154-997E-811B-9F73-1663CC6F3AA8}"/>
              </a:ext>
            </a:extLst>
          </p:cNvPr>
          <p:cNvSpPr>
            <a:spLocks noGrp="1"/>
          </p:cNvSpPr>
          <p:nvPr>
            <p:ph type="title"/>
          </p:nvPr>
        </p:nvSpPr>
        <p:spPr/>
        <p:txBody>
          <a:bodyPr>
            <a:normAutofit/>
          </a:bodyPr>
          <a:lstStyle/>
          <a:p>
            <a:pPr algn="ctr"/>
            <a:r>
              <a:rPr lang="en-GB" sz="3600" b="1"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83CE945D-9F29-6D36-E9CA-D1405010A00B}"/>
              </a:ext>
            </a:extLst>
          </p:cNvPr>
          <p:cNvSpPr>
            <a:spLocks noGrp="1"/>
          </p:cNvSpPr>
          <p:nvPr>
            <p:ph idx="1"/>
          </p:nvPr>
        </p:nvSpPr>
        <p:spPr/>
        <p:txBody>
          <a:bodyPr>
            <a:normAutofit/>
          </a:bodyPr>
          <a:lstStyle/>
          <a:p>
            <a:pPr>
              <a:lnSpc>
                <a:spcPct val="150000"/>
              </a:lnSpc>
            </a:pPr>
            <a:r>
              <a:rPr lang="en-GB" sz="2400" cap="none" dirty="0">
                <a:latin typeface="Arial" panose="020B0604020202020204" pitchFamily="34" charset="0"/>
                <a:cs typeface="Arial" panose="020B0604020202020204" pitchFamily="34" charset="0"/>
              </a:rPr>
              <a:t>This community project builds awareness of drug prevention and harm reduction in Westminster through education, outreach, and collaboration. Also, it provided access to mental health services and support to those living with mental health issues and substance abuse. </a:t>
            </a:r>
            <a:r>
              <a:rPr lang="en-GB" sz="2400" cap="none">
                <a:latin typeface="Arial" panose="020B0604020202020204" pitchFamily="34" charset="0"/>
                <a:cs typeface="Arial" panose="020B0604020202020204" pitchFamily="34" charset="0"/>
              </a:rPr>
              <a:t>The project also aimed to reduce the stigma associated with mental health issues and substance abuse in Westminster.</a:t>
            </a:r>
            <a:endParaRPr lang="en-GB" sz="24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9880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5B00FB-CCEB-AA35-65F7-EF1C6F71F8BB}"/>
              </a:ext>
            </a:extLst>
          </p:cNvPr>
          <p:cNvSpPr>
            <a:spLocks noGrp="1"/>
          </p:cNvSpPr>
          <p:nvPr>
            <p:ph sz="quarter" idx="13"/>
          </p:nvPr>
        </p:nvSpPr>
        <p:spPr>
          <a:xfrm>
            <a:off x="914087" y="387821"/>
            <a:ext cx="10363826" cy="6198174"/>
          </a:xfrm>
        </p:spPr>
        <p:txBody>
          <a:bodyPr>
            <a:normAutofit fontScale="92500"/>
          </a:bodyPr>
          <a:lstStyle/>
          <a:p>
            <a:r>
              <a:rPr lang="en-GB" sz="2400" b="1" cap="none" dirty="0">
                <a:latin typeface="Arial" panose="020B0604020202020204" pitchFamily="34" charset="0"/>
                <a:cs typeface="Arial" panose="020B0604020202020204" pitchFamily="34" charset="0"/>
              </a:rPr>
              <a:t>Reference List</a:t>
            </a:r>
          </a:p>
          <a:p>
            <a:r>
              <a:rPr lang="en-GB" cap="none" dirty="0">
                <a:latin typeface="Arial" panose="020B0604020202020204" pitchFamily="34" charset="0"/>
                <a:cs typeface="Arial" panose="020B0604020202020204" pitchFamily="34" charset="0"/>
              </a:rPr>
              <a:t>Admin (2022) </a:t>
            </a:r>
            <a:r>
              <a:rPr lang="en-GB" i="1" cap="none" dirty="0">
                <a:latin typeface="Arial" panose="020B0604020202020204" pitchFamily="34" charset="0"/>
                <a:cs typeface="Arial" panose="020B0604020202020204" pitchFamily="34" charset="0"/>
              </a:rPr>
              <a:t>What Is Community? Basic Concepts In Sociology (Updated 2023) - </a:t>
            </a:r>
            <a:r>
              <a:rPr lang="en-GB" i="1" cap="none" dirty="0" err="1">
                <a:latin typeface="Arial" panose="020B0604020202020204" pitchFamily="34" charset="0"/>
                <a:cs typeface="Arial" panose="020B0604020202020204" pitchFamily="34" charset="0"/>
              </a:rPr>
              <a:t>Puresociology</a:t>
            </a:r>
            <a:r>
              <a:rPr lang="en-GB" i="1" cap="none" dirty="0">
                <a:latin typeface="Arial" panose="020B0604020202020204" pitchFamily="34" charset="0"/>
                <a:cs typeface="Arial" panose="020B0604020202020204" pitchFamily="34" charset="0"/>
              </a:rPr>
              <a:t>. </a:t>
            </a:r>
            <a:r>
              <a:rPr lang="en-GB" cap="none" dirty="0">
                <a:latin typeface="Arial" panose="020B0604020202020204" pitchFamily="34" charset="0"/>
                <a:cs typeface="Arial" panose="020B0604020202020204" pitchFamily="34" charset="0"/>
              </a:rPr>
              <a:t>[Online] Available At: </a:t>
            </a:r>
            <a:r>
              <a:rPr lang="en-GB" cap="none" dirty="0">
                <a:latin typeface="Arial" panose="020B0604020202020204" pitchFamily="34" charset="0"/>
                <a:cs typeface="Arial" panose="020B0604020202020204" pitchFamily="34" charset="0"/>
                <a:hlinkClick r:id="rId2"/>
              </a:rPr>
              <a:t>https://Puresociology.Com/What-is-community/</a:t>
            </a:r>
            <a:r>
              <a:rPr lang="en-GB" cap="none" dirty="0">
                <a:latin typeface="Arial" panose="020B0604020202020204" pitchFamily="34" charset="0"/>
                <a:cs typeface="Arial" panose="020B0604020202020204" pitchFamily="34" charset="0"/>
              </a:rPr>
              <a:t>. (Accessed: 25 October 2q024).</a:t>
            </a:r>
          </a:p>
          <a:p>
            <a:r>
              <a:rPr lang="en-GB" cap="none" dirty="0">
                <a:latin typeface="Arial" panose="020B0604020202020204" pitchFamily="34" charset="0"/>
                <a:cs typeface="Arial" panose="020B0604020202020204" pitchFamily="34" charset="0"/>
              </a:rPr>
              <a:t>Director Of Public Health Annual (2023). </a:t>
            </a:r>
            <a:r>
              <a:rPr lang="en-GB" i="1" cap="none" dirty="0">
                <a:latin typeface="Arial" panose="020B0604020202020204" pitchFamily="34" charset="0"/>
                <a:cs typeface="Arial" panose="020B0604020202020204" pitchFamily="34" charset="0"/>
              </a:rPr>
              <a:t>Combatting Drug And Alcohol Misuse. </a:t>
            </a:r>
            <a:r>
              <a:rPr lang="en-GB" cap="none" dirty="0">
                <a:latin typeface="Arial" panose="020B0604020202020204" pitchFamily="34" charset="0"/>
                <a:cs typeface="Arial" panose="020B0604020202020204" pitchFamily="34" charset="0"/>
              </a:rPr>
              <a:t>[Online] Available At: </a:t>
            </a:r>
            <a:r>
              <a:rPr lang="en-GB" cap="none" dirty="0">
                <a:latin typeface="Arial" panose="020B0604020202020204" pitchFamily="34" charset="0"/>
                <a:cs typeface="Arial" panose="020B0604020202020204" pitchFamily="34" charset="0"/>
                <a:hlinkClick r:id="rId3"/>
              </a:rPr>
              <a:t>https://Www.Westminster.Gov.Uk/Sites/Default/Files/Media/Documents/Annual%20director%20of%20public%20health%20report%202023.Pdf</a:t>
            </a:r>
            <a:r>
              <a:rPr lang="en-GB" cap="none" dirty="0">
                <a:latin typeface="Arial" panose="020B0604020202020204" pitchFamily="34" charset="0"/>
                <a:cs typeface="Arial" panose="020B0604020202020204" pitchFamily="34" charset="0"/>
              </a:rPr>
              <a:t>. (Accessed: 28 October 2024).</a:t>
            </a:r>
          </a:p>
          <a:p>
            <a:r>
              <a:rPr lang="en-GB" cap="none" dirty="0" err="1">
                <a:latin typeface="Arial" panose="020B0604020202020204" pitchFamily="34" charset="0"/>
                <a:cs typeface="Arial" panose="020B0604020202020204" pitchFamily="34" charset="0"/>
              </a:rPr>
              <a:t>Gov.Uk</a:t>
            </a:r>
            <a:r>
              <a:rPr lang="en-GB" cap="none" dirty="0">
                <a:latin typeface="Arial" panose="020B0604020202020204" pitchFamily="34" charset="0"/>
                <a:cs typeface="Arial" panose="020B0604020202020204" pitchFamily="34" charset="0"/>
              </a:rPr>
              <a:t> (1998) </a:t>
            </a:r>
            <a:r>
              <a:rPr lang="en-GB" i="1" cap="none" dirty="0">
                <a:latin typeface="Arial" panose="020B0604020202020204" pitchFamily="34" charset="0"/>
                <a:cs typeface="Arial" panose="020B0604020202020204" pitchFamily="34" charset="0"/>
              </a:rPr>
              <a:t>Human Rights Act 1998. </a:t>
            </a:r>
            <a:r>
              <a:rPr lang="en-GB" cap="none" dirty="0">
                <a:latin typeface="Arial" panose="020B0604020202020204" pitchFamily="34" charset="0"/>
                <a:cs typeface="Arial" panose="020B0604020202020204" pitchFamily="34" charset="0"/>
              </a:rPr>
              <a:t>[Online] </a:t>
            </a:r>
            <a:r>
              <a:rPr lang="en-GB" cap="none" dirty="0" err="1">
                <a:latin typeface="Arial" panose="020B0604020202020204" pitchFamily="34" charset="0"/>
                <a:cs typeface="Arial" panose="020B0604020202020204" pitchFamily="34" charset="0"/>
              </a:rPr>
              <a:t>Legislation.Gov.Uk</a:t>
            </a:r>
            <a:r>
              <a:rPr lang="en-GB" cap="none" dirty="0">
                <a:latin typeface="Arial" panose="020B0604020202020204" pitchFamily="34" charset="0"/>
                <a:cs typeface="Arial" panose="020B0604020202020204" pitchFamily="34" charset="0"/>
              </a:rPr>
              <a:t>. Available At: </a:t>
            </a:r>
            <a:r>
              <a:rPr lang="en-GB" cap="none" dirty="0">
                <a:latin typeface="Arial" panose="020B0604020202020204" pitchFamily="34" charset="0"/>
                <a:cs typeface="Arial" panose="020B0604020202020204" pitchFamily="34" charset="0"/>
                <a:hlinkClick r:id="rId4"/>
              </a:rPr>
              <a:t>Https://Www.Legislation.Gov.Uk/Ukpga/1998/42/Contents</a:t>
            </a:r>
            <a:r>
              <a:rPr lang="en-GB" cap="none" dirty="0">
                <a:latin typeface="Arial" panose="020B0604020202020204" pitchFamily="34" charset="0"/>
                <a:cs typeface="Arial" panose="020B0604020202020204" pitchFamily="34" charset="0"/>
              </a:rPr>
              <a:t>. (Accessed: 08 November 2024). </a:t>
            </a:r>
          </a:p>
          <a:p>
            <a:r>
              <a:rPr lang="en-GB" cap="none" dirty="0" err="1">
                <a:latin typeface="Arial" panose="020B0604020202020204" pitchFamily="34" charset="0"/>
                <a:cs typeface="Arial" panose="020B0604020202020204" pitchFamily="34" charset="0"/>
              </a:rPr>
              <a:t>Gov.Uk</a:t>
            </a:r>
            <a:r>
              <a:rPr lang="en-GB" cap="none" dirty="0">
                <a:latin typeface="Arial" panose="020B0604020202020204" pitchFamily="34" charset="0"/>
                <a:cs typeface="Arial" panose="020B0604020202020204" pitchFamily="34" charset="0"/>
              </a:rPr>
              <a:t> (2021) </a:t>
            </a:r>
            <a:r>
              <a:rPr lang="en-GB" i="1" cap="none" dirty="0">
                <a:latin typeface="Arial" panose="020B0604020202020204" pitchFamily="34" charset="0"/>
                <a:cs typeface="Arial" panose="020B0604020202020204" pitchFamily="34" charset="0"/>
              </a:rPr>
              <a:t>United Kingdom Drug Situation 2019:  </a:t>
            </a:r>
            <a:r>
              <a:rPr lang="en-GB" cap="none" dirty="0">
                <a:latin typeface="Arial" panose="020B0604020202020204" pitchFamily="34" charset="0"/>
                <a:cs typeface="Arial" panose="020B0604020202020204" pitchFamily="34" charset="0"/>
              </a:rPr>
              <a:t>[Online]  Available At: </a:t>
            </a:r>
            <a:r>
              <a:rPr lang="en-GB" cap="none" dirty="0">
                <a:latin typeface="Arial" panose="020B0604020202020204" pitchFamily="34" charset="0"/>
                <a:cs typeface="Arial" panose="020B0604020202020204" pitchFamily="34" charset="0"/>
                <a:hlinkClick r:id="rId5"/>
              </a:rPr>
              <a:t>Https://Www.Gov.Uk/Government/Publications/United-kingdom-drug-situation-focal-point-annual-report/Uk-drug-situation-2019-summary</a:t>
            </a:r>
            <a:r>
              <a:rPr lang="en-GB" cap="none" dirty="0">
                <a:latin typeface="Arial" panose="020B0604020202020204" pitchFamily="34" charset="0"/>
                <a:cs typeface="Arial" panose="020B0604020202020204" pitchFamily="34" charset="0"/>
              </a:rPr>
              <a:t>. (Accessed: 12 November 2024).</a:t>
            </a:r>
          </a:p>
          <a:p>
            <a:r>
              <a:rPr lang="en-GB" cap="none" dirty="0" err="1">
                <a:latin typeface="Arial" panose="020B0604020202020204" pitchFamily="34" charset="0"/>
                <a:cs typeface="Arial" panose="020B0604020202020204" pitchFamily="34" charset="0"/>
              </a:rPr>
              <a:t>Gov.Uk</a:t>
            </a:r>
            <a:r>
              <a:rPr lang="en-GB" cap="none" dirty="0">
                <a:latin typeface="Arial" panose="020B0604020202020204" pitchFamily="34" charset="0"/>
                <a:cs typeface="Arial" panose="020B0604020202020204" pitchFamily="34" charset="0"/>
              </a:rPr>
              <a:t> (2013) </a:t>
            </a:r>
            <a:r>
              <a:rPr lang="en-GB" i="1" cap="none" dirty="0">
                <a:latin typeface="Arial" panose="020B0604020202020204" pitchFamily="34" charset="0"/>
                <a:cs typeface="Arial" panose="020B0604020202020204" pitchFamily="34" charset="0"/>
              </a:rPr>
              <a:t>Equality Act 2010. </a:t>
            </a:r>
            <a:r>
              <a:rPr lang="en-GB" cap="none" dirty="0">
                <a:latin typeface="Arial" panose="020B0604020202020204" pitchFamily="34" charset="0"/>
                <a:cs typeface="Arial" panose="020B0604020202020204" pitchFamily="34" charset="0"/>
              </a:rPr>
              <a:t>[Online] Available At: </a:t>
            </a:r>
            <a:r>
              <a:rPr lang="en-GB" cap="none" dirty="0">
                <a:latin typeface="Arial" panose="020B0604020202020204" pitchFamily="34" charset="0"/>
                <a:cs typeface="Arial" panose="020B0604020202020204" pitchFamily="34" charset="0"/>
                <a:hlinkClick r:id="rId6"/>
              </a:rPr>
              <a:t>Https://Www.Gov.Uk/Guidance/Equality-act-2010-guidance</a:t>
            </a:r>
            <a:r>
              <a:rPr lang="en-GB" cap="none" dirty="0">
                <a:latin typeface="Arial" panose="020B0604020202020204" pitchFamily="34" charset="0"/>
                <a:cs typeface="Arial" panose="020B0604020202020204" pitchFamily="34" charset="0"/>
              </a:rPr>
              <a:t>. (Accessed: 20 November 2024).</a:t>
            </a:r>
          </a:p>
          <a:p>
            <a:endParaRPr lang="en-GB" cap="none"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89897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73024B-3A02-5A22-4268-684F6CD95B31}"/>
              </a:ext>
            </a:extLst>
          </p:cNvPr>
          <p:cNvSpPr>
            <a:spLocks noGrp="1"/>
          </p:cNvSpPr>
          <p:nvPr>
            <p:ph sz="quarter" idx="13"/>
          </p:nvPr>
        </p:nvSpPr>
        <p:spPr>
          <a:xfrm>
            <a:off x="913774" y="0"/>
            <a:ext cx="10363826" cy="5791199"/>
          </a:xfrm>
        </p:spPr>
        <p:txBody>
          <a:bodyPr>
            <a:normAutofit fontScale="85000" lnSpcReduction="20000"/>
          </a:bodyPr>
          <a:lstStyle/>
          <a:p>
            <a:r>
              <a:rPr lang="en-GB" sz="2400" cap="none" dirty="0">
                <a:latin typeface="Arial" panose="020B0604020202020204" pitchFamily="34" charset="0"/>
                <a:cs typeface="Arial" panose="020B0604020202020204" pitchFamily="34" charset="0"/>
              </a:rPr>
              <a:t>Legislation.gov.uk. (2015) </a:t>
            </a:r>
            <a:r>
              <a:rPr lang="en-GB" sz="2400" i="1" cap="none" dirty="0">
                <a:latin typeface="Arial" panose="020B0604020202020204" pitchFamily="34" charset="0"/>
                <a:cs typeface="Arial" panose="020B0604020202020204" pitchFamily="34" charset="0"/>
              </a:rPr>
              <a:t>Criminal Justice and Courts Act 2015. </a:t>
            </a:r>
            <a:r>
              <a:rPr lang="en-GB" sz="2400" cap="none" dirty="0">
                <a:latin typeface="Arial" panose="020B0604020202020204" pitchFamily="34" charset="0"/>
                <a:cs typeface="Arial" panose="020B0604020202020204" pitchFamily="34" charset="0"/>
              </a:rPr>
              <a:t>[online] Available at: </a:t>
            </a:r>
            <a:r>
              <a:rPr lang="en-GB" sz="2400" cap="none" dirty="0">
                <a:latin typeface="Arial" panose="020B0604020202020204" pitchFamily="34" charset="0"/>
                <a:cs typeface="Arial" panose="020B0604020202020204" pitchFamily="34" charset="0"/>
                <a:hlinkClick r:id="rId2"/>
              </a:rPr>
              <a:t>https://www.legislation.gov.uk/ukpga/2015/2/contents</a:t>
            </a:r>
            <a:r>
              <a:rPr lang="en-GB" sz="2400" cap="none" dirty="0">
                <a:latin typeface="Arial" panose="020B0604020202020204" pitchFamily="34" charset="0"/>
                <a:cs typeface="Arial" panose="020B0604020202020204" pitchFamily="34" charset="0"/>
              </a:rPr>
              <a:t>. (Accessed: 20 November 2024).</a:t>
            </a:r>
          </a:p>
          <a:p>
            <a:r>
              <a:rPr lang="en-GB" sz="2400" cap="none" dirty="0">
                <a:latin typeface="Arial" panose="020B0604020202020204" pitchFamily="34" charset="0"/>
                <a:cs typeface="Arial" panose="020B0604020202020204" pitchFamily="34" charset="0"/>
              </a:rPr>
              <a:t>Legislation.gov.uk. (2020) </a:t>
            </a:r>
            <a:r>
              <a:rPr lang="en-GB" sz="2400" i="1" cap="none" dirty="0">
                <a:latin typeface="Arial" panose="020B0604020202020204" pitchFamily="34" charset="0"/>
                <a:cs typeface="Arial" panose="020B0604020202020204" pitchFamily="34" charset="0"/>
              </a:rPr>
              <a:t>Misuse of Drugs Act 1971. </a:t>
            </a:r>
            <a:r>
              <a:rPr lang="en-GB" sz="2400" cap="none" dirty="0">
                <a:latin typeface="Arial" panose="020B0604020202020204" pitchFamily="34" charset="0"/>
                <a:cs typeface="Arial" panose="020B0604020202020204" pitchFamily="34" charset="0"/>
              </a:rPr>
              <a:t>[online] Available at: </a:t>
            </a:r>
            <a:r>
              <a:rPr lang="en-GB" sz="2400" cap="none" dirty="0">
                <a:latin typeface="Arial" panose="020B0604020202020204" pitchFamily="34" charset="0"/>
                <a:cs typeface="Arial" panose="020B0604020202020204" pitchFamily="34" charset="0"/>
                <a:hlinkClick r:id="rId3"/>
              </a:rPr>
              <a:t>https://www.legislation.gov.uk/ukpga/1971/38/body/2020-12-01</a:t>
            </a:r>
            <a:r>
              <a:rPr lang="en-GB" sz="2400" cap="none" dirty="0">
                <a:latin typeface="Arial" panose="020B0604020202020204" pitchFamily="34" charset="0"/>
                <a:cs typeface="Arial" panose="020B0604020202020204" pitchFamily="34" charset="0"/>
              </a:rPr>
              <a:t>. (Accessed: 20 November 2024).</a:t>
            </a:r>
          </a:p>
          <a:p>
            <a:r>
              <a:rPr lang="en-GB" sz="2400" cap="none" dirty="0">
                <a:latin typeface="Arial" panose="020B0604020202020204" pitchFamily="34" charset="0"/>
                <a:cs typeface="Arial" panose="020B0604020202020204" pitchFamily="34" charset="0"/>
              </a:rPr>
              <a:t>Mayo Clinic. (2022) </a:t>
            </a:r>
            <a:r>
              <a:rPr lang="en-GB" sz="2400" i="1" cap="none" dirty="0">
                <a:latin typeface="Arial" panose="020B0604020202020204" pitchFamily="34" charset="0"/>
                <a:cs typeface="Arial" panose="020B0604020202020204" pitchFamily="34" charset="0"/>
              </a:rPr>
              <a:t>Drug Addiction (Substance Use Disorder) - Symptoms And Causes. </a:t>
            </a:r>
            <a:r>
              <a:rPr lang="en-GB" sz="2400" cap="none" dirty="0">
                <a:latin typeface="Arial" panose="020B0604020202020204" pitchFamily="34" charset="0"/>
                <a:cs typeface="Arial" panose="020B0604020202020204" pitchFamily="34" charset="0"/>
              </a:rPr>
              <a:t>[Online] Available At: </a:t>
            </a:r>
            <a:r>
              <a:rPr lang="en-GB" sz="2400" cap="none" dirty="0">
                <a:latin typeface="Arial" panose="020B0604020202020204" pitchFamily="34" charset="0"/>
                <a:cs typeface="Arial" panose="020B0604020202020204" pitchFamily="34" charset="0"/>
                <a:hlinkClick r:id="rId4"/>
              </a:rPr>
              <a:t>Https://Www.Mayoclinic.Org/Diseases-conditions/Drug-addiction/Symptoms-causes/Syc-20365112</a:t>
            </a:r>
            <a:r>
              <a:rPr lang="en-GB" sz="2400" cap="none" dirty="0">
                <a:latin typeface="Arial" panose="020B0604020202020204" pitchFamily="34" charset="0"/>
                <a:cs typeface="Arial" panose="020B0604020202020204" pitchFamily="34" charset="0"/>
              </a:rPr>
              <a:t>. (Accessed: 08 November 2024). </a:t>
            </a:r>
          </a:p>
          <a:p>
            <a:r>
              <a:rPr lang="en-GB" sz="2400" cap="none" dirty="0" err="1">
                <a:latin typeface="Arial" panose="020B0604020202020204" pitchFamily="34" charset="0"/>
                <a:cs typeface="Arial" panose="020B0604020202020204" pitchFamily="34" charset="0"/>
              </a:rPr>
              <a:t>Mcleod</a:t>
            </a:r>
            <a:r>
              <a:rPr lang="en-GB" sz="2400" cap="none" dirty="0">
                <a:latin typeface="Arial" panose="020B0604020202020204" pitchFamily="34" charset="0"/>
                <a:cs typeface="Arial" panose="020B0604020202020204" pitchFamily="34" charset="0"/>
              </a:rPr>
              <a:t>, S. (2024) </a:t>
            </a:r>
            <a:r>
              <a:rPr lang="en-GB" sz="2400" i="1" cap="none" dirty="0">
                <a:latin typeface="Arial" panose="020B0604020202020204" pitchFamily="34" charset="0"/>
                <a:cs typeface="Arial" panose="020B0604020202020204" pitchFamily="34" charset="0"/>
              </a:rPr>
              <a:t>Maslow’s Hierarchy Of Needs.</a:t>
            </a:r>
            <a:r>
              <a:rPr lang="en-GB" sz="2400" cap="none" dirty="0">
                <a:latin typeface="Arial" panose="020B0604020202020204" pitchFamily="34" charset="0"/>
                <a:cs typeface="Arial" panose="020B0604020202020204" pitchFamily="34" charset="0"/>
              </a:rPr>
              <a:t> [Online] Available at: </a:t>
            </a:r>
            <a:r>
              <a:rPr lang="en-GB" sz="2400" cap="none" dirty="0">
                <a:latin typeface="Arial" panose="020B0604020202020204" pitchFamily="34" charset="0"/>
                <a:cs typeface="Arial" panose="020B0604020202020204" pitchFamily="34" charset="0"/>
                <a:hlinkClick r:id="rId5"/>
              </a:rPr>
              <a:t>https://www.simplypsychology.org/maslow.html</a:t>
            </a:r>
            <a:r>
              <a:rPr lang="en-GB" sz="2400" cap="none" dirty="0">
                <a:latin typeface="Arial" panose="020B0604020202020204" pitchFamily="34" charset="0"/>
                <a:cs typeface="Arial" panose="020B0604020202020204" pitchFamily="34" charset="0"/>
              </a:rPr>
              <a:t> (Accessed: 17 November 2024).</a:t>
            </a:r>
          </a:p>
          <a:p>
            <a:r>
              <a:rPr lang="en-GB" sz="2400" cap="none" dirty="0" err="1">
                <a:latin typeface="Arial" panose="020B0604020202020204" pitchFamily="34" charset="0"/>
                <a:cs typeface="Arial" panose="020B0604020202020204" pitchFamily="34" charset="0"/>
              </a:rPr>
              <a:t>Legislation.Gov.Uk</a:t>
            </a:r>
            <a:r>
              <a:rPr lang="en-GB" sz="2400" cap="none" dirty="0">
                <a:latin typeface="Arial" panose="020B0604020202020204" pitchFamily="34" charset="0"/>
                <a:cs typeface="Arial" panose="020B0604020202020204" pitchFamily="34" charset="0"/>
              </a:rPr>
              <a:t>.  (1983). Mental Health Act 1983. [Online] Available At: </a:t>
            </a:r>
            <a:r>
              <a:rPr lang="en-GB" sz="2400" cap="none" dirty="0">
                <a:latin typeface="Arial" panose="020B0604020202020204" pitchFamily="34" charset="0"/>
                <a:cs typeface="Arial" panose="020B0604020202020204" pitchFamily="34" charset="0"/>
                <a:hlinkClick r:id="rId6"/>
              </a:rPr>
              <a:t>Https://Www.Legislation.Gov.Uk/Ukpga/1983/20/Contents</a:t>
            </a:r>
            <a:r>
              <a:rPr lang="en-GB" sz="2400" cap="none" dirty="0">
                <a:latin typeface="Arial" panose="020B0604020202020204" pitchFamily="34" charset="0"/>
                <a:cs typeface="Arial" panose="020B0604020202020204" pitchFamily="34" charset="0"/>
              </a:rPr>
              <a:t>.( Accessed: 20 November 2024).</a:t>
            </a:r>
          </a:p>
          <a:p>
            <a:r>
              <a:rPr lang="en-GB" sz="2400" cap="none" dirty="0">
                <a:latin typeface="Arial" panose="020B0604020202020204" pitchFamily="34" charset="0"/>
                <a:cs typeface="Arial" panose="020B0604020202020204" pitchFamily="34" charset="0"/>
              </a:rPr>
              <a:t>NSPCC (2021). </a:t>
            </a:r>
            <a:r>
              <a:rPr lang="en-GB" sz="2400" i="1" cap="none" dirty="0">
                <a:latin typeface="Arial" panose="020B0604020202020204" pitchFamily="34" charset="0"/>
                <a:cs typeface="Arial" panose="020B0604020202020204" pitchFamily="34" charset="0"/>
              </a:rPr>
              <a:t>Attachment And Child Development. </a:t>
            </a:r>
            <a:r>
              <a:rPr lang="en-GB" sz="2400" cap="none" dirty="0">
                <a:latin typeface="Arial" panose="020B0604020202020204" pitchFamily="34" charset="0"/>
                <a:cs typeface="Arial" panose="020B0604020202020204" pitchFamily="34" charset="0"/>
              </a:rPr>
              <a:t>[Online] Available At: </a:t>
            </a:r>
            <a:r>
              <a:rPr lang="en-GB" sz="2400" cap="none" dirty="0">
                <a:latin typeface="Arial" panose="020B0604020202020204" pitchFamily="34" charset="0"/>
                <a:cs typeface="Arial" panose="020B0604020202020204" pitchFamily="34" charset="0"/>
                <a:hlinkClick r:id="rId7"/>
              </a:rPr>
              <a:t>Https://Learning.Nspcc.Org.Uk/Child-health-development/Attachment-early-years</a:t>
            </a:r>
            <a:r>
              <a:rPr lang="en-GB" sz="2400" cap="none" dirty="0">
                <a:latin typeface="Arial" panose="020B0604020202020204" pitchFamily="34" charset="0"/>
                <a:cs typeface="Arial" panose="020B0604020202020204" pitchFamily="34" charset="0"/>
              </a:rPr>
              <a:t>. (Accessed: 20 November 2024). </a:t>
            </a:r>
          </a:p>
          <a:p>
            <a:endParaRPr lang="en-GB" dirty="0"/>
          </a:p>
        </p:txBody>
      </p:sp>
    </p:spTree>
    <p:extLst>
      <p:ext uri="{BB962C8B-B14F-4D97-AF65-F5344CB8AC3E}">
        <p14:creationId xmlns:p14="http://schemas.microsoft.com/office/powerpoint/2010/main" val="13943651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AB8F1F-AE5D-4E65-083C-48A631175C2C}"/>
              </a:ext>
            </a:extLst>
          </p:cNvPr>
          <p:cNvSpPr>
            <a:spLocks noGrp="1"/>
          </p:cNvSpPr>
          <p:nvPr>
            <p:ph sz="quarter" idx="13"/>
          </p:nvPr>
        </p:nvSpPr>
        <p:spPr>
          <a:xfrm>
            <a:off x="913774" y="92598"/>
            <a:ext cx="10363826" cy="5698602"/>
          </a:xfrm>
        </p:spPr>
        <p:txBody>
          <a:bodyPr>
            <a:normAutofit/>
          </a:bodyPr>
          <a:lstStyle/>
          <a:p>
            <a:r>
              <a:rPr lang="en-GB" cap="none" dirty="0">
                <a:latin typeface="Arial" panose="020B0604020202020204" pitchFamily="34" charset="0"/>
                <a:cs typeface="Arial" panose="020B0604020202020204" pitchFamily="34" charset="0"/>
              </a:rPr>
              <a:t>Office For National Statistics (2023) </a:t>
            </a:r>
            <a:r>
              <a:rPr lang="en-GB" i="1" cap="none" dirty="0">
                <a:latin typeface="Arial" panose="020B0604020202020204" pitchFamily="34" charset="0"/>
                <a:cs typeface="Arial" panose="020B0604020202020204" pitchFamily="34" charset="0"/>
              </a:rPr>
              <a:t>Drug Misuse In England And Wales - Office For National Statistics. </a:t>
            </a:r>
            <a:r>
              <a:rPr lang="en-GB" cap="none" dirty="0">
                <a:latin typeface="Arial" panose="020B0604020202020204" pitchFamily="34" charset="0"/>
                <a:cs typeface="Arial" panose="020B0604020202020204" pitchFamily="34" charset="0"/>
              </a:rPr>
              <a:t>[Online] Available At: </a:t>
            </a:r>
            <a:r>
              <a:rPr lang="en-GB" cap="none" dirty="0">
                <a:latin typeface="Arial" panose="020B0604020202020204" pitchFamily="34" charset="0"/>
                <a:cs typeface="Arial" panose="020B0604020202020204" pitchFamily="34" charset="0"/>
                <a:hlinkClick r:id="rId2"/>
              </a:rPr>
              <a:t>Https://Www.Ons.Gov.Uk/Peoplepopulationandcommunity/Crimeandjustice/Articles/Drugmisuseinenglandandwales/Yearendingmarch2023</a:t>
            </a:r>
            <a:r>
              <a:rPr lang="en-GB" cap="none" dirty="0">
                <a:latin typeface="Arial" panose="020B0604020202020204" pitchFamily="34" charset="0"/>
                <a:cs typeface="Arial" panose="020B0604020202020204" pitchFamily="34" charset="0"/>
              </a:rPr>
              <a:t>. (Accessed: 12 November 2024).</a:t>
            </a:r>
          </a:p>
          <a:p>
            <a:r>
              <a:rPr lang="en-GB" cap="none" dirty="0">
                <a:latin typeface="Arial" panose="020B0604020202020204" pitchFamily="34" charset="0"/>
                <a:cs typeface="Arial" panose="020B0604020202020204" pitchFamily="34" charset="0"/>
              </a:rPr>
              <a:t>Rural Health Information Hub (2020) </a:t>
            </a:r>
            <a:r>
              <a:rPr lang="en-GB" i="1" cap="none" dirty="0">
                <a:latin typeface="Arial" panose="020B0604020202020204" pitchFamily="34" charset="0"/>
                <a:cs typeface="Arial" panose="020B0604020202020204" pitchFamily="34" charset="0"/>
              </a:rPr>
              <a:t>Barriers To Preventing And Treating Substance Use Disorders In Rural Communities - </a:t>
            </a:r>
            <a:r>
              <a:rPr lang="en-GB" i="1" cap="none" dirty="0" err="1">
                <a:latin typeface="Arial" panose="020B0604020202020204" pitchFamily="34" charset="0"/>
                <a:cs typeface="Arial" panose="020B0604020202020204" pitchFamily="34" charset="0"/>
              </a:rPr>
              <a:t>Rhihub</a:t>
            </a:r>
            <a:r>
              <a:rPr lang="en-GB" i="1" cap="none" dirty="0">
                <a:latin typeface="Arial" panose="020B0604020202020204" pitchFamily="34" charset="0"/>
                <a:cs typeface="Arial" panose="020B0604020202020204" pitchFamily="34" charset="0"/>
              </a:rPr>
              <a:t> Toolkit.</a:t>
            </a:r>
            <a:r>
              <a:rPr lang="en-GB" cap="none" dirty="0">
                <a:latin typeface="Arial" panose="020B0604020202020204" pitchFamily="34" charset="0"/>
                <a:cs typeface="Arial" panose="020B0604020202020204" pitchFamily="34" charset="0"/>
              </a:rPr>
              <a:t> [Online]  Available At: </a:t>
            </a:r>
            <a:r>
              <a:rPr lang="en-GB" cap="none" dirty="0">
                <a:latin typeface="Arial" panose="020B0604020202020204" pitchFamily="34" charset="0"/>
                <a:cs typeface="Arial" panose="020B0604020202020204" pitchFamily="34" charset="0"/>
                <a:hlinkClick r:id="rId3"/>
              </a:rPr>
              <a:t>Https://Www.Ruralhealthinfo.Org/Toolkits/Substance-abuse/1/Barriers</a:t>
            </a:r>
            <a:r>
              <a:rPr lang="en-GB" cap="none" dirty="0">
                <a:latin typeface="Arial" panose="020B0604020202020204" pitchFamily="34" charset="0"/>
                <a:cs typeface="Arial" panose="020B0604020202020204" pitchFamily="34" charset="0"/>
              </a:rPr>
              <a:t>. (Accessed: 16 November 2024). </a:t>
            </a:r>
          </a:p>
          <a:p>
            <a:r>
              <a:rPr lang="en-GB" cap="none" dirty="0">
                <a:latin typeface="Arial" panose="020B0604020202020204" pitchFamily="34" charset="0"/>
                <a:cs typeface="Arial" panose="020B0604020202020204" pitchFamily="34" charset="0"/>
              </a:rPr>
              <a:t>SCDC(2019) </a:t>
            </a:r>
            <a:r>
              <a:rPr lang="en-GB" i="1" cap="none" dirty="0">
                <a:latin typeface="Arial" panose="020B0604020202020204" pitchFamily="34" charset="0"/>
                <a:cs typeface="Arial" panose="020B0604020202020204" pitchFamily="34" charset="0"/>
              </a:rPr>
              <a:t>SCDC - We Believe Communities Matter. </a:t>
            </a:r>
            <a:r>
              <a:rPr lang="en-GB" cap="none" dirty="0">
                <a:latin typeface="Arial" panose="020B0604020202020204" pitchFamily="34" charset="0"/>
                <a:cs typeface="Arial" panose="020B0604020202020204" pitchFamily="34" charset="0"/>
              </a:rPr>
              <a:t>[Online] Available At: </a:t>
            </a:r>
            <a:r>
              <a:rPr lang="en-GB" cap="none" dirty="0">
                <a:latin typeface="Arial" panose="020B0604020202020204" pitchFamily="34" charset="0"/>
                <a:cs typeface="Arial" panose="020B0604020202020204" pitchFamily="34" charset="0"/>
                <a:hlinkClick r:id="rId4"/>
              </a:rPr>
              <a:t>Https://Www.Scdc.Org.Uk/Who/What-is-community-development</a:t>
            </a:r>
            <a:r>
              <a:rPr lang="en-GB" cap="none" dirty="0">
                <a:latin typeface="Arial" panose="020B0604020202020204" pitchFamily="34" charset="0"/>
                <a:cs typeface="Arial" panose="020B0604020202020204" pitchFamily="34" charset="0"/>
              </a:rPr>
              <a:t>. (Accessed: 25 October 2024). </a:t>
            </a:r>
          </a:p>
          <a:p>
            <a:r>
              <a:rPr lang="en-GB" cap="none" dirty="0" err="1">
                <a:latin typeface="Arial" panose="020B0604020202020204" pitchFamily="34" charset="0"/>
                <a:cs typeface="Arial" panose="020B0604020202020204" pitchFamily="34" charset="0"/>
              </a:rPr>
              <a:t>Visitlondon</a:t>
            </a:r>
            <a:r>
              <a:rPr lang="en-GB" cap="none" dirty="0">
                <a:latin typeface="Arial" panose="020B0604020202020204" pitchFamily="34" charset="0"/>
                <a:cs typeface="Arial" panose="020B0604020202020204" pitchFamily="34" charset="0"/>
              </a:rPr>
              <a:t> (N.D.) Westminster Guide. [Online] Available At: </a:t>
            </a:r>
            <a:r>
              <a:rPr lang="en-GB" cap="none" dirty="0">
                <a:latin typeface="Arial" panose="020B0604020202020204" pitchFamily="34" charset="0"/>
                <a:cs typeface="Arial" panose="020B0604020202020204" pitchFamily="34" charset="0"/>
                <a:hlinkClick r:id="rId5"/>
              </a:rPr>
              <a:t>Https://Www.Visitlondon.Com/Things-to-do/London-areas/Westminster</a:t>
            </a:r>
            <a:r>
              <a:rPr lang="en-GB" cap="none" dirty="0">
                <a:latin typeface="Arial" panose="020B0604020202020204" pitchFamily="34" charset="0"/>
                <a:cs typeface="Arial" panose="020B0604020202020204" pitchFamily="34" charset="0"/>
              </a:rPr>
              <a:t>. (Accessed: 22 October 2024). </a:t>
            </a:r>
          </a:p>
          <a:p>
            <a:endParaRPr lang="en-GB" dirty="0"/>
          </a:p>
        </p:txBody>
      </p:sp>
    </p:spTree>
    <p:extLst>
      <p:ext uri="{BB962C8B-B14F-4D97-AF65-F5344CB8AC3E}">
        <p14:creationId xmlns:p14="http://schemas.microsoft.com/office/powerpoint/2010/main" val="51319007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68433</TotalTime>
  <Words>1336</Words>
  <Application>Microsoft Office PowerPoint</Application>
  <PresentationFormat>Widescreen</PresentationFormat>
  <Paragraphs>127</Paragraphs>
  <Slides>22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Arial</vt:lpstr>
      <vt:lpstr>Arial Black</vt:lpstr>
      <vt:lpstr>Tw Cen MT</vt:lpstr>
      <vt:lpstr>Wingdings</vt:lpstr>
      <vt:lpstr>Droplet</vt:lpstr>
      <vt:lpstr>Community Development Project </vt:lpstr>
      <vt:lpstr>AI Acknowledge</vt:lpstr>
      <vt:lpstr>PowerPoint Presentation</vt:lpstr>
      <vt:lpstr>PowerPoint Presentation</vt:lpstr>
      <vt:lpstr>PowerPoint Presentation</vt:lpstr>
      <vt:lpstr>PowerPoint Presentation</vt:lpstr>
      <vt:lpstr>PowerPoint Presentation</vt:lpstr>
      <vt:lpstr>PowerPoint Presentation</vt:lpstr>
      <vt:lpstr>Causes of Drug Abuse </vt:lpstr>
      <vt:lpstr>Risk Factors </vt:lpstr>
      <vt:lpstr>PowerPoint Presentation</vt:lpstr>
      <vt:lpstr>Principles To Support Community Development </vt:lpstr>
      <vt:lpstr>Digital Media and Technologies</vt:lpstr>
      <vt:lpstr>Theories To Supports This Project</vt:lpstr>
      <vt:lpstr>Attachment Theory</vt:lpstr>
      <vt:lpstr>PowerPoint Presentation</vt:lpstr>
      <vt:lpstr>Barriers To Community Development </vt:lpstr>
      <vt:lpstr>Recommendations</vt:lpstr>
      <vt:lpstr>Conclusion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Safa Hamdy</dc:creator>
  <cp:lastModifiedBy>Safa Hamdy</cp:lastModifiedBy>
  <cp:revision>4</cp:revision>
  <dcterms:created xsi:type="dcterms:W3CDTF">2024-10-07T18:31:47Z</dcterms:created>
  <dcterms:modified xsi:type="dcterms:W3CDTF">2024-11-28T17:37:03Z</dcterms:modified>
</cp:coreProperties>
</file>