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8" r:id="rId1"/>
  </p:sldMasterIdLst>
  <p:notesMasterIdLst>
    <p:notesMasterId r:id="rId10"/>
  </p:notesMasterIdLst>
  <p:handoutMasterIdLst>
    <p:handoutMasterId r:id="rId11"/>
  </p:handoutMasterIdLst>
  <p:sldIdLst>
    <p:sldId id="256" r:id="rId2"/>
    <p:sldId id="260" r:id="rId3"/>
    <p:sldId id="264" r:id="rId4"/>
    <p:sldId id="262" r:id="rId5"/>
    <p:sldId id="263" r:id="rId6"/>
    <p:sldId id="267" r:id="rId7"/>
    <p:sldId id="257" r:id="rId8"/>
    <p:sldId id="27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a Bollen" initials="PB" lastIdx="2" clrIdx="0">
    <p:extLst>
      <p:ext uri="{19B8F6BF-5375-455C-9EA6-DF929625EA0E}">
        <p15:presenceInfo xmlns:p15="http://schemas.microsoft.com/office/powerpoint/2012/main" userId="4e4f59eca42214c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CC99"/>
    <a:srgbClr val="FFFF00"/>
    <a:srgbClr val="C9B1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897" autoAdjust="0"/>
    <p:restoredTop sz="55118" autoAdjust="0"/>
  </p:normalViewPr>
  <p:slideViewPr>
    <p:cSldViewPr snapToGrid="0">
      <p:cViewPr varScale="1">
        <p:scale>
          <a:sx n="47" d="100"/>
          <a:sy n="47" d="100"/>
        </p:scale>
        <p:origin x="1050" y="48"/>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65" d="100"/>
          <a:sy n="65" d="100"/>
        </p:scale>
        <p:origin x="2652"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23A5F6-F71D-4813-AFB3-FBED342A7D31}" type="doc">
      <dgm:prSet loTypeId="urn:microsoft.com/office/officeart/2005/8/layout/bProcess2" loCatId="process" qsTypeId="urn:microsoft.com/office/officeart/2005/8/quickstyle/simple1" qsCatId="simple" csTypeId="urn:microsoft.com/office/officeart/2005/8/colors/accent1_2" csCatId="accent1" phldr="1"/>
      <dgm:spPr/>
      <dgm:t>
        <a:bodyPr/>
        <a:lstStyle/>
        <a:p>
          <a:endParaRPr lang="en-GB"/>
        </a:p>
      </dgm:t>
    </dgm:pt>
    <dgm:pt modelId="{6C0CABAB-E793-44ED-9C7A-2BB5CBB12365}" type="pres">
      <dgm:prSet presAssocID="{8323A5F6-F71D-4813-AFB3-FBED342A7D31}" presName="diagram" presStyleCnt="0">
        <dgm:presLayoutVars>
          <dgm:dir/>
          <dgm:resizeHandles/>
        </dgm:presLayoutVars>
      </dgm:prSet>
      <dgm:spPr/>
    </dgm:pt>
  </dgm:ptLst>
  <dgm:cxnLst>
    <dgm:cxn modelId="{C26A2087-CA58-4599-BDEA-DD25C3E52849}" type="presOf" srcId="{8323A5F6-F71D-4813-AFB3-FBED342A7D31}" destId="{6C0CABAB-E793-44ED-9C7A-2BB5CBB12365}" srcOrd="0" destOrd="0" presId="urn:microsoft.com/office/officeart/2005/8/layout/b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AF7C911-5D34-440D-8F39-9E7A4A030D95}" type="doc">
      <dgm:prSet loTypeId="urn:microsoft.com/office/officeart/2008/layout/CircleAccentTimeline" loCatId="process" qsTypeId="urn:microsoft.com/office/officeart/2005/8/quickstyle/simple1" qsCatId="simple" csTypeId="urn:microsoft.com/office/officeart/2005/8/colors/accent1_2" csCatId="accent1" phldr="1"/>
      <dgm:spPr/>
      <dgm:t>
        <a:bodyPr/>
        <a:lstStyle/>
        <a:p>
          <a:endParaRPr lang="en-GB"/>
        </a:p>
      </dgm:t>
    </dgm:pt>
    <dgm:pt modelId="{3340D0B4-A3E6-4737-9920-F9B91FFB63EF}">
      <dgm:prSet phldrT="[Text]" custT="1"/>
      <dgm:spPr/>
      <dgm:t>
        <a:bodyPr/>
        <a:lstStyle/>
        <a:p>
          <a:endParaRPr lang="en-GB" sz="4400" dirty="0"/>
        </a:p>
      </dgm:t>
    </dgm:pt>
    <dgm:pt modelId="{8FCE8726-FBA8-4729-9A42-1CD86AB3B29E}" type="parTrans" cxnId="{F124F504-236E-4EAD-A582-4EA32B211FCC}">
      <dgm:prSet/>
      <dgm:spPr/>
      <dgm:t>
        <a:bodyPr/>
        <a:lstStyle/>
        <a:p>
          <a:endParaRPr lang="en-GB"/>
        </a:p>
      </dgm:t>
    </dgm:pt>
    <dgm:pt modelId="{10501933-1C7B-46DA-B916-A275A94B2AFA}" type="sibTrans" cxnId="{F124F504-236E-4EAD-A582-4EA32B211FCC}">
      <dgm:prSet/>
      <dgm:spPr/>
      <dgm:t>
        <a:bodyPr/>
        <a:lstStyle/>
        <a:p>
          <a:endParaRPr lang="en-GB"/>
        </a:p>
      </dgm:t>
    </dgm:pt>
    <dgm:pt modelId="{DC4213B9-1E95-46EB-AFE8-852CACAA0585}">
      <dgm:prSet phldrT="[Text]"/>
      <dgm:spPr/>
      <dgm:t>
        <a:bodyPr/>
        <a:lstStyle/>
        <a:p>
          <a:endParaRPr lang="en-GB" dirty="0"/>
        </a:p>
      </dgm:t>
    </dgm:pt>
    <dgm:pt modelId="{9BC617D2-51D1-495F-9654-D2523BD8095D}" type="parTrans" cxnId="{03863A9C-11DE-4FB9-B1AC-5537633EF482}">
      <dgm:prSet/>
      <dgm:spPr/>
      <dgm:t>
        <a:bodyPr/>
        <a:lstStyle/>
        <a:p>
          <a:endParaRPr lang="en-GB"/>
        </a:p>
      </dgm:t>
    </dgm:pt>
    <dgm:pt modelId="{1F48C6AE-229C-46D9-922C-4AD2082FD86F}" type="sibTrans" cxnId="{03863A9C-11DE-4FB9-B1AC-5537633EF482}">
      <dgm:prSet/>
      <dgm:spPr/>
      <dgm:t>
        <a:bodyPr/>
        <a:lstStyle/>
        <a:p>
          <a:endParaRPr lang="en-GB"/>
        </a:p>
      </dgm:t>
    </dgm:pt>
    <dgm:pt modelId="{9F2403DC-600F-44CC-84BB-393E599D33C4}">
      <dgm:prSet phldrT="[Text]" custT="1"/>
      <dgm:spPr/>
      <dgm:t>
        <a:bodyPr/>
        <a:lstStyle/>
        <a:p>
          <a:endParaRPr lang="en-GB" sz="4400" dirty="0"/>
        </a:p>
      </dgm:t>
    </dgm:pt>
    <dgm:pt modelId="{F669044A-4CE2-44DB-9799-7BA683372D81}" type="parTrans" cxnId="{6BD5F95F-20A1-4496-ABD5-8A6E20655578}">
      <dgm:prSet/>
      <dgm:spPr/>
      <dgm:t>
        <a:bodyPr/>
        <a:lstStyle/>
        <a:p>
          <a:endParaRPr lang="en-GB"/>
        </a:p>
      </dgm:t>
    </dgm:pt>
    <dgm:pt modelId="{AB0EDA1D-6BEA-4F27-95AC-8E1EDC636931}" type="sibTrans" cxnId="{6BD5F95F-20A1-4496-ABD5-8A6E20655578}">
      <dgm:prSet/>
      <dgm:spPr/>
      <dgm:t>
        <a:bodyPr/>
        <a:lstStyle/>
        <a:p>
          <a:endParaRPr lang="en-GB"/>
        </a:p>
      </dgm:t>
    </dgm:pt>
    <dgm:pt modelId="{0ABF961F-793B-443B-BB7E-C2964A75BBFC}">
      <dgm:prSet phldrT="[Text]"/>
      <dgm:spPr/>
      <dgm:t>
        <a:bodyPr/>
        <a:lstStyle/>
        <a:p>
          <a:r>
            <a:rPr lang="en-GB" dirty="0"/>
            <a:t>		 </a:t>
          </a:r>
        </a:p>
      </dgm:t>
    </dgm:pt>
    <dgm:pt modelId="{8E926FC0-9F2A-4B72-B1EB-486D92A66524}" type="parTrans" cxnId="{549869DF-8E83-4B8F-9045-6D045D37E6D6}">
      <dgm:prSet/>
      <dgm:spPr/>
      <dgm:t>
        <a:bodyPr/>
        <a:lstStyle/>
        <a:p>
          <a:endParaRPr lang="en-GB"/>
        </a:p>
      </dgm:t>
    </dgm:pt>
    <dgm:pt modelId="{232E4915-7C1D-4EF8-BAD7-F0659261AD7E}" type="sibTrans" cxnId="{549869DF-8E83-4B8F-9045-6D045D37E6D6}">
      <dgm:prSet/>
      <dgm:spPr/>
      <dgm:t>
        <a:bodyPr/>
        <a:lstStyle/>
        <a:p>
          <a:endParaRPr lang="en-GB"/>
        </a:p>
      </dgm:t>
    </dgm:pt>
    <dgm:pt modelId="{F6F4EEB6-7FE0-4C31-8EA7-F6467BB25429}">
      <dgm:prSet phldrT="[Text]"/>
      <dgm:spPr/>
      <dgm:t>
        <a:bodyPr/>
        <a:lstStyle/>
        <a:p>
          <a:endParaRPr lang="en-GB" dirty="0"/>
        </a:p>
      </dgm:t>
    </dgm:pt>
    <dgm:pt modelId="{1AE5692B-8CC8-4740-97EC-55CC5B2E267C}" type="sibTrans" cxnId="{59878AC8-2583-46A3-8652-85B259866C37}">
      <dgm:prSet/>
      <dgm:spPr/>
      <dgm:t>
        <a:bodyPr/>
        <a:lstStyle/>
        <a:p>
          <a:endParaRPr lang="en-GB"/>
        </a:p>
      </dgm:t>
    </dgm:pt>
    <dgm:pt modelId="{DD150F1B-DFAD-435A-9779-63D64799475D}" type="parTrans" cxnId="{59878AC8-2583-46A3-8652-85B259866C37}">
      <dgm:prSet/>
      <dgm:spPr/>
      <dgm:t>
        <a:bodyPr/>
        <a:lstStyle/>
        <a:p>
          <a:endParaRPr lang="en-GB"/>
        </a:p>
      </dgm:t>
    </dgm:pt>
    <dgm:pt modelId="{CDA651C7-02D3-417A-B005-3FC63F40984C}" type="pres">
      <dgm:prSet presAssocID="{4AF7C911-5D34-440D-8F39-9E7A4A030D95}" presName="Name0" presStyleCnt="0">
        <dgm:presLayoutVars>
          <dgm:dir/>
        </dgm:presLayoutVars>
      </dgm:prSet>
      <dgm:spPr/>
    </dgm:pt>
    <dgm:pt modelId="{D5583DE4-53D6-48E1-94EC-CCC125908394}" type="pres">
      <dgm:prSet presAssocID="{3340D0B4-A3E6-4737-9920-F9B91FFB63EF}" presName="parComposite" presStyleCnt="0"/>
      <dgm:spPr/>
    </dgm:pt>
    <dgm:pt modelId="{63695C8A-0366-4B7C-A01F-155BC7761A17}" type="pres">
      <dgm:prSet presAssocID="{3340D0B4-A3E6-4737-9920-F9B91FFB63EF}" presName="parBigCircle" presStyleLbl="node0" presStyleIdx="0" presStyleCnt="2"/>
      <dgm:spPr>
        <a:ln w="76200">
          <a:solidFill>
            <a:srgbClr val="FFC000"/>
          </a:solidFill>
        </a:ln>
      </dgm:spPr>
    </dgm:pt>
    <dgm:pt modelId="{41A738DE-0CD4-481F-B11D-9C86DE1F9F60}" type="pres">
      <dgm:prSet presAssocID="{3340D0B4-A3E6-4737-9920-F9B91FFB63EF}" presName="parTx" presStyleLbl="revTx" presStyleIdx="0" presStyleCnt="8" custAng="3900000" custScaleY="101143"/>
      <dgm:spPr/>
    </dgm:pt>
    <dgm:pt modelId="{617EC066-B482-46ED-BC53-5F38C0D7374B}" type="pres">
      <dgm:prSet presAssocID="{3340D0B4-A3E6-4737-9920-F9B91FFB63EF}" presName="bSpace" presStyleCnt="0"/>
      <dgm:spPr/>
    </dgm:pt>
    <dgm:pt modelId="{E0D20870-FFEB-4514-9A11-9DA4F2319284}" type="pres">
      <dgm:prSet presAssocID="{3340D0B4-A3E6-4737-9920-F9B91FFB63EF}" presName="parBackupNorm" presStyleCnt="0"/>
      <dgm:spPr/>
    </dgm:pt>
    <dgm:pt modelId="{46B3133E-B86D-4049-ABF8-9085A41DBF35}" type="pres">
      <dgm:prSet presAssocID="{10501933-1C7B-46DA-B916-A275A94B2AFA}" presName="parSpace" presStyleCnt="0"/>
      <dgm:spPr/>
    </dgm:pt>
    <dgm:pt modelId="{736C0100-D43D-42D2-909D-B45C2653EBE9}" type="pres">
      <dgm:prSet presAssocID="{DC4213B9-1E95-46EB-AFE8-852CACAA0585}" presName="desBackupLeftNorm" presStyleCnt="0"/>
      <dgm:spPr/>
    </dgm:pt>
    <dgm:pt modelId="{2B1E0A2B-C585-4F49-891C-11718DF9FD16}" type="pres">
      <dgm:prSet presAssocID="{DC4213B9-1E95-46EB-AFE8-852CACAA0585}" presName="desComposite" presStyleCnt="0"/>
      <dgm:spPr/>
    </dgm:pt>
    <dgm:pt modelId="{33FC11B6-2CA6-4DCE-B8C6-D8CB84F4A898}" type="pres">
      <dgm:prSet presAssocID="{DC4213B9-1E95-46EB-AFE8-852CACAA0585}" presName="desCircle" presStyleLbl="node1" presStyleIdx="0" presStyleCnt="3" custLinFactX="200000" custLinFactNeighborX="238872" custLinFactNeighborY="-1107"/>
      <dgm:spPr>
        <a:prstGeom prst="donut">
          <a:avLst/>
        </a:prstGeom>
        <a:solidFill>
          <a:srgbClr val="002060"/>
        </a:solidFill>
        <a:ln w="76200">
          <a:solidFill>
            <a:schemeClr val="tx1"/>
          </a:solidFill>
        </a:ln>
      </dgm:spPr>
    </dgm:pt>
    <dgm:pt modelId="{C6679F09-2899-48EF-9C60-931649B770B7}" type="pres">
      <dgm:prSet presAssocID="{DC4213B9-1E95-46EB-AFE8-852CACAA0585}" presName="chTx" presStyleLbl="revTx" presStyleIdx="1" presStyleCnt="8" custAng="3900000"/>
      <dgm:spPr/>
    </dgm:pt>
    <dgm:pt modelId="{AF1622D9-F96A-4941-A94A-3E365D1FD259}" type="pres">
      <dgm:prSet presAssocID="{DC4213B9-1E95-46EB-AFE8-852CACAA0585}" presName="desTx" presStyleLbl="revTx" presStyleIdx="2" presStyleCnt="8">
        <dgm:presLayoutVars>
          <dgm:bulletEnabled val="1"/>
        </dgm:presLayoutVars>
      </dgm:prSet>
      <dgm:spPr/>
    </dgm:pt>
    <dgm:pt modelId="{8B3E14F1-F959-4B33-8EDE-EA9BFF6D265C}" type="pres">
      <dgm:prSet presAssocID="{DC4213B9-1E95-46EB-AFE8-852CACAA0585}" presName="desBackupRightNorm" presStyleCnt="0"/>
      <dgm:spPr/>
    </dgm:pt>
    <dgm:pt modelId="{A310B973-6B06-4C8C-B268-7860B51113B9}" type="pres">
      <dgm:prSet presAssocID="{1F48C6AE-229C-46D9-922C-4AD2082FD86F}" presName="desSpace" presStyleCnt="0"/>
      <dgm:spPr/>
    </dgm:pt>
    <dgm:pt modelId="{C546957E-25C5-4E50-BBD8-0DFD05AC5336}" type="pres">
      <dgm:prSet presAssocID="{9F2403DC-600F-44CC-84BB-393E599D33C4}" presName="parComposite" presStyleCnt="0"/>
      <dgm:spPr/>
    </dgm:pt>
    <dgm:pt modelId="{FEC58B9C-CA40-4B5A-ACD9-9CE66C0395FA}" type="pres">
      <dgm:prSet presAssocID="{9F2403DC-600F-44CC-84BB-393E599D33C4}" presName="parBigCircle" presStyleLbl="node0" presStyleIdx="1" presStyleCnt="2"/>
      <dgm:spPr>
        <a:solidFill>
          <a:srgbClr val="00CC99"/>
        </a:solidFill>
        <a:ln w="76200">
          <a:solidFill>
            <a:srgbClr val="002060"/>
          </a:solidFill>
        </a:ln>
      </dgm:spPr>
    </dgm:pt>
    <dgm:pt modelId="{56F46423-9EB8-4D8B-B28D-3F4FD173D0D3}" type="pres">
      <dgm:prSet presAssocID="{9F2403DC-600F-44CC-84BB-393E599D33C4}" presName="parTx" presStyleLbl="revTx" presStyleIdx="3" presStyleCnt="8" custAng="3900000"/>
      <dgm:spPr/>
    </dgm:pt>
    <dgm:pt modelId="{855CAA9B-F86E-4A06-B20E-BCEA0F342021}" type="pres">
      <dgm:prSet presAssocID="{9F2403DC-600F-44CC-84BB-393E599D33C4}" presName="bSpace" presStyleCnt="0"/>
      <dgm:spPr/>
    </dgm:pt>
    <dgm:pt modelId="{4392A79F-EB06-4C2D-8975-99CB33EBF08D}" type="pres">
      <dgm:prSet presAssocID="{9F2403DC-600F-44CC-84BB-393E599D33C4}" presName="parBackupNorm" presStyleCnt="0"/>
      <dgm:spPr/>
    </dgm:pt>
    <dgm:pt modelId="{8598CD40-1E97-4CF8-A262-D728F767ACA3}" type="pres">
      <dgm:prSet presAssocID="{AB0EDA1D-6BEA-4F27-95AC-8E1EDC636931}" presName="parSpace" presStyleCnt="0"/>
      <dgm:spPr/>
    </dgm:pt>
    <dgm:pt modelId="{A92545BC-7281-49E5-8B12-DC22187C34C1}" type="pres">
      <dgm:prSet presAssocID="{0ABF961F-793B-443B-BB7E-C2964A75BBFC}" presName="desBackupLeftNorm" presStyleCnt="0"/>
      <dgm:spPr/>
    </dgm:pt>
    <dgm:pt modelId="{7BE03E15-CAA8-4502-93FF-F5458F5C11B2}" type="pres">
      <dgm:prSet presAssocID="{0ABF961F-793B-443B-BB7E-C2964A75BBFC}" presName="desComposite" presStyleCnt="0"/>
      <dgm:spPr/>
    </dgm:pt>
    <dgm:pt modelId="{EF2D9F08-5115-429F-A581-5F9DAD4BFAB4}" type="pres">
      <dgm:prSet presAssocID="{0ABF961F-793B-443B-BB7E-C2964A75BBFC}" presName="desCircle" presStyleLbl="node1" presStyleIdx="1" presStyleCnt="3"/>
      <dgm:spPr>
        <a:prstGeom prst="donut">
          <a:avLst/>
        </a:prstGeom>
        <a:solidFill>
          <a:schemeClr val="bg1"/>
        </a:solidFill>
        <a:ln w="76200">
          <a:solidFill>
            <a:srgbClr val="FF0000"/>
          </a:solidFill>
        </a:ln>
      </dgm:spPr>
    </dgm:pt>
    <dgm:pt modelId="{BE02FBDC-D1DF-410A-9313-A6EF2C46B3F7}" type="pres">
      <dgm:prSet presAssocID="{0ABF961F-793B-443B-BB7E-C2964A75BBFC}" presName="chTx" presStyleLbl="revTx" presStyleIdx="4" presStyleCnt="8" custAng="3900000" custLinFactNeighborX="73036" custLinFactNeighborY="10056"/>
      <dgm:spPr/>
    </dgm:pt>
    <dgm:pt modelId="{97CF81C8-69BB-49F0-964A-BE8C3666C013}" type="pres">
      <dgm:prSet presAssocID="{0ABF961F-793B-443B-BB7E-C2964A75BBFC}" presName="desTx" presStyleLbl="revTx" presStyleIdx="5" presStyleCnt="8">
        <dgm:presLayoutVars>
          <dgm:bulletEnabled val="1"/>
        </dgm:presLayoutVars>
      </dgm:prSet>
      <dgm:spPr/>
    </dgm:pt>
    <dgm:pt modelId="{DA659B17-F926-4E94-8A5C-426867D5C094}" type="pres">
      <dgm:prSet presAssocID="{0ABF961F-793B-443B-BB7E-C2964A75BBFC}" presName="desBackupRightNorm" presStyleCnt="0"/>
      <dgm:spPr/>
    </dgm:pt>
    <dgm:pt modelId="{EA35B474-EA17-40D3-851D-5A059C57D450}" type="pres">
      <dgm:prSet presAssocID="{232E4915-7C1D-4EF8-BAD7-F0659261AD7E}" presName="desSpace" presStyleCnt="0"/>
      <dgm:spPr/>
    </dgm:pt>
    <dgm:pt modelId="{1750C60C-599E-459E-8773-6E3269EFEE1E}" type="pres">
      <dgm:prSet presAssocID="{F6F4EEB6-7FE0-4C31-8EA7-F6467BB25429}" presName="desBackupLeftNorm" presStyleCnt="0"/>
      <dgm:spPr/>
    </dgm:pt>
    <dgm:pt modelId="{4E7AECC0-0912-4B51-80FB-1792F911ECC9}" type="pres">
      <dgm:prSet presAssocID="{F6F4EEB6-7FE0-4C31-8EA7-F6467BB25429}" presName="desComposite" presStyleCnt="0"/>
      <dgm:spPr/>
    </dgm:pt>
    <dgm:pt modelId="{DBF52F81-3D30-43A7-9D08-1775107C828D}" type="pres">
      <dgm:prSet presAssocID="{F6F4EEB6-7FE0-4C31-8EA7-F6467BB25429}" presName="desCircle" presStyleLbl="node1" presStyleIdx="2" presStyleCnt="3" custLinFactX="27314" custLinFactNeighborX="100000" custLinFactNeighborY="-2273"/>
      <dgm:spPr>
        <a:prstGeom prst="donut">
          <a:avLst/>
        </a:prstGeom>
        <a:solidFill>
          <a:schemeClr val="bg1"/>
        </a:solidFill>
        <a:ln w="76200">
          <a:solidFill>
            <a:schemeClr val="tx1"/>
          </a:solidFill>
        </a:ln>
      </dgm:spPr>
    </dgm:pt>
    <dgm:pt modelId="{EE3F6B50-1DFB-4DF8-BC00-D4092B42F076}" type="pres">
      <dgm:prSet presAssocID="{F6F4EEB6-7FE0-4C31-8EA7-F6467BB25429}" presName="chTx" presStyleLbl="revTx" presStyleIdx="6" presStyleCnt="8" custAng="3900000"/>
      <dgm:spPr/>
    </dgm:pt>
    <dgm:pt modelId="{E70955D2-F5F8-47E6-A5F3-2974CAF10357}" type="pres">
      <dgm:prSet presAssocID="{F6F4EEB6-7FE0-4C31-8EA7-F6467BB25429}" presName="desTx" presStyleLbl="revTx" presStyleIdx="7" presStyleCnt="8">
        <dgm:presLayoutVars>
          <dgm:bulletEnabled val="1"/>
        </dgm:presLayoutVars>
      </dgm:prSet>
      <dgm:spPr/>
    </dgm:pt>
    <dgm:pt modelId="{5A811C91-1046-4C05-B541-5739DDBB6C13}" type="pres">
      <dgm:prSet presAssocID="{F6F4EEB6-7FE0-4C31-8EA7-F6467BB25429}" presName="desBackupRightNorm" presStyleCnt="0"/>
      <dgm:spPr/>
    </dgm:pt>
    <dgm:pt modelId="{CAD77F04-47D7-467A-A5BC-350140166A0A}" type="pres">
      <dgm:prSet presAssocID="{1AE5692B-8CC8-4740-97EC-55CC5B2E267C}" presName="desSpace" presStyleCnt="0"/>
      <dgm:spPr/>
    </dgm:pt>
  </dgm:ptLst>
  <dgm:cxnLst>
    <dgm:cxn modelId="{F124F504-236E-4EAD-A582-4EA32B211FCC}" srcId="{4AF7C911-5D34-440D-8F39-9E7A4A030D95}" destId="{3340D0B4-A3E6-4737-9920-F9B91FFB63EF}" srcOrd="0" destOrd="0" parTransId="{8FCE8726-FBA8-4729-9A42-1CD86AB3B29E}" sibTransId="{10501933-1C7B-46DA-B916-A275A94B2AFA}"/>
    <dgm:cxn modelId="{7305873A-4F04-448D-BA03-23649C4AF7E8}" type="presOf" srcId="{0ABF961F-793B-443B-BB7E-C2964A75BBFC}" destId="{BE02FBDC-D1DF-410A-9313-A6EF2C46B3F7}" srcOrd="0" destOrd="0" presId="urn:microsoft.com/office/officeart/2008/layout/CircleAccentTimeline"/>
    <dgm:cxn modelId="{6BD5F95F-20A1-4496-ABD5-8A6E20655578}" srcId="{4AF7C911-5D34-440D-8F39-9E7A4A030D95}" destId="{9F2403DC-600F-44CC-84BB-393E599D33C4}" srcOrd="1" destOrd="0" parTransId="{F669044A-4CE2-44DB-9799-7BA683372D81}" sibTransId="{AB0EDA1D-6BEA-4F27-95AC-8E1EDC636931}"/>
    <dgm:cxn modelId="{5895D842-6A39-4880-BA7A-4D172416E050}" type="presOf" srcId="{3340D0B4-A3E6-4737-9920-F9B91FFB63EF}" destId="{41A738DE-0CD4-481F-B11D-9C86DE1F9F60}" srcOrd="0" destOrd="0" presId="urn:microsoft.com/office/officeart/2008/layout/CircleAccentTimeline"/>
    <dgm:cxn modelId="{1CD61F8E-914A-40DE-B446-733EF075757B}" type="presOf" srcId="{4AF7C911-5D34-440D-8F39-9E7A4A030D95}" destId="{CDA651C7-02D3-417A-B005-3FC63F40984C}" srcOrd="0" destOrd="0" presId="urn:microsoft.com/office/officeart/2008/layout/CircleAccentTimeline"/>
    <dgm:cxn modelId="{03863A9C-11DE-4FB9-B1AC-5537633EF482}" srcId="{3340D0B4-A3E6-4737-9920-F9B91FFB63EF}" destId="{DC4213B9-1E95-46EB-AFE8-852CACAA0585}" srcOrd="0" destOrd="0" parTransId="{9BC617D2-51D1-495F-9654-D2523BD8095D}" sibTransId="{1F48C6AE-229C-46D9-922C-4AD2082FD86F}"/>
    <dgm:cxn modelId="{038F23B6-8926-4D1E-A326-D0317E3A60C0}" type="presOf" srcId="{9F2403DC-600F-44CC-84BB-393E599D33C4}" destId="{56F46423-9EB8-4D8B-B28D-3F4FD173D0D3}" srcOrd="0" destOrd="0" presId="urn:microsoft.com/office/officeart/2008/layout/CircleAccentTimeline"/>
    <dgm:cxn modelId="{59878AC8-2583-46A3-8652-85B259866C37}" srcId="{9F2403DC-600F-44CC-84BB-393E599D33C4}" destId="{F6F4EEB6-7FE0-4C31-8EA7-F6467BB25429}" srcOrd="1" destOrd="0" parTransId="{DD150F1B-DFAD-435A-9779-63D64799475D}" sibTransId="{1AE5692B-8CC8-4740-97EC-55CC5B2E267C}"/>
    <dgm:cxn modelId="{549869DF-8E83-4B8F-9045-6D045D37E6D6}" srcId="{9F2403DC-600F-44CC-84BB-393E599D33C4}" destId="{0ABF961F-793B-443B-BB7E-C2964A75BBFC}" srcOrd="0" destOrd="0" parTransId="{8E926FC0-9F2A-4B72-B1EB-486D92A66524}" sibTransId="{232E4915-7C1D-4EF8-BAD7-F0659261AD7E}"/>
    <dgm:cxn modelId="{A80514ED-BAD6-4FF6-A137-B3A6283964D4}" type="presOf" srcId="{F6F4EEB6-7FE0-4C31-8EA7-F6467BB25429}" destId="{EE3F6B50-1DFB-4DF8-BC00-D4092B42F076}" srcOrd="0" destOrd="0" presId="urn:microsoft.com/office/officeart/2008/layout/CircleAccentTimeline"/>
    <dgm:cxn modelId="{11DCB2F3-AB15-4784-8B52-E8007B4051FE}" type="presOf" srcId="{DC4213B9-1E95-46EB-AFE8-852CACAA0585}" destId="{C6679F09-2899-48EF-9C60-931649B770B7}" srcOrd="0" destOrd="0" presId="urn:microsoft.com/office/officeart/2008/layout/CircleAccentTimeline"/>
    <dgm:cxn modelId="{741EC295-B096-4DD3-9EC9-BAD7BCA19CC2}" type="presParOf" srcId="{CDA651C7-02D3-417A-B005-3FC63F40984C}" destId="{D5583DE4-53D6-48E1-94EC-CCC125908394}" srcOrd="0" destOrd="0" presId="urn:microsoft.com/office/officeart/2008/layout/CircleAccentTimeline"/>
    <dgm:cxn modelId="{5058B94A-6032-4F56-80A0-D50481B06A7E}" type="presParOf" srcId="{D5583DE4-53D6-48E1-94EC-CCC125908394}" destId="{63695C8A-0366-4B7C-A01F-155BC7761A17}" srcOrd="0" destOrd="0" presId="urn:microsoft.com/office/officeart/2008/layout/CircleAccentTimeline"/>
    <dgm:cxn modelId="{F2677C9B-B608-4537-A8BD-77179CEE9BAE}" type="presParOf" srcId="{D5583DE4-53D6-48E1-94EC-CCC125908394}" destId="{41A738DE-0CD4-481F-B11D-9C86DE1F9F60}" srcOrd="1" destOrd="0" presId="urn:microsoft.com/office/officeart/2008/layout/CircleAccentTimeline"/>
    <dgm:cxn modelId="{29BCD6BD-3A9E-452E-A7B8-8FC7A2C6CD20}" type="presParOf" srcId="{D5583DE4-53D6-48E1-94EC-CCC125908394}" destId="{617EC066-B482-46ED-BC53-5F38C0D7374B}" srcOrd="2" destOrd="0" presId="urn:microsoft.com/office/officeart/2008/layout/CircleAccentTimeline"/>
    <dgm:cxn modelId="{9E1CAEE6-CB2D-4308-93C3-46D3CBC29F7C}" type="presParOf" srcId="{CDA651C7-02D3-417A-B005-3FC63F40984C}" destId="{E0D20870-FFEB-4514-9A11-9DA4F2319284}" srcOrd="1" destOrd="0" presId="urn:microsoft.com/office/officeart/2008/layout/CircleAccentTimeline"/>
    <dgm:cxn modelId="{78686C7B-1C03-40C8-B8CE-44D911A31D88}" type="presParOf" srcId="{CDA651C7-02D3-417A-B005-3FC63F40984C}" destId="{46B3133E-B86D-4049-ABF8-9085A41DBF35}" srcOrd="2" destOrd="0" presId="urn:microsoft.com/office/officeart/2008/layout/CircleAccentTimeline"/>
    <dgm:cxn modelId="{2A5F410A-3903-4E61-841F-6EA7232E6F87}" type="presParOf" srcId="{CDA651C7-02D3-417A-B005-3FC63F40984C}" destId="{736C0100-D43D-42D2-909D-B45C2653EBE9}" srcOrd="3" destOrd="0" presId="urn:microsoft.com/office/officeart/2008/layout/CircleAccentTimeline"/>
    <dgm:cxn modelId="{933A2D86-A6EE-4C02-8E04-0FD459BFF1D8}" type="presParOf" srcId="{CDA651C7-02D3-417A-B005-3FC63F40984C}" destId="{2B1E0A2B-C585-4F49-891C-11718DF9FD16}" srcOrd="4" destOrd="0" presId="urn:microsoft.com/office/officeart/2008/layout/CircleAccentTimeline"/>
    <dgm:cxn modelId="{98A0C801-4215-4BD2-8A9D-361E274CF3EC}" type="presParOf" srcId="{2B1E0A2B-C585-4F49-891C-11718DF9FD16}" destId="{33FC11B6-2CA6-4DCE-B8C6-D8CB84F4A898}" srcOrd="0" destOrd="0" presId="urn:microsoft.com/office/officeart/2008/layout/CircleAccentTimeline"/>
    <dgm:cxn modelId="{F638802D-2DD3-4120-93E1-BB14A8D9CC25}" type="presParOf" srcId="{2B1E0A2B-C585-4F49-891C-11718DF9FD16}" destId="{C6679F09-2899-48EF-9C60-931649B770B7}" srcOrd="1" destOrd="0" presId="urn:microsoft.com/office/officeart/2008/layout/CircleAccentTimeline"/>
    <dgm:cxn modelId="{33FB71C3-5833-458F-8231-65570CE8B651}" type="presParOf" srcId="{2B1E0A2B-C585-4F49-891C-11718DF9FD16}" destId="{AF1622D9-F96A-4941-A94A-3E365D1FD259}" srcOrd="2" destOrd="0" presId="urn:microsoft.com/office/officeart/2008/layout/CircleAccentTimeline"/>
    <dgm:cxn modelId="{E3B4FC98-0D91-4197-B5BD-F8CA2C7FEC94}" type="presParOf" srcId="{CDA651C7-02D3-417A-B005-3FC63F40984C}" destId="{8B3E14F1-F959-4B33-8EDE-EA9BFF6D265C}" srcOrd="5" destOrd="0" presId="urn:microsoft.com/office/officeart/2008/layout/CircleAccentTimeline"/>
    <dgm:cxn modelId="{E87CEDE7-2ADD-4410-B0BF-5B4537B783A5}" type="presParOf" srcId="{CDA651C7-02D3-417A-B005-3FC63F40984C}" destId="{A310B973-6B06-4C8C-B268-7860B51113B9}" srcOrd="6" destOrd="0" presId="urn:microsoft.com/office/officeart/2008/layout/CircleAccentTimeline"/>
    <dgm:cxn modelId="{F56E104F-BB6B-48BC-8D88-9D18D193783C}" type="presParOf" srcId="{CDA651C7-02D3-417A-B005-3FC63F40984C}" destId="{C546957E-25C5-4E50-BBD8-0DFD05AC5336}" srcOrd="7" destOrd="0" presId="urn:microsoft.com/office/officeart/2008/layout/CircleAccentTimeline"/>
    <dgm:cxn modelId="{9B64BCA3-09AD-4573-8931-82B7346020DD}" type="presParOf" srcId="{C546957E-25C5-4E50-BBD8-0DFD05AC5336}" destId="{FEC58B9C-CA40-4B5A-ACD9-9CE66C0395FA}" srcOrd="0" destOrd="0" presId="urn:microsoft.com/office/officeart/2008/layout/CircleAccentTimeline"/>
    <dgm:cxn modelId="{D63A6077-1B3F-488E-B7D1-A13003926111}" type="presParOf" srcId="{C546957E-25C5-4E50-BBD8-0DFD05AC5336}" destId="{56F46423-9EB8-4D8B-B28D-3F4FD173D0D3}" srcOrd="1" destOrd="0" presId="urn:microsoft.com/office/officeart/2008/layout/CircleAccentTimeline"/>
    <dgm:cxn modelId="{3A9C62D3-BA4E-4B93-BD3D-B82DE1EDE1B1}" type="presParOf" srcId="{C546957E-25C5-4E50-BBD8-0DFD05AC5336}" destId="{855CAA9B-F86E-4A06-B20E-BCEA0F342021}" srcOrd="2" destOrd="0" presId="urn:microsoft.com/office/officeart/2008/layout/CircleAccentTimeline"/>
    <dgm:cxn modelId="{7418799F-5521-4F41-A49F-51E8E5E65219}" type="presParOf" srcId="{CDA651C7-02D3-417A-B005-3FC63F40984C}" destId="{4392A79F-EB06-4C2D-8975-99CB33EBF08D}" srcOrd="8" destOrd="0" presId="urn:microsoft.com/office/officeart/2008/layout/CircleAccentTimeline"/>
    <dgm:cxn modelId="{43FCABF0-973C-4A93-8FBC-C5B7B53ED6C2}" type="presParOf" srcId="{CDA651C7-02D3-417A-B005-3FC63F40984C}" destId="{8598CD40-1E97-4CF8-A262-D728F767ACA3}" srcOrd="9" destOrd="0" presId="urn:microsoft.com/office/officeart/2008/layout/CircleAccentTimeline"/>
    <dgm:cxn modelId="{180E5BBC-62A8-49C8-8EC9-5B0E956029A3}" type="presParOf" srcId="{CDA651C7-02D3-417A-B005-3FC63F40984C}" destId="{A92545BC-7281-49E5-8B12-DC22187C34C1}" srcOrd="10" destOrd="0" presId="urn:microsoft.com/office/officeart/2008/layout/CircleAccentTimeline"/>
    <dgm:cxn modelId="{3B38669F-BE9F-498F-87D9-11DA664D3581}" type="presParOf" srcId="{CDA651C7-02D3-417A-B005-3FC63F40984C}" destId="{7BE03E15-CAA8-4502-93FF-F5458F5C11B2}" srcOrd="11" destOrd="0" presId="urn:microsoft.com/office/officeart/2008/layout/CircleAccentTimeline"/>
    <dgm:cxn modelId="{EA13B64B-AAE3-4CE8-A6E4-3BB41655B033}" type="presParOf" srcId="{7BE03E15-CAA8-4502-93FF-F5458F5C11B2}" destId="{EF2D9F08-5115-429F-A581-5F9DAD4BFAB4}" srcOrd="0" destOrd="0" presId="urn:microsoft.com/office/officeart/2008/layout/CircleAccentTimeline"/>
    <dgm:cxn modelId="{6AC897A1-E893-48D0-BB78-EEFCA7BFE563}" type="presParOf" srcId="{7BE03E15-CAA8-4502-93FF-F5458F5C11B2}" destId="{BE02FBDC-D1DF-410A-9313-A6EF2C46B3F7}" srcOrd="1" destOrd="0" presId="urn:microsoft.com/office/officeart/2008/layout/CircleAccentTimeline"/>
    <dgm:cxn modelId="{1D39A45F-8CE7-430D-8620-3F9F403C545F}" type="presParOf" srcId="{7BE03E15-CAA8-4502-93FF-F5458F5C11B2}" destId="{97CF81C8-69BB-49F0-964A-BE8C3666C013}" srcOrd="2" destOrd="0" presId="urn:microsoft.com/office/officeart/2008/layout/CircleAccentTimeline"/>
    <dgm:cxn modelId="{FA3F28AD-0796-4749-8AAA-24F711FC56F8}" type="presParOf" srcId="{CDA651C7-02D3-417A-B005-3FC63F40984C}" destId="{DA659B17-F926-4E94-8A5C-426867D5C094}" srcOrd="12" destOrd="0" presId="urn:microsoft.com/office/officeart/2008/layout/CircleAccentTimeline"/>
    <dgm:cxn modelId="{582F8136-D52F-47C2-86F3-2B71589433E1}" type="presParOf" srcId="{CDA651C7-02D3-417A-B005-3FC63F40984C}" destId="{EA35B474-EA17-40D3-851D-5A059C57D450}" srcOrd="13" destOrd="0" presId="urn:microsoft.com/office/officeart/2008/layout/CircleAccentTimeline"/>
    <dgm:cxn modelId="{A44DAB45-7764-40BC-835E-F1BCE85A0C33}" type="presParOf" srcId="{CDA651C7-02D3-417A-B005-3FC63F40984C}" destId="{1750C60C-599E-459E-8773-6E3269EFEE1E}" srcOrd="14" destOrd="0" presId="urn:microsoft.com/office/officeart/2008/layout/CircleAccentTimeline"/>
    <dgm:cxn modelId="{2A407A52-8EE5-4E73-B30E-822FADA542EF}" type="presParOf" srcId="{CDA651C7-02D3-417A-B005-3FC63F40984C}" destId="{4E7AECC0-0912-4B51-80FB-1792F911ECC9}" srcOrd="15" destOrd="0" presId="urn:microsoft.com/office/officeart/2008/layout/CircleAccentTimeline"/>
    <dgm:cxn modelId="{CCCC3F05-C553-49F5-8074-691B3D23F6CC}" type="presParOf" srcId="{4E7AECC0-0912-4B51-80FB-1792F911ECC9}" destId="{DBF52F81-3D30-43A7-9D08-1775107C828D}" srcOrd="0" destOrd="0" presId="urn:microsoft.com/office/officeart/2008/layout/CircleAccentTimeline"/>
    <dgm:cxn modelId="{02E0B113-DF20-47F5-AB51-2F1634A6EC6A}" type="presParOf" srcId="{4E7AECC0-0912-4B51-80FB-1792F911ECC9}" destId="{EE3F6B50-1DFB-4DF8-BC00-D4092B42F076}" srcOrd="1" destOrd="0" presId="urn:microsoft.com/office/officeart/2008/layout/CircleAccentTimeline"/>
    <dgm:cxn modelId="{A0DC816E-6011-4737-B949-E9982F3C8F39}" type="presParOf" srcId="{4E7AECC0-0912-4B51-80FB-1792F911ECC9}" destId="{E70955D2-F5F8-47E6-A5F3-2974CAF10357}" srcOrd="2" destOrd="0" presId="urn:microsoft.com/office/officeart/2008/layout/CircleAccentTimeline"/>
    <dgm:cxn modelId="{7F0FD4D7-B2AE-4D8A-84AA-CD9AC476F5D3}" type="presParOf" srcId="{CDA651C7-02D3-417A-B005-3FC63F40984C}" destId="{5A811C91-1046-4C05-B541-5739DDBB6C13}" srcOrd="16" destOrd="0" presId="urn:microsoft.com/office/officeart/2008/layout/CircleAccentTimeline"/>
    <dgm:cxn modelId="{849FB2FC-47B3-4D60-973A-CF1AA043D508}" type="presParOf" srcId="{CDA651C7-02D3-417A-B005-3FC63F40984C}" destId="{CAD77F04-47D7-467A-A5BC-350140166A0A}" srcOrd="17" destOrd="0" presId="urn:microsoft.com/office/officeart/2008/layout/CircleAccentTimeline"/>
  </dgm:cxnLst>
  <dgm:bg>
    <a:noFill/>
  </dgm:bg>
  <dgm:whole>
    <a:ln w="76200" cap="flat" cmpd="sng" algn="ctr">
      <a:solidFill>
        <a:srgbClr val="C00000"/>
      </a:solidFill>
      <a:prstDash val="solid"/>
      <a:round/>
      <a:headEnd type="none" w="med" len="med"/>
      <a:tailEnd type="none" w="med" len="med"/>
    </a:ln>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695C8A-0366-4B7C-A01F-155BC7761A17}">
      <dsp:nvSpPr>
        <dsp:cNvPr id="0" name=""/>
        <dsp:cNvSpPr/>
      </dsp:nvSpPr>
      <dsp:spPr>
        <a:xfrm>
          <a:off x="1100153" y="2652993"/>
          <a:ext cx="2185401" cy="2185401"/>
        </a:xfrm>
        <a:prstGeom prst="donut">
          <a:avLst>
            <a:gd name="adj" fmla="val 20000"/>
          </a:avLst>
        </a:prstGeom>
        <a:solidFill>
          <a:schemeClr val="accent1">
            <a:hueOff val="0"/>
            <a:satOff val="0"/>
            <a:lumOff val="0"/>
            <a:alphaOff val="0"/>
          </a:schemeClr>
        </a:solidFill>
        <a:ln w="76200" cap="rnd" cmpd="sng" algn="ctr">
          <a:solidFill>
            <a:srgbClr val="FFC000"/>
          </a:solidFill>
          <a:prstDash val="solid"/>
        </a:ln>
        <a:effectLst/>
      </dsp:spPr>
      <dsp:style>
        <a:lnRef idx="2">
          <a:scrgbClr r="0" g="0" b="0"/>
        </a:lnRef>
        <a:fillRef idx="1">
          <a:scrgbClr r="0" g="0" b="0"/>
        </a:fillRef>
        <a:effectRef idx="0">
          <a:scrgbClr r="0" g="0" b="0"/>
        </a:effectRef>
        <a:fontRef idx="minor">
          <a:schemeClr val="lt1"/>
        </a:fontRef>
      </dsp:style>
    </dsp:sp>
    <dsp:sp modelId="{41A738DE-0CD4-481F-B11D-9C86DE1F9F60}">
      <dsp:nvSpPr>
        <dsp:cNvPr id="0" name=""/>
        <dsp:cNvSpPr/>
      </dsp:nvSpPr>
      <dsp:spPr>
        <a:xfrm>
          <a:off x="1847447" y="882049"/>
          <a:ext cx="2762183" cy="1288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60" tIns="0" rIns="0" bIns="0" numCol="1" spcCol="1270" anchor="ctr" anchorCtr="0">
          <a:noAutofit/>
        </a:bodyPr>
        <a:lstStyle/>
        <a:p>
          <a:pPr marL="0" lvl="0" indent="0" algn="l" defTabSz="1955800">
            <a:lnSpc>
              <a:spcPct val="90000"/>
            </a:lnSpc>
            <a:spcBef>
              <a:spcPct val="0"/>
            </a:spcBef>
            <a:spcAft>
              <a:spcPct val="35000"/>
            </a:spcAft>
            <a:buNone/>
          </a:pPr>
          <a:endParaRPr lang="en-GB" sz="4400" kern="1200" dirty="0"/>
        </a:p>
      </dsp:txBody>
      <dsp:txXfrm>
        <a:off x="1847447" y="882049"/>
        <a:ext cx="2762183" cy="1288027"/>
      </dsp:txXfrm>
    </dsp:sp>
    <dsp:sp modelId="{33FC11B6-2CA6-4DCE-B8C6-D8CB84F4A898}">
      <dsp:nvSpPr>
        <dsp:cNvPr id="0" name=""/>
        <dsp:cNvSpPr/>
      </dsp:nvSpPr>
      <dsp:spPr>
        <a:xfrm>
          <a:off x="8428565" y="3165955"/>
          <a:ext cx="1134361" cy="1134361"/>
        </a:xfrm>
        <a:prstGeom prst="donut">
          <a:avLst/>
        </a:prstGeom>
        <a:solidFill>
          <a:srgbClr val="002060"/>
        </a:solidFill>
        <a:ln w="76200" cap="rnd"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C6679F09-2899-48EF-9C60-931649B770B7}">
      <dsp:nvSpPr>
        <dsp:cNvPr id="0" name=""/>
        <dsp:cNvSpPr/>
      </dsp:nvSpPr>
      <dsp:spPr>
        <a:xfrm>
          <a:off x="2106671" y="4757365"/>
          <a:ext cx="2350071" cy="1133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1440" bIns="0" numCol="1" spcCol="1270" anchor="ctr" anchorCtr="0">
          <a:noAutofit/>
        </a:bodyPr>
        <a:lstStyle/>
        <a:p>
          <a:pPr marL="0" lvl="0" indent="0" algn="r" defTabSz="1600200">
            <a:lnSpc>
              <a:spcPct val="90000"/>
            </a:lnSpc>
            <a:spcBef>
              <a:spcPct val="0"/>
            </a:spcBef>
            <a:spcAft>
              <a:spcPct val="35000"/>
            </a:spcAft>
            <a:buNone/>
          </a:pPr>
          <a:endParaRPr lang="en-GB" sz="3600" kern="1200" dirty="0"/>
        </a:p>
      </dsp:txBody>
      <dsp:txXfrm>
        <a:off x="2106671" y="4757365"/>
        <a:ext cx="2350071" cy="1133116"/>
      </dsp:txXfrm>
    </dsp:sp>
    <dsp:sp modelId="{AF1622D9-F96A-4941-A94A-3E365D1FD259}">
      <dsp:nvSpPr>
        <dsp:cNvPr id="0" name=""/>
        <dsp:cNvSpPr/>
      </dsp:nvSpPr>
      <dsp:spPr>
        <a:xfrm rot="17700000">
          <a:off x="3577955" y="1600906"/>
          <a:ext cx="2350071" cy="1133116"/>
        </a:xfrm>
        <a:prstGeom prst="rect">
          <a:avLst/>
        </a:prstGeom>
        <a:noFill/>
        <a:ln>
          <a:noFill/>
        </a:ln>
        <a:effectLst/>
      </dsp:spPr>
      <dsp:style>
        <a:lnRef idx="0">
          <a:scrgbClr r="0" g="0" b="0"/>
        </a:lnRef>
        <a:fillRef idx="0">
          <a:scrgbClr r="0" g="0" b="0"/>
        </a:fillRef>
        <a:effectRef idx="0">
          <a:scrgbClr r="0" g="0" b="0"/>
        </a:effectRef>
        <a:fontRef idx="minor"/>
      </dsp:style>
    </dsp:sp>
    <dsp:sp modelId="{FEC58B9C-CA40-4B5A-ACD9-9CE66C0395FA}">
      <dsp:nvSpPr>
        <dsp:cNvPr id="0" name=""/>
        <dsp:cNvSpPr/>
      </dsp:nvSpPr>
      <dsp:spPr>
        <a:xfrm>
          <a:off x="4749142" y="2652993"/>
          <a:ext cx="2185401" cy="2185401"/>
        </a:xfrm>
        <a:prstGeom prst="donut">
          <a:avLst>
            <a:gd name="adj" fmla="val 20000"/>
          </a:avLst>
        </a:prstGeom>
        <a:solidFill>
          <a:srgbClr val="00CC99"/>
        </a:solidFill>
        <a:ln w="76200" cap="rnd" cmpd="sng" algn="ctr">
          <a:solidFill>
            <a:srgbClr val="002060"/>
          </a:solidFill>
          <a:prstDash val="solid"/>
        </a:ln>
        <a:effectLst/>
      </dsp:spPr>
      <dsp:style>
        <a:lnRef idx="2">
          <a:scrgbClr r="0" g="0" b="0"/>
        </a:lnRef>
        <a:fillRef idx="1">
          <a:scrgbClr r="0" g="0" b="0"/>
        </a:fillRef>
        <a:effectRef idx="0">
          <a:scrgbClr r="0" g="0" b="0"/>
        </a:effectRef>
        <a:fontRef idx="minor">
          <a:schemeClr val="lt1"/>
        </a:fontRef>
      </dsp:style>
    </dsp:sp>
    <dsp:sp modelId="{56F46423-9EB8-4D8B-B28D-3F4FD173D0D3}">
      <dsp:nvSpPr>
        <dsp:cNvPr id="0" name=""/>
        <dsp:cNvSpPr/>
      </dsp:nvSpPr>
      <dsp:spPr>
        <a:xfrm>
          <a:off x="5519179" y="871444"/>
          <a:ext cx="2716697" cy="1309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60" tIns="0" rIns="0" bIns="0" numCol="1" spcCol="1270" anchor="ctr" anchorCtr="0">
          <a:noAutofit/>
        </a:bodyPr>
        <a:lstStyle/>
        <a:p>
          <a:pPr marL="0" lvl="0" indent="0" algn="l" defTabSz="1955800">
            <a:lnSpc>
              <a:spcPct val="90000"/>
            </a:lnSpc>
            <a:spcBef>
              <a:spcPct val="0"/>
            </a:spcBef>
            <a:spcAft>
              <a:spcPct val="35000"/>
            </a:spcAft>
            <a:buNone/>
          </a:pPr>
          <a:endParaRPr lang="en-GB" sz="4400" kern="1200" dirty="0"/>
        </a:p>
      </dsp:txBody>
      <dsp:txXfrm>
        <a:off x="5519179" y="871444"/>
        <a:ext cx="2716697" cy="1309238"/>
      </dsp:txXfrm>
    </dsp:sp>
    <dsp:sp modelId="{EF2D9F08-5115-429F-A581-5F9DAD4BFAB4}">
      <dsp:nvSpPr>
        <dsp:cNvPr id="0" name=""/>
        <dsp:cNvSpPr/>
      </dsp:nvSpPr>
      <dsp:spPr>
        <a:xfrm>
          <a:off x="7099156" y="3178513"/>
          <a:ext cx="1134361" cy="1134361"/>
        </a:xfrm>
        <a:prstGeom prst="donut">
          <a:avLst/>
        </a:prstGeom>
        <a:solidFill>
          <a:schemeClr val="bg1"/>
        </a:solidFill>
        <a:ln w="76200" cap="rnd" cmpd="sng" algn="ctr">
          <a:solidFill>
            <a:srgbClr val="FF0000"/>
          </a:solidFill>
          <a:prstDash val="solid"/>
        </a:ln>
        <a:effectLst/>
      </dsp:spPr>
      <dsp:style>
        <a:lnRef idx="2">
          <a:scrgbClr r="0" g="0" b="0"/>
        </a:lnRef>
        <a:fillRef idx="1">
          <a:scrgbClr r="0" g="0" b="0"/>
        </a:fillRef>
        <a:effectRef idx="0">
          <a:scrgbClr r="0" g="0" b="0"/>
        </a:effectRef>
        <a:fontRef idx="minor">
          <a:schemeClr val="lt1"/>
        </a:fontRef>
      </dsp:style>
    </dsp:sp>
    <dsp:sp modelId="{BE02FBDC-D1DF-410A-9313-A6EF2C46B3F7}">
      <dsp:nvSpPr>
        <dsp:cNvPr id="0" name=""/>
        <dsp:cNvSpPr/>
      </dsp:nvSpPr>
      <dsp:spPr>
        <a:xfrm>
          <a:off x="7231085" y="4757365"/>
          <a:ext cx="2350071" cy="1133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1440" bIns="0" numCol="1" spcCol="1270" anchor="ctr" anchorCtr="0">
          <a:noAutofit/>
        </a:bodyPr>
        <a:lstStyle/>
        <a:p>
          <a:pPr marL="0" lvl="0" indent="0" algn="r" defTabSz="1600200">
            <a:lnSpc>
              <a:spcPct val="90000"/>
            </a:lnSpc>
            <a:spcBef>
              <a:spcPct val="0"/>
            </a:spcBef>
            <a:spcAft>
              <a:spcPct val="35000"/>
            </a:spcAft>
            <a:buNone/>
          </a:pPr>
          <a:r>
            <a:rPr lang="en-GB" sz="3600" kern="1200" dirty="0"/>
            <a:t>		 </a:t>
          </a:r>
        </a:p>
      </dsp:txBody>
      <dsp:txXfrm>
        <a:off x="7231085" y="4757365"/>
        <a:ext cx="2350071" cy="1133116"/>
      </dsp:txXfrm>
    </dsp:sp>
    <dsp:sp modelId="{97CF81C8-69BB-49F0-964A-BE8C3666C013}">
      <dsp:nvSpPr>
        <dsp:cNvPr id="0" name=""/>
        <dsp:cNvSpPr/>
      </dsp:nvSpPr>
      <dsp:spPr>
        <a:xfrm rot="17700000">
          <a:off x="7226943" y="1600906"/>
          <a:ext cx="2350071" cy="1133116"/>
        </a:xfrm>
        <a:prstGeom prst="rect">
          <a:avLst/>
        </a:prstGeom>
        <a:noFill/>
        <a:ln>
          <a:noFill/>
        </a:ln>
        <a:effectLst/>
      </dsp:spPr>
      <dsp:style>
        <a:lnRef idx="0">
          <a:scrgbClr r="0" g="0" b="0"/>
        </a:lnRef>
        <a:fillRef idx="0">
          <a:scrgbClr r="0" g="0" b="0"/>
        </a:fillRef>
        <a:effectRef idx="0">
          <a:scrgbClr r="0" g="0" b="0"/>
        </a:effectRef>
        <a:fontRef idx="minor"/>
      </dsp:style>
    </dsp:sp>
    <dsp:sp modelId="{DBF52F81-3D30-43A7-9D08-1775107C828D}">
      <dsp:nvSpPr>
        <dsp:cNvPr id="0" name=""/>
        <dsp:cNvSpPr/>
      </dsp:nvSpPr>
      <dsp:spPr>
        <a:xfrm>
          <a:off x="9842157" y="3152729"/>
          <a:ext cx="1134361" cy="1134361"/>
        </a:xfrm>
        <a:prstGeom prst="donut">
          <a:avLst/>
        </a:prstGeom>
        <a:solidFill>
          <a:schemeClr val="bg1"/>
        </a:solidFill>
        <a:ln w="76200" cap="rnd"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EE3F6B50-1DFB-4DF8-BC00-D4092B42F076}">
      <dsp:nvSpPr>
        <dsp:cNvPr id="0" name=""/>
        <dsp:cNvSpPr/>
      </dsp:nvSpPr>
      <dsp:spPr>
        <a:xfrm>
          <a:off x="7054459" y="4757365"/>
          <a:ext cx="2350071" cy="1133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1440" bIns="0" numCol="1" spcCol="1270" anchor="ctr" anchorCtr="0">
          <a:noAutofit/>
        </a:bodyPr>
        <a:lstStyle/>
        <a:p>
          <a:pPr marL="0" lvl="0" indent="0" algn="r" defTabSz="1600200">
            <a:lnSpc>
              <a:spcPct val="90000"/>
            </a:lnSpc>
            <a:spcBef>
              <a:spcPct val="0"/>
            </a:spcBef>
            <a:spcAft>
              <a:spcPct val="35000"/>
            </a:spcAft>
            <a:buNone/>
          </a:pPr>
          <a:endParaRPr lang="en-GB" sz="3600" kern="1200" dirty="0"/>
        </a:p>
      </dsp:txBody>
      <dsp:txXfrm>
        <a:off x="7054459" y="4757365"/>
        <a:ext cx="2350071" cy="1133116"/>
      </dsp:txXfrm>
    </dsp:sp>
    <dsp:sp modelId="{E70955D2-F5F8-47E6-A5F3-2974CAF10357}">
      <dsp:nvSpPr>
        <dsp:cNvPr id="0" name=""/>
        <dsp:cNvSpPr/>
      </dsp:nvSpPr>
      <dsp:spPr>
        <a:xfrm rot="17700000">
          <a:off x="8525743" y="1600906"/>
          <a:ext cx="2350071" cy="1133116"/>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CircleAccentTimeline">
  <dgm:title val=""/>
  <dgm:desc val=""/>
  <dgm:catLst>
    <dgm:cat type="process" pri="7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clrData>
  <dgm:layoutNode name="Name0">
    <dgm:varLst>
      <dgm:dir/>
    </dgm:varLst>
    <dgm:choose name="Name1">
      <dgm:if name="Name2" func="var" arg="dir" op="equ" val="norm">
        <dgm:alg type="lin">
          <dgm:param type="fallback" val="2D"/>
          <dgm:param type="nodeVertAlign" val="b"/>
        </dgm:alg>
      </dgm:if>
      <dgm:else name="Name3">
        <dgm:alg type="lin">
          <dgm:param type="fallback" val="2D"/>
          <dgm:param type="nodeVertAlign" val="b"/>
          <dgm:param type="linDir" val="fromR"/>
        </dgm:alg>
      </dgm:else>
    </dgm:choose>
    <dgm:shape xmlns:r="http://schemas.openxmlformats.org/officeDocument/2006/relationships" r:blip="">
      <dgm:adjLst/>
    </dgm:shape>
    <dgm:constrLst>
      <dgm:constr type="h" for="ch" forName="parComposite" refType="h"/>
      <dgm:constr type="w" for="ch" forName="parComposite" refType="h" refFor="ch" refForName="parComposite" fact="0.4986"/>
      <dgm:constr type="h" for="ch" forName="desComposite" refType="h" fact="0.8722"/>
      <dgm:constr type="w" for="ch" forName="desComposite" refType="h" refFor="ch" refForName="desComposite" fact="0.6056"/>
      <dgm:constr type="w" for="ch" forName="parBackupNorm" refType="w" refFor="ch" refForName="parComposite" fact="-0.3369"/>
      <dgm:constr type="w" for="ch" forName="parBackupRTL" refType="w" refFor="ch" refForName="parComposite" fact="-0.3369"/>
      <dgm:constr type="w" for="ch" forName="parBackupRev" refType="w" refFor="ch" refForName="parComposite" fact="0"/>
      <dgm:constr type="w" for="ch" forName="desBackupLeftNorm" refType="w" refFor="ch" refForName="desComposite" fact="-0.3376"/>
      <dgm:constr type="w" for="ch" forName="desBackupLeftRev" refType="w" refFor="ch" refForName="desComposite" fact="-0.3376"/>
      <dgm:constr type="w" for="ch" forName="desBackupRightNorm" refType="w" refFor="ch" refForName="desComposite" fact="-0.3376"/>
      <dgm:constr type="w" for="ch" forName="desBackupRightRev" refType="w" refFor="ch" refForName="desComposite" fact="-0.3376"/>
      <dgm:constr type="w" for="ch" forName="parSpace" refType="w" refFor="ch" refForName="parComposite" fact="0.05"/>
      <dgm:constr type="w" for="ch" forName="desSpace" refType="w" refFor="ch" refForName="parComposite" fact="0.05"/>
      <dgm:constr type="primFontSz" for="des" forName="parTx" op="equ" val="65"/>
      <dgm:constr type="primFontSz" for="des" forName="chTx" refType="primFontSz" refFor="des" refForName="parTx" op="lte" val="65"/>
      <dgm:constr type="primFontSz" for="des" forName="desTx" refType="primFontSz" refFor="des" refForName="chTx" op="lte" val="65"/>
      <dgm:constr type="primFontSz" for="des" forName="desTx" refType="primFontSz" refFor="des" refForName="parTx" op="lte"/>
    </dgm:constrLst>
    <dgm:forEach name="Name4" axis="ch" ptType="node">
      <dgm:layoutNode name="parComposite">
        <dgm:alg type="composite"/>
        <dgm:shape xmlns:r="http://schemas.openxmlformats.org/officeDocument/2006/relationships" r:blip="">
          <dgm:adjLst/>
        </dgm:shape>
        <dgm:choose name="Name5">
          <dgm:if name="Name6" func="var" arg="dir" op="equ" val="norm">
            <dgm:constrLst>
              <dgm:constr type="l" for="ch" forName="parBigCircle"/>
              <dgm:constr type="ctrY" for="ch" forName="parBigCircle" refType="h" fact="0.5639"/>
              <dgm:constr type="w" for="ch" forName="parBigCircle" refType="w" fact="0.6631"/>
              <dgm:constr type="h" for="ch" forName="parBigCircle" refType="w" refFor="ch" refForName="parBigCircle"/>
              <dgm:constr type="r" for="ch" forName="parTx" refType="w"/>
              <dgm:constr type="t" for="ch" forName="parTx"/>
              <dgm:constr type="w" for="ch" forName="parTx" refType="w" fact="0.7084"/>
              <dgm:constr type="h" for="ch" forName="parTx" refType="h" fact="0.4562"/>
              <dgm:constr type="t" for="ch" forName="bSpace" refType="ctrY" refFor="ch" refForName="parBigCircle"/>
              <dgm:constr type="b" for="ch" forName="bSpace" refType="h"/>
              <dgm:constr type="l" for="ch" forName="bSpace"/>
              <dgm:constr type="w" for="ch" forName="bSpace" val="1"/>
            </dgm:constrLst>
          </dgm:if>
          <dgm:else name="Name7">
            <dgm:constrLst>
              <dgm:constr type="r" for="ch" forName="parBigCircle" refType="w"/>
              <dgm:constr type="ctrY" for="ch" forName="parBigCircle" refType="h" fact="0.5639"/>
              <dgm:constr type="w" for="ch" forName="parBigCircle" refType="w" fact="0.6631"/>
              <dgm:constr type="h" for="ch" forName="parBigCircle" refType="w" refFor="ch" refForName="parBigCircle"/>
              <dgm:constr type="l" for="ch" forName="parTx" fact="0"/>
              <dgm:constr type="t" for="ch" forName="parTx"/>
              <dgm:constr type="w" for="ch" forName="parTx" refType="w" fact="0.7084"/>
              <dgm:constr type="h" for="ch" forName="parTx" refType="h" fact="0.4562"/>
              <dgm:constr type="t" for="ch" forName="bSpace" refType="ctrY" refFor="ch" refForName="parBigCircle"/>
              <dgm:constr type="b" for="ch" forName="bSpace" refType="h"/>
              <dgm:constr type="r" for="ch" forName="bSpace"/>
              <dgm:constr type="w" for="ch" forName="bSpace" val="1"/>
            </dgm:constrLst>
          </dgm:else>
        </dgm:choose>
        <dgm:layoutNode name="parBigCircle" styleLbl="node0">
          <dgm:alg type="sp"/>
          <dgm:shape xmlns:r="http://schemas.openxmlformats.org/officeDocument/2006/relationships" type="donut" r:blip="">
            <dgm:adjLst>
              <dgm:adj idx="1" val="0.2"/>
            </dgm:adjLst>
          </dgm:shape>
          <dgm:presOf/>
          <dgm:constrLst>
            <dgm:constr type="h" refType="w" op="equ"/>
          </dgm:constrLst>
        </dgm:layoutNode>
        <dgm:layoutNode name="parTx" styleLbl="revTx">
          <dgm:choose name="Name8">
            <dgm:if name="Name9" func="var" arg="dir" op="equ" val="norm">
              <dgm:alg type="tx">
                <dgm:param type="autoTxRot" val="grav"/>
                <dgm:param type="parTxLTRAlign" val="l"/>
              </dgm:alg>
              <dgm:shape xmlns:r="http://schemas.openxmlformats.org/officeDocument/2006/relationships" rot="295" type="rect" r:blip="">
                <dgm:adjLst/>
              </dgm:shape>
              <dgm:presOf axis="self" ptType="node"/>
              <dgm:constrLst>
                <dgm:constr type="lMarg" refType="primFontSz" fact="0.2"/>
                <dgm:constr type="rMarg"/>
                <dgm:constr type="tMarg"/>
                <dgm:constr type="bMarg"/>
              </dgm:constrLst>
            </dgm:if>
            <dgm:else name="Name10">
              <dgm:alg type="tx">
                <dgm:param type="autoTxRot" val="grav"/>
                <dgm:param type="parTxLTRAlign" val="r"/>
              </dgm:alg>
              <dgm:shape xmlns:r="http://schemas.openxmlformats.org/officeDocument/2006/relationships" rot="65" type="rect" r:blip="">
                <dgm:adjLst/>
              </dgm:shape>
              <dgm:presOf axis="self" ptType="node"/>
              <dgm:constrLst>
                <dgm:constr type="lMarg"/>
                <dgm:constr type="rMarg" refType="primFontSz" fact="0.2"/>
                <dgm:constr type="tMarg"/>
                <dgm:constr type="bMarg"/>
              </dgm:constrLst>
            </dgm:else>
          </dgm:choose>
          <dgm:ruleLst>
            <dgm:rule type="primFontSz" val="5" fact="NaN" max="NaN"/>
          </dgm:ruleLst>
        </dgm:layoutNode>
        <dgm:layoutNode name="bSpace">
          <dgm:alg type="sp"/>
          <dgm:shape xmlns:r="http://schemas.openxmlformats.org/officeDocument/2006/relationships" r:blip="">
            <dgm:adjLst/>
          </dgm:shape>
          <dgm:presOf/>
        </dgm:layoutNode>
      </dgm:layoutNode>
      <dgm:choose name="Name11">
        <dgm:if name="Name12" func="var" arg="dir" op="equ" val="norm">
          <dgm:layoutNode name="parBackupNorm">
            <dgm:alg type="sp"/>
            <dgm:shape xmlns:r="http://schemas.openxmlformats.org/officeDocument/2006/relationships" r:blip="">
              <dgm:adjLst/>
            </dgm:shape>
            <dgm:presOf/>
          </dgm:layoutNode>
        </dgm:if>
        <dgm:else name="Name13">
          <dgm:layoutNode name="parBackupRTL">
            <dgm:alg type="sp"/>
            <dgm:shape xmlns:r="http://schemas.openxmlformats.org/officeDocument/2006/relationships" r:blip="">
              <dgm:adjLst/>
            </dgm:shape>
            <dgm:presOf/>
          </dgm:layoutNode>
        </dgm:else>
      </dgm:choose>
      <dgm:forEach name="Name14" axis="followSib" ptType="sibTrans" hideLastTrans="0" cnt="1">
        <dgm:layoutNode name="parSpace">
          <dgm:alg type="sp"/>
          <dgm:shape xmlns:r="http://schemas.openxmlformats.org/officeDocument/2006/relationships" r:blip="">
            <dgm:adjLst/>
          </dgm:shape>
          <dgm:presOf/>
        </dgm:layoutNode>
      </dgm:forEach>
      <dgm:forEach name="Name15" axis="ch" ptType="node">
        <dgm:choose name="Name16">
          <dgm:if name="Name17" func="var" arg="dir" op="equ" val="norm">
            <dgm:layoutNode name="desBackupLeftNorm">
              <dgm:alg type="sp"/>
              <dgm:shape xmlns:r="http://schemas.openxmlformats.org/officeDocument/2006/relationships" r:blip="">
                <dgm:adjLst/>
              </dgm:shape>
              <dgm:presOf/>
            </dgm:layoutNode>
          </dgm:if>
          <dgm:else name="Name18">
            <dgm:choose name="Name19">
              <dgm:if name="Name20" axis="self" ptType="node" func="pos" op="equ" val="1">
                <dgm:layoutNode name="desBackupRightRev">
                  <dgm:alg type="sp"/>
                  <dgm:shape xmlns:r="http://schemas.openxmlformats.org/officeDocument/2006/relationships" r:blip="">
                    <dgm:adjLst/>
                  </dgm:shape>
                  <dgm:presOf/>
                </dgm:layoutNode>
              </dgm:if>
              <dgm:else name="Name21"/>
            </dgm:choose>
          </dgm:else>
        </dgm:choose>
        <dgm:layoutNode name="desComposite">
          <dgm:alg type="composite"/>
          <dgm:shape xmlns:r="http://schemas.openxmlformats.org/officeDocument/2006/relationships" r:blip="">
            <dgm:adjLst/>
          </dgm:shape>
          <dgm:choose name="Name22">
            <dgm:if name="Name23" func="var" arg="dir" op="equ" val="norm">
              <dgm:constrLst>
                <dgm:constr type="ctrX" for="ch" forName="desCircle" refType="w" fact="0.5"/>
                <dgm:constr type="ctrY" for="ch" forName="desCircle" refType="h" fact="0.5"/>
                <dgm:constr type="w" for="ch" forName="desCircle" refType="w" fact="0.3249"/>
                <dgm:constr type="h" for="ch" forName="desCircle" refType="w" refFor="ch" refForName="desCircle"/>
                <dgm:constr type="l" for="ch" forName="chTx"/>
                <dgm:constr type="b" for="ch" forName="chTx" refType="h"/>
                <dgm:constr type="w" for="ch" forName="chTx" refType="w" fact="0.5786"/>
                <dgm:constr type="h" for="ch" forName="chTx" refType="h" fact="0.4525"/>
                <dgm:constr type="r" for="ch" forName="desTx" refType="w"/>
                <dgm:constr type="t" for="ch" forName="desTx"/>
                <dgm:constr type="w" for="ch" forName="desTx" refType="w" fact="0.5786"/>
                <dgm:constr type="h" for="ch" forName="desTx" refType="h" fact="0.4525"/>
              </dgm:constrLst>
            </dgm:if>
            <dgm:else name="Name24">
              <dgm:constrLst>
                <dgm:constr type="ctrX" for="ch" forName="desCircle" refType="w" fact="0.5"/>
                <dgm:constr type="ctrY" for="ch" forName="desCircle" refType="h" fact="0.5"/>
                <dgm:constr type="w" for="ch" forName="desCircle" refType="w" fact="0.3249"/>
                <dgm:constr type="h" for="ch" forName="desCircle" refType="w" refFor="ch" refForName="desCircle"/>
                <dgm:constr type="r" for="ch" forName="chTx" refType="w"/>
                <dgm:constr type="b" for="ch" forName="chTx" refType="h"/>
                <dgm:constr type="w" for="ch" forName="chTx" refType="w" fact="0.5786"/>
                <dgm:constr type="h" for="ch" forName="chTx" refType="h" fact="0.4525"/>
                <dgm:constr type="l" for="ch" forName="desTx"/>
                <dgm:constr type="t" for="ch" forName="desTx"/>
                <dgm:constr type="w" for="ch" forName="desTx" refType="w" fact="0.5786"/>
                <dgm:constr type="h" for="ch" forName="desTx" refType="h" fact="0.4525"/>
              </dgm:constrLst>
            </dgm:else>
          </dgm:choose>
          <dgm:layoutNode name="desCircle" styleLbl="node1">
            <dgm:alg type="sp"/>
            <dgm:shape xmlns:r="http://schemas.openxmlformats.org/officeDocument/2006/relationships" type="ellipse" r:blip="">
              <dgm:adjLst/>
            </dgm:shape>
            <dgm:presOf/>
            <dgm:constrLst>
              <dgm:constr type="h" refType="w" op="equ"/>
            </dgm:constrLst>
          </dgm:layoutNode>
          <dgm:layoutNode name="chTx" styleLbl="revTx">
            <dgm:choose name="Name25">
              <dgm:if name="Name26" func="var" arg="dir" op="equ" val="norm">
                <dgm:alg type="tx">
                  <dgm:param type="autoTxRot" val="grav"/>
                  <dgm:param type="parTxLTRAlign" val="r"/>
                  <dgm:param type="txAnchorVert" val="mid"/>
                  <dgm:param type="txAnchorVertCh" val="mid"/>
                </dgm:alg>
                <dgm:shape xmlns:r="http://schemas.openxmlformats.org/officeDocument/2006/relationships" rot="295" type="rect" r:blip="">
                  <dgm:adjLst/>
                </dgm:shape>
                <dgm:presOf axis="self" ptType="node"/>
              </dgm:if>
              <dgm:else name="Name27">
                <dgm:alg type="tx">
                  <dgm:param type="autoTxRot" val="grav"/>
                  <dgm:param type="parTxLTRAlign" val="l"/>
                  <dgm:param type="txAnchorVert" val="mid"/>
                  <dgm:param type="txAnchorVertCh" val="mid"/>
                </dgm:alg>
                <dgm:shape xmlns:r="http://schemas.openxmlformats.org/officeDocument/2006/relationships" rot="65" type="rect" r:blip="">
                  <dgm:adjLst/>
                </dgm:shape>
                <dgm:presOf axis="self" ptType="node"/>
              </dgm:else>
            </dgm:choose>
            <dgm:choose name="Name28">
              <dgm:if name="Name29" func="var" arg="dir" op="equ" val="norm">
                <dgm:constrLst>
                  <dgm:constr type="lMarg"/>
                  <dgm:constr type="rMarg" refType="primFontSz" fact="0.2"/>
                  <dgm:constr type="tMarg"/>
                  <dgm:constr type="bMarg"/>
                </dgm:constrLst>
              </dgm:if>
              <dgm:else name="Name30">
                <dgm:constrLst>
                  <dgm:constr type="rMarg"/>
                  <dgm:constr type="lMarg" refType="primFontSz" fact="0.2"/>
                  <dgm:constr type="tMarg"/>
                  <dgm:constr type="bMarg"/>
                </dgm:constrLst>
              </dgm:else>
            </dgm:choose>
            <dgm:ruleLst>
              <dgm:rule type="primFontSz" val="5" fact="NaN" max="NaN"/>
            </dgm:ruleLst>
          </dgm:layoutNode>
          <dgm:layoutNode name="desTx" styleLbl="revTx">
            <dgm:varLst>
              <dgm:bulletEnabled val="1"/>
            </dgm:varLst>
            <dgm:choose name="Name31">
              <dgm:if name="Name32" func="var" arg="dir" op="equ" val="norm">
                <dgm:alg type="tx">
                  <dgm:param type="autoTxRot" val="grav"/>
                  <dgm:param type="parTxLTRAlign" val="l"/>
                  <dgm:param type="shpTxLTRAlignCh" val="l"/>
                  <dgm:param type="stBulletLvl" val="1"/>
                  <dgm:param type="txAnchorVert" val="mid"/>
                </dgm:alg>
                <dgm:shape xmlns:r="http://schemas.openxmlformats.org/officeDocument/2006/relationships" rot="295" type="rect" r:blip="">
                  <dgm:adjLst/>
                </dgm:shape>
                <dgm:presOf axis="des" ptType="node"/>
              </dgm:if>
              <dgm:else name="Name33">
                <dgm:alg type="tx">
                  <dgm:param type="autoTxRot" val="grav"/>
                  <dgm:param type="parTxLTRAlign" val="r"/>
                  <dgm:param type="shpTxLTRAlignCh" val="r"/>
                  <dgm:param type="stBulletLvl" val="1"/>
                  <dgm:param type="txAnchorVert" val="mid"/>
                </dgm:alg>
                <dgm:shape xmlns:r="http://schemas.openxmlformats.org/officeDocument/2006/relationships" rot="65" type="rect" r:blip="">
                  <dgm:adjLst/>
                </dgm:shape>
                <dgm:presOf axis="des" ptType="node"/>
              </dgm:else>
            </dgm:choose>
            <dgm:choose name="Name34">
              <dgm:if name="Name35" func="var" arg="dir" op="equ" val="norm">
                <dgm:constrLst>
                  <dgm:constr type="rMarg"/>
                  <dgm:constr type="lMarg" refType="primFontSz" fact="0.2"/>
                  <dgm:constr type="tMarg"/>
                  <dgm:constr type="bMarg"/>
                </dgm:constrLst>
              </dgm:if>
              <dgm:else name="Name36">
                <dgm:constrLst>
                  <dgm:constr type="lMarg"/>
                  <dgm:constr type="rMarg" refType="primFontSz" fact="0.2"/>
                  <dgm:constr type="tMarg"/>
                  <dgm:constr type="bMarg"/>
                </dgm:constrLst>
              </dgm:else>
            </dgm:choose>
            <dgm:ruleLst>
              <dgm:rule type="primFontSz" val="5" fact="NaN" max="NaN"/>
            </dgm:ruleLst>
          </dgm:layoutNode>
        </dgm:layoutNode>
        <dgm:layoutNode name="desBackupRightNorm">
          <dgm:alg type="sp"/>
          <dgm:shape xmlns:r="http://schemas.openxmlformats.org/officeDocument/2006/relationships" r:blip="">
            <dgm:adjLst/>
          </dgm:shape>
          <dgm:presOf/>
        </dgm:layoutNode>
        <dgm:choose name="Name37">
          <dgm:if name="Name38" func="var" arg="dir" op="neq" val="norm">
            <dgm:choose name="Name39">
              <dgm:if name="Name40" axis="self" ptType="node" func="revPos" op="neq" val="1">
                <dgm:layoutNode name="desBackupLeftRev">
                  <dgm:alg type="sp"/>
                  <dgm:shape xmlns:r="http://schemas.openxmlformats.org/officeDocument/2006/relationships" r:blip="">
                    <dgm:adjLst/>
                  </dgm:shape>
                  <dgm:presOf/>
                </dgm:layoutNode>
              </dgm:if>
              <dgm:else name="Name41"/>
            </dgm:choose>
          </dgm:if>
          <dgm:else name="Name42"/>
        </dgm:choose>
        <dgm:forEach name="Name43" axis="followSib" ptType="sibTrans" hideLastTrans="0" cnt="1">
          <dgm:layoutNode name="desSpace">
            <dgm:alg type="sp"/>
            <dgm:shape xmlns:r="http://schemas.openxmlformats.org/officeDocument/2006/relationships" r:blip="">
              <dgm:adjLst/>
            </dgm:shape>
            <dgm:presOf/>
          </dgm:layoutNode>
        </dgm:forEach>
      </dgm:forEach>
      <dgm:choose name="Name44">
        <dgm:if name="Name45" func="var" arg="dir" op="neq" val="norm">
          <dgm:layoutNode name="parBackupRev">
            <dgm:alg type="sp"/>
            <dgm:shape xmlns:r="http://schemas.openxmlformats.org/officeDocument/2006/relationships" r:blip="">
              <dgm:adjLst/>
            </dgm:shape>
            <dgm:presOf/>
          </dgm:layoutNode>
        </dgm:if>
        <dgm:else name="Name4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C47CD8-9205-4B6F-B3B1-E9B9AF2671E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4ADD38BC-5726-4A91-9D17-51FD88CFA87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050ADB3-F1B8-43BB-B836-6E8DF40468F4}" type="datetimeFigureOut">
              <a:rPr lang="en-GB" smtClean="0"/>
              <a:t>10/12/2019</a:t>
            </a:fld>
            <a:endParaRPr lang="en-GB" dirty="0"/>
          </a:p>
        </p:txBody>
      </p:sp>
      <p:sp>
        <p:nvSpPr>
          <p:cNvPr id="4" name="Footer Placeholder 3">
            <a:extLst>
              <a:ext uri="{FF2B5EF4-FFF2-40B4-BE49-F238E27FC236}">
                <a16:creationId xmlns:a16="http://schemas.microsoft.com/office/drawing/2014/main" id="{C3448CF5-7878-4BAC-BC17-53833FA1E6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75ED0816-EA7A-4BD2-9727-5D7D00CD760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0E8A9A5-90C5-45C4-B0A4-D9231DDAD06C}" type="slidenum">
              <a:rPr lang="en-GB" smtClean="0"/>
              <a:t>‹#›</a:t>
            </a:fld>
            <a:endParaRPr lang="en-GB" dirty="0"/>
          </a:p>
        </p:txBody>
      </p:sp>
    </p:spTree>
    <p:extLst>
      <p:ext uri="{BB962C8B-B14F-4D97-AF65-F5344CB8AC3E}">
        <p14:creationId xmlns:p14="http://schemas.microsoft.com/office/powerpoint/2010/main" val="329316520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2003B0-5F2D-4B79-B6B1-734DD2299D98}" type="datetimeFigureOut">
              <a:rPr lang="en-GB" smtClean="0"/>
              <a:t>10/12/2019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CDBE59-9507-4AD7-A57E-DCF6754B998C}" type="slidenum">
              <a:rPr lang="en-GB" smtClean="0"/>
              <a:t>‹#›</a:t>
            </a:fld>
            <a:endParaRPr lang="en-GB" dirty="0"/>
          </a:p>
        </p:txBody>
      </p:sp>
    </p:spTree>
    <p:extLst>
      <p:ext uri="{BB962C8B-B14F-4D97-AF65-F5344CB8AC3E}">
        <p14:creationId xmlns:p14="http://schemas.microsoft.com/office/powerpoint/2010/main" val="2034175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my name is Paula and I am going to talk about my dissertation research journey.</a:t>
            </a:r>
          </a:p>
          <a:p>
            <a:r>
              <a:rPr lang="en-GB" dirty="0"/>
              <a:t>The title of which is Making Matters: The Agency of Phoenician Glass Beads.</a:t>
            </a:r>
          </a:p>
          <a:p>
            <a:endParaRPr lang="en-GB" dirty="0"/>
          </a:p>
          <a:p>
            <a:endParaRPr lang="en-GB" dirty="0"/>
          </a:p>
          <a:p>
            <a:r>
              <a:rPr lang="en-GB" dirty="0"/>
              <a:t>As my research has included practical making sessions, you will have the chance to handle the results at the end. </a:t>
            </a:r>
          </a:p>
          <a:p>
            <a:endParaRPr lang="en-GB" dirty="0"/>
          </a:p>
          <a:p>
            <a:r>
              <a:rPr lang="en-GB" dirty="0"/>
              <a:t>(Bollen. 2019 March. Photograph of Blue Marble Bead)</a:t>
            </a:r>
          </a:p>
          <a:p>
            <a:endParaRPr lang="en-GB" dirty="0"/>
          </a:p>
          <a:p>
            <a:r>
              <a:rPr lang="en-GB" dirty="0"/>
              <a:t>Click!</a:t>
            </a:r>
          </a:p>
        </p:txBody>
      </p:sp>
      <p:sp>
        <p:nvSpPr>
          <p:cNvPr id="4" name="Slide Number Placeholder 3"/>
          <p:cNvSpPr>
            <a:spLocks noGrp="1"/>
          </p:cNvSpPr>
          <p:nvPr>
            <p:ph type="sldNum" sz="quarter" idx="5"/>
          </p:nvPr>
        </p:nvSpPr>
        <p:spPr/>
        <p:txBody>
          <a:bodyPr/>
          <a:lstStyle/>
          <a:p>
            <a:fld id="{D7CDBE59-9507-4AD7-A57E-DCF6754B998C}" type="slidenum">
              <a:rPr lang="en-GB" smtClean="0"/>
              <a:t>1</a:t>
            </a:fld>
            <a:endParaRPr lang="en-GB" dirty="0"/>
          </a:p>
        </p:txBody>
      </p:sp>
    </p:spTree>
    <p:extLst>
      <p:ext uri="{BB962C8B-B14F-4D97-AF65-F5344CB8AC3E}">
        <p14:creationId xmlns:p14="http://schemas.microsoft.com/office/powerpoint/2010/main" val="1587430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Idea: </a:t>
            </a:r>
            <a:r>
              <a:rPr lang="en-GB" dirty="0"/>
              <a:t>To investigate glass bead making with the view of gaining new understanding of ‘ancient’ Phoenician (Woolmer 2017:1-21) crafts people using the new materialism theory ( Coole and Frost 2010:1-43) .</a:t>
            </a:r>
          </a:p>
          <a:p>
            <a:r>
              <a:rPr lang="en-GB" dirty="0"/>
              <a:t>I was introduced to the Phoenicians through the module Pharaoh's and Phoenician’s  several years ok and I was hooked. They were accomplished crafts people, merchants and seafarers of the Levant ( Relief depicting a trade ship of the Phoenicians housed in the Musee De La Marine in Paris) who established a vast trade network across the Mediterranean (this is a map highlighting the archaeological evidence used to establish the network to date and is ongoing) and some say beyond. Among their repertoire of products were glass beads (the face bead in the British Museum and the bead collection on the left are in the V and A).</a:t>
            </a:r>
          </a:p>
          <a:p>
            <a:endParaRPr lang="en-GB" dirty="0"/>
          </a:p>
          <a:p>
            <a:r>
              <a:rPr lang="en-GB" dirty="0"/>
              <a:t>The fact that they were able to produce materials from their own culture and incorporate others from those they encountered producing uniquely commercial products gave them the edge on trade ( Woolmer 2011:112) and inevitably this success may have contributed to their downfall, although there are people living in Lebanon and elsewhere around the world today who are very proud of their Phoenician heritage so I use the phrase ‘ancient’ Phoenician in my work ( Khalaf 2019). </a:t>
            </a:r>
          </a:p>
          <a:p>
            <a:endParaRPr lang="en-GB" dirty="0"/>
          </a:p>
          <a:p>
            <a:r>
              <a:rPr lang="en-GB" dirty="0"/>
              <a:t>Click !!</a:t>
            </a:r>
          </a:p>
        </p:txBody>
      </p:sp>
      <p:sp>
        <p:nvSpPr>
          <p:cNvPr id="4" name="Slide Number Placeholder 3"/>
          <p:cNvSpPr>
            <a:spLocks noGrp="1"/>
          </p:cNvSpPr>
          <p:nvPr>
            <p:ph type="sldNum" sz="quarter" idx="5"/>
          </p:nvPr>
        </p:nvSpPr>
        <p:spPr/>
        <p:txBody>
          <a:bodyPr/>
          <a:lstStyle/>
          <a:p>
            <a:fld id="{D7CDBE59-9507-4AD7-A57E-DCF6754B998C}" type="slidenum">
              <a:rPr lang="en-GB" smtClean="0"/>
              <a:t>2</a:t>
            </a:fld>
            <a:endParaRPr lang="en-GB" dirty="0"/>
          </a:p>
        </p:txBody>
      </p:sp>
    </p:spTree>
    <p:extLst>
      <p:ext uri="{BB962C8B-B14F-4D97-AF65-F5344CB8AC3E}">
        <p14:creationId xmlns:p14="http://schemas.microsoft.com/office/powerpoint/2010/main" val="463637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Research</a:t>
            </a:r>
            <a:r>
              <a:rPr lang="en-GB" dirty="0"/>
              <a:t>: My research on the Phoenicians has taken me from classical writers like Pliny and Strabo (Bostock and Riley 1855. Strabo, translation 1932 by H.L. Jones) , through the antiquarians and Biblical approach and on to more recent ideas on their history and if indeed they could be termed as a civilisation at all? ( Quinn 2018). Through all of this it became clear that they deserve to be researched with a fresh perspective, not least because of their ability to articulate and incorporate the ideas of those around them and take them forward to produce a varied and vibrant collection of artefacts.</a:t>
            </a:r>
          </a:p>
          <a:p>
            <a:endParaRPr lang="en-GB" dirty="0"/>
          </a:p>
          <a:p>
            <a:r>
              <a:rPr lang="en-GB" dirty="0"/>
              <a:t>Research: Glass research has provided me with a vast amount of information (Nicholson and Henderson 2000:195-224 ). So much that I had to disregard that not associated with beads (I have a great data base for possible masters!!). Basically I discovered a vast network of glass bead researchers, those replicating ancient beads for museums and displays to those making a living from modern beads. </a:t>
            </a:r>
          </a:p>
          <a:p>
            <a:endParaRPr lang="en-GB" dirty="0"/>
          </a:p>
          <a:p>
            <a:r>
              <a:rPr lang="en-GB" b="1" dirty="0"/>
              <a:t>Theory: </a:t>
            </a:r>
            <a:r>
              <a:rPr lang="en-GB" dirty="0"/>
              <a:t>New materialisms is not in fact a new approach as materiality's have always played an important part in archaeological analysis as artefacts assemblages and finds have long been used to interpret the people of the past ( Coole and Frost. 2010:5). </a:t>
            </a:r>
          </a:p>
          <a:p>
            <a:r>
              <a:rPr lang="en-GB" dirty="0"/>
              <a:t>The New comes with the way materials are approached with the emphasis on the matter materials are made of and how we along with things are composed of the same matter, hence the matter can have agency along with the user. This intrinsic and extrinsic nature of this theory and  glass being made of the materials it is (Dry ingredients mixed and heated into a molten malleable mixture ,shaped and worked kilned and cooled into a solid) lends itself to a study of how the material agency can have an effect on the outcome even though there may be a preconceived idea of the end product ( Coole and Frost 2010:10-15). Click !!</a:t>
            </a:r>
          </a:p>
          <a:p>
            <a:endParaRPr lang="en-GB" dirty="0"/>
          </a:p>
          <a:p>
            <a:r>
              <a:rPr lang="en-GB" dirty="0"/>
              <a:t>   </a:t>
            </a:r>
          </a:p>
        </p:txBody>
      </p:sp>
      <p:sp>
        <p:nvSpPr>
          <p:cNvPr id="4" name="Slide Number Placeholder 3"/>
          <p:cNvSpPr>
            <a:spLocks noGrp="1"/>
          </p:cNvSpPr>
          <p:nvPr>
            <p:ph type="sldNum" sz="quarter" idx="5"/>
          </p:nvPr>
        </p:nvSpPr>
        <p:spPr/>
        <p:txBody>
          <a:bodyPr/>
          <a:lstStyle/>
          <a:p>
            <a:fld id="{D7CDBE59-9507-4AD7-A57E-DCF6754B998C}" type="slidenum">
              <a:rPr lang="en-GB" smtClean="0"/>
              <a:t>3</a:t>
            </a:fld>
            <a:endParaRPr lang="en-GB" dirty="0"/>
          </a:p>
        </p:txBody>
      </p:sp>
    </p:spTree>
    <p:extLst>
      <p:ext uri="{BB962C8B-B14F-4D97-AF65-F5344CB8AC3E}">
        <p14:creationId xmlns:p14="http://schemas.microsoft.com/office/powerpoint/2010/main" val="1587703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Interest: </a:t>
            </a:r>
            <a:r>
              <a:rPr lang="en-GB" dirty="0"/>
              <a:t>There is very little evidence in the archaeological record that can accurately pick up where glass manufacturing centres would have been. Primarily because the kiln may have been constructed of clay mixed with dung and straw. Of course there may be a burned area left behind, with blackened stones, but unless the by product of bead manufacture, i.e.; small pear shapes drops of glass or strings are found in situ,  as shown here, then it is very unlikely to be considered anything other than a hearth site (Paynter 2008:271-292. Hodgkinson 2015:279-284).</a:t>
            </a:r>
          </a:p>
          <a:p>
            <a:endParaRPr lang="en-GB" dirty="0"/>
          </a:p>
          <a:p>
            <a:r>
              <a:rPr lang="en-GB" dirty="0"/>
              <a:t>This has been one of my </a:t>
            </a:r>
            <a:r>
              <a:rPr lang="en-GB" b="1" dirty="0"/>
              <a:t>reasons</a:t>
            </a:r>
            <a:r>
              <a:rPr lang="en-GB" dirty="0"/>
              <a:t> for carrying out this research.  As it is likely that the glass industry developed alongside metallurgy, these sites are often presumed to be  of that craft, whereas they may also have been small glass bead furnaces. We know this as both metal (copper) was transported in ingots as was glass (Uluburin Ship Wreck (Pulak 2008:389-310) and more recently Kumluca Shipwreck ( Oniz 2019:3-14) both off the coast of Turkey) provides us with the evidence.</a:t>
            </a:r>
          </a:p>
          <a:p>
            <a:endParaRPr lang="en-GB" dirty="0"/>
          </a:p>
          <a:p>
            <a:r>
              <a:rPr lang="en-GB" dirty="0"/>
              <a:t>(Bollen 2019 . March. Photographs of waste pear drops and hooks, group of six beads)</a:t>
            </a:r>
          </a:p>
          <a:p>
            <a:endParaRPr lang="en-GB" dirty="0"/>
          </a:p>
          <a:p>
            <a:r>
              <a:rPr lang="en-GB" dirty="0"/>
              <a:t>Click !!</a:t>
            </a:r>
          </a:p>
        </p:txBody>
      </p:sp>
      <p:sp>
        <p:nvSpPr>
          <p:cNvPr id="4" name="Slide Number Placeholder 3"/>
          <p:cNvSpPr>
            <a:spLocks noGrp="1"/>
          </p:cNvSpPr>
          <p:nvPr>
            <p:ph type="sldNum" sz="quarter" idx="5"/>
          </p:nvPr>
        </p:nvSpPr>
        <p:spPr/>
        <p:txBody>
          <a:bodyPr/>
          <a:lstStyle/>
          <a:p>
            <a:fld id="{D7CDBE59-9507-4AD7-A57E-DCF6754B998C}" type="slidenum">
              <a:rPr lang="en-GB" smtClean="0"/>
              <a:t>4</a:t>
            </a:fld>
            <a:endParaRPr lang="en-GB" dirty="0"/>
          </a:p>
        </p:txBody>
      </p:sp>
    </p:spTree>
    <p:extLst>
      <p:ext uri="{BB962C8B-B14F-4D97-AF65-F5344CB8AC3E}">
        <p14:creationId xmlns:p14="http://schemas.microsoft.com/office/powerpoint/2010/main" val="3174260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Method:</a:t>
            </a:r>
            <a:r>
              <a:rPr lang="en-GB" dirty="0"/>
              <a:t> Now to be able to understand crafts people of the past I decided to take part in practical glass bead making sessions.</a:t>
            </a:r>
          </a:p>
          <a:p>
            <a:endParaRPr lang="en-GB" dirty="0"/>
          </a:p>
          <a:p>
            <a:r>
              <a:rPr lang="en-GB" dirty="0"/>
              <a:t>So I researched online and found two suitable establishments that were within my budget: </a:t>
            </a:r>
          </a:p>
          <a:p>
            <a:r>
              <a:rPr lang="en-GB" dirty="0"/>
              <a:t>I travelled up to Sunderland and took a four hour basic bead making session at the National Glass Making Centre there.</a:t>
            </a:r>
          </a:p>
          <a:p>
            <a:endParaRPr lang="en-GB" dirty="0"/>
          </a:p>
          <a:p>
            <a:r>
              <a:rPr lang="en-GB" dirty="0"/>
              <a:t>I also booked a one to one 5 hour session with a prominent glass bead maker called Mike Poole, based in Todmorden West Yorkshire he makes replica glass beads and pendants for museums, research fellows and reenactors. He also takes part in regular seminars and conferences around the country and is a avid promoter of the value of glass beads within the archaeological record.</a:t>
            </a:r>
          </a:p>
          <a:p>
            <a:endParaRPr lang="en-GB" dirty="0"/>
          </a:p>
          <a:p>
            <a:r>
              <a:rPr lang="en-GB" b="1" dirty="0"/>
              <a:t>Making: </a:t>
            </a:r>
            <a:r>
              <a:rPr lang="en-GB" b="0" dirty="0"/>
              <a:t>This is where my archaeological head mingled with my anthropological head and I read all I could by Ingold and Hallam.</a:t>
            </a:r>
          </a:p>
          <a:p>
            <a:r>
              <a:rPr lang="en-GB" b="0" dirty="0"/>
              <a:t>All I could on materials, materiality, material culture etc etc too much to mention here !! Before I </a:t>
            </a:r>
            <a:r>
              <a:rPr lang="en-GB" b="1" dirty="0"/>
              <a:t>‘made’ </a:t>
            </a:r>
            <a:r>
              <a:rPr lang="en-GB" b="0" dirty="0"/>
              <a:t>anything even resembling a glass bead. </a:t>
            </a:r>
          </a:p>
          <a:p>
            <a:r>
              <a:rPr lang="en-GB" b="0" dirty="0"/>
              <a:t>In fact this is an on going process for me.</a:t>
            </a:r>
          </a:p>
          <a:p>
            <a:endParaRPr lang="en-GB" b="0" dirty="0"/>
          </a:p>
          <a:p>
            <a:r>
              <a:rPr lang="en-GB" b="0" dirty="0"/>
              <a:t>(Bollen 2019. November. Group of beads made by writer)</a:t>
            </a:r>
          </a:p>
          <a:p>
            <a:endParaRPr lang="en-GB" dirty="0"/>
          </a:p>
          <a:p>
            <a:r>
              <a:rPr lang="en-GB" b="0" dirty="0"/>
              <a:t>Click !!</a:t>
            </a:r>
          </a:p>
          <a:p>
            <a:endParaRPr lang="en-GB" b="0" dirty="0"/>
          </a:p>
          <a:p>
            <a:endParaRPr lang="en-GB" b="1" dirty="0"/>
          </a:p>
        </p:txBody>
      </p:sp>
      <p:sp>
        <p:nvSpPr>
          <p:cNvPr id="4" name="Slide Number Placeholder 3"/>
          <p:cNvSpPr>
            <a:spLocks noGrp="1"/>
          </p:cNvSpPr>
          <p:nvPr>
            <p:ph type="sldNum" sz="quarter" idx="5"/>
          </p:nvPr>
        </p:nvSpPr>
        <p:spPr/>
        <p:txBody>
          <a:bodyPr/>
          <a:lstStyle/>
          <a:p>
            <a:fld id="{D7CDBE59-9507-4AD7-A57E-DCF6754B998C}" type="slidenum">
              <a:rPr lang="en-GB" smtClean="0"/>
              <a:t>5</a:t>
            </a:fld>
            <a:endParaRPr lang="en-GB" dirty="0"/>
          </a:p>
        </p:txBody>
      </p:sp>
    </p:spTree>
    <p:extLst>
      <p:ext uri="{BB962C8B-B14F-4D97-AF65-F5344CB8AC3E}">
        <p14:creationId xmlns:p14="http://schemas.microsoft.com/office/powerpoint/2010/main" val="2916046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My </a:t>
            </a:r>
            <a:r>
              <a:rPr lang="en-GB" b="1" dirty="0"/>
              <a:t>Analysis </a:t>
            </a:r>
            <a:r>
              <a:rPr lang="en-GB" b="0" dirty="0"/>
              <a:t>and </a:t>
            </a:r>
            <a:r>
              <a:rPr lang="en-GB" b="1" dirty="0"/>
              <a:t>Findings  </a:t>
            </a:r>
            <a:r>
              <a:rPr lang="en-GB" b="0" dirty="0"/>
              <a:t>will provide the main content of my dissertation. I have already touched on the experiences within my reflective report but will be going into deeper interpretation in the main body of my text. These are </a:t>
            </a:r>
            <a:r>
              <a:rPr lang="en-GB" b="1" dirty="0"/>
              <a:t>quotes from my report:</a:t>
            </a:r>
          </a:p>
          <a:p>
            <a:endParaRPr lang="en-GB" b="0" dirty="0"/>
          </a:p>
          <a:p>
            <a:r>
              <a:rPr lang="en-US" sz="1200" kern="1200" dirty="0">
                <a:solidFill>
                  <a:schemeClr val="tx1"/>
                </a:solidFill>
                <a:effectLst/>
                <a:latin typeface="+mn-lt"/>
                <a:ea typeface="+mn-ea"/>
                <a:cs typeface="+mn-cs"/>
              </a:rPr>
              <a:t>‘It dawned on me that all the times I had read an archaeological site report which listed finds, they nearly always included a bead or a group of beads, most of the time made of faience or glass, which were then placed in a bag, labelled, categorized, numbered and put in a box on museum shelves all around the world’ (Bollen 2019:5).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 was able to experience the malleability of the molten glass, the fact that it has a sound and smell when hot and has its own agency when it came to my lack of skill in manipulating it as I thought I could. It became clear to me that this bead was being made through me, but only when I allowed the bead to show me how, through numerous spurting and spitting's and wobbling and droppings, would it allow me to grasp the skill and patience it needed from me to make it’ (Bollen. 2019:3).</a:t>
            </a:r>
          </a:p>
          <a:p>
            <a:endParaRPr lang="en-US"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felt very fortunate; looking around the small group with me it was clear that they were not aware of the significance this moment meant, not just to me but to research and exploration within the understanding of archaeological material finds. The art of making a glass bead was an extension of me, yet it guided me, and together the end was realized, a glass bead! It had an awareness of my limitations as well as its own, our agency worked to form form basic matter that manipulation can make’(Bollen 2019:5).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Unfortunately, I was unable to produce a famous face bead.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But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Click !!</a:t>
            </a:r>
            <a:endParaRPr lang="en-GB" sz="1200" kern="1200" dirty="0">
              <a:solidFill>
                <a:schemeClr val="tx1"/>
              </a:solidFill>
              <a:effectLst/>
              <a:latin typeface="+mn-lt"/>
              <a:ea typeface="+mn-ea"/>
              <a:cs typeface="+mn-cs"/>
            </a:endParaRPr>
          </a:p>
          <a:p>
            <a:endParaRPr lang="en-GB" b="0" dirty="0"/>
          </a:p>
        </p:txBody>
      </p:sp>
      <p:sp>
        <p:nvSpPr>
          <p:cNvPr id="4" name="Slide Number Placeholder 3"/>
          <p:cNvSpPr>
            <a:spLocks noGrp="1"/>
          </p:cNvSpPr>
          <p:nvPr>
            <p:ph type="sldNum" sz="quarter" idx="5"/>
          </p:nvPr>
        </p:nvSpPr>
        <p:spPr/>
        <p:txBody>
          <a:bodyPr/>
          <a:lstStyle/>
          <a:p>
            <a:fld id="{D7CDBE59-9507-4AD7-A57E-DCF6754B998C}" type="slidenum">
              <a:rPr lang="en-GB" smtClean="0"/>
              <a:t>6</a:t>
            </a:fld>
            <a:endParaRPr lang="en-GB" dirty="0"/>
          </a:p>
        </p:txBody>
      </p:sp>
    </p:spTree>
    <p:extLst>
      <p:ext uri="{BB962C8B-B14F-4D97-AF65-F5344CB8AC3E}">
        <p14:creationId xmlns:p14="http://schemas.microsoft.com/office/powerpoint/2010/main" val="41427265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Making Matters: </a:t>
            </a:r>
            <a:r>
              <a:rPr lang="en-GB" b="0" dirty="0"/>
              <a:t>I made a shot video of my experience with Mike Poole that I will play for you now and some of my creations are being passed around, please take care as they are made of glass, and please do not remove them from their bags. Each is labelled with a session name, number and time label. And if you have any questions there is time after the video.</a:t>
            </a:r>
          </a:p>
          <a:p>
            <a:endParaRPr lang="en-GB" b="0" dirty="0"/>
          </a:p>
          <a:p>
            <a:r>
              <a:rPr lang="en-GB" b="0" dirty="0"/>
              <a:t>The last slide contains the relevant references. </a:t>
            </a:r>
          </a:p>
          <a:p>
            <a:endParaRPr lang="en-GB" b="0" dirty="0"/>
          </a:p>
          <a:p>
            <a:r>
              <a:rPr lang="en-GB" b="0" dirty="0"/>
              <a:t>Thank you.</a:t>
            </a:r>
          </a:p>
          <a:p>
            <a:endParaRPr lang="en-GB" dirty="0"/>
          </a:p>
          <a:p>
            <a:r>
              <a:rPr lang="en-GB" b="0" dirty="0"/>
              <a:t>Click Video !! (Bollen November 2019)</a:t>
            </a:r>
          </a:p>
          <a:p>
            <a:endParaRPr lang="en-GB" dirty="0"/>
          </a:p>
          <a:p>
            <a:endParaRPr lang="en-GB" dirty="0"/>
          </a:p>
          <a:p>
            <a:r>
              <a:rPr lang="en-GB" b="0" dirty="0"/>
              <a:t>Click References at end!!</a:t>
            </a:r>
          </a:p>
        </p:txBody>
      </p:sp>
      <p:sp>
        <p:nvSpPr>
          <p:cNvPr id="4" name="Slide Number Placeholder 3"/>
          <p:cNvSpPr>
            <a:spLocks noGrp="1"/>
          </p:cNvSpPr>
          <p:nvPr>
            <p:ph type="sldNum" sz="quarter" idx="5"/>
          </p:nvPr>
        </p:nvSpPr>
        <p:spPr/>
        <p:txBody>
          <a:bodyPr/>
          <a:lstStyle/>
          <a:p>
            <a:fld id="{D7CDBE59-9507-4AD7-A57E-DCF6754B998C}" type="slidenum">
              <a:rPr lang="en-GB" smtClean="0"/>
              <a:t>7</a:t>
            </a:fld>
            <a:endParaRPr lang="en-GB" dirty="0"/>
          </a:p>
        </p:txBody>
      </p:sp>
    </p:spTree>
    <p:extLst>
      <p:ext uri="{BB962C8B-B14F-4D97-AF65-F5344CB8AC3E}">
        <p14:creationId xmlns:p14="http://schemas.microsoft.com/office/powerpoint/2010/main" val="11252896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CDBE59-9507-4AD7-A57E-DCF6754B998C}" type="slidenum">
              <a:rPr lang="en-GB" smtClean="0"/>
              <a:t>8</a:t>
            </a:fld>
            <a:endParaRPr lang="en-GB" dirty="0"/>
          </a:p>
        </p:txBody>
      </p:sp>
    </p:spTree>
    <p:extLst>
      <p:ext uri="{BB962C8B-B14F-4D97-AF65-F5344CB8AC3E}">
        <p14:creationId xmlns:p14="http://schemas.microsoft.com/office/powerpoint/2010/main" val="1998466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8F78FD-89DF-4E62-8AF8-CD521655E201}" type="datetimeFigureOut">
              <a:rPr lang="en-GB" smtClean="0"/>
              <a:t>10/12/2019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AFB56E9-8489-473A-B93B-D686B48AE57A}" type="slidenum">
              <a:rPr lang="en-GB" smtClean="0"/>
              <a:t>‹#›</a:t>
            </a:fld>
            <a:endParaRPr lang="en-GB" dirty="0"/>
          </a:p>
        </p:txBody>
      </p:sp>
    </p:spTree>
    <p:extLst>
      <p:ext uri="{BB962C8B-B14F-4D97-AF65-F5344CB8AC3E}">
        <p14:creationId xmlns:p14="http://schemas.microsoft.com/office/powerpoint/2010/main" val="850257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8F78FD-89DF-4E62-8AF8-CD521655E201}" type="datetimeFigureOut">
              <a:rPr lang="en-GB" smtClean="0"/>
              <a:t>10/12/2019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AFB56E9-8489-473A-B93B-D686B48AE57A}" type="slidenum">
              <a:rPr lang="en-GB" smtClean="0"/>
              <a:t>‹#›</a:t>
            </a:fld>
            <a:endParaRPr lang="en-GB" dirty="0"/>
          </a:p>
        </p:txBody>
      </p:sp>
    </p:spTree>
    <p:extLst>
      <p:ext uri="{BB962C8B-B14F-4D97-AF65-F5344CB8AC3E}">
        <p14:creationId xmlns:p14="http://schemas.microsoft.com/office/powerpoint/2010/main" val="2070266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F78FD-89DF-4E62-8AF8-CD521655E201}" type="datetimeFigureOut">
              <a:rPr lang="en-GB" smtClean="0"/>
              <a:t>10/12/2019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AFB56E9-8489-473A-B93B-D686B48AE57A}" type="slidenum">
              <a:rPr lang="en-GB" smtClean="0"/>
              <a:t>‹#›</a:t>
            </a:fld>
            <a:endParaRPr lang="en-GB" dirty="0"/>
          </a:p>
        </p:txBody>
      </p:sp>
    </p:spTree>
    <p:extLst>
      <p:ext uri="{BB962C8B-B14F-4D97-AF65-F5344CB8AC3E}">
        <p14:creationId xmlns:p14="http://schemas.microsoft.com/office/powerpoint/2010/main" val="2442660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8F78FD-89DF-4E62-8AF8-CD521655E201}" type="datetimeFigureOut">
              <a:rPr lang="en-GB" smtClean="0"/>
              <a:t>10/12/2019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AFB56E9-8489-473A-B93B-D686B48AE57A}" type="slidenum">
              <a:rPr lang="en-GB" smtClean="0"/>
              <a:t>‹#›</a:t>
            </a:fld>
            <a:endParaRPr lang="en-GB" dirty="0"/>
          </a:p>
        </p:txBody>
      </p:sp>
    </p:spTree>
    <p:extLst>
      <p:ext uri="{BB962C8B-B14F-4D97-AF65-F5344CB8AC3E}">
        <p14:creationId xmlns:p14="http://schemas.microsoft.com/office/powerpoint/2010/main" val="16077901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8F78FD-89DF-4E62-8AF8-CD521655E201}" type="datetimeFigureOut">
              <a:rPr lang="en-GB" smtClean="0"/>
              <a:t>10/12/2019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9AFB56E9-8489-473A-B93B-D686B48AE57A}" type="slidenum">
              <a:rPr lang="en-GB" smtClean="0"/>
              <a:t>‹#›</a:t>
            </a:fld>
            <a:endParaRPr lang="en-GB" dirty="0"/>
          </a:p>
        </p:txBody>
      </p:sp>
    </p:spTree>
    <p:extLst>
      <p:ext uri="{BB962C8B-B14F-4D97-AF65-F5344CB8AC3E}">
        <p14:creationId xmlns:p14="http://schemas.microsoft.com/office/powerpoint/2010/main" val="38512866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8F78FD-89DF-4E62-8AF8-CD521655E201}" type="datetimeFigureOut">
              <a:rPr lang="en-GB" smtClean="0"/>
              <a:t>10/12/2019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AFB56E9-8489-473A-B93B-D686B48AE57A}" type="slidenum">
              <a:rPr lang="en-GB" smtClean="0"/>
              <a:t>‹#›</a:t>
            </a:fld>
            <a:endParaRPr lang="en-GB" dirty="0"/>
          </a:p>
        </p:txBody>
      </p:sp>
    </p:spTree>
    <p:extLst>
      <p:ext uri="{BB962C8B-B14F-4D97-AF65-F5344CB8AC3E}">
        <p14:creationId xmlns:p14="http://schemas.microsoft.com/office/powerpoint/2010/main" val="10565265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8F78FD-89DF-4E62-8AF8-CD521655E201}" type="datetimeFigureOut">
              <a:rPr lang="en-GB" smtClean="0"/>
              <a:t>10/12/2019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9AFB56E9-8489-473A-B93B-D686B48AE57A}" type="slidenum">
              <a:rPr lang="en-GB" smtClean="0"/>
              <a:t>‹#›</a:t>
            </a:fld>
            <a:endParaRPr lang="en-GB" dirty="0"/>
          </a:p>
        </p:txBody>
      </p:sp>
    </p:spTree>
    <p:extLst>
      <p:ext uri="{BB962C8B-B14F-4D97-AF65-F5344CB8AC3E}">
        <p14:creationId xmlns:p14="http://schemas.microsoft.com/office/powerpoint/2010/main" val="1433627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8F78FD-89DF-4E62-8AF8-CD521655E201}" type="datetimeFigureOut">
              <a:rPr lang="en-GB" smtClean="0"/>
              <a:t>10/12/2019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AFB56E9-8489-473A-B93B-D686B48AE57A}" type="slidenum">
              <a:rPr lang="en-GB" smtClean="0"/>
              <a:t>‹#›</a:t>
            </a:fld>
            <a:endParaRPr lang="en-GB" dirty="0"/>
          </a:p>
        </p:txBody>
      </p:sp>
    </p:spTree>
    <p:extLst>
      <p:ext uri="{BB962C8B-B14F-4D97-AF65-F5344CB8AC3E}">
        <p14:creationId xmlns:p14="http://schemas.microsoft.com/office/powerpoint/2010/main" val="2105141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8F78FD-89DF-4E62-8AF8-CD521655E201}" type="datetimeFigureOut">
              <a:rPr lang="en-GB" smtClean="0"/>
              <a:t>10/12/2019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AFB56E9-8489-473A-B93B-D686B48AE57A}" type="slidenum">
              <a:rPr lang="en-GB" smtClean="0"/>
              <a:t>‹#›</a:t>
            </a:fld>
            <a:endParaRPr lang="en-GB" dirty="0"/>
          </a:p>
        </p:txBody>
      </p:sp>
    </p:spTree>
    <p:extLst>
      <p:ext uri="{BB962C8B-B14F-4D97-AF65-F5344CB8AC3E}">
        <p14:creationId xmlns:p14="http://schemas.microsoft.com/office/powerpoint/2010/main" val="1943704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8F78FD-89DF-4E62-8AF8-CD521655E201}" type="datetimeFigureOut">
              <a:rPr lang="en-GB" smtClean="0"/>
              <a:t>10/12/2019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AFB56E9-8489-473A-B93B-D686B48AE57A}" type="slidenum">
              <a:rPr lang="en-GB" smtClean="0"/>
              <a:t>‹#›</a:t>
            </a:fld>
            <a:endParaRPr lang="en-GB" dirty="0"/>
          </a:p>
        </p:txBody>
      </p:sp>
    </p:spTree>
    <p:extLst>
      <p:ext uri="{BB962C8B-B14F-4D97-AF65-F5344CB8AC3E}">
        <p14:creationId xmlns:p14="http://schemas.microsoft.com/office/powerpoint/2010/main" val="3702097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8F78FD-89DF-4E62-8AF8-CD521655E201}" type="datetimeFigureOut">
              <a:rPr lang="en-GB" smtClean="0"/>
              <a:t>10/12/2019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AFB56E9-8489-473A-B93B-D686B48AE57A}" type="slidenum">
              <a:rPr lang="en-GB" smtClean="0"/>
              <a:t>‹#›</a:t>
            </a:fld>
            <a:endParaRPr lang="en-GB" dirty="0"/>
          </a:p>
        </p:txBody>
      </p:sp>
    </p:spTree>
    <p:extLst>
      <p:ext uri="{BB962C8B-B14F-4D97-AF65-F5344CB8AC3E}">
        <p14:creationId xmlns:p14="http://schemas.microsoft.com/office/powerpoint/2010/main" val="42568992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8F78FD-89DF-4E62-8AF8-CD521655E201}" type="datetimeFigureOut">
              <a:rPr lang="en-GB" smtClean="0"/>
              <a:t>10/12/2019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AFB56E9-8489-473A-B93B-D686B48AE57A}" type="slidenum">
              <a:rPr lang="en-GB" smtClean="0"/>
              <a:t>‹#›</a:t>
            </a:fld>
            <a:endParaRPr lang="en-GB"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750087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8F78FD-89DF-4E62-8AF8-CD521655E201}" type="datetimeFigureOut">
              <a:rPr lang="en-GB" smtClean="0"/>
              <a:t>10/12/2019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AFB56E9-8489-473A-B93B-D686B48AE57A}" type="slidenum">
              <a:rPr lang="en-GB" smtClean="0"/>
              <a:t>‹#›</a:t>
            </a:fld>
            <a:endParaRPr lang="en-GB" dirty="0"/>
          </a:p>
        </p:txBody>
      </p:sp>
    </p:spTree>
    <p:extLst>
      <p:ext uri="{BB962C8B-B14F-4D97-AF65-F5344CB8AC3E}">
        <p14:creationId xmlns:p14="http://schemas.microsoft.com/office/powerpoint/2010/main" val="4216297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08F78FD-89DF-4E62-8AF8-CD521655E201}" type="datetimeFigureOut">
              <a:rPr lang="en-GB" smtClean="0"/>
              <a:t>10/12/2019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AFB56E9-8489-473A-B93B-D686B48AE57A}" type="slidenum">
              <a:rPr lang="en-GB" smtClean="0"/>
              <a:t>‹#›</a:t>
            </a:fld>
            <a:endParaRPr lang="en-GB" dirty="0"/>
          </a:p>
        </p:txBody>
      </p:sp>
    </p:spTree>
    <p:extLst>
      <p:ext uri="{BB962C8B-B14F-4D97-AF65-F5344CB8AC3E}">
        <p14:creationId xmlns:p14="http://schemas.microsoft.com/office/powerpoint/2010/main" val="24983065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08F78FD-89DF-4E62-8AF8-CD521655E201}" type="datetimeFigureOut">
              <a:rPr lang="en-GB" smtClean="0"/>
              <a:t>10/12/2019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AFB56E9-8489-473A-B93B-D686B48AE57A}" type="slidenum">
              <a:rPr lang="en-GB" smtClean="0"/>
              <a:t>‹#›</a:t>
            </a:fld>
            <a:endParaRPr lang="en-GB" dirty="0"/>
          </a:p>
        </p:txBody>
      </p:sp>
    </p:spTree>
    <p:extLst>
      <p:ext uri="{BB962C8B-B14F-4D97-AF65-F5344CB8AC3E}">
        <p14:creationId xmlns:p14="http://schemas.microsoft.com/office/powerpoint/2010/main" val="20890925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8F78FD-89DF-4E62-8AF8-CD521655E201}" type="datetimeFigureOut">
              <a:rPr lang="en-GB" smtClean="0"/>
              <a:t>10/12/2019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AFB56E9-8489-473A-B93B-D686B48AE57A}" type="slidenum">
              <a:rPr lang="en-GB" smtClean="0"/>
              <a:t>‹#›</a:t>
            </a:fld>
            <a:endParaRPr lang="en-GB" dirty="0"/>
          </a:p>
        </p:txBody>
      </p:sp>
    </p:spTree>
    <p:extLst>
      <p:ext uri="{BB962C8B-B14F-4D97-AF65-F5344CB8AC3E}">
        <p14:creationId xmlns:p14="http://schemas.microsoft.com/office/powerpoint/2010/main" val="19980356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8F78FD-89DF-4E62-8AF8-CD521655E201}" type="datetimeFigureOut">
              <a:rPr lang="en-GB" smtClean="0"/>
              <a:t>10/12/2019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AFB56E9-8489-473A-B93B-D686B48AE57A}" type="slidenum">
              <a:rPr lang="en-GB" smtClean="0"/>
              <a:t>‹#›</a:t>
            </a:fld>
            <a:endParaRPr lang="en-GB" dirty="0"/>
          </a:p>
        </p:txBody>
      </p:sp>
    </p:spTree>
    <p:extLst>
      <p:ext uri="{BB962C8B-B14F-4D97-AF65-F5344CB8AC3E}">
        <p14:creationId xmlns:p14="http://schemas.microsoft.com/office/powerpoint/2010/main" val="367766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908F78FD-89DF-4E62-8AF8-CD521655E201}" type="datetimeFigureOut">
              <a:rPr lang="en-GB" smtClean="0"/>
              <a:t>10/12/2019</a:t>
            </a:fld>
            <a:endParaRPr lang="en-GB"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9AFB56E9-8489-473A-B93B-D686B48AE57A}" type="slidenum">
              <a:rPr lang="en-GB" smtClean="0"/>
              <a:t>‹#›</a:t>
            </a:fld>
            <a:endParaRPr lang="en-GB" dirty="0"/>
          </a:p>
        </p:txBody>
      </p:sp>
    </p:spTree>
    <p:extLst>
      <p:ext uri="{BB962C8B-B14F-4D97-AF65-F5344CB8AC3E}">
        <p14:creationId xmlns:p14="http://schemas.microsoft.com/office/powerpoint/2010/main" val="1084489567"/>
      </p:ext>
    </p:extLst>
  </p:cSld>
  <p:clrMap bg1="dk1" tx1="lt1" bg2="dk2" tx2="lt2" accent1="accent1" accent2="accent2" accent3="accent3" accent4="accent4" accent5="accent5" accent6="accent6" hlink="hlink" folHlink="folHlink"/>
  <p:sldLayoutIdLst>
    <p:sldLayoutId id="2147483949" r:id="rId1"/>
    <p:sldLayoutId id="2147483950" r:id="rId2"/>
    <p:sldLayoutId id="2147483951" r:id="rId3"/>
    <p:sldLayoutId id="2147483952" r:id="rId4"/>
    <p:sldLayoutId id="2147483953" r:id="rId5"/>
    <p:sldLayoutId id="2147483954" r:id="rId6"/>
    <p:sldLayoutId id="2147483955" r:id="rId7"/>
    <p:sldLayoutId id="2147483956" r:id="rId8"/>
    <p:sldLayoutId id="2147483957" r:id="rId9"/>
    <p:sldLayoutId id="2147483958" r:id="rId10"/>
    <p:sldLayoutId id="2147483959" r:id="rId11"/>
    <p:sldLayoutId id="2147483960" r:id="rId12"/>
    <p:sldLayoutId id="2147483961" r:id="rId13"/>
    <p:sldLayoutId id="2147483962" r:id="rId14"/>
    <p:sldLayoutId id="2147483963" r:id="rId15"/>
    <p:sldLayoutId id="2147483964" r:id="rId16"/>
    <p:sldLayoutId id="2147483965"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image" Target="../media/image6.jpg"/><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5" Type="http://schemas.openxmlformats.org/officeDocument/2006/relationships/image" Target="../media/image8.svg"/><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9.jpeg"/><Relationship Id="rId7" Type="http://schemas.openxmlformats.org/officeDocument/2006/relationships/hyperlink" Target="https://en.wikipedia.org/wiki/Phoenicians_and_wine"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hyperlink" Target="http://www.venetianbeads.com/PhoenicianHeads.htm" TargetMode="External"/><Relationship Id="rId10" Type="http://schemas.openxmlformats.org/officeDocument/2006/relationships/hyperlink" Target="https://www.flickr.com/photos/kotomi-jewelry/3236483401" TargetMode="External"/><Relationship Id="rId4" Type="http://schemas.openxmlformats.org/officeDocument/2006/relationships/image" Target="../media/image10.jpg"/><Relationship Id="rId9" Type="http://schemas.openxmlformats.org/officeDocument/2006/relationships/image" Target="../media/image12.jpg"/></Relationships>
</file>

<file path=ppt/slides/_rels/slide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3.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research.northumbria.ac.uk/support/tag/esrc/" TargetMode="External"/><Relationship Id="rId5" Type="http://schemas.openxmlformats.org/officeDocument/2006/relationships/image" Target="../media/image14.gif"/><Relationship Id="rId4" Type="http://schemas.openxmlformats.org/officeDocument/2006/relationships/hyperlink" Target="https://pixabay.com/en/chaos-regulation-chaos-theory-485496/"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5.jpg"/><Relationship Id="rId7" Type="http://schemas.openxmlformats.org/officeDocument/2006/relationships/image" Target="../media/image17.jp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6.jpg"/><Relationship Id="rId5" Type="http://schemas.openxmlformats.org/officeDocument/2006/relationships/image" Target="../media/image8.sv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7.png"/><Relationship Id="rId7" Type="http://schemas.openxmlformats.org/officeDocument/2006/relationships/hyperlink" Target="https://pixabay.com/en/recursion-icon-iteration-icon-2865934/"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18.png"/><Relationship Id="rId10" Type="http://schemas.openxmlformats.org/officeDocument/2006/relationships/image" Target="../media/image21.jpg"/><Relationship Id="rId4" Type="http://schemas.openxmlformats.org/officeDocument/2006/relationships/image" Target="../media/image8.svg"/><Relationship Id="rId9" Type="http://schemas.openxmlformats.org/officeDocument/2006/relationships/image" Target="../media/image20.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hyperlink" Target="http://www.perseus.tufts.edu/hopper/text?doc=plin.+nat+toc" TargetMode="External"/><Relationship Id="rId7" Type="http://schemas.openxmlformats.org/officeDocument/2006/relationships/hyperlink" Target="http://www.research.britishmuseum.org/"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www.flickr.com/" TargetMode="External"/><Relationship Id="rId5" Type="http://schemas.openxmlformats.org/officeDocument/2006/relationships/hyperlink" Target="http://www.gettyimages.co.uk/" TargetMode="External"/><Relationship Id="rId4" Type="http://schemas.openxmlformats.org/officeDocument/2006/relationships/hyperlink" Target="https://phoenicia.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A picture containing table, food, sitting, bowl&#10;&#10;Description automatically generated">
            <a:extLst>
              <a:ext uri="{FF2B5EF4-FFF2-40B4-BE49-F238E27FC236}">
                <a16:creationId xmlns:a16="http://schemas.microsoft.com/office/drawing/2014/main" id="{A13E25AF-8F31-4E95-89E1-1D2EE05040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10526" y="264642"/>
            <a:ext cx="2633662" cy="1481435"/>
          </a:xfrm>
          <a:prstGeom prst="rect">
            <a:avLst/>
          </a:prstGeom>
          <a:effectLst>
            <a:softEdge rad="127000"/>
          </a:effectLst>
        </p:spPr>
      </p:pic>
      <p:cxnSp>
        <p:nvCxnSpPr>
          <p:cNvPr id="14" name="Straight Connector 13">
            <a:extLst>
              <a:ext uri="{FF2B5EF4-FFF2-40B4-BE49-F238E27FC236}">
                <a16:creationId xmlns:a16="http://schemas.microsoft.com/office/drawing/2014/main" id="{35779C18-A716-47CB-9FC2-D4FA01083E4E}"/>
              </a:ext>
            </a:extLst>
          </p:cNvPr>
          <p:cNvCxnSpPr>
            <a:cxnSpLocks/>
          </p:cNvCxnSpPr>
          <p:nvPr/>
        </p:nvCxnSpPr>
        <p:spPr>
          <a:xfrm flipV="1">
            <a:off x="728663" y="3834208"/>
            <a:ext cx="10772775" cy="1"/>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Diagram 4">
            <a:extLst>
              <a:ext uri="{FF2B5EF4-FFF2-40B4-BE49-F238E27FC236}">
                <a16:creationId xmlns:a16="http://schemas.microsoft.com/office/drawing/2014/main" id="{5E3E0C0D-2B48-439D-A1F2-BCA9912C10AA}"/>
              </a:ext>
            </a:extLst>
          </p:cNvPr>
          <p:cNvGraphicFramePr/>
          <p:nvPr>
            <p:extLst>
              <p:ext uri="{D42A27DB-BD31-4B8C-83A1-F6EECF244321}">
                <p14:modId xmlns:p14="http://schemas.microsoft.com/office/powerpoint/2010/main" val="3276807293"/>
              </p:ext>
            </p:extLst>
          </p:nvPr>
        </p:nvGraphicFramePr>
        <p:xfrm>
          <a:off x="2032000" y="114300"/>
          <a:ext cx="9969500" cy="60240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6" name="Diagram 5">
            <a:extLst>
              <a:ext uri="{FF2B5EF4-FFF2-40B4-BE49-F238E27FC236}">
                <a16:creationId xmlns:a16="http://schemas.microsoft.com/office/drawing/2014/main" id="{413234E5-CCB4-42C6-BEF2-D33D7C2DEA58}"/>
              </a:ext>
            </a:extLst>
          </p:cNvPr>
          <p:cNvGraphicFramePr/>
          <p:nvPr>
            <p:extLst>
              <p:ext uri="{D42A27DB-BD31-4B8C-83A1-F6EECF244321}">
                <p14:modId xmlns:p14="http://schemas.microsoft.com/office/powerpoint/2010/main" val="4028865844"/>
              </p:ext>
            </p:extLst>
          </p:nvPr>
        </p:nvGraphicFramePr>
        <p:xfrm>
          <a:off x="190500" y="114300"/>
          <a:ext cx="11811000" cy="662940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7" name="TextBox 6">
            <a:extLst>
              <a:ext uri="{FF2B5EF4-FFF2-40B4-BE49-F238E27FC236}">
                <a16:creationId xmlns:a16="http://schemas.microsoft.com/office/drawing/2014/main" id="{DBF05111-8EC7-44AA-A9CA-FD7AFEFE9FB1}"/>
              </a:ext>
            </a:extLst>
          </p:cNvPr>
          <p:cNvSpPr txBox="1"/>
          <p:nvPr/>
        </p:nvSpPr>
        <p:spPr>
          <a:xfrm>
            <a:off x="391886" y="264643"/>
            <a:ext cx="6261328" cy="1754326"/>
          </a:xfrm>
          <a:prstGeom prst="rect">
            <a:avLst/>
          </a:prstGeom>
          <a:noFill/>
        </p:spPr>
        <p:txBody>
          <a:bodyPr wrap="square" rtlCol="0">
            <a:spAutoFit/>
          </a:bodyPr>
          <a:lstStyle/>
          <a:p>
            <a:r>
              <a:rPr lang="en-GB" sz="5400" b="1" dirty="0"/>
              <a:t>My Making Matters Journey…</a:t>
            </a:r>
          </a:p>
        </p:txBody>
      </p:sp>
      <p:pic>
        <p:nvPicPr>
          <p:cNvPr id="11" name="Graphic 10" descr="Open hand">
            <a:extLst>
              <a:ext uri="{FF2B5EF4-FFF2-40B4-BE49-F238E27FC236}">
                <a16:creationId xmlns:a16="http://schemas.microsoft.com/office/drawing/2014/main" id="{16C39807-84F5-4280-99C2-AFF1320F1E33}"/>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rot="19323711">
            <a:off x="8943574" y="63771"/>
            <a:ext cx="2432852" cy="3338158"/>
          </a:xfrm>
          <a:prstGeom prst="rect">
            <a:avLst/>
          </a:prstGeom>
        </p:spPr>
      </p:pic>
      <p:pic>
        <p:nvPicPr>
          <p:cNvPr id="12" name="Graphic 11" descr="Open hand">
            <a:extLst>
              <a:ext uri="{FF2B5EF4-FFF2-40B4-BE49-F238E27FC236}">
                <a16:creationId xmlns:a16="http://schemas.microsoft.com/office/drawing/2014/main" id="{E8D25D0A-1340-43B4-AEDE-DF4555B1325C}"/>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rot="13178072" flipV="1">
            <a:off x="7189977" y="80769"/>
            <a:ext cx="2432852" cy="3280260"/>
          </a:xfrm>
          <a:prstGeom prst="rect">
            <a:avLst/>
          </a:prstGeom>
        </p:spPr>
      </p:pic>
      <p:sp>
        <p:nvSpPr>
          <p:cNvPr id="20" name="Circle: Hollow 19">
            <a:extLst>
              <a:ext uri="{FF2B5EF4-FFF2-40B4-BE49-F238E27FC236}">
                <a16:creationId xmlns:a16="http://schemas.microsoft.com/office/drawing/2014/main" id="{68D886C0-53C3-44B4-A01A-33C15E61A8DE}"/>
              </a:ext>
            </a:extLst>
          </p:cNvPr>
          <p:cNvSpPr/>
          <p:nvPr/>
        </p:nvSpPr>
        <p:spPr>
          <a:xfrm>
            <a:off x="3660508" y="3267027"/>
            <a:ext cx="1134361" cy="1134361"/>
          </a:xfrm>
          <a:prstGeom prst="donut">
            <a:avLst/>
          </a:prstGeom>
          <a:solidFill>
            <a:srgbClr val="FFC000"/>
          </a:solidFill>
          <a:ln w="76200">
            <a:solidFill>
              <a:srgbClr val="C00000"/>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dirty="0"/>
          </a:p>
        </p:txBody>
      </p:sp>
      <p:sp>
        <p:nvSpPr>
          <p:cNvPr id="2" name="TextBox 1">
            <a:extLst>
              <a:ext uri="{FF2B5EF4-FFF2-40B4-BE49-F238E27FC236}">
                <a16:creationId xmlns:a16="http://schemas.microsoft.com/office/drawing/2014/main" id="{51AC3367-78BB-4774-98E9-3B928B3E7DB0}"/>
              </a:ext>
            </a:extLst>
          </p:cNvPr>
          <p:cNvSpPr txBox="1"/>
          <p:nvPr/>
        </p:nvSpPr>
        <p:spPr>
          <a:xfrm>
            <a:off x="7668126" y="5700565"/>
            <a:ext cx="4768195" cy="461665"/>
          </a:xfrm>
          <a:prstGeom prst="rect">
            <a:avLst/>
          </a:prstGeom>
          <a:noFill/>
        </p:spPr>
        <p:txBody>
          <a:bodyPr wrap="square" rtlCol="0">
            <a:spAutoFit/>
          </a:bodyPr>
          <a:lstStyle/>
          <a:p>
            <a:r>
              <a:rPr lang="en-GB" sz="2400" dirty="0"/>
              <a:t>Paula Bollen 1401870</a:t>
            </a:r>
          </a:p>
        </p:txBody>
      </p:sp>
      <p:sp>
        <p:nvSpPr>
          <p:cNvPr id="4" name="TextBox 3">
            <a:extLst>
              <a:ext uri="{FF2B5EF4-FFF2-40B4-BE49-F238E27FC236}">
                <a16:creationId xmlns:a16="http://schemas.microsoft.com/office/drawing/2014/main" id="{D926B58D-B50B-4B32-9782-B01F9DFDDA58}"/>
              </a:ext>
            </a:extLst>
          </p:cNvPr>
          <p:cNvSpPr txBox="1"/>
          <p:nvPr/>
        </p:nvSpPr>
        <p:spPr>
          <a:xfrm>
            <a:off x="1219200" y="5700565"/>
            <a:ext cx="6014105" cy="830997"/>
          </a:xfrm>
          <a:prstGeom prst="rect">
            <a:avLst/>
          </a:prstGeom>
          <a:noFill/>
        </p:spPr>
        <p:txBody>
          <a:bodyPr wrap="square" rtlCol="0">
            <a:spAutoFit/>
          </a:bodyPr>
          <a:lstStyle/>
          <a:p>
            <a:r>
              <a:rPr lang="en-GB" sz="2400" dirty="0"/>
              <a:t>HPAR6014   Dissertation Research </a:t>
            </a:r>
          </a:p>
          <a:p>
            <a:r>
              <a:rPr lang="en-GB" sz="2400" dirty="0"/>
              <a:t>Project Oral Presentation.</a:t>
            </a:r>
          </a:p>
        </p:txBody>
      </p:sp>
    </p:spTree>
    <p:extLst>
      <p:ext uri="{BB962C8B-B14F-4D97-AF65-F5344CB8AC3E}">
        <p14:creationId xmlns:p14="http://schemas.microsoft.com/office/powerpoint/2010/main" val="33164707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698E10F-39CF-472D-B9BA-F6D044D4FA08}"/>
              </a:ext>
            </a:extLst>
          </p:cNvPr>
          <p:cNvSpPr txBox="1"/>
          <p:nvPr/>
        </p:nvSpPr>
        <p:spPr>
          <a:xfrm>
            <a:off x="4191000" y="4243387"/>
            <a:ext cx="3810000" cy="230832"/>
          </a:xfrm>
          <a:prstGeom prst="rect">
            <a:avLst/>
          </a:prstGeom>
          <a:noFill/>
        </p:spPr>
        <p:txBody>
          <a:bodyPr wrap="square" rtlCol="0">
            <a:spAutoFit/>
          </a:bodyPr>
          <a:lstStyle/>
          <a:p>
            <a:r>
              <a:rPr lang="en-GB" sz="900" dirty="0"/>
              <a:t> </a:t>
            </a:r>
          </a:p>
        </p:txBody>
      </p:sp>
      <p:pic>
        <p:nvPicPr>
          <p:cNvPr id="1026" name="Picture 2" descr="Image result for phoenician boat">
            <a:extLst>
              <a:ext uri="{FF2B5EF4-FFF2-40B4-BE49-F238E27FC236}">
                <a16:creationId xmlns:a16="http://schemas.microsoft.com/office/drawing/2014/main" id="{15E2B839-DC4D-4070-BFD4-66A9CEAD32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6846" y="2167147"/>
            <a:ext cx="4886112" cy="424338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picture containing blue, sitting, small, table&#10;&#10;Description automatically generated">
            <a:extLst>
              <a:ext uri="{FF2B5EF4-FFF2-40B4-BE49-F238E27FC236}">
                <a16:creationId xmlns:a16="http://schemas.microsoft.com/office/drawing/2014/main" id="{50A2544D-F0E0-4C42-9464-6BCDE69A639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428769" y="3658570"/>
            <a:ext cx="1828800" cy="2532888"/>
          </a:xfrm>
          <a:prstGeom prst="rect">
            <a:avLst/>
          </a:prstGeom>
        </p:spPr>
      </p:pic>
      <p:pic>
        <p:nvPicPr>
          <p:cNvPr id="12" name="Picture 11" descr="A picture containing text, map&#10;&#10;Description automatically generated">
            <a:extLst>
              <a:ext uri="{FF2B5EF4-FFF2-40B4-BE49-F238E27FC236}">
                <a16:creationId xmlns:a16="http://schemas.microsoft.com/office/drawing/2014/main" id="{2EB2DA9A-D6DA-463C-A772-531A34304E2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394893" y="192403"/>
            <a:ext cx="6809154" cy="3426957"/>
          </a:xfrm>
          <a:prstGeom prst="rect">
            <a:avLst/>
          </a:prstGeom>
        </p:spPr>
      </p:pic>
      <p:sp>
        <p:nvSpPr>
          <p:cNvPr id="13" name="TextBox 12">
            <a:extLst>
              <a:ext uri="{FF2B5EF4-FFF2-40B4-BE49-F238E27FC236}">
                <a16:creationId xmlns:a16="http://schemas.microsoft.com/office/drawing/2014/main" id="{B9AF513C-0149-4E69-B75B-BE965CD9734E}"/>
              </a:ext>
            </a:extLst>
          </p:cNvPr>
          <p:cNvSpPr txBox="1"/>
          <p:nvPr/>
        </p:nvSpPr>
        <p:spPr>
          <a:xfrm>
            <a:off x="1985865" y="9484670"/>
            <a:ext cx="11430000" cy="230832"/>
          </a:xfrm>
          <a:prstGeom prst="rect">
            <a:avLst/>
          </a:prstGeom>
          <a:noFill/>
        </p:spPr>
        <p:txBody>
          <a:bodyPr wrap="square" rtlCol="0">
            <a:spAutoFit/>
          </a:bodyPr>
          <a:lstStyle/>
          <a:p>
            <a:r>
              <a:rPr lang="en-GB" sz="900" dirty="0">
                <a:hlinkClick r:id="rId7" tooltip="https://en.wikipedia.org/wiki/Phoenicians_and_wine"/>
              </a:rPr>
              <a:t>This Photo</a:t>
            </a:r>
            <a:r>
              <a:rPr lang="en-GB" sz="900" dirty="0"/>
              <a:t> by Unknown Author is licensed under </a:t>
            </a:r>
            <a:r>
              <a:rPr lang="en-GB" sz="900" dirty="0">
                <a:hlinkClick r:id="rId8" tooltip="https://creativecommons.org/licenses/by-sa/3.0/"/>
              </a:rPr>
              <a:t>CC BY-SA</a:t>
            </a:r>
            <a:endParaRPr lang="en-GB" sz="900" dirty="0"/>
          </a:p>
        </p:txBody>
      </p:sp>
      <p:pic>
        <p:nvPicPr>
          <p:cNvPr id="9" name="Picture 8" descr="A picture containing indoor, different, sitting, table&#10;&#10;Description automatically generated">
            <a:extLst>
              <a:ext uri="{FF2B5EF4-FFF2-40B4-BE49-F238E27FC236}">
                <a16:creationId xmlns:a16="http://schemas.microsoft.com/office/drawing/2014/main" id="{6ABC0140-CE04-46BC-94F2-0B01075677DE}"/>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394893" y="3874422"/>
            <a:ext cx="3417078" cy="2536113"/>
          </a:xfrm>
          <a:prstGeom prst="rect">
            <a:avLst/>
          </a:prstGeom>
        </p:spPr>
      </p:pic>
      <p:sp>
        <p:nvSpPr>
          <p:cNvPr id="14" name="Rectangle 13">
            <a:extLst>
              <a:ext uri="{FF2B5EF4-FFF2-40B4-BE49-F238E27FC236}">
                <a16:creationId xmlns:a16="http://schemas.microsoft.com/office/drawing/2014/main" id="{E7762675-95E2-45D2-A441-42B4F01FEB10}"/>
              </a:ext>
            </a:extLst>
          </p:cNvPr>
          <p:cNvSpPr/>
          <p:nvPr/>
        </p:nvSpPr>
        <p:spPr>
          <a:xfrm>
            <a:off x="7333861" y="914400"/>
            <a:ext cx="4292082" cy="830997"/>
          </a:xfrm>
          <a:prstGeom prst="rect">
            <a:avLst/>
          </a:prstGeom>
        </p:spPr>
        <p:txBody>
          <a:bodyPr wrap="square">
            <a:spAutoFit/>
          </a:bodyPr>
          <a:lstStyle/>
          <a:p>
            <a:pPr algn="ctr"/>
            <a:r>
              <a:rPr lang="en-US" sz="4800" b="1" dirty="0">
                <a:solidFill>
                  <a:srgbClr val="00CC99"/>
                </a:solidFill>
              </a:rPr>
              <a:t>IDEA: </a:t>
            </a:r>
            <a:endParaRPr lang="en-US" sz="4800" dirty="0"/>
          </a:p>
        </p:txBody>
      </p:sp>
      <p:sp>
        <p:nvSpPr>
          <p:cNvPr id="15" name="TextBox 14">
            <a:extLst>
              <a:ext uri="{FF2B5EF4-FFF2-40B4-BE49-F238E27FC236}">
                <a16:creationId xmlns:a16="http://schemas.microsoft.com/office/drawing/2014/main" id="{7B0AFC53-BD07-4D00-9ACC-478EEC531E6A}"/>
              </a:ext>
            </a:extLst>
          </p:cNvPr>
          <p:cNvSpPr txBox="1"/>
          <p:nvPr/>
        </p:nvSpPr>
        <p:spPr>
          <a:xfrm>
            <a:off x="132522" y="38427"/>
            <a:ext cx="11790436" cy="6627170"/>
          </a:xfrm>
          <a:prstGeom prst="rect">
            <a:avLst/>
          </a:prstGeom>
          <a:noFill/>
          <a:ln w="76200">
            <a:solidFill>
              <a:srgbClr val="C00000"/>
            </a:solidFill>
          </a:ln>
        </p:spPr>
        <p:txBody>
          <a:bodyPr wrap="square" rtlCol="0">
            <a:spAutoFit/>
          </a:bodyPr>
          <a:lstStyle/>
          <a:p>
            <a:endParaRPr lang="en-GB" dirty="0"/>
          </a:p>
        </p:txBody>
      </p:sp>
    </p:spTree>
    <p:extLst>
      <p:ext uri="{BB962C8B-B14F-4D97-AF65-F5344CB8AC3E}">
        <p14:creationId xmlns:p14="http://schemas.microsoft.com/office/powerpoint/2010/main" val="3209845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73621F9-91BC-4B60-B4E4-47E168AB9108}"/>
              </a:ext>
            </a:extLst>
          </p:cNvPr>
          <p:cNvSpPr/>
          <p:nvPr/>
        </p:nvSpPr>
        <p:spPr>
          <a:xfrm>
            <a:off x="372533" y="316089"/>
            <a:ext cx="11480800" cy="6001643"/>
          </a:xfrm>
          <a:prstGeom prst="rect">
            <a:avLst/>
          </a:prstGeom>
          <a:ln w="76200">
            <a:solidFill>
              <a:srgbClr val="C00000"/>
            </a:solidFill>
          </a:ln>
        </p:spPr>
        <p:txBody>
          <a:bodyPr wrap="square">
            <a:spAutoFit/>
          </a:bodyPr>
          <a:lstStyle/>
          <a:p>
            <a:r>
              <a:rPr lang="en-US" sz="4800" b="1" dirty="0">
                <a:solidFill>
                  <a:srgbClr val="00CC99"/>
                </a:solidFill>
              </a:rPr>
              <a:t>RESEARCH: </a:t>
            </a:r>
            <a:r>
              <a:rPr lang="en-US" sz="3600" dirty="0"/>
              <a:t>Gain access to as many journal articles, books and relevant publications in order to provide a basis of understanding of both subjects.</a:t>
            </a:r>
          </a:p>
          <a:p>
            <a:endParaRPr lang="en-US" sz="4800" dirty="0">
              <a:solidFill>
                <a:srgbClr val="00CC99"/>
              </a:solidFill>
            </a:endParaRPr>
          </a:p>
          <a:p>
            <a:endParaRPr lang="en-US" sz="4800" dirty="0">
              <a:solidFill>
                <a:srgbClr val="00CC99"/>
              </a:solidFill>
            </a:endParaRPr>
          </a:p>
          <a:p>
            <a:endParaRPr lang="en-US" sz="4800" b="1" dirty="0">
              <a:solidFill>
                <a:srgbClr val="00CC99"/>
              </a:solidFill>
            </a:endParaRPr>
          </a:p>
          <a:p>
            <a:r>
              <a:rPr lang="en-US" sz="4800" b="1" dirty="0">
                <a:solidFill>
                  <a:srgbClr val="00CC99"/>
                </a:solidFill>
              </a:rPr>
              <a:t>THEORY: </a:t>
            </a:r>
            <a:r>
              <a:rPr lang="en-US" sz="3600" dirty="0"/>
              <a:t>Incorporating New Materialisms Theory of ‘Matter’ having ‘agency’ over the process of making.</a:t>
            </a:r>
            <a:endParaRPr lang="ru-RU" sz="3600" dirty="0"/>
          </a:p>
          <a:p>
            <a:endParaRPr lang="en-GB" sz="3600" dirty="0"/>
          </a:p>
        </p:txBody>
      </p:sp>
      <p:pic>
        <p:nvPicPr>
          <p:cNvPr id="3" name="Picture Placeholder 101" descr="A red stop sign sitting on the ground&#10;&#10;Description automatically generated">
            <a:extLst>
              <a:ext uri="{FF2B5EF4-FFF2-40B4-BE49-F238E27FC236}">
                <a16:creationId xmlns:a16="http://schemas.microsoft.com/office/drawing/2014/main" id="{BD93CE3A-1323-4F6B-92A5-EFAF1EC22535}"/>
              </a:ext>
            </a:extLst>
          </p:cNvPr>
          <p:cNvPicPr>
            <a:picLocks noChangeAspect="1"/>
          </p:cNvPicPr>
          <p:nvPr/>
        </p:nvPicPr>
        <p:blipFill>
          <a:blip r:embed="rId3">
            <a:duotone>
              <a:schemeClr val="accent3">
                <a:shade val="45000"/>
                <a:satMod val="135000"/>
              </a:schemeClr>
              <a:prstClr val="white"/>
            </a:duotone>
            <a:extLst>
              <a:ext uri="{837473B0-CC2E-450A-ABE3-18F120FF3D39}">
                <a1611:picAttrSrcUrl xmlns:a1611="http://schemas.microsoft.com/office/drawing/2016/11/main" r:id="rId4"/>
              </a:ext>
            </a:extLst>
          </a:blip>
          <a:srcRect/>
          <a:stretch>
            <a:fillRect/>
          </a:stretch>
        </p:blipFill>
        <p:spPr>
          <a:xfrm>
            <a:off x="8824998" y="2084825"/>
            <a:ext cx="1975457" cy="1975457"/>
          </a:xfrm>
          <a:prstGeom prst="ellipse">
            <a:avLst/>
          </a:prstGeom>
          <a:solidFill>
            <a:schemeClr val="accent2">
              <a:lumMod val="75000"/>
            </a:schemeClr>
          </a:solidFill>
        </p:spPr>
      </p:pic>
      <p:pic>
        <p:nvPicPr>
          <p:cNvPr id="4" name="Picture Placeholder 91" descr="A picture containing ball, drawing, game&#10;&#10;Description automatically generated">
            <a:extLst>
              <a:ext uri="{FF2B5EF4-FFF2-40B4-BE49-F238E27FC236}">
                <a16:creationId xmlns:a16="http://schemas.microsoft.com/office/drawing/2014/main" id="{EEA44611-EAD9-47A9-B7A9-0E06A45BB993}"/>
              </a:ext>
            </a:extLst>
          </p:cNvPr>
          <p:cNvPicPr>
            <a:picLocks noChangeAspect="1"/>
          </p:cNvPicPr>
          <p:nvPr/>
        </p:nvPicPr>
        <p:blipFill>
          <a:blip r:embed="rId5">
            <a:duotone>
              <a:schemeClr val="accent4">
                <a:shade val="45000"/>
                <a:satMod val="135000"/>
              </a:schemeClr>
              <a:prstClr val="white"/>
            </a:duotone>
            <a:extLst>
              <a:ext uri="{837473B0-CC2E-450A-ABE3-18F120FF3D39}">
                <a1611:picAttrSrcUrl xmlns:a1611="http://schemas.microsoft.com/office/drawing/2016/11/main" r:id="rId6"/>
              </a:ext>
            </a:extLst>
          </a:blip>
          <a:srcRect/>
          <a:stretch>
            <a:fillRect/>
          </a:stretch>
        </p:blipFill>
        <p:spPr>
          <a:xfrm>
            <a:off x="3325977" y="2268542"/>
            <a:ext cx="2320915" cy="2320915"/>
          </a:xfrm>
          <a:prstGeom prst="ellipse">
            <a:avLst/>
          </a:prstGeom>
          <a:solidFill>
            <a:schemeClr val="accent2">
              <a:lumMod val="75000"/>
            </a:schemeClr>
          </a:solidFill>
          <a:ln w="76200">
            <a:solidFill>
              <a:srgbClr val="C00000"/>
            </a:solidFill>
          </a:ln>
        </p:spPr>
      </p:pic>
      <p:pic>
        <p:nvPicPr>
          <p:cNvPr id="5" name="Graphic 4" descr="Open hand">
            <a:extLst>
              <a:ext uri="{FF2B5EF4-FFF2-40B4-BE49-F238E27FC236}">
                <a16:creationId xmlns:a16="http://schemas.microsoft.com/office/drawing/2014/main" id="{B72ACC71-D0B1-4C80-B8C8-54AE694A0B0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19323711">
            <a:off x="9878509" y="1851150"/>
            <a:ext cx="2432852" cy="3338158"/>
          </a:xfrm>
          <a:prstGeom prst="rect">
            <a:avLst/>
          </a:prstGeom>
        </p:spPr>
      </p:pic>
      <p:pic>
        <p:nvPicPr>
          <p:cNvPr id="6" name="Graphic 5" descr="Open hand">
            <a:extLst>
              <a:ext uri="{FF2B5EF4-FFF2-40B4-BE49-F238E27FC236}">
                <a16:creationId xmlns:a16="http://schemas.microsoft.com/office/drawing/2014/main" id="{0CD13A0C-70F4-4C49-ACB6-AC4A5663CCD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13178072" flipV="1">
            <a:off x="7466369" y="1880099"/>
            <a:ext cx="2432852" cy="3280260"/>
          </a:xfrm>
          <a:prstGeom prst="rect">
            <a:avLst/>
          </a:prstGeom>
        </p:spPr>
      </p:pic>
    </p:spTree>
    <p:extLst>
      <p:ext uri="{BB962C8B-B14F-4D97-AF65-F5344CB8AC3E}">
        <p14:creationId xmlns:p14="http://schemas.microsoft.com/office/powerpoint/2010/main" val="3650924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cup, indoor, sitting, table&#10;&#10;Description automatically generated">
            <a:extLst>
              <a:ext uri="{FF2B5EF4-FFF2-40B4-BE49-F238E27FC236}">
                <a16:creationId xmlns:a16="http://schemas.microsoft.com/office/drawing/2014/main" id="{3A13DC54-B37B-4AF7-A9B1-B807B9BEB609}"/>
              </a:ext>
            </a:extLst>
          </p:cNvPr>
          <p:cNvPicPr>
            <a:picLocks noChangeAspect="1"/>
          </p:cNvPicPr>
          <p:nvPr/>
        </p:nvPicPr>
        <p:blipFill rotWithShape="1">
          <a:blip r:embed="rId3">
            <a:extLst>
              <a:ext uri="{28A0092B-C50C-407E-A947-70E740481C1C}">
                <a14:useLocalDpi xmlns:a14="http://schemas.microsoft.com/office/drawing/2010/main" val="0"/>
              </a:ext>
            </a:extLst>
          </a:blip>
          <a:srcRect t="13131" r="8581" b="23180"/>
          <a:stretch/>
        </p:blipFill>
        <p:spPr>
          <a:xfrm>
            <a:off x="8777287" y="1285875"/>
            <a:ext cx="2176463" cy="2695575"/>
          </a:xfrm>
          <a:prstGeom prst="rect">
            <a:avLst/>
          </a:prstGeom>
          <a:effectLst>
            <a:softEdge rad="63500"/>
          </a:effectLst>
        </p:spPr>
      </p:pic>
      <p:sp>
        <p:nvSpPr>
          <p:cNvPr id="2" name="Rectangle 1">
            <a:extLst>
              <a:ext uri="{FF2B5EF4-FFF2-40B4-BE49-F238E27FC236}">
                <a16:creationId xmlns:a16="http://schemas.microsoft.com/office/drawing/2014/main" id="{A8567BB9-F915-4EC4-9F74-4C6D228BD278}"/>
              </a:ext>
            </a:extLst>
          </p:cNvPr>
          <p:cNvSpPr/>
          <p:nvPr/>
        </p:nvSpPr>
        <p:spPr>
          <a:xfrm>
            <a:off x="259644" y="203199"/>
            <a:ext cx="11746089" cy="5909310"/>
          </a:xfrm>
          <a:prstGeom prst="rect">
            <a:avLst/>
          </a:prstGeom>
          <a:ln w="76200">
            <a:solidFill>
              <a:srgbClr val="C00000"/>
            </a:solidFill>
          </a:ln>
        </p:spPr>
        <p:txBody>
          <a:bodyPr wrap="square">
            <a:spAutoFit/>
          </a:bodyPr>
          <a:lstStyle/>
          <a:p>
            <a:r>
              <a:rPr lang="en-US" sz="4800" b="1" dirty="0">
                <a:solidFill>
                  <a:srgbClr val="00CC99"/>
                </a:solidFill>
              </a:rPr>
              <a:t>INTEREST</a:t>
            </a:r>
            <a:r>
              <a:rPr lang="en-US" sz="6600" b="1" dirty="0">
                <a:solidFill>
                  <a:srgbClr val="00CC99"/>
                </a:solidFill>
              </a:rPr>
              <a:t>: </a:t>
            </a:r>
            <a:r>
              <a:rPr lang="en-US" sz="3600" dirty="0"/>
              <a:t>Phoenician glass bead </a:t>
            </a:r>
          </a:p>
          <a:p>
            <a:r>
              <a:rPr lang="en-US" sz="3600" dirty="0"/>
              <a:t>makers and the lack of research </a:t>
            </a:r>
          </a:p>
          <a:p>
            <a:r>
              <a:rPr lang="en-US" sz="3600" dirty="0"/>
              <a:t>in their craft</a:t>
            </a:r>
            <a:r>
              <a:rPr lang="en-US" sz="4800" dirty="0"/>
              <a:t>.</a:t>
            </a:r>
            <a:endParaRPr lang="ru-RU" sz="4800" dirty="0"/>
          </a:p>
          <a:p>
            <a:endParaRPr lang="en-US" sz="4800" b="1" dirty="0">
              <a:solidFill>
                <a:srgbClr val="00CC99"/>
              </a:solidFill>
            </a:endParaRPr>
          </a:p>
          <a:p>
            <a:endParaRPr lang="en-US" sz="4800" b="1" dirty="0">
              <a:solidFill>
                <a:srgbClr val="00CC99"/>
              </a:solidFill>
            </a:endParaRPr>
          </a:p>
          <a:p>
            <a:endParaRPr lang="en-US" sz="4800" b="1" dirty="0">
              <a:solidFill>
                <a:srgbClr val="00CC99"/>
              </a:solidFill>
            </a:endParaRPr>
          </a:p>
          <a:p>
            <a:r>
              <a:rPr lang="en-US" sz="4800" b="1" dirty="0">
                <a:solidFill>
                  <a:srgbClr val="00CC99"/>
                </a:solidFill>
              </a:rPr>
              <a:t>REASON: </a:t>
            </a:r>
            <a:r>
              <a:rPr lang="en-US" sz="3600" dirty="0"/>
              <a:t>To draw attention to the knowledge and skill needed to produce glass beads.</a:t>
            </a:r>
            <a:endParaRPr lang="ru-RU" sz="3600" dirty="0"/>
          </a:p>
        </p:txBody>
      </p:sp>
      <p:pic>
        <p:nvPicPr>
          <p:cNvPr id="5" name="Graphic 4" descr="Open hand">
            <a:extLst>
              <a:ext uri="{FF2B5EF4-FFF2-40B4-BE49-F238E27FC236}">
                <a16:creationId xmlns:a16="http://schemas.microsoft.com/office/drawing/2014/main" id="{B30BBBA1-15F9-4275-A886-A301189FACF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9323711">
            <a:off x="9970096" y="2046299"/>
            <a:ext cx="2432852" cy="3338158"/>
          </a:xfrm>
          <a:prstGeom prst="rect">
            <a:avLst/>
          </a:prstGeom>
        </p:spPr>
      </p:pic>
      <p:pic>
        <p:nvPicPr>
          <p:cNvPr id="6" name="Graphic 5" descr="Open hand">
            <a:extLst>
              <a:ext uri="{FF2B5EF4-FFF2-40B4-BE49-F238E27FC236}">
                <a16:creationId xmlns:a16="http://schemas.microsoft.com/office/drawing/2014/main" id="{707AB652-0893-4733-BCCE-087DA230131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3178072" flipV="1">
            <a:off x="7391199" y="2041790"/>
            <a:ext cx="2432852" cy="3280260"/>
          </a:xfrm>
          <a:prstGeom prst="rect">
            <a:avLst/>
          </a:prstGeom>
        </p:spPr>
      </p:pic>
      <p:pic>
        <p:nvPicPr>
          <p:cNvPr id="4" name="Picture 3" descr="A group of shoes on the ground&#10;&#10;Description automatically generated">
            <a:extLst>
              <a:ext uri="{FF2B5EF4-FFF2-40B4-BE49-F238E27FC236}">
                <a16:creationId xmlns:a16="http://schemas.microsoft.com/office/drawing/2014/main" id="{E50EA6F6-768C-4FC8-8147-BEEA048D9B1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27034" y="2081905"/>
            <a:ext cx="2844472" cy="1600015"/>
          </a:xfrm>
          <a:prstGeom prst="rect">
            <a:avLst/>
          </a:prstGeom>
          <a:effectLst>
            <a:softEdge rad="63500"/>
          </a:effectLst>
        </p:spPr>
      </p:pic>
      <p:pic>
        <p:nvPicPr>
          <p:cNvPr id="9" name="Picture 8" descr="A picture containing indoor, sitting, green, table&#10;&#10;Description automatically generated">
            <a:extLst>
              <a:ext uri="{FF2B5EF4-FFF2-40B4-BE49-F238E27FC236}">
                <a16:creationId xmlns:a16="http://schemas.microsoft.com/office/drawing/2014/main" id="{674D614E-B341-4B1C-9947-DE3D2F520F5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17548" y="2430117"/>
            <a:ext cx="3551583" cy="1997765"/>
          </a:xfrm>
          <a:prstGeom prst="rect">
            <a:avLst/>
          </a:prstGeom>
          <a:effectLst>
            <a:softEdge rad="63500"/>
          </a:effectLst>
        </p:spPr>
      </p:pic>
    </p:spTree>
    <p:extLst>
      <p:ext uri="{BB962C8B-B14F-4D97-AF65-F5344CB8AC3E}">
        <p14:creationId xmlns:p14="http://schemas.microsoft.com/office/powerpoint/2010/main" val="4073903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DF7638E-4DFA-42D7-B210-ECD0DF3BA54E}"/>
              </a:ext>
            </a:extLst>
          </p:cNvPr>
          <p:cNvSpPr/>
          <p:nvPr/>
        </p:nvSpPr>
        <p:spPr>
          <a:xfrm>
            <a:off x="3048000" y="3105835"/>
            <a:ext cx="6096000" cy="369332"/>
          </a:xfrm>
          <a:prstGeom prst="rect">
            <a:avLst/>
          </a:prstGeom>
        </p:spPr>
        <p:txBody>
          <a:bodyPr>
            <a:spAutoFit/>
          </a:bodyPr>
          <a:lstStyle/>
          <a:p>
            <a:r>
              <a:rPr lang="en-US" dirty="0"/>
              <a:t>.</a:t>
            </a:r>
            <a:endParaRPr lang="ru-RU" dirty="0"/>
          </a:p>
        </p:txBody>
      </p:sp>
      <p:sp>
        <p:nvSpPr>
          <p:cNvPr id="3" name="Rectangle 2">
            <a:extLst>
              <a:ext uri="{FF2B5EF4-FFF2-40B4-BE49-F238E27FC236}">
                <a16:creationId xmlns:a16="http://schemas.microsoft.com/office/drawing/2014/main" id="{94965D86-AC28-46AE-B217-8710EE64CAEB}"/>
              </a:ext>
            </a:extLst>
          </p:cNvPr>
          <p:cNvSpPr/>
          <p:nvPr/>
        </p:nvSpPr>
        <p:spPr>
          <a:xfrm>
            <a:off x="372533" y="462844"/>
            <a:ext cx="6874405" cy="1938992"/>
          </a:xfrm>
          <a:prstGeom prst="rect">
            <a:avLst/>
          </a:prstGeom>
        </p:spPr>
        <p:txBody>
          <a:bodyPr wrap="square">
            <a:spAutoFit/>
          </a:bodyPr>
          <a:lstStyle/>
          <a:p>
            <a:r>
              <a:rPr lang="en-US" sz="4800" b="1" dirty="0">
                <a:solidFill>
                  <a:srgbClr val="00CC99"/>
                </a:solidFill>
              </a:rPr>
              <a:t>METHOD: </a:t>
            </a:r>
            <a:r>
              <a:rPr lang="en-US" sz="3600" dirty="0"/>
              <a:t>Take part in glass bead workshop sessions and the collection of physical evidence.</a:t>
            </a:r>
            <a:endParaRPr lang="en-GB" sz="3600" dirty="0"/>
          </a:p>
        </p:txBody>
      </p:sp>
      <p:pic>
        <p:nvPicPr>
          <p:cNvPr id="4" name="Graphic 3" descr="Open hand">
            <a:extLst>
              <a:ext uri="{FF2B5EF4-FFF2-40B4-BE49-F238E27FC236}">
                <a16:creationId xmlns:a16="http://schemas.microsoft.com/office/drawing/2014/main" id="{00E4A288-B206-43BD-A5F9-35BAEEC9FB1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2446916" flipV="1">
            <a:off x="6868339" y="1745816"/>
            <a:ext cx="2432852" cy="3366367"/>
          </a:xfrm>
          <a:prstGeom prst="rect">
            <a:avLst/>
          </a:prstGeom>
        </p:spPr>
      </p:pic>
      <p:pic>
        <p:nvPicPr>
          <p:cNvPr id="5" name="Graphic 4" descr="Open hand">
            <a:extLst>
              <a:ext uri="{FF2B5EF4-FFF2-40B4-BE49-F238E27FC236}">
                <a16:creationId xmlns:a16="http://schemas.microsoft.com/office/drawing/2014/main" id="{6563238A-6171-418F-91BD-BA293362A2F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0053275">
            <a:off x="9882229" y="1806086"/>
            <a:ext cx="2432852" cy="3338158"/>
          </a:xfrm>
          <a:prstGeom prst="rect">
            <a:avLst/>
          </a:prstGeom>
        </p:spPr>
      </p:pic>
      <p:sp>
        <p:nvSpPr>
          <p:cNvPr id="6" name="Rectangle 5">
            <a:extLst>
              <a:ext uri="{FF2B5EF4-FFF2-40B4-BE49-F238E27FC236}">
                <a16:creationId xmlns:a16="http://schemas.microsoft.com/office/drawing/2014/main" id="{6C66F207-8465-4FBE-9E88-643456500900}"/>
              </a:ext>
            </a:extLst>
          </p:cNvPr>
          <p:cNvSpPr/>
          <p:nvPr/>
        </p:nvSpPr>
        <p:spPr>
          <a:xfrm>
            <a:off x="372532" y="159026"/>
            <a:ext cx="11633937" cy="6555641"/>
          </a:xfrm>
          <a:prstGeom prst="rect">
            <a:avLst/>
          </a:prstGeom>
          <a:ln w="76200">
            <a:solidFill>
              <a:srgbClr val="C00000"/>
            </a:solidFill>
          </a:ln>
        </p:spPr>
        <p:txBody>
          <a:bodyPr wrap="square">
            <a:spAutoFit/>
          </a:bodyPr>
          <a:lstStyle/>
          <a:p>
            <a:endParaRPr lang="en-US" sz="4800" dirty="0">
              <a:solidFill>
                <a:srgbClr val="00CC99"/>
              </a:solidFill>
            </a:endParaRPr>
          </a:p>
          <a:p>
            <a:endParaRPr lang="en-US" sz="4800" dirty="0">
              <a:solidFill>
                <a:srgbClr val="00CC99"/>
              </a:solidFill>
            </a:endParaRPr>
          </a:p>
          <a:p>
            <a:endParaRPr lang="en-US" sz="4800" b="1" dirty="0">
              <a:solidFill>
                <a:srgbClr val="00CC99"/>
              </a:solidFill>
            </a:endParaRPr>
          </a:p>
          <a:p>
            <a:endParaRPr lang="en-US" sz="4800" b="1" dirty="0">
              <a:solidFill>
                <a:srgbClr val="00CC99"/>
              </a:solidFill>
            </a:endParaRPr>
          </a:p>
          <a:p>
            <a:endParaRPr lang="en-US" sz="4800" b="1" dirty="0">
              <a:solidFill>
                <a:srgbClr val="00CC99"/>
              </a:solidFill>
            </a:endParaRPr>
          </a:p>
          <a:p>
            <a:endParaRPr lang="en-US" sz="4800" b="1" dirty="0">
              <a:solidFill>
                <a:srgbClr val="00CC99"/>
              </a:solidFill>
            </a:endParaRPr>
          </a:p>
          <a:p>
            <a:endParaRPr lang="en-US" sz="4800" b="1" dirty="0">
              <a:solidFill>
                <a:srgbClr val="00CC99"/>
              </a:solidFill>
            </a:endParaRPr>
          </a:p>
          <a:p>
            <a:r>
              <a:rPr lang="en-US" sz="4800" b="1" dirty="0">
                <a:solidFill>
                  <a:srgbClr val="00CC99"/>
                </a:solidFill>
              </a:rPr>
              <a:t>MAKING: </a:t>
            </a:r>
            <a:r>
              <a:rPr lang="en-US" sz="3600" dirty="0"/>
              <a:t>To investigate the properties of glass in all states of production  and recreate glass beads.</a:t>
            </a:r>
          </a:p>
        </p:txBody>
      </p:sp>
      <p:pic>
        <p:nvPicPr>
          <p:cNvPr id="12" name="Picture Placeholder 86" descr="A close up of a sign&#10;&#10;Description automatically generated">
            <a:extLst>
              <a:ext uri="{FF2B5EF4-FFF2-40B4-BE49-F238E27FC236}">
                <a16:creationId xmlns:a16="http://schemas.microsoft.com/office/drawing/2014/main" id="{3E2E3E0C-4F22-4137-AB4D-BE18C5CDF83B}"/>
              </a:ext>
            </a:extLst>
          </p:cNvPr>
          <p:cNvPicPr>
            <a:picLocks noChangeAspect="1"/>
          </p:cNvPicPr>
          <p:nvPr/>
        </p:nvPicPr>
        <p:blipFill>
          <a:blip r:embed="rId5">
            <a:biLevel thresh="75000"/>
            <a:extLst>
              <a:ext uri="{BEBA8EAE-BF5A-486C-A8C5-ECC9F3942E4B}">
                <a14:imgProps xmlns:a14="http://schemas.microsoft.com/office/drawing/2010/main">
                  <a14:imgLayer r:embed="rId6">
                    <a14:imgEffect>
                      <a14:saturation sat="0"/>
                    </a14:imgEffect>
                  </a14:imgLayer>
                </a14:imgProps>
              </a:ext>
              <a:ext uri="{837473B0-CC2E-450A-ABE3-18F120FF3D39}">
                <a1611:picAttrSrcUrl xmlns:a1611="http://schemas.microsoft.com/office/drawing/2016/11/main" r:id="rId7"/>
              </a:ext>
            </a:extLst>
          </a:blip>
          <a:srcRect/>
          <a:stretch>
            <a:fillRect/>
          </a:stretch>
        </p:blipFill>
        <p:spPr>
          <a:xfrm>
            <a:off x="4631369" y="2580441"/>
            <a:ext cx="2109367" cy="2109367"/>
          </a:xfrm>
          <a:prstGeom prst="ellipse">
            <a:avLst/>
          </a:prstGeom>
        </p:spPr>
      </p:pic>
      <p:pic>
        <p:nvPicPr>
          <p:cNvPr id="13" name="Picture Placeholder 5" descr="Cheers">
            <a:extLst>
              <a:ext uri="{FF2B5EF4-FFF2-40B4-BE49-F238E27FC236}">
                <a16:creationId xmlns:a16="http://schemas.microsoft.com/office/drawing/2014/main" id="{A9863BB9-3C04-4B0A-AABB-0614A7E6EAB3}"/>
              </a:ext>
            </a:extLst>
          </p:cNvPr>
          <p:cNvPicPr>
            <a:picLocks noChangeAspect="1"/>
          </p:cNvPicPr>
          <p:nvPr/>
        </p:nvPicPr>
        <p:blipFill>
          <a:blip r:embed="rId8">
            <a:extLst>
              <a:ext uri="{96DAC541-7B7A-43D3-8B79-37D633B846F1}">
                <asvg:svgBlip xmlns:asvg="http://schemas.microsoft.com/office/drawing/2016/SVG/main" r:embed="rId9"/>
              </a:ext>
            </a:extLst>
          </a:blip>
          <a:srcRect/>
          <a:stretch>
            <a:fillRect/>
          </a:stretch>
        </p:blipFill>
        <p:spPr>
          <a:xfrm>
            <a:off x="1641434" y="2608332"/>
            <a:ext cx="1959016" cy="1733669"/>
          </a:xfrm>
          <a:prstGeom prst="rect">
            <a:avLst/>
          </a:prstGeom>
        </p:spPr>
      </p:pic>
      <p:pic>
        <p:nvPicPr>
          <p:cNvPr id="8" name="Picture 7" descr="A cake made to look like a face&#10;&#10;Description automatically generated">
            <a:extLst>
              <a:ext uri="{FF2B5EF4-FFF2-40B4-BE49-F238E27FC236}">
                <a16:creationId xmlns:a16="http://schemas.microsoft.com/office/drawing/2014/main" id="{50E25C79-7CFC-4AF7-B5C3-FDC6B94715FB}"/>
              </a:ext>
            </a:extLst>
          </p:cNvPr>
          <p:cNvPicPr>
            <a:picLocks noChangeAspect="1"/>
          </p:cNvPicPr>
          <p:nvPr/>
        </p:nvPicPr>
        <p:blipFill rotWithShape="1">
          <a:blip r:embed="rId10">
            <a:extLst>
              <a:ext uri="{28A0092B-C50C-407E-A947-70E740481C1C}">
                <a14:useLocalDpi xmlns:a14="http://schemas.microsoft.com/office/drawing/2010/main" val="0"/>
              </a:ext>
            </a:extLst>
          </a:blip>
          <a:srcRect l="16883" t="7807" r="17609" b="4519"/>
          <a:stretch/>
        </p:blipFill>
        <p:spPr>
          <a:xfrm>
            <a:off x="7771655" y="462844"/>
            <a:ext cx="3710711" cy="2805731"/>
          </a:xfrm>
          <a:prstGeom prst="rect">
            <a:avLst/>
          </a:prstGeom>
          <a:effectLst>
            <a:softEdge rad="317500"/>
          </a:effectLst>
        </p:spPr>
      </p:pic>
    </p:spTree>
    <p:extLst>
      <p:ext uri="{BB962C8B-B14F-4D97-AF65-F5344CB8AC3E}">
        <p14:creationId xmlns:p14="http://schemas.microsoft.com/office/powerpoint/2010/main" val="1653584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DF7FA21-CA13-4DCC-8754-D00D4E0BFC07}"/>
              </a:ext>
            </a:extLst>
          </p:cNvPr>
          <p:cNvSpPr/>
          <p:nvPr/>
        </p:nvSpPr>
        <p:spPr>
          <a:xfrm>
            <a:off x="690463" y="349956"/>
            <a:ext cx="10842173" cy="1938992"/>
          </a:xfrm>
          <a:prstGeom prst="rect">
            <a:avLst/>
          </a:prstGeom>
          <a:ln w="76200">
            <a:solidFill>
              <a:srgbClr val="C00000"/>
            </a:solidFill>
          </a:ln>
        </p:spPr>
        <p:txBody>
          <a:bodyPr wrap="square">
            <a:spAutoFit/>
          </a:bodyPr>
          <a:lstStyle/>
          <a:p>
            <a:r>
              <a:rPr lang="en-US" sz="4800" b="1" dirty="0">
                <a:solidFill>
                  <a:srgbClr val="00CC99"/>
                </a:solidFill>
              </a:rPr>
              <a:t>ANALYSIS: </a:t>
            </a:r>
            <a:r>
              <a:rPr lang="en-US" sz="3600" dirty="0"/>
              <a:t>Compare physical data to archaeological evidence to identify any results previously unrecorded</a:t>
            </a:r>
            <a:endParaRPr lang="en-GB" sz="3600" dirty="0"/>
          </a:p>
        </p:txBody>
      </p:sp>
      <p:sp>
        <p:nvSpPr>
          <p:cNvPr id="3" name="Rectangle 2">
            <a:extLst>
              <a:ext uri="{FF2B5EF4-FFF2-40B4-BE49-F238E27FC236}">
                <a16:creationId xmlns:a16="http://schemas.microsoft.com/office/drawing/2014/main" id="{305872BE-9998-48E2-800E-2368B3B1D586}"/>
              </a:ext>
            </a:extLst>
          </p:cNvPr>
          <p:cNvSpPr/>
          <p:nvPr/>
        </p:nvSpPr>
        <p:spPr>
          <a:xfrm>
            <a:off x="690463" y="3686174"/>
            <a:ext cx="10842173" cy="2492990"/>
          </a:xfrm>
          <a:prstGeom prst="rect">
            <a:avLst/>
          </a:prstGeom>
          <a:ln w="76200">
            <a:solidFill>
              <a:srgbClr val="C00000"/>
            </a:solidFill>
          </a:ln>
        </p:spPr>
        <p:txBody>
          <a:bodyPr wrap="square">
            <a:spAutoFit/>
          </a:bodyPr>
          <a:lstStyle/>
          <a:p>
            <a:pPr lvl="0"/>
            <a:r>
              <a:rPr lang="en-US" sz="4800" b="1" dirty="0">
                <a:solidFill>
                  <a:srgbClr val="00CC99"/>
                </a:solidFill>
              </a:rPr>
              <a:t>FINDINGS: </a:t>
            </a:r>
            <a:r>
              <a:rPr lang="en-US" sz="3600" dirty="0">
                <a:solidFill>
                  <a:prstClr val="white"/>
                </a:solidFill>
              </a:rPr>
              <a:t>The findings may help to develop new ways of interpreting small finds (in this case glass beads) with the ‘Making’ and the agency of ‘Matter’ </a:t>
            </a:r>
          </a:p>
          <a:p>
            <a:pPr lvl="0"/>
            <a:r>
              <a:rPr lang="en-US" sz="3600" dirty="0">
                <a:solidFill>
                  <a:prstClr val="white"/>
                </a:solidFill>
              </a:rPr>
              <a:t>requiring specific detailed analysis.</a:t>
            </a:r>
            <a:endParaRPr lang="ru-RU" sz="3600" dirty="0">
              <a:solidFill>
                <a:prstClr val="white"/>
              </a:solidFill>
            </a:endParaRPr>
          </a:p>
        </p:txBody>
      </p:sp>
    </p:spTree>
    <p:extLst>
      <p:ext uri="{BB962C8B-B14F-4D97-AF65-F5344CB8AC3E}">
        <p14:creationId xmlns:p14="http://schemas.microsoft.com/office/powerpoint/2010/main" val="1174385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lass Bead Making at Tillerman Beads">
            <a:hlinkClick r:id="" action="ppaction://media"/>
            <a:extLst>
              <a:ext uri="{FF2B5EF4-FFF2-40B4-BE49-F238E27FC236}">
                <a16:creationId xmlns:a16="http://schemas.microsoft.com/office/drawing/2014/main" id="{20EAFC00-747F-406C-87B7-ED6FAF17D62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ellipse">
            <a:avLst/>
          </a:prstGeom>
          <a:ln w="76200">
            <a:solidFill>
              <a:srgbClr val="C00000"/>
            </a:solidFill>
          </a:ln>
        </p:spPr>
      </p:pic>
    </p:spTree>
    <p:extLst>
      <p:ext uri="{BB962C8B-B14F-4D97-AF65-F5344CB8AC3E}">
        <p14:creationId xmlns:p14="http://schemas.microsoft.com/office/powerpoint/2010/main" val="3155403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61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74358D1-9953-4153-A297-BE63A87FBC64}"/>
              </a:ext>
            </a:extLst>
          </p:cNvPr>
          <p:cNvSpPr txBox="1"/>
          <p:nvPr/>
        </p:nvSpPr>
        <p:spPr>
          <a:xfrm>
            <a:off x="261257" y="205273"/>
            <a:ext cx="5834743" cy="6647974"/>
          </a:xfrm>
          <a:prstGeom prst="rect">
            <a:avLst/>
          </a:prstGeom>
          <a:noFill/>
        </p:spPr>
        <p:txBody>
          <a:bodyPr wrap="square" rtlCol="0">
            <a:spAutoFit/>
          </a:bodyPr>
          <a:lstStyle/>
          <a:p>
            <a:r>
              <a:rPr lang="en-GB" sz="4800" b="1" dirty="0">
                <a:solidFill>
                  <a:srgbClr val="00CC99"/>
                </a:solidFill>
              </a:rPr>
              <a:t>References:</a:t>
            </a:r>
          </a:p>
          <a:p>
            <a:r>
              <a:rPr lang="en-GB" sz="1050" b="1" dirty="0"/>
              <a:t>Bollen. P.J. 2019. </a:t>
            </a:r>
            <a:r>
              <a:rPr lang="en-GB" sz="1050" b="1" i="1" dirty="0"/>
              <a:t> HPAR6014: Dissertation Reflective Report. UWTSD.  </a:t>
            </a:r>
            <a:r>
              <a:rPr lang="en-GB" sz="1050" b="1" dirty="0"/>
              <a:t>Unpublished.</a:t>
            </a:r>
          </a:p>
          <a:p>
            <a:endParaRPr lang="en-GB" sz="1050" b="1" dirty="0"/>
          </a:p>
          <a:p>
            <a:r>
              <a:rPr lang="en-GB" sz="1050" b="1" dirty="0"/>
              <a:t>Bostock. J. and Riley. H.T. 1855. </a:t>
            </a:r>
            <a:r>
              <a:rPr lang="en-GB" sz="1050" b="1" i="1" dirty="0"/>
              <a:t> The Natural History, Pliny The Elder.  </a:t>
            </a:r>
            <a:r>
              <a:rPr lang="en-GB" sz="1050" b="1" dirty="0"/>
              <a:t>online.  </a:t>
            </a:r>
          </a:p>
          <a:p>
            <a:r>
              <a:rPr lang="en-GB" sz="1050" b="1" dirty="0"/>
              <a:t>available at:      </a:t>
            </a:r>
            <a:r>
              <a:rPr lang="en-GB" sz="1050" b="1" dirty="0">
                <a:hlinkClick r:id="rId3"/>
              </a:rPr>
              <a:t>www.perseus.tufts.edu/hopper/text?doc=plin.+nat+toc</a:t>
            </a:r>
            <a:r>
              <a:rPr lang="en-GB" sz="1050" b="1" dirty="0"/>
              <a:t>  </a:t>
            </a:r>
          </a:p>
          <a:p>
            <a:r>
              <a:rPr lang="en-GB" sz="1050" b="1" dirty="0"/>
              <a:t>Accessed: 26/09/19.</a:t>
            </a:r>
          </a:p>
          <a:p>
            <a:endParaRPr lang="en-GB" sz="1050" b="1" dirty="0"/>
          </a:p>
          <a:p>
            <a:r>
              <a:rPr lang="en-GB" sz="1050" b="1" dirty="0"/>
              <a:t>Coole. D. and Frost. S. 2010. (eds) </a:t>
            </a:r>
            <a:r>
              <a:rPr lang="en-GB" sz="1050" b="1" i="1" dirty="0"/>
              <a:t> New Materialisms: Ontology, Agency, and Politics. </a:t>
            </a:r>
          </a:p>
          <a:p>
            <a:r>
              <a:rPr lang="en-GB" sz="1050" b="1" dirty="0"/>
              <a:t>Durham and London.  Duke University Press.</a:t>
            </a:r>
          </a:p>
          <a:p>
            <a:endParaRPr lang="en-GB" sz="1050" b="1" dirty="0"/>
          </a:p>
          <a:p>
            <a:r>
              <a:rPr lang="en-GB" sz="1050" b="1" dirty="0"/>
              <a:t>Hallam. E. and Ingold. T. 2007. (eds) </a:t>
            </a:r>
            <a:r>
              <a:rPr lang="en-GB" sz="1050" b="1" i="1" dirty="0"/>
              <a:t> Creativity and Cultural Improvisation.  </a:t>
            </a:r>
            <a:r>
              <a:rPr lang="en-GB" sz="1050" b="1" dirty="0"/>
              <a:t>Oxford. Berg.</a:t>
            </a:r>
          </a:p>
          <a:p>
            <a:endParaRPr lang="en-GB" sz="1050" b="1" dirty="0"/>
          </a:p>
          <a:p>
            <a:r>
              <a:rPr lang="en-GB" sz="1050" b="1" dirty="0"/>
              <a:t>Hallam. E. and Ingold. T. 2014. (eds) </a:t>
            </a:r>
            <a:r>
              <a:rPr lang="en-GB" sz="1050" b="1" i="1" dirty="0"/>
              <a:t> Making and Growing: Anthropological Studies of Organisms and Artefacts. </a:t>
            </a:r>
            <a:r>
              <a:rPr lang="en-GB" sz="1050" b="1" dirty="0"/>
              <a:t> Oxon. Routledge. </a:t>
            </a:r>
          </a:p>
          <a:p>
            <a:endParaRPr lang="en-GB" sz="1050" b="1" dirty="0"/>
          </a:p>
          <a:p>
            <a:r>
              <a:rPr lang="en-GB" sz="1050" b="1" dirty="0"/>
              <a:t>Hodgkinson. A.K. 2015. Archaeological Excavations of a Bead Workshop in the Main City at Tell el-Amarna. </a:t>
            </a:r>
            <a:r>
              <a:rPr lang="en-GB" sz="1050" b="1" i="1" dirty="0"/>
              <a:t>Journal of Glass </a:t>
            </a:r>
            <a:r>
              <a:rPr lang="en-GB" sz="1050" b="1" dirty="0"/>
              <a:t>Studies</a:t>
            </a:r>
            <a:r>
              <a:rPr lang="en-GB" sz="1050" b="1" i="1" dirty="0"/>
              <a:t>. Vol: 57: 279-284. </a:t>
            </a:r>
            <a:endParaRPr lang="en-GB" sz="1050" b="1" dirty="0"/>
          </a:p>
          <a:p>
            <a:endParaRPr lang="en-GB" sz="1050" b="1" dirty="0"/>
          </a:p>
          <a:p>
            <a:r>
              <a:rPr lang="en-GB" sz="1050" b="1" dirty="0"/>
              <a:t>Ingold. T. 2000a.  </a:t>
            </a:r>
            <a:r>
              <a:rPr lang="en-GB" sz="1050" b="1" i="1" dirty="0"/>
              <a:t> The Perception of the Environment: Essays on Livelihood, Dwelling and Skill. </a:t>
            </a:r>
            <a:r>
              <a:rPr lang="en-GB" sz="1050" b="1" dirty="0"/>
              <a:t> London. Routledge.</a:t>
            </a:r>
          </a:p>
          <a:p>
            <a:endParaRPr lang="en-GB" sz="1050" b="1" dirty="0"/>
          </a:p>
          <a:p>
            <a:r>
              <a:rPr lang="en-GB" sz="1050" b="1" dirty="0"/>
              <a:t>Ingold. T. 2000b</a:t>
            </a:r>
            <a:r>
              <a:rPr lang="en-GB" sz="1050" b="1" i="1" dirty="0"/>
              <a:t>.  </a:t>
            </a:r>
            <a:r>
              <a:rPr lang="en-GB" sz="1050" b="1" dirty="0"/>
              <a:t>Making Culture and Weaving the World. In: P. Graves (ed) </a:t>
            </a:r>
            <a:r>
              <a:rPr lang="en-GB" sz="1050" b="1" i="1" dirty="0"/>
              <a:t> Matter, Materiality and Modern Culture. </a:t>
            </a:r>
            <a:r>
              <a:rPr lang="en-GB" sz="1050" b="1" dirty="0"/>
              <a:t> London. Routledge.</a:t>
            </a:r>
          </a:p>
          <a:p>
            <a:endParaRPr lang="en-GB" sz="1050" b="1" dirty="0"/>
          </a:p>
          <a:p>
            <a:r>
              <a:rPr lang="en-GB" sz="1050" b="1" dirty="0"/>
              <a:t>Ingold. T. 2001. From the Transmission of Representations to the Education of Attention. In: H. Whitehouse (ed) </a:t>
            </a:r>
            <a:r>
              <a:rPr lang="en-GB" sz="1050" b="1" i="1" dirty="0"/>
              <a:t> The Debated Mind: Evolutionary Psychology verses Ethnography. </a:t>
            </a:r>
            <a:r>
              <a:rPr lang="en-GB" sz="1050" b="1" dirty="0"/>
              <a:t> Oxford. Berg.</a:t>
            </a:r>
          </a:p>
          <a:p>
            <a:endParaRPr lang="en-GB" sz="1050" b="1" dirty="0"/>
          </a:p>
          <a:p>
            <a:r>
              <a:rPr lang="en-GB" sz="1050" b="1" dirty="0"/>
              <a:t>Ingold. T. 2006. Walking the Plank. In: J. Dakers  (ed) </a:t>
            </a:r>
            <a:r>
              <a:rPr lang="en-GB" sz="1050" b="1" i="1" dirty="0"/>
              <a:t>Defining Technological Literacy.  </a:t>
            </a:r>
            <a:r>
              <a:rPr lang="en-GB" sz="1050" b="1" dirty="0"/>
              <a:t>New York. Palgrave Macmillan.</a:t>
            </a:r>
          </a:p>
          <a:p>
            <a:endParaRPr lang="en-GB" sz="1050" b="1" dirty="0"/>
          </a:p>
          <a:p>
            <a:r>
              <a:rPr lang="en-GB" sz="1050" b="1" dirty="0"/>
              <a:t>Ingold. T. 2013. </a:t>
            </a:r>
            <a:r>
              <a:rPr lang="en-GB" sz="1050" b="1" i="1" dirty="0"/>
              <a:t> Making: Anthropology, Archaeology, Art and Architecture. </a:t>
            </a:r>
            <a:r>
              <a:rPr lang="en-GB" sz="1050" b="1" dirty="0"/>
              <a:t> Oxon. Routledge.</a:t>
            </a:r>
          </a:p>
          <a:p>
            <a:r>
              <a:rPr lang="en-GB" sz="1050" b="1" dirty="0"/>
              <a:t> </a:t>
            </a:r>
          </a:p>
          <a:p>
            <a:r>
              <a:rPr lang="en-GB" sz="1050" b="1" dirty="0"/>
              <a:t>Khalaf. S.G. 2019. </a:t>
            </a:r>
            <a:r>
              <a:rPr lang="en-GB" sz="1050" b="1" i="1" dirty="0"/>
              <a:t> Where are the ‘Phoenicians’ today ?  </a:t>
            </a:r>
            <a:r>
              <a:rPr lang="en-GB" sz="1050" b="1" dirty="0"/>
              <a:t> online. </a:t>
            </a:r>
          </a:p>
          <a:p>
            <a:r>
              <a:rPr lang="en-GB" sz="1050" b="1" dirty="0"/>
              <a:t>available at: </a:t>
            </a:r>
            <a:r>
              <a:rPr lang="en-GB" sz="1050" b="1" dirty="0">
                <a:hlinkClick r:id="rId4"/>
              </a:rPr>
              <a:t>https://phoenicia.org</a:t>
            </a:r>
            <a:r>
              <a:rPr lang="en-GB" sz="1050" b="1" dirty="0"/>
              <a:t>.       Accessed: 07/12/19</a:t>
            </a:r>
          </a:p>
          <a:p>
            <a:endParaRPr lang="en-GB" sz="1050" b="1" dirty="0"/>
          </a:p>
          <a:p>
            <a:endParaRPr lang="en-GB" sz="1050" b="1" dirty="0"/>
          </a:p>
        </p:txBody>
      </p:sp>
      <p:sp>
        <p:nvSpPr>
          <p:cNvPr id="3" name="TextBox 2">
            <a:extLst>
              <a:ext uri="{FF2B5EF4-FFF2-40B4-BE49-F238E27FC236}">
                <a16:creationId xmlns:a16="http://schemas.microsoft.com/office/drawing/2014/main" id="{C55CCE49-B094-45F3-AA80-793843C03A5E}"/>
              </a:ext>
            </a:extLst>
          </p:cNvPr>
          <p:cNvSpPr txBox="1"/>
          <p:nvPr/>
        </p:nvSpPr>
        <p:spPr>
          <a:xfrm>
            <a:off x="6438122" y="205273"/>
            <a:ext cx="5492621" cy="6878806"/>
          </a:xfrm>
          <a:prstGeom prst="rect">
            <a:avLst/>
          </a:prstGeom>
          <a:noFill/>
        </p:spPr>
        <p:txBody>
          <a:bodyPr wrap="square" rtlCol="0">
            <a:spAutoFit/>
          </a:bodyPr>
          <a:lstStyle/>
          <a:p>
            <a:endParaRPr lang="en-GB" sz="1050" dirty="0"/>
          </a:p>
          <a:p>
            <a:endParaRPr lang="en-GB" sz="1050" dirty="0"/>
          </a:p>
          <a:p>
            <a:endParaRPr lang="en-GB" sz="1050" dirty="0"/>
          </a:p>
          <a:p>
            <a:endParaRPr lang="en-GB" sz="1050" dirty="0"/>
          </a:p>
          <a:p>
            <a:r>
              <a:rPr lang="en-GB" sz="1050" b="1" dirty="0"/>
              <a:t>Nicholson. P.T. and Henderson. J. 2000. Glass. In: P.T. Nicholson and I. Shaw (eds)  </a:t>
            </a:r>
            <a:r>
              <a:rPr lang="en-GB" sz="1050" b="1" i="1" dirty="0"/>
              <a:t> Ancient Egyptian Materials and Technology.  </a:t>
            </a:r>
            <a:r>
              <a:rPr lang="en-GB" sz="1050" b="1" dirty="0"/>
              <a:t> Cambridge. C.U.P.  </a:t>
            </a:r>
          </a:p>
          <a:p>
            <a:endParaRPr lang="en-GB" sz="1050" b="1" dirty="0"/>
          </a:p>
          <a:p>
            <a:r>
              <a:rPr lang="en-GB" sz="1050" b="1" dirty="0"/>
              <a:t>Oniz. H. 2019. A New Bronze Age Shipwreck with Ingots in the West of Antalya: Preliminary Results. </a:t>
            </a:r>
            <a:r>
              <a:rPr lang="en-GB" sz="1050" b="1" i="1" dirty="0"/>
              <a:t> Palestine Exploration Quarterly. Vol:151. No:1:3-14.</a:t>
            </a:r>
          </a:p>
          <a:p>
            <a:endParaRPr lang="en-GB" sz="1050" b="1" dirty="0"/>
          </a:p>
          <a:p>
            <a:r>
              <a:rPr lang="en-GB" sz="1050" b="1" dirty="0"/>
              <a:t>Paynter. S. 2008. Experiments in the Reconstruction of Roman Wood-Fired Glassworking Furnaces: Waste Products and Their Formation Processes. </a:t>
            </a:r>
            <a:r>
              <a:rPr lang="en-GB" sz="1050" b="1" i="1" dirty="0"/>
              <a:t>Journal of Glass Studies. Vol:50:271-290.</a:t>
            </a:r>
            <a:endParaRPr lang="en-GB" sz="1050" b="1" dirty="0"/>
          </a:p>
          <a:p>
            <a:endParaRPr lang="en-GB" sz="1050" b="1" dirty="0"/>
          </a:p>
          <a:p>
            <a:r>
              <a:rPr lang="en-GB" sz="1050" b="1" dirty="0"/>
              <a:t>Pulak. C. 2008. The Uluburin Shipwreck and Late Bronze Age Trade. In: J. Aruz, K. Benzel and J.M. Evans (eds) </a:t>
            </a:r>
            <a:r>
              <a:rPr lang="en-GB" sz="1050" b="1" i="1" dirty="0"/>
              <a:t> Beyond Babylon: Art, Trade, and Diplomacy in the Second Millennium B.C. </a:t>
            </a:r>
            <a:r>
              <a:rPr lang="en-GB" sz="1050" b="1" dirty="0"/>
              <a:t>  New York. The Metropolitan Museum of Art:289-310. </a:t>
            </a:r>
          </a:p>
          <a:p>
            <a:endParaRPr lang="en-GB" sz="1050" b="1" i="1" dirty="0"/>
          </a:p>
          <a:p>
            <a:r>
              <a:rPr lang="en-GB" sz="1050" b="1" dirty="0"/>
              <a:t>Quinn. J. 2018. </a:t>
            </a:r>
            <a:r>
              <a:rPr lang="en-GB" sz="1050" b="1" i="1" dirty="0"/>
              <a:t> In Search of The Phoenicians.  </a:t>
            </a:r>
            <a:r>
              <a:rPr lang="en-GB" sz="1050" b="1" dirty="0"/>
              <a:t> New Jersey. Princeton University Press.</a:t>
            </a:r>
          </a:p>
          <a:p>
            <a:endParaRPr lang="en-GB" sz="1050" b="1" dirty="0"/>
          </a:p>
          <a:p>
            <a:r>
              <a:rPr lang="en-GB" sz="1050" b="1" i="1" dirty="0"/>
              <a:t>Strabo. Book XV1</a:t>
            </a:r>
            <a:r>
              <a:rPr lang="en-GB" sz="1050" b="1" dirty="0"/>
              <a:t>. Translated by  H. L. Jones. 1932. Harvard University Loeb Classical Library Press.</a:t>
            </a:r>
          </a:p>
          <a:p>
            <a:endParaRPr lang="en-GB" sz="1050" b="1" dirty="0"/>
          </a:p>
          <a:p>
            <a:r>
              <a:rPr lang="en-GB" sz="1050" b="1" dirty="0"/>
              <a:t>Woolmer. M. 2100. </a:t>
            </a:r>
            <a:r>
              <a:rPr lang="en-GB" sz="1050" b="1" i="1" dirty="0"/>
              <a:t> Ancient Phoenicia: An Introduction. </a:t>
            </a:r>
            <a:r>
              <a:rPr lang="en-GB" sz="1050" b="1" dirty="0"/>
              <a:t> London. Bristol Classical Press. </a:t>
            </a:r>
          </a:p>
          <a:p>
            <a:endParaRPr lang="en-GB" sz="1050" b="1" dirty="0"/>
          </a:p>
          <a:p>
            <a:r>
              <a:rPr lang="en-GB" sz="1050" b="1" dirty="0"/>
              <a:t>Woolmer. M. 2017. </a:t>
            </a:r>
            <a:r>
              <a:rPr lang="en-GB" sz="1050" b="1" i="1" dirty="0"/>
              <a:t> A Short History of: The Phoenicians. </a:t>
            </a:r>
            <a:r>
              <a:rPr lang="en-GB" sz="1050" b="1" dirty="0"/>
              <a:t> London.  I. B. Tauris and Co. Ltd. </a:t>
            </a:r>
          </a:p>
          <a:p>
            <a:endParaRPr lang="en-GB" sz="1050" dirty="0"/>
          </a:p>
          <a:p>
            <a:r>
              <a:rPr lang="en-GB" sz="1050" b="1" dirty="0"/>
              <a:t>Images:</a:t>
            </a:r>
          </a:p>
          <a:p>
            <a:endParaRPr lang="en-GB" sz="1050" dirty="0"/>
          </a:p>
          <a:p>
            <a:r>
              <a:rPr lang="en-GB" sz="1050" dirty="0"/>
              <a:t>Relief depicting a trade ship/Phoenician civilisation. 2002.</a:t>
            </a:r>
          </a:p>
          <a:p>
            <a:r>
              <a:rPr lang="en-GB" sz="1050" dirty="0"/>
              <a:t>online available at:  </a:t>
            </a:r>
            <a:r>
              <a:rPr lang="en-GB" sz="1050" dirty="0">
                <a:hlinkClick r:id="rId5"/>
              </a:rPr>
              <a:t>http://www.gettyimages.co.uk</a:t>
            </a:r>
            <a:r>
              <a:rPr lang="en-GB" sz="1050" dirty="0"/>
              <a:t> </a:t>
            </a:r>
            <a:endParaRPr lang="en-GB" sz="1050" u="sng" dirty="0"/>
          </a:p>
          <a:p>
            <a:r>
              <a:rPr lang="en-GB" sz="1050" dirty="0"/>
              <a:t>Accessed: 13/11/2019</a:t>
            </a:r>
          </a:p>
          <a:p>
            <a:endParaRPr lang="en-GB" sz="1050" dirty="0"/>
          </a:p>
          <a:p>
            <a:r>
              <a:rPr lang="en-GB" sz="1050" dirty="0"/>
              <a:t>Phoenician Glass Beads. n/d. online available at: </a:t>
            </a:r>
            <a:r>
              <a:rPr lang="en-GB" sz="1050" dirty="0">
                <a:hlinkClick r:id="rId6"/>
              </a:rPr>
              <a:t>http://www.flickr.com</a:t>
            </a:r>
            <a:endParaRPr lang="en-GB" sz="1050" dirty="0"/>
          </a:p>
          <a:p>
            <a:r>
              <a:rPr lang="en-GB" sz="1050" dirty="0"/>
              <a:t>Accessed: 13/11/2019</a:t>
            </a:r>
          </a:p>
          <a:p>
            <a:endParaRPr lang="en-GB" sz="1050" dirty="0"/>
          </a:p>
          <a:p>
            <a:r>
              <a:rPr lang="en-GB" sz="1050" dirty="0"/>
              <a:t>Phoenician Face Bead. n/d. online available at: </a:t>
            </a:r>
            <a:r>
              <a:rPr lang="en-GB" sz="1050" dirty="0">
                <a:hlinkClick r:id="rId7"/>
              </a:rPr>
              <a:t>http://www.research.britishmuseum.org</a:t>
            </a:r>
            <a:r>
              <a:rPr lang="en-GB" sz="1050" dirty="0"/>
              <a:t> </a:t>
            </a:r>
          </a:p>
          <a:p>
            <a:r>
              <a:rPr lang="en-GB" sz="1050" dirty="0"/>
              <a:t>Accessed: 13/11/2019</a:t>
            </a:r>
          </a:p>
          <a:p>
            <a:endParaRPr lang="en-GB" sz="1050" dirty="0"/>
          </a:p>
          <a:p>
            <a:r>
              <a:rPr lang="en-GB" sz="1050" dirty="0"/>
              <a:t>Photographs and Video.  P. J. Bollen. March 2019 and November 2019.</a:t>
            </a:r>
          </a:p>
          <a:p>
            <a:r>
              <a:rPr lang="en-GB" sz="1050" dirty="0"/>
              <a:t> </a:t>
            </a:r>
          </a:p>
        </p:txBody>
      </p:sp>
    </p:spTree>
    <p:extLst>
      <p:ext uri="{BB962C8B-B14F-4D97-AF65-F5344CB8AC3E}">
        <p14:creationId xmlns:p14="http://schemas.microsoft.com/office/powerpoint/2010/main" val="31989101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3EC26C"/>
      </a:accent1>
      <a:accent2>
        <a:srgbClr val="B3D463"/>
      </a:accent2>
      <a:accent3>
        <a:srgbClr val="3BBC9D"/>
      </a:accent3>
      <a:accent4>
        <a:srgbClr val="97AF75"/>
      </a:accent4>
      <a:accent5>
        <a:srgbClr val="6BA841"/>
      </a:accent5>
      <a:accent6>
        <a:srgbClr val="79AE90"/>
      </a:accent6>
      <a:hlink>
        <a:srgbClr val="85E4A6"/>
      </a:hlink>
      <a:folHlink>
        <a:srgbClr val="BDF3D0"/>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43372978-11FE-4814-AC26-BC300187D8C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9013</TotalTime>
  <Words>2435</Words>
  <Application>Microsoft Office PowerPoint</Application>
  <PresentationFormat>Widescreen</PresentationFormat>
  <Paragraphs>169</Paragraphs>
  <Slides>8</Slides>
  <Notes>8</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Calibri</vt:lpstr>
      <vt:lpstr>Calisto MT</vt:lpstr>
      <vt:lpstr>Wingdings 2</vt:lpstr>
      <vt:lpstr>Slate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Paula Bollen</dc:creator>
  <cp:lastModifiedBy>Paula Bollen</cp:lastModifiedBy>
  <cp:revision>65</cp:revision>
  <dcterms:created xsi:type="dcterms:W3CDTF">2019-11-12T13:42:41Z</dcterms:created>
  <dcterms:modified xsi:type="dcterms:W3CDTF">2019-12-10T18:08:21Z</dcterms:modified>
</cp:coreProperties>
</file>