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8" r:id="rId5"/>
    <p:sldId id="259" r:id="rId6"/>
    <p:sldId id="260" r:id="rId7"/>
    <p:sldId id="263" r:id="rId8"/>
    <p:sldId id="264" r:id="rId9"/>
    <p:sldId id="269" r:id="rId10"/>
    <p:sldId id="272" r:id="rId11"/>
    <p:sldId id="265" r:id="rId12"/>
    <p:sldId id="267" r:id="rId13"/>
    <p:sldId id="266" r:id="rId14"/>
    <p:sldId id="26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772B1E-6D45-4EA7-BB8B-6F978D1421CC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258C2B4-255D-4BF9-B30A-F0C24A632D84}">
      <dgm:prSet/>
      <dgm:spPr/>
      <dgm:t>
        <a:bodyPr/>
        <a:lstStyle/>
        <a:p>
          <a:r>
            <a:rPr lang="en-GB"/>
            <a:t>Feeling tired</a:t>
          </a:r>
          <a:endParaRPr lang="en-US"/>
        </a:p>
      </dgm:t>
    </dgm:pt>
    <dgm:pt modelId="{ABD8878A-EA6A-464F-B6FE-B69ACB81507A}" type="parTrans" cxnId="{3A2038AD-AD93-4069-8999-23F195445244}">
      <dgm:prSet/>
      <dgm:spPr/>
      <dgm:t>
        <a:bodyPr/>
        <a:lstStyle/>
        <a:p>
          <a:endParaRPr lang="en-US"/>
        </a:p>
      </dgm:t>
    </dgm:pt>
    <dgm:pt modelId="{4CB1C1D5-9152-47E6-B64B-81F41803372B}" type="sibTrans" cxnId="{3A2038AD-AD93-4069-8999-23F195445244}">
      <dgm:prSet/>
      <dgm:spPr/>
      <dgm:t>
        <a:bodyPr/>
        <a:lstStyle/>
        <a:p>
          <a:endParaRPr lang="en-US"/>
        </a:p>
      </dgm:t>
    </dgm:pt>
    <dgm:pt modelId="{A0946233-CC62-4338-B244-30C4EE543871}">
      <dgm:prSet/>
      <dgm:spPr/>
      <dgm:t>
        <a:bodyPr/>
        <a:lstStyle/>
        <a:p>
          <a:r>
            <a:rPr lang="en-GB"/>
            <a:t>Fever</a:t>
          </a:r>
          <a:endParaRPr lang="en-US"/>
        </a:p>
      </dgm:t>
    </dgm:pt>
    <dgm:pt modelId="{2C8A9EDB-99BC-4EFA-8491-3EEE9976F8EC}" type="parTrans" cxnId="{84BABC3F-28EC-447E-A738-FE8B3165459D}">
      <dgm:prSet/>
      <dgm:spPr/>
      <dgm:t>
        <a:bodyPr/>
        <a:lstStyle/>
        <a:p>
          <a:endParaRPr lang="en-US"/>
        </a:p>
      </dgm:t>
    </dgm:pt>
    <dgm:pt modelId="{BE42911D-9EC4-4EEB-9F21-EEF268C513F5}" type="sibTrans" cxnId="{84BABC3F-28EC-447E-A738-FE8B3165459D}">
      <dgm:prSet/>
      <dgm:spPr/>
      <dgm:t>
        <a:bodyPr/>
        <a:lstStyle/>
        <a:p>
          <a:endParaRPr lang="en-US"/>
        </a:p>
      </dgm:t>
    </dgm:pt>
    <dgm:pt modelId="{8EF9ACAA-31E8-41C2-93A1-63A132FC2316}">
      <dgm:prSet/>
      <dgm:spPr/>
      <dgm:t>
        <a:bodyPr/>
        <a:lstStyle/>
        <a:p>
          <a:r>
            <a:rPr lang="en-GB" dirty="0"/>
            <a:t>Nausea or poor appetite</a:t>
          </a:r>
          <a:endParaRPr lang="en-US" dirty="0"/>
        </a:p>
      </dgm:t>
    </dgm:pt>
    <dgm:pt modelId="{120522E6-6661-40F5-ADF9-17F76F2B7FAB}" type="parTrans" cxnId="{52D017FC-2D5A-4314-AD95-077F75EBE56E}">
      <dgm:prSet/>
      <dgm:spPr/>
      <dgm:t>
        <a:bodyPr/>
        <a:lstStyle/>
        <a:p>
          <a:endParaRPr lang="en-US"/>
        </a:p>
      </dgm:t>
    </dgm:pt>
    <dgm:pt modelId="{853A05FD-A990-4D91-9D6F-C511D1FE2A06}" type="sibTrans" cxnId="{52D017FC-2D5A-4314-AD95-077F75EBE56E}">
      <dgm:prSet/>
      <dgm:spPr/>
      <dgm:t>
        <a:bodyPr/>
        <a:lstStyle/>
        <a:p>
          <a:endParaRPr lang="en-US"/>
        </a:p>
      </dgm:t>
    </dgm:pt>
    <dgm:pt modelId="{A1C4B498-0956-4F29-BADA-2C20B99F42BF}">
      <dgm:prSet/>
      <dgm:spPr/>
      <dgm:t>
        <a:bodyPr/>
        <a:lstStyle/>
        <a:p>
          <a:r>
            <a:rPr lang="en-GB"/>
            <a:t>Stomach pain</a:t>
          </a:r>
          <a:endParaRPr lang="en-US"/>
        </a:p>
      </dgm:t>
    </dgm:pt>
    <dgm:pt modelId="{1C80CF8A-0111-49EB-8E9A-8F6402FBAB22}" type="parTrans" cxnId="{FEAB6AD2-6023-4B5E-A033-CC9D2084ADAA}">
      <dgm:prSet/>
      <dgm:spPr/>
      <dgm:t>
        <a:bodyPr/>
        <a:lstStyle/>
        <a:p>
          <a:endParaRPr lang="en-US"/>
        </a:p>
      </dgm:t>
    </dgm:pt>
    <dgm:pt modelId="{0BE88EA1-DB20-4D0F-B005-539334C47503}" type="sibTrans" cxnId="{FEAB6AD2-6023-4B5E-A033-CC9D2084ADAA}">
      <dgm:prSet/>
      <dgm:spPr/>
      <dgm:t>
        <a:bodyPr/>
        <a:lstStyle/>
        <a:p>
          <a:endParaRPr lang="en-US"/>
        </a:p>
      </dgm:t>
    </dgm:pt>
    <dgm:pt modelId="{AC06BCC4-5E1C-46E1-984E-5B55DDA46841}">
      <dgm:prSet/>
      <dgm:spPr/>
      <dgm:t>
        <a:bodyPr/>
        <a:lstStyle/>
        <a:p>
          <a:r>
            <a:rPr lang="en-GB"/>
            <a:t>Itchy skin</a:t>
          </a:r>
          <a:endParaRPr lang="en-US"/>
        </a:p>
      </dgm:t>
    </dgm:pt>
    <dgm:pt modelId="{EC95B1D8-15D1-404B-B47E-8C025F8FE035}" type="parTrans" cxnId="{6B783DFF-F576-4DBF-BEBF-D02CC0EA8A59}">
      <dgm:prSet/>
      <dgm:spPr/>
      <dgm:t>
        <a:bodyPr/>
        <a:lstStyle/>
        <a:p>
          <a:endParaRPr lang="en-US"/>
        </a:p>
      </dgm:t>
    </dgm:pt>
    <dgm:pt modelId="{1F3D4927-A878-4564-B746-75143F6AB642}" type="sibTrans" cxnId="{6B783DFF-F576-4DBF-BEBF-D02CC0EA8A59}">
      <dgm:prSet/>
      <dgm:spPr/>
      <dgm:t>
        <a:bodyPr/>
        <a:lstStyle/>
        <a:p>
          <a:endParaRPr lang="en-US"/>
        </a:p>
      </dgm:t>
    </dgm:pt>
    <dgm:pt modelId="{1D696A7F-6EBB-4262-A394-1A6442FF0FE6}">
      <dgm:prSet/>
      <dgm:spPr/>
      <dgm:t>
        <a:bodyPr/>
        <a:lstStyle/>
        <a:p>
          <a:r>
            <a:rPr lang="en-GB"/>
            <a:t>Dark urine</a:t>
          </a:r>
          <a:endParaRPr lang="en-US"/>
        </a:p>
      </dgm:t>
    </dgm:pt>
    <dgm:pt modelId="{3EBE04E3-AB3C-4C70-B0BD-29CC79AF5A5F}" type="parTrans" cxnId="{18D660E5-F1E7-4D8A-A174-5235C17B459D}">
      <dgm:prSet/>
      <dgm:spPr/>
      <dgm:t>
        <a:bodyPr/>
        <a:lstStyle/>
        <a:p>
          <a:endParaRPr lang="en-US"/>
        </a:p>
      </dgm:t>
    </dgm:pt>
    <dgm:pt modelId="{066F1E67-151A-47FE-B1E6-408F07E7FDD3}" type="sibTrans" cxnId="{18D660E5-F1E7-4D8A-A174-5235C17B459D}">
      <dgm:prSet/>
      <dgm:spPr/>
      <dgm:t>
        <a:bodyPr/>
        <a:lstStyle/>
        <a:p>
          <a:endParaRPr lang="en-US"/>
        </a:p>
      </dgm:t>
    </dgm:pt>
    <dgm:pt modelId="{98BE9CB3-E5BE-45C8-BC56-4BE66D4F63BA}" type="pres">
      <dgm:prSet presAssocID="{32772B1E-6D45-4EA7-BB8B-6F978D1421CC}" presName="diagram" presStyleCnt="0">
        <dgm:presLayoutVars>
          <dgm:dir/>
          <dgm:resizeHandles val="exact"/>
        </dgm:presLayoutVars>
      </dgm:prSet>
      <dgm:spPr/>
    </dgm:pt>
    <dgm:pt modelId="{B77D1AA9-AE9D-4772-B3C2-FB6004B37818}" type="pres">
      <dgm:prSet presAssocID="{5258C2B4-255D-4BF9-B30A-F0C24A632D84}" presName="node" presStyleLbl="node1" presStyleIdx="0" presStyleCnt="6">
        <dgm:presLayoutVars>
          <dgm:bulletEnabled val="1"/>
        </dgm:presLayoutVars>
      </dgm:prSet>
      <dgm:spPr/>
    </dgm:pt>
    <dgm:pt modelId="{0909D9F9-6CF6-4ED6-992B-958DA9F4C1D3}" type="pres">
      <dgm:prSet presAssocID="{4CB1C1D5-9152-47E6-B64B-81F41803372B}" presName="sibTrans" presStyleCnt="0"/>
      <dgm:spPr/>
    </dgm:pt>
    <dgm:pt modelId="{38455D19-0F39-4C6F-8E18-031BDF35DA88}" type="pres">
      <dgm:prSet presAssocID="{A0946233-CC62-4338-B244-30C4EE543871}" presName="node" presStyleLbl="node1" presStyleIdx="1" presStyleCnt="6">
        <dgm:presLayoutVars>
          <dgm:bulletEnabled val="1"/>
        </dgm:presLayoutVars>
      </dgm:prSet>
      <dgm:spPr/>
    </dgm:pt>
    <dgm:pt modelId="{F4658A15-B750-4E45-A39F-2F62F646327E}" type="pres">
      <dgm:prSet presAssocID="{BE42911D-9EC4-4EEB-9F21-EEF268C513F5}" presName="sibTrans" presStyleCnt="0"/>
      <dgm:spPr/>
    </dgm:pt>
    <dgm:pt modelId="{F375ADE7-6EB4-4935-A9E8-2B47C2289D7F}" type="pres">
      <dgm:prSet presAssocID="{8EF9ACAA-31E8-41C2-93A1-63A132FC2316}" presName="node" presStyleLbl="node1" presStyleIdx="2" presStyleCnt="6">
        <dgm:presLayoutVars>
          <dgm:bulletEnabled val="1"/>
        </dgm:presLayoutVars>
      </dgm:prSet>
      <dgm:spPr/>
    </dgm:pt>
    <dgm:pt modelId="{FAD832E8-08CD-49EF-9ADE-5EE8C95B10B7}" type="pres">
      <dgm:prSet presAssocID="{853A05FD-A990-4D91-9D6F-C511D1FE2A06}" presName="sibTrans" presStyleCnt="0"/>
      <dgm:spPr/>
    </dgm:pt>
    <dgm:pt modelId="{D9DD9487-49C0-417F-90B6-927DDE688B53}" type="pres">
      <dgm:prSet presAssocID="{A1C4B498-0956-4F29-BADA-2C20B99F42BF}" presName="node" presStyleLbl="node1" presStyleIdx="3" presStyleCnt="6">
        <dgm:presLayoutVars>
          <dgm:bulletEnabled val="1"/>
        </dgm:presLayoutVars>
      </dgm:prSet>
      <dgm:spPr/>
    </dgm:pt>
    <dgm:pt modelId="{DA287D23-CD73-4771-9E5A-32296D1B7E58}" type="pres">
      <dgm:prSet presAssocID="{0BE88EA1-DB20-4D0F-B005-539334C47503}" presName="sibTrans" presStyleCnt="0"/>
      <dgm:spPr/>
    </dgm:pt>
    <dgm:pt modelId="{D696FFA6-DAC2-440F-9C43-3B8A476CD53C}" type="pres">
      <dgm:prSet presAssocID="{AC06BCC4-5E1C-46E1-984E-5B55DDA46841}" presName="node" presStyleLbl="node1" presStyleIdx="4" presStyleCnt="6">
        <dgm:presLayoutVars>
          <dgm:bulletEnabled val="1"/>
        </dgm:presLayoutVars>
      </dgm:prSet>
      <dgm:spPr/>
    </dgm:pt>
    <dgm:pt modelId="{0A7B095E-BA6C-48BC-9F72-6354AFEEEA37}" type="pres">
      <dgm:prSet presAssocID="{1F3D4927-A878-4564-B746-75143F6AB642}" presName="sibTrans" presStyleCnt="0"/>
      <dgm:spPr/>
    </dgm:pt>
    <dgm:pt modelId="{6062AB4B-E397-436F-BA22-F6BE1D334EA9}" type="pres">
      <dgm:prSet presAssocID="{1D696A7F-6EBB-4262-A394-1A6442FF0FE6}" presName="node" presStyleLbl="node1" presStyleIdx="5" presStyleCnt="6">
        <dgm:presLayoutVars>
          <dgm:bulletEnabled val="1"/>
        </dgm:presLayoutVars>
      </dgm:prSet>
      <dgm:spPr/>
    </dgm:pt>
  </dgm:ptLst>
  <dgm:cxnLst>
    <dgm:cxn modelId="{D8F0F31A-43F3-407F-9F02-1FD65D868918}" type="presOf" srcId="{A0946233-CC62-4338-B244-30C4EE543871}" destId="{38455D19-0F39-4C6F-8E18-031BDF35DA88}" srcOrd="0" destOrd="0" presId="urn:microsoft.com/office/officeart/2005/8/layout/default"/>
    <dgm:cxn modelId="{82A91922-3BF6-4A3E-AACB-A1435BFD62B2}" type="presOf" srcId="{8EF9ACAA-31E8-41C2-93A1-63A132FC2316}" destId="{F375ADE7-6EB4-4935-A9E8-2B47C2289D7F}" srcOrd="0" destOrd="0" presId="urn:microsoft.com/office/officeart/2005/8/layout/default"/>
    <dgm:cxn modelId="{84BABC3F-28EC-447E-A738-FE8B3165459D}" srcId="{32772B1E-6D45-4EA7-BB8B-6F978D1421CC}" destId="{A0946233-CC62-4338-B244-30C4EE543871}" srcOrd="1" destOrd="0" parTransId="{2C8A9EDB-99BC-4EFA-8491-3EEE9976F8EC}" sibTransId="{BE42911D-9EC4-4EEB-9F21-EEF268C513F5}"/>
    <dgm:cxn modelId="{28B5DE72-E419-457C-8091-EA8AFE2687B3}" type="presOf" srcId="{32772B1E-6D45-4EA7-BB8B-6F978D1421CC}" destId="{98BE9CB3-E5BE-45C8-BC56-4BE66D4F63BA}" srcOrd="0" destOrd="0" presId="urn:microsoft.com/office/officeart/2005/8/layout/default"/>
    <dgm:cxn modelId="{33EB819B-333B-4FAA-A92C-D0F8ACF925C3}" type="presOf" srcId="{A1C4B498-0956-4F29-BADA-2C20B99F42BF}" destId="{D9DD9487-49C0-417F-90B6-927DDE688B53}" srcOrd="0" destOrd="0" presId="urn:microsoft.com/office/officeart/2005/8/layout/default"/>
    <dgm:cxn modelId="{9A0A54AB-0903-4E02-87A5-3CFC3B49EB83}" type="presOf" srcId="{1D696A7F-6EBB-4262-A394-1A6442FF0FE6}" destId="{6062AB4B-E397-436F-BA22-F6BE1D334EA9}" srcOrd="0" destOrd="0" presId="urn:microsoft.com/office/officeart/2005/8/layout/default"/>
    <dgm:cxn modelId="{3A2038AD-AD93-4069-8999-23F195445244}" srcId="{32772B1E-6D45-4EA7-BB8B-6F978D1421CC}" destId="{5258C2B4-255D-4BF9-B30A-F0C24A632D84}" srcOrd="0" destOrd="0" parTransId="{ABD8878A-EA6A-464F-B6FE-B69ACB81507A}" sibTransId="{4CB1C1D5-9152-47E6-B64B-81F41803372B}"/>
    <dgm:cxn modelId="{329155BB-756D-4AA0-BC88-340675835276}" type="presOf" srcId="{AC06BCC4-5E1C-46E1-984E-5B55DDA46841}" destId="{D696FFA6-DAC2-440F-9C43-3B8A476CD53C}" srcOrd="0" destOrd="0" presId="urn:microsoft.com/office/officeart/2005/8/layout/default"/>
    <dgm:cxn modelId="{FEAB6AD2-6023-4B5E-A033-CC9D2084ADAA}" srcId="{32772B1E-6D45-4EA7-BB8B-6F978D1421CC}" destId="{A1C4B498-0956-4F29-BADA-2C20B99F42BF}" srcOrd="3" destOrd="0" parTransId="{1C80CF8A-0111-49EB-8E9A-8F6402FBAB22}" sibTransId="{0BE88EA1-DB20-4D0F-B005-539334C47503}"/>
    <dgm:cxn modelId="{9B79D3E4-42E8-474F-B9EF-A8E0BF6CD1D9}" type="presOf" srcId="{5258C2B4-255D-4BF9-B30A-F0C24A632D84}" destId="{B77D1AA9-AE9D-4772-B3C2-FB6004B37818}" srcOrd="0" destOrd="0" presId="urn:microsoft.com/office/officeart/2005/8/layout/default"/>
    <dgm:cxn modelId="{18D660E5-F1E7-4D8A-A174-5235C17B459D}" srcId="{32772B1E-6D45-4EA7-BB8B-6F978D1421CC}" destId="{1D696A7F-6EBB-4262-A394-1A6442FF0FE6}" srcOrd="5" destOrd="0" parTransId="{3EBE04E3-AB3C-4C70-B0BD-29CC79AF5A5F}" sibTransId="{066F1E67-151A-47FE-B1E6-408F07E7FDD3}"/>
    <dgm:cxn modelId="{52D017FC-2D5A-4314-AD95-077F75EBE56E}" srcId="{32772B1E-6D45-4EA7-BB8B-6F978D1421CC}" destId="{8EF9ACAA-31E8-41C2-93A1-63A132FC2316}" srcOrd="2" destOrd="0" parTransId="{120522E6-6661-40F5-ADF9-17F76F2B7FAB}" sibTransId="{853A05FD-A990-4D91-9D6F-C511D1FE2A06}"/>
    <dgm:cxn modelId="{6B783DFF-F576-4DBF-BEBF-D02CC0EA8A59}" srcId="{32772B1E-6D45-4EA7-BB8B-6F978D1421CC}" destId="{AC06BCC4-5E1C-46E1-984E-5B55DDA46841}" srcOrd="4" destOrd="0" parTransId="{EC95B1D8-15D1-404B-B47E-8C025F8FE035}" sibTransId="{1F3D4927-A878-4564-B746-75143F6AB642}"/>
    <dgm:cxn modelId="{4EF85ACD-210B-413F-B77C-A60C9D231786}" type="presParOf" srcId="{98BE9CB3-E5BE-45C8-BC56-4BE66D4F63BA}" destId="{B77D1AA9-AE9D-4772-B3C2-FB6004B37818}" srcOrd="0" destOrd="0" presId="urn:microsoft.com/office/officeart/2005/8/layout/default"/>
    <dgm:cxn modelId="{92477FBE-AE25-4494-9336-17883DA338B1}" type="presParOf" srcId="{98BE9CB3-E5BE-45C8-BC56-4BE66D4F63BA}" destId="{0909D9F9-6CF6-4ED6-992B-958DA9F4C1D3}" srcOrd="1" destOrd="0" presId="urn:microsoft.com/office/officeart/2005/8/layout/default"/>
    <dgm:cxn modelId="{21E2EFAA-E733-4730-802C-94DEBE3AD58A}" type="presParOf" srcId="{98BE9CB3-E5BE-45C8-BC56-4BE66D4F63BA}" destId="{38455D19-0F39-4C6F-8E18-031BDF35DA88}" srcOrd="2" destOrd="0" presId="urn:microsoft.com/office/officeart/2005/8/layout/default"/>
    <dgm:cxn modelId="{FD826941-4926-404D-B875-61DC83665FAA}" type="presParOf" srcId="{98BE9CB3-E5BE-45C8-BC56-4BE66D4F63BA}" destId="{F4658A15-B750-4E45-A39F-2F62F646327E}" srcOrd="3" destOrd="0" presId="urn:microsoft.com/office/officeart/2005/8/layout/default"/>
    <dgm:cxn modelId="{0C0CEA3C-0044-4799-B5A5-1012C4B240C3}" type="presParOf" srcId="{98BE9CB3-E5BE-45C8-BC56-4BE66D4F63BA}" destId="{F375ADE7-6EB4-4935-A9E8-2B47C2289D7F}" srcOrd="4" destOrd="0" presId="urn:microsoft.com/office/officeart/2005/8/layout/default"/>
    <dgm:cxn modelId="{31046301-4F09-4D8D-95A1-4383D71C47BB}" type="presParOf" srcId="{98BE9CB3-E5BE-45C8-BC56-4BE66D4F63BA}" destId="{FAD832E8-08CD-49EF-9ADE-5EE8C95B10B7}" srcOrd="5" destOrd="0" presId="urn:microsoft.com/office/officeart/2005/8/layout/default"/>
    <dgm:cxn modelId="{92438749-D41F-4CD2-9CB1-5CFBBEDB19C7}" type="presParOf" srcId="{98BE9CB3-E5BE-45C8-BC56-4BE66D4F63BA}" destId="{D9DD9487-49C0-417F-90B6-927DDE688B53}" srcOrd="6" destOrd="0" presId="urn:microsoft.com/office/officeart/2005/8/layout/default"/>
    <dgm:cxn modelId="{81791D7E-922C-4F5C-9DD2-74503672677F}" type="presParOf" srcId="{98BE9CB3-E5BE-45C8-BC56-4BE66D4F63BA}" destId="{DA287D23-CD73-4771-9E5A-32296D1B7E58}" srcOrd="7" destOrd="0" presId="urn:microsoft.com/office/officeart/2005/8/layout/default"/>
    <dgm:cxn modelId="{E28B0895-A807-479F-87A6-E9B1DBF63E09}" type="presParOf" srcId="{98BE9CB3-E5BE-45C8-BC56-4BE66D4F63BA}" destId="{D696FFA6-DAC2-440F-9C43-3B8A476CD53C}" srcOrd="8" destOrd="0" presId="urn:microsoft.com/office/officeart/2005/8/layout/default"/>
    <dgm:cxn modelId="{9B27E564-7820-4EC1-BDFB-1FEF015FABFF}" type="presParOf" srcId="{98BE9CB3-E5BE-45C8-BC56-4BE66D4F63BA}" destId="{0A7B095E-BA6C-48BC-9F72-6354AFEEEA37}" srcOrd="9" destOrd="0" presId="urn:microsoft.com/office/officeart/2005/8/layout/default"/>
    <dgm:cxn modelId="{100C1291-BC5D-4EB6-8A0A-9F9879C188D6}" type="presParOf" srcId="{98BE9CB3-E5BE-45C8-BC56-4BE66D4F63BA}" destId="{6062AB4B-E397-436F-BA22-F6BE1D334EA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DE62A3-947C-4679-8503-2060EB8A361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D3FA183-A1B7-43F4-B414-26780A167689}">
      <dgm:prSet/>
      <dgm:spPr/>
      <dgm:t>
        <a:bodyPr/>
        <a:lstStyle/>
        <a:p>
          <a:r>
            <a:rPr lang="en-US" dirty="0"/>
            <a:t>No treatment is required until after the first 6 months of a diagnoses </a:t>
          </a:r>
        </a:p>
      </dgm:t>
    </dgm:pt>
    <dgm:pt modelId="{E2C34A1E-DE99-40E8-8F54-3C3C6AE03162}" type="parTrans" cxnId="{40525F70-5D02-489B-A1AB-EF30C94B261D}">
      <dgm:prSet/>
      <dgm:spPr/>
      <dgm:t>
        <a:bodyPr/>
        <a:lstStyle/>
        <a:p>
          <a:endParaRPr lang="en-US"/>
        </a:p>
      </dgm:t>
    </dgm:pt>
    <dgm:pt modelId="{B0E83469-15F7-46DC-9EE2-3C2BDBE8ABD8}" type="sibTrans" cxnId="{40525F70-5D02-489B-A1AB-EF30C94B261D}">
      <dgm:prSet/>
      <dgm:spPr/>
      <dgm:t>
        <a:bodyPr/>
        <a:lstStyle/>
        <a:p>
          <a:endParaRPr lang="en-US"/>
        </a:p>
      </dgm:t>
    </dgm:pt>
    <dgm:pt modelId="{BFDEB222-27F5-49A6-AD1F-A22CDB907222}">
      <dgm:prSet/>
      <dgm:spPr/>
      <dgm:t>
        <a:bodyPr/>
        <a:lstStyle/>
        <a:p>
          <a:r>
            <a:rPr lang="en-GB" dirty="0"/>
            <a:t>Treatment will depend on the type of hepatitis c you have</a:t>
          </a:r>
        </a:p>
      </dgm:t>
    </dgm:pt>
    <dgm:pt modelId="{71B920EF-56E0-4641-92C9-E12F02A2C086}" type="parTrans" cxnId="{0E1BDCA5-7843-41FE-B106-356A54B6F2EC}">
      <dgm:prSet/>
      <dgm:spPr/>
      <dgm:t>
        <a:bodyPr/>
        <a:lstStyle/>
        <a:p>
          <a:endParaRPr lang="en-US"/>
        </a:p>
      </dgm:t>
    </dgm:pt>
    <dgm:pt modelId="{E36DA446-813B-4E4C-BD7C-B3413AD9AD00}" type="sibTrans" cxnId="{0E1BDCA5-7843-41FE-B106-356A54B6F2EC}">
      <dgm:prSet/>
      <dgm:spPr/>
      <dgm:t>
        <a:bodyPr/>
        <a:lstStyle/>
        <a:p>
          <a:endParaRPr lang="en-US"/>
        </a:p>
      </dgm:t>
    </dgm:pt>
    <dgm:pt modelId="{13370886-CF46-4CBE-A29C-6DCE94B3AFAB}">
      <dgm:prSet/>
      <dgm:spPr/>
      <dgm:t>
        <a:bodyPr/>
        <a:lstStyle/>
        <a:p>
          <a:r>
            <a:rPr lang="en-GB" dirty="0"/>
            <a:t>Hepatitis c is treated using direct antiviral (DAA).</a:t>
          </a:r>
          <a:endParaRPr lang="en-US" dirty="0"/>
        </a:p>
      </dgm:t>
    </dgm:pt>
    <dgm:pt modelId="{C0B91BB1-81E6-4162-9F1A-7B804CB2592A}" type="parTrans" cxnId="{9B7A8BF3-B674-45E1-B610-BCB967720C1D}">
      <dgm:prSet/>
      <dgm:spPr/>
      <dgm:t>
        <a:bodyPr/>
        <a:lstStyle/>
        <a:p>
          <a:endParaRPr lang="en-US"/>
        </a:p>
      </dgm:t>
    </dgm:pt>
    <dgm:pt modelId="{1D0A26C7-08D7-461E-B226-C3655B6EBA3A}" type="sibTrans" cxnId="{9B7A8BF3-B674-45E1-B610-BCB967720C1D}">
      <dgm:prSet/>
      <dgm:spPr/>
      <dgm:t>
        <a:bodyPr/>
        <a:lstStyle/>
        <a:p>
          <a:endParaRPr lang="en-US"/>
        </a:p>
      </dgm:t>
    </dgm:pt>
    <dgm:pt modelId="{506D6B66-34FD-4F11-805F-C763094734FB}">
      <dgm:prSet/>
      <dgm:spPr/>
      <dgm:t>
        <a:bodyPr/>
        <a:lstStyle/>
        <a:p>
          <a:r>
            <a:rPr lang="en-GB" dirty="0"/>
            <a:t>Medication is taken from 8 to 48 weeks, depending on the type hepatitis c you have.</a:t>
          </a:r>
          <a:endParaRPr lang="en-US" dirty="0"/>
        </a:p>
      </dgm:t>
    </dgm:pt>
    <dgm:pt modelId="{BE6B9820-20DF-4963-908C-7B58CED79978}" type="parTrans" cxnId="{45A3A4ED-C5F6-4855-B651-E34F2FAF136E}">
      <dgm:prSet/>
      <dgm:spPr/>
      <dgm:t>
        <a:bodyPr/>
        <a:lstStyle/>
        <a:p>
          <a:endParaRPr lang="en-US"/>
        </a:p>
      </dgm:t>
    </dgm:pt>
    <dgm:pt modelId="{73F0AE7B-C631-4F58-90C1-B30B96713441}" type="sibTrans" cxnId="{45A3A4ED-C5F6-4855-B651-E34F2FAF136E}">
      <dgm:prSet/>
      <dgm:spPr/>
      <dgm:t>
        <a:bodyPr/>
        <a:lstStyle/>
        <a:p>
          <a:endParaRPr lang="en-US"/>
        </a:p>
      </dgm:t>
    </dgm:pt>
    <dgm:pt modelId="{04617D8F-0DDC-44AA-91BF-7A8F999DCE92}">
      <dgm:prSet custT="1"/>
      <dgm:spPr/>
      <dgm:t>
        <a:bodyPr/>
        <a:lstStyle/>
        <a:p>
          <a:r>
            <a:rPr lang="en-GB" sz="1200" dirty="0"/>
            <a:t>Depending on the genotype  more than 90%  of patients are cured.</a:t>
          </a:r>
        </a:p>
        <a:p>
          <a:r>
            <a:rPr lang="en-US" sz="1200" dirty="0"/>
            <a:t>NHS (2018)    Stevens, P (</a:t>
          </a:r>
          <a:r>
            <a:rPr lang="en-US" sz="1200"/>
            <a:t>2014)</a:t>
          </a:r>
          <a:endParaRPr lang="en-US" sz="1200" dirty="0"/>
        </a:p>
      </dgm:t>
    </dgm:pt>
    <dgm:pt modelId="{5727FDFB-1EB8-47E0-A454-B58553E021EF}" type="parTrans" cxnId="{AFDD71B6-3D8D-4BF8-8C6F-50CC474D4297}">
      <dgm:prSet/>
      <dgm:spPr/>
      <dgm:t>
        <a:bodyPr/>
        <a:lstStyle/>
        <a:p>
          <a:endParaRPr lang="en-US"/>
        </a:p>
      </dgm:t>
    </dgm:pt>
    <dgm:pt modelId="{D9707E90-1EFB-4A6F-99B1-A5DA917D6860}" type="sibTrans" cxnId="{AFDD71B6-3D8D-4BF8-8C6F-50CC474D4297}">
      <dgm:prSet/>
      <dgm:spPr/>
      <dgm:t>
        <a:bodyPr/>
        <a:lstStyle/>
        <a:p>
          <a:endParaRPr lang="en-US"/>
        </a:p>
      </dgm:t>
    </dgm:pt>
    <dgm:pt modelId="{F8B9D390-2511-4CA1-8B86-5138DC8C8517}" type="pres">
      <dgm:prSet presAssocID="{E0DE62A3-947C-4679-8503-2060EB8A3618}" presName="Name0" presStyleCnt="0">
        <dgm:presLayoutVars>
          <dgm:dir/>
          <dgm:resizeHandles val="exact"/>
        </dgm:presLayoutVars>
      </dgm:prSet>
      <dgm:spPr/>
    </dgm:pt>
    <dgm:pt modelId="{CA88F2A3-8C10-42FB-B2EF-A33AF39344BA}" type="pres">
      <dgm:prSet presAssocID="{6D3FA183-A1B7-43F4-B414-26780A167689}" presName="node" presStyleLbl="node1" presStyleIdx="0" presStyleCnt="5">
        <dgm:presLayoutVars>
          <dgm:bulletEnabled val="1"/>
        </dgm:presLayoutVars>
      </dgm:prSet>
      <dgm:spPr/>
    </dgm:pt>
    <dgm:pt modelId="{B8724E49-95A5-4CFE-9EBF-9E4D79BF7C09}" type="pres">
      <dgm:prSet presAssocID="{B0E83469-15F7-46DC-9EE2-3C2BDBE8ABD8}" presName="sibTrans" presStyleLbl="sibTrans1D1" presStyleIdx="0" presStyleCnt="4"/>
      <dgm:spPr/>
    </dgm:pt>
    <dgm:pt modelId="{0E7BBF1A-417D-41C9-8FD0-52645280AD75}" type="pres">
      <dgm:prSet presAssocID="{B0E83469-15F7-46DC-9EE2-3C2BDBE8ABD8}" presName="connectorText" presStyleLbl="sibTrans1D1" presStyleIdx="0" presStyleCnt="4"/>
      <dgm:spPr/>
    </dgm:pt>
    <dgm:pt modelId="{CD493219-55C3-4FD7-AEE3-46D4A99E7A35}" type="pres">
      <dgm:prSet presAssocID="{BFDEB222-27F5-49A6-AD1F-A22CDB907222}" presName="node" presStyleLbl="node1" presStyleIdx="1" presStyleCnt="5">
        <dgm:presLayoutVars>
          <dgm:bulletEnabled val="1"/>
        </dgm:presLayoutVars>
      </dgm:prSet>
      <dgm:spPr/>
    </dgm:pt>
    <dgm:pt modelId="{87FAF838-36EC-4582-B0FB-60DF356DA996}" type="pres">
      <dgm:prSet presAssocID="{E36DA446-813B-4E4C-BD7C-B3413AD9AD00}" presName="sibTrans" presStyleLbl="sibTrans1D1" presStyleIdx="1" presStyleCnt="4"/>
      <dgm:spPr/>
    </dgm:pt>
    <dgm:pt modelId="{0D980142-C9E1-425D-BD07-70782ABAEE59}" type="pres">
      <dgm:prSet presAssocID="{E36DA446-813B-4E4C-BD7C-B3413AD9AD00}" presName="connectorText" presStyleLbl="sibTrans1D1" presStyleIdx="1" presStyleCnt="4"/>
      <dgm:spPr/>
    </dgm:pt>
    <dgm:pt modelId="{37BB16D7-CA3C-4107-824F-48A4C2705563}" type="pres">
      <dgm:prSet presAssocID="{13370886-CF46-4CBE-A29C-6DCE94B3AFAB}" presName="node" presStyleLbl="node1" presStyleIdx="2" presStyleCnt="5">
        <dgm:presLayoutVars>
          <dgm:bulletEnabled val="1"/>
        </dgm:presLayoutVars>
      </dgm:prSet>
      <dgm:spPr/>
    </dgm:pt>
    <dgm:pt modelId="{2D9C48D8-6196-4821-AC84-B92F04C79C47}" type="pres">
      <dgm:prSet presAssocID="{1D0A26C7-08D7-461E-B226-C3655B6EBA3A}" presName="sibTrans" presStyleLbl="sibTrans1D1" presStyleIdx="2" presStyleCnt="4"/>
      <dgm:spPr/>
    </dgm:pt>
    <dgm:pt modelId="{896C4D0C-7185-4084-9301-F58650DD68B2}" type="pres">
      <dgm:prSet presAssocID="{1D0A26C7-08D7-461E-B226-C3655B6EBA3A}" presName="connectorText" presStyleLbl="sibTrans1D1" presStyleIdx="2" presStyleCnt="4"/>
      <dgm:spPr/>
    </dgm:pt>
    <dgm:pt modelId="{5E372109-5F34-4189-8F04-C3772DA8398E}" type="pres">
      <dgm:prSet presAssocID="{506D6B66-34FD-4F11-805F-C763094734FB}" presName="node" presStyleLbl="node1" presStyleIdx="3" presStyleCnt="5">
        <dgm:presLayoutVars>
          <dgm:bulletEnabled val="1"/>
        </dgm:presLayoutVars>
      </dgm:prSet>
      <dgm:spPr/>
    </dgm:pt>
    <dgm:pt modelId="{BF4FAE7E-AC1C-4E1C-8955-D21FA2F886F4}" type="pres">
      <dgm:prSet presAssocID="{73F0AE7B-C631-4F58-90C1-B30B96713441}" presName="sibTrans" presStyleLbl="sibTrans1D1" presStyleIdx="3" presStyleCnt="4"/>
      <dgm:spPr/>
    </dgm:pt>
    <dgm:pt modelId="{DE7ECEE0-F0FF-4C85-8C40-42F147684BEC}" type="pres">
      <dgm:prSet presAssocID="{73F0AE7B-C631-4F58-90C1-B30B96713441}" presName="connectorText" presStyleLbl="sibTrans1D1" presStyleIdx="3" presStyleCnt="4"/>
      <dgm:spPr/>
    </dgm:pt>
    <dgm:pt modelId="{FCB009FF-0450-4AAE-AD8E-D4A6634EA782}" type="pres">
      <dgm:prSet presAssocID="{04617D8F-0DDC-44AA-91BF-7A8F999DCE92}" presName="node" presStyleLbl="node1" presStyleIdx="4" presStyleCnt="5">
        <dgm:presLayoutVars>
          <dgm:bulletEnabled val="1"/>
        </dgm:presLayoutVars>
      </dgm:prSet>
      <dgm:spPr/>
    </dgm:pt>
  </dgm:ptLst>
  <dgm:cxnLst>
    <dgm:cxn modelId="{D0113207-27C2-4A5A-92B0-109C2157A58C}" type="presOf" srcId="{1D0A26C7-08D7-461E-B226-C3655B6EBA3A}" destId="{2D9C48D8-6196-4821-AC84-B92F04C79C47}" srcOrd="0" destOrd="0" presId="urn:microsoft.com/office/officeart/2016/7/layout/RepeatingBendingProcessNew"/>
    <dgm:cxn modelId="{45811D13-A8DB-42B1-9A01-9CF7F8BEBC69}" type="presOf" srcId="{6D3FA183-A1B7-43F4-B414-26780A167689}" destId="{CA88F2A3-8C10-42FB-B2EF-A33AF39344BA}" srcOrd="0" destOrd="0" presId="urn:microsoft.com/office/officeart/2016/7/layout/RepeatingBendingProcessNew"/>
    <dgm:cxn modelId="{40525F70-5D02-489B-A1AB-EF30C94B261D}" srcId="{E0DE62A3-947C-4679-8503-2060EB8A3618}" destId="{6D3FA183-A1B7-43F4-B414-26780A167689}" srcOrd="0" destOrd="0" parTransId="{E2C34A1E-DE99-40E8-8F54-3C3C6AE03162}" sibTransId="{B0E83469-15F7-46DC-9EE2-3C2BDBE8ABD8}"/>
    <dgm:cxn modelId="{B0547055-F93E-428A-9E4E-33925D69F89C}" type="presOf" srcId="{E36DA446-813B-4E4C-BD7C-B3413AD9AD00}" destId="{0D980142-C9E1-425D-BD07-70782ABAEE59}" srcOrd="1" destOrd="0" presId="urn:microsoft.com/office/officeart/2016/7/layout/RepeatingBendingProcessNew"/>
    <dgm:cxn modelId="{395F4F80-BF1F-4E25-9A51-F8FF60E48177}" type="presOf" srcId="{BFDEB222-27F5-49A6-AD1F-A22CDB907222}" destId="{CD493219-55C3-4FD7-AEE3-46D4A99E7A35}" srcOrd="0" destOrd="0" presId="urn:microsoft.com/office/officeart/2016/7/layout/RepeatingBendingProcessNew"/>
    <dgm:cxn modelId="{C95F5094-2020-49C2-85AF-54BCC0B88460}" type="presOf" srcId="{B0E83469-15F7-46DC-9EE2-3C2BDBE8ABD8}" destId="{B8724E49-95A5-4CFE-9EBF-9E4D79BF7C09}" srcOrd="0" destOrd="0" presId="urn:microsoft.com/office/officeart/2016/7/layout/RepeatingBendingProcessNew"/>
    <dgm:cxn modelId="{0E1BDCA5-7843-41FE-B106-356A54B6F2EC}" srcId="{E0DE62A3-947C-4679-8503-2060EB8A3618}" destId="{BFDEB222-27F5-49A6-AD1F-A22CDB907222}" srcOrd="1" destOrd="0" parTransId="{71B920EF-56E0-4641-92C9-E12F02A2C086}" sibTransId="{E36DA446-813B-4E4C-BD7C-B3413AD9AD00}"/>
    <dgm:cxn modelId="{48D6ABB0-867F-45A8-B0C8-158DAB371451}" type="presOf" srcId="{E36DA446-813B-4E4C-BD7C-B3413AD9AD00}" destId="{87FAF838-36EC-4582-B0FB-60DF356DA996}" srcOrd="0" destOrd="0" presId="urn:microsoft.com/office/officeart/2016/7/layout/RepeatingBendingProcessNew"/>
    <dgm:cxn modelId="{AFDD71B6-3D8D-4BF8-8C6F-50CC474D4297}" srcId="{E0DE62A3-947C-4679-8503-2060EB8A3618}" destId="{04617D8F-0DDC-44AA-91BF-7A8F999DCE92}" srcOrd="4" destOrd="0" parTransId="{5727FDFB-1EB8-47E0-A454-B58553E021EF}" sibTransId="{D9707E90-1EFB-4A6F-99B1-A5DA917D6860}"/>
    <dgm:cxn modelId="{689B40B7-2157-4EBB-8C5C-C005833B6305}" type="presOf" srcId="{04617D8F-0DDC-44AA-91BF-7A8F999DCE92}" destId="{FCB009FF-0450-4AAE-AD8E-D4A6634EA782}" srcOrd="0" destOrd="0" presId="urn:microsoft.com/office/officeart/2016/7/layout/RepeatingBendingProcessNew"/>
    <dgm:cxn modelId="{C1F541BC-52EC-49B4-91DE-0DEBB2BE9FD6}" type="presOf" srcId="{E0DE62A3-947C-4679-8503-2060EB8A3618}" destId="{F8B9D390-2511-4CA1-8B86-5138DC8C8517}" srcOrd="0" destOrd="0" presId="urn:microsoft.com/office/officeart/2016/7/layout/RepeatingBendingProcessNew"/>
    <dgm:cxn modelId="{1BCEFBC8-2C64-48EB-B0F1-5B28049C549C}" type="presOf" srcId="{506D6B66-34FD-4F11-805F-C763094734FB}" destId="{5E372109-5F34-4189-8F04-C3772DA8398E}" srcOrd="0" destOrd="0" presId="urn:microsoft.com/office/officeart/2016/7/layout/RepeatingBendingProcessNew"/>
    <dgm:cxn modelId="{867AC7E0-AB9E-456D-8BA5-83246B677222}" type="presOf" srcId="{73F0AE7B-C631-4F58-90C1-B30B96713441}" destId="{BF4FAE7E-AC1C-4E1C-8955-D21FA2F886F4}" srcOrd="0" destOrd="0" presId="urn:microsoft.com/office/officeart/2016/7/layout/RepeatingBendingProcessNew"/>
    <dgm:cxn modelId="{45A3A4ED-C5F6-4855-B651-E34F2FAF136E}" srcId="{E0DE62A3-947C-4679-8503-2060EB8A3618}" destId="{506D6B66-34FD-4F11-805F-C763094734FB}" srcOrd="3" destOrd="0" parTransId="{BE6B9820-20DF-4963-908C-7B58CED79978}" sibTransId="{73F0AE7B-C631-4F58-90C1-B30B96713441}"/>
    <dgm:cxn modelId="{ED68ABF1-7416-4CB5-A6FF-C692CE746B4A}" type="presOf" srcId="{73F0AE7B-C631-4F58-90C1-B30B96713441}" destId="{DE7ECEE0-F0FF-4C85-8C40-42F147684BEC}" srcOrd="1" destOrd="0" presId="urn:microsoft.com/office/officeart/2016/7/layout/RepeatingBendingProcessNew"/>
    <dgm:cxn modelId="{44504CF2-1665-4211-8D37-0B34C805F980}" type="presOf" srcId="{1D0A26C7-08D7-461E-B226-C3655B6EBA3A}" destId="{896C4D0C-7185-4084-9301-F58650DD68B2}" srcOrd="1" destOrd="0" presId="urn:microsoft.com/office/officeart/2016/7/layout/RepeatingBendingProcessNew"/>
    <dgm:cxn modelId="{9B7A8BF3-B674-45E1-B610-BCB967720C1D}" srcId="{E0DE62A3-947C-4679-8503-2060EB8A3618}" destId="{13370886-CF46-4CBE-A29C-6DCE94B3AFAB}" srcOrd="2" destOrd="0" parTransId="{C0B91BB1-81E6-4162-9F1A-7B804CB2592A}" sibTransId="{1D0A26C7-08D7-461E-B226-C3655B6EBA3A}"/>
    <dgm:cxn modelId="{0691E3F9-9245-4BE1-AED6-3774A0C0F64D}" type="presOf" srcId="{B0E83469-15F7-46DC-9EE2-3C2BDBE8ABD8}" destId="{0E7BBF1A-417D-41C9-8FD0-52645280AD75}" srcOrd="1" destOrd="0" presId="urn:microsoft.com/office/officeart/2016/7/layout/RepeatingBendingProcessNew"/>
    <dgm:cxn modelId="{CAD07FFC-856E-492C-9F4C-B1928FAC088A}" type="presOf" srcId="{13370886-CF46-4CBE-A29C-6DCE94B3AFAB}" destId="{37BB16D7-CA3C-4107-824F-48A4C2705563}" srcOrd="0" destOrd="0" presId="urn:microsoft.com/office/officeart/2016/7/layout/RepeatingBendingProcessNew"/>
    <dgm:cxn modelId="{981C0E4A-C527-4E67-AE63-C57D8F2B7265}" type="presParOf" srcId="{F8B9D390-2511-4CA1-8B86-5138DC8C8517}" destId="{CA88F2A3-8C10-42FB-B2EF-A33AF39344BA}" srcOrd="0" destOrd="0" presId="urn:microsoft.com/office/officeart/2016/7/layout/RepeatingBendingProcessNew"/>
    <dgm:cxn modelId="{FA124AAF-A915-4882-994D-4D44E768C435}" type="presParOf" srcId="{F8B9D390-2511-4CA1-8B86-5138DC8C8517}" destId="{B8724E49-95A5-4CFE-9EBF-9E4D79BF7C09}" srcOrd="1" destOrd="0" presId="urn:microsoft.com/office/officeart/2016/7/layout/RepeatingBendingProcessNew"/>
    <dgm:cxn modelId="{5D5AB9EE-092E-4B33-B60F-9426357377B7}" type="presParOf" srcId="{B8724E49-95A5-4CFE-9EBF-9E4D79BF7C09}" destId="{0E7BBF1A-417D-41C9-8FD0-52645280AD75}" srcOrd="0" destOrd="0" presId="urn:microsoft.com/office/officeart/2016/7/layout/RepeatingBendingProcessNew"/>
    <dgm:cxn modelId="{023F513D-8652-4C0B-8027-DF9D87B9DBBD}" type="presParOf" srcId="{F8B9D390-2511-4CA1-8B86-5138DC8C8517}" destId="{CD493219-55C3-4FD7-AEE3-46D4A99E7A35}" srcOrd="2" destOrd="0" presId="urn:microsoft.com/office/officeart/2016/7/layout/RepeatingBendingProcessNew"/>
    <dgm:cxn modelId="{8C6EA00E-B18A-493C-ABE4-2066FFDA64B2}" type="presParOf" srcId="{F8B9D390-2511-4CA1-8B86-5138DC8C8517}" destId="{87FAF838-36EC-4582-B0FB-60DF356DA996}" srcOrd="3" destOrd="0" presId="urn:microsoft.com/office/officeart/2016/7/layout/RepeatingBendingProcessNew"/>
    <dgm:cxn modelId="{C7E6545D-CC36-4E7C-ABAD-BE6C1A0A2396}" type="presParOf" srcId="{87FAF838-36EC-4582-B0FB-60DF356DA996}" destId="{0D980142-C9E1-425D-BD07-70782ABAEE59}" srcOrd="0" destOrd="0" presId="urn:microsoft.com/office/officeart/2016/7/layout/RepeatingBendingProcessNew"/>
    <dgm:cxn modelId="{12BF2249-2B7C-4169-A903-57344C1751F9}" type="presParOf" srcId="{F8B9D390-2511-4CA1-8B86-5138DC8C8517}" destId="{37BB16D7-CA3C-4107-824F-48A4C2705563}" srcOrd="4" destOrd="0" presId="urn:microsoft.com/office/officeart/2016/7/layout/RepeatingBendingProcessNew"/>
    <dgm:cxn modelId="{2655FD25-D17F-499C-AA0D-530E7C3ABB69}" type="presParOf" srcId="{F8B9D390-2511-4CA1-8B86-5138DC8C8517}" destId="{2D9C48D8-6196-4821-AC84-B92F04C79C47}" srcOrd="5" destOrd="0" presId="urn:microsoft.com/office/officeart/2016/7/layout/RepeatingBendingProcessNew"/>
    <dgm:cxn modelId="{4BCD5DCE-9C68-4AB7-BE30-F7111777E84B}" type="presParOf" srcId="{2D9C48D8-6196-4821-AC84-B92F04C79C47}" destId="{896C4D0C-7185-4084-9301-F58650DD68B2}" srcOrd="0" destOrd="0" presId="urn:microsoft.com/office/officeart/2016/7/layout/RepeatingBendingProcessNew"/>
    <dgm:cxn modelId="{ACF997F6-2524-4D0D-81B8-0A3E52935014}" type="presParOf" srcId="{F8B9D390-2511-4CA1-8B86-5138DC8C8517}" destId="{5E372109-5F34-4189-8F04-C3772DA8398E}" srcOrd="6" destOrd="0" presId="urn:microsoft.com/office/officeart/2016/7/layout/RepeatingBendingProcessNew"/>
    <dgm:cxn modelId="{FB73B012-64BD-4C06-B6B2-795280262319}" type="presParOf" srcId="{F8B9D390-2511-4CA1-8B86-5138DC8C8517}" destId="{BF4FAE7E-AC1C-4E1C-8955-D21FA2F886F4}" srcOrd="7" destOrd="0" presId="urn:microsoft.com/office/officeart/2016/7/layout/RepeatingBendingProcessNew"/>
    <dgm:cxn modelId="{32CE71AC-F45D-4DDA-A747-452D454F3256}" type="presParOf" srcId="{BF4FAE7E-AC1C-4E1C-8955-D21FA2F886F4}" destId="{DE7ECEE0-F0FF-4C85-8C40-42F147684BEC}" srcOrd="0" destOrd="0" presId="urn:microsoft.com/office/officeart/2016/7/layout/RepeatingBendingProcessNew"/>
    <dgm:cxn modelId="{1052EE19-FDF6-4AC7-B767-B583015FB861}" type="presParOf" srcId="{F8B9D390-2511-4CA1-8B86-5138DC8C8517}" destId="{FCB009FF-0450-4AAE-AD8E-D4A6634EA782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7D1AA9-AE9D-4772-B3C2-FB6004B37818}">
      <dsp:nvSpPr>
        <dsp:cNvPr id="0" name=""/>
        <dsp:cNvSpPr/>
      </dsp:nvSpPr>
      <dsp:spPr>
        <a:xfrm>
          <a:off x="1209579" y="1578"/>
          <a:ext cx="2406312" cy="14437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Feeling tired</a:t>
          </a:r>
          <a:endParaRPr lang="en-US" sz="3000" kern="1200"/>
        </a:p>
      </dsp:txBody>
      <dsp:txXfrm>
        <a:off x="1209579" y="1578"/>
        <a:ext cx="2406312" cy="1443787"/>
      </dsp:txXfrm>
    </dsp:sp>
    <dsp:sp modelId="{38455D19-0F39-4C6F-8E18-031BDF35DA88}">
      <dsp:nvSpPr>
        <dsp:cNvPr id="0" name=""/>
        <dsp:cNvSpPr/>
      </dsp:nvSpPr>
      <dsp:spPr>
        <a:xfrm>
          <a:off x="3856523" y="1578"/>
          <a:ext cx="2406312" cy="14437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Fever</a:t>
          </a:r>
          <a:endParaRPr lang="en-US" sz="3000" kern="1200"/>
        </a:p>
      </dsp:txBody>
      <dsp:txXfrm>
        <a:off x="3856523" y="1578"/>
        <a:ext cx="2406312" cy="1443787"/>
      </dsp:txXfrm>
    </dsp:sp>
    <dsp:sp modelId="{F375ADE7-6EB4-4935-A9E8-2B47C2289D7F}">
      <dsp:nvSpPr>
        <dsp:cNvPr id="0" name=""/>
        <dsp:cNvSpPr/>
      </dsp:nvSpPr>
      <dsp:spPr>
        <a:xfrm>
          <a:off x="6503467" y="1578"/>
          <a:ext cx="2406312" cy="14437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Nausea or poor appetite</a:t>
          </a:r>
          <a:endParaRPr lang="en-US" sz="3000" kern="1200" dirty="0"/>
        </a:p>
      </dsp:txBody>
      <dsp:txXfrm>
        <a:off x="6503467" y="1578"/>
        <a:ext cx="2406312" cy="1443787"/>
      </dsp:txXfrm>
    </dsp:sp>
    <dsp:sp modelId="{D9DD9487-49C0-417F-90B6-927DDE688B53}">
      <dsp:nvSpPr>
        <dsp:cNvPr id="0" name=""/>
        <dsp:cNvSpPr/>
      </dsp:nvSpPr>
      <dsp:spPr>
        <a:xfrm>
          <a:off x="1209579" y="1685997"/>
          <a:ext cx="2406312" cy="14437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Stomach pain</a:t>
          </a:r>
          <a:endParaRPr lang="en-US" sz="3000" kern="1200"/>
        </a:p>
      </dsp:txBody>
      <dsp:txXfrm>
        <a:off x="1209579" y="1685997"/>
        <a:ext cx="2406312" cy="1443787"/>
      </dsp:txXfrm>
    </dsp:sp>
    <dsp:sp modelId="{D696FFA6-DAC2-440F-9C43-3B8A476CD53C}">
      <dsp:nvSpPr>
        <dsp:cNvPr id="0" name=""/>
        <dsp:cNvSpPr/>
      </dsp:nvSpPr>
      <dsp:spPr>
        <a:xfrm>
          <a:off x="3856523" y="1685997"/>
          <a:ext cx="2406312" cy="144378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Itchy skin</a:t>
          </a:r>
          <a:endParaRPr lang="en-US" sz="3000" kern="1200"/>
        </a:p>
      </dsp:txBody>
      <dsp:txXfrm>
        <a:off x="3856523" y="1685997"/>
        <a:ext cx="2406312" cy="1443787"/>
      </dsp:txXfrm>
    </dsp:sp>
    <dsp:sp modelId="{6062AB4B-E397-436F-BA22-F6BE1D334EA9}">
      <dsp:nvSpPr>
        <dsp:cNvPr id="0" name=""/>
        <dsp:cNvSpPr/>
      </dsp:nvSpPr>
      <dsp:spPr>
        <a:xfrm>
          <a:off x="6503467" y="1685997"/>
          <a:ext cx="2406312" cy="14437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Dark urine</a:t>
          </a:r>
          <a:endParaRPr lang="en-US" sz="3000" kern="1200"/>
        </a:p>
      </dsp:txBody>
      <dsp:txXfrm>
        <a:off x="6503467" y="1685997"/>
        <a:ext cx="2406312" cy="14437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724E49-95A5-4CFE-9EBF-9E4D79BF7C09}">
      <dsp:nvSpPr>
        <dsp:cNvPr id="0" name=""/>
        <dsp:cNvSpPr/>
      </dsp:nvSpPr>
      <dsp:spPr>
        <a:xfrm>
          <a:off x="2849341" y="695099"/>
          <a:ext cx="5361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6154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3250" y="737985"/>
        <a:ext cx="28337" cy="5667"/>
      </dsp:txXfrm>
    </dsp:sp>
    <dsp:sp modelId="{CA88F2A3-8C10-42FB-B2EF-A33AF39344BA}">
      <dsp:nvSpPr>
        <dsp:cNvPr id="0" name=""/>
        <dsp:cNvSpPr/>
      </dsp:nvSpPr>
      <dsp:spPr>
        <a:xfrm>
          <a:off x="386993" y="1574"/>
          <a:ext cx="2464148" cy="147848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745" tIns="126743" rIns="120745" bIns="12674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No treatment is required until after the first 6 months of a diagnoses </a:t>
          </a:r>
        </a:p>
      </dsp:txBody>
      <dsp:txXfrm>
        <a:off x="386993" y="1574"/>
        <a:ext cx="2464148" cy="1478488"/>
      </dsp:txXfrm>
    </dsp:sp>
    <dsp:sp modelId="{87FAF838-36EC-4582-B0FB-60DF356DA996}">
      <dsp:nvSpPr>
        <dsp:cNvPr id="0" name=""/>
        <dsp:cNvSpPr/>
      </dsp:nvSpPr>
      <dsp:spPr>
        <a:xfrm>
          <a:off x="1619067" y="1478263"/>
          <a:ext cx="3030902" cy="536154"/>
        </a:xfrm>
        <a:custGeom>
          <a:avLst/>
          <a:gdLst/>
          <a:ahLst/>
          <a:cxnLst/>
          <a:rect l="0" t="0" r="0" b="0"/>
          <a:pathLst>
            <a:path>
              <a:moveTo>
                <a:pt x="3030902" y="0"/>
              </a:moveTo>
              <a:lnTo>
                <a:pt x="3030902" y="285177"/>
              </a:lnTo>
              <a:lnTo>
                <a:pt x="0" y="285177"/>
              </a:lnTo>
              <a:lnTo>
                <a:pt x="0" y="536154"/>
              </a:lnTo>
            </a:path>
          </a:pathLst>
        </a:custGeom>
        <a:noFill/>
        <a:ln w="635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57433" y="1743507"/>
        <a:ext cx="154171" cy="5667"/>
      </dsp:txXfrm>
    </dsp:sp>
    <dsp:sp modelId="{CD493219-55C3-4FD7-AEE3-46D4A99E7A35}">
      <dsp:nvSpPr>
        <dsp:cNvPr id="0" name=""/>
        <dsp:cNvSpPr/>
      </dsp:nvSpPr>
      <dsp:spPr>
        <a:xfrm>
          <a:off x="3417896" y="1574"/>
          <a:ext cx="2464148" cy="1478488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745" tIns="126743" rIns="120745" bIns="12674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Treatment will depend on the type of hepatitis c you have</a:t>
          </a:r>
        </a:p>
      </dsp:txBody>
      <dsp:txXfrm>
        <a:off x="3417896" y="1574"/>
        <a:ext cx="2464148" cy="1478488"/>
      </dsp:txXfrm>
    </dsp:sp>
    <dsp:sp modelId="{2D9C48D8-6196-4821-AC84-B92F04C79C47}">
      <dsp:nvSpPr>
        <dsp:cNvPr id="0" name=""/>
        <dsp:cNvSpPr/>
      </dsp:nvSpPr>
      <dsp:spPr>
        <a:xfrm>
          <a:off x="2849341" y="2740342"/>
          <a:ext cx="5361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6154" y="45720"/>
              </a:lnTo>
            </a:path>
          </a:pathLst>
        </a:custGeom>
        <a:noFill/>
        <a:ln w="635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3250" y="2783228"/>
        <a:ext cx="28337" cy="5667"/>
      </dsp:txXfrm>
    </dsp:sp>
    <dsp:sp modelId="{37BB16D7-CA3C-4107-824F-48A4C2705563}">
      <dsp:nvSpPr>
        <dsp:cNvPr id="0" name=""/>
        <dsp:cNvSpPr/>
      </dsp:nvSpPr>
      <dsp:spPr>
        <a:xfrm>
          <a:off x="386993" y="2046818"/>
          <a:ext cx="2464148" cy="1478488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745" tIns="126743" rIns="120745" bIns="12674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Hepatitis c is treated using direct antiviral (DAA).</a:t>
          </a:r>
          <a:endParaRPr lang="en-US" sz="1800" kern="1200" dirty="0"/>
        </a:p>
      </dsp:txBody>
      <dsp:txXfrm>
        <a:off x="386993" y="2046818"/>
        <a:ext cx="2464148" cy="1478488"/>
      </dsp:txXfrm>
    </dsp:sp>
    <dsp:sp modelId="{BF4FAE7E-AC1C-4E1C-8955-D21FA2F886F4}">
      <dsp:nvSpPr>
        <dsp:cNvPr id="0" name=""/>
        <dsp:cNvSpPr/>
      </dsp:nvSpPr>
      <dsp:spPr>
        <a:xfrm>
          <a:off x="1619067" y="3523506"/>
          <a:ext cx="3030902" cy="536154"/>
        </a:xfrm>
        <a:custGeom>
          <a:avLst/>
          <a:gdLst/>
          <a:ahLst/>
          <a:cxnLst/>
          <a:rect l="0" t="0" r="0" b="0"/>
          <a:pathLst>
            <a:path>
              <a:moveTo>
                <a:pt x="3030902" y="0"/>
              </a:moveTo>
              <a:lnTo>
                <a:pt x="3030902" y="285177"/>
              </a:lnTo>
              <a:lnTo>
                <a:pt x="0" y="285177"/>
              </a:lnTo>
              <a:lnTo>
                <a:pt x="0" y="536154"/>
              </a:lnTo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57433" y="3788750"/>
        <a:ext cx="154171" cy="5667"/>
      </dsp:txXfrm>
    </dsp:sp>
    <dsp:sp modelId="{5E372109-5F34-4189-8F04-C3772DA8398E}">
      <dsp:nvSpPr>
        <dsp:cNvPr id="0" name=""/>
        <dsp:cNvSpPr/>
      </dsp:nvSpPr>
      <dsp:spPr>
        <a:xfrm>
          <a:off x="3417896" y="2046818"/>
          <a:ext cx="2464148" cy="1478488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745" tIns="126743" rIns="120745" bIns="12674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Medication is taken from 8 to 48 weeks, depending on the type hepatitis c you have.</a:t>
          </a:r>
          <a:endParaRPr lang="en-US" sz="1800" kern="1200" dirty="0"/>
        </a:p>
      </dsp:txBody>
      <dsp:txXfrm>
        <a:off x="3417896" y="2046818"/>
        <a:ext cx="2464148" cy="1478488"/>
      </dsp:txXfrm>
    </dsp:sp>
    <dsp:sp modelId="{FCB009FF-0450-4AAE-AD8E-D4A6634EA782}">
      <dsp:nvSpPr>
        <dsp:cNvPr id="0" name=""/>
        <dsp:cNvSpPr/>
      </dsp:nvSpPr>
      <dsp:spPr>
        <a:xfrm>
          <a:off x="386993" y="4092061"/>
          <a:ext cx="2464148" cy="1478488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745" tIns="126743" rIns="120745" bIns="12674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Depending on the genotype  more than 90%  of patients are cured.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NHS (2018)    Stevens, P (</a:t>
          </a:r>
          <a:r>
            <a:rPr lang="en-US" sz="1200" kern="1200"/>
            <a:t>2014)</a:t>
          </a:r>
          <a:endParaRPr lang="en-US" sz="1200" kern="1200" dirty="0"/>
        </a:p>
      </dsp:txBody>
      <dsp:txXfrm>
        <a:off x="386993" y="4092061"/>
        <a:ext cx="2464148" cy="1478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58CE1-C628-4769-A1C9-D877CA67F8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7ECB1E-51A8-4BC1-947A-15A83D977A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FB1C3-145D-40EB-8AFC-06D3338D9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DB552-2354-4F96-9132-5C6598A74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AABE44-29EF-4B87-82E4-67FBAE93D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480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AF802-2A90-4C95-A8EF-3EB9B7517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3BD2D-36B0-46E7-8830-F5B298511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565AD-756D-4D1B-BF44-3A6EDCD32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BB6A8-4C66-4080-89FA-99897DEBA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4BABE-4C72-4B9B-A273-77F8C0E0C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058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F5218-ED01-44BD-9D90-FF6F50757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20CC7-D46F-4327-8042-EB216ED10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E0DA1-6B7F-4729-9F97-DFAF9F4BB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09C86-6066-4682-AA84-7517916DE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D12E4-6341-47E1-81E4-6CB25272E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57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C9E1A-278E-4034-BBB5-23BFB2172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DF804-4B14-432F-897F-BA455598A8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1EF70A-D9ED-419B-A031-4F1E94B329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126A97-2066-4FBC-82BE-80BC76CD9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8EAF9-43A9-4551-9F72-58D65815D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59C4B0-8AA1-499A-A053-8179B447E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979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68F48-8895-45A1-9652-A1F6A74F3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99626-19EF-4A60-B570-EDC685548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A478A-3299-48D6-A632-5608AD182E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5E0F53-F992-4DCF-81E0-E88587C37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4F7986-CBA2-496E-AD18-FF6B6A2CCD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5E24F5-0953-4F84-B7A5-92820C62E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89DDAA-A4FC-4B80-8752-35126B871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5B1707-59FD-424F-8553-2F6BB5EBC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88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5BB4E-E5CC-4C24-B8FB-28933FB0E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0A2144-5ACC-4641-972E-811BD213B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08D759-5542-4B97-ADE8-CCA18470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1E75D-BF5B-4865-A00E-F0DB0A941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761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DC0A2D-8CC0-41F7-8CD1-0AFE1138A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C35B8F-6D60-4BAD-96AD-BC6416AEB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F1EFFA-9D80-48EA-A5C8-EBCF09B8E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12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5C743-0EEB-4909-9D56-9D2C9A932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C98AB-9B6E-463C-A9E6-63DAC2157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9A02E8-E85F-4523-BBEC-8A0573BE08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3A1AC-AA7D-4275-8F33-8F2150A27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2B2DFC-8CEF-4A3D-877F-35BB0D8F8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763C0-E9AD-408C-AABA-930A3465E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859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9ED99-B4B0-4980-AABC-546C4A7A5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70CDD7-8C11-4E7C-92B4-785316C885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4CD7EC-C765-42B1-A514-85A516CB37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882B8-A0FA-4615-BD4B-09D22BAB1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9DE650-DA81-4AE7-89F1-D308D9CBB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5D0D4-F596-4684-80DC-C9DFC1E2C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06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0022-1792-4D9D-9595-5C4180E61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B95726-86A7-4009-9DFA-7976B680B8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5B05E-BD86-48C7-A614-5D5E03D41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8041E-CAA8-4867-932C-0A2BDA1FE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1D310-C0AC-4543-AA5A-C480B4CFE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57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EC914D-081D-4D0F-A554-B6F7D13D58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6147AF-0033-4B54-AC5A-358FD65EBE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BF3E2-A80B-463E-9FE6-4DFB854C2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E46D4-FE59-4F5E-AA63-8E66CBEA6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4CE56F-91A4-4C90-A9C9-C0BE1F803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582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111EE4-6984-482A-A269-94DE62F58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6A218-E9D4-4889-BD4B-9BE07389EF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BDFF1B-627B-4624-A26C-721638A0A7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9D82A5-2885-423A-92A0-9F29A31838E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EBB0E7-F2E0-4D75-92A0-A715C3EF24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409B9-3092-4735-A198-79AC4E2DED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E883BA-081E-4A05-87E5-5F66DA88F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17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.wikipedia.org/wiki/Vitamin_A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de.wikipedia.org/wiki/Hepatitis_C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www.sagaciousnewsnetwork.com/pharma-co-has-license-suspended-as-vaccine-blamed-for-sterilization-of-500000-women-children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plos.0rg/plosone/article?=10.1371/journal.pone.0105722" TargetMode="External"/><Relationship Id="rId13" Type="http://schemas.openxmlformats.org/officeDocument/2006/relationships/hyperlink" Target="https://amp-the-guardian-com.cdn.amproject.org/" TargetMode="External"/><Relationship Id="rId3" Type="http://schemas.openxmlformats.org/officeDocument/2006/relationships/hyperlink" Target="https://liverfoundation.org/forpatients/about-liver.%20Accessed%2011th%20march%202019" TargetMode="External"/><Relationship Id="rId7" Type="http://schemas.openxmlformats.org/officeDocument/2006/relationships/hyperlink" Target="https://www,hse.gov.uk/biosafety/" TargetMode="External"/><Relationship Id="rId12" Type="http://schemas.openxmlformats.org/officeDocument/2006/relationships/hyperlink" Target="https://www.wales.nhs.uk/siteplus/888/page/43746.Accesssed" TargetMode="External"/><Relationship Id="rId2" Type="http://schemas.openxmlformats.org/officeDocument/2006/relationships/image" Target="../media/image8.png"/><Relationship Id="rId16" Type="http://schemas.openxmlformats.org/officeDocument/2006/relationships/hyperlink" Target="https://www.who.int/news/room/facts-sheets/detail/hepitit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aemophiliawales.org/hiv-hep-c.%20Accessed%2012th%20march%202019" TargetMode="External"/><Relationship Id="rId11" Type="http://schemas.openxmlformats.org/officeDocument/2006/relationships/hyperlink" Target="https://mh.bmj.com/content/43/4/218.%20Accessed%2012th%20march%202019" TargetMode="External"/><Relationship Id="rId5" Type="http://schemas.openxmlformats.org/officeDocument/2006/relationships/hyperlink" Target="https://www.hepctrust.org.uk/campaigning/campainging" TargetMode="External"/><Relationship Id="rId15" Type="http://schemas.openxmlformats.org/officeDocument/2006/relationships/hyperlink" Target="http://www.thewellproject.org.[acessed/" TargetMode="External"/><Relationship Id="rId10" Type="http://schemas.openxmlformats.org/officeDocument/2006/relationships/hyperlink" Target="https://www.nhs.uk/condotions/hepitatis-c/treatment.Acessed%2010th%20march%202019" TargetMode="External"/><Relationship Id="rId4" Type="http://schemas.openxmlformats.org/officeDocument/2006/relationships/hyperlink" Target="https://www.hepctrust.org.uk/about-hepatitis-c-virus%20.Accessed" TargetMode="External"/><Relationship Id="rId9" Type="http://schemas.openxmlformats.org/officeDocument/2006/relationships/hyperlink" Target="http://www.nhs.uk/conditions/hepatitis-c/" TargetMode="External"/><Relationship Id="rId14" Type="http://schemas.openxmlformats.org/officeDocument/2006/relationships/hyperlink" Target="https://www.bmj.comcontent/363/bmj.k49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FA648E0-FE30-43CF-9116-BF548403CB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879C5A-9702-4C32-A392-98520A51D7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60401"/>
            <a:ext cx="9144000" cy="4923276"/>
          </a:xfrm>
        </p:spPr>
        <p:txBody>
          <a:bodyPr/>
          <a:lstStyle/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</a:rPr>
              <a:t>What is a communicable disease?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 communicable disease is a illness that is transmitted from a person , animal or from one person to another.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Communicable diseases can be present in a epidemic or endemic form.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They can be mild or develop into a more serious illness.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Develop into a long term illness or even death</a:t>
            </a:r>
          </a:p>
          <a:p>
            <a:r>
              <a:rPr lang="en-GB" dirty="0"/>
              <a:t>R, Webber (2016)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564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C2D8D-C999-407B-A42D-880F0C025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6538"/>
            <a:ext cx="10515600" cy="963613"/>
          </a:xfrm>
        </p:spPr>
        <p:txBody>
          <a:bodyPr>
            <a:normAutofit fontScale="90000"/>
          </a:bodyPr>
          <a:lstStyle/>
          <a:p>
            <a:r>
              <a:rPr lang="en-GB" sz="3200" u="sng" dirty="0">
                <a:solidFill>
                  <a:schemeClr val="accent5">
                    <a:lumMod val="75000"/>
                  </a:schemeClr>
                </a:solidFill>
              </a:rPr>
              <a:t>The chosen communicable disease for my presentation today is hepatitis 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9D816-FA1D-413C-9B66-A2F1ECA23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7325"/>
            <a:ext cx="10515600" cy="503555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 First discovered in 1980s</a:t>
            </a:r>
          </a:p>
          <a:p>
            <a:r>
              <a:rPr lang="en-GB" dirty="0"/>
              <a:t>Hepatitis c is a blood- Bourne virus that infects the cells of the liver</a:t>
            </a:r>
          </a:p>
          <a:p>
            <a:r>
              <a:rPr lang="en-GB" dirty="0"/>
              <a:t>Hepatitis c is a RNA virus</a:t>
            </a:r>
          </a:p>
          <a:p>
            <a:r>
              <a:rPr lang="en-GB" dirty="0" err="1"/>
              <a:t>Rna</a:t>
            </a:r>
            <a:r>
              <a:rPr lang="en-GB" dirty="0"/>
              <a:t> virus is mutate makes the RNA virus much harder for our immune systems to locate and destroy</a:t>
            </a:r>
          </a:p>
          <a:p>
            <a:r>
              <a:rPr lang="en-GB" dirty="0"/>
              <a:t>There are 6 variations of the virus, labelled 1-6, these are known  genotypes</a:t>
            </a:r>
          </a:p>
          <a:p>
            <a:r>
              <a:rPr lang="en-GB" dirty="0"/>
              <a:t>There are 2 stages to this infection</a:t>
            </a:r>
          </a:p>
          <a:p>
            <a:pPr marL="0" indent="0">
              <a:buNone/>
            </a:pPr>
            <a:r>
              <a:rPr lang="en-GB" sz="1400" dirty="0"/>
              <a:t>The Hepatitis trust ( 2019)</a:t>
            </a:r>
          </a:p>
          <a:p>
            <a:pPr marL="0" indent="0">
              <a:buNone/>
            </a:pPr>
            <a:endParaRPr lang="en-GB" sz="1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911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3">
            <a:extLst>
              <a:ext uri="{FF2B5EF4-FFF2-40B4-BE49-F238E27FC236}">
                <a16:creationId xmlns:a16="http://schemas.microsoft.com/office/drawing/2014/main" id="{7D8E67F2-F753-4E06-8229-4970A6725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83095" cy="6854272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15">
            <a:extLst>
              <a:ext uri="{FF2B5EF4-FFF2-40B4-BE49-F238E27FC236}">
                <a16:creationId xmlns:a16="http://schemas.microsoft.com/office/drawing/2014/main" id="{2EE1BDFD-564B-44A4-841A-50D6A8E75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0FECE7-101F-44D4-AFA8-6A62234CE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599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000000"/>
                </a:solidFill>
              </a:rPr>
              <a:t>Incidence and prevalence of hepatitis c</a:t>
            </a:r>
          </a:p>
        </p:txBody>
      </p:sp>
      <p:sp>
        <p:nvSpPr>
          <p:cNvPr id="18" name="Freeform 60">
            <a:extLst>
              <a:ext uri="{FF2B5EF4-FFF2-40B4-BE49-F238E27FC236}">
                <a16:creationId xmlns:a16="http://schemas.microsoft.com/office/drawing/2014/main" id="{007B8288-68CC-4847-8419-CF535B6B7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3882" y="0"/>
            <a:ext cx="3880988" cy="2206512"/>
          </a:xfrm>
          <a:custGeom>
            <a:avLst/>
            <a:gdLst>
              <a:gd name="connsiteX0" fmla="*/ 20753 w 3960193"/>
              <a:gd name="connsiteY0" fmla="*/ 0 h 2251543"/>
              <a:gd name="connsiteX1" fmla="*/ 3939440 w 3960193"/>
              <a:gd name="connsiteY1" fmla="*/ 0 h 2251543"/>
              <a:gd name="connsiteX2" fmla="*/ 3949969 w 3960193"/>
              <a:gd name="connsiteY2" fmla="*/ 68994 h 2251543"/>
              <a:gd name="connsiteX3" fmla="*/ 3960193 w 3960193"/>
              <a:gd name="connsiteY3" fmla="*/ 271447 h 2251543"/>
              <a:gd name="connsiteX4" fmla="*/ 1980096 w 3960193"/>
              <a:gd name="connsiteY4" fmla="*/ 2251543 h 2251543"/>
              <a:gd name="connsiteX5" fmla="*/ 0 w 3960193"/>
              <a:gd name="connsiteY5" fmla="*/ 271447 h 2251543"/>
              <a:gd name="connsiteX6" fmla="*/ 10224 w 3960193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3" h="2251543">
                <a:moveTo>
                  <a:pt x="20753" y="0"/>
                </a:moveTo>
                <a:lnTo>
                  <a:pt x="3939440" y="0"/>
                </a:lnTo>
                <a:lnTo>
                  <a:pt x="3949969" y="68994"/>
                </a:lnTo>
                <a:cubicBezTo>
                  <a:pt x="3956730" y="135559"/>
                  <a:pt x="3960193" y="203099"/>
                  <a:pt x="3960193" y="271447"/>
                </a:cubicBezTo>
                <a:cubicBezTo>
                  <a:pt x="3960193" y="1365024"/>
                  <a:pt x="3073674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4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F62E0A2E-CDAF-495C-8B2B-989547E7E7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41496" y="339730"/>
            <a:ext cx="2532690" cy="1108051"/>
          </a:xfrm>
          <a:prstGeom prst="rect">
            <a:avLst/>
          </a:prstGeom>
        </p:spPr>
      </p:pic>
      <p:sp>
        <p:nvSpPr>
          <p:cNvPr id="20" name="Freeform 68">
            <a:extLst>
              <a:ext uri="{FF2B5EF4-FFF2-40B4-BE49-F238E27FC236}">
                <a16:creationId xmlns:a16="http://schemas.microsoft.com/office/drawing/2014/main" id="{32BA8EA8-C1B6-4309-B674-F9F399B96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12701"/>
            <a:ext cx="4942589" cy="3945299"/>
          </a:xfrm>
          <a:custGeom>
            <a:avLst/>
            <a:gdLst>
              <a:gd name="connsiteX0" fmla="*/ 2223943 w 4942589"/>
              <a:gd name="connsiteY0" fmla="*/ 0 h 3945299"/>
              <a:gd name="connsiteX1" fmla="*/ 4942589 w 4942589"/>
              <a:gd name="connsiteY1" fmla="*/ 2718646 h 3945299"/>
              <a:gd name="connsiteX2" fmla="*/ 4728945 w 4942589"/>
              <a:gd name="connsiteY2" fmla="*/ 3776866 h 3945299"/>
              <a:gd name="connsiteX3" fmla="*/ 4647806 w 4942589"/>
              <a:gd name="connsiteY3" fmla="*/ 3945299 h 3945299"/>
              <a:gd name="connsiteX4" fmla="*/ 0 w 4942589"/>
              <a:gd name="connsiteY4" fmla="*/ 3945299 h 3945299"/>
              <a:gd name="connsiteX5" fmla="*/ 0 w 4942589"/>
              <a:gd name="connsiteY5" fmla="*/ 1157971 h 3945299"/>
              <a:gd name="connsiteX6" fmla="*/ 126104 w 4942589"/>
              <a:gd name="connsiteY6" fmla="*/ 989335 h 3945299"/>
              <a:gd name="connsiteX7" fmla="*/ 2223943 w 4942589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42589" h="3945299">
                <a:moveTo>
                  <a:pt x="2223943" y="0"/>
                </a:moveTo>
                <a:cubicBezTo>
                  <a:pt x="3725410" y="0"/>
                  <a:pt x="4942589" y="1217179"/>
                  <a:pt x="4942589" y="2718646"/>
                </a:cubicBezTo>
                <a:cubicBezTo>
                  <a:pt x="4942589" y="3094013"/>
                  <a:pt x="4866516" y="3451612"/>
                  <a:pt x="4728945" y="3776866"/>
                </a:cubicBezTo>
                <a:lnTo>
                  <a:pt x="4647806" y="3945299"/>
                </a:lnTo>
                <a:lnTo>
                  <a:pt x="0" y="3945299"/>
                </a:lnTo>
                <a:lnTo>
                  <a:pt x="0" y="1157971"/>
                </a:lnTo>
                <a:lnTo>
                  <a:pt x="126104" y="989335"/>
                </a:lnTo>
                <a:cubicBezTo>
                  <a:pt x="624744" y="385123"/>
                  <a:pt x="1379368" y="0"/>
                  <a:pt x="2223943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719710D6-1E49-4770-A843-6783976F39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21732" y="4339100"/>
            <a:ext cx="3759105" cy="17428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81687-F073-476B-B39C-B39445878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Hepatitis c is found worldwide.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Most affected regions are eastern, Mediterranean, also European regions.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Can be concentrated in certain populations among people who inject drugs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World Health organization (2018)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Health and safety executive (HSE) (2014)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C856D7-8A37-4ED1-BF80-D773E20E2096}"/>
              </a:ext>
            </a:extLst>
          </p:cNvPr>
          <p:cNvSpPr txBox="1"/>
          <p:nvPr/>
        </p:nvSpPr>
        <p:spPr>
          <a:xfrm>
            <a:off x="2667144" y="1247726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de.wikipedia.org/wiki/Hepatitis_C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C2A8E3-A65D-4719-B244-8BD972B694C2}"/>
              </a:ext>
            </a:extLst>
          </p:cNvPr>
          <p:cNvSpPr txBox="1"/>
          <p:nvPr/>
        </p:nvSpPr>
        <p:spPr>
          <a:xfrm>
            <a:off x="1773795" y="5881902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de.wikipedia.org/wiki/Vitamin_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33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8D5E6-375E-45C7-8975-99B133570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                 Hepatitis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762A7-4A7A-4B46-900D-FFB5D1430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12,000 – 14, 000 people are estimated to be living with hepatitis in wales.</a:t>
            </a:r>
          </a:p>
          <a:p>
            <a:endParaRPr lang="en-GB" dirty="0"/>
          </a:p>
          <a:p>
            <a:r>
              <a:rPr lang="en-GB" dirty="0"/>
              <a:t>Half of all people who inject drugs have hep c.</a:t>
            </a:r>
          </a:p>
          <a:p>
            <a:endParaRPr lang="en-GB" dirty="0"/>
          </a:p>
          <a:p>
            <a:r>
              <a:rPr lang="en-GB" dirty="0"/>
              <a:t> in 2017 a cross party within the welsh assembly, to set a plan to eliminate hepatitis c.</a:t>
            </a:r>
          </a:p>
          <a:p>
            <a:r>
              <a:rPr lang="en-GB" dirty="0"/>
              <a:t>Haemophilia wales is committed in ensuring everyone suffering hepatitis c receives treatment.</a:t>
            </a:r>
          </a:p>
          <a:p>
            <a:r>
              <a:rPr lang="en-GB" dirty="0"/>
              <a:t>NHS identified 55,000 patients needing treatment.</a:t>
            </a:r>
          </a:p>
          <a:p>
            <a:pPr marL="0" indent="0">
              <a:buNone/>
            </a:pPr>
            <a:r>
              <a:rPr lang="en-GB" sz="1800" dirty="0"/>
              <a:t>Haemophilia Wales (2017)</a:t>
            </a:r>
          </a:p>
          <a:p>
            <a:pPr marL="0" indent="0">
              <a:buNone/>
            </a:pPr>
            <a:r>
              <a:rPr lang="en-GB" sz="1800" dirty="0"/>
              <a:t>The hepatitis trust (2019)</a:t>
            </a:r>
          </a:p>
          <a:p>
            <a:pPr marL="0" indent="0">
              <a:buNone/>
            </a:pPr>
            <a:r>
              <a:rPr lang="en-GB" sz="1800" dirty="0"/>
              <a:t>The British medical journal (2018)                                   The national assembly of wales (2018)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D0A4D360-8FC0-42F4-8FE1-CC364E6D6E8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445344449"/>
                  </p:ext>
                </p:extLst>
              </p:nvPr>
            </p:nvGraphicFramePr>
            <p:xfrm>
              <a:off x="-1609758" y="1328738"/>
              <a:ext cx="3048000" cy="1714500"/>
            </p:xfrm>
            <a:graphic>
              <a:graphicData uri="http://schemas.microsoft.com/office/powerpoint/2016/slidezoom">
                <pslz:sldZm>
                  <pslz:sldZmObj sldId="260" cId="1875257337">
                    <pslz:zmPr id="{8F2E6BD7-7EE5-4907-8C7B-6016B5F4DC2A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D0A4D360-8FC0-42F4-8FE1-CC364E6D6E8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1609758" y="1328738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77503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882764-424E-4A50-8386-DE5FBFDEF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Signs and symptoms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1400" dirty="0">
                <a:solidFill>
                  <a:srgbClr val="FFFFFF"/>
                </a:solidFill>
              </a:rPr>
              <a:t>Liver foundation (2017) </a:t>
            </a:r>
            <a:br>
              <a:rPr lang="en-GB" sz="1400" dirty="0">
                <a:solidFill>
                  <a:srgbClr val="FFFFFF"/>
                </a:solidFill>
              </a:rPr>
            </a:br>
            <a:r>
              <a:rPr lang="en-GB" sz="1400" dirty="0">
                <a:solidFill>
                  <a:srgbClr val="FFFFFF"/>
                </a:solidFill>
              </a:rPr>
              <a:t>NHS inform (2019)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883D81-456B-4326-A67F-1DE17D2EE5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1366492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E53B7D40-CABB-4ACC-A4E3-205F12BF06DA}"/>
              </a:ext>
            </a:extLst>
          </p:cNvPr>
          <p:cNvSpPr/>
          <p:nvPr/>
        </p:nvSpPr>
        <p:spPr>
          <a:xfrm rot="8513832" flipH="1" flipV="1">
            <a:off x="-3049706" y="-8892974"/>
            <a:ext cx="272179" cy="311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https://youtu. https://youtu.be/rklzu4Ncl2Yhttps://youtu.be/rklzu4Ncl2Yhttps://youtu.be/rklzu4Ncl2Ybe/rklzu4Ncl2Y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DEE71E-227A-4576-B539-07E61414B9AB}"/>
              </a:ext>
            </a:extLst>
          </p:cNvPr>
          <p:cNvSpPr/>
          <p:nvPr/>
        </p:nvSpPr>
        <p:spPr>
          <a:xfrm flipH="1">
            <a:off x="-1571625" y="1644134"/>
            <a:ext cx="95057" cy="15604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https://youtu.be/b7v4-43hBo0https://youtu.be/b7v4-43hBo0</a:t>
            </a:r>
          </a:p>
        </p:txBody>
      </p:sp>
    </p:spTree>
    <p:extLst>
      <p:ext uri="{BB962C8B-B14F-4D97-AF65-F5344CB8AC3E}">
        <p14:creationId xmlns:p14="http://schemas.microsoft.com/office/powerpoint/2010/main" val="2572117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6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037EC-C0B5-4531-ACCF-2D7C8A978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                         Treatments          </a:t>
            </a: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22" name="Straight Connector 18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CFF1265-148F-4612-B625-069EF2A0D7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6952130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5257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1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Content Placeholder 5" descr="A picture containing indoor&#10;&#10;Description automatically generated">
            <a:extLst>
              <a:ext uri="{FF2B5EF4-FFF2-40B4-BE49-F238E27FC236}">
                <a16:creationId xmlns:a16="http://schemas.microsoft.com/office/drawing/2014/main" id="{85886060-6510-4019-BF5B-CBF82A0223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4155" b="7324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sp>
        <p:nvSpPr>
          <p:cNvPr id="19" name="Oval 13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D2AA0-58FB-4CF4-BF74-04DDCE294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4551037"/>
            <a:ext cx="5021782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000000"/>
                </a:solidFill>
              </a:rPr>
              <a:t>       Vaccinations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6EADE5-3AB8-4FE5-9D9D-34E124AF4C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70247" y="4551037"/>
            <a:ext cx="4926411" cy="15099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There are no vaccine’s available for hepatitis  c 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NHS (2018)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4D6B82-60CF-46E1-9200-CE0385E4CED0}"/>
              </a:ext>
            </a:extLst>
          </p:cNvPr>
          <p:cNvSpPr txBox="1"/>
          <p:nvPr/>
        </p:nvSpPr>
        <p:spPr>
          <a:xfrm>
            <a:off x="10005184" y="4466883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://www.sagaciousnewsnetwork.com/pharma-co-has-license-suspended-as-vaccine-blamed-for-sterilization-of-500000-women-childre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574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821ED6-1A4E-41F3-80DC-546397DE6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Preventative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FCA4E-9654-4C63-83D6-21C78C764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000000"/>
                </a:solidFill>
              </a:rPr>
              <a:t>Do not get a tattoo or body piercing in a unregulated setting,</a:t>
            </a:r>
          </a:p>
          <a:p>
            <a:pPr marL="0" indent="0">
              <a:buNone/>
            </a:pPr>
            <a:endParaRPr lang="en-GB" sz="1700">
              <a:solidFill>
                <a:srgbClr val="000000"/>
              </a:solidFill>
            </a:endParaRPr>
          </a:p>
          <a:p>
            <a:r>
              <a:rPr lang="en-GB" sz="1700">
                <a:solidFill>
                  <a:srgbClr val="000000"/>
                </a:solidFill>
              </a:rPr>
              <a:t>Using condoms for Sexual intercourse.</a:t>
            </a:r>
          </a:p>
          <a:p>
            <a:pPr marL="0" indent="0">
              <a:buNone/>
            </a:pPr>
            <a:r>
              <a:rPr lang="en-GB" sz="1700">
                <a:solidFill>
                  <a:srgbClr val="000000"/>
                </a:solidFill>
              </a:rPr>
              <a:t>National institute for health and care excellence (2019)</a:t>
            </a:r>
          </a:p>
          <a:p>
            <a:pPr marL="0" indent="0">
              <a:buNone/>
            </a:pPr>
            <a:endParaRPr lang="en-GB" sz="1700">
              <a:solidFill>
                <a:srgbClr val="000000"/>
              </a:solidFill>
            </a:endParaRPr>
          </a:p>
          <a:p>
            <a:r>
              <a:rPr lang="en-GB" sz="1700">
                <a:solidFill>
                  <a:srgbClr val="000000"/>
                </a:solidFill>
              </a:rPr>
              <a:t>Do not share tooth brushes, razors or other personal items.</a:t>
            </a:r>
          </a:p>
          <a:p>
            <a:pPr marL="0" indent="0">
              <a:buNone/>
            </a:pPr>
            <a:endParaRPr lang="en-GB" sz="1700">
              <a:solidFill>
                <a:srgbClr val="000000"/>
              </a:solidFill>
            </a:endParaRPr>
          </a:p>
          <a:p>
            <a:r>
              <a:rPr lang="en-GB" sz="1700">
                <a:solidFill>
                  <a:srgbClr val="000000"/>
                </a:solidFill>
              </a:rPr>
              <a:t>Do not share needles to inject drugs or share injection drug equipment.</a:t>
            </a:r>
          </a:p>
          <a:p>
            <a:r>
              <a:rPr lang="en-GB" sz="1700">
                <a:solidFill>
                  <a:srgbClr val="000000"/>
                </a:solidFill>
              </a:rPr>
              <a:t>Since 1991 all blood donated has been tested</a:t>
            </a:r>
          </a:p>
          <a:p>
            <a:pPr marL="0" indent="0">
              <a:buNone/>
            </a:pPr>
            <a:r>
              <a:rPr lang="en-GB" sz="1700">
                <a:solidFill>
                  <a:srgbClr val="000000"/>
                </a:solidFill>
              </a:rPr>
              <a:t>Public health Wales (2018)</a:t>
            </a:r>
          </a:p>
          <a:p>
            <a:pPr marL="0" indent="0">
              <a:buNone/>
            </a:pPr>
            <a:r>
              <a:rPr lang="en-GB" sz="1700">
                <a:solidFill>
                  <a:srgbClr val="000000"/>
                </a:solidFill>
              </a:rPr>
              <a:t>U.S Department of health and human services (2018) </a:t>
            </a:r>
          </a:p>
        </p:txBody>
      </p:sp>
    </p:spTree>
    <p:extLst>
      <p:ext uri="{BB962C8B-B14F-4D97-AF65-F5344CB8AC3E}">
        <p14:creationId xmlns:p14="http://schemas.microsoft.com/office/powerpoint/2010/main" val="1410918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picture containing indoor, table, sitting&#10;&#10;Description automatically generated">
            <a:extLst>
              <a:ext uri="{FF2B5EF4-FFF2-40B4-BE49-F238E27FC236}">
                <a16:creationId xmlns:a16="http://schemas.microsoft.com/office/drawing/2014/main" id="{32335A58-6973-4A16-A8C4-D733205D7B0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E913DD-64AE-4955-BBBC-B23E876D8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/>
              <a:t>Preventing risk of hepatitis c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F69561-A97B-4CFB-9E36-D6783301E4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/>
              <a:t>Education  on safe injecting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 Needle exchange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Cleaning injection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The well project (2018)</a:t>
            </a:r>
          </a:p>
        </p:txBody>
      </p:sp>
    </p:spTree>
    <p:extLst>
      <p:ext uri="{BB962C8B-B14F-4D97-AF65-F5344CB8AC3E}">
        <p14:creationId xmlns:p14="http://schemas.microsoft.com/office/powerpoint/2010/main" val="2133629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88A51-743A-4B04-B909-99378F1DE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Data collection </a:t>
            </a:r>
            <a:br>
              <a:rPr lang="en-GB" dirty="0"/>
            </a:br>
            <a:r>
              <a:rPr lang="en-GB" sz="1600" dirty="0"/>
              <a:t>                                                                             public health Wales (2015)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AAE927-0F68-4CEF-8B61-04C9BFDA1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7402" y="2077401"/>
            <a:ext cx="5157787" cy="620857"/>
          </a:xfrm>
        </p:spPr>
        <p:txBody>
          <a:bodyPr>
            <a:normAutofit fontScale="25000" lnSpcReduction="20000"/>
          </a:bodyPr>
          <a:lstStyle/>
          <a:p>
            <a:r>
              <a:rPr lang="en-GB" dirty="0"/>
              <a:t>This data provides the number 0f people referred for assesment commencing treatment</a:t>
            </a:r>
          </a:p>
        </p:txBody>
      </p:sp>
      <p:pic>
        <p:nvPicPr>
          <p:cNvPr id="8" name="Content Placeholder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082BF1D8-9737-4574-9ECC-A4772D99433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788" y="2879622"/>
            <a:ext cx="5157787" cy="2935494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5ADA05-F975-46E5-91B3-54278438BB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 flipV="1">
            <a:off x="6172200" y="2505074"/>
            <a:ext cx="5183188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pic>
        <p:nvPicPr>
          <p:cNvPr id="10" name="Content Placeholder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7DFDF6-EB4C-4241-A81D-70E4211E5F9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872394"/>
            <a:ext cx="5183188" cy="2949950"/>
          </a:xfrm>
        </p:spPr>
      </p:pic>
      <p:pic>
        <p:nvPicPr>
          <p:cNvPr id="12" name="Picture 11" descr="A screenshot of a cell phone&#10;&#10;Description automatically generated">
            <a:extLst>
              <a:ext uri="{FF2B5EF4-FFF2-40B4-BE49-F238E27FC236}">
                <a16:creationId xmlns:a16="http://schemas.microsoft.com/office/drawing/2014/main" id="{6A7B175A-BEA4-4239-988C-9D8C7A87B8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505075"/>
            <a:ext cx="5357813" cy="331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712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A6F48-6844-48FC-A1CA-874076A94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Implication's for health care professionals.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C3478-78AD-45E2-8D8B-09BBCCE56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 </a:t>
            </a:r>
          </a:p>
          <a:p>
            <a:r>
              <a:rPr lang="en-GB" sz="1700" dirty="0"/>
              <a:t> Health and care workers remain at risk from  infection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Update training for professionals to reduce the risks, for themselves, also patients.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Routine tests for professionals exposed to the disease.</a:t>
            </a:r>
          </a:p>
          <a:p>
            <a:pPr marL="0" indent="0">
              <a:buNone/>
            </a:pPr>
            <a:r>
              <a:rPr lang="en-GB" sz="1700" dirty="0"/>
              <a:t> </a:t>
            </a:r>
          </a:p>
          <a:p>
            <a:pPr marL="0" indent="0">
              <a:buNone/>
            </a:pPr>
            <a:r>
              <a:rPr lang="en-GB" sz="1700" dirty="0"/>
              <a:t>NHS Scotland (2018)</a:t>
            </a:r>
          </a:p>
          <a:p>
            <a:pPr marL="0" indent="0">
              <a:buNone/>
            </a:pPr>
            <a:r>
              <a:rPr lang="en-GB" sz="1700" dirty="0"/>
              <a:t>Health and safety executive (HSE) (2014)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7B88D280-3292-40BF-9C8F-5A281AA9A5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168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4B2C7A-268A-47A5-8878-C9616E67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The impact on society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D79CB0B4-1F6A-4CFC-88CA-D3A3F6D143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4CDDB-FCD7-4D9E-BF06-C9A1F398C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Stigma and discrimination for a person with hepatitis c.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Threat of Contracting hepatitis c.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The unknown amount of people who have yet to be diagnosed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Northrop, J, M (2018)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6657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CD137A-A5A3-48FE-B2A4-A8036E299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Implications on health and social care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95CBE-3740-434C-B35C-0028EDBC8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 lnSpcReduction="10000"/>
          </a:bodyPr>
          <a:lstStyle/>
          <a:p>
            <a:r>
              <a:rPr lang="en-GB" sz="2200" dirty="0">
                <a:solidFill>
                  <a:srgbClr val="000000"/>
                </a:solidFill>
              </a:rPr>
              <a:t>Hepatitis c is seen as a significant public health threat.</a:t>
            </a:r>
          </a:p>
          <a:p>
            <a:r>
              <a:rPr lang="en-GB" sz="2200" dirty="0">
                <a:solidFill>
                  <a:srgbClr val="000000"/>
                </a:solidFill>
              </a:rPr>
              <a:t>Costs of treatment for patients.</a:t>
            </a: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</a:endParaRPr>
          </a:p>
          <a:p>
            <a:r>
              <a:rPr lang="en-GB" sz="2200" dirty="0">
                <a:solidFill>
                  <a:srgbClr val="000000"/>
                </a:solidFill>
              </a:rPr>
              <a:t>Longer transplant waiting lists.</a:t>
            </a: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</a:endParaRPr>
          </a:p>
          <a:p>
            <a:r>
              <a:rPr lang="en-GB" sz="2200" dirty="0">
                <a:solidFill>
                  <a:srgbClr val="000000"/>
                </a:solidFill>
              </a:rPr>
              <a:t>Costs of research , also education.</a:t>
            </a:r>
          </a:p>
          <a:p>
            <a:endParaRPr lang="en-GB" sz="22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</a:rPr>
              <a:t>Joseph, R et al (2014)</a:t>
            </a:r>
          </a:p>
          <a:p>
            <a:endParaRPr lang="en-GB" sz="22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</a:rPr>
              <a:t>Boseley</a:t>
            </a:r>
            <a:r>
              <a:rPr lang="en-GB" sz="1800" dirty="0">
                <a:solidFill>
                  <a:srgbClr val="000000"/>
                </a:solidFill>
              </a:rPr>
              <a:t>, s (2016)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Public health England (2017)</a:t>
            </a: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373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CA752F-BEF0-4C05-BFBD-EA064BC7A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D4AE9-B9D0-4F5B-8634-2464D9361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49" y="184219"/>
            <a:ext cx="5194569" cy="6445181"/>
          </a:xfrm>
        </p:spPr>
        <p:txBody>
          <a:bodyPr anchor="ctr">
            <a:normAutofit fontScale="32500" lnSpcReduction="20000"/>
          </a:bodyPr>
          <a:lstStyle/>
          <a:p>
            <a:endParaRPr lang="en-GB" sz="600" dirty="0">
              <a:solidFill>
                <a:srgbClr val="000000"/>
              </a:solidFill>
            </a:endParaRPr>
          </a:p>
          <a:p>
            <a:r>
              <a:rPr lang="en-GB" sz="1900" dirty="0">
                <a:solidFill>
                  <a:srgbClr val="000000"/>
                </a:solidFill>
              </a:rPr>
              <a:t>America liver foundation (2017) diagnosing hepatitis c. Available at:// </a:t>
            </a:r>
            <a:r>
              <a:rPr lang="en-GB" sz="1900" dirty="0">
                <a:solidFill>
                  <a:srgbClr val="000000"/>
                </a:solidFill>
                <a:hlinkClick r:id="rId3"/>
              </a:rPr>
              <a:t>https://liverfoundation.org/forpatients/about-liver. [Accessed 11</a:t>
            </a:r>
            <a:r>
              <a:rPr lang="en-GB" sz="1900" baseline="30000" dirty="0">
                <a:solidFill>
                  <a:srgbClr val="000000"/>
                </a:solidFill>
                <a:hlinkClick r:id="rId3"/>
              </a:rPr>
              <a:t>th</a:t>
            </a:r>
            <a:r>
              <a:rPr lang="en-GB" sz="1900" dirty="0">
                <a:solidFill>
                  <a:srgbClr val="000000"/>
                </a:solidFill>
                <a:hlinkClick r:id="rId3"/>
              </a:rPr>
              <a:t> march 2019</a:t>
            </a:r>
            <a:r>
              <a:rPr lang="en-GB" sz="1900" dirty="0">
                <a:solidFill>
                  <a:srgbClr val="000000"/>
                </a:solidFill>
              </a:rPr>
              <a:t>].</a:t>
            </a:r>
          </a:p>
          <a:p>
            <a:r>
              <a:rPr lang="en-GB" sz="1900" dirty="0">
                <a:solidFill>
                  <a:srgbClr val="000000"/>
                </a:solidFill>
              </a:rPr>
              <a:t>US department of heath and human services (2018) HIV  and opportunistic infections non-infectious and conditions .Available at://aidsinfor.nih.gov/understanding-hiv-aids/facts-sheet/26/88/hiv-and-hepatitis-c.[Accessed 13march 2019.]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The Hepatitis trust (2019)About the hepatitis c virus. Available at:// </a:t>
            </a:r>
            <a:r>
              <a:rPr lang="en-GB" sz="1900" dirty="0">
                <a:solidFill>
                  <a:srgbClr val="000000"/>
                </a:solidFill>
                <a:hlinkClick r:id="rId4"/>
              </a:rPr>
              <a:t>https://www.hepctrust.org.uk/about-hepatitis-c-virus .[Accessed</a:t>
            </a:r>
            <a:r>
              <a:rPr lang="en-GB" sz="1900" dirty="0">
                <a:solidFill>
                  <a:srgbClr val="000000"/>
                </a:solidFill>
              </a:rPr>
              <a:t> 12th march 2019.] </a:t>
            </a:r>
          </a:p>
          <a:p>
            <a:r>
              <a:rPr lang="en-GB" sz="1900" dirty="0">
                <a:solidFill>
                  <a:srgbClr val="000000"/>
                </a:solidFill>
              </a:rPr>
              <a:t>The hepatitis trust (2019) campaigning in Wales. Key facts. Available at </a:t>
            </a:r>
            <a:r>
              <a:rPr lang="en-GB" sz="1900" dirty="0">
                <a:solidFill>
                  <a:srgbClr val="000000"/>
                </a:solidFill>
                <a:hlinkClick r:id="rId5"/>
              </a:rPr>
              <a:t>https://www.hepctrust.org.uk/campaigning/campainging</a:t>
            </a:r>
            <a:r>
              <a:rPr lang="en-GB" sz="1900" dirty="0">
                <a:solidFill>
                  <a:srgbClr val="000000"/>
                </a:solidFill>
              </a:rPr>
              <a:t> –wales[ Accessed on 12</a:t>
            </a:r>
            <a:r>
              <a:rPr lang="en-GB" sz="1900" baseline="30000" dirty="0">
                <a:solidFill>
                  <a:srgbClr val="000000"/>
                </a:solidFill>
              </a:rPr>
              <a:t>th</a:t>
            </a:r>
            <a:r>
              <a:rPr lang="en-GB" sz="1900" dirty="0">
                <a:solidFill>
                  <a:srgbClr val="000000"/>
                </a:solidFill>
              </a:rPr>
              <a:t> 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Haemophilia Wales (2017) A brief history of HIV and hepatitis c. Available at:// </a:t>
            </a:r>
            <a:r>
              <a:rPr lang="en-GB" sz="1900" dirty="0">
                <a:solidFill>
                  <a:srgbClr val="000000"/>
                </a:solidFill>
                <a:hlinkClick r:id="rId6"/>
              </a:rPr>
              <a:t>https://haemophiliawales.org/hiv-hep-c.[ Accessed 12</a:t>
            </a:r>
            <a:r>
              <a:rPr lang="en-GB" sz="1900" baseline="30000" dirty="0">
                <a:solidFill>
                  <a:srgbClr val="000000"/>
                </a:solidFill>
                <a:hlinkClick r:id="rId6"/>
              </a:rPr>
              <a:t>th</a:t>
            </a:r>
            <a:r>
              <a:rPr lang="en-GB" sz="1900" dirty="0">
                <a:solidFill>
                  <a:srgbClr val="000000"/>
                </a:solidFill>
                <a:hlinkClick r:id="rId6"/>
              </a:rPr>
              <a:t> march 2019</a:t>
            </a:r>
            <a:r>
              <a:rPr lang="en-GB" sz="1900" dirty="0">
                <a:solidFill>
                  <a:srgbClr val="000000"/>
                </a:solidFill>
              </a:rPr>
              <a:t>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Health and safety executive (HSE) (2014)Prevalence of hepatitis c virus (HVC). Available at:// </a:t>
            </a:r>
            <a:r>
              <a:rPr lang="en-GB" sz="1900" dirty="0">
                <a:solidFill>
                  <a:srgbClr val="000000"/>
                </a:solidFill>
                <a:hlinkClick r:id="rId7"/>
              </a:rPr>
              <a:t>https://www,hse.gov.uk/biosafety/</a:t>
            </a:r>
            <a:r>
              <a:rPr lang="en-GB" sz="1900" dirty="0">
                <a:solidFill>
                  <a:srgbClr val="000000"/>
                </a:solidFill>
              </a:rPr>
              <a:t> blood-borne-viruses/hepatitis-c.htm[. Accessed 13 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Health and safety executive (HSE) (2014) Safe working practices. Available at://https://www.hse.gov.uk/biosafety/blood-bourne-virus/safe-working-practices.htm. [Accessed 13march 2019].</a:t>
            </a:r>
          </a:p>
          <a:p>
            <a:r>
              <a:rPr lang="en-GB" sz="1900" dirty="0" err="1">
                <a:solidFill>
                  <a:srgbClr val="000000"/>
                </a:solidFill>
              </a:rPr>
              <a:t>Joseph,et</a:t>
            </a:r>
            <a:r>
              <a:rPr lang="en-GB" sz="1900" dirty="0">
                <a:solidFill>
                  <a:srgbClr val="000000"/>
                </a:solidFill>
              </a:rPr>
              <a:t> al (2014) </a:t>
            </a:r>
            <a:r>
              <a:rPr lang="en-GB" sz="1900" dirty="0" err="1">
                <a:solidFill>
                  <a:srgbClr val="000000"/>
                </a:solidFill>
              </a:rPr>
              <a:t>Ploseone</a:t>
            </a:r>
            <a:r>
              <a:rPr lang="en-GB" sz="1900" dirty="0">
                <a:solidFill>
                  <a:srgbClr val="000000"/>
                </a:solidFill>
              </a:rPr>
              <a:t>. Funding infectious disease </a:t>
            </a:r>
            <a:r>
              <a:rPr lang="en-GB" sz="1900" dirty="0" err="1">
                <a:solidFill>
                  <a:srgbClr val="000000"/>
                </a:solidFill>
              </a:rPr>
              <a:t>research:A</a:t>
            </a:r>
            <a:r>
              <a:rPr lang="en-GB" sz="1900" dirty="0">
                <a:solidFill>
                  <a:srgbClr val="000000"/>
                </a:solidFill>
              </a:rPr>
              <a:t> systematic analysis of </a:t>
            </a:r>
            <a:r>
              <a:rPr lang="en-GB" sz="1900" dirty="0" err="1">
                <a:solidFill>
                  <a:srgbClr val="000000"/>
                </a:solidFill>
              </a:rPr>
              <a:t>uk</a:t>
            </a:r>
            <a:r>
              <a:rPr lang="en-GB" sz="1900" dirty="0">
                <a:solidFill>
                  <a:srgbClr val="000000"/>
                </a:solidFill>
              </a:rPr>
              <a:t> research investments by funders 1997-2010.Available at:// </a:t>
            </a:r>
            <a:r>
              <a:rPr lang="en-GB" sz="1900" dirty="0">
                <a:solidFill>
                  <a:srgbClr val="000000"/>
                </a:solidFill>
                <a:hlinkClick r:id="rId8"/>
              </a:rPr>
              <a:t>https://journals.plos.0rg/plosone/article?=10.1371/journal.pone.0105722</a:t>
            </a:r>
            <a:r>
              <a:rPr lang="en-GB" sz="1900" dirty="0">
                <a:solidFill>
                  <a:srgbClr val="000000"/>
                </a:solidFill>
              </a:rPr>
              <a:t>[  accessed 14march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National assembly of Wales (2018) Hepatitis c. Available at://https://www.snedd assembly. Wales/</a:t>
            </a:r>
            <a:r>
              <a:rPr lang="en-GB" sz="1900" dirty="0" err="1">
                <a:solidFill>
                  <a:srgbClr val="000000"/>
                </a:solidFill>
              </a:rPr>
              <a:t>mgissue</a:t>
            </a:r>
            <a:r>
              <a:rPr lang="en-GB" sz="1900" dirty="0">
                <a:solidFill>
                  <a:srgbClr val="000000"/>
                </a:solidFill>
              </a:rPr>
              <a:t>/history </a:t>
            </a:r>
            <a:r>
              <a:rPr lang="en-GB" sz="1900" dirty="0" err="1">
                <a:solidFill>
                  <a:srgbClr val="000000"/>
                </a:solidFill>
              </a:rPr>
              <a:t>home-aspx?iid</a:t>
            </a:r>
            <a:r>
              <a:rPr lang="en-GB" sz="1900" dirty="0">
                <a:solidFill>
                  <a:srgbClr val="000000"/>
                </a:solidFill>
              </a:rPr>
              <a:t>=23522.[ Accessed 12 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National institute for health and care excellence. (2019) Hepatitis c. Available at: https://cks.nice.org.uk/hepatitis-c.[ Accessed 12march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NHS (2018) Overview. Hepatitis c. Available at https:// </a:t>
            </a:r>
            <a:r>
              <a:rPr lang="en-GB" sz="1900" dirty="0">
                <a:solidFill>
                  <a:srgbClr val="000000"/>
                </a:solidFill>
                <a:hlinkClick r:id="rId9"/>
              </a:rPr>
              <a:t>www.nhs.uk/conditions/hepatitis-c/</a:t>
            </a:r>
            <a:r>
              <a:rPr lang="en-GB" sz="1900" dirty="0">
                <a:solidFill>
                  <a:srgbClr val="000000"/>
                </a:solidFill>
              </a:rPr>
              <a:t>[ Accessed 10</a:t>
            </a:r>
            <a:r>
              <a:rPr lang="en-GB" sz="1900" baseline="30000" dirty="0">
                <a:solidFill>
                  <a:srgbClr val="000000"/>
                </a:solidFill>
              </a:rPr>
              <a:t>th</a:t>
            </a:r>
            <a:r>
              <a:rPr lang="en-GB" sz="1900" dirty="0">
                <a:solidFill>
                  <a:srgbClr val="000000"/>
                </a:solidFill>
              </a:rPr>
              <a:t> march 2019].</a:t>
            </a:r>
          </a:p>
          <a:p>
            <a:r>
              <a:rPr lang="en-GB" sz="1900" dirty="0">
                <a:solidFill>
                  <a:srgbClr val="000000"/>
                </a:solidFill>
              </a:rPr>
              <a:t>NHS (2018) Treatment. Hepatitis c. Available at </a:t>
            </a:r>
            <a:r>
              <a:rPr lang="en-GB" sz="1900" dirty="0">
                <a:solidFill>
                  <a:srgbClr val="000000"/>
                </a:solidFill>
                <a:hlinkClick r:id="rId10"/>
              </a:rPr>
              <a:t>https://www.nhs.uk/condotions/hepitatis-c/treatment.[Acessed 10th march 2019</a:t>
            </a:r>
            <a:r>
              <a:rPr lang="en-GB" sz="1900" dirty="0">
                <a:solidFill>
                  <a:srgbClr val="000000"/>
                </a:solidFill>
              </a:rPr>
              <a:t>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Northrop, J, M (2018) A dirty little secret: stigma shame and hepatitis c in the health setting.voulume43. issue 4. Available at </a:t>
            </a:r>
            <a:r>
              <a:rPr lang="en-GB" sz="1900" dirty="0">
                <a:solidFill>
                  <a:srgbClr val="000000"/>
                </a:solidFill>
                <a:hlinkClick r:id="rId11"/>
              </a:rPr>
              <a:t>https://mh.bmj.com/content/43/4/218. [Accessed 12</a:t>
            </a:r>
            <a:r>
              <a:rPr lang="en-GB" sz="1900" baseline="30000" dirty="0">
                <a:solidFill>
                  <a:srgbClr val="000000"/>
                </a:solidFill>
                <a:hlinkClick r:id="rId11"/>
              </a:rPr>
              <a:t>th</a:t>
            </a:r>
            <a:r>
              <a:rPr lang="en-GB" sz="1900" dirty="0">
                <a:solidFill>
                  <a:srgbClr val="000000"/>
                </a:solidFill>
                <a:hlinkClick r:id="rId11"/>
              </a:rPr>
              <a:t> march 2019</a:t>
            </a:r>
            <a:r>
              <a:rPr lang="en-GB" sz="1900" dirty="0">
                <a:solidFill>
                  <a:srgbClr val="000000"/>
                </a:solidFill>
              </a:rPr>
              <a:t>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Public health Wales (2015) Diagnoses and treatment. Available at://https://www.wales.nhs.uk/sites3/page.cfm?orgid=4574pid=68681[.Accessed 13 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Public health England(  2017)Hepatitis c in the UK. Available at://asset publishingservice.gov.uk. [Accessed 13march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Public health Wales (2018) minimising the impact in Wales. Available at: </a:t>
            </a:r>
            <a:r>
              <a:rPr lang="en-GB" sz="1900" dirty="0">
                <a:solidFill>
                  <a:srgbClr val="000000"/>
                </a:solidFill>
                <a:hlinkClick r:id="rId12"/>
              </a:rPr>
              <a:t>https://www.wales.nhs.uk/siteplus/888/page/43746 [Accessed</a:t>
            </a:r>
            <a:r>
              <a:rPr lang="en-GB" sz="1900" dirty="0">
                <a:solidFill>
                  <a:srgbClr val="000000"/>
                </a:solidFill>
              </a:rPr>
              <a:t> 12th 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R, Webber (2016) communicable diseases: a global perspective. 5</a:t>
            </a:r>
            <a:r>
              <a:rPr lang="en-GB" sz="1900" baseline="30000" dirty="0">
                <a:solidFill>
                  <a:srgbClr val="000000"/>
                </a:solidFill>
              </a:rPr>
              <a:t>th</a:t>
            </a:r>
            <a:r>
              <a:rPr lang="en-GB" sz="1900" dirty="0">
                <a:solidFill>
                  <a:srgbClr val="000000"/>
                </a:solidFill>
              </a:rPr>
              <a:t> ed. Boston.</a:t>
            </a:r>
          </a:p>
          <a:p>
            <a:endParaRPr lang="en-GB" sz="1900" dirty="0">
              <a:solidFill>
                <a:srgbClr val="000000"/>
              </a:solidFill>
            </a:endParaRPr>
          </a:p>
          <a:p>
            <a:r>
              <a:rPr lang="en-GB" sz="1900" dirty="0" err="1">
                <a:solidFill>
                  <a:srgbClr val="000000"/>
                </a:solidFill>
              </a:rPr>
              <a:t>Boseley</a:t>
            </a:r>
            <a:r>
              <a:rPr lang="en-GB" sz="1900" dirty="0">
                <a:solidFill>
                  <a:srgbClr val="000000"/>
                </a:solidFill>
              </a:rPr>
              <a:t>, S (2016)  The Guardian. NHS abandoning thousands by rationing hepatitis c drugs. Available at: </a:t>
            </a:r>
            <a:r>
              <a:rPr lang="en-GB" sz="1900" dirty="0">
                <a:solidFill>
                  <a:srgbClr val="000000"/>
                </a:solidFill>
                <a:hlinkClick r:id="rId13"/>
              </a:rPr>
              <a:t>https://amp-the-guardian-com.cdn.amproject.org</a:t>
            </a:r>
            <a:r>
              <a:rPr lang="en-GB" sz="1900" dirty="0">
                <a:solidFill>
                  <a:srgbClr val="000000"/>
                </a:solidFill>
              </a:rPr>
              <a:t> /v/s/amp.theguardian.com/society/2016/</a:t>
            </a:r>
            <a:r>
              <a:rPr lang="en-GB" sz="1900" dirty="0" err="1">
                <a:solidFill>
                  <a:srgbClr val="000000"/>
                </a:solidFill>
              </a:rPr>
              <a:t>jul</a:t>
            </a:r>
            <a:r>
              <a:rPr lang="en-GB" sz="1900" dirty="0">
                <a:solidFill>
                  <a:srgbClr val="000000"/>
                </a:solidFill>
              </a:rPr>
              <a:t>/28/nhs-abandoning-thousands-by-rationing-hepatitis-c-drugs?amp_js_v=a2&amp;amp_gsa1&amp;usqp=mq33. Accessed 12</a:t>
            </a:r>
            <a:r>
              <a:rPr lang="en-GB" sz="1900" baseline="30000" dirty="0">
                <a:solidFill>
                  <a:srgbClr val="000000"/>
                </a:solidFill>
              </a:rPr>
              <a:t>th</a:t>
            </a:r>
            <a:r>
              <a:rPr lang="en-GB" sz="1900" dirty="0">
                <a:solidFill>
                  <a:srgbClr val="000000"/>
                </a:solidFill>
              </a:rPr>
              <a:t> march 2019</a:t>
            </a:r>
          </a:p>
          <a:p>
            <a:r>
              <a:rPr lang="en-GB" sz="1900" dirty="0">
                <a:solidFill>
                  <a:srgbClr val="000000"/>
                </a:solidFill>
              </a:rPr>
              <a:t>The British medical journal (2018) Hepatitis c: NHS seeks to identify 55,000 for treatment. Available at </a:t>
            </a:r>
            <a:r>
              <a:rPr lang="en-GB" sz="1900" dirty="0">
                <a:solidFill>
                  <a:srgbClr val="000000"/>
                </a:solidFill>
                <a:hlinkClick r:id="rId14"/>
              </a:rPr>
              <a:t>https://www.bmj.comcontent/363/bmj.k4923</a:t>
            </a:r>
            <a:r>
              <a:rPr lang="en-GB" sz="1900" dirty="0">
                <a:solidFill>
                  <a:srgbClr val="000000"/>
                </a:solidFill>
              </a:rPr>
              <a:t>. [Accessed on 12 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The well project (2018) Cleaning equipment for injecting. Available at://https:// </a:t>
            </a:r>
            <a:r>
              <a:rPr lang="en-GB" sz="1900" dirty="0">
                <a:solidFill>
                  <a:srgbClr val="000000"/>
                </a:solidFill>
                <a:hlinkClick r:id="rId15"/>
              </a:rPr>
              <a:t>www.thewellproject.org.[ACessed</a:t>
            </a:r>
            <a:r>
              <a:rPr lang="en-GB" sz="1900" dirty="0">
                <a:solidFill>
                  <a:srgbClr val="000000"/>
                </a:solidFill>
              </a:rPr>
              <a:t> 12march 2019]</a:t>
            </a:r>
          </a:p>
          <a:p>
            <a:r>
              <a:rPr lang="en-GB" sz="1900" dirty="0">
                <a:solidFill>
                  <a:srgbClr val="000000"/>
                </a:solidFill>
              </a:rPr>
              <a:t>World health organisation (2018) Hepatitis c, key facts. Available at: </a:t>
            </a:r>
            <a:r>
              <a:rPr lang="en-GB" sz="1900" dirty="0">
                <a:solidFill>
                  <a:srgbClr val="000000"/>
                </a:solidFill>
                <a:hlinkClick r:id="rId16"/>
              </a:rPr>
              <a:t>https://www.who.int/news/room/facts-sheets/detail/hepatitis</a:t>
            </a:r>
            <a:r>
              <a:rPr lang="en-GB" sz="1900" dirty="0">
                <a:solidFill>
                  <a:srgbClr val="000000"/>
                </a:solidFill>
              </a:rPr>
              <a:t>-c.[ Accessed 11th march 2019]</a:t>
            </a:r>
          </a:p>
          <a:p>
            <a:endParaRPr lang="en-GB" sz="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520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1521</Words>
  <Application>Microsoft Office PowerPoint</Application>
  <PresentationFormat>Widescreen</PresentationFormat>
  <Paragraphs>135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 </vt:lpstr>
      <vt:lpstr>The chosen communicable disease for my presentation today is hepatitis c</vt:lpstr>
      <vt:lpstr>Incidence and prevalence of hepatitis c</vt:lpstr>
      <vt:lpstr>                  Hepatitis in wales</vt:lpstr>
      <vt:lpstr>Signs and symptoms Liver foundation (2017)  NHS inform (2019)</vt:lpstr>
      <vt:lpstr>                          Treatments          </vt:lpstr>
      <vt:lpstr>       Vaccinations</vt:lpstr>
      <vt:lpstr>Preventative methods</vt:lpstr>
      <vt:lpstr>Preventing risk of hepatitis c</vt:lpstr>
      <vt:lpstr>                         Data collection                                                                               public health Wales (2015)</vt:lpstr>
      <vt:lpstr>Implication's for health care professionals.</vt:lpstr>
      <vt:lpstr>The impact on society</vt:lpstr>
      <vt:lpstr>Implications on health and social care services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griffithsmaria92@gmail.com</dc:creator>
  <cp:lastModifiedBy>griffithsmaria92@gmail.com</cp:lastModifiedBy>
  <cp:revision>13</cp:revision>
  <dcterms:created xsi:type="dcterms:W3CDTF">2019-03-14T18:54:36Z</dcterms:created>
  <dcterms:modified xsi:type="dcterms:W3CDTF">2019-03-14T22:59:49Z</dcterms:modified>
</cp:coreProperties>
</file>