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ags/tag1.xml" ContentType="application/vnd.openxmlformats-officedocument.presentationml.tags+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26"/>
  </p:notesMasterIdLst>
  <p:handoutMasterIdLst>
    <p:handoutMasterId r:id="rId27"/>
  </p:handoutMasterIdLst>
  <p:sldIdLst>
    <p:sldId id="311" r:id="rId3"/>
    <p:sldId id="268" r:id="rId4"/>
    <p:sldId id="287" r:id="rId5"/>
    <p:sldId id="285" r:id="rId6"/>
    <p:sldId id="288" r:id="rId7"/>
    <p:sldId id="290" r:id="rId8"/>
    <p:sldId id="289" r:id="rId9"/>
    <p:sldId id="291" r:id="rId10"/>
    <p:sldId id="286" r:id="rId11"/>
    <p:sldId id="292" r:id="rId12"/>
    <p:sldId id="293" r:id="rId13"/>
    <p:sldId id="295" r:id="rId14"/>
    <p:sldId id="296" r:id="rId15"/>
    <p:sldId id="301" r:id="rId16"/>
    <p:sldId id="298" r:id="rId17"/>
    <p:sldId id="312" r:id="rId18"/>
    <p:sldId id="299" r:id="rId19"/>
    <p:sldId id="300" r:id="rId20"/>
    <p:sldId id="305" r:id="rId21"/>
    <p:sldId id="306" r:id="rId22"/>
    <p:sldId id="307" r:id="rId23"/>
    <p:sldId id="308" r:id="rId24"/>
    <p:sldId id="309"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NfSDWXKP3d8bKRbBGqGDTQ==" hashData="2u+K+r7hIWGxeMFf1mrdXcJnjCpH7pdWOTE9UPFEaenqhzR2zUelRs8e9zbZyPlgRpLyPZNequ6R1RrRuYahkw=="/>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2" autoAdjust="0"/>
    <p:restoredTop sz="63139" autoAdjust="0"/>
  </p:normalViewPr>
  <p:slideViewPr>
    <p:cSldViewPr snapToGrid="0">
      <p:cViewPr varScale="1">
        <p:scale>
          <a:sx n="36" d="100"/>
          <a:sy n="36" d="100"/>
        </p:scale>
        <p:origin x="1844" y="36"/>
      </p:cViewPr>
      <p:guideLst/>
    </p:cSldViewPr>
  </p:slideViewPr>
  <p:notesTextViewPr>
    <p:cViewPr>
      <p:scale>
        <a:sx n="1" d="1"/>
        <a:sy n="1" d="1"/>
      </p:scale>
      <p:origin x="0" y="0"/>
    </p:cViewPr>
  </p:notesTextViewPr>
  <p:sorterViewPr>
    <p:cViewPr varScale="1">
      <p:scale>
        <a:sx n="100" d="100"/>
        <a:sy n="100" d="100"/>
      </p:scale>
      <p:origin x="0" y="-5226"/>
    </p:cViewPr>
  </p:sorterViewPr>
  <p:notesViewPr>
    <p:cSldViewPr snapToGrid="0">
      <p:cViewPr>
        <p:scale>
          <a:sx n="150" d="100"/>
          <a:sy n="150" d="100"/>
        </p:scale>
        <p:origin x="2472"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handoutMaster" Target="handoutMasters/handout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B3CFB26-8762-4311-9623-D4B59FA2E712}"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06660C5A-8771-4B0A-BFE7-1BC1AA21009F}">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Health &amp; Safety risks within the roads policing environment</a:t>
          </a:r>
        </a:p>
      </dgm:t>
    </dgm:pt>
    <dgm:pt modelId="{8322E142-7625-4B5C-AD49-1A3C00E9223A}" type="parTrans" cxnId="{346D4312-500E-4CB0-A4FB-14462C141CBF}">
      <dgm:prSet/>
      <dgm:spPr/>
      <dgm:t>
        <a:bodyPr/>
        <a:lstStyle/>
        <a:p>
          <a:endParaRPr lang="en-GB"/>
        </a:p>
      </dgm:t>
    </dgm:pt>
    <dgm:pt modelId="{8430B4D8-F086-4542-84EC-CBA6846C6810}" type="sibTrans" cxnId="{346D4312-500E-4CB0-A4FB-14462C141CBF}">
      <dgm:prSet/>
      <dgm:spPr/>
      <dgm:t>
        <a:bodyPr/>
        <a:lstStyle/>
        <a:p>
          <a:endParaRPr lang="en-GB"/>
        </a:p>
      </dgm:t>
    </dgm:pt>
    <dgm:pt modelId="{69B9E6FC-D788-4E97-9140-75D8415EC2B9}">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Partner agency roles</a:t>
          </a:r>
        </a:p>
      </dgm:t>
    </dgm:pt>
    <dgm:pt modelId="{1BCBD69D-EB89-4326-835A-4BBEF3D05068}" type="parTrans" cxnId="{DAE39C27-D039-4ACA-86D1-D582091BC4AA}">
      <dgm:prSet/>
      <dgm:spPr/>
      <dgm:t>
        <a:bodyPr/>
        <a:lstStyle/>
        <a:p>
          <a:endParaRPr lang="en-GB"/>
        </a:p>
      </dgm:t>
    </dgm:pt>
    <dgm:pt modelId="{012598B8-7315-492A-A086-B3CF5DD4DBFD}" type="sibTrans" cxnId="{DAE39C27-D039-4ACA-86D1-D582091BC4AA}">
      <dgm:prSet/>
      <dgm:spPr/>
      <dgm:t>
        <a:bodyPr/>
        <a:lstStyle/>
        <a:p>
          <a:endParaRPr lang="en-GB"/>
        </a:p>
      </dgm:t>
    </dgm:pt>
    <dgm:pt modelId="{EB1B6FD7-12C4-405C-8CE7-197BFBE4F3A1}">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Role &amp; function of family liaison in roads policing incidents</a:t>
          </a:r>
        </a:p>
      </dgm:t>
    </dgm:pt>
    <dgm:pt modelId="{9BD64A4D-EFE5-4ED3-8EDD-1ACA29B12C30}" type="parTrans" cxnId="{A7397997-B04F-4B0A-ABA3-4784B9DCCAEE}">
      <dgm:prSet/>
      <dgm:spPr/>
      <dgm:t>
        <a:bodyPr/>
        <a:lstStyle/>
        <a:p>
          <a:endParaRPr lang="en-GB"/>
        </a:p>
      </dgm:t>
    </dgm:pt>
    <dgm:pt modelId="{1DF319A3-846D-4F5D-9B2E-8F368ECC96B5}" type="sibTrans" cxnId="{A7397997-B04F-4B0A-ABA3-4784B9DCCAEE}">
      <dgm:prSet/>
      <dgm:spPr/>
      <dgm:t>
        <a:bodyPr/>
        <a:lstStyle/>
        <a:p>
          <a:endParaRPr lang="en-GB"/>
        </a:p>
      </dgm:t>
    </dgm:pt>
    <dgm:pt modelId="{D407FD5E-BD48-4F3D-B20D-F7105B438BD5}" type="pres">
      <dgm:prSet presAssocID="{EB3CFB26-8762-4311-9623-D4B59FA2E712}" presName="diagram" presStyleCnt="0">
        <dgm:presLayoutVars>
          <dgm:dir/>
          <dgm:resizeHandles val="exact"/>
        </dgm:presLayoutVars>
      </dgm:prSet>
      <dgm:spPr/>
    </dgm:pt>
    <dgm:pt modelId="{3B1552C4-46F4-4A34-8D1A-7A0F28A55AD9}" type="pres">
      <dgm:prSet presAssocID="{06660C5A-8771-4B0A-BFE7-1BC1AA21009F}" presName="node" presStyleLbl="node1" presStyleIdx="0" presStyleCnt="3">
        <dgm:presLayoutVars>
          <dgm:bulletEnabled val="1"/>
        </dgm:presLayoutVars>
      </dgm:prSet>
      <dgm:spPr/>
    </dgm:pt>
    <dgm:pt modelId="{53699D90-918C-4A1A-B359-C0789BEFF4CC}" type="pres">
      <dgm:prSet presAssocID="{8430B4D8-F086-4542-84EC-CBA6846C6810}" presName="sibTrans" presStyleCnt="0"/>
      <dgm:spPr/>
    </dgm:pt>
    <dgm:pt modelId="{4EBA2E60-6C11-4D33-8CBE-4913E0CA3771}" type="pres">
      <dgm:prSet presAssocID="{69B9E6FC-D788-4E97-9140-75D8415EC2B9}" presName="node" presStyleLbl="node1" presStyleIdx="1" presStyleCnt="3">
        <dgm:presLayoutVars>
          <dgm:bulletEnabled val="1"/>
        </dgm:presLayoutVars>
      </dgm:prSet>
      <dgm:spPr/>
    </dgm:pt>
    <dgm:pt modelId="{3CE8244F-52F3-4B2A-ABDA-AF38BCA2B20D}" type="pres">
      <dgm:prSet presAssocID="{012598B8-7315-492A-A086-B3CF5DD4DBFD}" presName="sibTrans" presStyleCnt="0"/>
      <dgm:spPr/>
    </dgm:pt>
    <dgm:pt modelId="{F24A5715-133A-48BE-BA1E-E625C5887FBC}" type="pres">
      <dgm:prSet presAssocID="{EB1B6FD7-12C4-405C-8CE7-197BFBE4F3A1}" presName="node" presStyleLbl="node1" presStyleIdx="2" presStyleCnt="3">
        <dgm:presLayoutVars>
          <dgm:bulletEnabled val="1"/>
        </dgm:presLayoutVars>
      </dgm:prSet>
      <dgm:spPr/>
    </dgm:pt>
  </dgm:ptLst>
  <dgm:cxnLst>
    <dgm:cxn modelId="{346D4312-500E-4CB0-A4FB-14462C141CBF}" srcId="{EB3CFB26-8762-4311-9623-D4B59FA2E712}" destId="{06660C5A-8771-4B0A-BFE7-1BC1AA21009F}" srcOrd="0" destOrd="0" parTransId="{8322E142-7625-4B5C-AD49-1A3C00E9223A}" sibTransId="{8430B4D8-F086-4542-84EC-CBA6846C6810}"/>
    <dgm:cxn modelId="{DAE39C27-D039-4ACA-86D1-D582091BC4AA}" srcId="{EB3CFB26-8762-4311-9623-D4B59FA2E712}" destId="{69B9E6FC-D788-4E97-9140-75D8415EC2B9}" srcOrd="1" destOrd="0" parTransId="{1BCBD69D-EB89-4326-835A-4BBEF3D05068}" sibTransId="{012598B8-7315-492A-A086-B3CF5DD4DBFD}"/>
    <dgm:cxn modelId="{46BA6635-0D98-4CD9-925A-3E674791B173}" type="presOf" srcId="{06660C5A-8771-4B0A-BFE7-1BC1AA21009F}" destId="{3B1552C4-46F4-4A34-8D1A-7A0F28A55AD9}" srcOrd="0" destOrd="0" presId="urn:microsoft.com/office/officeart/2005/8/layout/default"/>
    <dgm:cxn modelId="{3C6E865B-7C7E-48D5-8E7E-68000FC8F3E0}" type="presOf" srcId="{EB3CFB26-8762-4311-9623-D4B59FA2E712}" destId="{D407FD5E-BD48-4F3D-B20D-F7105B438BD5}" srcOrd="0" destOrd="0" presId="urn:microsoft.com/office/officeart/2005/8/layout/default"/>
    <dgm:cxn modelId="{F203957C-9F7B-4F1D-B649-4815B1732EBC}" type="presOf" srcId="{69B9E6FC-D788-4E97-9140-75D8415EC2B9}" destId="{4EBA2E60-6C11-4D33-8CBE-4913E0CA3771}" srcOrd="0" destOrd="0" presId="urn:microsoft.com/office/officeart/2005/8/layout/default"/>
    <dgm:cxn modelId="{A7397997-B04F-4B0A-ABA3-4784B9DCCAEE}" srcId="{EB3CFB26-8762-4311-9623-D4B59FA2E712}" destId="{EB1B6FD7-12C4-405C-8CE7-197BFBE4F3A1}" srcOrd="2" destOrd="0" parTransId="{9BD64A4D-EFE5-4ED3-8EDD-1ACA29B12C30}" sibTransId="{1DF319A3-846D-4F5D-9B2E-8F368ECC96B5}"/>
    <dgm:cxn modelId="{56D6A6E6-BA5D-429D-909A-F16D760BE503}" type="presOf" srcId="{EB1B6FD7-12C4-405C-8CE7-197BFBE4F3A1}" destId="{F24A5715-133A-48BE-BA1E-E625C5887FBC}" srcOrd="0" destOrd="0" presId="urn:microsoft.com/office/officeart/2005/8/layout/default"/>
    <dgm:cxn modelId="{1929254E-A346-4932-B9B3-5D785BBDCAE3}" type="presParOf" srcId="{D407FD5E-BD48-4F3D-B20D-F7105B438BD5}" destId="{3B1552C4-46F4-4A34-8D1A-7A0F28A55AD9}" srcOrd="0" destOrd="0" presId="urn:microsoft.com/office/officeart/2005/8/layout/default"/>
    <dgm:cxn modelId="{4B759305-35A7-42A8-9450-556F14D5BD69}" type="presParOf" srcId="{D407FD5E-BD48-4F3D-B20D-F7105B438BD5}" destId="{53699D90-918C-4A1A-B359-C0789BEFF4CC}" srcOrd="1" destOrd="0" presId="urn:microsoft.com/office/officeart/2005/8/layout/default"/>
    <dgm:cxn modelId="{30B0C05E-4A07-4646-8E5F-E791BF4827A6}" type="presParOf" srcId="{D407FD5E-BD48-4F3D-B20D-F7105B438BD5}" destId="{4EBA2E60-6C11-4D33-8CBE-4913E0CA3771}" srcOrd="2" destOrd="0" presId="urn:microsoft.com/office/officeart/2005/8/layout/default"/>
    <dgm:cxn modelId="{AE0D71B4-1B3F-477B-B4B3-60B705844C6E}" type="presParOf" srcId="{D407FD5E-BD48-4F3D-B20D-F7105B438BD5}" destId="{3CE8244F-52F3-4B2A-ABDA-AF38BCA2B20D}" srcOrd="3" destOrd="0" presId="urn:microsoft.com/office/officeart/2005/8/layout/default"/>
    <dgm:cxn modelId="{47583530-62BE-428B-942E-2772B2B7C671}" type="presParOf" srcId="{D407FD5E-BD48-4F3D-B20D-F7105B438BD5}" destId="{F24A5715-133A-48BE-BA1E-E625C5887FBC}" srcOrd="4"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671C8A0-B131-4B8A-9B67-66AF60836141}" type="doc">
      <dgm:prSet loTypeId="urn:microsoft.com/office/officeart/2005/8/layout/process2" loCatId="process" qsTypeId="urn:microsoft.com/office/officeart/2005/8/quickstyle/simple1" qsCatId="simple" csTypeId="urn:microsoft.com/office/officeart/2005/8/colors/accent1_2" csCatId="accent1" phldr="1"/>
      <dgm:spPr/>
    </dgm:pt>
    <dgm:pt modelId="{CA05303F-F3CC-427F-A845-4C9742F3B5D0}">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Long periods of exposure to inclement weather when dealing with incidents or when on routine foot patrol</a:t>
          </a:r>
        </a:p>
      </dgm:t>
    </dgm:pt>
    <dgm:pt modelId="{F1F1C2FA-59EC-4FDA-B96F-117B9B00BEE2}" type="parTrans" cxnId="{F13F1E5D-220F-4E8E-B9B3-24BE04257DD0}">
      <dgm:prSet/>
      <dgm:spPr/>
      <dgm:t>
        <a:bodyPr/>
        <a:lstStyle/>
        <a:p>
          <a:endParaRPr lang="en-GB"/>
        </a:p>
      </dgm:t>
    </dgm:pt>
    <dgm:pt modelId="{C12F3D0D-C40C-4ABA-BE9C-30EE5DF0537D}" type="sibTrans" cxnId="{F13F1E5D-220F-4E8E-B9B3-24BE04257DD0}">
      <dgm:prSet/>
      <dgm:spPr>
        <a:solidFill>
          <a:schemeClr val="accent2">
            <a:lumMod val="75000"/>
          </a:schemeClr>
        </a:solidFill>
        <a:ln>
          <a:solidFill>
            <a:schemeClr val="tx1"/>
          </a:solidFill>
        </a:ln>
      </dgm:spPr>
      <dgm:t>
        <a:bodyPr/>
        <a:lstStyle/>
        <a:p>
          <a:endParaRPr lang="en-GB"/>
        </a:p>
      </dgm:t>
    </dgm:pt>
    <dgm:pt modelId="{13FE4D72-50C9-4540-ABF0-AB409630CC7C}">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Danger from other traffic when dealing with incidents</a:t>
          </a:r>
        </a:p>
      </dgm:t>
    </dgm:pt>
    <dgm:pt modelId="{6F43C1DC-A280-42B3-A530-6F0655B5A61F}" type="parTrans" cxnId="{BF5B62A6-BDE4-4F19-890D-99637B5281B0}">
      <dgm:prSet/>
      <dgm:spPr/>
      <dgm:t>
        <a:bodyPr/>
        <a:lstStyle/>
        <a:p>
          <a:endParaRPr lang="en-GB"/>
        </a:p>
      </dgm:t>
    </dgm:pt>
    <dgm:pt modelId="{331F8675-BBE3-4C5A-BFA4-F3D30FC00FFC}" type="sibTrans" cxnId="{BF5B62A6-BDE4-4F19-890D-99637B5281B0}">
      <dgm:prSet/>
      <dgm:spPr>
        <a:solidFill>
          <a:schemeClr val="accent2">
            <a:lumMod val="75000"/>
          </a:schemeClr>
        </a:solidFill>
        <a:ln>
          <a:solidFill>
            <a:schemeClr val="tx1"/>
          </a:solidFill>
        </a:ln>
      </dgm:spPr>
      <dgm:t>
        <a:bodyPr/>
        <a:lstStyle/>
        <a:p>
          <a:endParaRPr lang="en-GB"/>
        </a:p>
      </dgm:t>
    </dgm:pt>
    <dgm:pt modelId="{150835A7-811A-451B-860D-D16F8228BF25}">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The risk of injury if manual handling guidelines are not followed correctly at incident scenes &amp; debris scenes</a:t>
          </a:r>
        </a:p>
      </dgm:t>
    </dgm:pt>
    <dgm:pt modelId="{F9FBC7DB-41FC-461A-B420-355A72E6F8E3}" type="parTrans" cxnId="{3EAA65DE-EB2A-48CB-A7B0-819179AE6A6D}">
      <dgm:prSet/>
      <dgm:spPr/>
      <dgm:t>
        <a:bodyPr/>
        <a:lstStyle/>
        <a:p>
          <a:endParaRPr lang="en-GB"/>
        </a:p>
      </dgm:t>
    </dgm:pt>
    <dgm:pt modelId="{F178B361-B77D-4D3E-A391-C9FB1E2D74C8}" type="sibTrans" cxnId="{3EAA65DE-EB2A-48CB-A7B0-819179AE6A6D}">
      <dgm:prSet/>
      <dgm:spPr/>
      <dgm:t>
        <a:bodyPr/>
        <a:lstStyle/>
        <a:p>
          <a:endParaRPr lang="en-GB"/>
        </a:p>
      </dgm:t>
    </dgm:pt>
    <dgm:pt modelId="{E4A072CA-C0C8-4666-9039-E1FAB6DFEFA9}" type="pres">
      <dgm:prSet presAssocID="{E671C8A0-B131-4B8A-9B67-66AF60836141}" presName="linearFlow" presStyleCnt="0">
        <dgm:presLayoutVars>
          <dgm:resizeHandles val="exact"/>
        </dgm:presLayoutVars>
      </dgm:prSet>
      <dgm:spPr/>
    </dgm:pt>
    <dgm:pt modelId="{B13791CD-6B96-4C36-838B-742A81D43783}" type="pres">
      <dgm:prSet presAssocID="{CA05303F-F3CC-427F-A845-4C9742F3B5D0}" presName="node" presStyleLbl="node1" presStyleIdx="0" presStyleCnt="3" custScaleX="196814">
        <dgm:presLayoutVars>
          <dgm:bulletEnabled val="1"/>
        </dgm:presLayoutVars>
      </dgm:prSet>
      <dgm:spPr/>
    </dgm:pt>
    <dgm:pt modelId="{B3A49689-2945-48C8-A884-4A2FC47BA0C4}" type="pres">
      <dgm:prSet presAssocID="{C12F3D0D-C40C-4ABA-BE9C-30EE5DF0537D}" presName="sibTrans" presStyleLbl="sibTrans2D1" presStyleIdx="0" presStyleCnt="2"/>
      <dgm:spPr/>
    </dgm:pt>
    <dgm:pt modelId="{763A5735-4611-44EB-A778-C686F2021764}" type="pres">
      <dgm:prSet presAssocID="{C12F3D0D-C40C-4ABA-BE9C-30EE5DF0537D}" presName="connectorText" presStyleLbl="sibTrans2D1" presStyleIdx="0" presStyleCnt="2"/>
      <dgm:spPr/>
    </dgm:pt>
    <dgm:pt modelId="{75282D82-8BBE-44BA-BACF-857FE583B0C8}" type="pres">
      <dgm:prSet presAssocID="{13FE4D72-50C9-4540-ABF0-AB409630CC7C}" presName="node" presStyleLbl="node1" presStyleIdx="1" presStyleCnt="3" custScaleX="207411" custScaleY="80707">
        <dgm:presLayoutVars>
          <dgm:bulletEnabled val="1"/>
        </dgm:presLayoutVars>
      </dgm:prSet>
      <dgm:spPr/>
    </dgm:pt>
    <dgm:pt modelId="{D7A470EA-FC0E-4853-8EF8-02A8A4AE7226}" type="pres">
      <dgm:prSet presAssocID="{331F8675-BBE3-4C5A-BFA4-F3D30FC00FFC}" presName="sibTrans" presStyleLbl="sibTrans2D1" presStyleIdx="1" presStyleCnt="2"/>
      <dgm:spPr/>
    </dgm:pt>
    <dgm:pt modelId="{A5AF5908-F959-416B-AF50-F4CFF8011345}" type="pres">
      <dgm:prSet presAssocID="{331F8675-BBE3-4C5A-BFA4-F3D30FC00FFC}" presName="connectorText" presStyleLbl="sibTrans2D1" presStyleIdx="1" presStyleCnt="2"/>
      <dgm:spPr/>
    </dgm:pt>
    <dgm:pt modelId="{0260093B-07DD-48DA-9424-BCB140BCC4D9}" type="pres">
      <dgm:prSet presAssocID="{150835A7-811A-451B-860D-D16F8228BF25}" presName="node" presStyleLbl="node1" presStyleIdx="2" presStyleCnt="3" custScaleX="195457" custScaleY="101232">
        <dgm:presLayoutVars>
          <dgm:bulletEnabled val="1"/>
        </dgm:presLayoutVars>
      </dgm:prSet>
      <dgm:spPr/>
    </dgm:pt>
  </dgm:ptLst>
  <dgm:cxnLst>
    <dgm:cxn modelId="{7B9B2C20-2091-4E9B-B4BC-06BCB67EE166}" type="presOf" srcId="{150835A7-811A-451B-860D-D16F8228BF25}" destId="{0260093B-07DD-48DA-9424-BCB140BCC4D9}" srcOrd="0" destOrd="0" presId="urn:microsoft.com/office/officeart/2005/8/layout/process2"/>
    <dgm:cxn modelId="{F13F1E5D-220F-4E8E-B9B3-24BE04257DD0}" srcId="{E671C8A0-B131-4B8A-9B67-66AF60836141}" destId="{CA05303F-F3CC-427F-A845-4C9742F3B5D0}" srcOrd="0" destOrd="0" parTransId="{F1F1C2FA-59EC-4FDA-B96F-117B9B00BEE2}" sibTransId="{C12F3D0D-C40C-4ABA-BE9C-30EE5DF0537D}"/>
    <dgm:cxn modelId="{BB46615E-F74C-4401-BF1D-5BFF12AD7BA0}" type="presOf" srcId="{13FE4D72-50C9-4540-ABF0-AB409630CC7C}" destId="{75282D82-8BBE-44BA-BACF-857FE583B0C8}" srcOrd="0" destOrd="0" presId="urn:microsoft.com/office/officeart/2005/8/layout/process2"/>
    <dgm:cxn modelId="{9D83315A-BD73-4C6B-AD69-B40D58066DCA}" type="presOf" srcId="{331F8675-BBE3-4C5A-BFA4-F3D30FC00FFC}" destId="{D7A470EA-FC0E-4853-8EF8-02A8A4AE7226}" srcOrd="0" destOrd="0" presId="urn:microsoft.com/office/officeart/2005/8/layout/process2"/>
    <dgm:cxn modelId="{A1E95F7B-4512-4DEF-AB05-428A24DD9765}" type="presOf" srcId="{C12F3D0D-C40C-4ABA-BE9C-30EE5DF0537D}" destId="{B3A49689-2945-48C8-A884-4A2FC47BA0C4}" srcOrd="0" destOrd="0" presId="urn:microsoft.com/office/officeart/2005/8/layout/process2"/>
    <dgm:cxn modelId="{62DB2DA1-27ED-484E-B0D6-9716233E10C1}" type="presOf" srcId="{331F8675-BBE3-4C5A-BFA4-F3D30FC00FFC}" destId="{A5AF5908-F959-416B-AF50-F4CFF8011345}" srcOrd="1" destOrd="0" presId="urn:microsoft.com/office/officeart/2005/8/layout/process2"/>
    <dgm:cxn modelId="{BF5B62A6-BDE4-4F19-890D-99637B5281B0}" srcId="{E671C8A0-B131-4B8A-9B67-66AF60836141}" destId="{13FE4D72-50C9-4540-ABF0-AB409630CC7C}" srcOrd="1" destOrd="0" parTransId="{6F43C1DC-A280-42B3-A530-6F0655B5A61F}" sibTransId="{331F8675-BBE3-4C5A-BFA4-F3D30FC00FFC}"/>
    <dgm:cxn modelId="{9BFACDB2-C6F3-430F-9CD1-B6184943C485}" type="presOf" srcId="{E671C8A0-B131-4B8A-9B67-66AF60836141}" destId="{E4A072CA-C0C8-4666-9039-E1FAB6DFEFA9}" srcOrd="0" destOrd="0" presId="urn:microsoft.com/office/officeart/2005/8/layout/process2"/>
    <dgm:cxn modelId="{D94534D0-21EB-433F-A8CF-73857C63163F}" type="presOf" srcId="{CA05303F-F3CC-427F-A845-4C9742F3B5D0}" destId="{B13791CD-6B96-4C36-838B-742A81D43783}" srcOrd="0" destOrd="0" presId="urn:microsoft.com/office/officeart/2005/8/layout/process2"/>
    <dgm:cxn modelId="{3EAA65DE-EB2A-48CB-A7B0-819179AE6A6D}" srcId="{E671C8A0-B131-4B8A-9B67-66AF60836141}" destId="{150835A7-811A-451B-860D-D16F8228BF25}" srcOrd="2" destOrd="0" parTransId="{F9FBC7DB-41FC-461A-B420-355A72E6F8E3}" sibTransId="{F178B361-B77D-4D3E-A391-C9FB1E2D74C8}"/>
    <dgm:cxn modelId="{0DC68CE8-52EF-437F-A322-0304FA1EC26C}" type="presOf" srcId="{C12F3D0D-C40C-4ABA-BE9C-30EE5DF0537D}" destId="{763A5735-4611-44EB-A778-C686F2021764}" srcOrd="1" destOrd="0" presId="urn:microsoft.com/office/officeart/2005/8/layout/process2"/>
    <dgm:cxn modelId="{5D306DD9-2050-4D0E-9D23-6CCD5B6ED7D1}" type="presParOf" srcId="{E4A072CA-C0C8-4666-9039-E1FAB6DFEFA9}" destId="{B13791CD-6B96-4C36-838B-742A81D43783}" srcOrd="0" destOrd="0" presId="urn:microsoft.com/office/officeart/2005/8/layout/process2"/>
    <dgm:cxn modelId="{33A7CB29-7691-4E4D-8F7E-F2D92385752F}" type="presParOf" srcId="{E4A072CA-C0C8-4666-9039-E1FAB6DFEFA9}" destId="{B3A49689-2945-48C8-A884-4A2FC47BA0C4}" srcOrd="1" destOrd="0" presId="urn:microsoft.com/office/officeart/2005/8/layout/process2"/>
    <dgm:cxn modelId="{6B0C07D9-0BCC-4E26-AC0B-75F7E3337CEE}" type="presParOf" srcId="{B3A49689-2945-48C8-A884-4A2FC47BA0C4}" destId="{763A5735-4611-44EB-A778-C686F2021764}" srcOrd="0" destOrd="0" presId="urn:microsoft.com/office/officeart/2005/8/layout/process2"/>
    <dgm:cxn modelId="{66908D3D-6180-4A06-ADEB-9537E3944E3F}" type="presParOf" srcId="{E4A072CA-C0C8-4666-9039-E1FAB6DFEFA9}" destId="{75282D82-8BBE-44BA-BACF-857FE583B0C8}" srcOrd="2" destOrd="0" presId="urn:microsoft.com/office/officeart/2005/8/layout/process2"/>
    <dgm:cxn modelId="{F52219A7-E646-4EE8-B19C-6595F29D4C7F}" type="presParOf" srcId="{E4A072CA-C0C8-4666-9039-E1FAB6DFEFA9}" destId="{D7A470EA-FC0E-4853-8EF8-02A8A4AE7226}" srcOrd="3" destOrd="0" presId="urn:microsoft.com/office/officeart/2005/8/layout/process2"/>
    <dgm:cxn modelId="{C9244ED1-65D1-4F01-82FF-291582612906}" type="presParOf" srcId="{D7A470EA-FC0E-4853-8EF8-02A8A4AE7226}" destId="{A5AF5908-F959-416B-AF50-F4CFF8011345}" srcOrd="0" destOrd="0" presId="urn:microsoft.com/office/officeart/2005/8/layout/process2"/>
    <dgm:cxn modelId="{3FF42014-6F71-426E-A62F-287B9ADD8750}" type="presParOf" srcId="{E4A072CA-C0C8-4666-9039-E1FAB6DFEFA9}" destId="{0260093B-07DD-48DA-9424-BCB140BCC4D9}" srcOrd="4" destOrd="0" presId="urn:microsoft.com/office/officeart/2005/8/layout/process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AB935CD-5C02-4930-9584-A2776A0BB8C1}" type="doc">
      <dgm:prSet loTypeId="urn:microsoft.com/office/officeart/2005/8/layout/process2" loCatId="process" qsTypeId="urn:microsoft.com/office/officeart/2005/8/quickstyle/simple1" qsCatId="simple" csTypeId="urn:microsoft.com/office/officeart/2005/8/colors/accent1_2" csCatId="accent1" phldr="1"/>
      <dgm:spPr/>
    </dgm:pt>
    <dgm:pt modelId="{438D1059-E50D-402A-A5E1-2771F8EF717E}">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Driver fatigue is an extremely important risk factor in road crashes</a:t>
          </a:r>
        </a:p>
      </dgm:t>
    </dgm:pt>
    <dgm:pt modelId="{6960BF4F-9FE5-4256-B2BC-146C0D78136A}" type="parTrans" cxnId="{F3FD6B1A-2275-4991-80F0-CD7080E93BC4}">
      <dgm:prSet/>
      <dgm:spPr/>
      <dgm:t>
        <a:bodyPr/>
        <a:lstStyle/>
        <a:p>
          <a:endParaRPr lang="en-GB"/>
        </a:p>
      </dgm:t>
    </dgm:pt>
    <dgm:pt modelId="{A331B6CE-04D9-47AC-AA68-427416C05802}" type="sibTrans" cxnId="{F3FD6B1A-2275-4991-80F0-CD7080E93BC4}">
      <dgm:prSet/>
      <dgm:spPr>
        <a:solidFill>
          <a:schemeClr val="accent2">
            <a:lumMod val="75000"/>
          </a:schemeClr>
        </a:solidFill>
        <a:ln>
          <a:solidFill>
            <a:schemeClr val="tx1"/>
          </a:solidFill>
        </a:ln>
      </dgm:spPr>
      <dgm:t>
        <a:bodyPr/>
        <a:lstStyle/>
        <a:p>
          <a:endParaRPr lang="en-GB"/>
        </a:p>
      </dgm:t>
    </dgm:pt>
    <dgm:pt modelId="{1E6AED61-808C-4D3F-A785-2742EA39F0DB}">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Police officers, especially those who work shifts, &amp; spend a large part of their working day driving are more susceptible to fatigue &amp; should be alert to the effects of tiredness on driving ability</a:t>
          </a:r>
        </a:p>
      </dgm:t>
    </dgm:pt>
    <dgm:pt modelId="{73FF6ECD-DF0F-4264-859B-61F3D640B75D}" type="parTrans" cxnId="{8D019A51-8392-4E4E-BEB1-5B3209641A88}">
      <dgm:prSet/>
      <dgm:spPr/>
      <dgm:t>
        <a:bodyPr/>
        <a:lstStyle/>
        <a:p>
          <a:endParaRPr lang="en-GB"/>
        </a:p>
      </dgm:t>
    </dgm:pt>
    <dgm:pt modelId="{F62A5DAB-AD4E-4F50-9A1D-F73C7A0E4D27}" type="sibTrans" cxnId="{8D019A51-8392-4E4E-BEB1-5B3209641A88}">
      <dgm:prSet/>
      <dgm:spPr/>
      <dgm:t>
        <a:bodyPr/>
        <a:lstStyle/>
        <a:p>
          <a:endParaRPr lang="en-GB"/>
        </a:p>
      </dgm:t>
    </dgm:pt>
    <dgm:pt modelId="{88C53490-8CAA-47B1-9567-206209060FF0}" type="pres">
      <dgm:prSet presAssocID="{AAB935CD-5C02-4930-9584-A2776A0BB8C1}" presName="linearFlow" presStyleCnt="0">
        <dgm:presLayoutVars>
          <dgm:resizeHandles val="exact"/>
        </dgm:presLayoutVars>
      </dgm:prSet>
      <dgm:spPr/>
    </dgm:pt>
    <dgm:pt modelId="{023C2D54-4F69-4414-AE48-2D707673F28C}" type="pres">
      <dgm:prSet presAssocID="{438D1059-E50D-402A-A5E1-2771F8EF717E}" presName="node" presStyleLbl="node1" presStyleIdx="0" presStyleCnt="2" custScaleX="118413" custScaleY="54953">
        <dgm:presLayoutVars>
          <dgm:bulletEnabled val="1"/>
        </dgm:presLayoutVars>
      </dgm:prSet>
      <dgm:spPr/>
    </dgm:pt>
    <dgm:pt modelId="{1616145F-B6EB-49AD-BC3A-5AD64E28BD6D}" type="pres">
      <dgm:prSet presAssocID="{A331B6CE-04D9-47AC-AA68-427416C05802}" presName="sibTrans" presStyleLbl="sibTrans2D1" presStyleIdx="0" presStyleCnt="1"/>
      <dgm:spPr/>
    </dgm:pt>
    <dgm:pt modelId="{C3730320-6A91-4F04-9910-05A5296F1098}" type="pres">
      <dgm:prSet presAssocID="{A331B6CE-04D9-47AC-AA68-427416C05802}" presName="connectorText" presStyleLbl="sibTrans2D1" presStyleIdx="0" presStyleCnt="1"/>
      <dgm:spPr/>
    </dgm:pt>
    <dgm:pt modelId="{ACA3E71C-750F-4967-89A2-C10670C6BDEC}" type="pres">
      <dgm:prSet presAssocID="{1E6AED61-808C-4D3F-A785-2742EA39F0DB}" presName="node" presStyleLbl="node1" presStyleIdx="1" presStyleCnt="2" custScaleX="120932">
        <dgm:presLayoutVars>
          <dgm:bulletEnabled val="1"/>
        </dgm:presLayoutVars>
      </dgm:prSet>
      <dgm:spPr/>
    </dgm:pt>
  </dgm:ptLst>
  <dgm:cxnLst>
    <dgm:cxn modelId="{A341C409-F4DC-4ACB-8BEE-9882E4081971}" type="presOf" srcId="{1E6AED61-808C-4D3F-A785-2742EA39F0DB}" destId="{ACA3E71C-750F-4967-89A2-C10670C6BDEC}" srcOrd="0" destOrd="0" presId="urn:microsoft.com/office/officeart/2005/8/layout/process2"/>
    <dgm:cxn modelId="{7A8ECE0E-295B-4A19-87AE-5E327244CE98}" type="presOf" srcId="{A331B6CE-04D9-47AC-AA68-427416C05802}" destId="{C3730320-6A91-4F04-9910-05A5296F1098}" srcOrd="1" destOrd="0" presId="urn:microsoft.com/office/officeart/2005/8/layout/process2"/>
    <dgm:cxn modelId="{F3FD6B1A-2275-4991-80F0-CD7080E93BC4}" srcId="{AAB935CD-5C02-4930-9584-A2776A0BB8C1}" destId="{438D1059-E50D-402A-A5E1-2771F8EF717E}" srcOrd="0" destOrd="0" parTransId="{6960BF4F-9FE5-4256-B2BC-146C0D78136A}" sibTransId="{A331B6CE-04D9-47AC-AA68-427416C05802}"/>
    <dgm:cxn modelId="{6FA3EE4A-6D5C-4D2C-BDC7-24F079CD0547}" type="presOf" srcId="{AAB935CD-5C02-4930-9584-A2776A0BB8C1}" destId="{88C53490-8CAA-47B1-9567-206209060FF0}" srcOrd="0" destOrd="0" presId="urn:microsoft.com/office/officeart/2005/8/layout/process2"/>
    <dgm:cxn modelId="{8D019A51-8392-4E4E-BEB1-5B3209641A88}" srcId="{AAB935CD-5C02-4930-9584-A2776A0BB8C1}" destId="{1E6AED61-808C-4D3F-A785-2742EA39F0DB}" srcOrd="1" destOrd="0" parTransId="{73FF6ECD-DF0F-4264-859B-61F3D640B75D}" sibTransId="{F62A5DAB-AD4E-4F50-9A1D-F73C7A0E4D27}"/>
    <dgm:cxn modelId="{EF7FAB9A-B3FE-4C30-BCB0-12565946BA42}" type="presOf" srcId="{438D1059-E50D-402A-A5E1-2771F8EF717E}" destId="{023C2D54-4F69-4414-AE48-2D707673F28C}" srcOrd="0" destOrd="0" presId="urn:microsoft.com/office/officeart/2005/8/layout/process2"/>
    <dgm:cxn modelId="{8A2B88DE-7217-4F7D-92E9-F795D5B7B61A}" type="presOf" srcId="{A331B6CE-04D9-47AC-AA68-427416C05802}" destId="{1616145F-B6EB-49AD-BC3A-5AD64E28BD6D}" srcOrd="0" destOrd="0" presId="urn:microsoft.com/office/officeart/2005/8/layout/process2"/>
    <dgm:cxn modelId="{EEA4C336-B019-4375-A38D-5E852A6A33BB}" type="presParOf" srcId="{88C53490-8CAA-47B1-9567-206209060FF0}" destId="{023C2D54-4F69-4414-AE48-2D707673F28C}" srcOrd="0" destOrd="0" presId="urn:microsoft.com/office/officeart/2005/8/layout/process2"/>
    <dgm:cxn modelId="{51535DAA-9087-45D5-9E80-464A8CBDCFC8}" type="presParOf" srcId="{88C53490-8CAA-47B1-9567-206209060FF0}" destId="{1616145F-B6EB-49AD-BC3A-5AD64E28BD6D}" srcOrd="1" destOrd="0" presId="urn:microsoft.com/office/officeart/2005/8/layout/process2"/>
    <dgm:cxn modelId="{C0066F71-429B-406E-85E3-32AAAB49C80F}" type="presParOf" srcId="{1616145F-B6EB-49AD-BC3A-5AD64E28BD6D}" destId="{C3730320-6A91-4F04-9910-05A5296F1098}" srcOrd="0" destOrd="0" presId="urn:microsoft.com/office/officeart/2005/8/layout/process2"/>
    <dgm:cxn modelId="{22DD9FF4-E29E-40A0-AD38-E055162F818A}" type="presParOf" srcId="{88C53490-8CAA-47B1-9567-206209060FF0}" destId="{ACA3E71C-750F-4967-89A2-C10670C6BDEC}" srcOrd="2" destOrd="0" presId="urn:microsoft.com/office/officeart/2005/8/layout/process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8442C81-27F7-4867-AE49-4E3BCA581872}"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785EC0ED-486C-4735-931A-E2022E755D19}">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Reduction in vigilance</a:t>
          </a:r>
        </a:p>
      </dgm:t>
    </dgm:pt>
    <dgm:pt modelId="{38909447-713F-45E6-86F0-54FD71DA7BFD}" type="parTrans" cxnId="{C090E1E6-9C38-4114-8E8C-9100E86B6143}">
      <dgm:prSet/>
      <dgm:spPr/>
      <dgm:t>
        <a:bodyPr/>
        <a:lstStyle/>
        <a:p>
          <a:endParaRPr lang="en-GB"/>
        </a:p>
      </dgm:t>
    </dgm:pt>
    <dgm:pt modelId="{0C2F91DE-68DE-42CB-956C-135133E04A6D}" type="sibTrans" cxnId="{C090E1E6-9C38-4114-8E8C-9100E86B6143}">
      <dgm:prSet/>
      <dgm:spPr>
        <a:solidFill>
          <a:schemeClr val="accent2">
            <a:lumMod val="75000"/>
          </a:schemeClr>
        </a:solidFill>
        <a:ln>
          <a:solidFill>
            <a:schemeClr val="tx1"/>
          </a:solidFill>
        </a:ln>
      </dgm:spPr>
      <dgm:t>
        <a:bodyPr/>
        <a:lstStyle/>
        <a:p>
          <a:endParaRPr lang="en-GB"/>
        </a:p>
      </dgm:t>
    </dgm:pt>
    <dgm:pt modelId="{50ED9A56-6A3B-4AF8-A52B-82E8E0D39A27}">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Impaired concentration</a:t>
          </a:r>
        </a:p>
      </dgm:t>
    </dgm:pt>
    <dgm:pt modelId="{2DE4E214-07C4-4717-AD2D-99932031836E}" type="parTrans" cxnId="{9707E229-1AA0-4600-8061-4AA20B983FC7}">
      <dgm:prSet/>
      <dgm:spPr/>
      <dgm:t>
        <a:bodyPr/>
        <a:lstStyle/>
        <a:p>
          <a:endParaRPr lang="en-GB"/>
        </a:p>
      </dgm:t>
    </dgm:pt>
    <dgm:pt modelId="{572E969B-D018-4513-8F69-5B077C9F7C35}" type="sibTrans" cxnId="{9707E229-1AA0-4600-8061-4AA20B983FC7}">
      <dgm:prSet/>
      <dgm:spPr>
        <a:solidFill>
          <a:schemeClr val="accent2">
            <a:lumMod val="75000"/>
          </a:schemeClr>
        </a:solidFill>
        <a:ln>
          <a:solidFill>
            <a:schemeClr val="tx1"/>
          </a:solidFill>
        </a:ln>
      </dgm:spPr>
      <dgm:t>
        <a:bodyPr/>
        <a:lstStyle/>
        <a:p>
          <a:endParaRPr lang="en-GB"/>
        </a:p>
      </dgm:t>
    </dgm:pt>
    <dgm:pt modelId="{34E9098D-AEE7-4F26-8C92-67760F4BE540}">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Slower reaction times</a:t>
          </a:r>
        </a:p>
      </dgm:t>
    </dgm:pt>
    <dgm:pt modelId="{77450606-8CB8-4812-B23F-6CD5757AC7B0}" type="parTrans" cxnId="{E668EF11-1390-4269-BBC2-D46F400A3A27}">
      <dgm:prSet/>
      <dgm:spPr/>
      <dgm:t>
        <a:bodyPr/>
        <a:lstStyle/>
        <a:p>
          <a:endParaRPr lang="en-GB"/>
        </a:p>
      </dgm:t>
    </dgm:pt>
    <dgm:pt modelId="{DEC1DDE6-A24E-4ACA-97CD-9DDE357F9568}" type="sibTrans" cxnId="{E668EF11-1390-4269-BBC2-D46F400A3A27}">
      <dgm:prSet/>
      <dgm:spPr>
        <a:solidFill>
          <a:schemeClr val="accent2">
            <a:lumMod val="75000"/>
          </a:schemeClr>
        </a:solidFill>
        <a:ln>
          <a:solidFill>
            <a:schemeClr val="tx1"/>
          </a:solidFill>
        </a:ln>
      </dgm:spPr>
      <dgm:t>
        <a:bodyPr/>
        <a:lstStyle/>
        <a:p>
          <a:endParaRPr lang="en-GB"/>
        </a:p>
      </dgm:t>
    </dgm:pt>
    <dgm:pt modelId="{BAEA03BA-EA73-479A-BC2F-DB773D29F524}">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High risk times linked to natural body rhythms</a:t>
          </a:r>
        </a:p>
      </dgm:t>
    </dgm:pt>
    <dgm:pt modelId="{B9E4CC1F-BD21-465F-B5F4-6AFCC69700E0}" type="parTrans" cxnId="{A704C0B6-6464-47BF-B0DE-277FA2D02C66}">
      <dgm:prSet/>
      <dgm:spPr/>
      <dgm:t>
        <a:bodyPr/>
        <a:lstStyle/>
        <a:p>
          <a:endParaRPr lang="en-GB"/>
        </a:p>
      </dgm:t>
    </dgm:pt>
    <dgm:pt modelId="{5896A456-A6E1-4A10-98EA-67739553FD6E}" type="sibTrans" cxnId="{A704C0B6-6464-47BF-B0DE-277FA2D02C66}">
      <dgm:prSet/>
      <dgm:spPr/>
      <dgm:t>
        <a:bodyPr/>
        <a:lstStyle/>
        <a:p>
          <a:endParaRPr lang="en-GB"/>
        </a:p>
      </dgm:t>
    </dgm:pt>
    <dgm:pt modelId="{1BFFCC0E-5A6F-4E1A-8E22-1C9EFE4218BB}" type="pres">
      <dgm:prSet presAssocID="{88442C81-27F7-4867-AE49-4E3BCA581872}" presName="diagram" presStyleCnt="0">
        <dgm:presLayoutVars>
          <dgm:dir/>
          <dgm:resizeHandles val="exact"/>
        </dgm:presLayoutVars>
      </dgm:prSet>
      <dgm:spPr/>
    </dgm:pt>
    <dgm:pt modelId="{A0BE1D89-8F9D-43A5-B9B5-0F6B1FC3B31A}" type="pres">
      <dgm:prSet presAssocID="{785EC0ED-486C-4735-931A-E2022E755D19}" presName="node" presStyleLbl="node1" presStyleIdx="0" presStyleCnt="4">
        <dgm:presLayoutVars>
          <dgm:bulletEnabled val="1"/>
        </dgm:presLayoutVars>
      </dgm:prSet>
      <dgm:spPr/>
    </dgm:pt>
    <dgm:pt modelId="{26D44FA3-8F27-4B02-BF48-075BD7967335}" type="pres">
      <dgm:prSet presAssocID="{0C2F91DE-68DE-42CB-956C-135133E04A6D}" presName="sibTrans" presStyleLbl="sibTrans2D1" presStyleIdx="0" presStyleCnt="3"/>
      <dgm:spPr/>
    </dgm:pt>
    <dgm:pt modelId="{572DD0C7-D4EE-4647-99ED-035B47C5D4F8}" type="pres">
      <dgm:prSet presAssocID="{0C2F91DE-68DE-42CB-956C-135133E04A6D}" presName="connectorText" presStyleLbl="sibTrans2D1" presStyleIdx="0" presStyleCnt="3"/>
      <dgm:spPr/>
    </dgm:pt>
    <dgm:pt modelId="{08210AAE-09B3-434A-9C13-960728B6A7FB}" type="pres">
      <dgm:prSet presAssocID="{50ED9A56-6A3B-4AF8-A52B-82E8E0D39A27}" presName="node" presStyleLbl="node1" presStyleIdx="1" presStyleCnt="4">
        <dgm:presLayoutVars>
          <dgm:bulletEnabled val="1"/>
        </dgm:presLayoutVars>
      </dgm:prSet>
      <dgm:spPr/>
    </dgm:pt>
    <dgm:pt modelId="{6C7912EE-3F47-40DF-8547-8DB48CDC20ED}" type="pres">
      <dgm:prSet presAssocID="{572E969B-D018-4513-8F69-5B077C9F7C35}" presName="sibTrans" presStyleLbl="sibTrans2D1" presStyleIdx="1" presStyleCnt="3"/>
      <dgm:spPr/>
    </dgm:pt>
    <dgm:pt modelId="{A20EBA30-9177-4AB3-85AA-32E5E20BA8A4}" type="pres">
      <dgm:prSet presAssocID="{572E969B-D018-4513-8F69-5B077C9F7C35}" presName="connectorText" presStyleLbl="sibTrans2D1" presStyleIdx="1" presStyleCnt="3"/>
      <dgm:spPr/>
    </dgm:pt>
    <dgm:pt modelId="{48C13215-F8B0-40F1-B5E7-C8F4B0D2BF0E}" type="pres">
      <dgm:prSet presAssocID="{34E9098D-AEE7-4F26-8C92-67760F4BE540}" presName="node" presStyleLbl="node1" presStyleIdx="2" presStyleCnt="4">
        <dgm:presLayoutVars>
          <dgm:bulletEnabled val="1"/>
        </dgm:presLayoutVars>
      </dgm:prSet>
      <dgm:spPr/>
    </dgm:pt>
    <dgm:pt modelId="{2748C2B8-D3DF-4A15-9444-3DEF3DC208AD}" type="pres">
      <dgm:prSet presAssocID="{DEC1DDE6-A24E-4ACA-97CD-9DDE357F9568}" presName="sibTrans" presStyleLbl="sibTrans2D1" presStyleIdx="2" presStyleCnt="3"/>
      <dgm:spPr/>
    </dgm:pt>
    <dgm:pt modelId="{4940DD17-4FC9-4A34-8F27-6997EB5EEA0B}" type="pres">
      <dgm:prSet presAssocID="{DEC1DDE6-A24E-4ACA-97CD-9DDE357F9568}" presName="connectorText" presStyleLbl="sibTrans2D1" presStyleIdx="2" presStyleCnt="3"/>
      <dgm:spPr/>
    </dgm:pt>
    <dgm:pt modelId="{729E653E-DB7C-4C4A-81C7-59AEEF07BCAC}" type="pres">
      <dgm:prSet presAssocID="{BAEA03BA-EA73-479A-BC2F-DB773D29F524}" presName="node" presStyleLbl="node1" presStyleIdx="3" presStyleCnt="4">
        <dgm:presLayoutVars>
          <dgm:bulletEnabled val="1"/>
        </dgm:presLayoutVars>
      </dgm:prSet>
      <dgm:spPr/>
    </dgm:pt>
  </dgm:ptLst>
  <dgm:cxnLst>
    <dgm:cxn modelId="{ACAFD90B-F333-4A19-8818-BAA7D41C95D4}" type="presOf" srcId="{50ED9A56-6A3B-4AF8-A52B-82E8E0D39A27}" destId="{08210AAE-09B3-434A-9C13-960728B6A7FB}" srcOrd="0" destOrd="0" presId="urn:microsoft.com/office/officeart/2005/8/layout/process5"/>
    <dgm:cxn modelId="{9D74810C-3F8D-45BE-A1F7-31DB4BDA023E}" type="presOf" srcId="{0C2F91DE-68DE-42CB-956C-135133E04A6D}" destId="{572DD0C7-D4EE-4647-99ED-035B47C5D4F8}" srcOrd="1" destOrd="0" presId="urn:microsoft.com/office/officeart/2005/8/layout/process5"/>
    <dgm:cxn modelId="{E668EF11-1390-4269-BBC2-D46F400A3A27}" srcId="{88442C81-27F7-4867-AE49-4E3BCA581872}" destId="{34E9098D-AEE7-4F26-8C92-67760F4BE540}" srcOrd="2" destOrd="0" parTransId="{77450606-8CB8-4812-B23F-6CD5757AC7B0}" sibTransId="{DEC1DDE6-A24E-4ACA-97CD-9DDE357F9568}"/>
    <dgm:cxn modelId="{9707E229-1AA0-4600-8061-4AA20B983FC7}" srcId="{88442C81-27F7-4867-AE49-4E3BCA581872}" destId="{50ED9A56-6A3B-4AF8-A52B-82E8E0D39A27}" srcOrd="1" destOrd="0" parTransId="{2DE4E214-07C4-4717-AD2D-99932031836E}" sibTransId="{572E969B-D018-4513-8F69-5B077C9F7C35}"/>
    <dgm:cxn modelId="{3CF04A35-05FB-4270-A318-AB85E37BAA1F}" type="presOf" srcId="{572E969B-D018-4513-8F69-5B077C9F7C35}" destId="{A20EBA30-9177-4AB3-85AA-32E5E20BA8A4}" srcOrd="1" destOrd="0" presId="urn:microsoft.com/office/officeart/2005/8/layout/process5"/>
    <dgm:cxn modelId="{6F86BD3B-1D06-48BE-BD69-A66F235465D6}" type="presOf" srcId="{34E9098D-AEE7-4F26-8C92-67760F4BE540}" destId="{48C13215-F8B0-40F1-B5E7-C8F4B0D2BF0E}" srcOrd="0" destOrd="0" presId="urn:microsoft.com/office/officeart/2005/8/layout/process5"/>
    <dgm:cxn modelId="{8E3EED53-ADE7-4DD7-9DBA-BEF963F908C7}" type="presOf" srcId="{DEC1DDE6-A24E-4ACA-97CD-9DDE357F9568}" destId="{2748C2B8-D3DF-4A15-9444-3DEF3DC208AD}" srcOrd="0" destOrd="0" presId="urn:microsoft.com/office/officeart/2005/8/layout/process5"/>
    <dgm:cxn modelId="{C896DD76-3F48-4431-B81F-DA44FAD60C2B}" type="presOf" srcId="{88442C81-27F7-4867-AE49-4E3BCA581872}" destId="{1BFFCC0E-5A6F-4E1A-8E22-1C9EFE4218BB}" srcOrd="0" destOrd="0" presId="urn:microsoft.com/office/officeart/2005/8/layout/process5"/>
    <dgm:cxn modelId="{5733EB8D-FFD4-4E85-B8A8-C4F0D072C0D9}" type="presOf" srcId="{BAEA03BA-EA73-479A-BC2F-DB773D29F524}" destId="{729E653E-DB7C-4C4A-81C7-59AEEF07BCAC}" srcOrd="0" destOrd="0" presId="urn:microsoft.com/office/officeart/2005/8/layout/process5"/>
    <dgm:cxn modelId="{480B0A98-8799-47F3-8759-58712519FEA4}" type="presOf" srcId="{785EC0ED-486C-4735-931A-E2022E755D19}" destId="{A0BE1D89-8F9D-43A5-B9B5-0F6B1FC3B31A}" srcOrd="0" destOrd="0" presId="urn:microsoft.com/office/officeart/2005/8/layout/process5"/>
    <dgm:cxn modelId="{A704C0B6-6464-47BF-B0DE-277FA2D02C66}" srcId="{88442C81-27F7-4867-AE49-4E3BCA581872}" destId="{BAEA03BA-EA73-479A-BC2F-DB773D29F524}" srcOrd="3" destOrd="0" parTransId="{B9E4CC1F-BD21-465F-B5F4-6AFCC69700E0}" sibTransId="{5896A456-A6E1-4A10-98EA-67739553FD6E}"/>
    <dgm:cxn modelId="{E115F5D1-4481-464B-871B-6BCE0DBA8A9F}" type="presOf" srcId="{572E969B-D018-4513-8F69-5B077C9F7C35}" destId="{6C7912EE-3F47-40DF-8547-8DB48CDC20ED}" srcOrd="0" destOrd="0" presId="urn:microsoft.com/office/officeart/2005/8/layout/process5"/>
    <dgm:cxn modelId="{3844A8DC-AC9D-404B-8332-E7EF2CBCA2FB}" type="presOf" srcId="{DEC1DDE6-A24E-4ACA-97CD-9DDE357F9568}" destId="{4940DD17-4FC9-4A34-8F27-6997EB5EEA0B}" srcOrd="1" destOrd="0" presId="urn:microsoft.com/office/officeart/2005/8/layout/process5"/>
    <dgm:cxn modelId="{C090E1E6-9C38-4114-8E8C-9100E86B6143}" srcId="{88442C81-27F7-4867-AE49-4E3BCA581872}" destId="{785EC0ED-486C-4735-931A-E2022E755D19}" srcOrd="0" destOrd="0" parTransId="{38909447-713F-45E6-86F0-54FD71DA7BFD}" sibTransId="{0C2F91DE-68DE-42CB-956C-135133E04A6D}"/>
    <dgm:cxn modelId="{8533B9E7-4382-4D2C-A4C8-9D49809A5409}" type="presOf" srcId="{0C2F91DE-68DE-42CB-956C-135133E04A6D}" destId="{26D44FA3-8F27-4B02-BF48-075BD7967335}" srcOrd="0" destOrd="0" presId="urn:microsoft.com/office/officeart/2005/8/layout/process5"/>
    <dgm:cxn modelId="{5E86F9D2-D122-432C-8AA6-02449CE8F28B}" type="presParOf" srcId="{1BFFCC0E-5A6F-4E1A-8E22-1C9EFE4218BB}" destId="{A0BE1D89-8F9D-43A5-B9B5-0F6B1FC3B31A}" srcOrd="0" destOrd="0" presId="urn:microsoft.com/office/officeart/2005/8/layout/process5"/>
    <dgm:cxn modelId="{CF21D2EC-7156-4377-8D62-B74429915817}" type="presParOf" srcId="{1BFFCC0E-5A6F-4E1A-8E22-1C9EFE4218BB}" destId="{26D44FA3-8F27-4B02-BF48-075BD7967335}" srcOrd="1" destOrd="0" presId="urn:microsoft.com/office/officeart/2005/8/layout/process5"/>
    <dgm:cxn modelId="{073FA0D7-4E40-4FEB-B09C-15CB6B54151E}" type="presParOf" srcId="{26D44FA3-8F27-4B02-BF48-075BD7967335}" destId="{572DD0C7-D4EE-4647-99ED-035B47C5D4F8}" srcOrd="0" destOrd="0" presId="urn:microsoft.com/office/officeart/2005/8/layout/process5"/>
    <dgm:cxn modelId="{E6D308EC-F5B0-4A18-8E5D-B2F67B3CCBC2}" type="presParOf" srcId="{1BFFCC0E-5A6F-4E1A-8E22-1C9EFE4218BB}" destId="{08210AAE-09B3-434A-9C13-960728B6A7FB}" srcOrd="2" destOrd="0" presId="urn:microsoft.com/office/officeart/2005/8/layout/process5"/>
    <dgm:cxn modelId="{CBECD1DC-4FCF-4E31-B8BB-073AD37A5306}" type="presParOf" srcId="{1BFFCC0E-5A6F-4E1A-8E22-1C9EFE4218BB}" destId="{6C7912EE-3F47-40DF-8547-8DB48CDC20ED}" srcOrd="3" destOrd="0" presId="urn:microsoft.com/office/officeart/2005/8/layout/process5"/>
    <dgm:cxn modelId="{D9CB43A1-9297-46A4-BEA9-052956531E3D}" type="presParOf" srcId="{6C7912EE-3F47-40DF-8547-8DB48CDC20ED}" destId="{A20EBA30-9177-4AB3-85AA-32E5E20BA8A4}" srcOrd="0" destOrd="0" presId="urn:microsoft.com/office/officeart/2005/8/layout/process5"/>
    <dgm:cxn modelId="{37F3B197-1C78-489D-BBBC-1F09C39F8FFE}" type="presParOf" srcId="{1BFFCC0E-5A6F-4E1A-8E22-1C9EFE4218BB}" destId="{48C13215-F8B0-40F1-B5E7-C8F4B0D2BF0E}" srcOrd="4" destOrd="0" presId="urn:microsoft.com/office/officeart/2005/8/layout/process5"/>
    <dgm:cxn modelId="{4BD0C24D-314F-488D-9419-986304FE5EB9}" type="presParOf" srcId="{1BFFCC0E-5A6F-4E1A-8E22-1C9EFE4218BB}" destId="{2748C2B8-D3DF-4A15-9444-3DEF3DC208AD}" srcOrd="5" destOrd="0" presId="urn:microsoft.com/office/officeart/2005/8/layout/process5"/>
    <dgm:cxn modelId="{0E614959-035B-43D6-AF4D-23BC9DE99B36}" type="presParOf" srcId="{2748C2B8-D3DF-4A15-9444-3DEF3DC208AD}" destId="{4940DD17-4FC9-4A34-8F27-6997EB5EEA0B}" srcOrd="0" destOrd="0" presId="urn:microsoft.com/office/officeart/2005/8/layout/process5"/>
    <dgm:cxn modelId="{5F3431E1-A326-4106-B220-AEF71CCC75B9}" type="presParOf" srcId="{1BFFCC0E-5A6F-4E1A-8E22-1C9EFE4218BB}" destId="{729E653E-DB7C-4C4A-81C7-59AEEF07BCAC}" srcOrd="6" destOrd="0" presId="urn:microsoft.com/office/officeart/2005/8/layout/process5"/>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FD16E48-D876-4BB5-912F-5691FC86E25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4939AEC3-523B-4770-BDE0-871B51940E18}">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Undiagnosed or untreated sleep disorders</a:t>
          </a:r>
        </a:p>
      </dgm:t>
    </dgm:pt>
    <dgm:pt modelId="{3E7BF876-008B-401F-892D-88CA5CF993D6}" type="parTrans" cxnId="{4E5CA632-0568-48F2-9B4B-0779E43F5869}">
      <dgm:prSet/>
      <dgm:spPr/>
      <dgm:t>
        <a:bodyPr/>
        <a:lstStyle/>
        <a:p>
          <a:endParaRPr lang="en-GB"/>
        </a:p>
      </dgm:t>
    </dgm:pt>
    <dgm:pt modelId="{A54EFF21-2E25-422F-B601-AAC8AE4B6D71}" type="sibTrans" cxnId="{4E5CA632-0568-48F2-9B4B-0779E43F5869}">
      <dgm:prSet/>
      <dgm:spPr/>
      <dgm:t>
        <a:bodyPr/>
        <a:lstStyle/>
        <a:p>
          <a:endParaRPr lang="en-GB"/>
        </a:p>
      </dgm:t>
    </dgm:pt>
    <dgm:pt modelId="{DC7F749A-1FA4-40D4-9620-1786ED936D53}">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Use of sleep-inducing drugs</a:t>
          </a:r>
        </a:p>
      </dgm:t>
    </dgm:pt>
    <dgm:pt modelId="{34D5DFF0-3B65-4560-9D90-0560CC86E2FC}" type="parTrans" cxnId="{9885DBB1-199F-4D32-AC2C-278A8910A453}">
      <dgm:prSet/>
      <dgm:spPr/>
      <dgm:t>
        <a:bodyPr/>
        <a:lstStyle/>
        <a:p>
          <a:endParaRPr lang="en-GB"/>
        </a:p>
      </dgm:t>
    </dgm:pt>
    <dgm:pt modelId="{30AE49B6-C105-41ED-B1CB-57A5FA439EBD}" type="sibTrans" cxnId="{9885DBB1-199F-4D32-AC2C-278A8910A453}">
      <dgm:prSet/>
      <dgm:spPr/>
      <dgm:t>
        <a:bodyPr/>
        <a:lstStyle/>
        <a:p>
          <a:endParaRPr lang="en-GB"/>
        </a:p>
      </dgm:t>
    </dgm:pt>
    <dgm:pt modelId="{76543989-776E-44E5-A2FF-8B0F9F526355}">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Incorrect &amp; poorly adjusted vehicle seating position</a:t>
          </a:r>
        </a:p>
      </dgm:t>
    </dgm:pt>
    <dgm:pt modelId="{9B9A2CDF-6270-46CD-B3CE-2F341FE36E15}" type="parTrans" cxnId="{8DD861E4-6836-4D43-8356-492DF2DFC5B1}">
      <dgm:prSet/>
      <dgm:spPr/>
      <dgm:t>
        <a:bodyPr/>
        <a:lstStyle/>
        <a:p>
          <a:endParaRPr lang="en-GB"/>
        </a:p>
      </dgm:t>
    </dgm:pt>
    <dgm:pt modelId="{21C0D752-71F4-4AB9-A92F-000F2BA7D941}" type="sibTrans" cxnId="{8DD861E4-6836-4D43-8356-492DF2DFC5B1}">
      <dgm:prSet/>
      <dgm:spPr/>
      <dgm:t>
        <a:bodyPr/>
        <a:lstStyle/>
        <a:p>
          <a:endParaRPr lang="en-GB"/>
        </a:p>
      </dgm:t>
    </dgm:pt>
    <dgm:pt modelId="{F64C13C5-7C20-4B59-899C-DA9117AEA0A4}">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Shift workers or drivers who drive for long periods</a:t>
          </a:r>
        </a:p>
      </dgm:t>
    </dgm:pt>
    <dgm:pt modelId="{4F08B694-0D5C-4A91-AD5C-6D8F324F42E1}" type="parTrans" cxnId="{BF741CA3-C988-4AA8-B089-FD8D0334698E}">
      <dgm:prSet/>
      <dgm:spPr/>
      <dgm:t>
        <a:bodyPr/>
        <a:lstStyle/>
        <a:p>
          <a:endParaRPr lang="en-GB"/>
        </a:p>
      </dgm:t>
    </dgm:pt>
    <dgm:pt modelId="{E326A003-A9A9-48F9-B8EF-08EF642DA769}" type="sibTrans" cxnId="{BF741CA3-C988-4AA8-B089-FD8D0334698E}">
      <dgm:prSet/>
      <dgm:spPr/>
      <dgm:t>
        <a:bodyPr/>
        <a:lstStyle/>
        <a:p>
          <a:endParaRPr lang="en-GB"/>
        </a:p>
      </dgm:t>
    </dgm:pt>
    <dgm:pt modelId="{68B6F86E-3CDC-4FC5-AB45-213D97F182D4}">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Lack of adequate rest (&lt;6 hours of sleep)</a:t>
          </a:r>
        </a:p>
      </dgm:t>
    </dgm:pt>
    <dgm:pt modelId="{E948C5C1-E36D-45A1-B2CC-E76579CA9695}" type="parTrans" cxnId="{01E456EC-2DCA-4A54-BFBB-DC18BFCA26AA}">
      <dgm:prSet/>
      <dgm:spPr/>
      <dgm:t>
        <a:bodyPr/>
        <a:lstStyle/>
        <a:p>
          <a:endParaRPr lang="en-GB"/>
        </a:p>
      </dgm:t>
    </dgm:pt>
    <dgm:pt modelId="{5E87C475-E5F2-499B-9CCD-9B4155D971E3}" type="sibTrans" cxnId="{01E456EC-2DCA-4A54-BFBB-DC18BFCA26AA}">
      <dgm:prSet/>
      <dgm:spPr/>
      <dgm:t>
        <a:bodyPr/>
        <a:lstStyle/>
        <a:p>
          <a:endParaRPr lang="en-GB"/>
        </a:p>
      </dgm:t>
    </dgm:pt>
    <dgm:pt modelId="{3E49DBA4-8FE2-4CC3-B825-73B59552DA82}">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A high frequency of night driving</a:t>
          </a:r>
        </a:p>
      </dgm:t>
    </dgm:pt>
    <dgm:pt modelId="{C17424D9-C70A-4D71-8096-1A2DE97DBABB}" type="parTrans" cxnId="{5F80F430-19B2-488F-BDA8-CC9DC4C4763D}">
      <dgm:prSet/>
      <dgm:spPr/>
      <dgm:t>
        <a:bodyPr/>
        <a:lstStyle/>
        <a:p>
          <a:endParaRPr lang="en-GB"/>
        </a:p>
      </dgm:t>
    </dgm:pt>
    <dgm:pt modelId="{794934C0-3729-438A-B53D-D44856AAC72E}" type="sibTrans" cxnId="{5F80F430-19B2-488F-BDA8-CC9DC4C4763D}">
      <dgm:prSet/>
      <dgm:spPr/>
      <dgm:t>
        <a:bodyPr/>
        <a:lstStyle/>
        <a:p>
          <a:endParaRPr lang="en-GB"/>
        </a:p>
      </dgm:t>
    </dgm:pt>
    <dgm:pt modelId="{4978A5B2-B442-4139-BA38-BCF3D3A7D9CF}">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Gender &amp; age. Males under 30 are at higher risk of fatigue than females</a:t>
          </a:r>
        </a:p>
      </dgm:t>
    </dgm:pt>
    <dgm:pt modelId="{261FC87C-6B0D-49EA-A3AC-1F2654829A5E}" type="parTrans" cxnId="{C6EF9A02-1BA0-4869-9A5A-F2E30279CD31}">
      <dgm:prSet/>
      <dgm:spPr/>
      <dgm:t>
        <a:bodyPr/>
        <a:lstStyle/>
        <a:p>
          <a:endParaRPr lang="en-GB"/>
        </a:p>
      </dgm:t>
    </dgm:pt>
    <dgm:pt modelId="{DCEBDF63-9192-4461-B2F1-49A73684AF62}" type="sibTrans" cxnId="{C6EF9A02-1BA0-4869-9A5A-F2E30279CD31}">
      <dgm:prSet/>
      <dgm:spPr/>
      <dgm:t>
        <a:bodyPr/>
        <a:lstStyle/>
        <a:p>
          <a:endParaRPr lang="en-GB"/>
        </a:p>
      </dgm:t>
    </dgm:pt>
    <dgm:pt modelId="{07F72F16-093B-4D1D-8226-7D34FAB30128}" type="pres">
      <dgm:prSet presAssocID="{3FD16E48-D876-4BB5-912F-5691FC86E258}" presName="diagram" presStyleCnt="0">
        <dgm:presLayoutVars>
          <dgm:dir/>
          <dgm:resizeHandles val="exact"/>
        </dgm:presLayoutVars>
      </dgm:prSet>
      <dgm:spPr/>
    </dgm:pt>
    <dgm:pt modelId="{063E3E15-3618-4D92-A996-10342AF2934A}" type="pres">
      <dgm:prSet presAssocID="{4939AEC3-523B-4770-BDE0-871B51940E18}" presName="node" presStyleLbl="node1" presStyleIdx="0" presStyleCnt="7">
        <dgm:presLayoutVars>
          <dgm:bulletEnabled val="1"/>
        </dgm:presLayoutVars>
      </dgm:prSet>
      <dgm:spPr/>
    </dgm:pt>
    <dgm:pt modelId="{BF11CD6E-9011-45BD-B244-C9E72863B321}" type="pres">
      <dgm:prSet presAssocID="{A54EFF21-2E25-422F-B601-AAC8AE4B6D71}" presName="sibTrans" presStyleCnt="0"/>
      <dgm:spPr/>
    </dgm:pt>
    <dgm:pt modelId="{6C18C016-78D7-4188-A1E3-CA9AC5A4B8D6}" type="pres">
      <dgm:prSet presAssocID="{DC7F749A-1FA4-40D4-9620-1786ED936D53}" presName="node" presStyleLbl="node1" presStyleIdx="1" presStyleCnt="7">
        <dgm:presLayoutVars>
          <dgm:bulletEnabled val="1"/>
        </dgm:presLayoutVars>
      </dgm:prSet>
      <dgm:spPr/>
    </dgm:pt>
    <dgm:pt modelId="{9C190C65-DD3B-4610-9EBA-C8B3D6F60B25}" type="pres">
      <dgm:prSet presAssocID="{30AE49B6-C105-41ED-B1CB-57A5FA439EBD}" presName="sibTrans" presStyleCnt="0"/>
      <dgm:spPr/>
    </dgm:pt>
    <dgm:pt modelId="{E94F91FD-0E53-432D-9472-F1BED3B7383F}" type="pres">
      <dgm:prSet presAssocID="{76543989-776E-44E5-A2FF-8B0F9F526355}" presName="node" presStyleLbl="node1" presStyleIdx="2" presStyleCnt="7">
        <dgm:presLayoutVars>
          <dgm:bulletEnabled val="1"/>
        </dgm:presLayoutVars>
      </dgm:prSet>
      <dgm:spPr/>
    </dgm:pt>
    <dgm:pt modelId="{2EA4C7AA-C293-4A73-9226-F7CC62C3A98F}" type="pres">
      <dgm:prSet presAssocID="{21C0D752-71F4-4AB9-A92F-000F2BA7D941}" presName="sibTrans" presStyleCnt="0"/>
      <dgm:spPr/>
    </dgm:pt>
    <dgm:pt modelId="{9F892D28-4357-4B26-9F38-1425BE087751}" type="pres">
      <dgm:prSet presAssocID="{F64C13C5-7C20-4B59-899C-DA9117AEA0A4}" presName="node" presStyleLbl="node1" presStyleIdx="3" presStyleCnt="7">
        <dgm:presLayoutVars>
          <dgm:bulletEnabled val="1"/>
        </dgm:presLayoutVars>
      </dgm:prSet>
      <dgm:spPr/>
    </dgm:pt>
    <dgm:pt modelId="{7490F6A5-C304-45C2-A188-AD8621C28AEE}" type="pres">
      <dgm:prSet presAssocID="{E326A003-A9A9-48F9-B8EF-08EF642DA769}" presName="sibTrans" presStyleCnt="0"/>
      <dgm:spPr/>
    </dgm:pt>
    <dgm:pt modelId="{BADCCC2E-2208-404B-B9DF-E787F2F2F1EC}" type="pres">
      <dgm:prSet presAssocID="{68B6F86E-3CDC-4FC5-AB45-213D97F182D4}" presName="node" presStyleLbl="node1" presStyleIdx="4" presStyleCnt="7">
        <dgm:presLayoutVars>
          <dgm:bulletEnabled val="1"/>
        </dgm:presLayoutVars>
      </dgm:prSet>
      <dgm:spPr/>
    </dgm:pt>
    <dgm:pt modelId="{07F7AC4E-B4AE-4B51-BFE6-D6E50939EF57}" type="pres">
      <dgm:prSet presAssocID="{5E87C475-E5F2-499B-9CCD-9B4155D971E3}" presName="sibTrans" presStyleCnt="0"/>
      <dgm:spPr/>
    </dgm:pt>
    <dgm:pt modelId="{9376DCC7-E1EB-4D37-81A0-612E9B9A94AB}" type="pres">
      <dgm:prSet presAssocID="{3E49DBA4-8FE2-4CC3-B825-73B59552DA82}" presName="node" presStyleLbl="node1" presStyleIdx="5" presStyleCnt="7">
        <dgm:presLayoutVars>
          <dgm:bulletEnabled val="1"/>
        </dgm:presLayoutVars>
      </dgm:prSet>
      <dgm:spPr/>
    </dgm:pt>
    <dgm:pt modelId="{AABDCE62-C5D2-484C-8FAB-69227AEEDEFD}" type="pres">
      <dgm:prSet presAssocID="{794934C0-3729-438A-B53D-D44856AAC72E}" presName="sibTrans" presStyleCnt="0"/>
      <dgm:spPr/>
    </dgm:pt>
    <dgm:pt modelId="{21F91D38-EC9A-42DA-B139-FE4B84F430D8}" type="pres">
      <dgm:prSet presAssocID="{4978A5B2-B442-4139-BA38-BCF3D3A7D9CF}" presName="node" presStyleLbl="node1" presStyleIdx="6" presStyleCnt="7" custScaleX="121412">
        <dgm:presLayoutVars>
          <dgm:bulletEnabled val="1"/>
        </dgm:presLayoutVars>
      </dgm:prSet>
      <dgm:spPr/>
    </dgm:pt>
  </dgm:ptLst>
  <dgm:cxnLst>
    <dgm:cxn modelId="{C6EF9A02-1BA0-4869-9A5A-F2E30279CD31}" srcId="{3FD16E48-D876-4BB5-912F-5691FC86E258}" destId="{4978A5B2-B442-4139-BA38-BCF3D3A7D9CF}" srcOrd="6" destOrd="0" parTransId="{261FC87C-6B0D-49EA-A3AC-1F2654829A5E}" sibTransId="{DCEBDF63-9192-4461-B2F1-49A73684AF62}"/>
    <dgm:cxn modelId="{1889740C-CE44-498E-961E-6B40B79A938E}" type="presOf" srcId="{F64C13C5-7C20-4B59-899C-DA9117AEA0A4}" destId="{9F892D28-4357-4B26-9F38-1425BE087751}" srcOrd="0" destOrd="0" presId="urn:microsoft.com/office/officeart/2005/8/layout/default"/>
    <dgm:cxn modelId="{066F5D27-EE20-4BCC-89CB-4E4AE527EA7D}" type="presOf" srcId="{4978A5B2-B442-4139-BA38-BCF3D3A7D9CF}" destId="{21F91D38-EC9A-42DA-B139-FE4B84F430D8}" srcOrd="0" destOrd="0" presId="urn:microsoft.com/office/officeart/2005/8/layout/default"/>
    <dgm:cxn modelId="{5F80F430-19B2-488F-BDA8-CC9DC4C4763D}" srcId="{3FD16E48-D876-4BB5-912F-5691FC86E258}" destId="{3E49DBA4-8FE2-4CC3-B825-73B59552DA82}" srcOrd="5" destOrd="0" parTransId="{C17424D9-C70A-4D71-8096-1A2DE97DBABB}" sibTransId="{794934C0-3729-438A-B53D-D44856AAC72E}"/>
    <dgm:cxn modelId="{4E5CA632-0568-48F2-9B4B-0779E43F5869}" srcId="{3FD16E48-D876-4BB5-912F-5691FC86E258}" destId="{4939AEC3-523B-4770-BDE0-871B51940E18}" srcOrd="0" destOrd="0" parTransId="{3E7BF876-008B-401F-892D-88CA5CF993D6}" sibTransId="{A54EFF21-2E25-422F-B601-AAC8AE4B6D71}"/>
    <dgm:cxn modelId="{09BF3F63-02BA-4887-AA47-CA4566624339}" type="presOf" srcId="{68B6F86E-3CDC-4FC5-AB45-213D97F182D4}" destId="{BADCCC2E-2208-404B-B9DF-E787F2F2F1EC}" srcOrd="0" destOrd="0" presId="urn:microsoft.com/office/officeart/2005/8/layout/default"/>
    <dgm:cxn modelId="{BF741CA3-C988-4AA8-B089-FD8D0334698E}" srcId="{3FD16E48-D876-4BB5-912F-5691FC86E258}" destId="{F64C13C5-7C20-4B59-899C-DA9117AEA0A4}" srcOrd="3" destOrd="0" parTransId="{4F08B694-0D5C-4A91-AD5C-6D8F324F42E1}" sibTransId="{E326A003-A9A9-48F9-B8EF-08EF642DA769}"/>
    <dgm:cxn modelId="{9885DBB1-199F-4D32-AC2C-278A8910A453}" srcId="{3FD16E48-D876-4BB5-912F-5691FC86E258}" destId="{DC7F749A-1FA4-40D4-9620-1786ED936D53}" srcOrd="1" destOrd="0" parTransId="{34D5DFF0-3B65-4560-9D90-0560CC86E2FC}" sibTransId="{30AE49B6-C105-41ED-B1CB-57A5FA439EBD}"/>
    <dgm:cxn modelId="{959315BB-FA10-4EB6-BC0E-B2F21757A39F}" type="presOf" srcId="{3E49DBA4-8FE2-4CC3-B825-73B59552DA82}" destId="{9376DCC7-E1EB-4D37-81A0-612E9B9A94AB}" srcOrd="0" destOrd="0" presId="urn:microsoft.com/office/officeart/2005/8/layout/default"/>
    <dgm:cxn modelId="{4865ACC4-A001-478C-887E-9BD98DCCE1B5}" type="presOf" srcId="{76543989-776E-44E5-A2FF-8B0F9F526355}" destId="{E94F91FD-0E53-432D-9472-F1BED3B7383F}" srcOrd="0" destOrd="0" presId="urn:microsoft.com/office/officeart/2005/8/layout/default"/>
    <dgm:cxn modelId="{E4DBF0CA-5A8E-48AD-BB21-92D6F171B404}" type="presOf" srcId="{DC7F749A-1FA4-40D4-9620-1786ED936D53}" destId="{6C18C016-78D7-4188-A1E3-CA9AC5A4B8D6}" srcOrd="0" destOrd="0" presId="urn:microsoft.com/office/officeart/2005/8/layout/default"/>
    <dgm:cxn modelId="{8DD861E4-6836-4D43-8356-492DF2DFC5B1}" srcId="{3FD16E48-D876-4BB5-912F-5691FC86E258}" destId="{76543989-776E-44E5-A2FF-8B0F9F526355}" srcOrd="2" destOrd="0" parTransId="{9B9A2CDF-6270-46CD-B3CE-2F341FE36E15}" sibTransId="{21C0D752-71F4-4AB9-A92F-000F2BA7D941}"/>
    <dgm:cxn modelId="{5FE974E8-FD1A-4394-BDCB-6A707DFD645B}" type="presOf" srcId="{4939AEC3-523B-4770-BDE0-871B51940E18}" destId="{063E3E15-3618-4D92-A996-10342AF2934A}" srcOrd="0" destOrd="0" presId="urn:microsoft.com/office/officeart/2005/8/layout/default"/>
    <dgm:cxn modelId="{01E456EC-2DCA-4A54-BFBB-DC18BFCA26AA}" srcId="{3FD16E48-D876-4BB5-912F-5691FC86E258}" destId="{68B6F86E-3CDC-4FC5-AB45-213D97F182D4}" srcOrd="4" destOrd="0" parTransId="{E948C5C1-E36D-45A1-B2CC-E76579CA9695}" sibTransId="{5E87C475-E5F2-499B-9CCD-9B4155D971E3}"/>
    <dgm:cxn modelId="{BFD7FBF5-6392-4445-BB5E-9E949FE42338}" type="presOf" srcId="{3FD16E48-D876-4BB5-912F-5691FC86E258}" destId="{07F72F16-093B-4D1D-8226-7D34FAB30128}" srcOrd="0" destOrd="0" presId="urn:microsoft.com/office/officeart/2005/8/layout/default"/>
    <dgm:cxn modelId="{672A6410-0BFF-4A36-BCBE-B2A934FA68AF}" type="presParOf" srcId="{07F72F16-093B-4D1D-8226-7D34FAB30128}" destId="{063E3E15-3618-4D92-A996-10342AF2934A}" srcOrd="0" destOrd="0" presId="urn:microsoft.com/office/officeart/2005/8/layout/default"/>
    <dgm:cxn modelId="{1AAC52EF-7E84-40C8-A514-6970312BC887}" type="presParOf" srcId="{07F72F16-093B-4D1D-8226-7D34FAB30128}" destId="{BF11CD6E-9011-45BD-B244-C9E72863B321}" srcOrd="1" destOrd="0" presId="urn:microsoft.com/office/officeart/2005/8/layout/default"/>
    <dgm:cxn modelId="{B628EFB3-3211-43C1-B9D9-26A59E9BC6BB}" type="presParOf" srcId="{07F72F16-093B-4D1D-8226-7D34FAB30128}" destId="{6C18C016-78D7-4188-A1E3-CA9AC5A4B8D6}" srcOrd="2" destOrd="0" presId="urn:microsoft.com/office/officeart/2005/8/layout/default"/>
    <dgm:cxn modelId="{F02D8DA8-14A2-4100-B7A1-048860C66A4E}" type="presParOf" srcId="{07F72F16-093B-4D1D-8226-7D34FAB30128}" destId="{9C190C65-DD3B-4610-9EBA-C8B3D6F60B25}" srcOrd="3" destOrd="0" presId="urn:microsoft.com/office/officeart/2005/8/layout/default"/>
    <dgm:cxn modelId="{19EBFB82-AA2F-4896-A09D-5D23206B9428}" type="presParOf" srcId="{07F72F16-093B-4D1D-8226-7D34FAB30128}" destId="{E94F91FD-0E53-432D-9472-F1BED3B7383F}" srcOrd="4" destOrd="0" presId="urn:microsoft.com/office/officeart/2005/8/layout/default"/>
    <dgm:cxn modelId="{3BDFE6BA-9383-4F85-A2D9-A1D08C11D2FF}" type="presParOf" srcId="{07F72F16-093B-4D1D-8226-7D34FAB30128}" destId="{2EA4C7AA-C293-4A73-9226-F7CC62C3A98F}" srcOrd="5" destOrd="0" presId="urn:microsoft.com/office/officeart/2005/8/layout/default"/>
    <dgm:cxn modelId="{EF39928D-12A0-4546-8EF5-A9D9C39A62DB}" type="presParOf" srcId="{07F72F16-093B-4D1D-8226-7D34FAB30128}" destId="{9F892D28-4357-4B26-9F38-1425BE087751}" srcOrd="6" destOrd="0" presId="urn:microsoft.com/office/officeart/2005/8/layout/default"/>
    <dgm:cxn modelId="{8A01F8BB-477C-4BF3-9858-45EA51107AB1}" type="presParOf" srcId="{07F72F16-093B-4D1D-8226-7D34FAB30128}" destId="{7490F6A5-C304-45C2-A188-AD8621C28AEE}" srcOrd="7" destOrd="0" presId="urn:microsoft.com/office/officeart/2005/8/layout/default"/>
    <dgm:cxn modelId="{DE947DCB-3EF8-4E37-81A7-38111FD3D6D5}" type="presParOf" srcId="{07F72F16-093B-4D1D-8226-7D34FAB30128}" destId="{BADCCC2E-2208-404B-B9DF-E787F2F2F1EC}" srcOrd="8" destOrd="0" presId="urn:microsoft.com/office/officeart/2005/8/layout/default"/>
    <dgm:cxn modelId="{FC6A15F2-C531-4FE8-825A-0D2706AF67B0}" type="presParOf" srcId="{07F72F16-093B-4D1D-8226-7D34FAB30128}" destId="{07F7AC4E-B4AE-4B51-BFE6-D6E50939EF57}" srcOrd="9" destOrd="0" presId="urn:microsoft.com/office/officeart/2005/8/layout/default"/>
    <dgm:cxn modelId="{628D377E-3FF1-40C6-91E2-565ECF1A7954}" type="presParOf" srcId="{07F72F16-093B-4D1D-8226-7D34FAB30128}" destId="{9376DCC7-E1EB-4D37-81A0-612E9B9A94AB}" srcOrd="10" destOrd="0" presId="urn:microsoft.com/office/officeart/2005/8/layout/default"/>
    <dgm:cxn modelId="{A3B8DDBB-928A-43EA-A915-AB3379A4CD3C}" type="presParOf" srcId="{07F72F16-093B-4D1D-8226-7D34FAB30128}" destId="{AABDCE62-C5D2-484C-8FAB-69227AEEDEFD}" srcOrd="11" destOrd="0" presId="urn:microsoft.com/office/officeart/2005/8/layout/default"/>
    <dgm:cxn modelId="{9B0A666D-3444-491D-9ABF-ABF6D1502704}" type="presParOf" srcId="{07F72F16-093B-4D1D-8226-7D34FAB30128}" destId="{21F91D38-EC9A-42DA-B139-FE4B84F430D8}" srcOrd="12"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4090D16-9093-42C3-9733-D57D3F4C4D5F}"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BACF4FE0-AF30-4105-9033-F04E80E402C5}">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Driving at high speeds</a:t>
          </a:r>
        </a:p>
      </dgm:t>
    </dgm:pt>
    <dgm:pt modelId="{6A147980-DECC-4175-BAFC-09723C1A3C6A}" type="parTrans" cxnId="{7EE5F5E0-494B-4E99-AEF4-A6938EC5ED60}">
      <dgm:prSet/>
      <dgm:spPr/>
      <dgm:t>
        <a:bodyPr/>
        <a:lstStyle/>
        <a:p>
          <a:endParaRPr lang="en-GB"/>
        </a:p>
      </dgm:t>
    </dgm:pt>
    <dgm:pt modelId="{477F98A9-730B-4568-B689-F0CD921D9E3C}" type="sibTrans" cxnId="{7EE5F5E0-494B-4E99-AEF4-A6938EC5ED60}">
      <dgm:prSet/>
      <dgm:spPr>
        <a:solidFill>
          <a:schemeClr val="accent2">
            <a:lumMod val="75000"/>
          </a:schemeClr>
        </a:solidFill>
        <a:ln>
          <a:solidFill>
            <a:schemeClr val="tx1"/>
          </a:solidFill>
        </a:ln>
      </dgm:spPr>
      <dgm:t>
        <a:bodyPr/>
        <a:lstStyle/>
        <a:p>
          <a:endParaRPr lang="en-GB"/>
        </a:p>
      </dgm:t>
    </dgm:pt>
    <dgm:pt modelId="{6CA99666-8455-4E0D-AB6E-58E25535E6DF}">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Risk Exposure</a:t>
          </a:r>
        </a:p>
      </dgm:t>
    </dgm:pt>
    <dgm:pt modelId="{55B6392E-5049-4F79-A6FC-8A2F4D5ADF37}" type="parTrans" cxnId="{A44A1CC7-B0AD-48CF-A871-30ECB31CA11E}">
      <dgm:prSet/>
      <dgm:spPr/>
      <dgm:t>
        <a:bodyPr/>
        <a:lstStyle/>
        <a:p>
          <a:endParaRPr lang="en-GB"/>
        </a:p>
      </dgm:t>
    </dgm:pt>
    <dgm:pt modelId="{DA76B5E1-B4EF-4F02-97FA-5968A963C585}" type="sibTrans" cxnId="{A44A1CC7-B0AD-48CF-A871-30ECB31CA11E}">
      <dgm:prSet/>
      <dgm:spPr>
        <a:solidFill>
          <a:schemeClr val="accent2">
            <a:lumMod val="75000"/>
          </a:schemeClr>
        </a:solidFill>
        <a:ln>
          <a:solidFill>
            <a:schemeClr val="tx1"/>
          </a:solidFill>
        </a:ln>
      </dgm:spPr>
      <dgm:t>
        <a:bodyPr/>
        <a:lstStyle/>
        <a:p>
          <a:endParaRPr lang="en-GB"/>
        </a:p>
      </dgm:t>
    </dgm:pt>
    <dgm:pt modelId="{0D47FBB0-31B4-45A9-9FE7-2C4385B284DF}">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First Response</a:t>
          </a:r>
        </a:p>
      </dgm:t>
    </dgm:pt>
    <dgm:pt modelId="{76086396-0817-430F-B0D7-CE22A597BF2F}" type="parTrans" cxnId="{3AAE30EB-F1DA-4ADE-8B70-76E76A6E961B}">
      <dgm:prSet/>
      <dgm:spPr/>
      <dgm:t>
        <a:bodyPr/>
        <a:lstStyle/>
        <a:p>
          <a:endParaRPr lang="en-GB"/>
        </a:p>
      </dgm:t>
    </dgm:pt>
    <dgm:pt modelId="{EBAF65C8-5AF6-41DD-B540-CAD9F5D61704}" type="sibTrans" cxnId="{3AAE30EB-F1DA-4ADE-8B70-76E76A6E961B}">
      <dgm:prSet/>
      <dgm:spPr>
        <a:solidFill>
          <a:schemeClr val="accent2">
            <a:lumMod val="75000"/>
          </a:schemeClr>
        </a:solidFill>
        <a:ln>
          <a:solidFill>
            <a:schemeClr val="tx1"/>
          </a:solidFill>
        </a:ln>
      </dgm:spPr>
      <dgm:t>
        <a:bodyPr/>
        <a:lstStyle/>
        <a:p>
          <a:endParaRPr lang="en-GB"/>
        </a:p>
      </dgm:t>
    </dgm:pt>
    <dgm:pt modelId="{664752C9-EEA2-4A32-B525-DE4CAFFA9EDD}">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Communicating trauma messages</a:t>
          </a:r>
        </a:p>
      </dgm:t>
    </dgm:pt>
    <dgm:pt modelId="{EEA1547E-3262-494B-9121-C1CF352C878D}" type="parTrans" cxnId="{37AB78AB-D966-40FA-B615-D9CD9AD5B92B}">
      <dgm:prSet/>
      <dgm:spPr/>
      <dgm:t>
        <a:bodyPr/>
        <a:lstStyle/>
        <a:p>
          <a:endParaRPr lang="en-GB"/>
        </a:p>
      </dgm:t>
    </dgm:pt>
    <dgm:pt modelId="{7CEC0495-7EA4-4A37-A5CD-E109B36EFB3C}" type="sibTrans" cxnId="{37AB78AB-D966-40FA-B615-D9CD9AD5B92B}">
      <dgm:prSet/>
      <dgm:spPr>
        <a:solidFill>
          <a:schemeClr val="accent2">
            <a:lumMod val="75000"/>
          </a:schemeClr>
        </a:solidFill>
        <a:ln>
          <a:solidFill>
            <a:schemeClr val="tx1"/>
          </a:solidFill>
        </a:ln>
      </dgm:spPr>
      <dgm:t>
        <a:bodyPr/>
        <a:lstStyle/>
        <a:p>
          <a:endParaRPr lang="en-GB"/>
        </a:p>
      </dgm:t>
    </dgm:pt>
    <dgm:pt modelId="{08270601-AAA3-4790-B1FA-296DBDE6718B}">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Critical stress incidents</a:t>
          </a:r>
        </a:p>
      </dgm:t>
    </dgm:pt>
    <dgm:pt modelId="{AE26867B-FB59-48A6-B475-8AE835CA3A7A}" type="parTrans" cxnId="{8A9A1613-762F-40E2-A18F-DB41C1595DA7}">
      <dgm:prSet/>
      <dgm:spPr/>
      <dgm:t>
        <a:bodyPr/>
        <a:lstStyle/>
        <a:p>
          <a:endParaRPr lang="en-GB"/>
        </a:p>
      </dgm:t>
    </dgm:pt>
    <dgm:pt modelId="{F84CFF6E-1B68-4A0B-A5C3-FB0CA83B8E0A}" type="sibTrans" cxnId="{8A9A1613-762F-40E2-A18F-DB41C1595DA7}">
      <dgm:prSet/>
      <dgm:spPr/>
      <dgm:t>
        <a:bodyPr/>
        <a:lstStyle/>
        <a:p>
          <a:endParaRPr lang="en-GB"/>
        </a:p>
      </dgm:t>
    </dgm:pt>
    <dgm:pt modelId="{61DA8437-783C-49B3-B5CF-714BC6B290C4}" type="pres">
      <dgm:prSet presAssocID="{14090D16-9093-42C3-9733-D57D3F4C4D5F}" presName="diagram" presStyleCnt="0">
        <dgm:presLayoutVars>
          <dgm:dir/>
          <dgm:resizeHandles val="exact"/>
        </dgm:presLayoutVars>
      </dgm:prSet>
      <dgm:spPr/>
    </dgm:pt>
    <dgm:pt modelId="{16D42970-CD29-489E-ACE5-0F9C989B1AB4}" type="pres">
      <dgm:prSet presAssocID="{BACF4FE0-AF30-4105-9033-F04E80E402C5}" presName="node" presStyleLbl="node1" presStyleIdx="0" presStyleCnt="5">
        <dgm:presLayoutVars>
          <dgm:bulletEnabled val="1"/>
        </dgm:presLayoutVars>
      </dgm:prSet>
      <dgm:spPr/>
    </dgm:pt>
    <dgm:pt modelId="{28722CFE-DA6B-40A9-8E5F-9AEB9AECC477}" type="pres">
      <dgm:prSet presAssocID="{477F98A9-730B-4568-B689-F0CD921D9E3C}" presName="sibTrans" presStyleLbl="sibTrans2D1" presStyleIdx="0" presStyleCnt="4"/>
      <dgm:spPr/>
    </dgm:pt>
    <dgm:pt modelId="{837BE91B-A978-4D05-9B1C-146FA46E8FB4}" type="pres">
      <dgm:prSet presAssocID="{477F98A9-730B-4568-B689-F0CD921D9E3C}" presName="connectorText" presStyleLbl="sibTrans2D1" presStyleIdx="0" presStyleCnt="4"/>
      <dgm:spPr/>
    </dgm:pt>
    <dgm:pt modelId="{ABAD3473-C72C-4B38-8E44-AD1CDED44BD3}" type="pres">
      <dgm:prSet presAssocID="{6CA99666-8455-4E0D-AB6E-58E25535E6DF}" presName="node" presStyleLbl="node1" presStyleIdx="1" presStyleCnt="5">
        <dgm:presLayoutVars>
          <dgm:bulletEnabled val="1"/>
        </dgm:presLayoutVars>
      </dgm:prSet>
      <dgm:spPr/>
    </dgm:pt>
    <dgm:pt modelId="{C594A108-DAD0-47E2-AB68-A16AD017FFE7}" type="pres">
      <dgm:prSet presAssocID="{DA76B5E1-B4EF-4F02-97FA-5968A963C585}" presName="sibTrans" presStyleLbl="sibTrans2D1" presStyleIdx="1" presStyleCnt="4"/>
      <dgm:spPr/>
    </dgm:pt>
    <dgm:pt modelId="{85593010-2ECB-4762-8566-35884E3F0ADC}" type="pres">
      <dgm:prSet presAssocID="{DA76B5E1-B4EF-4F02-97FA-5968A963C585}" presName="connectorText" presStyleLbl="sibTrans2D1" presStyleIdx="1" presStyleCnt="4"/>
      <dgm:spPr/>
    </dgm:pt>
    <dgm:pt modelId="{730105B1-BF19-44B1-A24E-DAD72BA11494}" type="pres">
      <dgm:prSet presAssocID="{0D47FBB0-31B4-45A9-9FE7-2C4385B284DF}" presName="node" presStyleLbl="node1" presStyleIdx="2" presStyleCnt="5">
        <dgm:presLayoutVars>
          <dgm:bulletEnabled val="1"/>
        </dgm:presLayoutVars>
      </dgm:prSet>
      <dgm:spPr/>
    </dgm:pt>
    <dgm:pt modelId="{3E939060-107F-40D9-80B7-3184A7AE182F}" type="pres">
      <dgm:prSet presAssocID="{EBAF65C8-5AF6-41DD-B540-CAD9F5D61704}" presName="sibTrans" presStyleLbl="sibTrans2D1" presStyleIdx="2" presStyleCnt="4"/>
      <dgm:spPr/>
    </dgm:pt>
    <dgm:pt modelId="{D238221F-16AF-4F5E-8D4F-AD5B9B8680C0}" type="pres">
      <dgm:prSet presAssocID="{EBAF65C8-5AF6-41DD-B540-CAD9F5D61704}" presName="connectorText" presStyleLbl="sibTrans2D1" presStyleIdx="2" presStyleCnt="4"/>
      <dgm:spPr/>
    </dgm:pt>
    <dgm:pt modelId="{6D1EA48D-860B-4A70-B777-B76794D44518}" type="pres">
      <dgm:prSet presAssocID="{664752C9-EEA2-4A32-B525-DE4CAFFA9EDD}" presName="node" presStyleLbl="node1" presStyleIdx="3" presStyleCnt="5">
        <dgm:presLayoutVars>
          <dgm:bulletEnabled val="1"/>
        </dgm:presLayoutVars>
      </dgm:prSet>
      <dgm:spPr/>
    </dgm:pt>
    <dgm:pt modelId="{4CB955E7-B33A-4D03-B612-A96AD27BCCB0}" type="pres">
      <dgm:prSet presAssocID="{7CEC0495-7EA4-4A37-A5CD-E109B36EFB3C}" presName="sibTrans" presStyleLbl="sibTrans2D1" presStyleIdx="3" presStyleCnt="4"/>
      <dgm:spPr/>
    </dgm:pt>
    <dgm:pt modelId="{EFB8B5C3-4525-449F-9D18-211E5FA2084C}" type="pres">
      <dgm:prSet presAssocID="{7CEC0495-7EA4-4A37-A5CD-E109B36EFB3C}" presName="connectorText" presStyleLbl="sibTrans2D1" presStyleIdx="3" presStyleCnt="4"/>
      <dgm:spPr/>
    </dgm:pt>
    <dgm:pt modelId="{7152C4EE-BCF1-4A09-8809-F2DE9FA3BA63}" type="pres">
      <dgm:prSet presAssocID="{08270601-AAA3-4790-B1FA-296DBDE6718B}" presName="node" presStyleLbl="node1" presStyleIdx="4" presStyleCnt="5">
        <dgm:presLayoutVars>
          <dgm:bulletEnabled val="1"/>
        </dgm:presLayoutVars>
      </dgm:prSet>
      <dgm:spPr/>
    </dgm:pt>
  </dgm:ptLst>
  <dgm:cxnLst>
    <dgm:cxn modelId="{17EF1E01-4A00-448A-8411-EB6146F40967}" type="presOf" srcId="{0D47FBB0-31B4-45A9-9FE7-2C4385B284DF}" destId="{730105B1-BF19-44B1-A24E-DAD72BA11494}" srcOrd="0" destOrd="0" presId="urn:microsoft.com/office/officeart/2005/8/layout/process5"/>
    <dgm:cxn modelId="{9302940D-7687-40E8-8025-C71804585AFC}" type="presOf" srcId="{7CEC0495-7EA4-4A37-A5CD-E109B36EFB3C}" destId="{EFB8B5C3-4525-449F-9D18-211E5FA2084C}" srcOrd="1" destOrd="0" presId="urn:microsoft.com/office/officeart/2005/8/layout/process5"/>
    <dgm:cxn modelId="{8A9A1613-762F-40E2-A18F-DB41C1595DA7}" srcId="{14090D16-9093-42C3-9733-D57D3F4C4D5F}" destId="{08270601-AAA3-4790-B1FA-296DBDE6718B}" srcOrd="4" destOrd="0" parTransId="{AE26867B-FB59-48A6-B475-8AE835CA3A7A}" sibTransId="{F84CFF6E-1B68-4A0B-A5C3-FB0CA83B8E0A}"/>
    <dgm:cxn modelId="{5AE96328-5B94-4C9F-9D29-C46279F7D311}" type="presOf" srcId="{DA76B5E1-B4EF-4F02-97FA-5968A963C585}" destId="{85593010-2ECB-4762-8566-35884E3F0ADC}" srcOrd="1" destOrd="0" presId="urn:microsoft.com/office/officeart/2005/8/layout/process5"/>
    <dgm:cxn modelId="{D4B8E32F-EAC4-4EAF-AFF8-BAD93CABED63}" type="presOf" srcId="{6CA99666-8455-4E0D-AB6E-58E25535E6DF}" destId="{ABAD3473-C72C-4B38-8E44-AD1CDED44BD3}" srcOrd="0" destOrd="0" presId="urn:microsoft.com/office/officeart/2005/8/layout/process5"/>
    <dgm:cxn modelId="{02EC2732-CCB9-4FC2-A0E4-2D32B6058EE6}" type="presOf" srcId="{EBAF65C8-5AF6-41DD-B540-CAD9F5D61704}" destId="{D238221F-16AF-4F5E-8D4F-AD5B9B8680C0}" srcOrd="1" destOrd="0" presId="urn:microsoft.com/office/officeart/2005/8/layout/process5"/>
    <dgm:cxn modelId="{94173F37-496B-41DC-92E5-96DB58B8E5EA}" type="presOf" srcId="{477F98A9-730B-4568-B689-F0CD921D9E3C}" destId="{28722CFE-DA6B-40A9-8E5F-9AEB9AECC477}" srcOrd="0" destOrd="0" presId="urn:microsoft.com/office/officeart/2005/8/layout/process5"/>
    <dgm:cxn modelId="{0C5C766A-698F-4A43-AF31-BAB9C369A3FE}" type="presOf" srcId="{DA76B5E1-B4EF-4F02-97FA-5968A963C585}" destId="{C594A108-DAD0-47E2-AB68-A16AD017FFE7}" srcOrd="0" destOrd="0" presId="urn:microsoft.com/office/officeart/2005/8/layout/process5"/>
    <dgm:cxn modelId="{4F3CE583-7517-44C4-9067-FCD8E7C2D200}" type="presOf" srcId="{664752C9-EEA2-4A32-B525-DE4CAFFA9EDD}" destId="{6D1EA48D-860B-4A70-B777-B76794D44518}" srcOrd="0" destOrd="0" presId="urn:microsoft.com/office/officeart/2005/8/layout/process5"/>
    <dgm:cxn modelId="{1765A695-57B3-4FE6-944D-974AA9F8782D}" type="presOf" srcId="{7CEC0495-7EA4-4A37-A5CD-E109B36EFB3C}" destId="{4CB955E7-B33A-4D03-B612-A96AD27BCCB0}" srcOrd="0" destOrd="0" presId="urn:microsoft.com/office/officeart/2005/8/layout/process5"/>
    <dgm:cxn modelId="{37AB78AB-D966-40FA-B615-D9CD9AD5B92B}" srcId="{14090D16-9093-42C3-9733-D57D3F4C4D5F}" destId="{664752C9-EEA2-4A32-B525-DE4CAFFA9EDD}" srcOrd="3" destOrd="0" parTransId="{EEA1547E-3262-494B-9121-C1CF352C878D}" sibTransId="{7CEC0495-7EA4-4A37-A5CD-E109B36EFB3C}"/>
    <dgm:cxn modelId="{CAB518AD-6CF2-4018-99A3-CF4581382DC9}" type="presOf" srcId="{EBAF65C8-5AF6-41DD-B540-CAD9F5D61704}" destId="{3E939060-107F-40D9-80B7-3184A7AE182F}" srcOrd="0" destOrd="0" presId="urn:microsoft.com/office/officeart/2005/8/layout/process5"/>
    <dgm:cxn modelId="{4FB072B3-0238-4BCB-A9CB-D02487B6FD8E}" type="presOf" srcId="{08270601-AAA3-4790-B1FA-296DBDE6718B}" destId="{7152C4EE-BCF1-4A09-8809-F2DE9FA3BA63}" srcOrd="0" destOrd="0" presId="urn:microsoft.com/office/officeart/2005/8/layout/process5"/>
    <dgm:cxn modelId="{A44A1CC7-B0AD-48CF-A871-30ECB31CA11E}" srcId="{14090D16-9093-42C3-9733-D57D3F4C4D5F}" destId="{6CA99666-8455-4E0D-AB6E-58E25535E6DF}" srcOrd="1" destOrd="0" parTransId="{55B6392E-5049-4F79-A6FC-8A2F4D5ADF37}" sibTransId="{DA76B5E1-B4EF-4F02-97FA-5968A963C585}"/>
    <dgm:cxn modelId="{6B8A55C9-117E-406E-9787-E20643417A90}" type="presOf" srcId="{14090D16-9093-42C3-9733-D57D3F4C4D5F}" destId="{61DA8437-783C-49B3-B5CF-714BC6B290C4}" srcOrd="0" destOrd="0" presId="urn:microsoft.com/office/officeart/2005/8/layout/process5"/>
    <dgm:cxn modelId="{F41F8DDD-E829-4DCD-8586-C9F68F10160F}" type="presOf" srcId="{477F98A9-730B-4568-B689-F0CD921D9E3C}" destId="{837BE91B-A978-4D05-9B1C-146FA46E8FB4}" srcOrd="1" destOrd="0" presId="urn:microsoft.com/office/officeart/2005/8/layout/process5"/>
    <dgm:cxn modelId="{7EE5F5E0-494B-4E99-AEF4-A6938EC5ED60}" srcId="{14090D16-9093-42C3-9733-D57D3F4C4D5F}" destId="{BACF4FE0-AF30-4105-9033-F04E80E402C5}" srcOrd="0" destOrd="0" parTransId="{6A147980-DECC-4175-BAFC-09723C1A3C6A}" sibTransId="{477F98A9-730B-4568-B689-F0CD921D9E3C}"/>
    <dgm:cxn modelId="{3AAE30EB-F1DA-4ADE-8B70-76E76A6E961B}" srcId="{14090D16-9093-42C3-9733-D57D3F4C4D5F}" destId="{0D47FBB0-31B4-45A9-9FE7-2C4385B284DF}" srcOrd="2" destOrd="0" parTransId="{76086396-0817-430F-B0D7-CE22A597BF2F}" sibTransId="{EBAF65C8-5AF6-41DD-B540-CAD9F5D61704}"/>
    <dgm:cxn modelId="{25F7B4F9-1EFF-4786-9A64-8D7C986D300E}" type="presOf" srcId="{BACF4FE0-AF30-4105-9033-F04E80E402C5}" destId="{16D42970-CD29-489E-ACE5-0F9C989B1AB4}" srcOrd="0" destOrd="0" presId="urn:microsoft.com/office/officeart/2005/8/layout/process5"/>
    <dgm:cxn modelId="{AA079F06-1F64-4424-84AD-E753B4756668}" type="presParOf" srcId="{61DA8437-783C-49B3-B5CF-714BC6B290C4}" destId="{16D42970-CD29-489E-ACE5-0F9C989B1AB4}" srcOrd="0" destOrd="0" presId="urn:microsoft.com/office/officeart/2005/8/layout/process5"/>
    <dgm:cxn modelId="{E8D407A5-9BEF-4A63-8604-E18507B7B14B}" type="presParOf" srcId="{61DA8437-783C-49B3-B5CF-714BC6B290C4}" destId="{28722CFE-DA6B-40A9-8E5F-9AEB9AECC477}" srcOrd="1" destOrd="0" presId="urn:microsoft.com/office/officeart/2005/8/layout/process5"/>
    <dgm:cxn modelId="{67D90FB2-6149-4BA3-8EF8-D028F2A48B5C}" type="presParOf" srcId="{28722CFE-DA6B-40A9-8E5F-9AEB9AECC477}" destId="{837BE91B-A978-4D05-9B1C-146FA46E8FB4}" srcOrd="0" destOrd="0" presId="urn:microsoft.com/office/officeart/2005/8/layout/process5"/>
    <dgm:cxn modelId="{2CEC8C6E-0967-465B-8AD4-074EAA5F0C73}" type="presParOf" srcId="{61DA8437-783C-49B3-B5CF-714BC6B290C4}" destId="{ABAD3473-C72C-4B38-8E44-AD1CDED44BD3}" srcOrd="2" destOrd="0" presId="urn:microsoft.com/office/officeart/2005/8/layout/process5"/>
    <dgm:cxn modelId="{BA70B3D3-4941-4352-A021-E3913309A3F4}" type="presParOf" srcId="{61DA8437-783C-49B3-B5CF-714BC6B290C4}" destId="{C594A108-DAD0-47E2-AB68-A16AD017FFE7}" srcOrd="3" destOrd="0" presId="urn:microsoft.com/office/officeart/2005/8/layout/process5"/>
    <dgm:cxn modelId="{846635DD-FCA9-4172-8678-61ADA63B883A}" type="presParOf" srcId="{C594A108-DAD0-47E2-AB68-A16AD017FFE7}" destId="{85593010-2ECB-4762-8566-35884E3F0ADC}" srcOrd="0" destOrd="0" presId="urn:microsoft.com/office/officeart/2005/8/layout/process5"/>
    <dgm:cxn modelId="{61B98337-7494-455F-B919-349A7B7BBD5C}" type="presParOf" srcId="{61DA8437-783C-49B3-B5CF-714BC6B290C4}" destId="{730105B1-BF19-44B1-A24E-DAD72BA11494}" srcOrd="4" destOrd="0" presId="urn:microsoft.com/office/officeart/2005/8/layout/process5"/>
    <dgm:cxn modelId="{557ABD7D-8C16-4238-BE59-F5ED7EDB19D2}" type="presParOf" srcId="{61DA8437-783C-49B3-B5CF-714BC6B290C4}" destId="{3E939060-107F-40D9-80B7-3184A7AE182F}" srcOrd="5" destOrd="0" presId="urn:microsoft.com/office/officeart/2005/8/layout/process5"/>
    <dgm:cxn modelId="{522634CC-F43E-40B7-BA9C-60C50F37E5E7}" type="presParOf" srcId="{3E939060-107F-40D9-80B7-3184A7AE182F}" destId="{D238221F-16AF-4F5E-8D4F-AD5B9B8680C0}" srcOrd="0" destOrd="0" presId="urn:microsoft.com/office/officeart/2005/8/layout/process5"/>
    <dgm:cxn modelId="{2F6AA0FE-CE5F-49FB-BEAF-29881481A181}" type="presParOf" srcId="{61DA8437-783C-49B3-B5CF-714BC6B290C4}" destId="{6D1EA48D-860B-4A70-B777-B76794D44518}" srcOrd="6" destOrd="0" presId="urn:microsoft.com/office/officeart/2005/8/layout/process5"/>
    <dgm:cxn modelId="{DBC2D2BC-8E6D-401C-B09A-D67704800CAD}" type="presParOf" srcId="{61DA8437-783C-49B3-B5CF-714BC6B290C4}" destId="{4CB955E7-B33A-4D03-B612-A96AD27BCCB0}" srcOrd="7" destOrd="0" presId="urn:microsoft.com/office/officeart/2005/8/layout/process5"/>
    <dgm:cxn modelId="{3146EFF2-5566-47ED-A423-E71B02189BDC}" type="presParOf" srcId="{4CB955E7-B33A-4D03-B612-A96AD27BCCB0}" destId="{EFB8B5C3-4525-449F-9D18-211E5FA2084C}" srcOrd="0" destOrd="0" presId="urn:microsoft.com/office/officeart/2005/8/layout/process5"/>
    <dgm:cxn modelId="{CE48328A-7620-488C-96CB-E52DD37CD21D}" type="presParOf" srcId="{61DA8437-783C-49B3-B5CF-714BC6B290C4}" destId="{7152C4EE-BCF1-4A09-8809-F2DE9FA3BA63}" srcOrd="8" destOrd="0" presId="urn:microsoft.com/office/officeart/2005/8/layout/process5"/>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B21CA17-BFD5-4EEE-9738-5305BCF930E4}"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C1FB8A4A-480C-4863-BE73-1AB7BE8139CE}">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Injury or death</a:t>
          </a:r>
        </a:p>
      </dgm:t>
    </dgm:pt>
    <dgm:pt modelId="{6926F123-1515-4AF9-B1E5-6807E89E7F05}" type="parTrans" cxnId="{B519DB67-121D-460D-97E6-FEE6664CFAB1}">
      <dgm:prSet/>
      <dgm:spPr/>
      <dgm:t>
        <a:bodyPr/>
        <a:lstStyle/>
        <a:p>
          <a:endParaRPr lang="en-GB"/>
        </a:p>
      </dgm:t>
    </dgm:pt>
    <dgm:pt modelId="{977A5278-DDB2-4363-845E-CA219D729AEA}" type="sibTrans" cxnId="{B519DB67-121D-460D-97E6-FEE6664CFAB1}">
      <dgm:prSet/>
      <dgm:spPr/>
      <dgm:t>
        <a:bodyPr/>
        <a:lstStyle/>
        <a:p>
          <a:endParaRPr lang="en-GB"/>
        </a:p>
      </dgm:t>
    </dgm:pt>
    <dgm:pt modelId="{697466D3-5654-4B05-AC1F-74C0C0161251}">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Criminality</a:t>
          </a:r>
        </a:p>
      </dgm:t>
    </dgm:pt>
    <dgm:pt modelId="{F296E006-1974-4CA8-A64F-EC940B9F0672}" type="parTrans" cxnId="{277CBA9B-5CF4-47FD-B167-7D8FA1BB2994}">
      <dgm:prSet/>
      <dgm:spPr/>
      <dgm:t>
        <a:bodyPr/>
        <a:lstStyle/>
        <a:p>
          <a:endParaRPr lang="en-GB"/>
        </a:p>
      </dgm:t>
    </dgm:pt>
    <dgm:pt modelId="{FB3031E5-8A58-4901-BD5C-67156D18602C}" type="sibTrans" cxnId="{277CBA9B-5CF4-47FD-B167-7D8FA1BB2994}">
      <dgm:prSet/>
      <dgm:spPr/>
      <dgm:t>
        <a:bodyPr/>
        <a:lstStyle/>
        <a:p>
          <a:endParaRPr lang="en-GB"/>
        </a:p>
      </dgm:t>
    </dgm:pt>
    <dgm:pt modelId="{C34E7CC9-1D3C-4CF1-8705-1E5C9EFB62AD}">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Threats to public order or safety</a:t>
          </a:r>
        </a:p>
      </dgm:t>
    </dgm:pt>
    <dgm:pt modelId="{EF329A54-E752-4CBB-B254-4F533540E22C}" type="parTrans" cxnId="{0933151E-4FDB-4F24-B8D6-9D3682B10023}">
      <dgm:prSet/>
      <dgm:spPr/>
      <dgm:t>
        <a:bodyPr/>
        <a:lstStyle/>
        <a:p>
          <a:endParaRPr lang="en-GB"/>
        </a:p>
      </dgm:t>
    </dgm:pt>
    <dgm:pt modelId="{3B6E637B-BFE2-436C-BB6C-9CCA94B9EFB2}" type="sibTrans" cxnId="{0933151E-4FDB-4F24-B8D6-9D3682B10023}">
      <dgm:prSet/>
      <dgm:spPr/>
      <dgm:t>
        <a:bodyPr/>
        <a:lstStyle/>
        <a:p>
          <a:endParaRPr lang="en-GB"/>
        </a:p>
      </dgm:t>
    </dgm:pt>
    <dgm:pt modelId="{020C1B7B-3A68-4739-B19E-D9437DA2D63A}">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Significant coordination of emergency services</a:t>
          </a:r>
        </a:p>
      </dgm:t>
    </dgm:pt>
    <dgm:pt modelId="{0F719031-78B8-48B6-A1D0-346810F84021}" type="parTrans" cxnId="{B1A2D353-E630-4A4D-925D-C446D2D459E9}">
      <dgm:prSet/>
      <dgm:spPr/>
      <dgm:t>
        <a:bodyPr/>
        <a:lstStyle/>
        <a:p>
          <a:endParaRPr lang="en-GB"/>
        </a:p>
      </dgm:t>
    </dgm:pt>
    <dgm:pt modelId="{0DA1CFA3-C117-4D73-92B2-2C4B5C9794C5}" type="sibTrans" cxnId="{B1A2D353-E630-4A4D-925D-C446D2D459E9}">
      <dgm:prSet/>
      <dgm:spPr/>
      <dgm:t>
        <a:bodyPr/>
        <a:lstStyle/>
        <a:p>
          <a:endParaRPr lang="en-GB"/>
        </a:p>
      </dgm:t>
    </dgm:pt>
    <dgm:pt modelId="{7B462217-77DA-4AB2-A1E7-3A54878B59ED}" type="pres">
      <dgm:prSet presAssocID="{8B21CA17-BFD5-4EEE-9738-5305BCF930E4}" presName="diagram" presStyleCnt="0">
        <dgm:presLayoutVars>
          <dgm:dir/>
          <dgm:resizeHandles val="exact"/>
        </dgm:presLayoutVars>
      </dgm:prSet>
      <dgm:spPr/>
    </dgm:pt>
    <dgm:pt modelId="{0702E4D3-F37F-4B51-89A1-390848BFB05D}" type="pres">
      <dgm:prSet presAssocID="{C1FB8A4A-480C-4863-BE73-1AB7BE8139CE}" presName="node" presStyleLbl="node1" presStyleIdx="0" presStyleCnt="4">
        <dgm:presLayoutVars>
          <dgm:bulletEnabled val="1"/>
        </dgm:presLayoutVars>
      </dgm:prSet>
      <dgm:spPr/>
    </dgm:pt>
    <dgm:pt modelId="{7D842EE8-052A-4755-9BF2-712BC47DAF4E}" type="pres">
      <dgm:prSet presAssocID="{977A5278-DDB2-4363-845E-CA219D729AEA}" presName="sibTrans" presStyleCnt="0"/>
      <dgm:spPr/>
    </dgm:pt>
    <dgm:pt modelId="{645BA642-497B-4F9C-AFD2-242721780810}" type="pres">
      <dgm:prSet presAssocID="{697466D3-5654-4B05-AC1F-74C0C0161251}" presName="node" presStyleLbl="node1" presStyleIdx="1" presStyleCnt="4">
        <dgm:presLayoutVars>
          <dgm:bulletEnabled val="1"/>
        </dgm:presLayoutVars>
      </dgm:prSet>
      <dgm:spPr/>
    </dgm:pt>
    <dgm:pt modelId="{253636AB-06B4-4486-B3D0-7A902104E110}" type="pres">
      <dgm:prSet presAssocID="{FB3031E5-8A58-4901-BD5C-67156D18602C}" presName="sibTrans" presStyleCnt="0"/>
      <dgm:spPr/>
    </dgm:pt>
    <dgm:pt modelId="{A510D8F9-E2D6-40AA-9F4D-1D90E3C75D90}" type="pres">
      <dgm:prSet presAssocID="{C34E7CC9-1D3C-4CF1-8705-1E5C9EFB62AD}" presName="node" presStyleLbl="node1" presStyleIdx="2" presStyleCnt="4">
        <dgm:presLayoutVars>
          <dgm:bulletEnabled val="1"/>
        </dgm:presLayoutVars>
      </dgm:prSet>
      <dgm:spPr/>
    </dgm:pt>
    <dgm:pt modelId="{0B7A667F-1960-4E76-BFD3-3F136203B310}" type="pres">
      <dgm:prSet presAssocID="{3B6E637B-BFE2-436C-BB6C-9CCA94B9EFB2}" presName="sibTrans" presStyleCnt="0"/>
      <dgm:spPr/>
    </dgm:pt>
    <dgm:pt modelId="{996A8849-7DDD-49F8-80D1-ACFAB445ED7C}" type="pres">
      <dgm:prSet presAssocID="{020C1B7B-3A68-4739-B19E-D9437DA2D63A}" presName="node" presStyleLbl="node1" presStyleIdx="3" presStyleCnt="4">
        <dgm:presLayoutVars>
          <dgm:bulletEnabled val="1"/>
        </dgm:presLayoutVars>
      </dgm:prSet>
      <dgm:spPr/>
    </dgm:pt>
  </dgm:ptLst>
  <dgm:cxnLst>
    <dgm:cxn modelId="{B59E260F-BA2F-4765-BCEB-DCCF7E2FC62D}" type="presOf" srcId="{020C1B7B-3A68-4739-B19E-D9437DA2D63A}" destId="{996A8849-7DDD-49F8-80D1-ACFAB445ED7C}" srcOrd="0" destOrd="0" presId="urn:microsoft.com/office/officeart/2005/8/layout/default"/>
    <dgm:cxn modelId="{0933151E-4FDB-4F24-B8D6-9D3682B10023}" srcId="{8B21CA17-BFD5-4EEE-9738-5305BCF930E4}" destId="{C34E7CC9-1D3C-4CF1-8705-1E5C9EFB62AD}" srcOrd="2" destOrd="0" parTransId="{EF329A54-E752-4CBB-B254-4F533540E22C}" sibTransId="{3B6E637B-BFE2-436C-BB6C-9CCA94B9EFB2}"/>
    <dgm:cxn modelId="{B519DB67-121D-460D-97E6-FEE6664CFAB1}" srcId="{8B21CA17-BFD5-4EEE-9738-5305BCF930E4}" destId="{C1FB8A4A-480C-4863-BE73-1AB7BE8139CE}" srcOrd="0" destOrd="0" parTransId="{6926F123-1515-4AF9-B1E5-6807E89E7F05}" sibTransId="{977A5278-DDB2-4363-845E-CA219D729AEA}"/>
    <dgm:cxn modelId="{2D780971-69B2-4837-93BD-5C5DBDE61F76}" type="presOf" srcId="{697466D3-5654-4B05-AC1F-74C0C0161251}" destId="{645BA642-497B-4F9C-AFD2-242721780810}" srcOrd="0" destOrd="0" presId="urn:microsoft.com/office/officeart/2005/8/layout/default"/>
    <dgm:cxn modelId="{96E71473-4CD4-4C99-9C6A-0124431A40A5}" type="presOf" srcId="{C34E7CC9-1D3C-4CF1-8705-1E5C9EFB62AD}" destId="{A510D8F9-E2D6-40AA-9F4D-1D90E3C75D90}" srcOrd="0" destOrd="0" presId="urn:microsoft.com/office/officeart/2005/8/layout/default"/>
    <dgm:cxn modelId="{B1A2D353-E630-4A4D-925D-C446D2D459E9}" srcId="{8B21CA17-BFD5-4EEE-9738-5305BCF930E4}" destId="{020C1B7B-3A68-4739-B19E-D9437DA2D63A}" srcOrd="3" destOrd="0" parTransId="{0F719031-78B8-48B6-A1D0-346810F84021}" sibTransId="{0DA1CFA3-C117-4D73-92B2-2C4B5C9794C5}"/>
    <dgm:cxn modelId="{277CBA9B-5CF4-47FD-B167-7D8FA1BB2994}" srcId="{8B21CA17-BFD5-4EEE-9738-5305BCF930E4}" destId="{697466D3-5654-4B05-AC1F-74C0C0161251}" srcOrd="1" destOrd="0" parTransId="{F296E006-1974-4CA8-A64F-EC940B9F0672}" sibTransId="{FB3031E5-8A58-4901-BD5C-67156D18602C}"/>
    <dgm:cxn modelId="{F978CEC6-E85D-4D52-B0C2-C67E7CF5283F}" type="presOf" srcId="{C1FB8A4A-480C-4863-BE73-1AB7BE8139CE}" destId="{0702E4D3-F37F-4B51-89A1-390848BFB05D}" srcOrd="0" destOrd="0" presId="urn:microsoft.com/office/officeart/2005/8/layout/default"/>
    <dgm:cxn modelId="{4D4356D6-3A75-485A-A878-8DF2C63F7D45}" type="presOf" srcId="{8B21CA17-BFD5-4EEE-9738-5305BCF930E4}" destId="{7B462217-77DA-4AB2-A1E7-3A54878B59ED}" srcOrd="0" destOrd="0" presId="urn:microsoft.com/office/officeart/2005/8/layout/default"/>
    <dgm:cxn modelId="{3713D7EC-34D7-42CE-AE8A-A6245812C14B}" type="presParOf" srcId="{7B462217-77DA-4AB2-A1E7-3A54878B59ED}" destId="{0702E4D3-F37F-4B51-89A1-390848BFB05D}" srcOrd="0" destOrd="0" presId="urn:microsoft.com/office/officeart/2005/8/layout/default"/>
    <dgm:cxn modelId="{FD7ECFE4-6743-47B3-847D-CE616BFB59ED}" type="presParOf" srcId="{7B462217-77DA-4AB2-A1E7-3A54878B59ED}" destId="{7D842EE8-052A-4755-9BF2-712BC47DAF4E}" srcOrd="1" destOrd="0" presId="urn:microsoft.com/office/officeart/2005/8/layout/default"/>
    <dgm:cxn modelId="{60FD0946-3854-4CC5-876D-2CFEC21AFDC0}" type="presParOf" srcId="{7B462217-77DA-4AB2-A1E7-3A54878B59ED}" destId="{645BA642-497B-4F9C-AFD2-242721780810}" srcOrd="2" destOrd="0" presId="urn:microsoft.com/office/officeart/2005/8/layout/default"/>
    <dgm:cxn modelId="{3384BDAD-E355-4C4C-AD29-AB6C854B9B00}" type="presParOf" srcId="{7B462217-77DA-4AB2-A1E7-3A54878B59ED}" destId="{253636AB-06B4-4486-B3D0-7A902104E110}" srcOrd="3" destOrd="0" presId="urn:microsoft.com/office/officeart/2005/8/layout/default"/>
    <dgm:cxn modelId="{15D4D100-DB74-486E-916D-D5F4C39ADEBD}" type="presParOf" srcId="{7B462217-77DA-4AB2-A1E7-3A54878B59ED}" destId="{A510D8F9-E2D6-40AA-9F4D-1D90E3C75D90}" srcOrd="4" destOrd="0" presId="urn:microsoft.com/office/officeart/2005/8/layout/default"/>
    <dgm:cxn modelId="{DC78CA2A-9FB6-4FFD-B4C7-94D847EF96F8}" type="presParOf" srcId="{7B462217-77DA-4AB2-A1E7-3A54878B59ED}" destId="{0B7A667F-1960-4E76-BFD3-3F136203B310}" srcOrd="5" destOrd="0" presId="urn:microsoft.com/office/officeart/2005/8/layout/default"/>
    <dgm:cxn modelId="{76354368-E403-4B84-9DBD-27313EBEB6F1}" type="presParOf" srcId="{7B462217-77DA-4AB2-A1E7-3A54878B59ED}" destId="{996A8849-7DDD-49F8-80D1-ACFAB445ED7C}" srcOrd="6"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55C0883-E2F4-42E6-82BB-765873F6CF3D}"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28E96613-4512-42F9-ACBE-60D678F2FB30}">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Identification of the deceased</a:t>
          </a:r>
        </a:p>
      </dgm:t>
    </dgm:pt>
    <dgm:pt modelId="{BA16AA3B-B42F-43E0-AB28-42FDFE2DA010}" type="parTrans" cxnId="{9DB9C519-4428-40D3-9650-E252637700B5}">
      <dgm:prSet/>
      <dgm:spPr/>
      <dgm:t>
        <a:bodyPr/>
        <a:lstStyle/>
        <a:p>
          <a:endParaRPr lang="en-GB"/>
        </a:p>
      </dgm:t>
    </dgm:pt>
    <dgm:pt modelId="{09F38412-20DB-4AA9-B5AE-7AD6FB84235E}" type="sibTrans" cxnId="{9DB9C519-4428-40D3-9650-E252637700B5}">
      <dgm:prSet/>
      <dgm:spPr/>
      <dgm:t>
        <a:bodyPr/>
        <a:lstStyle/>
        <a:p>
          <a:endParaRPr lang="en-GB"/>
        </a:p>
      </dgm:t>
    </dgm:pt>
    <dgm:pt modelId="{0ECB4C7D-FEA8-4F9D-8F0D-FA4AC39A7B9B}">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Notification of family/next of kin</a:t>
          </a:r>
        </a:p>
      </dgm:t>
    </dgm:pt>
    <dgm:pt modelId="{E156CBCC-1FF1-4EB3-A87D-F7D265640197}" type="parTrans" cxnId="{58B76C6B-A531-4EF5-9434-93223F98522F}">
      <dgm:prSet/>
      <dgm:spPr/>
      <dgm:t>
        <a:bodyPr/>
        <a:lstStyle/>
        <a:p>
          <a:endParaRPr lang="en-GB"/>
        </a:p>
      </dgm:t>
    </dgm:pt>
    <dgm:pt modelId="{C0BBB493-F881-4542-A800-B821C4CF0DD9}" type="sibTrans" cxnId="{58B76C6B-A531-4EF5-9434-93223F98522F}">
      <dgm:prSet/>
      <dgm:spPr/>
      <dgm:t>
        <a:bodyPr/>
        <a:lstStyle/>
        <a:p>
          <a:endParaRPr lang="en-GB"/>
        </a:p>
      </dgm:t>
    </dgm:pt>
    <dgm:pt modelId="{ACE45D33-A50B-40D2-A73A-5A9CF9915832}">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Provision of information in a timely manner</a:t>
          </a:r>
        </a:p>
      </dgm:t>
    </dgm:pt>
    <dgm:pt modelId="{BA5FE3F9-E3F3-4728-B673-25597CEB4EFC}" type="parTrans" cxnId="{9F5F6766-5CF4-4201-85D4-1D2C2C165A0A}">
      <dgm:prSet/>
      <dgm:spPr/>
      <dgm:t>
        <a:bodyPr/>
        <a:lstStyle/>
        <a:p>
          <a:endParaRPr lang="en-GB"/>
        </a:p>
      </dgm:t>
    </dgm:pt>
    <dgm:pt modelId="{B3027069-9940-421C-9CAE-39B8AFA876FF}" type="sibTrans" cxnId="{9F5F6766-5CF4-4201-85D4-1D2C2C165A0A}">
      <dgm:prSet/>
      <dgm:spPr/>
      <dgm:t>
        <a:bodyPr/>
        <a:lstStyle/>
        <a:p>
          <a:endParaRPr lang="en-GB"/>
        </a:p>
      </dgm:t>
    </dgm:pt>
    <dgm:pt modelId="{CFA0590E-7FE7-498F-9684-B993D6214330}">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Where appropriate, obtaining statements from family</a:t>
          </a:r>
        </a:p>
      </dgm:t>
    </dgm:pt>
    <dgm:pt modelId="{60E594FA-0B84-4760-B97A-79E012211B10}" type="parTrans" cxnId="{174AE456-5CE5-484C-A016-8E3D280F84D7}">
      <dgm:prSet/>
      <dgm:spPr/>
      <dgm:t>
        <a:bodyPr/>
        <a:lstStyle/>
        <a:p>
          <a:endParaRPr lang="en-GB"/>
        </a:p>
      </dgm:t>
    </dgm:pt>
    <dgm:pt modelId="{B1486ED7-4B26-49D1-8BEA-5F7DEF6C714C}" type="sibTrans" cxnId="{174AE456-5CE5-484C-A016-8E3D280F84D7}">
      <dgm:prSet/>
      <dgm:spPr/>
      <dgm:t>
        <a:bodyPr/>
        <a:lstStyle/>
        <a:p>
          <a:endParaRPr lang="en-GB"/>
        </a:p>
      </dgm:t>
    </dgm:pt>
    <dgm:pt modelId="{0FD4841B-E8B7-45AF-A0E0-24B1FE1C9A41}">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Return of property/arranging disposal of property</a:t>
          </a:r>
        </a:p>
      </dgm:t>
    </dgm:pt>
    <dgm:pt modelId="{851E5179-0C83-49B8-B385-5F664C5EAFC2}" type="parTrans" cxnId="{DA1AB8A0-6829-4267-9589-34E2C878CCBB}">
      <dgm:prSet/>
      <dgm:spPr/>
      <dgm:t>
        <a:bodyPr/>
        <a:lstStyle/>
        <a:p>
          <a:endParaRPr lang="en-GB"/>
        </a:p>
      </dgm:t>
    </dgm:pt>
    <dgm:pt modelId="{0C2F5444-6E71-4828-A951-87F44F048FA5}" type="sibTrans" cxnId="{DA1AB8A0-6829-4267-9589-34E2C878CCBB}">
      <dgm:prSet/>
      <dgm:spPr/>
      <dgm:t>
        <a:bodyPr/>
        <a:lstStyle/>
        <a:p>
          <a:endParaRPr lang="en-GB"/>
        </a:p>
      </dgm:t>
    </dgm:pt>
    <dgm:pt modelId="{CC20971F-0E38-4CEB-A819-5AACEBC03B9C}">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Provision of information regarding support services</a:t>
          </a:r>
        </a:p>
      </dgm:t>
    </dgm:pt>
    <dgm:pt modelId="{5EC0D63D-4BF4-4D7E-8C53-F52546FA64CB}" type="parTrans" cxnId="{AE1C530D-B40F-47C9-BD1E-644E3788E718}">
      <dgm:prSet/>
      <dgm:spPr/>
      <dgm:t>
        <a:bodyPr/>
        <a:lstStyle/>
        <a:p>
          <a:endParaRPr lang="en-GB"/>
        </a:p>
      </dgm:t>
    </dgm:pt>
    <dgm:pt modelId="{2742D337-416F-4022-8A4F-657E2CAE4199}" type="sibTrans" cxnId="{AE1C530D-B40F-47C9-BD1E-644E3788E718}">
      <dgm:prSet/>
      <dgm:spPr/>
      <dgm:t>
        <a:bodyPr/>
        <a:lstStyle/>
        <a:p>
          <a:endParaRPr lang="en-GB"/>
        </a:p>
      </dgm:t>
    </dgm:pt>
    <dgm:pt modelId="{21754424-14E5-4181-805A-8C78ADD0CF79}">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Facilitation, where appropriate any scene visits (taking into account any safety issues etc)</a:t>
          </a:r>
        </a:p>
      </dgm:t>
    </dgm:pt>
    <dgm:pt modelId="{95C1523E-01FE-4F24-BA03-EE02E6C3AF54}" type="parTrans" cxnId="{23C0873A-FA46-4D27-9B31-295924E02BD2}">
      <dgm:prSet/>
      <dgm:spPr/>
      <dgm:t>
        <a:bodyPr/>
        <a:lstStyle/>
        <a:p>
          <a:endParaRPr lang="en-GB"/>
        </a:p>
      </dgm:t>
    </dgm:pt>
    <dgm:pt modelId="{C70AA5DE-2C6A-4414-9D7A-32602382F61A}" type="sibTrans" cxnId="{23C0873A-FA46-4D27-9B31-295924E02BD2}">
      <dgm:prSet/>
      <dgm:spPr/>
      <dgm:t>
        <a:bodyPr/>
        <a:lstStyle/>
        <a:p>
          <a:endParaRPr lang="en-GB"/>
        </a:p>
      </dgm:t>
    </dgm:pt>
    <dgm:pt modelId="{9DF1F505-C844-4EF6-BA28-E04C3AFAD4FE}" type="pres">
      <dgm:prSet presAssocID="{A55C0883-E2F4-42E6-82BB-765873F6CF3D}" presName="diagram" presStyleCnt="0">
        <dgm:presLayoutVars>
          <dgm:dir/>
          <dgm:resizeHandles val="exact"/>
        </dgm:presLayoutVars>
      </dgm:prSet>
      <dgm:spPr/>
    </dgm:pt>
    <dgm:pt modelId="{241FF6E6-6AAF-4C37-ADF0-E95A8B446DB8}" type="pres">
      <dgm:prSet presAssocID="{28E96613-4512-42F9-ACBE-60D678F2FB30}" presName="node" presStyleLbl="node1" presStyleIdx="0" presStyleCnt="7">
        <dgm:presLayoutVars>
          <dgm:bulletEnabled val="1"/>
        </dgm:presLayoutVars>
      </dgm:prSet>
      <dgm:spPr/>
    </dgm:pt>
    <dgm:pt modelId="{48B0E23A-4A91-402D-8CEA-B8A7CD89154E}" type="pres">
      <dgm:prSet presAssocID="{09F38412-20DB-4AA9-B5AE-7AD6FB84235E}" presName="sibTrans" presStyleCnt="0"/>
      <dgm:spPr/>
    </dgm:pt>
    <dgm:pt modelId="{3E797CA9-B1F1-4535-A242-7A1EEDBFEDDD}" type="pres">
      <dgm:prSet presAssocID="{0ECB4C7D-FEA8-4F9D-8F0D-FA4AC39A7B9B}" presName="node" presStyleLbl="node1" presStyleIdx="1" presStyleCnt="7">
        <dgm:presLayoutVars>
          <dgm:bulletEnabled val="1"/>
        </dgm:presLayoutVars>
      </dgm:prSet>
      <dgm:spPr/>
    </dgm:pt>
    <dgm:pt modelId="{C5596E43-BEE5-4DD8-9CBC-A004F4D5F2F2}" type="pres">
      <dgm:prSet presAssocID="{C0BBB493-F881-4542-A800-B821C4CF0DD9}" presName="sibTrans" presStyleCnt="0"/>
      <dgm:spPr/>
    </dgm:pt>
    <dgm:pt modelId="{54BB8C50-BFB8-4537-9DA2-6DEF33BE3950}" type="pres">
      <dgm:prSet presAssocID="{ACE45D33-A50B-40D2-A73A-5A9CF9915832}" presName="node" presStyleLbl="node1" presStyleIdx="2" presStyleCnt="7">
        <dgm:presLayoutVars>
          <dgm:bulletEnabled val="1"/>
        </dgm:presLayoutVars>
      </dgm:prSet>
      <dgm:spPr/>
    </dgm:pt>
    <dgm:pt modelId="{2565D3D2-2CE9-4D3D-90EF-D2A9D790B7F9}" type="pres">
      <dgm:prSet presAssocID="{B3027069-9940-421C-9CAE-39B8AFA876FF}" presName="sibTrans" presStyleCnt="0"/>
      <dgm:spPr/>
    </dgm:pt>
    <dgm:pt modelId="{8C975C0C-722D-44A1-98B1-7874A8336A7B}" type="pres">
      <dgm:prSet presAssocID="{CFA0590E-7FE7-498F-9684-B993D6214330}" presName="node" presStyleLbl="node1" presStyleIdx="3" presStyleCnt="7">
        <dgm:presLayoutVars>
          <dgm:bulletEnabled val="1"/>
        </dgm:presLayoutVars>
      </dgm:prSet>
      <dgm:spPr/>
    </dgm:pt>
    <dgm:pt modelId="{A5CCEBB9-9FA2-42B1-AC73-B5930634982E}" type="pres">
      <dgm:prSet presAssocID="{B1486ED7-4B26-49D1-8BEA-5F7DEF6C714C}" presName="sibTrans" presStyleCnt="0"/>
      <dgm:spPr/>
    </dgm:pt>
    <dgm:pt modelId="{A48BD3C4-3705-4C89-9C92-2DDED1D4A42D}" type="pres">
      <dgm:prSet presAssocID="{0FD4841B-E8B7-45AF-A0E0-24B1FE1C9A41}" presName="node" presStyleLbl="node1" presStyleIdx="4" presStyleCnt="7">
        <dgm:presLayoutVars>
          <dgm:bulletEnabled val="1"/>
        </dgm:presLayoutVars>
      </dgm:prSet>
      <dgm:spPr/>
    </dgm:pt>
    <dgm:pt modelId="{2528CBBC-5F3B-47D7-95A9-DB0D5ED7ACD4}" type="pres">
      <dgm:prSet presAssocID="{0C2F5444-6E71-4828-A951-87F44F048FA5}" presName="sibTrans" presStyleCnt="0"/>
      <dgm:spPr/>
    </dgm:pt>
    <dgm:pt modelId="{B2693832-BABD-4EDF-AC5E-F159326EAF75}" type="pres">
      <dgm:prSet presAssocID="{CC20971F-0E38-4CEB-A819-5AACEBC03B9C}" presName="node" presStyleLbl="node1" presStyleIdx="5" presStyleCnt="7">
        <dgm:presLayoutVars>
          <dgm:bulletEnabled val="1"/>
        </dgm:presLayoutVars>
      </dgm:prSet>
      <dgm:spPr/>
    </dgm:pt>
    <dgm:pt modelId="{DB31EF06-15BF-4516-B9FF-F7E65174C9C7}" type="pres">
      <dgm:prSet presAssocID="{2742D337-416F-4022-8A4F-657E2CAE4199}" presName="sibTrans" presStyleCnt="0"/>
      <dgm:spPr/>
    </dgm:pt>
    <dgm:pt modelId="{DE9B6953-10C6-46B2-9E55-10A00F0E5833}" type="pres">
      <dgm:prSet presAssocID="{21754424-14E5-4181-805A-8C78ADD0CF79}" presName="node" presStyleLbl="node1" presStyleIdx="6" presStyleCnt="7" custScaleX="175746" custScaleY="93091">
        <dgm:presLayoutVars>
          <dgm:bulletEnabled val="1"/>
        </dgm:presLayoutVars>
      </dgm:prSet>
      <dgm:spPr/>
    </dgm:pt>
  </dgm:ptLst>
  <dgm:cxnLst>
    <dgm:cxn modelId="{AE1C530D-B40F-47C9-BD1E-644E3788E718}" srcId="{A55C0883-E2F4-42E6-82BB-765873F6CF3D}" destId="{CC20971F-0E38-4CEB-A819-5AACEBC03B9C}" srcOrd="5" destOrd="0" parTransId="{5EC0D63D-4BF4-4D7E-8C53-F52546FA64CB}" sibTransId="{2742D337-416F-4022-8A4F-657E2CAE4199}"/>
    <dgm:cxn modelId="{D8A00D13-3F1B-4945-B4DB-2B4EF31F7F50}" type="presOf" srcId="{0FD4841B-E8B7-45AF-A0E0-24B1FE1C9A41}" destId="{A48BD3C4-3705-4C89-9C92-2DDED1D4A42D}" srcOrd="0" destOrd="0" presId="urn:microsoft.com/office/officeart/2005/8/layout/default"/>
    <dgm:cxn modelId="{9DB9C519-4428-40D3-9650-E252637700B5}" srcId="{A55C0883-E2F4-42E6-82BB-765873F6CF3D}" destId="{28E96613-4512-42F9-ACBE-60D678F2FB30}" srcOrd="0" destOrd="0" parTransId="{BA16AA3B-B42F-43E0-AB28-42FDFE2DA010}" sibTransId="{09F38412-20DB-4AA9-B5AE-7AD6FB84235E}"/>
    <dgm:cxn modelId="{C0286F1C-49D1-477B-86E6-189A6AF0811C}" type="presOf" srcId="{CFA0590E-7FE7-498F-9684-B993D6214330}" destId="{8C975C0C-722D-44A1-98B1-7874A8336A7B}" srcOrd="0" destOrd="0" presId="urn:microsoft.com/office/officeart/2005/8/layout/default"/>
    <dgm:cxn modelId="{23C0873A-FA46-4D27-9B31-295924E02BD2}" srcId="{A55C0883-E2F4-42E6-82BB-765873F6CF3D}" destId="{21754424-14E5-4181-805A-8C78ADD0CF79}" srcOrd="6" destOrd="0" parTransId="{95C1523E-01FE-4F24-BA03-EE02E6C3AF54}" sibTransId="{C70AA5DE-2C6A-4414-9D7A-32602382F61A}"/>
    <dgm:cxn modelId="{9BE8703F-0B68-484D-9AB3-4C5390F8DE65}" type="presOf" srcId="{CC20971F-0E38-4CEB-A819-5AACEBC03B9C}" destId="{B2693832-BABD-4EDF-AC5E-F159326EAF75}" srcOrd="0" destOrd="0" presId="urn:microsoft.com/office/officeart/2005/8/layout/default"/>
    <dgm:cxn modelId="{9F5F6766-5CF4-4201-85D4-1D2C2C165A0A}" srcId="{A55C0883-E2F4-42E6-82BB-765873F6CF3D}" destId="{ACE45D33-A50B-40D2-A73A-5A9CF9915832}" srcOrd="2" destOrd="0" parTransId="{BA5FE3F9-E3F3-4728-B673-25597CEB4EFC}" sibTransId="{B3027069-9940-421C-9CAE-39B8AFA876FF}"/>
    <dgm:cxn modelId="{58B76C6B-A531-4EF5-9434-93223F98522F}" srcId="{A55C0883-E2F4-42E6-82BB-765873F6CF3D}" destId="{0ECB4C7D-FEA8-4F9D-8F0D-FA4AC39A7B9B}" srcOrd="1" destOrd="0" parTransId="{E156CBCC-1FF1-4EB3-A87D-F7D265640197}" sibTransId="{C0BBB493-F881-4542-A800-B821C4CF0DD9}"/>
    <dgm:cxn modelId="{1B31D96C-8D3B-4ECA-BA01-E40AD11B28B6}" type="presOf" srcId="{ACE45D33-A50B-40D2-A73A-5A9CF9915832}" destId="{54BB8C50-BFB8-4537-9DA2-6DEF33BE3950}" srcOrd="0" destOrd="0" presId="urn:microsoft.com/office/officeart/2005/8/layout/default"/>
    <dgm:cxn modelId="{1F3BBF53-35DC-43C2-B230-31399ACD97F3}" type="presOf" srcId="{28E96613-4512-42F9-ACBE-60D678F2FB30}" destId="{241FF6E6-6AAF-4C37-ADF0-E95A8B446DB8}" srcOrd="0" destOrd="0" presId="urn:microsoft.com/office/officeart/2005/8/layout/default"/>
    <dgm:cxn modelId="{174AE456-5CE5-484C-A016-8E3D280F84D7}" srcId="{A55C0883-E2F4-42E6-82BB-765873F6CF3D}" destId="{CFA0590E-7FE7-498F-9684-B993D6214330}" srcOrd="3" destOrd="0" parTransId="{60E594FA-0B84-4760-B97A-79E012211B10}" sibTransId="{B1486ED7-4B26-49D1-8BEA-5F7DEF6C714C}"/>
    <dgm:cxn modelId="{DA1AB8A0-6829-4267-9589-34E2C878CCBB}" srcId="{A55C0883-E2F4-42E6-82BB-765873F6CF3D}" destId="{0FD4841B-E8B7-45AF-A0E0-24B1FE1C9A41}" srcOrd="4" destOrd="0" parTransId="{851E5179-0C83-49B8-B385-5F664C5EAFC2}" sibTransId="{0C2F5444-6E71-4828-A951-87F44F048FA5}"/>
    <dgm:cxn modelId="{1509BBC3-2991-4E8C-B53D-053CB0468F4C}" type="presOf" srcId="{21754424-14E5-4181-805A-8C78ADD0CF79}" destId="{DE9B6953-10C6-46B2-9E55-10A00F0E5833}" srcOrd="0" destOrd="0" presId="urn:microsoft.com/office/officeart/2005/8/layout/default"/>
    <dgm:cxn modelId="{7EB74CDB-F52E-4CE0-B7B0-894AD53E68B7}" type="presOf" srcId="{0ECB4C7D-FEA8-4F9D-8F0D-FA4AC39A7B9B}" destId="{3E797CA9-B1F1-4535-A242-7A1EEDBFEDDD}" srcOrd="0" destOrd="0" presId="urn:microsoft.com/office/officeart/2005/8/layout/default"/>
    <dgm:cxn modelId="{936A6AFF-736F-473B-B498-B1BCDEAB8EDB}" type="presOf" srcId="{A55C0883-E2F4-42E6-82BB-765873F6CF3D}" destId="{9DF1F505-C844-4EF6-BA28-E04C3AFAD4FE}" srcOrd="0" destOrd="0" presId="urn:microsoft.com/office/officeart/2005/8/layout/default"/>
    <dgm:cxn modelId="{29C37939-73E6-4FC9-B91B-A00AB22AEFF6}" type="presParOf" srcId="{9DF1F505-C844-4EF6-BA28-E04C3AFAD4FE}" destId="{241FF6E6-6AAF-4C37-ADF0-E95A8B446DB8}" srcOrd="0" destOrd="0" presId="urn:microsoft.com/office/officeart/2005/8/layout/default"/>
    <dgm:cxn modelId="{B827970D-B1B2-4389-B0BB-0C19DDB17BB0}" type="presParOf" srcId="{9DF1F505-C844-4EF6-BA28-E04C3AFAD4FE}" destId="{48B0E23A-4A91-402D-8CEA-B8A7CD89154E}" srcOrd="1" destOrd="0" presId="urn:microsoft.com/office/officeart/2005/8/layout/default"/>
    <dgm:cxn modelId="{93709929-7129-48FA-A012-50AE8663195E}" type="presParOf" srcId="{9DF1F505-C844-4EF6-BA28-E04C3AFAD4FE}" destId="{3E797CA9-B1F1-4535-A242-7A1EEDBFEDDD}" srcOrd="2" destOrd="0" presId="urn:microsoft.com/office/officeart/2005/8/layout/default"/>
    <dgm:cxn modelId="{9AE6E640-7CE9-4E6F-AAA6-404487D68406}" type="presParOf" srcId="{9DF1F505-C844-4EF6-BA28-E04C3AFAD4FE}" destId="{C5596E43-BEE5-4DD8-9CBC-A004F4D5F2F2}" srcOrd="3" destOrd="0" presId="urn:microsoft.com/office/officeart/2005/8/layout/default"/>
    <dgm:cxn modelId="{EEBA9B94-82A4-430A-B30A-7849BB3F7634}" type="presParOf" srcId="{9DF1F505-C844-4EF6-BA28-E04C3AFAD4FE}" destId="{54BB8C50-BFB8-4537-9DA2-6DEF33BE3950}" srcOrd="4" destOrd="0" presId="urn:microsoft.com/office/officeart/2005/8/layout/default"/>
    <dgm:cxn modelId="{76366D70-F69E-4059-B8B6-79D6F19EF775}" type="presParOf" srcId="{9DF1F505-C844-4EF6-BA28-E04C3AFAD4FE}" destId="{2565D3D2-2CE9-4D3D-90EF-D2A9D790B7F9}" srcOrd="5" destOrd="0" presId="urn:microsoft.com/office/officeart/2005/8/layout/default"/>
    <dgm:cxn modelId="{07903CC7-5B19-452D-8FAA-37C3D9CCFAAE}" type="presParOf" srcId="{9DF1F505-C844-4EF6-BA28-E04C3AFAD4FE}" destId="{8C975C0C-722D-44A1-98B1-7874A8336A7B}" srcOrd="6" destOrd="0" presId="urn:microsoft.com/office/officeart/2005/8/layout/default"/>
    <dgm:cxn modelId="{DA32C700-0F3A-42A9-9B52-CCE223DEA48F}" type="presParOf" srcId="{9DF1F505-C844-4EF6-BA28-E04C3AFAD4FE}" destId="{A5CCEBB9-9FA2-42B1-AC73-B5930634982E}" srcOrd="7" destOrd="0" presId="urn:microsoft.com/office/officeart/2005/8/layout/default"/>
    <dgm:cxn modelId="{93E824CF-05B5-47C3-9B84-99D21CD866EA}" type="presParOf" srcId="{9DF1F505-C844-4EF6-BA28-E04C3AFAD4FE}" destId="{A48BD3C4-3705-4C89-9C92-2DDED1D4A42D}" srcOrd="8" destOrd="0" presId="urn:microsoft.com/office/officeart/2005/8/layout/default"/>
    <dgm:cxn modelId="{0A8F2657-FEEA-444E-95C1-3C1A3D2CB8DF}" type="presParOf" srcId="{9DF1F505-C844-4EF6-BA28-E04C3AFAD4FE}" destId="{2528CBBC-5F3B-47D7-95A9-DB0D5ED7ACD4}" srcOrd="9" destOrd="0" presId="urn:microsoft.com/office/officeart/2005/8/layout/default"/>
    <dgm:cxn modelId="{6D70B2C7-3AFA-4906-968D-3D67729FDD8D}" type="presParOf" srcId="{9DF1F505-C844-4EF6-BA28-E04C3AFAD4FE}" destId="{B2693832-BABD-4EDF-AC5E-F159326EAF75}" srcOrd="10" destOrd="0" presId="urn:microsoft.com/office/officeart/2005/8/layout/default"/>
    <dgm:cxn modelId="{A4C5418A-D027-4D1D-9263-0960E26BFB86}" type="presParOf" srcId="{9DF1F505-C844-4EF6-BA28-E04C3AFAD4FE}" destId="{DB31EF06-15BF-4516-B9FF-F7E65174C9C7}" srcOrd="11" destOrd="0" presId="urn:microsoft.com/office/officeart/2005/8/layout/default"/>
    <dgm:cxn modelId="{659CFF5C-6700-440E-8C4A-F61033EB9CBC}" type="presParOf" srcId="{9DF1F505-C844-4EF6-BA28-E04C3AFAD4FE}" destId="{DE9B6953-10C6-46B2-9E55-10A00F0E5833}" srcOrd="12" destOrd="0" presId="urn:microsoft.com/office/officeart/2005/8/layout/defaul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1B805AD-BD69-4693-8CC5-97D02C1414DC}"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9DB12D23-39EC-4DB3-907A-31252A2A9E56}">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Brake</a:t>
          </a:r>
        </a:p>
      </dgm:t>
    </dgm:pt>
    <dgm:pt modelId="{F88A8691-ABA6-4E66-BE75-0FA7E5E9ED9F}" type="parTrans" cxnId="{C14119B0-F6A2-4EC0-AC76-14D2498B6879}">
      <dgm:prSet/>
      <dgm:spPr/>
      <dgm:t>
        <a:bodyPr/>
        <a:lstStyle/>
        <a:p>
          <a:endParaRPr lang="en-GB"/>
        </a:p>
      </dgm:t>
    </dgm:pt>
    <dgm:pt modelId="{910E1C5A-9AE9-4B03-B4CF-6C4E2059DB26}" type="sibTrans" cxnId="{C14119B0-F6A2-4EC0-AC76-14D2498B6879}">
      <dgm:prSet/>
      <dgm:spPr/>
      <dgm:t>
        <a:bodyPr/>
        <a:lstStyle/>
        <a:p>
          <a:endParaRPr lang="en-GB"/>
        </a:p>
      </dgm:t>
    </dgm:pt>
    <dgm:pt modelId="{F41D0FC7-36C2-4821-A7E7-7212BCA815A5}">
      <dgm:prSet phldrT="[Text]" custT="1"/>
      <dgm:spPr>
        <a:solidFill>
          <a:schemeClr val="accent2">
            <a:lumMod val="20000"/>
            <a:lumOff val="80000"/>
          </a:schemeClr>
        </a:solidFill>
        <a:ln>
          <a:solidFill>
            <a:schemeClr val="tx1"/>
          </a:solidFill>
        </a:ln>
      </dgm:spPr>
      <dgm:t>
        <a:bodyPr/>
        <a:lstStyle/>
        <a:p>
          <a:r>
            <a:rPr lang="en-GB" sz="2400" dirty="0" err="1">
              <a:solidFill>
                <a:schemeClr val="tx1"/>
              </a:solidFill>
            </a:rPr>
            <a:t>Roadpeace</a:t>
          </a:r>
          <a:endParaRPr lang="en-GB" sz="2400" dirty="0">
            <a:solidFill>
              <a:schemeClr val="tx1"/>
            </a:solidFill>
          </a:endParaRPr>
        </a:p>
      </dgm:t>
    </dgm:pt>
    <dgm:pt modelId="{C5A8F0F3-034B-405A-BC0D-3F3F9FB47D12}" type="parTrans" cxnId="{80BA73F3-2FC4-49C5-A880-B0CFA43B2D69}">
      <dgm:prSet/>
      <dgm:spPr/>
      <dgm:t>
        <a:bodyPr/>
        <a:lstStyle/>
        <a:p>
          <a:endParaRPr lang="en-GB"/>
        </a:p>
      </dgm:t>
    </dgm:pt>
    <dgm:pt modelId="{21517455-8D5B-4220-A20F-8A9122811842}" type="sibTrans" cxnId="{80BA73F3-2FC4-49C5-A880-B0CFA43B2D69}">
      <dgm:prSet/>
      <dgm:spPr/>
      <dgm:t>
        <a:bodyPr/>
        <a:lstStyle/>
        <a:p>
          <a:endParaRPr lang="en-GB"/>
        </a:p>
      </dgm:t>
    </dgm:pt>
    <dgm:pt modelId="{2FACA501-A2D9-4121-A1CA-80CC268EA18C}">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Support &amp; care after road death or injury</a:t>
          </a:r>
        </a:p>
      </dgm:t>
    </dgm:pt>
    <dgm:pt modelId="{5FA99360-CF07-4669-8639-5EFB732A397D}" type="parTrans" cxnId="{F9D8289F-CC61-4A91-B495-88584E10447B}">
      <dgm:prSet/>
      <dgm:spPr/>
      <dgm:t>
        <a:bodyPr/>
        <a:lstStyle/>
        <a:p>
          <a:endParaRPr lang="en-GB"/>
        </a:p>
      </dgm:t>
    </dgm:pt>
    <dgm:pt modelId="{3AD2A0D6-DD48-4A55-B4E6-B583CA61D30F}" type="sibTrans" cxnId="{F9D8289F-CC61-4A91-B495-88584E10447B}">
      <dgm:prSet/>
      <dgm:spPr/>
      <dgm:t>
        <a:bodyPr/>
        <a:lstStyle/>
        <a:p>
          <a:endParaRPr lang="en-GB"/>
        </a:p>
      </dgm:t>
    </dgm:pt>
    <dgm:pt modelId="{51295BF1-D5ED-4748-B489-49A2ABBA45EF}">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The child death helpline</a:t>
          </a:r>
        </a:p>
      </dgm:t>
    </dgm:pt>
    <dgm:pt modelId="{901F1D72-BF02-4E15-81A8-2DC6F1E615D5}" type="parTrans" cxnId="{07AB1773-3285-4E86-A45C-9D6F97DAA1D0}">
      <dgm:prSet/>
      <dgm:spPr/>
      <dgm:t>
        <a:bodyPr/>
        <a:lstStyle/>
        <a:p>
          <a:endParaRPr lang="en-GB"/>
        </a:p>
      </dgm:t>
    </dgm:pt>
    <dgm:pt modelId="{F860F6B2-72FD-4E92-8D3A-C359B1397286}" type="sibTrans" cxnId="{07AB1773-3285-4E86-A45C-9D6F97DAA1D0}">
      <dgm:prSet/>
      <dgm:spPr/>
      <dgm:t>
        <a:bodyPr/>
        <a:lstStyle/>
        <a:p>
          <a:endParaRPr lang="en-GB"/>
        </a:p>
      </dgm:t>
    </dgm:pt>
    <dgm:pt modelId="{D77D2C5F-8AFA-4A7C-A705-3FEFBC9019E3}">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Trauma aftercare trust</a:t>
          </a:r>
        </a:p>
      </dgm:t>
    </dgm:pt>
    <dgm:pt modelId="{4196715F-C494-4A0B-B815-25B58084F7D7}" type="parTrans" cxnId="{383B5C83-3EBF-4B3B-8C37-D893F6356AC5}">
      <dgm:prSet/>
      <dgm:spPr/>
      <dgm:t>
        <a:bodyPr/>
        <a:lstStyle/>
        <a:p>
          <a:endParaRPr lang="en-GB"/>
        </a:p>
      </dgm:t>
    </dgm:pt>
    <dgm:pt modelId="{E07B895B-78B2-44B5-AF3B-727BA40774E0}" type="sibTrans" cxnId="{383B5C83-3EBF-4B3B-8C37-D893F6356AC5}">
      <dgm:prSet/>
      <dgm:spPr/>
      <dgm:t>
        <a:bodyPr/>
        <a:lstStyle/>
        <a:p>
          <a:endParaRPr lang="en-GB"/>
        </a:p>
      </dgm:t>
    </dgm:pt>
    <dgm:pt modelId="{6B70C0EA-ABE1-4430-83E0-A1333EC8873D}">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Victim support</a:t>
          </a:r>
        </a:p>
      </dgm:t>
    </dgm:pt>
    <dgm:pt modelId="{F4C5B0E2-012F-463B-B1AA-6830B3E22191}" type="parTrans" cxnId="{D4B34491-6291-494C-A675-696FCA7E60EE}">
      <dgm:prSet/>
      <dgm:spPr/>
      <dgm:t>
        <a:bodyPr/>
        <a:lstStyle/>
        <a:p>
          <a:endParaRPr lang="en-GB"/>
        </a:p>
      </dgm:t>
    </dgm:pt>
    <dgm:pt modelId="{D3F914AB-B38A-488D-A099-EDA712E075A7}" type="sibTrans" cxnId="{D4B34491-6291-494C-A675-696FCA7E60EE}">
      <dgm:prSet/>
      <dgm:spPr/>
      <dgm:t>
        <a:bodyPr/>
        <a:lstStyle/>
        <a:p>
          <a:endParaRPr lang="en-GB"/>
        </a:p>
      </dgm:t>
    </dgm:pt>
    <dgm:pt modelId="{965960EC-5510-4065-92EC-961DCC608BE4}">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Samaritans</a:t>
          </a:r>
        </a:p>
      </dgm:t>
    </dgm:pt>
    <dgm:pt modelId="{35908670-DD94-44E6-9D37-2F6C9F9BEA4E}" type="parTrans" cxnId="{DEDC4EF4-1A64-4238-84D5-675D8816075E}">
      <dgm:prSet/>
      <dgm:spPr/>
      <dgm:t>
        <a:bodyPr/>
        <a:lstStyle/>
        <a:p>
          <a:endParaRPr lang="en-GB"/>
        </a:p>
      </dgm:t>
    </dgm:pt>
    <dgm:pt modelId="{112B7C61-1002-4254-804C-26F5EAA74EB1}" type="sibTrans" cxnId="{DEDC4EF4-1A64-4238-84D5-675D8816075E}">
      <dgm:prSet/>
      <dgm:spPr/>
      <dgm:t>
        <a:bodyPr/>
        <a:lstStyle/>
        <a:p>
          <a:endParaRPr lang="en-GB"/>
        </a:p>
      </dgm:t>
    </dgm:pt>
    <dgm:pt modelId="{BC4920BB-6338-4DD0-8479-19A40D2ED468}">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Cruse bereavement care</a:t>
          </a:r>
        </a:p>
      </dgm:t>
    </dgm:pt>
    <dgm:pt modelId="{F883AE8B-5B4B-459F-ACA1-579F7E09D93C}" type="parTrans" cxnId="{94C717C5-2A3B-4BF1-9760-1C5BD7A00CDA}">
      <dgm:prSet/>
      <dgm:spPr/>
      <dgm:t>
        <a:bodyPr/>
        <a:lstStyle/>
        <a:p>
          <a:endParaRPr lang="en-GB"/>
        </a:p>
      </dgm:t>
    </dgm:pt>
    <dgm:pt modelId="{B7960D76-9474-45AE-815A-0F8941DF9C74}" type="sibTrans" cxnId="{94C717C5-2A3B-4BF1-9760-1C5BD7A00CDA}">
      <dgm:prSet/>
      <dgm:spPr/>
      <dgm:t>
        <a:bodyPr/>
        <a:lstStyle/>
        <a:p>
          <a:endParaRPr lang="en-GB"/>
        </a:p>
      </dgm:t>
    </dgm:pt>
    <dgm:pt modelId="{B6CEAB7A-8F0A-43B9-9A41-FE63E0B41178}">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The compassionate friends</a:t>
          </a:r>
        </a:p>
      </dgm:t>
    </dgm:pt>
    <dgm:pt modelId="{BB2C3BC7-96DE-40D8-A3E3-CA23AC8DE06F}" type="parTrans" cxnId="{0CDAC3DE-44C0-41D6-8287-B1433D43B8EE}">
      <dgm:prSet/>
      <dgm:spPr/>
      <dgm:t>
        <a:bodyPr/>
        <a:lstStyle/>
        <a:p>
          <a:endParaRPr lang="en-GB"/>
        </a:p>
      </dgm:t>
    </dgm:pt>
    <dgm:pt modelId="{079F5BE3-8869-4E3F-80A6-E63330FDF2D9}" type="sibTrans" cxnId="{0CDAC3DE-44C0-41D6-8287-B1433D43B8EE}">
      <dgm:prSet/>
      <dgm:spPr/>
      <dgm:t>
        <a:bodyPr/>
        <a:lstStyle/>
        <a:p>
          <a:endParaRPr lang="en-GB"/>
        </a:p>
      </dgm:t>
    </dgm:pt>
    <dgm:pt modelId="{CDB4F749-42B1-4D03-8919-89DBBAA713E8}">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National association of bereavement services</a:t>
          </a:r>
        </a:p>
      </dgm:t>
    </dgm:pt>
    <dgm:pt modelId="{BCEA88EB-571D-4C00-A1CA-8EF19AB8F513}" type="parTrans" cxnId="{D76388E1-5090-4F11-BB34-29DD09DDE99E}">
      <dgm:prSet/>
      <dgm:spPr/>
      <dgm:t>
        <a:bodyPr/>
        <a:lstStyle/>
        <a:p>
          <a:endParaRPr lang="en-GB"/>
        </a:p>
      </dgm:t>
    </dgm:pt>
    <dgm:pt modelId="{CC280290-65E2-443C-8762-A1633A4531E7}" type="sibTrans" cxnId="{D76388E1-5090-4F11-BB34-29DD09DDE99E}">
      <dgm:prSet/>
      <dgm:spPr/>
      <dgm:t>
        <a:bodyPr/>
        <a:lstStyle/>
        <a:p>
          <a:endParaRPr lang="en-GB"/>
        </a:p>
      </dgm:t>
    </dgm:pt>
    <dgm:pt modelId="{CECE7459-340E-4D20-A0B9-60F3F0557945}" type="pres">
      <dgm:prSet presAssocID="{71B805AD-BD69-4693-8CC5-97D02C1414DC}" presName="diagram" presStyleCnt="0">
        <dgm:presLayoutVars>
          <dgm:dir/>
          <dgm:resizeHandles val="exact"/>
        </dgm:presLayoutVars>
      </dgm:prSet>
      <dgm:spPr/>
    </dgm:pt>
    <dgm:pt modelId="{FF2A427D-B353-4DBF-9E63-6DD74D22506C}" type="pres">
      <dgm:prSet presAssocID="{9DB12D23-39EC-4DB3-907A-31252A2A9E56}" presName="node" presStyleLbl="node1" presStyleIdx="0" presStyleCnt="10">
        <dgm:presLayoutVars>
          <dgm:bulletEnabled val="1"/>
        </dgm:presLayoutVars>
      </dgm:prSet>
      <dgm:spPr/>
    </dgm:pt>
    <dgm:pt modelId="{07E0B7D3-806C-4FAD-AB54-31B2B9D857DA}" type="pres">
      <dgm:prSet presAssocID="{910E1C5A-9AE9-4B03-B4CF-6C4E2059DB26}" presName="sibTrans" presStyleCnt="0"/>
      <dgm:spPr/>
    </dgm:pt>
    <dgm:pt modelId="{0B745883-5284-47E3-A079-F4EDF5AF3165}" type="pres">
      <dgm:prSet presAssocID="{F41D0FC7-36C2-4821-A7E7-7212BCA815A5}" presName="node" presStyleLbl="node1" presStyleIdx="1" presStyleCnt="10">
        <dgm:presLayoutVars>
          <dgm:bulletEnabled val="1"/>
        </dgm:presLayoutVars>
      </dgm:prSet>
      <dgm:spPr/>
    </dgm:pt>
    <dgm:pt modelId="{0173C77D-3EFD-44B3-8AEF-15245F0B83EE}" type="pres">
      <dgm:prSet presAssocID="{21517455-8D5B-4220-A20F-8A9122811842}" presName="sibTrans" presStyleCnt="0"/>
      <dgm:spPr/>
    </dgm:pt>
    <dgm:pt modelId="{E368667A-5E00-4456-8997-91437D709FD1}" type="pres">
      <dgm:prSet presAssocID="{2FACA501-A2D9-4121-A1CA-80CC268EA18C}" presName="node" presStyleLbl="node1" presStyleIdx="2" presStyleCnt="10">
        <dgm:presLayoutVars>
          <dgm:bulletEnabled val="1"/>
        </dgm:presLayoutVars>
      </dgm:prSet>
      <dgm:spPr/>
    </dgm:pt>
    <dgm:pt modelId="{27E082B9-BCD4-4B11-AD9B-3C8182526A80}" type="pres">
      <dgm:prSet presAssocID="{3AD2A0D6-DD48-4A55-B4E6-B583CA61D30F}" presName="sibTrans" presStyleCnt="0"/>
      <dgm:spPr/>
    </dgm:pt>
    <dgm:pt modelId="{E0C4CDC7-2B37-4BCB-946B-534C8F7FE23C}" type="pres">
      <dgm:prSet presAssocID="{51295BF1-D5ED-4748-B489-49A2ABBA45EF}" presName="node" presStyleLbl="node1" presStyleIdx="3" presStyleCnt="10">
        <dgm:presLayoutVars>
          <dgm:bulletEnabled val="1"/>
        </dgm:presLayoutVars>
      </dgm:prSet>
      <dgm:spPr/>
    </dgm:pt>
    <dgm:pt modelId="{93CAED50-701B-4A58-AFF9-930C3D6C5007}" type="pres">
      <dgm:prSet presAssocID="{F860F6B2-72FD-4E92-8D3A-C359B1397286}" presName="sibTrans" presStyleCnt="0"/>
      <dgm:spPr/>
    </dgm:pt>
    <dgm:pt modelId="{EF9E1190-ED5B-4843-B337-920CF9C4478F}" type="pres">
      <dgm:prSet presAssocID="{D77D2C5F-8AFA-4A7C-A705-3FEFBC9019E3}" presName="node" presStyleLbl="node1" presStyleIdx="4" presStyleCnt="10">
        <dgm:presLayoutVars>
          <dgm:bulletEnabled val="1"/>
        </dgm:presLayoutVars>
      </dgm:prSet>
      <dgm:spPr/>
    </dgm:pt>
    <dgm:pt modelId="{D2E09D20-1071-439B-8DD7-9C2D92A5BBC1}" type="pres">
      <dgm:prSet presAssocID="{E07B895B-78B2-44B5-AF3B-727BA40774E0}" presName="sibTrans" presStyleCnt="0"/>
      <dgm:spPr/>
    </dgm:pt>
    <dgm:pt modelId="{9140A68C-1E61-49ED-A1A4-8662A5FD7A6F}" type="pres">
      <dgm:prSet presAssocID="{6B70C0EA-ABE1-4430-83E0-A1333EC8873D}" presName="node" presStyleLbl="node1" presStyleIdx="5" presStyleCnt="10">
        <dgm:presLayoutVars>
          <dgm:bulletEnabled val="1"/>
        </dgm:presLayoutVars>
      </dgm:prSet>
      <dgm:spPr/>
    </dgm:pt>
    <dgm:pt modelId="{28A86DAD-BC50-41B1-838F-B9DD4513D722}" type="pres">
      <dgm:prSet presAssocID="{D3F914AB-B38A-488D-A099-EDA712E075A7}" presName="sibTrans" presStyleCnt="0"/>
      <dgm:spPr/>
    </dgm:pt>
    <dgm:pt modelId="{826753B8-9256-442D-B2F8-8C004ACCE94C}" type="pres">
      <dgm:prSet presAssocID="{965960EC-5510-4065-92EC-961DCC608BE4}" presName="node" presStyleLbl="node1" presStyleIdx="6" presStyleCnt="10">
        <dgm:presLayoutVars>
          <dgm:bulletEnabled val="1"/>
        </dgm:presLayoutVars>
      </dgm:prSet>
      <dgm:spPr/>
    </dgm:pt>
    <dgm:pt modelId="{3276DDDC-C7EA-4446-B481-6256FC6A5A6C}" type="pres">
      <dgm:prSet presAssocID="{112B7C61-1002-4254-804C-26F5EAA74EB1}" presName="sibTrans" presStyleCnt="0"/>
      <dgm:spPr/>
    </dgm:pt>
    <dgm:pt modelId="{91ED2A1B-AF25-444D-8CC8-E39E35708A64}" type="pres">
      <dgm:prSet presAssocID="{BC4920BB-6338-4DD0-8479-19A40D2ED468}" presName="node" presStyleLbl="node1" presStyleIdx="7" presStyleCnt="10">
        <dgm:presLayoutVars>
          <dgm:bulletEnabled val="1"/>
        </dgm:presLayoutVars>
      </dgm:prSet>
      <dgm:spPr/>
    </dgm:pt>
    <dgm:pt modelId="{CA543354-8429-4983-BE0A-02B0C4ED4D76}" type="pres">
      <dgm:prSet presAssocID="{B7960D76-9474-45AE-815A-0F8941DF9C74}" presName="sibTrans" presStyleCnt="0"/>
      <dgm:spPr/>
    </dgm:pt>
    <dgm:pt modelId="{78C3E86F-50E8-43B7-96F2-0926AC76A25A}" type="pres">
      <dgm:prSet presAssocID="{B6CEAB7A-8F0A-43B9-9A41-FE63E0B41178}" presName="node" presStyleLbl="node1" presStyleIdx="8" presStyleCnt="10" custScaleX="124504">
        <dgm:presLayoutVars>
          <dgm:bulletEnabled val="1"/>
        </dgm:presLayoutVars>
      </dgm:prSet>
      <dgm:spPr/>
    </dgm:pt>
    <dgm:pt modelId="{22D19286-DE95-49A0-A039-9374254974E4}" type="pres">
      <dgm:prSet presAssocID="{079F5BE3-8869-4E3F-80A6-E63330FDF2D9}" presName="sibTrans" presStyleCnt="0"/>
      <dgm:spPr/>
    </dgm:pt>
    <dgm:pt modelId="{4AE988EC-55DB-458B-A6CC-A0D53FAD294B}" type="pres">
      <dgm:prSet presAssocID="{CDB4F749-42B1-4D03-8919-89DBBAA713E8}" presName="node" presStyleLbl="node1" presStyleIdx="9" presStyleCnt="10" custScaleX="138203">
        <dgm:presLayoutVars>
          <dgm:bulletEnabled val="1"/>
        </dgm:presLayoutVars>
      </dgm:prSet>
      <dgm:spPr/>
    </dgm:pt>
  </dgm:ptLst>
  <dgm:cxnLst>
    <dgm:cxn modelId="{EF000B11-6087-4D40-BE78-F678707CB729}" type="presOf" srcId="{965960EC-5510-4065-92EC-961DCC608BE4}" destId="{826753B8-9256-442D-B2F8-8C004ACCE94C}" srcOrd="0" destOrd="0" presId="urn:microsoft.com/office/officeart/2005/8/layout/default"/>
    <dgm:cxn modelId="{1068DB1C-3C8F-4063-B415-129B3F9B1E6F}" type="presOf" srcId="{9DB12D23-39EC-4DB3-907A-31252A2A9E56}" destId="{FF2A427D-B353-4DBF-9E63-6DD74D22506C}" srcOrd="0" destOrd="0" presId="urn:microsoft.com/office/officeart/2005/8/layout/default"/>
    <dgm:cxn modelId="{962B093D-BC49-406E-BD96-68938576BAB5}" type="presOf" srcId="{CDB4F749-42B1-4D03-8919-89DBBAA713E8}" destId="{4AE988EC-55DB-458B-A6CC-A0D53FAD294B}" srcOrd="0" destOrd="0" presId="urn:microsoft.com/office/officeart/2005/8/layout/default"/>
    <dgm:cxn modelId="{ECACF55C-9627-4116-A480-9C2642600CAF}" type="presOf" srcId="{71B805AD-BD69-4693-8CC5-97D02C1414DC}" destId="{CECE7459-340E-4D20-A0B9-60F3F0557945}" srcOrd="0" destOrd="0" presId="urn:microsoft.com/office/officeart/2005/8/layout/default"/>
    <dgm:cxn modelId="{5DEBD162-8117-45B8-B470-54A0BEA5A171}" type="presOf" srcId="{6B70C0EA-ABE1-4430-83E0-A1333EC8873D}" destId="{9140A68C-1E61-49ED-A1A4-8662A5FD7A6F}" srcOrd="0" destOrd="0" presId="urn:microsoft.com/office/officeart/2005/8/layout/default"/>
    <dgm:cxn modelId="{07AB1773-3285-4E86-A45C-9D6F97DAA1D0}" srcId="{71B805AD-BD69-4693-8CC5-97D02C1414DC}" destId="{51295BF1-D5ED-4748-B489-49A2ABBA45EF}" srcOrd="3" destOrd="0" parTransId="{901F1D72-BF02-4E15-81A8-2DC6F1E615D5}" sibTransId="{F860F6B2-72FD-4E92-8D3A-C359B1397286}"/>
    <dgm:cxn modelId="{0AAF3982-A1C4-4F2A-BE97-D3784FE2CE33}" type="presOf" srcId="{D77D2C5F-8AFA-4A7C-A705-3FEFBC9019E3}" destId="{EF9E1190-ED5B-4843-B337-920CF9C4478F}" srcOrd="0" destOrd="0" presId="urn:microsoft.com/office/officeart/2005/8/layout/default"/>
    <dgm:cxn modelId="{383B5C83-3EBF-4B3B-8C37-D893F6356AC5}" srcId="{71B805AD-BD69-4693-8CC5-97D02C1414DC}" destId="{D77D2C5F-8AFA-4A7C-A705-3FEFBC9019E3}" srcOrd="4" destOrd="0" parTransId="{4196715F-C494-4A0B-B815-25B58084F7D7}" sibTransId="{E07B895B-78B2-44B5-AF3B-727BA40774E0}"/>
    <dgm:cxn modelId="{F5702689-8640-436E-BB91-D939EBA3BF86}" type="presOf" srcId="{2FACA501-A2D9-4121-A1CA-80CC268EA18C}" destId="{E368667A-5E00-4456-8997-91437D709FD1}" srcOrd="0" destOrd="0" presId="urn:microsoft.com/office/officeart/2005/8/layout/default"/>
    <dgm:cxn modelId="{C514828F-BE9A-4ECC-A190-B4D193F23C2D}" type="presOf" srcId="{F41D0FC7-36C2-4821-A7E7-7212BCA815A5}" destId="{0B745883-5284-47E3-A079-F4EDF5AF3165}" srcOrd="0" destOrd="0" presId="urn:microsoft.com/office/officeart/2005/8/layout/default"/>
    <dgm:cxn modelId="{D4B34491-6291-494C-A675-696FCA7E60EE}" srcId="{71B805AD-BD69-4693-8CC5-97D02C1414DC}" destId="{6B70C0EA-ABE1-4430-83E0-A1333EC8873D}" srcOrd="5" destOrd="0" parTransId="{F4C5B0E2-012F-463B-B1AA-6830B3E22191}" sibTransId="{D3F914AB-B38A-488D-A099-EDA712E075A7}"/>
    <dgm:cxn modelId="{F9D8289F-CC61-4A91-B495-88584E10447B}" srcId="{71B805AD-BD69-4693-8CC5-97D02C1414DC}" destId="{2FACA501-A2D9-4121-A1CA-80CC268EA18C}" srcOrd="2" destOrd="0" parTransId="{5FA99360-CF07-4669-8639-5EFB732A397D}" sibTransId="{3AD2A0D6-DD48-4A55-B4E6-B583CA61D30F}"/>
    <dgm:cxn modelId="{C14119B0-F6A2-4EC0-AC76-14D2498B6879}" srcId="{71B805AD-BD69-4693-8CC5-97D02C1414DC}" destId="{9DB12D23-39EC-4DB3-907A-31252A2A9E56}" srcOrd="0" destOrd="0" parTransId="{F88A8691-ABA6-4E66-BE75-0FA7E5E9ED9F}" sibTransId="{910E1C5A-9AE9-4B03-B4CF-6C4E2059DB26}"/>
    <dgm:cxn modelId="{0EFC11B5-34AC-404A-9032-AAF1F849F5FA}" type="presOf" srcId="{B6CEAB7A-8F0A-43B9-9A41-FE63E0B41178}" destId="{78C3E86F-50E8-43B7-96F2-0926AC76A25A}" srcOrd="0" destOrd="0" presId="urn:microsoft.com/office/officeart/2005/8/layout/default"/>
    <dgm:cxn modelId="{94C717C5-2A3B-4BF1-9760-1C5BD7A00CDA}" srcId="{71B805AD-BD69-4693-8CC5-97D02C1414DC}" destId="{BC4920BB-6338-4DD0-8479-19A40D2ED468}" srcOrd="7" destOrd="0" parTransId="{F883AE8B-5B4B-459F-ACA1-579F7E09D93C}" sibTransId="{B7960D76-9474-45AE-815A-0F8941DF9C74}"/>
    <dgm:cxn modelId="{24B238CA-65E6-4616-A1D5-233301B8269A}" type="presOf" srcId="{BC4920BB-6338-4DD0-8479-19A40D2ED468}" destId="{91ED2A1B-AF25-444D-8CC8-E39E35708A64}" srcOrd="0" destOrd="0" presId="urn:microsoft.com/office/officeart/2005/8/layout/default"/>
    <dgm:cxn modelId="{0CDAC3DE-44C0-41D6-8287-B1433D43B8EE}" srcId="{71B805AD-BD69-4693-8CC5-97D02C1414DC}" destId="{B6CEAB7A-8F0A-43B9-9A41-FE63E0B41178}" srcOrd="8" destOrd="0" parTransId="{BB2C3BC7-96DE-40D8-A3E3-CA23AC8DE06F}" sibTransId="{079F5BE3-8869-4E3F-80A6-E63330FDF2D9}"/>
    <dgm:cxn modelId="{D76388E1-5090-4F11-BB34-29DD09DDE99E}" srcId="{71B805AD-BD69-4693-8CC5-97D02C1414DC}" destId="{CDB4F749-42B1-4D03-8919-89DBBAA713E8}" srcOrd="9" destOrd="0" parTransId="{BCEA88EB-571D-4C00-A1CA-8EF19AB8F513}" sibTransId="{CC280290-65E2-443C-8762-A1633A4531E7}"/>
    <dgm:cxn modelId="{D58743ED-DB7A-4B72-91FD-0DACE29FB2E3}" type="presOf" srcId="{51295BF1-D5ED-4748-B489-49A2ABBA45EF}" destId="{E0C4CDC7-2B37-4BCB-946B-534C8F7FE23C}" srcOrd="0" destOrd="0" presId="urn:microsoft.com/office/officeart/2005/8/layout/default"/>
    <dgm:cxn modelId="{80BA73F3-2FC4-49C5-A880-B0CFA43B2D69}" srcId="{71B805AD-BD69-4693-8CC5-97D02C1414DC}" destId="{F41D0FC7-36C2-4821-A7E7-7212BCA815A5}" srcOrd="1" destOrd="0" parTransId="{C5A8F0F3-034B-405A-BC0D-3F3F9FB47D12}" sibTransId="{21517455-8D5B-4220-A20F-8A9122811842}"/>
    <dgm:cxn modelId="{DEDC4EF4-1A64-4238-84D5-675D8816075E}" srcId="{71B805AD-BD69-4693-8CC5-97D02C1414DC}" destId="{965960EC-5510-4065-92EC-961DCC608BE4}" srcOrd="6" destOrd="0" parTransId="{35908670-DD94-44E6-9D37-2F6C9F9BEA4E}" sibTransId="{112B7C61-1002-4254-804C-26F5EAA74EB1}"/>
    <dgm:cxn modelId="{A86961DE-76F8-40D2-A915-FB9D0DDDE27A}" type="presParOf" srcId="{CECE7459-340E-4D20-A0B9-60F3F0557945}" destId="{FF2A427D-B353-4DBF-9E63-6DD74D22506C}" srcOrd="0" destOrd="0" presId="urn:microsoft.com/office/officeart/2005/8/layout/default"/>
    <dgm:cxn modelId="{DAC9D125-DD34-4F98-A092-343636BEB623}" type="presParOf" srcId="{CECE7459-340E-4D20-A0B9-60F3F0557945}" destId="{07E0B7D3-806C-4FAD-AB54-31B2B9D857DA}" srcOrd="1" destOrd="0" presId="urn:microsoft.com/office/officeart/2005/8/layout/default"/>
    <dgm:cxn modelId="{E138F40E-8597-48A9-9F4A-2B9F27299007}" type="presParOf" srcId="{CECE7459-340E-4D20-A0B9-60F3F0557945}" destId="{0B745883-5284-47E3-A079-F4EDF5AF3165}" srcOrd="2" destOrd="0" presId="urn:microsoft.com/office/officeart/2005/8/layout/default"/>
    <dgm:cxn modelId="{953E210A-B21B-4914-8C58-0A480BE3B234}" type="presParOf" srcId="{CECE7459-340E-4D20-A0B9-60F3F0557945}" destId="{0173C77D-3EFD-44B3-8AEF-15245F0B83EE}" srcOrd="3" destOrd="0" presId="urn:microsoft.com/office/officeart/2005/8/layout/default"/>
    <dgm:cxn modelId="{BFEDD1AF-3B21-452C-8EFE-CDAC8466B91B}" type="presParOf" srcId="{CECE7459-340E-4D20-A0B9-60F3F0557945}" destId="{E368667A-5E00-4456-8997-91437D709FD1}" srcOrd="4" destOrd="0" presId="urn:microsoft.com/office/officeart/2005/8/layout/default"/>
    <dgm:cxn modelId="{8E84F336-C76F-4569-AB66-77191C591E50}" type="presParOf" srcId="{CECE7459-340E-4D20-A0B9-60F3F0557945}" destId="{27E082B9-BCD4-4B11-AD9B-3C8182526A80}" srcOrd="5" destOrd="0" presId="urn:microsoft.com/office/officeart/2005/8/layout/default"/>
    <dgm:cxn modelId="{E78FCD25-6303-4C3A-AC6E-E6F9258F7E9E}" type="presParOf" srcId="{CECE7459-340E-4D20-A0B9-60F3F0557945}" destId="{E0C4CDC7-2B37-4BCB-946B-534C8F7FE23C}" srcOrd="6" destOrd="0" presId="urn:microsoft.com/office/officeart/2005/8/layout/default"/>
    <dgm:cxn modelId="{A2466600-726C-4A22-8B40-5CF893215ED5}" type="presParOf" srcId="{CECE7459-340E-4D20-A0B9-60F3F0557945}" destId="{93CAED50-701B-4A58-AFF9-930C3D6C5007}" srcOrd="7" destOrd="0" presId="urn:microsoft.com/office/officeart/2005/8/layout/default"/>
    <dgm:cxn modelId="{039EFD03-B9A3-4968-88F6-BB16C4F049C5}" type="presParOf" srcId="{CECE7459-340E-4D20-A0B9-60F3F0557945}" destId="{EF9E1190-ED5B-4843-B337-920CF9C4478F}" srcOrd="8" destOrd="0" presId="urn:microsoft.com/office/officeart/2005/8/layout/default"/>
    <dgm:cxn modelId="{DA11632D-093E-4E28-A68E-9D6477A779B8}" type="presParOf" srcId="{CECE7459-340E-4D20-A0B9-60F3F0557945}" destId="{D2E09D20-1071-439B-8DD7-9C2D92A5BBC1}" srcOrd="9" destOrd="0" presId="urn:microsoft.com/office/officeart/2005/8/layout/default"/>
    <dgm:cxn modelId="{13B41375-2460-4639-B5E3-EEBF59A3736E}" type="presParOf" srcId="{CECE7459-340E-4D20-A0B9-60F3F0557945}" destId="{9140A68C-1E61-49ED-A1A4-8662A5FD7A6F}" srcOrd="10" destOrd="0" presId="urn:microsoft.com/office/officeart/2005/8/layout/default"/>
    <dgm:cxn modelId="{DDDC3B92-1F15-481F-B067-5424D5A5A455}" type="presParOf" srcId="{CECE7459-340E-4D20-A0B9-60F3F0557945}" destId="{28A86DAD-BC50-41B1-838F-B9DD4513D722}" srcOrd="11" destOrd="0" presId="urn:microsoft.com/office/officeart/2005/8/layout/default"/>
    <dgm:cxn modelId="{7CDC824B-D21E-448D-8F41-B3D78195F960}" type="presParOf" srcId="{CECE7459-340E-4D20-A0B9-60F3F0557945}" destId="{826753B8-9256-442D-B2F8-8C004ACCE94C}" srcOrd="12" destOrd="0" presId="urn:microsoft.com/office/officeart/2005/8/layout/default"/>
    <dgm:cxn modelId="{9C7AC87F-DB69-4B0A-806E-656A737C2F1B}" type="presParOf" srcId="{CECE7459-340E-4D20-A0B9-60F3F0557945}" destId="{3276DDDC-C7EA-4446-B481-6256FC6A5A6C}" srcOrd="13" destOrd="0" presId="urn:microsoft.com/office/officeart/2005/8/layout/default"/>
    <dgm:cxn modelId="{30D30C1A-7E58-432D-AA08-F644FFFB60DC}" type="presParOf" srcId="{CECE7459-340E-4D20-A0B9-60F3F0557945}" destId="{91ED2A1B-AF25-444D-8CC8-E39E35708A64}" srcOrd="14" destOrd="0" presId="urn:microsoft.com/office/officeart/2005/8/layout/default"/>
    <dgm:cxn modelId="{46899698-AAC4-4B62-B72C-41F74C3373E4}" type="presParOf" srcId="{CECE7459-340E-4D20-A0B9-60F3F0557945}" destId="{CA543354-8429-4983-BE0A-02B0C4ED4D76}" srcOrd="15" destOrd="0" presId="urn:microsoft.com/office/officeart/2005/8/layout/default"/>
    <dgm:cxn modelId="{D0B1CC9D-E6BA-4FB5-ADE9-0784574152F3}" type="presParOf" srcId="{CECE7459-340E-4D20-A0B9-60F3F0557945}" destId="{78C3E86F-50E8-43B7-96F2-0926AC76A25A}" srcOrd="16" destOrd="0" presId="urn:microsoft.com/office/officeart/2005/8/layout/default"/>
    <dgm:cxn modelId="{42271FE5-5C5F-48AD-8934-11522CF92F62}" type="presParOf" srcId="{CECE7459-340E-4D20-A0B9-60F3F0557945}" destId="{22D19286-DE95-49A0-A039-9374254974E4}" srcOrd="17" destOrd="0" presId="urn:microsoft.com/office/officeart/2005/8/layout/default"/>
    <dgm:cxn modelId="{02072F25-5058-4250-8897-9A2DB43A2D36}" type="presParOf" srcId="{CECE7459-340E-4D20-A0B9-60F3F0557945}" destId="{4AE988EC-55DB-458B-A6CC-A0D53FAD294B}" srcOrd="18"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1552C4-46F4-4A34-8D1A-7A0F28A55AD9}">
      <dsp:nvSpPr>
        <dsp:cNvPr id="0" name=""/>
        <dsp:cNvSpPr/>
      </dsp:nvSpPr>
      <dsp:spPr>
        <a:xfrm>
          <a:off x="805" y="537446"/>
          <a:ext cx="3142115" cy="1885269"/>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Health &amp; Safety risks within the roads policing environment</a:t>
          </a:r>
        </a:p>
      </dsp:txBody>
      <dsp:txXfrm>
        <a:off x="805" y="537446"/>
        <a:ext cx="3142115" cy="1885269"/>
      </dsp:txXfrm>
    </dsp:sp>
    <dsp:sp modelId="{4EBA2E60-6C11-4D33-8CBE-4913E0CA3771}">
      <dsp:nvSpPr>
        <dsp:cNvPr id="0" name=""/>
        <dsp:cNvSpPr/>
      </dsp:nvSpPr>
      <dsp:spPr>
        <a:xfrm>
          <a:off x="3457132" y="537446"/>
          <a:ext cx="3142115" cy="1885269"/>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Partner agency roles</a:t>
          </a:r>
        </a:p>
      </dsp:txBody>
      <dsp:txXfrm>
        <a:off x="3457132" y="537446"/>
        <a:ext cx="3142115" cy="1885269"/>
      </dsp:txXfrm>
    </dsp:sp>
    <dsp:sp modelId="{F24A5715-133A-48BE-BA1E-E625C5887FBC}">
      <dsp:nvSpPr>
        <dsp:cNvPr id="0" name=""/>
        <dsp:cNvSpPr/>
      </dsp:nvSpPr>
      <dsp:spPr>
        <a:xfrm>
          <a:off x="1728968" y="2736927"/>
          <a:ext cx="3142115" cy="1885269"/>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Role &amp; function of family liaison in roads policing incidents</a:t>
          </a:r>
        </a:p>
      </dsp:txBody>
      <dsp:txXfrm>
        <a:off x="1728968" y="2736927"/>
        <a:ext cx="3142115" cy="18852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3791CD-6B96-4C36-838B-742A81D43783}">
      <dsp:nvSpPr>
        <dsp:cNvPr id="0" name=""/>
        <dsp:cNvSpPr/>
      </dsp:nvSpPr>
      <dsp:spPr>
        <a:xfrm>
          <a:off x="191475" y="3119"/>
          <a:ext cx="7112386" cy="119066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Long periods of exposure to inclement weather when dealing with incidents or when on routine foot patrol</a:t>
          </a:r>
        </a:p>
      </dsp:txBody>
      <dsp:txXfrm>
        <a:off x="226348" y="37992"/>
        <a:ext cx="7042640" cy="1120919"/>
      </dsp:txXfrm>
    </dsp:sp>
    <dsp:sp modelId="{B3A49689-2945-48C8-A884-4A2FC47BA0C4}">
      <dsp:nvSpPr>
        <dsp:cNvPr id="0" name=""/>
        <dsp:cNvSpPr/>
      </dsp:nvSpPr>
      <dsp:spPr>
        <a:xfrm rot="5400000">
          <a:off x="3524418" y="1223552"/>
          <a:ext cx="446499" cy="53579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rot="-5400000">
        <a:off x="3586928" y="1268202"/>
        <a:ext cx="321479" cy="312549"/>
      </dsp:txXfrm>
    </dsp:sp>
    <dsp:sp modelId="{75282D82-8BBE-44BA-BACF-857FE583B0C8}">
      <dsp:nvSpPr>
        <dsp:cNvPr id="0" name=""/>
        <dsp:cNvSpPr/>
      </dsp:nvSpPr>
      <dsp:spPr>
        <a:xfrm>
          <a:off x="0" y="1789118"/>
          <a:ext cx="7495337" cy="960950"/>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Danger from other traffic when dealing with incidents</a:t>
          </a:r>
        </a:p>
      </dsp:txBody>
      <dsp:txXfrm>
        <a:off x="28145" y="1817263"/>
        <a:ext cx="7439047" cy="904660"/>
      </dsp:txXfrm>
    </dsp:sp>
    <dsp:sp modelId="{D7A470EA-FC0E-4853-8EF8-02A8A4AE7226}">
      <dsp:nvSpPr>
        <dsp:cNvPr id="0" name=""/>
        <dsp:cNvSpPr/>
      </dsp:nvSpPr>
      <dsp:spPr>
        <a:xfrm rot="5400000">
          <a:off x="3524418" y="2779835"/>
          <a:ext cx="446499" cy="53579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rot="-5400000">
        <a:off x="3586928" y="2824485"/>
        <a:ext cx="321479" cy="312549"/>
      </dsp:txXfrm>
    </dsp:sp>
    <dsp:sp modelId="{0260093B-07DD-48DA-9424-BCB140BCC4D9}">
      <dsp:nvSpPr>
        <dsp:cNvPr id="0" name=""/>
        <dsp:cNvSpPr/>
      </dsp:nvSpPr>
      <dsp:spPr>
        <a:xfrm>
          <a:off x="215994" y="3345402"/>
          <a:ext cx="7063348" cy="1205334"/>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risk of injury if manual handling guidelines are not followed correctly at incident scenes &amp; debris scenes</a:t>
          </a:r>
        </a:p>
      </dsp:txBody>
      <dsp:txXfrm>
        <a:off x="251297" y="3380705"/>
        <a:ext cx="6992742" cy="11347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3C2D54-4F69-4414-AE48-2D707673F28C}">
      <dsp:nvSpPr>
        <dsp:cNvPr id="0" name=""/>
        <dsp:cNvSpPr/>
      </dsp:nvSpPr>
      <dsp:spPr>
        <a:xfrm>
          <a:off x="857963" y="599"/>
          <a:ext cx="6412072" cy="126625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Driver fatigue is an extremely important risk factor in road crashes</a:t>
          </a:r>
        </a:p>
      </dsp:txBody>
      <dsp:txXfrm>
        <a:off x="895050" y="37686"/>
        <a:ext cx="6337898" cy="1192085"/>
      </dsp:txXfrm>
    </dsp:sp>
    <dsp:sp modelId="{1616145F-B6EB-49AD-BC3A-5AD64E28BD6D}">
      <dsp:nvSpPr>
        <dsp:cNvPr id="0" name=""/>
        <dsp:cNvSpPr/>
      </dsp:nvSpPr>
      <dsp:spPr>
        <a:xfrm rot="5400000">
          <a:off x="3631951" y="1324464"/>
          <a:ext cx="864096" cy="103691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911350">
            <a:lnSpc>
              <a:spcPct val="90000"/>
            </a:lnSpc>
            <a:spcBef>
              <a:spcPct val="0"/>
            </a:spcBef>
            <a:spcAft>
              <a:spcPct val="35000"/>
            </a:spcAft>
            <a:buNone/>
          </a:pPr>
          <a:endParaRPr lang="en-GB" sz="4300" kern="1200"/>
        </a:p>
      </dsp:txBody>
      <dsp:txXfrm rot="-5400000">
        <a:off x="3752925" y="1410874"/>
        <a:ext cx="622150" cy="604867"/>
      </dsp:txXfrm>
    </dsp:sp>
    <dsp:sp modelId="{ACA3E71C-750F-4967-89A2-C10670C6BDEC}">
      <dsp:nvSpPr>
        <dsp:cNvPr id="0" name=""/>
        <dsp:cNvSpPr/>
      </dsp:nvSpPr>
      <dsp:spPr>
        <a:xfrm>
          <a:off x="789761" y="2418987"/>
          <a:ext cx="6548476" cy="2304258"/>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Police officers, especially those who work shifts, &amp; spend a large part of their working day driving are more susceptible to fatigue &amp; should be alert to the effects of tiredness on driving ability</a:t>
          </a:r>
        </a:p>
      </dsp:txBody>
      <dsp:txXfrm>
        <a:off x="857250" y="2486476"/>
        <a:ext cx="6413498" cy="216928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BE1D89-8F9D-43A5-B9B5-0F6B1FC3B31A}">
      <dsp:nvSpPr>
        <dsp:cNvPr id="0" name=""/>
        <dsp:cNvSpPr/>
      </dsp:nvSpPr>
      <dsp:spPr>
        <a:xfrm>
          <a:off x="1229" y="242520"/>
          <a:ext cx="2621505" cy="1572903"/>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Reduction in vigilance</a:t>
          </a:r>
        </a:p>
      </dsp:txBody>
      <dsp:txXfrm>
        <a:off x="47298" y="288589"/>
        <a:ext cx="2529367" cy="1480765"/>
      </dsp:txXfrm>
    </dsp:sp>
    <dsp:sp modelId="{26D44FA3-8F27-4B02-BF48-075BD7967335}">
      <dsp:nvSpPr>
        <dsp:cNvPr id="0" name=""/>
        <dsp:cNvSpPr/>
      </dsp:nvSpPr>
      <dsp:spPr>
        <a:xfrm>
          <a:off x="2853427" y="703905"/>
          <a:ext cx="555759" cy="650133"/>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a:off x="2853427" y="833932"/>
        <a:ext cx="389031" cy="390079"/>
      </dsp:txXfrm>
    </dsp:sp>
    <dsp:sp modelId="{08210AAE-09B3-434A-9C13-960728B6A7FB}">
      <dsp:nvSpPr>
        <dsp:cNvPr id="0" name=""/>
        <dsp:cNvSpPr/>
      </dsp:nvSpPr>
      <dsp:spPr>
        <a:xfrm>
          <a:off x="3671337" y="242520"/>
          <a:ext cx="2621505" cy="1572903"/>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Impaired concentration</a:t>
          </a:r>
        </a:p>
      </dsp:txBody>
      <dsp:txXfrm>
        <a:off x="3717406" y="288589"/>
        <a:ext cx="2529367" cy="1480765"/>
      </dsp:txXfrm>
    </dsp:sp>
    <dsp:sp modelId="{6C7912EE-3F47-40DF-8547-8DB48CDC20ED}">
      <dsp:nvSpPr>
        <dsp:cNvPr id="0" name=""/>
        <dsp:cNvSpPr/>
      </dsp:nvSpPr>
      <dsp:spPr>
        <a:xfrm rot="5400000">
          <a:off x="4704210" y="1998928"/>
          <a:ext cx="555759" cy="650133"/>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rot="-5400000">
        <a:off x="4787050" y="2046115"/>
        <a:ext cx="390079" cy="389031"/>
      </dsp:txXfrm>
    </dsp:sp>
    <dsp:sp modelId="{48C13215-F8B0-40F1-B5E7-C8F4B0D2BF0E}">
      <dsp:nvSpPr>
        <dsp:cNvPr id="0" name=""/>
        <dsp:cNvSpPr/>
      </dsp:nvSpPr>
      <dsp:spPr>
        <a:xfrm>
          <a:off x="3671337" y="2864025"/>
          <a:ext cx="2621505" cy="1572903"/>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Slower reaction times</a:t>
          </a:r>
        </a:p>
      </dsp:txBody>
      <dsp:txXfrm>
        <a:off x="3717406" y="2910094"/>
        <a:ext cx="2529367" cy="1480765"/>
      </dsp:txXfrm>
    </dsp:sp>
    <dsp:sp modelId="{2748C2B8-D3DF-4A15-9444-3DEF3DC208AD}">
      <dsp:nvSpPr>
        <dsp:cNvPr id="0" name=""/>
        <dsp:cNvSpPr/>
      </dsp:nvSpPr>
      <dsp:spPr>
        <a:xfrm rot="10800000">
          <a:off x="2884885" y="3325410"/>
          <a:ext cx="555759" cy="650133"/>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rot="10800000">
        <a:off x="3051613" y="3455437"/>
        <a:ext cx="389031" cy="390079"/>
      </dsp:txXfrm>
    </dsp:sp>
    <dsp:sp modelId="{729E653E-DB7C-4C4A-81C7-59AEEF07BCAC}">
      <dsp:nvSpPr>
        <dsp:cNvPr id="0" name=""/>
        <dsp:cNvSpPr/>
      </dsp:nvSpPr>
      <dsp:spPr>
        <a:xfrm>
          <a:off x="1229" y="2864025"/>
          <a:ext cx="2621505" cy="1572903"/>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High risk times linked to natural body rhythms</a:t>
          </a:r>
        </a:p>
      </dsp:txBody>
      <dsp:txXfrm>
        <a:off x="47298" y="2910094"/>
        <a:ext cx="2529367" cy="148076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3E3E15-3618-4D92-A996-10342AF2934A}">
      <dsp:nvSpPr>
        <dsp:cNvPr id="0" name=""/>
        <dsp:cNvSpPr/>
      </dsp:nvSpPr>
      <dsp:spPr>
        <a:xfrm>
          <a:off x="0" y="95478"/>
          <a:ext cx="2539999" cy="1524000"/>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Undiagnosed or untreated sleep disorders</a:t>
          </a:r>
        </a:p>
      </dsp:txBody>
      <dsp:txXfrm>
        <a:off x="0" y="95478"/>
        <a:ext cx="2539999" cy="1524000"/>
      </dsp:txXfrm>
    </dsp:sp>
    <dsp:sp modelId="{6C18C016-78D7-4188-A1E3-CA9AC5A4B8D6}">
      <dsp:nvSpPr>
        <dsp:cNvPr id="0" name=""/>
        <dsp:cNvSpPr/>
      </dsp:nvSpPr>
      <dsp:spPr>
        <a:xfrm>
          <a:off x="2794000" y="95478"/>
          <a:ext cx="2539999" cy="1524000"/>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Use of sleep-inducing drugs</a:t>
          </a:r>
        </a:p>
      </dsp:txBody>
      <dsp:txXfrm>
        <a:off x="2794000" y="95478"/>
        <a:ext cx="2539999" cy="1524000"/>
      </dsp:txXfrm>
    </dsp:sp>
    <dsp:sp modelId="{E94F91FD-0E53-432D-9472-F1BED3B7383F}">
      <dsp:nvSpPr>
        <dsp:cNvPr id="0" name=""/>
        <dsp:cNvSpPr/>
      </dsp:nvSpPr>
      <dsp:spPr>
        <a:xfrm>
          <a:off x="5587999" y="95478"/>
          <a:ext cx="2539999" cy="1524000"/>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Incorrect &amp; poorly adjusted vehicle seating position</a:t>
          </a:r>
        </a:p>
      </dsp:txBody>
      <dsp:txXfrm>
        <a:off x="5587999" y="95478"/>
        <a:ext cx="2539999" cy="1524000"/>
      </dsp:txXfrm>
    </dsp:sp>
    <dsp:sp modelId="{9F892D28-4357-4B26-9F38-1425BE087751}">
      <dsp:nvSpPr>
        <dsp:cNvPr id="0" name=""/>
        <dsp:cNvSpPr/>
      </dsp:nvSpPr>
      <dsp:spPr>
        <a:xfrm>
          <a:off x="0" y="1873479"/>
          <a:ext cx="2539999" cy="1524000"/>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Shift workers or drivers who drive for long periods</a:t>
          </a:r>
        </a:p>
      </dsp:txBody>
      <dsp:txXfrm>
        <a:off x="0" y="1873479"/>
        <a:ext cx="2539999" cy="1524000"/>
      </dsp:txXfrm>
    </dsp:sp>
    <dsp:sp modelId="{BADCCC2E-2208-404B-B9DF-E787F2F2F1EC}">
      <dsp:nvSpPr>
        <dsp:cNvPr id="0" name=""/>
        <dsp:cNvSpPr/>
      </dsp:nvSpPr>
      <dsp:spPr>
        <a:xfrm>
          <a:off x="2794000" y="1873479"/>
          <a:ext cx="2539999" cy="1524000"/>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Lack of adequate rest (&lt;6 hours of sleep)</a:t>
          </a:r>
        </a:p>
      </dsp:txBody>
      <dsp:txXfrm>
        <a:off x="2794000" y="1873479"/>
        <a:ext cx="2539999" cy="1524000"/>
      </dsp:txXfrm>
    </dsp:sp>
    <dsp:sp modelId="{9376DCC7-E1EB-4D37-81A0-612E9B9A94AB}">
      <dsp:nvSpPr>
        <dsp:cNvPr id="0" name=""/>
        <dsp:cNvSpPr/>
      </dsp:nvSpPr>
      <dsp:spPr>
        <a:xfrm>
          <a:off x="5587999" y="1873479"/>
          <a:ext cx="2539999" cy="1524000"/>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 high frequency of night driving</a:t>
          </a:r>
        </a:p>
      </dsp:txBody>
      <dsp:txXfrm>
        <a:off x="5587999" y="1873479"/>
        <a:ext cx="2539999" cy="1524000"/>
      </dsp:txXfrm>
    </dsp:sp>
    <dsp:sp modelId="{21F91D38-EC9A-42DA-B139-FE4B84F430D8}">
      <dsp:nvSpPr>
        <dsp:cNvPr id="0" name=""/>
        <dsp:cNvSpPr/>
      </dsp:nvSpPr>
      <dsp:spPr>
        <a:xfrm>
          <a:off x="2522067" y="3651479"/>
          <a:ext cx="3083864" cy="1524000"/>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Gender &amp; age. Males under 30 are at higher risk of fatigue than females</a:t>
          </a:r>
        </a:p>
      </dsp:txBody>
      <dsp:txXfrm>
        <a:off x="2522067" y="3651479"/>
        <a:ext cx="3083864" cy="1524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D42970-CD29-489E-ACE5-0F9C989B1AB4}">
      <dsp:nvSpPr>
        <dsp:cNvPr id="0" name=""/>
        <dsp:cNvSpPr/>
      </dsp:nvSpPr>
      <dsp:spPr>
        <a:xfrm>
          <a:off x="9108" y="613256"/>
          <a:ext cx="2722504" cy="1633502"/>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Driving at high speeds</a:t>
          </a:r>
        </a:p>
      </dsp:txBody>
      <dsp:txXfrm>
        <a:off x="56952" y="661100"/>
        <a:ext cx="2626816" cy="1537814"/>
      </dsp:txXfrm>
    </dsp:sp>
    <dsp:sp modelId="{28722CFE-DA6B-40A9-8E5F-9AEB9AECC477}">
      <dsp:nvSpPr>
        <dsp:cNvPr id="0" name=""/>
        <dsp:cNvSpPr/>
      </dsp:nvSpPr>
      <dsp:spPr>
        <a:xfrm>
          <a:off x="2971194" y="1092417"/>
          <a:ext cx="577171" cy="67518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a:off x="2971194" y="1227453"/>
        <a:ext cx="404020" cy="405109"/>
      </dsp:txXfrm>
    </dsp:sp>
    <dsp:sp modelId="{ABAD3473-C72C-4B38-8E44-AD1CDED44BD3}">
      <dsp:nvSpPr>
        <dsp:cNvPr id="0" name=""/>
        <dsp:cNvSpPr/>
      </dsp:nvSpPr>
      <dsp:spPr>
        <a:xfrm>
          <a:off x="3820615" y="613256"/>
          <a:ext cx="2722504" cy="1633502"/>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Risk Exposure</a:t>
          </a:r>
        </a:p>
      </dsp:txBody>
      <dsp:txXfrm>
        <a:off x="3868459" y="661100"/>
        <a:ext cx="2626816" cy="1537814"/>
      </dsp:txXfrm>
    </dsp:sp>
    <dsp:sp modelId="{C594A108-DAD0-47E2-AB68-A16AD017FFE7}">
      <dsp:nvSpPr>
        <dsp:cNvPr id="0" name=""/>
        <dsp:cNvSpPr/>
      </dsp:nvSpPr>
      <dsp:spPr>
        <a:xfrm>
          <a:off x="6782700" y="1092417"/>
          <a:ext cx="577171" cy="67518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a:off x="6782700" y="1227453"/>
        <a:ext cx="404020" cy="405109"/>
      </dsp:txXfrm>
    </dsp:sp>
    <dsp:sp modelId="{730105B1-BF19-44B1-A24E-DAD72BA11494}">
      <dsp:nvSpPr>
        <dsp:cNvPr id="0" name=""/>
        <dsp:cNvSpPr/>
      </dsp:nvSpPr>
      <dsp:spPr>
        <a:xfrm>
          <a:off x="7632122" y="613256"/>
          <a:ext cx="2722504" cy="1633502"/>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First Response</a:t>
          </a:r>
        </a:p>
      </dsp:txBody>
      <dsp:txXfrm>
        <a:off x="7679966" y="661100"/>
        <a:ext cx="2626816" cy="1537814"/>
      </dsp:txXfrm>
    </dsp:sp>
    <dsp:sp modelId="{3E939060-107F-40D9-80B7-3184A7AE182F}">
      <dsp:nvSpPr>
        <dsp:cNvPr id="0" name=""/>
        <dsp:cNvSpPr/>
      </dsp:nvSpPr>
      <dsp:spPr>
        <a:xfrm rot="5400000">
          <a:off x="8704789" y="2437334"/>
          <a:ext cx="577171" cy="67518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GB" sz="2800" kern="1200"/>
        </a:p>
      </dsp:txBody>
      <dsp:txXfrm rot="-5400000">
        <a:off x="8790821" y="2486339"/>
        <a:ext cx="405109" cy="404020"/>
      </dsp:txXfrm>
    </dsp:sp>
    <dsp:sp modelId="{6D1EA48D-860B-4A70-B777-B76794D44518}">
      <dsp:nvSpPr>
        <dsp:cNvPr id="0" name=""/>
        <dsp:cNvSpPr/>
      </dsp:nvSpPr>
      <dsp:spPr>
        <a:xfrm>
          <a:off x="7632122" y="3335761"/>
          <a:ext cx="2722504" cy="1633502"/>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Communicating trauma messages</a:t>
          </a:r>
        </a:p>
      </dsp:txBody>
      <dsp:txXfrm>
        <a:off x="7679966" y="3383605"/>
        <a:ext cx="2626816" cy="1537814"/>
      </dsp:txXfrm>
    </dsp:sp>
    <dsp:sp modelId="{4CB955E7-B33A-4D03-B612-A96AD27BCCB0}">
      <dsp:nvSpPr>
        <dsp:cNvPr id="0" name=""/>
        <dsp:cNvSpPr/>
      </dsp:nvSpPr>
      <dsp:spPr>
        <a:xfrm rot="10800000">
          <a:off x="6815370" y="3814922"/>
          <a:ext cx="577171" cy="67518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rot="10800000">
        <a:off x="6988521" y="3949958"/>
        <a:ext cx="404020" cy="405109"/>
      </dsp:txXfrm>
    </dsp:sp>
    <dsp:sp modelId="{7152C4EE-BCF1-4A09-8809-F2DE9FA3BA63}">
      <dsp:nvSpPr>
        <dsp:cNvPr id="0" name=""/>
        <dsp:cNvSpPr/>
      </dsp:nvSpPr>
      <dsp:spPr>
        <a:xfrm>
          <a:off x="3820615" y="3335761"/>
          <a:ext cx="2722504" cy="1633502"/>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Critical stress incidents</a:t>
          </a:r>
        </a:p>
      </dsp:txBody>
      <dsp:txXfrm>
        <a:off x="3868459" y="3383605"/>
        <a:ext cx="2626816" cy="153781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02E4D3-F37F-4B51-89A1-390848BFB05D}">
      <dsp:nvSpPr>
        <dsp:cNvPr id="0" name=""/>
        <dsp:cNvSpPr/>
      </dsp:nvSpPr>
      <dsp:spPr>
        <a:xfrm>
          <a:off x="771" y="174010"/>
          <a:ext cx="3010267" cy="1806160"/>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Injury or death</a:t>
          </a:r>
        </a:p>
      </dsp:txBody>
      <dsp:txXfrm>
        <a:off x="771" y="174010"/>
        <a:ext cx="3010267" cy="1806160"/>
      </dsp:txXfrm>
    </dsp:sp>
    <dsp:sp modelId="{645BA642-497B-4F9C-AFD2-242721780810}">
      <dsp:nvSpPr>
        <dsp:cNvPr id="0" name=""/>
        <dsp:cNvSpPr/>
      </dsp:nvSpPr>
      <dsp:spPr>
        <a:xfrm>
          <a:off x="3312066" y="174010"/>
          <a:ext cx="3010267" cy="1806160"/>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Criminality</a:t>
          </a:r>
        </a:p>
      </dsp:txBody>
      <dsp:txXfrm>
        <a:off x="3312066" y="174010"/>
        <a:ext cx="3010267" cy="1806160"/>
      </dsp:txXfrm>
    </dsp:sp>
    <dsp:sp modelId="{A510D8F9-E2D6-40AA-9F4D-1D90E3C75D90}">
      <dsp:nvSpPr>
        <dsp:cNvPr id="0" name=""/>
        <dsp:cNvSpPr/>
      </dsp:nvSpPr>
      <dsp:spPr>
        <a:xfrm>
          <a:off x="771" y="2281198"/>
          <a:ext cx="3010267" cy="1806160"/>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Threats to public order or safety</a:t>
          </a:r>
        </a:p>
      </dsp:txBody>
      <dsp:txXfrm>
        <a:off x="771" y="2281198"/>
        <a:ext cx="3010267" cy="1806160"/>
      </dsp:txXfrm>
    </dsp:sp>
    <dsp:sp modelId="{996A8849-7DDD-49F8-80D1-ACFAB445ED7C}">
      <dsp:nvSpPr>
        <dsp:cNvPr id="0" name=""/>
        <dsp:cNvSpPr/>
      </dsp:nvSpPr>
      <dsp:spPr>
        <a:xfrm>
          <a:off x="3312066" y="2281198"/>
          <a:ext cx="3010267" cy="1806160"/>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Significant coordination of emergency services</a:t>
          </a:r>
        </a:p>
      </dsp:txBody>
      <dsp:txXfrm>
        <a:off x="3312066" y="2281198"/>
        <a:ext cx="3010267" cy="180616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1FF6E6-6AAF-4C37-ADF0-E95A8B446DB8}">
      <dsp:nvSpPr>
        <dsp:cNvPr id="0" name=""/>
        <dsp:cNvSpPr/>
      </dsp:nvSpPr>
      <dsp:spPr>
        <a:xfrm>
          <a:off x="274458" y="2965"/>
          <a:ext cx="2717500" cy="1630500"/>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Identification of the deceased</a:t>
          </a:r>
        </a:p>
      </dsp:txBody>
      <dsp:txXfrm>
        <a:off x="274458" y="2965"/>
        <a:ext cx="2717500" cy="1630500"/>
      </dsp:txXfrm>
    </dsp:sp>
    <dsp:sp modelId="{3E797CA9-B1F1-4535-A242-7A1EEDBFEDDD}">
      <dsp:nvSpPr>
        <dsp:cNvPr id="0" name=""/>
        <dsp:cNvSpPr/>
      </dsp:nvSpPr>
      <dsp:spPr>
        <a:xfrm>
          <a:off x="3263708" y="2965"/>
          <a:ext cx="2717500" cy="1630500"/>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Notification of family/next of kin</a:t>
          </a:r>
        </a:p>
      </dsp:txBody>
      <dsp:txXfrm>
        <a:off x="3263708" y="2965"/>
        <a:ext cx="2717500" cy="1630500"/>
      </dsp:txXfrm>
    </dsp:sp>
    <dsp:sp modelId="{54BB8C50-BFB8-4537-9DA2-6DEF33BE3950}">
      <dsp:nvSpPr>
        <dsp:cNvPr id="0" name=""/>
        <dsp:cNvSpPr/>
      </dsp:nvSpPr>
      <dsp:spPr>
        <a:xfrm>
          <a:off x="6252958" y="2965"/>
          <a:ext cx="2717500" cy="1630500"/>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Provision of information in a timely manner</a:t>
          </a:r>
        </a:p>
      </dsp:txBody>
      <dsp:txXfrm>
        <a:off x="6252958" y="2965"/>
        <a:ext cx="2717500" cy="1630500"/>
      </dsp:txXfrm>
    </dsp:sp>
    <dsp:sp modelId="{8C975C0C-722D-44A1-98B1-7874A8336A7B}">
      <dsp:nvSpPr>
        <dsp:cNvPr id="0" name=""/>
        <dsp:cNvSpPr/>
      </dsp:nvSpPr>
      <dsp:spPr>
        <a:xfrm>
          <a:off x="274458" y="1905215"/>
          <a:ext cx="2717500" cy="1630500"/>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Where appropriate, obtaining statements from family</a:t>
          </a:r>
        </a:p>
      </dsp:txBody>
      <dsp:txXfrm>
        <a:off x="274458" y="1905215"/>
        <a:ext cx="2717500" cy="1630500"/>
      </dsp:txXfrm>
    </dsp:sp>
    <dsp:sp modelId="{A48BD3C4-3705-4C89-9C92-2DDED1D4A42D}">
      <dsp:nvSpPr>
        <dsp:cNvPr id="0" name=""/>
        <dsp:cNvSpPr/>
      </dsp:nvSpPr>
      <dsp:spPr>
        <a:xfrm>
          <a:off x="3263708" y="1905215"/>
          <a:ext cx="2717500" cy="1630500"/>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Return of property/arranging disposal of property</a:t>
          </a:r>
        </a:p>
      </dsp:txBody>
      <dsp:txXfrm>
        <a:off x="3263708" y="1905215"/>
        <a:ext cx="2717500" cy="1630500"/>
      </dsp:txXfrm>
    </dsp:sp>
    <dsp:sp modelId="{B2693832-BABD-4EDF-AC5E-F159326EAF75}">
      <dsp:nvSpPr>
        <dsp:cNvPr id="0" name=""/>
        <dsp:cNvSpPr/>
      </dsp:nvSpPr>
      <dsp:spPr>
        <a:xfrm>
          <a:off x="6252958" y="1905215"/>
          <a:ext cx="2717500" cy="1630500"/>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Provision of information regarding support services</a:t>
          </a:r>
        </a:p>
      </dsp:txBody>
      <dsp:txXfrm>
        <a:off x="6252958" y="1905215"/>
        <a:ext cx="2717500" cy="1630500"/>
      </dsp:txXfrm>
    </dsp:sp>
    <dsp:sp modelId="{DE9B6953-10C6-46B2-9E55-10A00F0E5833}">
      <dsp:nvSpPr>
        <dsp:cNvPr id="0" name=""/>
        <dsp:cNvSpPr/>
      </dsp:nvSpPr>
      <dsp:spPr>
        <a:xfrm>
          <a:off x="2234509" y="3807465"/>
          <a:ext cx="4775897" cy="1517848"/>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Facilitation, where appropriate any scene visits (taking into account any safety issues etc)</a:t>
          </a:r>
        </a:p>
      </dsp:txBody>
      <dsp:txXfrm>
        <a:off x="2234509" y="3807465"/>
        <a:ext cx="4775897" cy="151784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2A427D-B353-4DBF-9E63-6DD74D22506C}">
      <dsp:nvSpPr>
        <dsp:cNvPr id="0" name=""/>
        <dsp:cNvSpPr/>
      </dsp:nvSpPr>
      <dsp:spPr>
        <a:xfrm>
          <a:off x="2646" y="395156"/>
          <a:ext cx="2099732" cy="1259839"/>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Brake</a:t>
          </a:r>
        </a:p>
      </dsp:txBody>
      <dsp:txXfrm>
        <a:off x="2646" y="395156"/>
        <a:ext cx="2099732" cy="1259839"/>
      </dsp:txXfrm>
    </dsp:sp>
    <dsp:sp modelId="{0B745883-5284-47E3-A079-F4EDF5AF3165}">
      <dsp:nvSpPr>
        <dsp:cNvPr id="0" name=""/>
        <dsp:cNvSpPr/>
      </dsp:nvSpPr>
      <dsp:spPr>
        <a:xfrm>
          <a:off x="2312352" y="395156"/>
          <a:ext cx="2099732" cy="1259839"/>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err="1">
              <a:solidFill>
                <a:schemeClr val="tx1"/>
              </a:solidFill>
            </a:rPr>
            <a:t>Roadpeace</a:t>
          </a:r>
          <a:endParaRPr lang="en-GB" sz="2400" kern="1200" dirty="0">
            <a:solidFill>
              <a:schemeClr val="tx1"/>
            </a:solidFill>
          </a:endParaRPr>
        </a:p>
      </dsp:txBody>
      <dsp:txXfrm>
        <a:off x="2312352" y="395156"/>
        <a:ext cx="2099732" cy="1259839"/>
      </dsp:txXfrm>
    </dsp:sp>
    <dsp:sp modelId="{E368667A-5E00-4456-8997-91437D709FD1}">
      <dsp:nvSpPr>
        <dsp:cNvPr id="0" name=""/>
        <dsp:cNvSpPr/>
      </dsp:nvSpPr>
      <dsp:spPr>
        <a:xfrm>
          <a:off x="4622059" y="395156"/>
          <a:ext cx="2099732" cy="1259839"/>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Support &amp; care after road death or injury</a:t>
          </a:r>
        </a:p>
      </dsp:txBody>
      <dsp:txXfrm>
        <a:off x="4622059" y="395156"/>
        <a:ext cx="2099732" cy="1259839"/>
      </dsp:txXfrm>
    </dsp:sp>
    <dsp:sp modelId="{E0C4CDC7-2B37-4BCB-946B-534C8F7FE23C}">
      <dsp:nvSpPr>
        <dsp:cNvPr id="0" name=""/>
        <dsp:cNvSpPr/>
      </dsp:nvSpPr>
      <dsp:spPr>
        <a:xfrm>
          <a:off x="6931765" y="395156"/>
          <a:ext cx="2099732" cy="1259839"/>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child death helpline</a:t>
          </a:r>
        </a:p>
      </dsp:txBody>
      <dsp:txXfrm>
        <a:off x="6931765" y="395156"/>
        <a:ext cx="2099732" cy="1259839"/>
      </dsp:txXfrm>
    </dsp:sp>
    <dsp:sp modelId="{EF9E1190-ED5B-4843-B337-920CF9C4478F}">
      <dsp:nvSpPr>
        <dsp:cNvPr id="0" name=""/>
        <dsp:cNvSpPr/>
      </dsp:nvSpPr>
      <dsp:spPr>
        <a:xfrm>
          <a:off x="2646" y="1864969"/>
          <a:ext cx="2099732" cy="1259839"/>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Trauma aftercare trust</a:t>
          </a:r>
        </a:p>
      </dsp:txBody>
      <dsp:txXfrm>
        <a:off x="2646" y="1864969"/>
        <a:ext cx="2099732" cy="1259839"/>
      </dsp:txXfrm>
    </dsp:sp>
    <dsp:sp modelId="{9140A68C-1E61-49ED-A1A4-8662A5FD7A6F}">
      <dsp:nvSpPr>
        <dsp:cNvPr id="0" name=""/>
        <dsp:cNvSpPr/>
      </dsp:nvSpPr>
      <dsp:spPr>
        <a:xfrm>
          <a:off x="2312352" y="1864969"/>
          <a:ext cx="2099732" cy="1259839"/>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Victim support</a:t>
          </a:r>
        </a:p>
      </dsp:txBody>
      <dsp:txXfrm>
        <a:off x="2312352" y="1864969"/>
        <a:ext cx="2099732" cy="1259839"/>
      </dsp:txXfrm>
    </dsp:sp>
    <dsp:sp modelId="{826753B8-9256-442D-B2F8-8C004ACCE94C}">
      <dsp:nvSpPr>
        <dsp:cNvPr id="0" name=""/>
        <dsp:cNvSpPr/>
      </dsp:nvSpPr>
      <dsp:spPr>
        <a:xfrm>
          <a:off x="4622059" y="1864969"/>
          <a:ext cx="2099732" cy="1259839"/>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Samaritans</a:t>
          </a:r>
        </a:p>
      </dsp:txBody>
      <dsp:txXfrm>
        <a:off x="4622059" y="1864969"/>
        <a:ext cx="2099732" cy="1259839"/>
      </dsp:txXfrm>
    </dsp:sp>
    <dsp:sp modelId="{91ED2A1B-AF25-444D-8CC8-E39E35708A64}">
      <dsp:nvSpPr>
        <dsp:cNvPr id="0" name=""/>
        <dsp:cNvSpPr/>
      </dsp:nvSpPr>
      <dsp:spPr>
        <a:xfrm>
          <a:off x="6931765" y="1864969"/>
          <a:ext cx="2099732" cy="1259839"/>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Cruse bereavement care</a:t>
          </a:r>
        </a:p>
      </dsp:txBody>
      <dsp:txXfrm>
        <a:off x="6931765" y="1864969"/>
        <a:ext cx="2099732" cy="1259839"/>
      </dsp:txXfrm>
    </dsp:sp>
    <dsp:sp modelId="{78C3E86F-50E8-43B7-96F2-0926AC76A25A}">
      <dsp:nvSpPr>
        <dsp:cNvPr id="0" name=""/>
        <dsp:cNvSpPr/>
      </dsp:nvSpPr>
      <dsp:spPr>
        <a:xfrm>
          <a:off x="1654013" y="3334782"/>
          <a:ext cx="2614251" cy="1259839"/>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compassionate friends</a:t>
          </a:r>
        </a:p>
      </dsp:txBody>
      <dsp:txXfrm>
        <a:off x="1654013" y="3334782"/>
        <a:ext cx="2614251" cy="1259839"/>
      </dsp:txXfrm>
    </dsp:sp>
    <dsp:sp modelId="{4AE988EC-55DB-458B-A6CC-A0D53FAD294B}">
      <dsp:nvSpPr>
        <dsp:cNvPr id="0" name=""/>
        <dsp:cNvSpPr/>
      </dsp:nvSpPr>
      <dsp:spPr>
        <a:xfrm>
          <a:off x="4478237" y="3334782"/>
          <a:ext cx="2901893" cy="1259839"/>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National association of bereavement services</a:t>
          </a:r>
        </a:p>
      </dsp:txBody>
      <dsp:txXfrm>
        <a:off x="4478237" y="3334782"/>
        <a:ext cx="2901893" cy="1259839"/>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25/10/2022</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25/10/2022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Objectives: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 the risks to physical health to all persons within the roads policing environment</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 the effects of driver fatigue, vulnerability factors including how to minimise their effects and other risks to mental health within the roads policing environment</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Describe how to reduce risks of physical injury and stress.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Describe how to stop vehicles safely</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 the role of partner agencies in dealing with road related incidents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Describe the role and function of Family Liaison Officers in roads policing incidents</a:t>
            </a:r>
          </a:p>
        </p:txBody>
      </p:sp>
      <p:sp>
        <p:nvSpPr>
          <p:cNvPr id="4" name="Slide Number Placeholder 3"/>
          <p:cNvSpPr>
            <a:spLocks noGrp="1"/>
          </p:cNvSpPr>
          <p:nvPr>
            <p:ph type="sldNum" sz="quarter" idx="5"/>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32066199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15705039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17488"/>
            <a:ext cx="5486400" cy="3086100"/>
          </a:xfrm>
        </p:spPr>
      </p:sp>
      <p:sp>
        <p:nvSpPr>
          <p:cNvPr id="3" name="Notes Placeholder 2"/>
          <p:cNvSpPr>
            <a:spLocks noGrp="1"/>
          </p:cNvSpPr>
          <p:nvPr>
            <p:ph type="body" idx="1"/>
          </p:nvPr>
        </p:nvSpPr>
        <p:spPr>
          <a:xfrm>
            <a:off x="685800" y="3660321"/>
            <a:ext cx="5486400" cy="5211535"/>
          </a:xfrm>
        </p:spPr>
        <p:txBody>
          <a:bodyPr/>
          <a:lstStyle/>
          <a:p>
            <a:r>
              <a:rPr lang="en-GB" sz="1100" dirty="0">
                <a:latin typeface="Arial" panose="020B0604020202020204" pitchFamily="34" charset="0"/>
                <a:cs typeface="Arial" panose="020B0604020202020204" pitchFamily="34" charset="0"/>
              </a:rPr>
              <a:t>Trainer to pose the question “</a:t>
            </a:r>
            <a:r>
              <a:rPr lang="en-US" sz="1100" b="1" dirty="0">
                <a:latin typeface="Arial" panose="020B0604020202020204" pitchFamily="34" charset="0"/>
                <a:cs typeface="Arial" panose="020B0604020202020204" pitchFamily="34" charset="0"/>
              </a:rPr>
              <a:t>What are the risks posed to you, your colleagues and the public within the roads policing environment?”</a:t>
            </a:r>
            <a:r>
              <a:rPr lang="en-GB" sz="1100" dirty="0">
                <a:latin typeface="Arial" panose="020B0604020202020204" pitchFamily="34" charset="0"/>
                <a:cs typeface="Arial" panose="020B0604020202020204" pitchFamily="34" charset="0"/>
              </a:rPr>
              <a:t>to the class.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Trainer to ask for answers and write them on the whiteboard in a mind map style.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Once this has been completed trainer to reveal slide 4.</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23012675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This slide outlines some of the risk involved in roads policing from historic cases. </a:t>
            </a:r>
          </a:p>
          <a:p>
            <a:endParaRPr lang="en-GB" sz="1100" i="1" dirty="0">
              <a:latin typeface="Arial" panose="020B0604020202020204" pitchFamily="34" charset="0"/>
              <a:cs typeface="Arial" panose="020B0604020202020204" pitchFamily="34" charset="0"/>
            </a:endParaRPr>
          </a:p>
          <a:p>
            <a:r>
              <a:rPr lang="en-GB" sz="1100" i="1" dirty="0">
                <a:solidFill>
                  <a:srgbClr val="FF0000"/>
                </a:solidFill>
                <a:latin typeface="Arial" panose="020B0604020202020204" pitchFamily="34" charset="0"/>
                <a:cs typeface="Arial" panose="020B0604020202020204" pitchFamily="34" charset="0"/>
              </a:rPr>
              <a:t>May require a health warning re upsetting content re cases where officers have been killed..</a:t>
            </a:r>
            <a:endParaRPr lang="en-GB" sz="1100" dirty="0">
              <a:solidFill>
                <a:srgbClr val="FF0000"/>
              </a:solidFill>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As with all areas of life, the roads environment presents some common and unique risks to the health and safety of people; police officers, partners and the public alike. </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Before undertaking duties on the roads, all officers and staff must have received appropriate health and safety training, including first-aid:.</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These skills should be refreshed regularly, in accordance with force policy. </a:t>
            </a:r>
            <a:endParaRPr lang="en-GB" altLang="en-US"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3047030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17488"/>
            <a:ext cx="5486400" cy="3086100"/>
          </a:xfrm>
        </p:spPr>
      </p:sp>
      <p:sp>
        <p:nvSpPr>
          <p:cNvPr id="3" name="Notes Placeholder 2"/>
          <p:cNvSpPr>
            <a:spLocks noGrp="1"/>
          </p:cNvSpPr>
          <p:nvPr>
            <p:ph type="body" idx="1"/>
          </p:nvPr>
        </p:nvSpPr>
        <p:spPr>
          <a:xfrm>
            <a:off x="685800" y="3660321"/>
            <a:ext cx="5486400" cy="5211535"/>
          </a:xfrm>
        </p:spPr>
        <p:txBody>
          <a:bodyPr/>
          <a:lstStyle/>
          <a:p>
            <a:pPr>
              <a:defRPr/>
            </a:pPr>
            <a:r>
              <a:rPr lang="en-GB" sz="1100" b="1" dirty="0">
                <a:latin typeface="Arial" panose="020B0604020202020204" pitchFamily="34" charset="0"/>
                <a:ea typeface="Tahoma" panose="020B0604030504040204" pitchFamily="34" charset="0"/>
                <a:cs typeface="Arial" panose="020B0604020202020204" pitchFamily="34" charset="0"/>
              </a:rPr>
              <a:t>Risks to physical health. </a:t>
            </a:r>
          </a:p>
          <a:p>
            <a:pPr>
              <a:defRPr/>
            </a:pPr>
            <a:endParaRPr lang="en-GB" sz="1100" b="1" dirty="0">
              <a:latin typeface="Arial" panose="020B0604020202020204" pitchFamily="34" charset="0"/>
              <a:ea typeface="Tahoma" panose="020B0604030504040204" pitchFamily="34" charset="0"/>
              <a:cs typeface="Arial" panose="020B0604020202020204" pitchFamily="34" charset="0"/>
            </a:endParaRPr>
          </a:p>
          <a:p>
            <a:pPr>
              <a:defRPr/>
            </a:pPr>
            <a:r>
              <a:rPr lang="en-US" sz="1100" dirty="0">
                <a:latin typeface="Arial" panose="020B0604020202020204" pitchFamily="34" charset="0"/>
                <a:ea typeface="Tahoma" panose="020B0604030504040204" pitchFamily="34" charset="0"/>
                <a:cs typeface="Arial" panose="020B0604020202020204" pitchFamily="34" charset="0"/>
              </a:rPr>
              <a:t>There are many risks to the physical health of personnel involved in policing the roads, including: </a:t>
            </a:r>
          </a:p>
          <a:p>
            <a:pPr marL="171450" indent="-171450">
              <a:buFont typeface="Arial" panose="020B0604020202020204" pitchFamily="34" charset="0"/>
              <a:buChar char="•"/>
              <a:defRPr/>
            </a:pPr>
            <a:r>
              <a:rPr lang="en-US" sz="1100" dirty="0">
                <a:latin typeface="Arial" panose="020B0604020202020204" pitchFamily="34" charset="0"/>
                <a:ea typeface="Tahoma" panose="020B0604030504040204" pitchFamily="34" charset="0"/>
                <a:cs typeface="Arial" panose="020B0604020202020204" pitchFamily="34" charset="0"/>
              </a:rPr>
              <a:t>Long periods of exposure to inclement weather when dealing with incidents or when on routine foot patrol </a:t>
            </a:r>
          </a:p>
          <a:p>
            <a:pPr marL="171450" indent="-171450">
              <a:buFont typeface="Arial" panose="020B0604020202020204" pitchFamily="34" charset="0"/>
              <a:buChar char="•"/>
              <a:defRPr/>
            </a:pPr>
            <a:r>
              <a:rPr lang="en-US" sz="1100" dirty="0">
                <a:latin typeface="Arial" panose="020B0604020202020204" pitchFamily="34" charset="0"/>
                <a:ea typeface="Tahoma" panose="020B0604030504040204" pitchFamily="34" charset="0"/>
                <a:cs typeface="Arial" panose="020B0604020202020204" pitchFamily="34" charset="0"/>
              </a:rPr>
              <a:t>Danger from other traffic when dealing with incidents </a:t>
            </a:r>
          </a:p>
          <a:p>
            <a:pPr marL="171450" indent="-171450">
              <a:buFont typeface="Arial" panose="020B0604020202020204" pitchFamily="34" charset="0"/>
              <a:buChar char="•"/>
              <a:defRPr/>
            </a:pPr>
            <a:r>
              <a:rPr lang="en-US" sz="1100" dirty="0">
                <a:latin typeface="Arial" panose="020B0604020202020204" pitchFamily="34" charset="0"/>
                <a:ea typeface="Tahoma" panose="020B0604030504040204" pitchFamily="34" charset="0"/>
                <a:cs typeface="Arial" panose="020B0604020202020204" pitchFamily="34" charset="0"/>
              </a:rPr>
              <a:t>The risk of injury if manual handling guidelines are not followed correctly at incident scenes and debris incidents. </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Trainer to reveal each slide and then discuss the details with the class in the context of health and safety risks to the public and themselves as police drivers and road users</a:t>
            </a:r>
            <a:r>
              <a:rPr lang="en-GB" dirty="0"/>
              <a:t>.</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5</a:t>
            </a:fld>
            <a:endParaRPr lang="en-GB">
              <a:solidFill>
                <a:prstClr val="black"/>
              </a:solidFill>
            </a:endParaRPr>
          </a:p>
        </p:txBody>
      </p:sp>
    </p:spTree>
    <p:extLst>
      <p:ext uri="{BB962C8B-B14F-4D97-AF65-F5344CB8AC3E}">
        <p14:creationId xmlns:p14="http://schemas.microsoft.com/office/powerpoint/2010/main" val="31931457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17488"/>
            <a:ext cx="5486400" cy="3086100"/>
          </a:xfrm>
        </p:spPr>
      </p:sp>
      <p:sp>
        <p:nvSpPr>
          <p:cNvPr id="3" name="Notes Placeholder 2"/>
          <p:cNvSpPr>
            <a:spLocks noGrp="1"/>
          </p:cNvSpPr>
          <p:nvPr>
            <p:ph type="body" idx="1"/>
          </p:nvPr>
        </p:nvSpPr>
        <p:spPr>
          <a:xfrm>
            <a:off x="685800" y="3660321"/>
            <a:ext cx="5486400" cy="5211535"/>
          </a:xfrm>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6</a:t>
            </a:fld>
            <a:endParaRPr lang="en-GB">
              <a:solidFill>
                <a:prstClr val="black"/>
              </a:solidFill>
            </a:endParaRPr>
          </a:p>
        </p:txBody>
      </p:sp>
    </p:spTree>
    <p:extLst>
      <p:ext uri="{BB962C8B-B14F-4D97-AF65-F5344CB8AC3E}">
        <p14:creationId xmlns:p14="http://schemas.microsoft.com/office/powerpoint/2010/main" val="23772032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17488"/>
            <a:ext cx="5486400" cy="3086100"/>
          </a:xfrm>
        </p:spPr>
      </p:sp>
      <p:sp>
        <p:nvSpPr>
          <p:cNvPr id="3" name="Notes Placeholder 2"/>
          <p:cNvSpPr>
            <a:spLocks noGrp="1"/>
          </p:cNvSpPr>
          <p:nvPr>
            <p:ph type="body" idx="1"/>
          </p:nvPr>
        </p:nvSpPr>
        <p:spPr>
          <a:xfrm>
            <a:off x="685800" y="3660321"/>
            <a:ext cx="5486400" cy="5211535"/>
          </a:xfrm>
        </p:spPr>
        <p:txBody>
          <a:bodyPr/>
          <a:lstStyle/>
          <a:p>
            <a:pPr>
              <a:spcBef>
                <a:spcPct val="0"/>
              </a:spcBef>
              <a:buFontTx/>
              <a:buNone/>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The effects of fatigue on driving include a reduction in the ability to maintain vigilance, impaired attention, and slower reaction times to actual or developing hazardous events on the road. </a:t>
            </a:r>
          </a:p>
          <a:p>
            <a:pPr>
              <a:spcBef>
                <a:spcPct val="0"/>
              </a:spcBef>
              <a:buFontTx/>
              <a:buNone/>
            </a:pPr>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pPr>
              <a:spcBef>
                <a:spcPct val="0"/>
              </a:spcBef>
              <a:buFontTx/>
              <a:buNone/>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There appears to be particularly high risk times to be driving which seem to be linked to the natural bodily circadian rhythms when we are ‘programmed’ to be asleep. </a:t>
            </a:r>
          </a:p>
          <a:p>
            <a:pPr>
              <a:spcBef>
                <a:spcPct val="0"/>
              </a:spcBef>
              <a:buFontTx/>
              <a:buNone/>
            </a:pPr>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pPr>
              <a:spcBef>
                <a:spcPct val="0"/>
              </a:spcBef>
              <a:buFontTx/>
              <a:buNone/>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These high risk times are between 0200hrs-0300hrs, 0600hrs-0700hrs and 1600hrs-1700hrs. </a:t>
            </a: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7</a:t>
            </a:fld>
            <a:endParaRPr lang="en-GB">
              <a:solidFill>
                <a:prstClr val="black"/>
              </a:solidFill>
            </a:endParaRPr>
          </a:p>
        </p:txBody>
      </p:sp>
    </p:spTree>
    <p:extLst>
      <p:ext uri="{BB962C8B-B14F-4D97-AF65-F5344CB8AC3E}">
        <p14:creationId xmlns:p14="http://schemas.microsoft.com/office/powerpoint/2010/main" val="26240011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17488"/>
            <a:ext cx="5486400" cy="3086100"/>
          </a:xfrm>
        </p:spPr>
      </p:sp>
      <p:sp>
        <p:nvSpPr>
          <p:cNvPr id="3" name="Notes Placeholder 2"/>
          <p:cNvSpPr>
            <a:spLocks noGrp="1"/>
          </p:cNvSpPr>
          <p:nvPr>
            <p:ph type="body" idx="1"/>
          </p:nvPr>
        </p:nvSpPr>
        <p:spPr>
          <a:xfrm>
            <a:off x="685800" y="3473678"/>
            <a:ext cx="5486400" cy="5211535"/>
          </a:xfrm>
        </p:spPr>
        <p:txBody>
          <a:bodyPr/>
          <a:lstStyle/>
          <a:p>
            <a:pPr>
              <a:defRPr/>
            </a:pPr>
            <a:r>
              <a:rPr lang="en-US" sz="1100" b="1" dirty="0">
                <a:latin typeface="Arial" charset="0"/>
              </a:rPr>
              <a:t>You can minimise the effects of driver fatigue by: </a:t>
            </a:r>
          </a:p>
          <a:p>
            <a:pPr>
              <a:defRPr/>
            </a:pPr>
            <a:endParaRPr lang="en-US" sz="1100" dirty="0">
              <a:latin typeface="Arial" charset="0"/>
            </a:endParaRPr>
          </a:p>
          <a:p>
            <a:pPr marL="342900" indent="-342900">
              <a:buFont typeface="Wingdings" panose="05000000000000000000" pitchFamily="2" charset="2"/>
              <a:buChar char="Ø"/>
              <a:defRPr/>
            </a:pPr>
            <a:r>
              <a:rPr lang="en-US" sz="1100" dirty="0">
                <a:latin typeface="Arial" charset="0"/>
              </a:rPr>
              <a:t>Being aware of the signs of tiredness when driving, for example; lack of concentration and slower reaction rates</a:t>
            </a:r>
          </a:p>
          <a:p>
            <a:pPr marL="342900" indent="-342900">
              <a:buFont typeface="Wingdings" panose="05000000000000000000" pitchFamily="2" charset="2"/>
              <a:buChar char="Ø"/>
              <a:defRPr/>
            </a:pPr>
            <a:endParaRPr lang="en-US" sz="1100" dirty="0">
              <a:latin typeface="Arial" charset="0"/>
            </a:endParaRPr>
          </a:p>
          <a:p>
            <a:pPr marL="342900" indent="-342900">
              <a:buFont typeface="Wingdings" panose="05000000000000000000" pitchFamily="2" charset="2"/>
              <a:buChar char="Ø"/>
              <a:defRPr/>
            </a:pPr>
            <a:r>
              <a:rPr lang="en-GB" sz="1100" dirty="0">
                <a:latin typeface="Arial" charset="0"/>
              </a:rPr>
              <a:t>Taking regular breaks </a:t>
            </a:r>
          </a:p>
          <a:p>
            <a:pPr marL="342900" indent="-342900">
              <a:buFont typeface="Wingdings" panose="05000000000000000000" pitchFamily="2" charset="2"/>
              <a:buChar char="Ø"/>
              <a:defRPr/>
            </a:pPr>
            <a:endParaRPr lang="en-GB" sz="1100" dirty="0">
              <a:latin typeface="Arial" charset="0"/>
            </a:endParaRPr>
          </a:p>
          <a:p>
            <a:pPr marL="342900" indent="-342900">
              <a:buFont typeface="Wingdings" panose="05000000000000000000" pitchFamily="2" charset="2"/>
              <a:buChar char="Ø"/>
              <a:defRPr/>
            </a:pPr>
            <a:r>
              <a:rPr lang="en-US" sz="1100" dirty="0">
                <a:latin typeface="Arial" charset="0"/>
              </a:rPr>
              <a:t>Being careful in the use of medicines prior to and when driving </a:t>
            </a:r>
          </a:p>
          <a:p>
            <a:pPr marL="342900" indent="-342900">
              <a:buFont typeface="Wingdings" panose="05000000000000000000" pitchFamily="2" charset="2"/>
              <a:buChar char="Ø"/>
              <a:defRPr/>
            </a:pPr>
            <a:endParaRPr lang="en-GB" sz="1100" dirty="0">
              <a:latin typeface="Arial" charset="0"/>
            </a:endParaRPr>
          </a:p>
          <a:p>
            <a:pPr marL="342900" indent="-342900">
              <a:buFont typeface="Wingdings" panose="05000000000000000000" pitchFamily="2" charset="2"/>
              <a:buChar char="Ø"/>
              <a:defRPr/>
            </a:pPr>
            <a:r>
              <a:rPr lang="en-US" sz="1100" dirty="0">
                <a:latin typeface="Arial" charset="0"/>
              </a:rPr>
              <a:t>Food consumption; heavy meals can make a driver feel sleepy and hasten the onset of fatigue </a:t>
            </a:r>
          </a:p>
          <a:p>
            <a:pPr>
              <a:defRPr/>
            </a:pPr>
            <a:endParaRPr lang="en-US" sz="1100" dirty="0">
              <a:latin typeface="Arial" charset="0"/>
            </a:endParaRPr>
          </a:p>
          <a:p>
            <a:pPr marL="342900" indent="-342900">
              <a:buFont typeface="Wingdings" panose="05000000000000000000" pitchFamily="2" charset="2"/>
              <a:buChar char="Ø"/>
              <a:defRPr/>
            </a:pPr>
            <a:r>
              <a:rPr lang="en-US" sz="1100" dirty="0">
                <a:latin typeface="Arial" charset="0"/>
              </a:rPr>
              <a:t>Preparing adequately for working outside normal routine hours.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8</a:t>
            </a:fld>
            <a:endParaRPr lang="en-GB">
              <a:solidFill>
                <a:prstClr val="black"/>
              </a:solidFill>
            </a:endParaRPr>
          </a:p>
        </p:txBody>
      </p:sp>
    </p:spTree>
    <p:extLst>
      <p:ext uri="{BB962C8B-B14F-4D97-AF65-F5344CB8AC3E}">
        <p14:creationId xmlns:p14="http://schemas.microsoft.com/office/powerpoint/2010/main" val="34368033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4284663"/>
          </a:xfrm>
        </p:spPr>
        <p:txBody>
          <a:bodyPr/>
          <a:lstStyle/>
          <a:p>
            <a:r>
              <a:rPr lang="en-US" sz="1100" dirty="0">
                <a:solidFill>
                  <a:srgbClr val="0000FF"/>
                </a:solidFill>
                <a:latin typeface="Arial" panose="020B0604020202020204" pitchFamily="34" charset="0"/>
                <a:ea typeface="Tahoma" panose="020B0604030504040204" pitchFamily="34" charset="0"/>
                <a:cs typeface="Arial" panose="020B0604020202020204" pitchFamily="34" charset="0"/>
              </a:rPr>
              <a:t>Driving at high speeds</a:t>
            </a:r>
            <a:r>
              <a:rPr lang="en-US" sz="1100" dirty="0">
                <a:latin typeface="Arial" panose="020B0604020202020204" pitchFamily="34" charset="0"/>
                <a:ea typeface="Tahoma" panose="020B0604030504040204" pitchFamily="34" charset="0"/>
                <a:cs typeface="Arial" panose="020B0604020202020204" pitchFamily="34" charset="0"/>
              </a:rPr>
              <a:t>: Driving, (or being a passenger), at high speeds can, over time, have a negative effect on an individual</a:t>
            </a:r>
          </a:p>
          <a:p>
            <a:endParaRPr lang="en-US" sz="1100" dirty="0">
              <a:latin typeface="Arial" panose="020B0604020202020204" pitchFamily="34" charset="0"/>
              <a:ea typeface="Tahoma" panose="020B0604030504040204" pitchFamily="34" charset="0"/>
              <a:cs typeface="Arial" panose="020B0604020202020204" pitchFamily="34" charset="0"/>
            </a:endParaRPr>
          </a:p>
          <a:p>
            <a:r>
              <a:rPr lang="en-US" sz="1100" dirty="0">
                <a:solidFill>
                  <a:srgbClr val="0000FF"/>
                </a:solidFill>
                <a:latin typeface="Arial" panose="020B0604020202020204" pitchFamily="34" charset="0"/>
                <a:ea typeface="Tahoma" panose="020B0604030504040204" pitchFamily="34" charset="0"/>
                <a:cs typeface="Arial" panose="020B0604020202020204" pitchFamily="34" charset="0"/>
              </a:rPr>
              <a:t>Risk Exposure: </a:t>
            </a:r>
            <a:r>
              <a:rPr lang="en-US" sz="1100" dirty="0">
                <a:latin typeface="Arial" panose="020B0604020202020204" pitchFamily="34" charset="0"/>
                <a:ea typeface="Tahoma" panose="020B0604030504040204" pitchFamily="34" charset="0"/>
                <a:cs typeface="Arial" panose="020B0604020202020204" pitchFamily="34" charset="0"/>
              </a:rPr>
              <a:t>Whilst employed in the roads environment personnel should be constantly aware of risks to their own and colleagues’ health and safety. This could include, for example, factors such as exposure to inclement weather conditions over long periods of time, the risk of collisions when dealing with incidents, and fatigue or lack of concentration due to long hours of duty. </a:t>
            </a:r>
          </a:p>
          <a:p>
            <a:endParaRPr lang="en-GB" sz="1100" dirty="0">
              <a:latin typeface="Arial" panose="020B0604020202020204" pitchFamily="34" charset="0"/>
              <a:cs typeface="Arial" panose="020B0604020202020204" pitchFamily="34" charset="0"/>
            </a:endParaRPr>
          </a:p>
          <a:p>
            <a:pPr>
              <a:defRPr/>
            </a:pPr>
            <a:r>
              <a:rPr lang="en-US" sz="1100" dirty="0">
                <a:solidFill>
                  <a:srgbClr val="0000FF"/>
                </a:solidFill>
                <a:latin typeface="Arial" panose="020B0604020202020204" pitchFamily="34" charset="0"/>
                <a:ea typeface="Tahoma" panose="020B0604030504040204" pitchFamily="34" charset="0"/>
                <a:cs typeface="Arial" panose="020B0604020202020204" pitchFamily="34" charset="0"/>
              </a:rPr>
              <a:t>First Response: </a:t>
            </a:r>
            <a:r>
              <a:rPr lang="en-US" sz="1100" dirty="0">
                <a:latin typeface="Arial" panose="020B0604020202020204" pitchFamily="34" charset="0"/>
                <a:ea typeface="Tahoma" panose="020B0604030504040204" pitchFamily="34" charset="0"/>
                <a:cs typeface="Arial" panose="020B0604020202020204" pitchFamily="34" charset="0"/>
              </a:rPr>
              <a:t>There may be times when you will be called to be first responder to a wide range of incidents. Difficult traffic or weather conditions, navigation problems, lack of advance information about an incident and time pressure can all contribute to the creation of stress. </a:t>
            </a:r>
          </a:p>
          <a:p>
            <a:pPr>
              <a:defRPr/>
            </a:pPr>
            <a:endParaRPr lang="en-GB" sz="1100" dirty="0">
              <a:latin typeface="Arial" panose="020B0604020202020204" pitchFamily="34" charset="0"/>
              <a:ea typeface="Tahoma" panose="020B0604030504040204" pitchFamily="34" charset="0"/>
              <a:cs typeface="Arial" panose="020B0604020202020204" pitchFamily="34" charset="0"/>
            </a:endParaRPr>
          </a:p>
          <a:p>
            <a:pPr>
              <a:defRPr/>
            </a:pPr>
            <a:r>
              <a:rPr lang="en-US" sz="1100" dirty="0">
                <a:solidFill>
                  <a:srgbClr val="0000FF"/>
                </a:solidFill>
                <a:latin typeface="Arial" panose="020B0604020202020204" pitchFamily="34" charset="0"/>
                <a:ea typeface="Tahoma" panose="020B0604030504040204" pitchFamily="34" charset="0"/>
                <a:cs typeface="Arial" panose="020B0604020202020204" pitchFamily="34" charset="0"/>
              </a:rPr>
              <a:t>Communicating the trauma message: </a:t>
            </a:r>
            <a:r>
              <a:rPr lang="en-US" sz="1100" dirty="0">
                <a:latin typeface="Arial" panose="020B0604020202020204" pitchFamily="34" charset="0"/>
                <a:ea typeface="Tahoma" panose="020B0604030504040204" pitchFamily="34" charset="0"/>
                <a:cs typeface="Arial" panose="020B0604020202020204" pitchFamily="34" charset="0"/>
              </a:rPr>
              <a:t>Dependent on local force policy, if the Family Liaison Officer is unavailable, the task of delivering the trauma message to the family of a victim may fall to another officer who has attended the incident. </a:t>
            </a:r>
          </a:p>
          <a:p>
            <a:pPr>
              <a:defRPr/>
            </a:pPr>
            <a:endParaRPr lang="en-US" sz="1100" dirty="0">
              <a:latin typeface="Arial" panose="020B0604020202020204" pitchFamily="34" charset="0"/>
              <a:ea typeface="Tahoma" panose="020B0604030504040204" pitchFamily="34" charset="0"/>
              <a:cs typeface="Arial" panose="020B0604020202020204" pitchFamily="34" charset="0"/>
            </a:endParaRPr>
          </a:p>
          <a:p>
            <a:pPr>
              <a:defRPr/>
            </a:pPr>
            <a:r>
              <a:rPr lang="en-US" sz="1100" dirty="0">
                <a:solidFill>
                  <a:srgbClr val="0000FF"/>
                </a:solidFill>
                <a:latin typeface="Arial" panose="020B0604020202020204" pitchFamily="34" charset="0"/>
                <a:ea typeface="Tahoma" panose="020B0604030504040204" pitchFamily="34" charset="0"/>
                <a:cs typeface="Arial" panose="020B0604020202020204" pitchFamily="34" charset="0"/>
              </a:rPr>
              <a:t>Critical Stress Incidents</a:t>
            </a:r>
            <a:r>
              <a:rPr lang="en-US" sz="1100" dirty="0">
                <a:latin typeface="Arial" panose="020B0604020202020204" pitchFamily="34" charset="0"/>
                <a:ea typeface="Tahoma" panose="020B0604030504040204" pitchFamily="34" charset="0"/>
                <a:cs typeface="Arial" panose="020B0604020202020204" pitchFamily="34" charset="0"/>
              </a:rPr>
              <a:t>: Dealing with the aftermath of serious road traffic collisions may well be a major stressor. Stress can arise from repeated exposure to distressing incidents and aspects of a current situation could prompt the recall of upsetting memories.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31544718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4284663"/>
          </a:xfrm>
        </p:spPr>
        <p:txBody>
          <a:bodyPr/>
          <a:lstStyle/>
          <a:p>
            <a:pPr>
              <a:defRPr/>
            </a:pPr>
            <a:r>
              <a:rPr lang="en-US" sz="1100" dirty="0">
                <a:latin typeface="Arial" panose="020B0604020202020204" pitchFamily="34" charset="0"/>
                <a:ea typeface="Tahoma" panose="020B0604030504040204" pitchFamily="34" charset="0"/>
                <a:cs typeface="Arial" panose="020B0604020202020204" pitchFamily="34" charset="0"/>
              </a:rPr>
              <a:t>Reducing the risk of physical injury and stress.</a:t>
            </a:r>
          </a:p>
          <a:p>
            <a:pPr>
              <a:defRPr/>
            </a:pPr>
            <a:endParaRPr lang="en-US" sz="1100" dirty="0">
              <a:latin typeface="Arial" panose="020B0604020202020204" pitchFamily="34" charset="0"/>
              <a:ea typeface="Tahoma" panose="020B0604030504040204" pitchFamily="34" charset="0"/>
              <a:cs typeface="Arial" panose="020B0604020202020204" pitchFamily="34" charset="0"/>
            </a:endParaRPr>
          </a:p>
          <a:p>
            <a:pPr>
              <a:defRPr/>
            </a:pPr>
            <a:r>
              <a:rPr lang="en-US" sz="1100" dirty="0">
                <a:latin typeface="Arial" panose="020B0604020202020204" pitchFamily="34" charset="0"/>
                <a:ea typeface="Tahoma" panose="020B0604030504040204" pitchFamily="34" charset="0"/>
                <a:cs typeface="Arial" panose="020B0604020202020204" pitchFamily="34" charset="0"/>
              </a:rPr>
              <a:t>Many of the risks to physical injury can be reduced by adhering to force and national policies that provide guidance on: </a:t>
            </a:r>
          </a:p>
          <a:p>
            <a:pPr>
              <a:defRPr/>
            </a:pPr>
            <a:endParaRPr lang="en-US" sz="1100" dirty="0">
              <a:latin typeface="Arial" panose="020B0604020202020204" pitchFamily="34" charset="0"/>
              <a:ea typeface="Tahoma" panose="020B0604030504040204" pitchFamily="34" charset="0"/>
              <a:cs typeface="Arial" panose="020B0604020202020204" pitchFamily="34" charset="0"/>
            </a:endParaRPr>
          </a:p>
          <a:p>
            <a:pPr marL="342900" indent="-342900">
              <a:buFont typeface="Wingdings" panose="05000000000000000000" pitchFamily="2" charset="2"/>
              <a:buChar char="Ø"/>
              <a:defRPr/>
            </a:pPr>
            <a:r>
              <a:rPr lang="en-US" sz="1100" dirty="0">
                <a:latin typeface="Arial" panose="020B0604020202020204" pitchFamily="34" charset="0"/>
                <a:ea typeface="Tahoma" panose="020B0604030504040204" pitchFamily="34" charset="0"/>
                <a:cs typeface="Arial" panose="020B0604020202020204" pitchFamily="34" charset="0"/>
              </a:rPr>
              <a:t>Effective and safe working practices that are reinforced by appropriate training regimes; for example; the requirement to use appropriate clothing and approved equipment </a:t>
            </a:r>
          </a:p>
          <a:p>
            <a:pPr marL="342900" indent="-342900">
              <a:buFont typeface="Wingdings" panose="05000000000000000000" pitchFamily="2" charset="2"/>
              <a:buChar char="Ø"/>
              <a:defRPr/>
            </a:pPr>
            <a:endParaRPr lang="en-US" sz="1100" dirty="0">
              <a:latin typeface="Arial" panose="020B0604020202020204" pitchFamily="34" charset="0"/>
              <a:ea typeface="Tahoma" panose="020B0604030504040204" pitchFamily="34" charset="0"/>
              <a:cs typeface="Arial" panose="020B0604020202020204" pitchFamily="34" charset="0"/>
            </a:endParaRPr>
          </a:p>
          <a:p>
            <a:pPr marL="342900" indent="-342900">
              <a:buFont typeface="Wingdings" panose="05000000000000000000" pitchFamily="2" charset="2"/>
              <a:buChar char="Ø"/>
              <a:defRPr/>
            </a:pPr>
            <a:r>
              <a:rPr lang="en-US" sz="1100" dirty="0">
                <a:latin typeface="Arial" panose="020B0604020202020204" pitchFamily="34" charset="0"/>
                <a:ea typeface="Tahoma" panose="020B0604030504040204" pitchFamily="34" charset="0"/>
                <a:cs typeface="Arial" panose="020B0604020202020204" pitchFamily="34" charset="0"/>
              </a:rPr>
              <a:t>Ensuring any vehicles used are checked properly prior to use to ensure that they are safe to use and contain sufficient, well-maintained equipment, suitable for dealing with incidents</a:t>
            </a:r>
          </a:p>
          <a:p>
            <a:pPr marL="342900" indent="-342900">
              <a:buFont typeface="Wingdings" panose="05000000000000000000" pitchFamily="2" charset="2"/>
              <a:buChar char="Ø"/>
              <a:defRPr/>
            </a:pPr>
            <a:endParaRPr lang="en-US" sz="1100" dirty="0">
              <a:latin typeface="Arial" panose="020B0604020202020204" pitchFamily="34" charset="0"/>
              <a:ea typeface="Tahoma" panose="020B0604030504040204" pitchFamily="34" charset="0"/>
              <a:cs typeface="Arial" panose="020B0604020202020204" pitchFamily="34" charset="0"/>
            </a:endParaRPr>
          </a:p>
          <a:p>
            <a:pPr marL="342900" indent="-342900">
              <a:buFont typeface="Wingdings" panose="05000000000000000000" pitchFamily="2" charset="2"/>
              <a:buChar char="Ø"/>
              <a:defRPr/>
            </a:pPr>
            <a:r>
              <a:rPr lang="en-US" sz="1100" dirty="0" err="1">
                <a:latin typeface="Arial" panose="020B0604020202020204" pitchFamily="34" charset="0"/>
                <a:ea typeface="Tahoma" panose="020B0604030504040204" pitchFamily="34" charset="0"/>
                <a:cs typeface="Arial" panose="020B0604020202020204" pitchFamily="34" charset="0"/>
              </a:rPr>
              <a:t>Utilising</a:t>
            </a:r>
            <a:r>
              <a:rPr lang="en-US" sz="1100" dirty="0">
                <a:latin typeface="Arial" panose="020B0604020202020204" pitchFamily="34" charset="0"/>
                <a:ea typeface="Tahoma" panose="020B0604030504040204" pitchFamily="34" charset="0"/>
                <a:cs typeface="Arial" panose="020B0604020202020204" pitchFamily="34" charset="0"/>
              </a:rPr>
              <a:t> cordoning and signing equipment, together with available lighting to enhance the safety of all involved at the scene of an incident </a:t>
            </a:r>
          </a:p>
          <a:p>
            <a:pPr marL="342900" indent="-342900">
              <a:buFont typeface="Wingdings" panose="05000000000000000000" pitchFamily="2" charset="2"/>
              <a:buChar char="Ø"/>
              <a:defRPr/>
            </a:pPr>
            <a:endParaRPr lang="en-US" sz="1100" dirty="0">
              <a:latin typeface="Arial" panose="020B0604020202020204" pitchFamily="34" charset="0"/>
              <a:ea typeface="Tahoma" panose="020B0604030504040204" pitchFamily="34" charset="0"/>
              <a:cs typeface="Arial" panose="020B0604020202020204" pitchFamily="34" charset="0"/>
            </a:endParaRPr>
          </a:p>
          <a:p>
            <a:pPr marL="342900" indent="-342900">
              <a:buFont typeface="Wingdings" panose="05000000000000000000" pitchFamily="2" charset="2"/>
              <a:buChar char="Ø"/>
              <a:defRPr/>
            </a:pPr>
            <a:r>
              <a:rPr lang="en-US" sz="1100" dirty="0">
                <a:latin typeface="Arial" panose="020B0604020202020204" pitchFamily="34" charset="0"/>
                <a:ea typeface="Tahoma" panose="020B0604030504040204" pitchFamily="34" charset="0"/>
                <a:cs typeface="Arial" panose="020B0604020202020204" pitchFamily="34" charset="0"/>
              </a:rPr>
              <a:t>Where it necessary to stop a vehicle (driven by another person), doing so in a safe manner, using the </a:t>
            </a:r>
            <a:r>
              <a:rPr lang="en-US" sz="1100" dirty="0" err="1">
                <a:latin typeface="Arial" panose="020B0604020202020204" pitchFamily="34" charset="0"/>
                <a:ea typeface="Tahoma" panose="020B0604030504040204" pitchFamily="34" charset="0"/>
                <a:cs typeface="Arial" panose="020B0604020202020204" pitchFamily="34" charset="0"/>
              </a:rPr>
              <a:t>recognised</a:t>
            </a:r>
            <a:r>
              <a:rPr lang="en-US" sz="1100" dirty="0">
                <a:latin typeface="Arial" panose="020B0604020202020204" pitchFamily="34" charset="0"/>
                <a:ea typeface="Tahoma" panose="020B0604030504040204" pitchFamily="34" charset="0"/>
                <a:cs typeface="Arial" panose="020B0604020202020204" pitchFamily="34" charset="0"/>
              </a:rPr>
              <a:t> signals to do so.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10328617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4284663"/>
          </a:xfrm>
        </p:spPr>
        <p:txBody>
          <a:bodyPr/>
          <a:lstStyle/>
          <a:p>
            <a:pPr>
              <a:defRPr/>
            </a:pPr>
            <a:r>
              <a:rPr lang="en-US" sz="1100" b="1" dirty="0">
                <a:latin typeface="Arial" panose="020B0604020202020204" pitchFamily="34" charset="0"/>
                <a:cs typeface="Arial" panose="020B0604020202020204" pitchFamily="34" charset="0"/>
              </a:rPr>
              <a:t>What to consider when stopping a vehicle on a road:</a:t>
            </a:r>
          </a:p>
          <a:p>
            <a:pPr>
              <a:defRPr/>
            </a:pPr>
            <a:endParaRPr lang="en-US" sz="1100" dirty="0">
              <a:latin typeface="Arial" panose="020B0604020202020204" pitchFamily="34" charset="0"/>
              <a:cs typeface="Arial" panose="020B0604020202020204" pitchFamily="34" charset="0"/>
            </a:endParaRPr>
          </a:p>
          <a:p>
            <a:pPr>
              <a:defRPr/>
            </a:pPr>
            <a:r>
              <a:rPr lang="en-US" sz="1100" dirty="0">
                <a:latin typeface="Arial" panose="020B0604020202020204" pitchFamily="34" charset="0"/>
                <a:cs typeface="Arial" panose="020B0604020202020204" pitchFamily="34" charset="0"/>
              </a:rPr>
              <a:t>Once the decision has been made to stop a vehicle on the road, a number of things need to be considered, all of which should be underpinned by a dynamic risk assessment. The main factors to think about and act on are: </a:t>
            </a:r>
          </a:p>
          <a:p>
            <a:pPr>
              <a:defRPr/>
            </a:pPr>
            <a:endParaRPr lang="en-US" sz="11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Ø"/>
              <a:defRPr/>
            </a:pPr>
            <a:r>
              <a:rPr lang="en-US" sz="1100" dirty="0">
                <a:latin typeface="Arial" panose="020B0604020202020204" pitchFamily="34" charset="0"/>
                <a:cs typeface="Arial" panose="020B0604020202020204" pitchFamily="34" charset="0"/>
              </a:rPr>
              <a:t>Using the correct arm and hand signals to stop the vehicle </a:t>
            </a:r>
          </a:p>
          <a:p>
            <a:pPr>
              <a:defRPr/>
            </a:pPr>
            <a:endParaRPr lang="en-US" sz="11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Ø"/>
              <a:defRPr/>
            </a:pPr>
            <a:r>
              <a:rPr lang="en-US" sz="1100" dirty="0" err="1">
                <a:latin typeface="Arial" panose="020B0604020202020204" pitchFamily="34" charset="0"/>
                <a:cs typeface="Arial" panose="020B0604020202020204" pitchFamily="34" charset="0"/>
              </a:rPr>
              <a:t>Minimising</a:t>
            </a:r>
            <a:r>
              <a:rPr lang="en-US" sz="1100" dirty="0">
                <a:latin typeface="Arial" panose="020B0604020202020204" pitchFamily="34" charset="0"/>
                <a:cs typeface="Arial" panose="020B0604020202020204" pitchFamily="34" charset="0"/>
              </a:rPr>
              <a:t> the risk of the vehicle obstructing other traffic and road users; consider removal from the carriageway. </a:t>
            </a:r>
          </a:p>
          <a:p>
            <a:pPr>
              <a:defRPr/>
            </a:pPr>
            <a:endParaRPr lang="en-GB" sz="1100" dirty="0">
              <a:latin typeface="Arial" panose="020B0604020202020204" pitchFamily="34" charset="0"/>
              <a:cs typeface="Arial" panose="020B0604020202020204" pitchFamily="34" charset="0"/>
            </a:endParaRPr>
          </a:p>
          <a:p>
            <a:pPr>
              <a:defRPr/>
            </a:pPr>
            <a:r>
              <a:rPr lang="en-US" sz="1100" dirty="0">
                <a:latin typeface="Arial" panose="020B0604020202020204" pitchFamily="34" charset="0"/>
                <a:cs typeface="Arial" panose="020B0604020202020204" pitchFamily="34" charset="0"/>
              </a:rPr>
              <a:t>There are additional considerations where the vehicle is suspected of being involved in terrorism or believed to be carrying firearms, drugs or vulnerable people: specialist advice should be sought in these situations. </a:t>
            </a:r>
            <a:endParaRPr lang="en-GB"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2451554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4284663"/>
          </a:xfrm>
        </p:spPr>
        <p:txBody>
          <a:bodyPr/>
          <a:lstStyle/>
          <a:p>
            <a:pPr>
              <a:spcBef>
                <a:spcPct val="0"/>
              </a:spcBef>
              <a:buFontTx/>
              <a:buNone/>
            </a:pPr>
            <a:r>
              <a:rPr lang="en-US" altLang="en-US" sz="1100" dirty="0">
                <a:solidFill>
                  <a:srgbClr val="002060"/>
                </a:solidFill>
                <a:latin typeface="Arial" panose="020B0604020202020204" pitchFamily="34" charset="0"/>
                <a:ea typeface="ＭＳ Ｐゴシック" panose="020B0600070205080204" pitchFamily="34" charset="-128"/>
                <a:cs typeface="Arial" panose="020B0604020202020204" pitchFamily="34" charset="0"/>
              </a:rPr>
              <a:t>Many incidents on the road can be dealt with by those directly affected and without the need to involve the police. </a:t>
            </a:r>
          </a:p>
          <a:p>
            <a:pPr>
              <a:spcBef>
                <a:spcPct val="0"/>
              </a:spcBef>
              <a:buFontTx/>
              <a:buNone/>
            </a:pPr>
            <a:endParaRPr lang="en-US" altLang="en-US" sz="1100" dirty="0">
              <a:solidFill>
                <a:srgbClr val="002060"/>
              </a:solidFill>
              <a:latin typeface="Arial" panose="020B0604020202020204" pitchFamily="34" charset="0"/>
              <a:ea typeface="ＭＳ Ｐゴシック" panose="020B0600070205080204" pitchFamily="34" charset="-128"/>
              <a:cs typeface="Arial" panose="020B0604020202020204" pitchFamily="34" charset="0"/>
            </a:endParaRPr>
          </a:p>
          <a:p>
            <a:pPr>
              <a:spcBef>
                <a:spcPct val="0"/>
              </a:spcBef>
              <a:buFontTx/>
              <a:buNone/>
            </a:pPr>
            <a:r>
              <a:rPr lang="en-US" altLang="en-US" sz="1100" dirty="0">
                <a:solidFill>
                  <a:srgbClr val="002060"/>
                </a:solidFill>
                <a:latin typeface="Arial" panose="020B0604020202020204" pitchFamily="34" charset="0"/>
                <a:ea typeface="ＭＳ Ｐゴシック" panose="020B0600070205080204" pitchFamily="34" charset="-128"/>
                <a:cs typeface="Arial" panose="020B0604020202020204" pitchFamily="34" charset="0"/>
              </a:rPr>
              <a:t>Others will need a police officer to attend and take action; from initially administering first aid where required, to carrying out initial investigations into the cause of a collision. </a:t>
            </a:r>
          </a:p>
          <a:p>
            <a:pPr>
              <a:spcBef>
                <a:spcPct val="0"/>
              </a:spcBef>
              <a:buFontTx/>
              <a:buNone/>
            </a:pPr>
            <a:endParaRPr lang="en-US" altLang="en-US" sz="1100" dirty="0">
              <a:solidFill>
                <a:srgbClr val="002060"/>
              </a:solidFill>
              <a:latin typeface="Arial" panose="020B0604020202020204" pitchFamily="34" charset="0"/>
              <a:ea typeface="ＭＳ Ｐゴシック" panose="020B0600070205080204" pitchFamily="34" charset="-128"/>
              <a:cs typeface="Arial" panose="020B0604020202020204" pitchFamily="34" charset="0"/>
            </a:endParaRPr>
          </a:p>
          <a:p>
            <a:pPr>
              <a:spcBef>
                <a:spcPct val="0"/>
              </a:spcBef>
              <a:buFontTx/>
              <a:buNone/>
            </a:pPr>
            <a:r>
              <a:rPr lang="en-US" altLang="en-US" sz="1100" dirty="0">
                <a:solidFill>
                  <a:srgbClr val="002060"/>
                </a:solidFill>
                <a:latin typeface="Arial" panose="020B0604020202020204" pitchFamily="34" charset="0"/>
                <a:ea typeface="ＭＳ Ｐゴシック" panose="020B0600070205080204" pitchFamily="34" charset="-128"/>
                <a:cs typeface="Arial" panose="020B0604020202020204" pitchFamily="34" charset="0"/>
              </a:rPr>
              <a:t>At incidents where other specialist resources (personnel and equipment) are required, the involvement of partner agencies should be considered. </a:t>
            </a:r>
            <a:endParaRPr lang="en-GB" altLang="en-US" sz="1100" dirty="0">
              <a:solidFill>
                <a:srgbClr val="002060"/>
              </a:solidFill>
              <a:latin typeface="Arial" panose="020B0604020202020204" pitchFamily="34" charset="0"/>
              <a:ea typeface="ＭＳ Ｐゴシック" panose="020B0600070205080204" pitchFamily="34" charset="-128"/>
              <a:cs typeface="Arial" panose="020B0604020202020204" pitchFamily="34" charset="0"/>
            </a:endParaRPr>
          </a:p>
          <a:p>
            <a:endParaRPr lang="en-GB" dirty="0">
              <a:solidFill>
                <a:srgbClr val="002060"/>
              </a:solidFill>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18226357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4284663"/>
          </a:xfrm>
        </p:spPr>
        <p:txBody>
          <a:bodyPr/>
          <a:lstStyle/>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In order to successfully engage in effective professional partnerships it is important to </a:t>
            </a:r>
            <a:r>
              <a:rPr lang="en-US" altLang="en-US" sz="1100" dirty="0" err="1">
                <a:latin typeface="Arial" panose="020B0604020202020204" pitchFamily="34" charset="0"/>
                <a:ea typeface="ＭＳ Ｐゴシック" panose="020B0600070205080204" pitchFamily="34" charset="-128"/>
                <a:cs typeface="Arial" panose="020B0604020202020204" pitchFamily="34" charset="0"/>
              </a:rPr>
              <a:t>recognise</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 who your partners are, so as to gain a greater understanding of the roles they carry out, their relevance to your duties, and the ways in which they can work alongside you.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28127949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777875" y="152400"/>
            <a:ext cx="5022850" cy="2825750"/>
          </a:xfrm>
        </p:spPr>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14</a:t>
            </a:fld>
            <a:endParaRPr lang="en-GB">
              <a:solidFill>
                <a:prstClr val="black"/>
              </a:solidFill>
            </a:endParaRPr>
          </a:p>
        </p:txBody>
      </p:sp>
      <p:sp>
        <p:nvSpPr>
          <p:cNvPr id="5" name="Notes Placeholder 4"/>
          <p:cNvSpPr>
            <a:spLocks noGrp="1"/>
          </p:cNvSpPr>
          <p:nvPr>
            <p:ph type="body" sz="quarter" idx="11"/>
          </p:nvPr>
        </p:nvSpPr>
        <p:spPr>
          <a:xfrm>
            <a:off x="603250" y="3378200"/>
            <a:ext cx="5486400" cy="3600450"/>
          </a:xfrm>
        </p:spPr>
        <p:txBody>
          <a:bodyPr/>
          <a:lstStyle/>
          <a:p>
            <a:r>
              <a:rPr lang="en-GB" sz="1100" b="1" dirty="0">
                <a:latin typeface="Arial" panose="020B0604020202020204" pitchFamily="34" charset="0"/>
                <a:cs typeface="Arial" panose="020B0604020202020204" pitchFamily="34" charset="0"/>
              </a:rPr>
              <a:t>Group work.</a:t>
            </a:r>
          </a:p>
          <a:p>
            <a:r>
              <a:rPr lang="en-GB" sz="1100" dirty="0">
                <a:latin typeface="Arial" panose="020B0604020202020204" pitchFamily="34" charset="0"/>
                <a:cs typeface="Arial" panose="020B0604020202020204" pitchFamily="34" charset="0"/>
              </a:rPr>
              <a:t>Group to be split into 4 sub-groups and allocated 4 partner agencies each.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sub groups are then to be given 15 minutes to research the role of their allocated agencies.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Once researched they will present their findings to the rest of the class in a format chosen by the trainer (e.g. flipchart/discussion etc.).</a:t>
            </a:r>
          </a:p>
          <a:p>
            <a:endParaRPr lang="en-GB" b="1" dirty="0"/>
          </a:p>
        </p:txBody>
      </p:sp>
    </p:spTree>
    <p:extLst>
      <p:ext uri="{BB962C8B-B14F-4D97-AF65-F5344CB8AC3E}">
        <p14:creationId xmlns:p14="http://schemas.microsoft.com/office/powerpoint/2010/main" val="8963902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043113" y="1098550"/>
            <a:ext cx="2289175" cy="1289050"/>
          </a:xfrm>
        </p:spPr>
      </p:sp>
      <p:sp>
        <p:nvSpPr>
          <p:cNvPr id="3" name="Notes Placeholder 2"/>
          <p:cNvSpPr>
            <a:spLocks noGrp="1"/>
          </p:cNvSpPr>
          <p:nvPr>
            <p:ph type="body" idx="1"/>
          </p:nvPr>
        </p:nvSpPr>
        <p:spPr>
          <a:xfrm>
            <a:off x="628650" y="2533649"/>
            <a:ext cx="5486400" cy="5880101"/>
          </a:xfrm>
        </p:spPr>
        <p:txBody>
          <a:bodyPr/>
          <a:lstStyle/>
          <a:p>
            <a:pPr>
              <a:spcBef>
                <a:spcPct val="0"/>
              </a:spcBef>
              <a:buFontTx/>
              <a:buNone/>
              <a:defRPr/>
            </a:pPr>
            <a:r>
              <a:rPr lang="en-GB" altLang="en-US" sz="1100" dirty="0">
                <a:solidFill>
                  <a:srgbClr val="0000FF"/>
                </a:solidFill>
                <a:latin typeface="Arial" panose="020B0604020202020204" pitchFamily="34" charset="0"/>
                <a:ea typeface="ＭＳ Ｐゴシック" pitchFamily="34" charset="-128"/>
                <a:cs typeface="Arial" panose="020B0604020202020204" pitchFamily="34" charset="0"/>
              </a:rPr>
              <a:t>Ambulance Service:</a:t>
            </a:r>
          </a:p>
          <a:p>
            <a:pPr>
              <a:spcBef>
                <a:spcPct val="0"/>
              </a:spcBef>
              <a:buFontTx/>
              <a:buNone/>
              <a:defRPr/>
            </a:pPr>
            <a:r>
              <a:rPr lang="en-US" sz="1100" dirty="0">
                <a:latin typeface="Arial" panose="020B0604020202020204" pitchFamily="34" charset="0"/>
                <a:cs typeface="Arial" panose="020B0604020202020204" pitchFamily="34" charset="0"/>
              </a:rPr>
              <a:t>The Ambulance Service is the emergency response wing of the National Health Service (NHS) and has two main functions: </a:t>
            </a:r>
          </a:p>
          <a:p>
            <a:pPr marL="342900" indent="-342900">
              <a:buFont typeface="Wingdings" panose="05000000000000000000" pitchFamily="2" charset="2"/>
              <a:buChar char="Ø"/>
              <a:defRPr/>
            </a:pPr>
            <a:r>
              <a:rPr lang="en-US" sz="1100" dirty="0">
                <a:latin typeface="Arial" panose="020B0604020202020204" pitchFamily="34" charset="0"/>
                <a:cs typeface="Arial" panose="020B0604020202020204" pitchFamily="34" charset="0"/>
              </a:rPr>
              <a:t>An accident and emergency paramedical function </a:t>
            </a:r>
          </a:p>
          <a:p>
            <a:pPr marL="342900" indent="-342900">
              <a:buFont typeface="Wingdings" panose="05000000000000000000" pitchFamily="2" charset="2"/>
              <a:buChar char="Ø"/>
              <a:defRPr/>
            </a:pPr>
            <a:r>
              <a:rPr lang="en-US" sz="1100" dirty="0">
                <a:latin typeface="Arial" panose="020B0604020202020204" pitchFamily="34" charset="0"/>
                <a:cs typeface="Arial" panose="020B0604020202020204" pitchFamily="34" charset="0"/>
              </a:rPr>
              <a:t>The patient transport service function which transfers patients with particular needs, such as help with mobility, to and from their hospital appointments. </a:t>
            </a: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There are currently 11 NHS ambulance trusts in England; Scotland, Wales and Northern Ireland have their own separate ambulance services.</a:t>
            </a:r>
          </a:p>
          <a:p>
            <a:endParaRPr 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US" altLang="en-US" sz="1100" dirty="0">
                <a:solidFill>
                  <a:srgbClr val="0000FF"/>
                </a:solidFill>
                <a:latin typeface="Arial" panose="020B0604020202020204" pitchFamily="34" charset="0"/>
                <a:ea typeface="ＭＳ Ｐゴシック" panose="020B0600070205080204" pitchFamily="34" charset="-128"/>
                <a:cs typeface="Arial" panose="020B0604020202020204" pitchFamily="34" charset="0"/>
              </a:rPr>
              <a:t>Fire and Rescue Service (FRS) </a:t>
            </a: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In relation to incidents on the roads, the FRS is responsible for rescuing and protecting people from serious harm in the event of road traffic accidents. They also have powers to: </a:t>
            </a: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 Move or break into a vehicle without the consent of its owner </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 Close a highway </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 Stop and regulate traffic </a:t>
            </a: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 Restrict the access of persons to premises or a place. </a:t>
            </a:r>
          </a:p>
          <a:p>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US" altLang="en-US" sz="1100" dirty="0">
                <a:solidFill>
                  <a:srgbClr val="0000FF"/>
                </a:solidFill>
                <a:latin typeface="Arial" panose="020B0604020202020204" pitchFamily="34" charset="0"/>
                <a:ea typeface="ＭＳ Ｐゴシック" panose="020B0600070205080204" pitchFamily="34" charset="-128"/>
                <a:cs typeface="Arial" panose="020B0604020202020204" pitchFamily="34" charset="0"/>
              </a:rPr>
              <a:t>Driver and Vehicle Licensing Agency (DVLA) </a:t>
            </a: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The DVLA holds data on drivers and vehicles for the UK. Much of the data it holds is on the Police National Computer (PNC), which in turn updates details held by the DVLA such as lost/stolen reports and disqualified drivers. The DVLA has a police liaison and support group (PLSG) and each force has nominated DVLA liaison officers. The PLSG are able to provide other services to the police through a direct police liaison telephone number. These include: </a:t>
            </a: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 Detailed vehicle and driver histories, including microfilmed documentation </a:t>
            </a: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 Examination of suspected forged driver or vehicle documents </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 Procedural and operational queries </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 INTERPOL stolen vehicle database </a:t>
            </a: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 Sharing of intelligence through a dedicated intelligence unit </a:t>
            </a: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Administration of the misrepresented numbers scheme </a:t>
            </a: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 Administration of the register of number plate suppliers </a:t>
            </a: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 A central point for all data in respect of the national driver improvement and speed awareness schemes </a:t>
            </a: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 Access to the European car information system. </a:t>
            </a:r>
          </a:p>
          <a:p>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US" altLang="en-US" sz="1100" dirty="0">
                <a:solidFill>
                  <a:srgbClr val="0000FF"/>
                </a:solidFill>
                <a:latin typeface="Arial" panose="020B0604020202020204" pitchFamily="34" charset="0"/>
                <a:ea typeface="ＭＳ Ｐゴシック" panose="020B0600070205080204" pitchFamily="34" charset="-128"/>
                <a:cs typeface="Arial" panose="020B0604020202020204" pitchFamily="34" charset="0"/>
              </a:rPr>
              <a:t>The Driver and Vehicle Standards Agency (DVSA) </a:t>
            </a: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The DVSA has a broad range of responsibilities, including processing applications for </a:t>
            </a:r>
            <a:r>
              <a:rPr lang="en-US" altLang="en-US" sz="1100" dirty="0" err="1">
                <a:latin typeface="Arial" panose="020B0604020202020204" pitchFamily="34" charset="0"/>
                <a:ea typeface="ＭＳ Ｐゴシック" panose="020B0600070205080204" pitchFamily="34" charset="-128"/>
                <a:cs typeface="Arial" panose="020B0604020202020204" pitchFamily="34" charset="0"/>
              </a:rPr>
              <a:t>licences</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 to operate Lorries and buses and operating testing schemes for all vehicles. The agency also enforces vehicular law to ensure vehicles comply with legal standards and regulations. </a:t>
            </a: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The agency will also enforce drivers’ hours and licensing requirements in addition to providing training and advice for commercial operators. They investigate vehicle accidents, defects and recalls and run tests for instructors of large goods vehicles and driver trainers. </a:t>
            </a:r>
          </a:p>
          <a:p>
            <a:endParaRPr lang="en-GB" sz="1100" dirty="0">
              <a:latin typeface="Arial" panose="020B0604020202020204" pitchFamily="34" charset="0"/>
              <a:cs typeface="Arial" panose="020B0604020202020204" pitchFamily="34" charset="0"/>
            </a:endParaRPr>
          </a:p>
          <a:p>
            <a:pPr>
              <a:defRPr/>
            </a:pPr>
            <a:r>
              <a:rPr lang="en-US" sz="1100" dirty="0">
                <a:solidFill>
                  <a:srgbClr val="0000FF"/>
                </a:solidFill>
                <a:latin typeface="Arial" panose="020B0604020202020204" pitchFamily="34" charset="0"/>
                <a:cs typeface="Arial" panose="020B0604020202020204" pitchFamily="34" charset="0"/>
              </a:rPr>
              <a:t>Traffic Wales</a:t>
            </a:r>
          </a:p>
          <a:p>
            <a:pPr>
              <a:defRPr/>
            </a:pPr>
            <a:r>
              <a:rPr lang="en-US" sz="1100" dirty="0">
                <a:latin typeface="Arial" panose="020B0604020202020204" pitchFamily="34" charset="0"/>
                <a:cs typeface="Arial" panose="020B0604020202020204" pitchFamily="34" charset="0"/>
              </a:rPr>
              <a:t>Traffic Wales is the Welsh Assembly company charged with operating, maintaining and improving Wales’ trunk and major roads.</a:t>
            </a:r>
            <a:endParaRPr lang="en-US" altLang="en-US" sz="1100" dirty="0">
              <a:latin typeface="Arial" panose="020B0604020202020204" pitchFamily="34" charset="0"/>
              <a:ea typeface="ＭＳ Ｐゴシック" pitchFamily="34" charset="-128"/>
              <a:cs typeface="Arial" panose="020B0604020202020204" pitchFamily="34" charset="0"/>
            </a:endParaRPr>
          </a:p>
          <a:p>
            <a:pPr>
              <a:defRPr/>
            </a:pPr>
            <a:r>
              <a:rPr lang="en-US" sz="1100" dirty="0">
                <a:latin typeface="Arial" panose="020B0604020202020204" pitchFamily="34" charset="0"/>
                <a:cs typeface="Arial" panose="020B0604020202020204" pitchFamily="34" charset="0"/>
              </a:rPr>
              <a:t>They provide Highways England Traffic Officers to manage congestion, remove obstructions and assist vulnerable road users. They also undertake traffic management: </a:t>
            </a:r>
          </a:p>
          <a:p>
            <a:pPr marL="342900" indent="-342900">
              <a:buFont typeface="Wingdings" panose="05000000000000000000" pitchFamily="2" charset="2"/>
              <a:buChar char="Ø"/>
              <a:defRPr/>
            </a:pPr>
            <a:r>
              <a:rPr lang="en-GB" sz="1100" dirty="0">
                <a:latin typeface="Arial" panose="020B0604020202020204" pitchFamily="34" charset="0"/>
                <a:cs typeface="Arial" panose="020B0604020202020204" pitchFamily="34" charset="0"/>
              </a:rPr>
              <a:t>At the scene </a:t>
            </a:r>
          </a:p>
          <a:p>
            <a:pPr marL="342900" indent="-342900">
              <a:buFont typeface="Wingdings" panose="05000000000000000000" pitchFamily="2" charset="2"/>
              <a:buChar char="Ø"/>
              <a:defRPr/>
            </a:pPr>
            <a:r>
              <a:rPr lang="en-GB" sz="1100" dirty="0">
                <a:latin typeface="Arial" panose="020B0604020202020204" pitchFamily="34" charset="0"/>
                <a:cs typeface="Arial" panose="020B0604020202020204" pitchFamily="34" charset="0"/>
              </a:rPr>
              <a:t>Beyond the scene, including </a:t>
            </a:r>
          </a:p>
          <a:p>
            <a:pPr marL="342900" indent="-342900">
              <a:buFont typeface="Wingdings" panose="05000000000000000000" pitchFamily="2" charset="2"/>
              <a:buChar char="Ø"/>
              <a:defRPr/>
            </a:pPr>
            <a:r>
              <a:rPr lang="en-US" sz="1100" dirty="0">
                <a:latin typeface="Arial" panose="020B0604020202020204" pitchFamily="34" charset="0"/>
                <a:cs typeface="Arial" panose="020B0604020202020204" pitchFamily="34" charset="0"/>
              </a:rPr>
              <a:t>The approach to the incident </a:t>
            </a:r>
          </a:p>
          <a:p>
            <a:pPr marL="342900" indent="-342900">
              <a:buFont typeface="Wingdings" panose="05000000000000000000" pitchFamily="2" charset="2"/>
              <a:buChar char="Ø"/>
              <a:defRPr/>
            </a:pPr>
            <a:r>
              <a:rPr lang="en-US" sz="1100" dirty="0">
                <a:latin typeface="Arial" panose="020B0604020202020204" pitchFamily="34" charset="0"/>
                <a:cs typeface="Arial" panose="020B0604020202020204" pitchFamily="34" charset="0"/>
              </a:rPr>
              <a:t>The tactical, regional and wider strategic road network </a:t>
            </a:r>
          </a:p>
          <a:p>
            <a:pPr marL="342900" indent="-342900">
              <a:buFont typeface="Wingdings" panose="05000000000000000000" pitchFamily="2" charset="2"/>
              <a:buChar char="Ø"/>
              <a:defRPr/>
            </a:pPr>
            <a:r>
              <a:rPr lang="en-US" sz="1100" dirty="0">
                <a:latin typeface="Arial" panose="020B0604020202020204" pitchFamily="34" charset="0"/>
                <a:cs typeface="Arial" panose="020B0604020202020204" pitchFamily="34" charset="0"/>
              </a:rPr>
              <a:t>Of diversionary routes, including activities and actions to discharge their responsibility to inform motorists, through a range of technologies, of incidents that have occurred, the impact on the road network and alternative travel information. </a:t>
            </a:r>
          </a:p>
          <a:p>
            <a:endParaRPr lang="en-US" altLang="en-US" sz="1100" dirty="0">
              <a:ea typeface="ＭＳ Ｐゴシック" panose="020B0600070205080204" pitchFamily="34" charset="-128"/>
            </a:endParaRPr>
          </a:p>
          <a:p>
            <a:endParaRPr lang="en-GB" sz="1100"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15</a:t>
            </a:fld>
            <a:endParaRPr lang="en-GB">
              <a:solidFill>
                <a:prstClr val="black"/>
              </a:solidFill>
            </a:endParaRPr>
          </a:p>
        </p:txBody>
      </p:sp>
    </p:spTree>
    <p:extLst>
      <p:ext uri="{BB962C8B-B14F-4D97-AF65-F5344CB8AC3E}">
        <p14:creationId xmlns:p14="http://schemas.microsoft.com/office/powerpoint/2010/main" val="277224938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043113" y="1098550"/>
            <a:ext cx="2289175" cy="1289050"/>
          </a:xfrm>
        </p:spPr>
      </p:sp>
      <p:sp>
        <p:nvSpPr>
          <p:cNvPr id="3" name="Notes Placeholder 2"/>
          <p:cNvSpPr>
            <a:spLocks noGrp="1"/>
          </p:cNvSpPr>
          <p:nvPr>
            <p:ph type="body" idx="1"/>
          </p:nvPr>
        </p:nvSpPr>
        <p:spPr>
          <a:xfrm>
            <a:off x="628650" y="2533649"/>
            <a:ext cx="5486400" cy="5880101"/>
          </a:xfrm>
        </p:spPr>
        <p:txBody>
          <a:bodyPr/>
          <a:lstStyle/>
          <a:p>
            <a:pPr>
              <a:spcBef>
                <a:spcPct val="0"/>
              </a:spcBef>
              <a:buFontTx/>
              <a:buNone/>
              <a:defRPr/>
            </a:pPr>
            <a:r>
              <a:rPr lang="en-GB" altLang="en-US" sz="1100" dirty="0">
                <a:solidFill>
                  <a:srgbClr val="0000FF"/>
                </a:solidFill>
                <a:latin typeface="Arial" panose="020B0604020202020204" pitchFamily="34" charset="0"/>
                <a:ea typeface="ＭＳ Ｐゴシック" pitchFamily="34" charset="-128"/>
                <a:cs typeface="Arial" panose="020B0604020202020204" pitchFamily="34" charset="0"/>
              </a:rPr>
              <a:t>Ambulance Service:</a:t>
            </a:r>
          </a:p>
          <a:p>
            <a:pPr>
              <a:spcBef>
                <a:spcPct val="0"/>
              </a:spcBef>
              <a:buFontTx/>
              <a:buNone/>
              <a:defRPr/>
            </a:pPr>
            <a:r>
              <a:rPr lang="en-US" sz="1100" dirty="0">
                <a:latin typeface="Arial" panose="020B0604020202020204" pitchFamily="34" charset="0"/>
                <a:cs typeface="Arial" panose="020B0604020202020204" pitchFamily="34" charset="0"/>
              </a:rPr>
              <a:t>The Ambulance Service is the emergency response wing of the National Health Service (NHS) and has two main functions: </a:t>
            </a:r>
          </a:p>
          <a:p>
            <a:pPr marL="342900" indent="-342900">
              <a:buFont typeface="Wingdings" panose="05000000000000000000" pitchFamily="2" charset="2"/>
              <a:buChar char="Ø"/>
              <a:defRPr/>
            </a:pPr>
            <a:r>
              <a:rPr lang="en-US" sz="1100" dirty="0">
                <a:latin typeface="Arial" panose="020B0604020202020204" pitchFamily="34" charset="0"/>
                <a:cs typeface="Arial" panose="020B0604020202020204" pitchFamily="34" charset="0"/>
              </a:rPr>
              <a:t>An accident and emergency paramedical function </a:t>
            </a:r>
          </a:p>
          <a:p>
            <a:pPr marL="342900" indent="-342900">
              <a:buFont typeface="Wingdings" panose="05000000000000000000" pitchFamily="2" charset="2"/>
              <a:buChar char="Ø"/>
              <a:defRPr/>
            </a:pPr>
            <a:r>
              <a:rPr lang="en-US" sz="1100" dirty="0">
                <a:latin typeface="Arial" panose="020B0604020202020204" pitchFamily="34" charset="0"/>
                <a:cs typeface="Arial" panose="020B0604020202020204" pitchFamily="34" charset="0"/>
              </a:rPr>
              <a:t>The patient transport service function which transfers patients with particular needs, such as help with mobility, to and from their hospital appointments. </a:t>
            </a: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There are currently 11 NHS ambulance trusts in England; Scotland, Wales and Northern Ireland have their own separate ambulance services.</a:t>
            </a:r>
          </a:p>
          <a:p>
            <a:endParaRPr 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US" altLang="en-US" sz="1100" dirty="0">
                <a:solidFill>
                  <a:srgbClr val="0000FF"/>
                </a:solidFill>
                <a:latin typeface="Arial" panose="020B0604020202020204" pitchFamily="34" charset="0"/>
                <a:ea typeface="ＭＳ Ｐゴシック" panose="020B0600070205080204" pitchFamily="34" charset="-128"/>
                <a:cs typeface="Arial" panose="020B0604020202020204" pitchFamily="34" charset="0"/>
              </a:rPr>
              <a:t>Fire and Rescue Service (FRS) </a:t>
            </a: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In relation to incidents on the roads, the FRS is responsible for rescuing and protecting people from serious harm in the event of road traffic accidents. They also have powers to: </a:t>
            </a: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 Move or break into a vehicle without the consent of its owner </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 Close a highway </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 Stop and regulate traffic </a:t>
            </a: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 Restrict the access of persons to premises or a place. </a:t>
            </a:r>
          </a:p>
          <a:p>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US" altLang="en-US" sz="1100" dirty="0">
                <a:solidFill>
                  <a:srgbClr val="0000FF"/>
                </a:solidFill>
                <a:latin typeface="Arial" panose="020B0604020202020204" pitchFamily="34" charset="0"/>
                <a:ea typeface="ＭＳ Ｐゴシック" panose="020B0600070205080204" pitchFamily="34" charset="-128"/>
                <a:cs typeface="Arial" panose="020B0604020202020204" pitchFamily="34" charset="0"/>
              </a:rPr>
              <a:t>Driver and Vehicle Licensing Agency (DVLA) </a:t>
            </a: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The DVLA holds data on drivers and vehicles for the UK. Much of the data it holds is on the Police National Computer (PNC), which in turn updates details held by the DVLA such as lost/stolen reports and disqualified drivers. The DVLA has a police liaison and support group (PLSG) and each force has nominated DVLA liaison officers. The PLSG are able to provide other services to the police through a direct police liaison telephone number. These include: </a:t>
            </a: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 Detailed vehicle and driver histories, including microfilmed documentation </a:t>
            </a: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 Examination of suspected forged driver or vehicle documents </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 Procedural and operational queries </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 INTERPOL stolen vehicle database </a:t>
            </a: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 Sharing of intelligence through a dedicated intelligence unit </a:t>
            </a: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Administration of the misrepresented numbers scheme </a:t>
            </a: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 Administration of the register of number plate suppliers </a:t>
            </a: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 A central point for all data in respect of the national driver improvement and speed awareness schemes </a:t>
            </a: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 Access to the European car information system. </a:t>
            </a:r>
          </a:p>
          <a:p>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US" altLang="en-US" sz="1100" dirty="0">
                <a:solidFill>
                  <a:srgbClr val="0000FF"/>
                </a:solidFill>
                <a:latin typeface="Arial" panose="020B0604020202020204" pitchFamily="34" charset="0"/>
                <a:ea typeface="ＭＳ Ｐゴシック" panose="020B0600070205080204" pitchFamily="34" charset="-128"/>
                <a:cs typeface="Arial" panose="020B0604020202020204" pitchFamily="34" charset="0"/>
              </a:rPr>
              <a:t>The Driver and Vehicle Standards Agency (DVSA) </a:t>
            </a: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The DVSA has a broad range of responsibilities, including processing applications for </a:t>
            </a:r>
            <a:r>
              <a:rPr lang="en-US" altLang="en-US" sz="1100" dirty="0" err="1">
                <a:latin typeface="Arial" panose="020B0604020202020204" pitchFamily="34" charset="0"/>
                <a:ea typeface="ＭＳ Ｐゴシック" panose="020B0600070205080204" pitchFamily="34" charset="-128"/>
                <a:cs typeface="Arial" panose="020B0604020202020204" pitchFamily="34" charset="0"/>
              </a:rPr>
              <a:t>licences</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 to operate Lorries and buses and operating testing schemes for all vehicles. The agency also enforces vehicular law to ensure vehicles comply with legal standards and regulations. </a:t>
            </a: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The agency will also enforce drivers’ hours and licensing requirements in addition to providing training and advice for commercial operators. They investigate vehicle accidents, defects and recalls and run tests for instructors of large goods vehicles and driver trainers. </a:t>
            </a:r>
          </a:p>
          <a:p>
            <a:endParaRPr lang="en-GB" sz="1100" dirty="0">
              <a:latin typeface="Arial" panose="020B0604020202020204" pitchFamily="34" charset="0"/>
              <a:cs typeface="Arial" panose="020B0604020202020204" pitchFamily="34" charset="0"/>
            </a:endParaRPr>
          </a:p>
          <a:p>
            <a:pPr>
              <a:defRPr/>
            </a:pPr>
            <a:r>
              <a:rPr lang="en-US" sz="1100" dirty="0">
                <a:solidFill>
                  <a:srgbClr val="0000FF"/>
                </a:solidFill>
                <a:latin typeface="Arial" panose="020B0604020202020204" pitchFamily="34" charset="0"/>
                <a:cs typeface="Arial" panose="020B0604020202020204" pitchFamily="34" charset="0"/>
              </a:rPr>
              <a:t>Traffic Wales</a:t>
            </a:r>
          </a:p>
          <a:p>
            <a:pPr>
              <a:defRPr/>
            </a:pPr>
            <a:r>
              <a:rPr lang="en-US" sz="1100" dirty="0">
                <a:latin typeface="Arial" panose="020B0604020202020204" pitchFamily="34" charset="0"/>
                <a:cs typeface="Arial" panose="020B0604020202020204" pitchFamily="34" charset="0"/>
              </a:rPr>
              <a:t>Traffic Wales is the Welsh Assembly company charged with operating, maintaining and improving Wales’ trunk and major roads.</a:t>
            </a:r>
            <a:endParaRPr lang="en-US" altLang="en-US" sz="1100" dirty="0">
              <a:latin typeface="Arial" panose="020B0604020202020204" pitchFamily="34" charset="0"/>
              <a:ea typeface="ＭＳ Ｐゴシック" pitchFamily="34" charset="-128"/>
              <a:cs typeface="Arial" panose="020B0604020202020204" pitchFamily="34" charset="0"/>
            </a:endParaRPr>
          </a:p>
          <a:p>
            <a:pPr>
              <a:defRPr/>
            </a:pPr>
            <a:r>
              <a:rPr lang="en-US" sz="1100" dirty="0">
                <a:latin typeface="Arial" panose="020B0604020202020204" pitchFamily="34" charset="0"/>
                <a:cs typeface="Arial" panose="020B0604020202020204" pitchFamily="34" charset="0"/>
              </a:rPr>
              <a:t>They provide Highways England Traffic Officers to manage congestion, remove obstructions and assist vulnerable road users. They also undertake traffic management: </a:t>
            </a:r>
          </a:p>
          <a:p>
            <a:pPr marL="342900" indent="-342900">
              <a:buFont typeface="Wingdings" panose="05000000000000000000" pitchFamily="2" charset="2"/>
              <a:buChar char="Ø"/>
              <a:defRPr/>
            </a:pPr>
            <a:r>
              <a:rPr lang="en-GB" sz="1100" dirty="0">
                <a:latin typeface="Arial" panose="020B0604020202020204" pitchFamily="34" charset="0"/>
                <a:cs typeface="Arial" panose="020B0604020202020204" pitchFamily="34" charset="0"/>
              </a:rPr>
              <a:t>At the scene </a:t>
            </a:r>
          </a:p>
          <a:p>
            <a:pPr marL="342900" indent="-342900">
              <a:buFont typeface="Wingdings" panose="05000000000000000000" pitchFamily="2" charset="2"/>
              <a:buChar char="Ø"/>
              <a:defRPr/>
            </a:pPr>
            <a:r>
              <a:rPr lang="en-GB" sz="1100" dirty="0">
                <a:latin typeface="Arial" panose="020B0604020202020204" pitchFamily="34" charset="0"/>
                <a:cs typeface="Arial" panose="020B0604020202020204" pitchFamily="34" charset="0"/>
              </a:rPr>
              <a:t>Beyond the scene, including </a:t>
            </a:r>
          </a:p>
          <a:p>
            <a:pPr marL="342900" indent="-342900">
              <a:buFont typeface="Wingdings" panose="05000000000000000000" pitchFamily="2" charset="2"/>
              <a:buChar char="Ø"/>
              <a:defRPr/>
            </a:pPr>
            <a:r>
              <a:rPr lang="en-US" sz="1100" dirty="0">
                <a:latin typeface="Arial" panose="020B0604020202020204" pitchFamily="34" charset="0"/>
                <a:cs typeface="Arial" panose="020B0604020202020204" pitchFamily="34" charset="0"/>
              </a:rPr>
              <a:t>The approach to the incident </a:t>
            </a:r>
          </a:p>
          <a:p>
            <a:pPr marL="342900" indent="-342900">
              <a:buFont typeface="Wingdings" panose="05000000000000000000" pitchFamily="2" charset="2"/>
              <a:buChar char="Ø"/>
              <a:defRPr/>
            </a:pPr>
            <a:r>
              <a:rPr lang="en-US" sz="1100" dirty="0">
                <a:latin typeface="Arial" panose="020B0604020202020204" pitchFamily="34" charset="0"/>
                <a:cs typeface="Arial" panose="020B0604020202020204" pitchFamily="34" charset="0"/>
              </a:rPr>
              <a:t>The tactical, regional and wider strategic road network </a:t>
            </a:r>
          </a:p>
          <a:p>
            <a:pPr marL="342900" indent="-342900">
              <a:buFont typeface="Wingdings" panose="05000000000000000000" pitchFamily="2" charset="2"/>
              <a:buChar char="Ø"/>
              <a:defRPr/>
            </a:pPr>
            <a:r>
              <a:rPr lang="en-US" sz="1100" dirty="0">
                <a:latin typeface="Arial" panose="020B0604020202020204" pitchFamily="34" charset="0"/>
                <a:cs typeface="Arial" panose="020B0604020202020204" pitchFamily="34" charset="0"/>
              </a:rPr>
              <a:t>Of diversionary routes, including activities and actions to discharge their responsibility to inform motorists, through a range of technologies, of incidents that have occurred, the impact on the road network and alternative travel information. </a:t>
            </a:r>
          </a:p>
          <a:p>
            <a:endParaRPr lang="en-US" altLang="en-US" sz="1100" dirty="0">
              <a:ea typeface="ＭＳ Ｐゴシック" panose="020B0600070205080204" pitchFamily="34" charset="-128"/>
            </a:endParaRPr>
          </a:p>
          <a:p>
            <a:endParaRPr lang="en-GB" sz="1100"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16</a:t>
            </a:fld>
            <a:endParaRPr lang="en-GB">
              <a:solidFill>
                <a:prstClr val="black"/>
              </a:solidFill>
            </a:endParaRPr>
          </a:p>
        </p:txBody>
      </p:sp>
    </p:spTree>
    <p:extLst>
      <p:ext uri="{BB962C8B-B14F-4D97-AF65-F5344CB8AC3E}">
        <p14:creationId xmlns:p14="http://schemas.microsoft.com/office/powerpoint/2010/main" val="93794008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108200" y="146050"/>
            <a:ext cx="2324100" cy="1308100"/>
          </a:xfrm>
        </p:spPr>
      </p:sp>
      <p:sp>
        <p:nvSpPr>
          <p:cNvPr id="3" name="Notes Placeholder 2"/>
          <p:cNvSpPr>
            <a:spLocks noGrp="1"/>
          </p:cNvSpPr>
          <p:nvPr>
            <p:ph type="body" idx="1"/>
          </p:nvPr>
        </p:nvSpPr>
        <p:spPr>
          <a:xfrm>
            <a:off x="717550" y="1720849"/>
            <a:ext cx="5486400" cy="6902451"/>
          </a:xfrm>
        </p:spPr>
        <p:txBody>
          <a:bodyPr/>
          <a:lstStyle/>
          <a:p>
            <a:pPr>
              <a:defRPr/>
            </a:pPr>
            <a:r>
              <a:rPr lang="en-GB" sz="1100" b="1" dirty="0">
                <a:solidFill>
                  <a:srgbClr val="0000FF"/>
                </a:solidFill>
                <a:latin typeface="Arial" panose="020B0604020202020204" pitchFamily="34" charset="0"/>
                <a:cs typeface="Arial" panose="020B0604020202020204" pitchFamily="34" charset="0"/>
              </a:rPr>
              <a:t>Local Highway Authority</a:t>
            </a:r>
          </a:p>
          <a:p>
            <a:pPr>
              <a:defRPr/>
            </a:pPr>
            <a:r>
              <a:rPr lang="en-GB" sz="1100" dirty="0">
                <a:latin typeface="Arial" panose="020B0604020202020204" pitchFamily="34" charset="0"/>
                <a:cs typeface="Arial" panose="020B0604020202020204" pitchFamily="34" charset="0"/>
              </a:rPr>
              <a:t> </a:t>
            </a:r>
            <a:r>
              <a:rPr lang="en-US" sz="1100" dirty="0">
                <a:latin typeface="Arial" panose="020B0604020202020204" pitchFamily="34" charset="0"/>
                <a:cs typeface="Arial" panose="020B0604020202020204" pitchFamily="34" charset="0"/>
              </a:rPr>
              <a:t>The local highway authority is responsible for: </a:t>
            </a:r>
          </a:p>
          <a:p>
            <a:pPr marL="342900" indent="-342900">
              <a:buFont typeface="Wingdings" panose="05000000000000000000" pitchFamily="2" charset="2"/>
              <a:buChar char="Ø"/>
              <a:defRPr/>
            </a:pPr>
            <a:r>
              <a:rPr lang="en-US" sz="1100" dirty="0">
                <a:latin typeface="Arial" panose="020B0604020202020204" pitchFamily="34" charset="0"/>
                <a:cs typeface="Arial" panose="020B0604020202020204" pitchFamily="34" charset="0"/>
              </a:rPr>
              <a:t>Managing and maintaining roads within their area, excluding those that form the strategic road network</a:t>
            </a:r>
          </a:p>
          <a:p>
            <a:pPr marL="342900" indent="-342900">
              <a:buFont typeface="Wingdings" panose="05000000000000000000" pitchFamily="2" charset="2"/>
              <a:buChar char="Ø"/>
              <a:defRPr/>
            </a:pPr>
            <a:r>
              <a:rPr lang="en-GB" sz="1100" dirty="0">
                <a:latin typeface="Arial" panose="020B0604020202020204" pitchFamily="34" charset="0"/>
                <a:cs typeface="Arial" panose="020B0604020202020204" pitchFamily="34" charset="0"/>
              </a:rPr>
              <a:t>Managing traffic </a:t>
            </a:r>
          </a:p>
          <a:p>
            <a:pPr marL="342900" indent="-342900">
              <a:buFont typeface="Wingdings" panose="05000000000000000000" pitchFamily="2" charset="2"/>
              <a:buChar char="Ø"/>
              <a:defRPr/>
            </a:pPr>
            <a:r>
              <a:rPr lang="en-GB" sz="1100" dirty="0">
                <a:latin typeface="Arial" panose="020B0604020202020204" pitchFamily="34" charset="0"/>
                <a:cs typeface="Arial" panose="020B0604020202020204" pitchFamily="34" charset="0"/>
              </a:rPr>
              <a:t>Event planning</a:t>
            </a:r>
          </a:p>
          <a:p>
            <a:pPr marL="342900" indent="-342900">
              <a:buFont typeface="Wingdings" panose="05000000000000000000" pitchFamily="2" charset="2"/>
              <a:buChar char="Ø"/>
              <a:defRPr/>
            </a:pPr>
            <a:r>
              <a:rPr lang="en-GB" sz="1100" dirty="0">
                <a:latin typeface="Arial" panose="020B0604020202020204" pitchFamily="34" charset="0"/>
                <a:cs typeface="Arial" panose="020B0604020202020204" pitchFamily="34" charset="0"/>
              </a:rPr>
              <a:t> </a:t>
            </a:r>
            <a:r>
              <a:rPr lang="en-US" sz="1100" dirty="0">
                <a:latin typeface="Arial" panose="020B0604020202020204" pitchFamily="34" charset="0"/>
                <a:cs typeface="Arial" panose="020B0604020202020204" pitchFamily="34" charset="0"/>
              </a:rPr>
              <a:t>Supporting the police in incident management. </a:t>
            </a:r>
          </a:p>
          <a:p>
            <a:pPr>
              <a:defRPr/>
            </a:pPr>
            <a:endParaRPr lang="en-GB" sz="1100" b="1" dirty="0">
              <a:latin typeface="Arial" panose="020B0604020202020204" pitchFamily="34" charset="0"/>
              <a:cs typeface="Arial" panose="020B0604020202020204" pitchFamily="34" charset="0"/>
            </a:endParaRPr>
          </a:p>
          <a:p>
            <a:pPr>
              <a:defRPr/>
            </a:pPr>
            <a:r>
              <a:rPr lang="en-GB" sz="1100" b="1" dirty="0">
                <a:solidFill>
                  <a:srgbClr val="0000FF"/>
                </a:solidFill>
                <a:latin typeface="Arial" panose="020B0604020202020204" pitchFamily="34" charset="0"/>
                <a:cs typeface="Arial" panose="020B0604020202020204" pitchFamily="34" charset="0"/>
              </a:rPr>
              <a:t>Motor Insurers’ Bureau (MIB)</a:t>
            </a:r>
          </a:p>
          <a:p>
            <a:pPr>
              <a:defRPr/>
            </a:pPr>
            <a:r>
              <a:rPr lang="en-US" sz="1100" dirty="0">
                <a:latin typeface="Arial" panose="020B0604020202020204" pitchFamily="34" charset="0"/>
                <a:cs typeface="Arial" panose="020B0604020202020204" pitchFamily="34" charset="0"/>
              </a:rPr>
              <a:t>Any company offering motor insurance in the UK must be a member of the Motor Insurers’ Bureau. As a member they will contribute to the MIB levy and supply data to the Motor Insurance Database which can be used as a source of reference for insurance-related enquiries from police officers and staff. The MIB operates as a </a:t>
            </a:r>
            <a:r>
              <a:rPr lang="en-US" sz="1100" dirty="0" err="1">
                <a:latin typeface="Arial" panose="020B0604020202020204" pitchFamily="34" charset="0"/>
                <a:cs typeface="Arial" panose="020B0604020202020204" pitchFamily="34" charset="0"/>
              </a:rPr>
              <a:t>centre</a:t>
            </a:r>
            <a:r>
              <a:rPr lang="en-US" sz="1100" dirty="0">
                <a:latin typeface="Arial" panose="020B0604020202020204" pitchFamily="34" charset="0"/>
                <a:cs typeface="Arial" panose="020B0604020202020204" pitchFamily="34" charset="0"/>
              </a:rPr>
              <a:t> of excellence to: </a:t>
            </a:r>
          </a:p>
          <a:p>
            <a:pPr marL="342900" indent="-342900">
              <a:buFont typeface="Wingdings" panose="05000000000000000000" pitchFamily="2" charset="2"/>
              <a:buChar char="Ø"/>
              <a:defRPr/>
            </a:pPr>
            <a:r>
              <a:rPr lang="en-US" sz="1100" dirty="0">
                <a:latin typeface="Arial" panose="020B0604020202020204" pitchFamily="34" charset="0"/>
                <a:cs typeface="Arial" panose="020B0604020202020204" pitchFamily="34" charset="0"/>
              </a:rPr>
              <a:t>Significantly reduce the level and impact of uninsured driving in the UK </a:t>
            </a:r>
          </a:p>
          <a:p>
            <a:pPr marL="342900" indent="-342900">
              <a:buFont typeface="Wingdings" panose="05000000000000000000" pitchFamily="2" charset="2"/>
              <a:buChar char="Ø"/>
              <a:defRPr/>
            </a:pPr>
            <a:r>
              <a:rPr lang="en-US" sz="1100" dirty="0">
                <a:latin typeface="Arial" panose="020B0604020202020204" pitchFamily="34" charset="0"/>
                <a:cs typeface="Arial" panose="020B0604020202020204" pitchFamily="34" charset="0"/>
              </a:rPr>
              <a:t>Compensate victims of uninsured and untraced drivers fairly and promptly </a:t>
            </a:r>
          </a:p>
          <a:p>
            <a:pPr marL="342900" indent="-342900">
              <a:buFont typeface="Wingdings" panose="05000000000000000000" pitchFamily="2" charset="2"/>
              <a:buChar char="Ø"/>
              <a:defRPr/>
            </a:pPr>
            <a:r>
              <a:rPr lang="en-US" sz="1100" dirty="0">
                <a:latin typeface="Arial" panose="020B0604020202020204" pitchFamily="34" charset="0"/>
                <a:cs typeface="Arial" panose="020B0604020202020204" pitchFamily="34" charset="0"/>
              </a:rPr>
              <a:t>Provide asset management and specialist claims services. </a:t>
            </a:r>
          </a:p>
          <a:p>
            <a:endParaRPr lang="en-GB" sz="1100" dirty="0">
              <a:latin typeface="Arial" panose="020B0604020202020204" pitchFamily="34" charset="0"/>
              <a:cs typeface="Arial" panose="020B0604020202020204" pitchFamily="34" charset="0"/>
            </a:endParaRPr>
          </a:p>
          <a:p>
            <a:r>
              <a:rPr lang="en-GB" altLang="en-US" sz="1100" dirty="0">
                <a:solidFill>
                  <a:srgbClr val="0000FF"/>
                </a:solidFill>
                <a:latin typeface="Arial" panose="020B0604020202020204" pitchFamily="34" charset="0"/>
                <a:ea typeface="ＭＳ Ｐゴシック" panose="020B0600070205080204" pitchFamily="34" charset="-128"/>
                <a:cs typeface="Arial" panose="020B0604020202020204" pitchFamily="34" charset="0"/>
              </a:rPr>
              <a:t>Department for Transport (</a:t>
            </a:r>
            <a:r>
              <a:rPr lang="en-GB" altLang="en-US" sz="1100" dirty="0" err="1">
                <a:solidFill>
                  <a:srgbClr val="0000FF"/>
                </a:solidFill>
                <a:latin typeface="Arial" panose="020B0604020202020204" pitchFamily="34" charset="0"/>
                <a:ea typeface="ＭＳ Ｐゴシック" panose="020B0600070205080204" pitchFamily="34" charset="-128"/>
                <a:cs typeface="Arial" panose="020B0604020202020204" pitchFamily="34" charset="0"/>
              </a:rPr>
              <a:t>DfT</a:t>
            </a:r>
            <a:r>
              <a:rPr lang="en-GB" altLang="en-US" sz="1100" dirty="0">
                <a:solidFill>
                  <a:srgbClr val="0000FF"/>
                </a:solidFill>
                <a:latin typeface="Arial" panose="020B0604020202020204" pitchFamily="34" charset="0"/>
                <a:ea typeface="ＭＳ Ｐゴシック" panose="020B0600070205080204" pitchFamily="34" charset="-128"/>
                <a:cs typeface="Arial" panose="020B0604020202020204" pitchFamily="34" charset="0"/>
              </a:rPr>
              <a:t>) </a:t>
            </a: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The </a:t>
            </a:r>
            <a:r>
              <a:rPr lang="en-US" altLang="en-US" sz="1100" dirty="0" err="1">
                <a:latin typeface="Arial" panose="020B0604020202020204" pitchFamily="34" charset="0"/>
                <a:ea typeface="ＭＳ Ｐゴシック" panose="020B0600070205080204" pitchFamily="34" charset="-128"/>
                <a:cs typeface="Arial" panose="020B0604020202020204" pitchFamily="34" charset="0"/>
              </a:rPr>
              <a:t>DfT</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 is a government agency that works with other agencies and partners to support the transport network that helps the UK’s businesses and gets people and goods travelling around the country by: </a:t>
            </a: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 Providing policy, guidance, and funding to English local authorities to help them run and maintain their road networks, improve passenger and freight travel, and develop new major transport schemes </a:t>
            </a: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 Investing in, maintaining and operating around 4,300 miles of the motorway and trunk road network in England through the Highways England </a:t>
            </a: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 Setting the strategic direction for the rail industry in England and Wales – funding investment in infrastructure through Network Rail, awarding and managing rail franchises, and regulating rail fares </a:t>
            </a: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 Improving English bus services through funding and regulation </a:t>
            </a:r>
          </a:p>
          <a:p>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solidFill>
                  <a:srgbClr val="0000FF"/>
                </a:solidFill>
                <a:latin typeface="Arial" panose="020B0604020202020204" pitchFamily="34" charset="0"/>
                <a:ea typeface="ＭＳ Ｐゴシック" panose="020B0600070205080204" pitchFamily="34" charset="-128"/>
                <a:cs typeface="Arial" panose="020B0604020202020204" pitchFamily="34" charset="0"/>
              </a:rPr>
              <a:t>Traffic Commissioners </a:t>
            </a: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Traffic Commissioners are responsible for the licensing and regulation of those who operate heavy goods vehicles, buses and coaches, and the registration of local bus services. They are assisted in this work by deputy Traffic Commissioners, who preside over a number of public inquiries. Their shared priorities include: </a:t>
            </a: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 To ensure that people operating HGVs and PSVs are reputable, competent, and adequately funded </a:t>
            </a: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 To encourage all operators to adopt robust systems, so that there is fair competition and that the operation of goods and public service vehicles is safe </a:t>
            </a: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 To consider on behalf of the Secretary of State for Transport the fitness of drivers or those applying for passenger-carrying vehicle or large goods vehicle driving </a:t>
            </a:r>
            <a:r>
              <a:rPr lang="en-US" altLang="en-US" sz="1100" dirty="0" err="1">
                <a:latin typeface="Arial" panose="020B0604020202020204" pitchFamily="34" charset="0"/>
                <a:ea typeface="ＭＳ Ｐゴシック" panose="020B0600070205080204" pitchFamily="34" charset="-128"/>
                <a:cs typeface="Arial" panose="020B0604020202020204" pitchFamily="34" charset="0"/>
              </a:rPr>
              <a:t>licences</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 based on their conduct </a:t>
            </a: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 To consider, and where appropriate impose, traffic regulation conditions to prevent </a:t>
            </a: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danger to road users and/or reduce traffic congestion and/or pollution </a:t>
            </a: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 To ensure public inquiry proceedings are fair and free from any unjustified interference or bias </a:t>
            </a: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 To engage with stakeholders – listening to industry, meeting with local authorities, trade </a:t>
            </a:r>
            <a:r>
              <a:rPr lang="en-US" altLang="en-US" sz="1100" dirty="0" err="1">
                <a:latin typeface="Arial" panose="020B0604020202020204" pitchFamily="34" charset="0"/>
                <a:ea typeface="ＭＳ Ｐゴシック" panose="020B0600070205080204" pitchFamily="34" charset="-128"/>
                <a:cs typeface="Arial" panose="020B0604020202020204" pitchFamily="34" charset="0"/>
              </a:rPr>
              <a:t>organisations</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 passenger groups and operators and presenting seminars. </a:t>
            </a:r>
          </a:p>
          <a:p>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pPr>
              <a:defRPr/>
            </a:pPr>
            <a:r>
              <a:rPr lang="en-GB" sz="1100" b="1" dirty="0">
                <a:solidFill>
                  <a:srgbClr val="0000FF"/>
                </a:solidFill>
                <a:latin typeface="Arial" panose="020B0604020202020204" pitchFamily="34" charset="0"/>
                <a:cs typeface="Arial" panose="020B0604020202020204" pitchFamily="34" charset="0"/>
              </a:rPr>
              <a:t>Crown Prosecution Service (CPS)</a:t>
            </a:r>
          </a:p>
          <a:p>
            <a:pPr>
              <a:defRPr/>
            </a:pPr>
            <a:r>
              <a:rPr lang="en-US" sz="1100" dirty="0">
                <a:latin typeface="Arial" panose="020B0604020202020204" pitchFamily="34" charset="0"/>
                <a:cs typeface="Arial" panose="020B0604020202020204" pitchFamily="34" charset="0"/>
              </a:rPr>
              <a:t>The Crown Prosecution Service is the Government Department responsible for prosecuting criminal cases investigated by the police and other investigating bodies in England and Wales. As the principal prosecuting authority in England and Wales, they are responsible for: </a:t>
            </a:r>
          </a:p>
          <a:p>
            <a:pPr marL="342900" indent="-342900">
              <a:buFont typeface="Wingdings" panose="05000000000000000000" pitchFamily="2" charset="2"/>
              <a:buChar char="Ø"/>
              <a:defRPr/>
            </a:pPr>
            <a:r>
              <a:rPr lang="en-US" sz="1100" dirty="0">
                <a:latin typeface="Arial" panose="020B0604020202020204" pitchFamily="34" charset="0"/>
                <a:cs typeface="Arial" panose="020B0604020202020204" pitchFamily="34" charset="0"/>
              </a:rPr>
              <a:t>Advising the police on cases for possible prosecution</a:t>
            </a:r>
            <a:endParaRPr lang="en-GB" sz="11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Ø"/>
              <a:defRPr/>
            </a:pPr>
            <a:r>
              <a:rPr lang="en-US" sz="1100" dirty="0">
                <a:latin typeface="Arial" panose="020B0604020202020204" pitchFamily="34" charset="0"/>
                <a:cs typeface="Arial" panose="020B0604020202020204" pitchFamily="34" charset="0"/>
              </a:rPr>
              <a:t>Reviewing cases submitted by the police </a:t>
            </a:r>
          </a:p>
          <a:p>
            <a:pPr marL="342900" indent="-342900">
              <a:buFont typeface="Wingdings" panose="05000000000000000000" pitchFamily="2" charset="2"/>
              <a:buChar char="Ø"/>
              <a:defRPr/>
            </a:pPr>
            <a:r>
              <a:rPr lang="en-US" sz="1100" dirty="0">
                <a:latin typeface="Arial" panose="020B0604020202020204" pitchFamily="34" charset="0"/>
                <a:cs typeface="Arial" panose="020B0604020202020204" pitchFamily="34" charset="0"/>
              </a:rPr>
              <a:t>Determining any charges in more serious or complex cases </a:t>
            </a:r>
          </a:p>
          <a:p>
            <a:pPr marL="342900" indent="-342900">
              <a:buFont typeface="Wingdings" panose="05000000000000000000" pitchFamily="2" charset="2"/>
              <a:buChar char="Ø"/>
              <a:defRPr/>
            </a:pPr>
            <a:r>
              <a:rPr lang="en-GB" sz="1100" dirty="0">
                <a:latin typeface="Arial" panose="020B0604020202020204" pitchFamily="34" charset="0"/>
                <a:cs typeface="Arial" panose="020B0604020202020204" pitchFamily="34" charset="0"/>
              </a:rPr>
              <a:t>Preparing cases for court </a:t>
            </a:r>
          </a:p>
          <a:p>
            <a:pPr marL="342900" indent="-342900">
              <a:buFont typeface="Wingdings" panose="05000000000000000000" pitchFamily="2" charset="2"/>
              <a:buChar char="Ø"/>
              <a:defRPr/>
            </a:pPr>
            <a:r>
              <a:rPr lang="en-GB" sz="1100" dirty="0">
                <a:latin typeface="Arial" panose="020B0604020202020204" pitchFamily="34" charset="0"/>
                <a:cs typeface="Arial" panose="020B0604020202020204" pitchFamily="34" charset="0"/>
              </a:rPr>
              <a:t>Presenting cases at court. </a:t>
            </a:r>
          </a:p>
          <a:p>
            <a:endParaRPr lang="en-US" altLang="en-US" sz="1100" dirty="0">
              <a:ea typeface="ＭＳ Ｐゴシック" panose="020B0600070205080204" pitchFamily="34" charset="-128"/>
            </a:endParaRPr>
          </a:p>
          <a:p>
            <a:endParaRPr lang="en-US" altLang="en-US" sz="1100" dirty="0">
              <a:ea typeface="ＭＳ Ｐゴシック" panose="020B0600070205080204" pitchFamily="34" charset="-128"/>
            </a:endParaRPr>
          </a:p>
          <a:p>
            <a:endParaRPr lang="en-GB" sz="1100"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17</a:t>
            </a:fld>
            <a:endParaRPr lang="en-GB">
              <a:solidFill>
                <a:prstClr val="black"/>
              </a:solidFill>
            </a:endParaRPr>
          </a:p>
        </p:txBody>
      </p:sp>
    </p:spTree>
    <p:extLst>
      <p:ext uri="{BB962C8B-B14F-4D97-AF65-F5344CB8AC3E}">
        <p14:creationId xmlns:p14="http://schemas.microsoft.com/office/powerpoint/2010/main" val="25106130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405063" y="107950"/>
            <a:ext cx="1457325" cy="819150"/>
          </a:xfrm>
        </p:spPr>
      </p:sp>
      <p:sp>
        <p:nvSpPr>
          <p:cNvPr id="3" name="Notes Placeholder 2"/>
          <p:cNvSpPr>
            <a:spLocks noGrp="1"/>
          </p:cNvSpPr>
          <p:nvPr>
            <p:ph type="body" idx="1"/>
          </p:nvPr>
        </p:nvSpPr>
        <p:spPr>
          <a:xfrm>
            <a:off x="641350" y="1009649"/>
            <a:ext cx="5486400" cy="7543801"/>
          </a:xfrm>
        </p:spPr>
        <p:txBody>
          <a:bodyPr/>
          <a:lstStyle/>
          <a:p>
            <a:pPr>
              <a:spcBef>
                <a:spcPct val="0"/>
              </a:spcBef>
              <a:buFontTx/>
              <a:buNone/>
            </a:pPr>
            <a:r>
              <a:rPr lang="en-US" altLang="en-US" sz="1100" dirty="0">
                <a:solidFill>
                  <a:srgbClr val="0000FF"/>
                </a:solidFill>
                <a:latin typeface="Arial" panose="020B0604020202020204" pitchFamily="34" charset="0"/>
                <a:ea typeface="ＭＳ Ｐゴシック" panose="020B0600070205080204" pitchFamily="34" charset="-128"/>
                <a:cs typeface="Arial" panose="020B0604020202020204" pitchFamily="34" charset="0"/>
              </a:rPr>
              <a:t>Health and Safety Executive (HSE)</a:t>
            </a:r>
          </a:p>
          <a:p>
            <a:pPr>
              <a:spcBef>
                <a:spcPct val="0"/>
              </a:spcBef>
              <a:buFontTx/>
              <a:buNone/>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The HSE is the national independent watchdog for work-related health, safety and illness. They are an independent regulator and act in the public interest to reduce work-related death and serious injury across Great Britain’s workplaces. The police investigate all at-work road deaths (and incidents likely to result in death) and maintain primacy under road traffic legislation. The definition of ‘at-work’, in these circumstances, excludes commuting journeys between home and normal work place. </a:t>
            </a:r>
          </a:p>
          <a:p>
            <a:pPr>
              <a:spcBef>
                <a:spcPct val="0"/>
              </a:spcBef>
              <a:buFontTx/>
              <a:buNone/>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The police alert the Health and Safety Executive where, on the basis of their investigation, they believe the HSE should become involved in a road death investigation. If in doubt, the person leading the investigation should discuss the circumstances with the HSE. After this discussion, the HSE decides whether it should make initial enquiries and/or investigate, and advises the police. If the HSE undertakes an investigation it liaises with the police throughout, in accordance with existing protocols. </a:t>
            </a: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solidFill>
                  <a:srgbClr val="0000FF"/>
                </a:solidFill>
                <a:latin typeface="Arial" panose="020B0604020202020204" pitchFamily="34" charset="0"/>
                <a:ea typeface="ＭＳ Ｐゴシック" panose="020B0600070205080204" pitchFamily="34" charset="-128"/>
                <a:cs typeface="Arial" panose="020B0604020202020204" pitchFamily="34" charset="0"/>
              </a:rPr>
              <a:t>Recovery Operators </a:t>
            </a: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Recovery operators may be engaged in the routine removal of broken-down and seized vehicles, and the clearing of the scene of a road incident. When recovery of vehicles (and their loads, where applicable) is likely to be required, the police incident commander consults with the highways authority and recovery operator at the earliest opportunity, in accordance with principles of CLEAR (Collision, Lead, Evaluate, Act and Re-open) Force control rooms should advise the recovery operator of: </a:t>
            </a: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 Any hazards relevant to their operation at the scene </a:t>
            </a: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 The full details of vehicles and any loads </a:t>
            </a: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 The location of vehicles and any load </a:t>
            </a: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 The condition of the vehicle(s), including damage, to enable the correct type of lifting </a:t>
            </a: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equipment to be used </a:t>
            </a: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 Any special requirements for recovery, e.g. forensic preservation. </a:t>
            </a: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Recovery operators are responsible for ensuring that their staff are fully trained to use the equipment, in compliance with health and safety legislation. </a:t>
            </a:r>
          </a:p>
          <a:p>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pPr>
              <a:spcBef>
                <a:spcPct val="0"/>
              </a:spcBef>
              <a:buFontTx/>
              <a:buNone/>
            </a:pPr>
            <a:r>
              <a:rPr lang="en-GB" altLang="en-US" sz="1100" dirty="0">
                <a:solidFill>
                  <a:srgbClr val="0000FF"/>
                </a:solidFill>
                <a:latin typeface="Arial" panose="020B0604020202020204" pitchFamily="34" charset="0"/>
                <a:ea typeface="ＭＳ Ｐゴシック" panose="020B0600070205080204" pitchFamily="34" charset="-128"/>
                <a:cs typeface="Arial" panose="020B0604020202020204" pitchFamily="34" charset="0"/>
              </a:rPr>
              <a:t>Independent Office for Police Complaints  (IOPC) – formerly the Independent Police Complaints Commission (IPCC)</a:t>
            </a:r>
          </a:p>
          <a:p>
            <a:pPr>
              <a:spcBef>
                <a:spcPct val="0"/>
              </a:spcBef>
              <a:buFontTx/>
              <a:buNone/>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 </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Police-related road deaths and life changing injuries must be referred to the IOPC, which may decide to send an investigator to the scene. The IOPC determines the mode of investigation necessary, based on the circumstances of incidents. Early collision scene management and fast-track actions are always determined by the host force, by necessity. The need for swift examination means that the management of the scene automatically falls to the local force.</a:t>
            </a:r>
          </a:p>
          <a:p>
            <a:pPr>
              <a:spcBef>
                <a:spcPct val="0"/>
              </a:spcBef>
              <a:buFontTx/>
              <a:buNone/>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 </a:t>
            </a:r>
          </a:p>
          <a:p>
            <a:pPr>
              <a:spcBef>
                <a:spcPct val="0"/>
              </a:spcBef>
              <a:buFontTx/>
              <a:buNone/>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A protocol for the early deployment of road policing investigative assets from a police force to the IOPC has been agreed between national policing business area leads and the IOPC. </a:t>
            </a:r>
          </a:p>
          <a:p>
            <a:pPr>
              <a:spcBef>
                <a:spcPct val="0"/>
              </a:spcBef>
              <a:buFontTx/>
              <a:buNone/>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A police-related road death may also need to be notified to the HSE and, if so, the HSE will confirm its interest and level of involvement at an early stage</a:t>
            </a:r>
            <a:r>
              <a:rPr lang="en-US" altLang="en-US" sz="1100" dirty="0">
                <a:solidFill>
                  <a:srgbClr val="FFFF00"/>
                </a:solidFill>
                <a:latin typeface="Arial" panose="020B0604020202020204" pitchFamily="34" charset="0"/>
                <a:ea typeface="ＭＳ Ｐゴシック" panose="020B0600070205080204" pitchFamily="34" charset="-128"/>
                <a:cs typeface="Arial" panose="020B0604020202020204" pitchFamily="34" charset="0"/>
              </a:rPr>
              <a:t>. </a:t>
            </a:r>
          </a:p>
          <a:p>
            <a:pPr>
              <a:spcBef>
                <a:spcPct val="0"/>
              </a:spcBef>
              <a:buFontTx/>
              <a:buNone/>
            </a:pPr>
            <a:endParaRPr lang="en-US" altLang="en-US" sz="1100" dirty="0">
              <a:solidFill>
                <a:srgbClr val="FFFF00"/>
              </a:solidFill>
              <a:latin typeface="Arial" panose="020B0604020202020204" pitchFamily="34" charset="0"/>
              <a:ea typeface="ＭＳ Ｐゴシック" panose="020B0600070205080204" pitchFamily="34" charset="-128"/>
              <a:cs typeface="Arial" panose="020B0604020202020204" pitchFamily="34" charset="0"/>
            </a:endParaRPr>
          </a:p>
          <a:p>
            <a:pPr>
              <a:spcBef>
                <a:spcPct val="0"/>
              </a:spcBef>
              <a:buFontTx/>
              <a:buNone/>
            </a:pPr>
            <a:r>
              <a:rPr lang="en-GB" altLang="en-US" sz="1100" dirty="0">
                <a:solidFill>
                  <a:srgbClr val="0000FF"/>
                </a:solidFill>
                <a:latin typeface="Arial" panose="020B0604020202020204" pitchFamily="34" charset="0"/>
                <a:ea typeface="ＭＳ Ｐゴシック" panose="020B0600070205080204" pitchFamily="34" charset="-128"/>
                <a:cs typeface="Arial" panose="020B0604020202020204" pitchFamily="34" charset="0"/>
              </a:rPr>
              <a:t>Rail Accident Investigation Branch (RAIB)</a:t>
            </a:r>
          </a:p>
          <a:p>
            <a:pPr>
              <a:spcBef>
                <a:spcPct val="0"/>
              </a:spcBef>
              <a:buFontTx/>
              <a:buNone/>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spcBef>
                <a:spcPct val="0"/>
              </a:spcBef>
              <a:buFontTx/>
              <a:buNone/>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The RAIB is the independent railway accident investigation </a:t>
            </a:r>
            <a:r>
              <a:rPr lang="en-US" altLang="en-US" sz="1100" dirty="0" err="1">
                <a:latin typeface="Arial" panose="020B0604020202020204" pitchFamily="34" charset="0"/>
                <a:ea typeface="ＭＳ Ｐゴシック" panose="020B0600070205080204" pitchFamily="34" charset="-128"/>
                <a:cs typeface="Arial" panose="020B0604020202020204" pitchFamily="34" charset="0"/>
              </a:rPr>
              <a:t>organisation</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 for the UK. It investigates railway accidents and incidents on the UK’s railways to improve safety, not to establish blame. </a:t>
            </a:r>
          </a:p>
          <a:p>
            <a:pPr>
              <a:spcBef>
                <a:spcPct val="0"/>
              </a:spcBef>
              <a:buFontTx/>
              <a:buNone/>
            </a:pPr>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pPr>
              <a:spcBef>
                <a:spcPct val="0"/>
              </a:spcBef>
              <a:buFontTx/>
              <a:buNone/>
            </a:pPr>
            <a:r>
              <a:rPr lang="en-US" altLang="en-US" sz="1100" dirty="0">
                <a:solidFill>
                  <a:srgbClr val="0000FF"/>
                </a:solidFill>
                <a:latin typeface="Arial" panose="020B0604020202020204" pitchFamily="34" charset="0"/>
                <a:ea typeface="ＭＳ Ｐゴシック" panose="020B0600070205080204" pitchFamily="34" charset="-128"/>
                <a:cs typeface="Arial" panose="020B0604020202020204" pitchFamily="34" charset="0"/>
              </a:rPr>
              <a:t>British Transport Police (BTP)</a:t>
            </a:r>
          </a:p>
          <a:p>
            <a:pPr>
              <a:spcBef>
                <a:spcPct val="0"/>
              </a:spcBef>
              <a:buFontTx/>
              <a:buNone/>
            </a:pPr>
            <a:endParaRPr lang="en-US" altLang="en-US" sz="1100" dirty="0">
              <a:solidFill>
                <a:srgbClr val="0000FF"/>
              </a:solidFill>
              <a:latin typeface="Arial" panose="020B0604020202020204" pitchFamily="34" charset="0"/>
              <a:ea typeface="ＭＳ Ｐゴシック" panose="020B0600070205080204" pitchFamily="34" charset="-128"/>
              <a:cs typeface="Arial" panose="020B0604020202020204" pitchFamily="34" charset="0"/>
            </a:endParaRPr>
          </a:p>
          <a:p>
            <a:pPr>
              <a:spcBef>
                <a:spcPct val="0"/>
              </a:spcBef>
              <a:buFontTx/>
              <a:buNone/>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The British Transport Police (BTP) are the national police force for the railways, providing a policing service to rail operators, their staff and passengers throughout England, Wales and Scotland. They are also responsible for policing the London Underground system, Docklands Light Railway, the Glasgow Subway, the Midland Metro tram system and Croydon </a:t>
            </a:r>
            <a:r>
              <a:rPr lang="en-US" altLang="en-US" sz="1100" dirty="0" err="1">
                <a:latin typeface="Arial" panose="020B0604020202020204" pitchFamily="34" charset="0"/>
                <a:ea typeface="ＭＳ Ｐゴシック" panose="020B0600070205080204" pitchFamily="34" charset="-128"/>
                <a:cs typeface="Arial" panose="020B0604020202020204" pitchFamily="34" charset="0"/>
              </a:rPr>
              <a:t>Tramlink</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 BTP will often become involved in incidents in close proximity to the rail network, e.g. at level crossings etc. </a:t>
            </a: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pPr>
              <a:defRPr/>
            </a:pPr>
            <a:r>
              <a:rPr lang="en-GB" sz="1100" b="1" dirty="0">
                <a:solidFill>
                  <a:srgbClr val="0000FF"/>
                </a:solidFill>
                <a:latin typeface="Arial" panose="020B0604020202020204" pitchFamily="34" charset="0"/>
                <a:cs typeface="Arial" panose="020B0604020202020204" pitchFamily="34" charset="0"/>
              </a:rPr>
              <a:t>Experian</a:t>
            </a:r>
          </a:p>
          <a:p>
            <a:pPr>
              <a:defRPr/>
            </a:pPr>
            <a:endParaRPr lang="en-GB" sz="1100" dirty="0">
              <a:latin typeface="Arial" panose="020B0604020202020204" pitchFamily="34" charset="0"/>
              <a:cs typeface="Arial" panose="020B0604020202020204" pitchFamily="34" charset="0"/>
            </a:endParaRPr>
          </a:p>
          <a:p>
            <a:pPr>
              <a:defRPr/>
            </a:pPr>
            <a:r>
              <a:rPr lang="en-US" sz="1100" dirty="0">
                <a:latin typeface="Arial" panose="020B0604020202020204" pitchFamily="34" charset="0"/>
                <a:cs typeface="Arial" panose="020B0604020202020204" pitchFamily="34" charset="0"/>
              </a:rPr>
              <a:t>Experian can provide essential intelligence on a vehicle’s history and identity and has access to information such as:</a:t>
            </a:r>
          </a:p>
          <a:p>
            <a:pPr>
              <a:defRPr/>
            </a:pPr>
            <a:r>
              <a:rPr lang="en-US" sz="1100" dirty="0">
                <a:latin typeface="Arial" panose="020B0604020202020204" pitchFamily="34" charset="0"/>
                <a:cs typeface="Arial" panose="020B0604020202020204" pitchFamily="34" charset="0"/>
              </a:rPr>
              <a:t> </a:t>
            </a:r>
          </a:p>
          <a:p>
            <a:pPr marL="342900" indent="-342900">
              <a:buFont typeface="Wingdings" panose="05000000000000000000" pitchFamily="2" charset="2"/>
              <a:buChar char="Ø"/>
              <a:defRPr/>
            </a:pPr>
            <a:r>
              <a:rPr lang="en-GB" sz="1100" dirty="0">
                <a:latin typeface="Arial" panose="020B0604020202020204" pitchFamily="34" charset="0"/>
                <a:cs typeface="Arial" panose="020B0604020202020204" pitchFamily="34" charset="0"/>
              </a:rPr>
              <a:t>Vehicle Registration Marks (VRM)</a:t>
            </a:r>
          </a:p>
          <a:p>
            <a:pPr>
              <a:defRPr/>
            </a:pPr>
            <a:r>
              <a:rPr lang="en-GB" sz="1100" dirty="0">
                <a:latin typeface="Arial" panose="020B0604020202020204" pitchFamily="34" charset="0"/>
                <a:cs typeface="Arial" panose="020B0604020202020204" pitchFamily="34" charset="0"/>
              </a:rPr>
              <a:t> </a:t>
            </a:r>
          </a:p>
          <a:p>
            <a:pPr marL="342900" indent="-342900">
              <a:buFont typeface="Wingdings" panose="05000000000000000000" pitchFamily="2" charset="2"/>
              <a:buChar char="Ø"/>
              <a:defRPr/>
            </a:pPr>
            <a:r>
              <a:rPr lang="en-GB" sz="1100" dirty="0">
                <a:latin typeface="Arial" panose="020B0604020202020204" pitchFamily="34" charset="0"/>
                <a:cs typeface="Arial" panose="020B0604020202020204" pitchFamily="34" charset="0"/>
              </a:rPr>
              <a:t>Vehicle identification numbers versus VRM checks</a:t>
            </a:r>
          </a:p>
          <a:p>
            <a:pPr>
              <a:defRPr/>
            </a:pPr>
            <a:r>
              <a:rPr lang="en-GB" sz="1100" dirty="0">
                <a:latin typeface="Arial" panose="020B0604020202020204" pitchFamily="34" charset="0"/>
                <a:cs typeface="Arial" panose="020B0604020202020204" pitchFamily="34" charset="0"/>
              </a:rPr>
              <a:t> </a:t>
            </a:r>
          </a:p>
          <a:p>
            <a:pPr marL="342900" indent="-342900">
              <a:buFont typeface="Wingdings" panose="05000000000000000000" pitchFamily="2" charset="2"/>
              <a:buChar char="Ø"/>
              <a:defRPr/>
            </a:pPr>
            <a:r>
              <a:rPr lang="en-GB" sz="1100" dirty="0">
                <a:latin typeface="Arial" panose="020B0604020202020204" pitchFamily="34" charset="0"/>
                <a:cs typeface="Arial" panose="020B0604020202020204" pitchFamily="34" charset="0"/>
              </a:rPr>
              <a:t>Date of first registration </a:t>
            </a:r>
          </a:p>
          <a:p>
            <a:pPr>
              <a:spcBef>
                <a:spcPct val="0"/>
              </a:spcBef>
              <a:buFontTx/>
              <a:buNone/>
            </a:pPr>
            <a:endParaRPr lang="en-GB" altLang="en-US" sz="1100" dirty="0">
              <a:solidFill>
                <a:srgbClr val="FFFF00"/>
              </a:solidFill>
              <a:latin typeface="Arial" panose="020B0604020202020204" pitchFamily="34" charset="0"/>
              <a:ea typeface="ＭＳ Ｐゴシック" panose="020B0600070205080204" pitchFamily="34" charset="-128"/>
            </a:endParaRPr>
          </a:p>
          <a:p>
            <a:endParaRPr lang="en-GB" sz="1100"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18</a:t>
            </a:fld>
            <a:endParaRPr lang="en-GB">
              <a:solidFill>
                <a:prstClr val="black"/>
              </a:solidFill>
            </a:endParaRPr>
          </a:p>
        </p:txBody>
      </p:sp>
    </p:spTree>
    <p:extLst>
      <p:ext uri="{BB962C8B-B14F-4D97-AF65-F5344CB8AC3E}">
        <p14:creationId xmlns:p14="http://schemas.microsoft.com/office/powerpoint/2010/main" val="135442966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777875" y="152400"/>
            <a:ext cx="5022850" cy="2825750"/>
          </a:xfrm>
        </p:spPr>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19</a:t>
            </a:fld>
            <a:endParaRPr lang="en-GB">
              <a:solidFill>
                <a:prstClr val="black"/>
              </a:solidFill>
            </a:endParaRPr>
          </a:p>
        </p:txBody>
      </p:sp>
      <p:sp>
        <p:nvSpPr>
          <p:cNvPr id="5" name="Notes Placeholder 4"/>
          <p:cNvSpPr>
            <a:spLocks noGrp="1"/>
          </p:cNvSpPr>
          <p:nvPr>
            <p:ph type="body" sz="quarter" idx="11"/>
          </p:nvPr>
        </p:nvSpPr>
        <p:spPr>
          <a:xfrm>
            <a:off x="603250" y="3378200"/>
            <a:ext cx="5486400" cy="3600450"/>
          </a:xfrm>
        </p:spPr>
        <p:txBody>
          <a:bodyPr/>
          <a:lstStyle/>
          <a:p>
            <a:endParaRPr lang="en-GB" b="1" dirty="0"/>
          </a:p>
        </p:txBody>
      </p:sp>
    </p:spTree>
    <p:extLst>
      <p:ext uri="{BB962C8B-B14F-4D97-AF65-F5344CB8AC3E}">
        <p14:creationId xmlns:p14="http://schemas.microsoft.com/office/powerpoint/2010/main" val="85976222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777875" y="152400"/>
            <a:ext cx="5022850" cy="2825750"/>
          </a:xfrm>
        </p:spPr>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20</a:t>
            </a:fld>
            <a:endParaRPr lang="en-GB">
              <a:solidFill>
                <a:prstClr val="black"/>
              </a:solidFill>
            </a:endParaRPr>
          </a:p>
        </p:txBody>
      </p:sp>
      <p:sp>
        <p:nvSpPr>
          <p:cNvPr id="5" name="Notes Placeholder 4"/>
          <p:cNvSpPr>
            <a:spLocks noGrp="1"/>
          </p:cNvSpPr>
          <p:nvPr>
            <p:ph type="body" sz="quarter" idx="11"/>
          </p:nvPr>
        </p:nvSpPr>
        <p:spPr>
          <a:xfrm>
            <a:off x="603250" y="3378200"/>
            <a:ext cx="5486400" cy="3600450"/>
          </a:xfrm>
        </p:spPr>
        <p:txBody>
          <a:bodyPr/>
          <a:lstStyle/>
          <a:p>
            <a:pPr>
              <a:spcBef>
                <a:spcPct val="0"/>
              </a:spcBef>
              <a:buFontTx/>
              <a:buNone/>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In the unfortunate event that a person is killed on the road, a Family Liaison Officer (FLO) is often appointed whose main purpose is to act as a link between the investigation team and the family of the deceased. </a:t>
            </a:r>
          </a:p>
          <a:p>
            <a:pPr>
              <a:spcBef>
                <a:spcPct val="0"/>
              </a:spcBef>
              <a:buFontTx/>
              <a:buNone/>
            </a:pPr>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pPr>
              <a:spcBef>
                <a:spcPct val="0"/>
              </a:spcBef>
              <a:buFontTx/>
              <a:buNone/>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In the event of multiple deaths, the FLO may work in a team managed by a Family Liaison Co-</a:t>
            </a:r>
            <a:r>
              <a:rPr lang="en-US" altLang="en-US" sz="1100" dirty="0" err="1">
                <a:latin typeface="Arial" panose="020B0604020202020204" pitchFamily="34" charset="0"/>
                <a:ea typeface="ＭＳ Ｐゴシック" panose="020B0600070205080204" pitchFamily="34" charset="-128"/>
                <a:cs typeface="Arial" panose="020B0604020202020204" pitchFamily="34" charset="0"/>
              </a:rPr>
              <a:t>ordinator</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 (FLC). </a:t>
            </a:r>
          </a:p>
          <a:p>
            <a:pPr>
              <a:spcBef>
                <a:spcPct val="0"/>
              </a:spcBef>
              <a:buFontTx/>
              <a:buNone/>
            </a:pPr>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pPr>
              <a:spcBef>
                <a:spcPct val="0"/>
              </a:spcBef>
              <a:buFontTx/>
              <a:buNone/>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In broad terms, the role of a FLO revolves around ensuring families are treated appropriately, professionally and with respect for their needs, whilst maintaining close liaison with the Senior Investigating Officer (SIO). </a:t>
            </a: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endParaRPr lang="en-GB" sz="1100" b="1" dirty="0"/>
          </a:p>
        </p:txBody>
      </p:sp>
    </p:spTree>
    <p:extLst>
      <p:ext uri="{BB962C8B-B14F-4D97-AF65-F5344CB8AC3E}">
        <p14:creationId xmlns:p14="http://schemas.microsoft.com/office/powerpoint/2010/main" val="74117246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777875" y="152400"/>
            <a:ext cx="5022850" cy="2825750"/>
          </a:xfrm>
        </p:spPr>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21</a:t>
            </a:fld>
            <a:endParaRPr lang="en-GB">
              <a:solidFill>
                <a:prstClr val="black"/>
              </a:solidFill>
            </a:endParaRPr>
          </a:p>
        </p:txBody>
      </p:sp>
      <p:sp>
        <p:nvSpPr>
          <p:cNvPr id="5" name="Notes Placeholder 4"/>
          <p:cNvSpPr>
            <a:spLocks noGrp="1"/>
          </p:cNvSpPr>
          <p:nvPr>
            <p:ph type="body" sz="quarter" idx="11"/>
          </p:nvPr>
        </p:nvSpPr>
        <p:spPr>
          <a:xfrm>
            <a:off x="546100" y="3073400"/>
            <a:ext cx="5486400" cy="3600450"/>
          </a:xfrm>
        </p:spPr>
        <p:txBody>
          <a:bodyPr/>
          <a:lstStyle/>
          <a:p>
            <a:pPr>
              <a:defRPr/>
            </a:pPr>
            <a:r>
              <a:rPr lang="en-GB" sz="1100" dirty="0">
                <a:latin typeface="Arial" panose="020B0604020202020204" pitchFamily="34" charset="0"/>
                <a:cs typeface="Arial" panose="020B0604020202020204" pitchFamily="34" charset="0"/>
              </a:rPr>
              <a:t>Duties of an FLO can include:</a:t>
            </a:r>
          </a:p>
          <a:p>
            <a:pPr marL="171450" indent="-171450">
              <a:buFont typeface="Arial" panose="020B0604020202020204" pitchFamily="34" charset="0"/>
              <a:buChar char="•"/>
              <a:defRPr/>
            </a:pPr>
            <a:r>
              <a:rPr lang="en-GB" sz="1100" dirty="0">
                <a:latin typeface="Arial" panose="020B0604020202020204" pitchFamily="34" charset="0"/>
                <a:cs typeface="Arial" panose="020B0604020202020204" pitchFamily="34" charset="0"/>
              </a:rPr>
              <a:t>Identification of the deceased </a:t>
            </a:r>
          </a:p>
          <a:p>
            <a:pPr>
              <a:defRPr/>
            </a:pPr>
            <a:r>
              <a:rPr lang="en-US" sz="1100" dirty="0">
                <a:latin typeface="Arial" panose="020B0604020202020204" pitchFamily="34" charset="0"/>
                <a:cs typeface="Arial" panose="020B0604020202020204" pitchFamily="34" charset="0"/>
              </a:rPr>
              <a:t>•  Notification to family/next of kin </a:t>
            </a:r>
          </a:p>
          <a:p>
            <a:pPr>
              <a:defRPr/>
            </a:pPr>
            <a:r>
              <a:rPr lang="en-US" sz="1100" dirty="0">
                <a:latin typeface="Arial" panose="020B0604020202020204" pitchFamily="34" charset="0"/>
                <a:cs typeface="Arial" panose="020B0604020202020204" pitchFamily="34" charset="0"/>
              </a:rPr>
              <a:t>•  Provision of information in a timely manner </a:t>
            </a:r>
          </a:p>
          <a:p>
            <a:pPr>
              <a:defRPr/>
            </a:pPr>
            <a:r>
              <a:rPr lang="en-US" sz="1100" dirty="0">
                <a:latin typeface="Arial" panose="020B0604020202020204" pitchFamily="34" charset="0"/>
                <a:cs typeface="Arial" panose="020B0604020202020204" pitchFamily="34" charset="0"/>
              </a:rPr>
              <a:t>•  Where appropriate, obtaining statements from family </a:t>
            </a:r>
          </a:p>
          <a:p>
            <a:pPr>
              <a:defRPr/>
            </a:pPr>
            <a:r>
              <a:rPr lang="en-US" sz="1100" dirty="0">
                <a:latin typeface="Arial" panose="020B0604020202020204" pitchFamily="34" charset="0"/>
                <a:cs typeface="Arial" panose="020B0604020202020204" pitchFamily="34" charset="0"/>
              </a:rPr>
              <a:t>•  Return of property/arranging disposal of property </a:t>
            </a:r>
          </a:p>
          <a:p>
            <a:pPr>
              <a:defRPr/>
            </a:pPr>
            <a:r>
              <a:rPr lang="en-US" sz="1100" dirty="0">
                <a:latin typeface="Arial" panose="020B0604020202020204" pitchFamily="34" charset="0"/>
                <a:cs typeface="Arial" panose="020B0604020202020204" pitchFamily="34" charset="0"/>
              </a:rPr>
              <a:t>•  Provision of information regarding support services</a:t>
            </a:r>
          </a:p>
          <a:p>
            <a:pPr>
              <a:defRPr/>
            </a:pPr>
            <a:r>
              <a:rPr lang="en-US" sz="1100" dirty="0">
                <a:latin typeface="Arial" panose="020B0604020202020204" pitchFamily="34" charset="0"/>
                <a:cs typeface="Arial" panose="020B0604020202020204" pitchFamily="34" charset="0"/>
              </a:rPr>
              <a:t>•  Facilitating, where appropriate, any scene visits (taking into  account safety issues etc.). </a:t>
            </a:r>
          </a:p>
          <a:p>
            <a:endParaRPr lang="en-GB" sz="1100" b="1" dirty="0">
              <a:latin typeface="Arial" panose="020B0604020202020204" pitchFamily="34" charset="0"/>
              <a:cs typeface="Arial" panose="020B0604020202020204" pitchFamily="34" charset="0"/>
            </a:endParaRPr>
          </a:p>
          <a:p>
            <a:pPr>
              <a:spcBef>
                <a:spcPct val="0"/>
              </a:spcBef>
              <a:buFontTx/>
              <a:buNone/>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A FLO is not there to counsel a victim’s family, even if they are qualified to do so. </a:t>
            </a:r>
          </a:p>
          <a:p>
            <a:pPr>
              <a:spcBef>
                <a:spcPct val="0"/>
              </a:spcBef>
              <a:buFontTx/>
              <a:buNone/>
            </a:pPr>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pPr>
              <a:spcBef>
                <a:spcPct val="0"/>
              </a:spcBef>
              <a:buFontTx/>
              <a:buNone/>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However, they are able to provide information about the sources of support a family can seek; some of these are described on the next slide. </a:t>
            </a: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endParaRPr lang="en-GB" b="1" dirty="0"/>
          </a:p>
          <a:p>
            <a:endParaRPr lang="en-GB" b="1" dirty="0"/>
          </a:p>
        </p:txBody>
      </p:sp>
    </p:spTree>
    <p:extLst>
      <p:ext uri="{BB962C8B-B14F-4D97-AF65-F5344CB8AC3E}">
        <p14:creationId xmlns:p14="http://schemas.microsoft.com/office/powerpoint/2010/main" val="148555671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777875" y="152400"/>
            <a:ext cx="5022850" cy="2825750"/>
          </a:xfrm>
        </p:spPr>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22</a:t>
            </a:fld>
            <a:endParaRPr lang="en-GB">
              <a:solidFill>
                <a:prstClr val="black"/>
              </a:solidFill>
            </a:endParaRPr>
          </a:p>
        </p:txBody>
      </p:sp>
      <p:sp>
        <p:nvSpPr>
          <p:cNvPr id="5" name="Notes Placeholder 4"/>
          <p:cNvSpPr>
            <a:spLocks noGrp="1"/>
          </p:cNvSpPr>
          <p:nvPr>
            <p:ph type="body" sz="quarter" idx="11"/>
          </p:nvPr>
        </p:nvSpPr>
        <p:spPr>
          <a:xfrm>
            <a:off x="546100" y="3073400"/>
            <a:ext cx="5486400" cy="3600450"/>
          </a:xfrm>
        </p:spPr>
        <p:txBody>
          <a:bodyPr/>
          <a:lstStyle/>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The groups described on the slide are a useful and invaluable source of support and information for those affected by injury and death, both public and police officers:</a:t>
            </a: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endParaRPr lang="en-GB" b="1" dirty="0"/>
          </a:p>
        </p:txBody>
      </p:sp>
    </p:spTree>
    <p:extLst>
      <p:ext uri="{BB962C8B-B14F-4D97-AF65-F5344CB8AC3E}">
        <p14:creationId xmlns:p14="http://schemas.microsoft.com/office/powerpoint/2010/main" val="346717740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777875" y="152400"/>
            <a:ext cx="5022850" cy="2825750"/>
          </a:xfrm>
        </p:spPr>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23</a:t>
            </a:fld>
            <a:endParaRPr lang="en-GB">
              <a:solidFill>
                <a:prstClr val="black"/>
              </a:solidFill>
            </a:endParaRPr>
          </a:p>
        </p:txBody>
      </p:sp>
      <p:sp>
        <p:nvSpPr>
          <p:cNvPr id="5" name="Notes Placeholder 4"/>
          <p:cNvSpPr>
            <a:spLocks noGrp="1"/>
          </p:cNvSpPr>
          <p:nvPr>
            <p:ph type="body" sz="quarter" idx="11"/>
          </p:nvPr>
        </p:nvSpPr>
        <p:spPr>
          <a:xfrm>
            <a:off x="546100" y="3073400"/>
            <a:ext cx="5486400" cy="3600450"/>
          </a:xfrm>
        </p:spPr>
        <p:txBody>
          <a:bodyPr/>
          <a:lstStyle/>
          <a:p>
            <a:endParaRPr lang="en-GB" b="1" dirty="0"/>
          </a:p>
        </p:txBody>
      </p:sp>
    </p:spTree>
    <p:extLst>
      <p:ext uri="{BB962C8B-B14F-4D97-AF65-F5344CB8AC3E}">
        <p14:creationId xmlns:p14="http://schemas.microsoft.com/office/powerpoint/2010/main" val="20939888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25/10/2022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25/10/2022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25/10/2022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25/10/2022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25/10/2022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25/10/2022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25/10/2022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25/10/2022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25/10/2022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25/10/2022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25/10/2022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25/10/2022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0687866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25/10/2022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956995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25/10/2022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9336129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25/10/2022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6548267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25/10/2022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8883507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25/10/2022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8940843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25/10/2022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738345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25/10/2022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810807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25/10/2022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8502254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25/10/2022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330311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25/10/2022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8369933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25/10/2022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25/10/2022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156668101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7" Type="http://schemas.microsoft.com/office/2007/relationships/hdphoto" Target="../media/hdphoto2.wdp"/><Relationship Id="rId2" Type="http://schemas.openxmlformats.org/officeDocument/2006/relationships/notesSlide" Target="../notesSlides/notesSlide1.xml"/><Relationship Id="rId1" Type="http://schemas.openxmlformats.org/officeDocument/2006/relationships/slideLayout" Target="../slideLayouts/slideLayout18.xml"/><Relationship Id="rId6" Type="http://schemas.openxmlformats.org/officeDocument/2006/relationships/image" Target="../media/image5.png"/><Relationship Id="rId5" Type="http://schemas.microsoft.com/office/2007/relationships/hdphoto" Target="../media/hdphoto1.wdp"/><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8" Type="http://schemas.openxmlformats.org/officeDocument/2006/relationships/diagramData" Target="../diagrams/data1.xml"/><Relationship Id="rId3" Type="http://schemas.openxmlformats.org/officeDocument/2006/relationships/image" Target="../media/image6.png"/><Relationship Id="rId7" Type="http://schemas.openxmlformats.org/officeDocument/2006/relationships/image" Target="../media/image10.png"/><Relationship Id="rId12"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9.jpg"/><Relationship Id="rId11" Type="http://schemas.openxmlformats.org/officeDocument/2006/relationships/diagramColors" Target="../diagrams/colors1.xml"/><Relationship Id="rId5" Type="http://schemas.openxmlformats.org/officeDocument/2006/relationships/image" Target="../media/image8.png"/><Relationship Id="rId10" Type="http://schemas.openxmlformats.org/officeDocument/2006/relationships/diagramQuickStyle" Target="../diagrams/quickStyle1.xml"/><Relationship Id="rId4" Type="http://schemas.openxmlformats.org/officeDocument/2006/relationships/image" Target="../media/image7.png"/><Relationship Id="rId9"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9.jpg"/><Relationship Id="rId5" Type="http://schemas.openxmlformats.org/officeDocument/2006/relationships/image" Target="../media/image8.pn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12.png"/><Relationship Id="rId7" Type="http://schemas.openxmlformats.org/officeDocument/2006/relationships/image" Target="../media/image9.jp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13.png"/></Relationships>
</file>

<file path=ppt/slides/_rels/slide5.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image" Target="../media/image14.jpeg"/><Relationship Id="rId7" Type="http://schemas.openxmlformats.org/officeDocument/2006/relationships/image" Target="../media/image10.png"/><Relationship Id="rId12"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9.jpg"/><Relationship Id="rId11" Type="http://schemas.openxmlformats.org/officeDocument/2006/relationships/diagramColors" Target="../diagrams/colors2.xml"/><Relationship Id="rId5" Type="http://schemas.openxmlformats.org/officeDocument/2006/relationships/image" Target="../media/image8.png"/><Relationship Id="rId10" Type="http://schemas.openxmlformats.org/officeDocument/2006/relationships/diagramQuickStyle" Target="../diagrams/quickStyle2.xml"/><Relationship Id="rId4" Type="http://schemas.openxmlformats.org/officeDocument/2006/relationships/image" Target="../media/image7.png"/><Relationship Id="rId9"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image" Target="../media/image7.png"/><Relationship Id="rId7" Type="http://schemas.openxmlformats.org/officeDocument/2006/relationships/diagramData" Target="../diagrams/data3.xml"/><Relationship Id="rId12" Type="http://schemas.openxmlformats.org/officeDocument/2006/relationships/image" Target="../media/image15.jpe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0.png"/><Relationship Id="rId11" Type="http://schemas.microsoft.com/office/2007/relationships/diagramDrawing" Target="../diagrams/drawing3.xml"/><Relationship Id="rId5" Type="http://schemas.openxmlformats.org/officeDocument/2006/relationships/image" Target="../media/image9.jpg"/><Relationship Id="rId10" Type="http://schemas.openxmlformats.org/officeDocument/2006/relationships/diagramColors" Target="../diagrams/colors3.xml"/><Relationship Id="rId4" Type="http://schemas.openxmlformats.org/officeDocument/2006/relationships/image" Target="../media/image8.png"/><Relationship Id="rId9"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8" Type="http://schemas.openxmlformats.org/officeDocument/2006/relationships/image" Target="../media/image10.png"/><Relationship Id="rId13" Type="http://schemas.openxmlformats.org/officeDocument/2006/relationships/diagramColors" Target="../diagrams/colors4.xml"/><Relationship Id="rId3" Type="http://schemas.openxmlformats.org/officeDocument/2006/relationships/notesSlide" Target="../notesSlides/notesSlide7.xml"/><Relationship Id="rId7" Type="http://schemas.openxmlformats.org/officeDocument/2006/relationships/image" Target="../media/image9.jpg"/><Relationship Id="rId12" Type="http://schemas.openxmlformats.org/officeDocument/2006/relationships/diagramQuickStyle" Target="../diagrams/quickStyle4.xml"/><Relationship Id="rId2" Type="http://schemas.openxmlformats.org/officeDocument/2006/relationships/slideLayout" Target="../slideLayouts/slideLayout7.xml"/><Relationship Id="rId1" Type="http://schemas.openxmlformats.org/officeDocument/2006/relationships/tags" Target="../tags/tag1.xml"/><Relationship Id="rId6" Type="http://schemas.openxmlformats.org/officeDocument/2006/relationships/image" Target="../media/image8.png"/><Relationship Id="rId11" Type="http://schemas.openxmlformats.org/officeDocument/2006/relationships/diagramLayout" Target="../diagrams/layout4.xml"/><Relationship Id="rId5" Type="http://schemas.openxmlformats.org/officeDocument/2006/relationships/image" Target="../media/image7.png"/><Relationship Id="rId10" Type="http://schemas.openxmlformats.org/officeDocument/2006/relationships/diagramData" Target="../diagrams/data4.xml"/><Relationship Id="rId4" Type="http://schemas.openxmlformats.org/officeDocument/2006/relationships/image" Target="../media/image16.jpeg"/><Relationship Id="rId9" Type="http://schemas.openxmlformats.org/officeDocument/2006/relationships/image" Target="../media/image15.jpeg"/><Relationship Id="rId14" Type="http://schemas.microsoft.com/office/2007/relationships/diagramDrawing" Target="../diagrams/drawing4.xml"/></Relationships>
</file>

<file path=ppt/slides/_rels/slide8.xml.rels><?xml version="1.0" encoding="UTF-8" standalone="yes"?>
<Relationships xmlns="http://schemas.openxmlformats.org/package/2006/relationships"><Relationship Id="rId8" Type="http://schemas.openxmlformats.org/officeDocument/2006/relationships/diagramData" Target="../diagrams/data5.xml"/><Relationship Id="rId3" Type="http://schemas.openxmlformats.org/officeDocument/2006/relationships/image" Target="../media/image7.png"/><Relationship Id="rId7" Type="http://schemas.openxmlformats.org/officeDocument/2006/relationships/image" Target="../media/image15.jpeg"/><Relationship Id="rId12"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0.png"/><Relationship Id="rId11" Type="http://schemas.openxmlformats.org/officeDocument/2006/relationships/diagramColors" Target="../diagrams/colors5.xml"/><Relationship Id="rId5" Type="http://schemas.openxmlformats.org/officeDocument/2006/relationships/image" Target="../media/image9.jpg"/><Relationship Id="rId10" Type="http://schemas.openxmlformats.org/officeDocument/2006/relationships/diagramQuickStyle" Target="../diagrams/quickStyle5.xml"/><Relationship Id="rId4" Type="http://schemas.openxmlformats.org/officeDocument/2006/relationships/image" Target="../media/image8.png"/><Relationship Id="rId9"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8" Type="http://schemas.openxmlformats.org/officeDocument/2006/relationships/diagramData" Target="../diagrams/data6.xml"/><Relationship Id="rId3" Type="http://schemas.openxmlformats.org/officeDocument/2006/relationships/image" Target="../media/image7.png"/><Relationship Id="rId7" Type="http://schemas.openxmlformats.org/officeDocument/2006/relationships/image" Target="../media/image17.jpeg"/><Relationship Id="rId12"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10.png"/><Relationship Id="rId11" Type="http://schemas.openxmlformats.org/officeDocument/2006/relationships/diagramColors" Target="../diagrams/colors6.xml"/><Relationship Id="rId5" Type="http://schemas.openxmlformats.org/officeDocument/2006/relationships/image" Target="../media/image9.jpg"/><Relationship Id="rId10" Type="http://schemas.openxmlformats.org/officeDocument/2006/relationships/diagramQuickStyle" Target="../diagrams/quickStyle6.xml"/><Relationship Id="rId4" Type="http://schemas.openxmlformats.org/officeDocument/2006/relationships/image" Target="../media/image8.png"/><Relationship Id="rId9"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7"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9.jpg"/><Relationship Id="rId5" Type="http://schemas.openxmlformats.org/officeDocument/2006/relationships/image" Target="../media/image8.png"/><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7"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9.jpg"/><Relationship Id="rId5" Type="http://schemas.openxmlformats.org/officeDocument/2006/relationships/image" Target="../media/image8.png"/><Relationship Id="rId4" Type="http://schemas.openxmlformats.org/officeDocument/2006/relationships/image" Target="../media/image7.png"/></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7"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9.jpg"/><Relationship Id="rId5" Type="http://schemas.openxmlformats.org/officeDocument/2006/relationships/image" Target="../media/image8.png"/><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8" Type="http://schemas.openxmlformats.org/officeDocument/2006/relationships/diagramData" Target="../diagrams/data7.xml"/><Relationship Id="rId3" Type="http://schemas.openxmlformats.org/officeDocument/2006/relationships/image" Target="../media/image21.png"/><Relationship Id="rId7" Type="http://schemas.openxmlformats.org/officeDocument/2006/relationships/image" Target="../media/image10.png"/><Relationship Id="rId12" Type="http://schemas.microsoft.com/office/2007/relationships/diagramDrawing" Target="../diagrams/drawing7.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9.jpg"/><Relationship Id="rId11" Type="http://schemas.openxmlformats.org/officeDocument/2006/relationships/diagramColors" Target="../diagrams/colors7.xml"/><Relationship Id="rId5" Type="http://schemas.openxmlformats.org/officeDocument/2006/relationships/image" Target="../media/image8.png"/><Relationship Id="rId10" Type="http://schemas.openxmlformats.org/officeDocument/2006/relationships/diagramQuickStyle" Target="../diagrams/quickStyle7.xml"/><Relationship Id="rId4" Type="http://schemas.openxmlformats.org/officeDocument/2006/relationships/image" Target="../media/image7.png"/><Relationship Id="rId9" Type="http://schemas.openxmlformats.org/officeDocument/2006/relationships/diagramLayout" Target="../diagrams/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2.JPG"/><Relationship Id="rId7"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9.jpg"/><Relationship Id="rId5" Type="http://schemas.openxmlformats.org/officeDocument/2006/relationships/image" Target="../media/image8.png"/><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26.png"/><Relationship Id="rId11" Type="http://schemas.openxmlformats.org/officeDocument/2006/relationships/image" Target="../media/image10.png"/><Relationship Id="rId5" Type="http://schemas.openxmlformats.org/officeDocument/2006/relationships/image" Target="../media/image25.png"/><Relationship Id="rId10" Type="http://schemas.openxmlformats.org/officeDocument/2006/relationships/image" Target="../media/image9.jpg"/><Relationship Id="rId4" Type="http://schemas.openxmlformats.org/officeDocument/2006/relationships/image" Target="../media/image24.png"/><Relationship Id="rId9" Type="http://schemas.openxmlformats.org/officeDocument/2006/relationships/image" Target="../media/image8.png"/></Relationships>
</file>

<file path=ppt/slides/_rels/slide16.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26.png"/><Relationship Id="rId11" Type="http://schemas.openxmlformats.org/officeDocument/2006/relationships/image" Target="../media/image10.png"/><Relationship Id="rId5" Type="http://schemas.openxmlformats.org/officeDocument/2006/relationships/image" Target="../media/image25.png"/><Relationship Id="rId10" Type="http://schemas.openxmlformats.org/officeDocument/2006/relationships/image" Target="../media/image9.jpg"/><Relationship Id="rId4" Type="http://schemas.openxmlformats.org/officeDocument/2006/relationships/image" Target="../media/image24.png"/><Relationship Id="rId9" Type="http://schemas.openxmlformats.org/officeDocument/2006/relationships/image" Target="../media/image8.png"/></Relationships>
</file>

<file path=ppt/slides/_rels/slide17.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8.jpg"/><Relationship Id="rId7" Type="http://schemas.openxmlformats.org/officeDocument/2006/relationships/image" Target="../media/image32.pn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31.png"/><Relationship Id="rId11" Type="http://schemas.openxmlformats.org/officeDocument/2006/relationships/image" Target="../media/image10.png"/><Relationship Id="rId5" Type="http://schemas.openxmlformats.org/officeDocument/2006/relationships/image" Target="../media/image30.png"/><Relationship Id="rId10" Type="http://schemas.openxmlformats.org/officeDocument/2006/relationships/image" Target="../media/image9.jpg"/><Relationship Id="rId4" Type="http://schemas.openxmlformats.org/officeDocument/2006/relationships/image" Target="../media/image29.png"/><Relationship Id="rId9" Type="http://schemas.openxmlformats.org/officeDocument/2006/relationships/image" Target="../media/image8.png"/></Relationships>
</file>

<file path=ppt/slides/_rels/slide18.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image" Target="../media/image33.png"/><Relationship Id="rId7" Type="http://schemas.openxmlformats.org/officeDocument/2006/relationships/image" Target="../media/image37.png"/><Relationship Id="rId12" Type="http://schemas.openxmlformats.org/officeDocument/2006/relationships/image" Target="../media/image10.pn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36.png"/><Relationship Id="rId11" Type="http://schemas.openxmlformats.org/officeDocument/2006/relationships/image" Target="../media/image9.jpg"/><Relationship Id="rId5" Type="http://schemas.openxmlformats.org/officeDocument/2006/relationships/image" Target="../media/image35.png"/><Relationship Id="rId10" Type="http://schemas.openxmlformats.org/officeDocument/2006/relationships/image" Target="../media/image8.png"/><Relationship Id="rId4" Type="http://schemas.openxmlformats.org/officeDocument/2006/relationships/image" Target="../media/image34.png"/><Relationship Id="rId9" Type="http://schemas.openxmlformats.org/officeDocument/2006/relationships/image" Target="../media/image7.png"/></Relationships>
</file>

<file path=ppt/slides/_rels/slide19.xml.rels><?xml version="1.0" encoding="UTF-8" standalone="yes"?>
<Relationships xmlns="http://schemas.openxmlformats.org/package/2006/relationships"><Relationship Id="rId3" Type="http://schemas.openxmlformats.org/officeDocument/2006/relationships/image" Target="../media/image39.png"/><Relationship Id="rId7" Type="http://schemas.openxmlformats.org/officeDocument/2006/relationships/image" Target="../media/image10.pn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9.jpg"/><Relationship Id="rId5" Type="http://schemas.openxmlformats.org/officeDocument/2006/relationships/image" Target="../media/image8.png"/><Relationship Id="rId4" Type="http://schemas.openxmlformats.org/officeDocument/2006/relationships/image" Target="../media/image7.png"/></Relationships>
</file>

<file path=ppt/slides/_rels/slide20.xml.rels><?xml version="1.0" encoding="UTF-8" standalone="yes"?>
<Relationships xmlns="http://schemas.openxmlformats.org/package/2006/relationships"><Relationship Id="rId3" Type="http://schemas.openxmlformats.org/officeDocument/2006/relationships/image" Target="../media/image40.png"/><Relationship Id="rId7" Type="http://schemas.openxmlformats.org/officeDocument/2006/relationships/image" Target="../media/image10.png"/><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image" Target="../media/image9.jpg"/><Relationship Id="rId5" Type="http://schemas.openxmlformats.org/officeDocument/2006/relationships/image" Target="../media/image8.png"/><Relationship Id="rId4" Type="http://schemas.openxmlformats.org/officeDocument/2006/relationships/image" Target="../media/image7.png"/></Relationships>
</file>

<file path=ppt/slides/_rels/slide21.xml.rels><?xml version="1.0" encoding="UTF-8" standalone="yes"?>
<Relationships xmlns="http://schemas.openxmlformats.org/package/2006/relationships"><Relationship Id="rId8" Type="http://schemas.openxmlformats.org/officeDocument/2006/relationships/diagramLayout" Target="../diagrams/layout8.xml"/><Relationship Id="rId3" Type="http://schemas.openxmlformats.org/officeDocument/2006/relationships/image" Target="../media/image7.png"/><Relationship Id="rId7" Type="http://schemas.openxmlformats.org/officeDocument/2006/relationships/diagramData" Target="../diagrams/data8.xml"/><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image" Target="../media/image10.png"/><Relationship Id="rId11" Type="http://schemas.microsoft.com/office/2007/relationships/diagramDrawing" Target="../diagrams/drawing8.xml"/><Relationship Id="rId5" Type="http://schemas.openxmlformats.org/officeDocument/2006/relationships/image" Target="../media/image9.jpg"/><Relationship Id="rId10" Type="http://schemas.openxmlformats.org/officeDocument/2006/relationships/diagramColors" Target="../diagrams/colors8.xml"/><Relationship Id="rId4" Type="http://schemas.openxmlformats.org/officeDocument/2006/relationships/image" Target="../media/image8.png"/><Relationship Id="rId9" Type="http://schemas.openxmlformats.org/officeDocument/2006/relationships/diagramQuickStyle" Target="../diagrams/quickStyle8.xml"/></Relationships>
</file>

<file path=ppt/slides/_rels/slide22.xml.rels><?xml version="1.0" encoding="UTF-8" standalone="yes"?>
<Relationships xmlns="http://schemas.openxmlformats.org/package/2006/relationships"><Relationship Id="rId8" Type="http://schemas.openxmlformats.org/officeDocument/2006/relationships/diagramData" Target="../diagrams/data9.xml"/><Relationship Id="rId3" Type="http://schemas.openxmlformats.org/officeDocument/2006/relationships/image" Target="../media/image41.jpeg"/><Relationship Id="rId7" Type="http://schemas.openxmlformats.org/officeDocument/2006/relationships/image" Target="../media/image10.png"/><Relationship Id="rId12" Type="http://schemas.microsoft.com/office/2007/relationships/diagramDrawing" Target="../diagrams/drawing9.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9.jpg"/><Relationship Id="rId11" Type="http://schemas.openxmlformats.org/officeDocument/2006/relationships/diagramColors" Target="../diagrams/colors9.xml"/><Relationship Id="rId5" Type="http://schemas.openxmlformats.org/officeDocument/2006/relationships/image" Target="../media/image8.png"/><Relationship Id="rId10" Type="http://schemas.openxmlformats.org/officeDocument/2006/relationships/diagramQuickStyle" Target="../diagrams/quickStyle9.xml"/><Relationship Id="rId4" Type="http://schemas.openxmlformats.org/officeDocument/2006/relationships/image" Target="../media/image7.png"/><Relationship Id="rId9" Type="http://schemas.openxmlformats.org/officeDocument/2006/relationships/diagramLayout" Target="../diagrams/layout9.xml"/></Relationships>
</file>

<file path=ppt/slides/_rels/slide23.xml.rels><?xml version="1.0" encoding="UTF-8" standalone="yes"?>
<Relationships xmlns="http://schemas.openxmlformats.org/package/2006/relationships"><Relationship Id="rId3" Type="http://schemas.openxmlformats.org/officeDocument/2006/relationships/image" Target="../media/image42.jpg"/><Relationship Id="rId7" Type="http://schemas.openxmlformats.org/officeDocument/2006/relationships/image" Target="../media/image10.png"/><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image" Target="../media/image9.jpg"/><Relationship Id="rId5" Type="http://schemas.openxmlformats.org/officeDocument/2006/relationships/image" Target="../media/image8.png"/><Relationship Id="rId4"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5" name="Picture 4" descr="A row of cars parked in a parking lot&#10;&#10;Description automatically generated with medium confidence">
            <a:extLst>
              <a:ext uri="{FF2B5EF4-FFF2-40B4-BE49-F238E27FC236}">
                <a16:creationId xmlns:a16="http://schemas.microsoft.com/office/drawing/2014/main" id="{EB69015D-E218-41B7-9507-EF1306F381A3}"/>
              </a:ext>
            </a:extLst>
          </p:cNvPr>
          <p:cNvPicPr>
            <a:picLocks noChangeAspect="1"/>
          </p:cNvPicPr>
          <p:nvPr/>
        </p:nvPicPr>
        <p:blipFill>
          <a:blip r:embed="rId4" cstate="print">
            <a:duotone>
              <a:schemeClr val="accent5">
                <a:shade val="45000"/>
                <a:satMod val="135000"/>
              </a:schemeClr>
              <a:prstClr val="white"/>
            </a:duotone>
            <a:extLst>
              <a:ext uri="{BEBA8EAE-BF5A-486C-A8C5-ECC9F3942E4B}">
                <a14:imgProps xmlns:a14="http://schemas.microsoft.com/office/drawing/2010/main">
                  <a14:imgLayer r:embed="rId5">
                    <a14:imgEffect>
                      <a14:colorTemperature colorTemp="4700"/>
                    </a14:imgEffect>
                  </a14:imgLayer>
                </a14:imgProps>
              </a:ext>
              <a:ext uri="{28A0092B-C50C-407E-A947-70E740481C1C}">
                <a14:useLocalDpi xmlns:a14="http://schemas.microsoft.com/office/drawing/2010/main" val="0"/>
              </a:ext>
            </a:extLst>
          </a:blip>
          <a:stretch>
            <a:fillRect/>
          </a:stretch>
        </p:blipFill>
        <p:spPr>
          <a:xfrm>
            <a:off x="4017228" y="656821"/>
            <a:ext cx="5070977" cy="4226639"/>
          </a:xfrm>
          <a:prstGeom prst="parallelogram">
            <a:avLst>
              <a:gd name="adj" fmla="val 21067"/>
            </a:avLst>
          </a:prstGeom>
        </p:spPr>
      </p:pic>
      <p:sp>
        <p:nvSpPr>
          <p:cNvPr id="8" name="TextBox 7">
            <a:extLst>
              <a:ext uri="{FF2B5EF4-FFF2-40B4-BE49-F238E27FC236}">
                <a16:creationId xmlns:a16="http://schemas.microsoft.com/office/drawing/2014/main" id="{86519B5A-D3ED-4003-B919-410EE18BBB53}"/>
              </a:ext>
            </a:extLst>
          </p:cNvPr>
          <p:cNvSpPr txBox="1"/>
          <p:nvPr/>
        </p:nvSpPr>
        <p:spPr>
          <a:xfrm>
            <a:off x="300779" y="4838383"/>
            <a:ext cx="7287298" cy="2077492"/>
          </a:xfrm>
          <a:prstGeom prst="rect">
            <a:avLst/>
          </a:prstGeom>
          <a:noFill/>
        </p:spPr>
        <p:txBody>
          <a:bodyPr wrap="square" rtlCol="0">
            <a:spAutoFit/>
          </a:bodyPr>
          <a:lstStyle/>
          <a:p>
            <a: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Introduction to </a:t>
            </a:r>
            <a:b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br>
            <a: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Policing the Roads</a:t>
            </a:r>
          </a:p>
          <a:p>
            <a:r>
              <a:rPr lang="en-GB" sz="2300" b="1" dirty="0">
                <a:latin typeface="Arial Nova" panose="020B0504020202020204" pitchFamily="34" charset="0"/>
                <a:ea typeface="Tahoma" panose="020B0604030504040204" pitchFamily="34" charset="0"/>
                <a:cs typeface="Tahoma" panose="020B0604030504040204" pitchFamily="34" charset="0"/>
              </a:rPr>
              <a:t>Part 2</a:t>
            </a:r>
          </a:p>
          <a:p>
            <a:endParaRPr lang="en-GB" sz="1600" dirty="0">
              <a:latin typeface="Arial Nova" panose="020B0504020202020204" pitchFamily="34" charset="0"/>
              <a:ea typeface="Tahoma" panose="020B0604030504040204" pitchFamily="34" charset="0"/>
              <a:cs typeface="Tahoma" panose="020B0604030504040204" pitchFamily="34" charset="0"/>
            </a:endParaRPr>
          </a:p>
          <a:p>
            <a:endParaRPr lang="en-GB" sz="2000" dirty="0">
              <a:solidFill>
                <a:srgbClr val="42516F"/>
              </a:solidFill>
              <a:latin typeface="Tahoma" panose="020B0604030504040204" pitchFamily="34" charset="0"/>
              <a:ea typeface="Tahoma" panose="020B0604030504040204" pitchFamily="34" charset="0"/>
              <a:cs typeface="Tahoma" panose="020B0604030504040204" pitchFamily="34" charset="0"/>
            </a:endParaRPr>
          </a:p>
        </p:txBody>
      </p:sp>
      <p:sp>
        <p:nvSpPr>
          <p:cNvPr id="2" name="TextBox 1">
            <a:extLst>
              <a:ext uri="{FF2B5EF4-FFF2-40B4-BE49-F238E27FC236}">
                <a16:creationId xmlns:a16="http://schemas.microsoft.com/office/drawing/2014/main" id="{133AD4EF-E4B6-4F09-A7B2-9ED9A55AF590}"/>
              </a:ext>
            </a:extLst>
          </p:cNvPr>
          <p:cNvSpPr txBox="1"/>
          <p:nvPr/>
        </p:nvSpPr>
        <p:spPr>
          <a:xfrm>
            <a:off x="11892005" y="6646504"/>
            <a:ext cx="322524" cy="246221"/>
          </a:xfrm>
          <a:prstGeom prst="rect">
            <a:avLst/>
          </a:prstGeom>
          <a:noFill/>
        </p:spPr>
        <p:txBody>
          <a:bodyPr wrap="none" rtlCol="0">
            <a:spAutoFit/>
          </a:bodyPr>
          <a:lstStyle/>
          <a:p>
            <a:r>
              <a:rPr lang="en-GB" sz="1000" dirty="0">
                <a:solidFill>
                  <a:schemeClr val="bg1"/>
                </a:solidFill>
              </a:rPr>
              <a:t>V2</a:t>
            </a:r>
            <a:endParaRPr lang="en-GB" dirty="0">
              <a:solidFill>
                <a:schemeClr val="bg1"/>
              </a:solidFill>
            </a:endParaRPr>
          </a:p>
        </p:txBody>
      </p:sp>
      <p:pic>
        <p:nvPicPr>
          <p:cNvPr id="4" name="Picture 3">
            <a:extLst>
              <a:ext uri="{FF2B5EF4-FFF2-40B4-BE49-F238E27FC236}">
                <a16:creationId xmlns:a16="http://schemas.microsoft.com/office/drawing/2014/main" id="{95631E12-45D6-4B4A-83EA-27FDCC3079FA}"/>
              </a:ext>
            </a:extLst>
          </p:cNvPr>
          <p:cNvPicPr>
            <a:picLocks noChangeAspect="1"/>
          </p:cNvPicPr>
          <p:nvPr/>
        </p:nvPicPr>
        <p:blipFill>
          <a:blip r:embed="rId6" cstate="print">
            <a:duotone>
              <a:prstClr val="black"/>
              <a:schemeClr val="accent5">
                <a:tint val="45000"/>
                <a:satMod val="400000"/>
              </a:schemeClr>
            </a:duotone>
            <a:extLst>
              <a:ext uri="{BEBA8EAE-BF5A-486C-A8C5-ECC9F3942E4B}">
                <a14:imgProps xmlns:a14="http://schemas.microsoft.com/office/drawing/2010/main">
                  <a14:imgLayer r:embed="rId7">
                    <a14:imgEffect>
                      <a14:colorTemperature colorTemp="5300"/>
                    </a14:imgEffect>
                  </a14:imgLayer>
                </a14:imgProps>
              </a:ext>
              <a:ext uri="{28A0092B-C50C-407E-A947-70E740481C1C}">
                <a14:useLocalDpi xmlns:a14="http://schemas.microsoft.com/office/drawing/2010/main" val="0"/>
              </a:ext>
            </a:extLst>
          </a:blip>
          <a:stretch>
            <a:fillRect/>
          </a:stretch>
        </p:blipFill>
        <p:spPr>
          <a:xfrm>
            <a:off x="525696" y="1719263"/>
            <a:ext cx="3158104" cy="2106000"/>
          </a:xfrm>
          <a:prstGeom prst="parallelogram">
            <a:avLst/>
          </a:prstGeom>
        </p:spPr>
      </p:pic>
    </p:spTree>
    <p:extLst>
      <p:ext uri="{BB962C8B-B14F-4D97-AF65-F5344CB8AC3E}">
        <p14:creationId xmlns:p14="http://schemas.microsoft.com/office/powerpoint/2010/main" val="160386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p:cNvSpPr txBox="1"/>
          <p:nvPr/>
        </p:nvSpPr>
        <p:spPr>
          <a:xfrm>
            <a:off x="2061290" y="340136"/>
            <a:ext cx="8045422"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Roads Policing</a:t>
            </a:r>
          </a:p>
        </p:txBody>
      </p:sp>
      <p:pic>
        <p:nvPicPr>
          <p:cNvPr id="5" name="Picture 4"/>
          <p:cNvPicPr>
            <a:picLocks noChangeAspect="1"/>
          </p:cNvPicPr>
          <p:nvPr/>
        </p:nvPicPr>
        <p:blipFill>
          <a:blip r:embed="rId3"/>
          <a:stretch>
            <a:fillRect/>
          </a:stretch>
        </p:blipFill>
        <p:spPr>
          <a:xfrm>
            <a:off x="7292913" y="1426668"/>
            <a:ext cx="3810000" cy="4031873"/>
          </a:xfrm>
          <a:prstGeom prst="rect">
            <a:avLst/>
          </a:prstGeom>
        </p:spPr>
      </p:pic>
      <p:grpSp>
        <p:nvGrpSpPr>
          <p:cNvPr id="6" name="Group 5">
            <a:extLst>
              <a:ext uri="{FF2B5EF4-FFF2-40B4-BE49-F238E27FC236}">
                <a16:creationId xmlns:a16="http://schemas.microsoft.com/office/drawing/2014/main" id="{13C6EA67-7B64-434D-BF54-9E58A551BAFB}"/>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5B8D87D1-23CB-4910-A75B-70651DE2049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BC5B1E27-09EB-4387-8A4E-A89252E1E914}"/>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5A4FEB59-1BDD-4FBE-9F9E-0B85012FF77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CA553B2F-FDFC-402C-BBEA-73E6F3424782}"/>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1D984C4A-0E3D-4D9B-9805-B75C11363DDC}"/>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30906631-CB11-4E9F-B583-1E508C0D5D5D}"/>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graphicFrame>
        <p:nvGraphicFramePr>
          <p:cNvPr id="2" name="Diagram 1">
            <a:extLst>
              <a:ext uri="{FF2B5EF4-FFF2-40B4-BE49-F238E27FC236}">
                <a16:creationId xmlns:a16="http://schemas.microsoft.com/office/drawing/2014/main" id="{0B35DF63-857A-4BB8-881D-02818960FF92}"/>
              </a:ext>
            </a:extLst>
          </p:cNvPr>
          <p:cNvGraphicFramePr/>
          <p:nvPr>
            <p:extLst>
              <p:ext uri="{D42A27DB-BD31-4B8C-83A1-F6EECF244321}">
                <p14:modId xmlns:p14="http://schemas.microsoft.com/office/powerpoint/2010/main" val="3340946620"/>
              </p:ext>
            </p:extLst>
          </p:nvPr>
        </p:nvGraphicFramePr>
        <p:xfrm>
          <a:off x="515508" y="866458"/>
          <a:ext cx="6600053" cy="515964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0474836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3B1552C4-46F4-4A34-8D1A-7A0F28A55AD9}"/>
                                            </p:graphicEl>
                                          </p:spTgt>
                                        </p:tgtEl>
                                        <p:attrNameLst>
                                          <p:attrName>style.visibility</p:attrName>
                                        </p:attrNameLst>
                                      </p:cBhvr>
                                      <p:to>
                                        <p:strVal val="visible"/>
                                      </p:to>
                                    </p:set>
                                    <p:animEffect transition="in" filter="fade">
                                      <p:cBhvr>
                                        <p:cTn id="7" dur="500"/>
                                        <p:tgtEl>
                                          <p:spTgt spid="2">
                                            <p:graphicEl>
                                              <a:dgm id="{3B1552C4-46F4-4A34-8D1A-7A0F28A55AD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4EBA2E60-6C11-4D33-8CBE-4913E0CA3771}"/>
                                            </p:graphicEl>
                                          </p:spTgt>
                                        </p:tgtEl>
                                        <p:attrNameLst>
                                          <p:attrName>style.visibility</p:attrName>
                                        </p:attrNameLst>
                                      </p:cBhvr>
                                      <p:to>
                                        <p:strVal val="visible"/>
                                      </p:to>
                                    </p:set>
                                    <p:animEffect transition="in" filter="fade">
                                      <p:cBhvr>
                                        <p:cTn id="12" dur="500"/>
                                        <p:tgtEl>
                                          <p:spTgt spid="2">
                                            <p:graphicEl>
                                              <a:dgm id="{4EBA2E60-6C11-4D33-8CBE-4913E0CA3771}"/>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F24A5715-133A-48BE-BA1E-E625C5887FBC}"/>
                                            </p:graphicEl>
                                          </p:spTgt>
                                        </p:tgtEl>
                                        <p:attrNameLst>
                                          <p:attrName>style.visibility</p:attrName>
                                        </p:attrNameLst>
                                      </p:cBhvr>
                                      <p:to>
                                        <p:strVal val="visible"/>
                                      </p:to>
                                    </p:set>
                                    <p:animEffect transition="in" filter="fade">
                                      <p:cBhvr>
                                        <p:cTn id="17" dur="500"/>
                                        <p:tgtEl>
                                          <p:spTgt spid="2">
                                            <p:graphicEl>
                                              <a:dgm id="{F24A5715-133A-48BE-BA1E-E625C5887FB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53808" y="1790825"/>
            <a:ext cx="4441268" cy="352361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2021534" y="472659"/>
            <a:ext cx="8045422"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Health &amp; Safety</a:t>
            </a:r>
          </a:p>
        </p:txBody>
      </p:sp>
      <p:grpSp>
        <p:nvGrpSpPr>
          <p:cNvPr id="7" name="Group 6">
            <a:extLst>
              <a:ext uri="{FF2B5EF4-FFF2-40B4-BE49-F238E27FC236}">
                <a16:creationId xmlns:a16="http://schemas.microsoft.com/office/drawing/2014/main" id="{1CDEB5D0-3B8F-44C2-94FE-ADE007BBC3C0}"/>
              </a:ext>
            </a:extLst>
          </p:cNvPr>
          <p:cNvGrpSpPr/>
          <p:nvPr/>
        </p:nvGrpSpPr>
        <p:grpSpPr>
          <a:xfrm>
            <a:off x="0" y="5734233"/>
            <a:ext cx="12192000" cy="1240188"/>
            <a:chOff x="0" y="5734233"/>
            <a:chExt cx="12192000" cy="1240188"/>
          </a:xfrm>
        </p:grpSpPr>
        <p:pic>
          <p:nvPicPr>
            <p:cNvPr id="8" name="Picture 7">
              <a:extLst>
                <a:ext uri="{FF2B5EF4-FFF2-40B4-BE49-F238E27FC236}">
                  <a16:creationId xmlns:a16="http://schemas.microsoft.com/office/drawing/2014/main" id="{4A2825B6-23F9-4432-9C89-6E41338A4572}"/>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9" name="Rectangle 8">
              <a:extLst>
                <a:ext uri="{FF2B5EF4-FFF2-40B4-BE49-F238E27FC236}">
                  <a16:creationId xmlns:a16="http://schemas.microsoft.com/office/drawing/2014/main" id="{D87CBCA7-0775-467E-89D2-3269EA4872DF}"/>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C6D857C9-BFEE-4C0C-AAF3-813E2EBF125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1" name="Rectangle 10">
              <a:extLst>
                <a:ext uri="{FF2B5EF4-FFF2-40B4-BE49-F238E27FC236}">
                  <a16:creationId xmlns:a16="http://schemas.microsoft.com/office/drawing/2014/main" id="{70E3216D-1D35-4D15-A4F3-1BB2C3A5A302}"/>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02AF072F-A568-4F0C-B437-67BFB5D0815F}"/>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169D164D-F085-4120-BDA9-BC097BBEE398}"/>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2" name="Thought Bubble: Cloud 1">
            <a:extLst>
              <a:ext uri="{FF2B5EF4-FFF2-40B4-BE49-F238E27FC236}">
                <a16:creationId xmlns:a16="http://schemas.microsoft.com/office/drawing/2014/main" id="{4534F4DF-39E0-4BE4-AD79-5A71589020A3}"/>
              </a:ext>
            </a:extLst>
          </p:cNvPr>
          <p:cNvSpPr/>
          <p:nvPr/>
        </p:nvSpPr>
        <p:spPr>
          <a:xfrm>
            <a:off x="1004398" y="1596043"/>
            <a:ext cx="4733795" cy="3270491"/>
          </a:xfrm>
          <a:prstGeom prst="cloudCallou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What are the risks posed to you, your colleagues &amp; the public within the roads policing environment?</a:t>
            </a:r>
          </a:p>
        </p:txBody>
      </p:sp>
    </p:spTree>
    <p:extLst>
      <p:ext uri="{BB962C8B-B14F-4D97-AF65-F5344CB8AC3E}">
        <p14:creationId xmlns:p14="http://schemas.microsoft.com/office/powerpoint/2010/main" val="22185716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500"/>
                                        <p:tgtEl>
                                          <p:spTgt spid="2">
                                            <p:bg/>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txEl>
                                              <p:pRg st="0" end="0"/>
                                            </p:txEl>
                                          </p:spTgt>
                                        </p:tgtEl>
                                        <p:attrNameLst>
                                          <p:attrName>style.visibility</p:attrName>
                                        </p:attrNameLst>
                                      </p:cBhvr>
                                      <p:to>
                                        <p:strVal val="visible"/>
                                      </p:to>
                                    </p:set>
                                    <p:animEffect transition="in" filter="fade">
                                      <p:cBhvr>
                                        <p:cTn id="10"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allAtOnce"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10644" y="214534"/>
            <a:ext cx="3678238" cy="202971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5"/>
          <p:cNvSpPr>
            <a:spLocks noChangeArrowheads="1"/>
          </p:cNvSpPr>
          <p:nvPr/>
        </p:nvSpPr>
        <p:spPr bwMode="auto">
          <a:xfrm>
            <a:off x="1219886" y="546530"/>
            <a:ext cx="6222999" cy="1569660"/>
          </a:xfrm>
          <a:prstGeom prst="rect">
            <a:avLst/>
          </a:prstGeom>
          <a:solidFill>
            <a:schemeClr val="accent2">
              <a:lumMod val="40000"/>
              <a:lumOff val="60000"/>
            </a:schemeClr>
          </a:solidFill>
          <a:ln>
            <a:solidFill>
              <a:schemeClr val="tx1"/>
            </a:solidFill>
          </a:ln>
        </p:spPr>
        <p:txBody>
          <a:bodyPr wrap="square">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spcBef>
                <a:spcPct val="0"/>
              </a:spcBef>
              <a:buFontTx/>
              <a:buNone/>
            </a:pPr>
            <a:r>
              <a:rPr lang="en-US" altLang="en-US" dirty="0">
                <a:solidFill>
                  <a:schemeClr val="tx1"/>
                </a:solidFill>
                <a:latin typeface="+mn-lt"/>
                <a:ea typeface="ＭＳ Ｐゴシック" panose="020B0600070205080204" pitchFamily="34" charset="-128"/>
              </a:rPr>
              <a:t>'Road Wars' traffic police officer killed in car crash.</a:t>
            </a:r>
          </a:p>
          <a:p>
            <a:pPr>
              <a:spcBef>
                <a:spcPct val="0"/>
              </a:spcBef>
              <a:buFontTx/>
              <a:buNone/>
            </a:pPr>
            <a:r>
              <a:rPr lang="en-US" altLang="en-US" b="0" dirty="0">
                <a:solidFill>
                  <a:schemeClr val="tx1"/>
                </a:solidFill>
                <a:latin typeface="+mn-lt"/>
                <a:ea typeface="ＭＳ Ｐゴシック" panose="020B0600070205080204" pitchFamily="34" charset="-128"/>
              </a:rPr>
              <a:t>Dozens of people posted on Facebook to describe Pc James Dixon as 'one of the best‘.</a:t>
            </a:r>
          </a:p>
        </p:txBody>
      </p:sp>
      <p:sp>
        <p:nvSpPr>
          <p:cNvPr id="4" name="Rectangle 8"/>
          <p:cNvSpPr>
            <a:spLocks noChangeArrowheads="1"/>
          </p:cNvSpPr>
          <p:nvPr/>
        </p:nvSpPr>
        <p:spPr bwMode="auto">
          <a:xfrm>
            <a:off x="1219886" y="2345663"/>
            <a:ext cx="8729877" cy="1200329"/>
          </a:xfrm>
          <a:prstGeom prst="rect">
            <a:avLst/>
          </a:prstGeom>
          <a:solidFill>
            <a:schemeClr val="accent2">
              <a:lumMod val="40000"/>
              <a:lumOff val="60000"/>
            </a:schemeClr>
          </a:solidFill>
          <a:ln>
            <a:solidFill>
              <a:schemeClr val="tx1"/>
            </a:solidFill>
          </a:ln>
          <a:effectLst/>
        </p:spPr>
        <p:txBody>
          <a:bodyPr wrap="square" anchor="ctr">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spcBef>
                <a:spcPct val="0"/>
              </a:spcBef>
              <a:buFontTx/>
              <a:buNone/>
            </a:pPr>
            <a:r>
              <a:rPr lang="en-US" altLang="en-US" dirty="0">
                <a:solidFill>
                  <a:schemeClr val="tx1"/>
                </a:solidFill>
                <a:latin typeface="+mn-lt"/>
                <a:ea typeface="ＭＳ Ｐゴシック" panose="020B0600070205080204" pitchFamily="34" charset="-128"/>
              </a:rPr>
              <a:t>Policeman killed by lorry on motorway. </a:t>
            </a:r>
          </a:p>
          <a:p>
            <a:pPr>
              <a:spcBef>
                <a:spcPct val="0"/>
              </a:spcBef>
              <a:buFontTx/>
              <a:buNone/>
            </a:pPr>
            <a:r>
              <a:rPr lang="en-US" altLang="en-US" b="0" dirty="0">
                <a:solidFill>
                  <a:schemeClr val="tx1"/>
                </a:solidFill>
                <a:latin typeface="+mn-lt"/>
                <a:ea typeface="ＭＳ Ｐゴシック" panose="020B0600070205080204" pitchFamily="34" charset="-128"/>
              </a:rPr>
              <a:t>PC Mark Goodlad was struck while helping a woman whose car had broken down on the hard shoulder of the M1 near Wakefield. </a:t>
            </a:r>
          </a:p>
        </p:txBody>
      </p:sp>
      <p:pic>
        <p:nvPicPr>
          <p:cNvPr id="5"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19886" y="3852475"/>
            <a:ext cx="3678238" cy="202971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6"/>
          <p:cNvSpPr>
            <a:spLocks noChangeArrowheads="1"/>
          </p:cNvSpPr>
          <p:nvPr/>
        </p:nvSpPr>
        <p:spPr bwMode="auto">
          <a:xfrm>
            <a:off x="5121095" y="3852475"/>
            <a:ext cx="6287666" cy="1938992"/>
          </a:xfrm>
          <a:prstGeom prst="rect">
            <a:avLst/>
          </a:prstGeom>
          <a:solidFill>
            <a:schemeClr val="accent2">
              <a:lumMod val="40000"/>
              <a:lumOff val="60000"/>
            </a:schemeClr>
          </a:solidFill>
          <a:ln>
            <a:solidFill>
              <a:schemeClr val="tx1"/>
            </a:solidFill>
          </a:ln>
        </p:spPr>
        <p:txBody>
          <a:bodyPr wrap="square">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spcBef>
                <a:spcPct val="0"/>
              </a:spcBef>
              <a:buFontTx/>
              <a:buNone/>
            </a:pPr>
            <a:r>
              <a:rPr lang="en-US" altLang="en-US" dirty="0">
                <a:solidFill>
                  <a:schemeClr val="tx1"/>
                </a:solidFill>
                <a:latin typeface="+mn-lt"/>
                <a:ea typeface="ＭＳ Ｐゴシック" panose="020B0600070205080204" pitchFamily="34" charset="-128"/>
              </a:rPr>
              <a:t>Police officer and woman die in Sheffield car crash. </a:t>
            </a:r>
          </a:p>
          <a:p>
            <a:pPr>
              <a:spcBef>
                <a:spcPct val="0"/>
              </a:spcBef>
              <a:buFontTx/>
              <a:buNone/>
            </a:pPr>
            <a:r>
              <a:rPr lang="en-US" altLang="en-US" b="0" dirty="0">
                <a:solidFill>
                  <a:schemeClr val="tx1"/>
                </a:solidFill>
                <a:latin typeface="+mn-lt"/>
                <a:ea typeface="ＭＳ Ｐゴシック" panose="020B0600070205080204" pitchFamily="34" charset="-128"/>
              </a:rPr>
              <a:t>Man aged 46 who was driving police car and 61-year-old woman die after collision on A57 at about 8.15pm on Christmas Day.</a:t>
            </a:r>
          </a:p>
        </p:txBody>
      </p:sp>
      <p:grpSp>
        <p:nvGrpSpPr>
          <p:cNvPr id="7" name="Group 6">
            <a:extLst>
              <a:ext uri="{FF2B5EF4-FFF2-40B4-BE49-F238E27FC236}">
                <a16:creationId xmlns:a16="http://schemas.microsoft.com/office/drawing/2014/main" id="{062ECF92-773F-4810-9EE4-AD9D92E2BEB7}"/>
              </a:ext>
            </a:extLst>
          </p:cNvPr>
          <p:cNvGrpSpPr/>
          <p:nvPr/>
        </p:nvGrpSpPr>
        <p:grpSpPr>
          <a:xfrm>
            <a:off x="0" y="5734233"/>
            <a:ext cx="12192000" cy="1240188"/>
            <a:chOff x="0" y="5734233"/>
            <a:chExt cx="12192000" cy="1240188"/>
          </a:xfrm>
        </p:grpSpPr>
        <p:pic>
          <p:nvPicPr>
            <p:cNvPr id="8" name="Picture 7">
              <a:extLst>
                <a:ext uri="{FF2B5EF4-FFF2-40B4-BE49-F238E27FC236}">
                  <a16:creationId xmlns:a16="http://schemas.microsoft.com/office/drawing/2014/main" id="{B9A92CF5-E41F-4D6E-B16F-8EF6DA8B2C76}"/>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9" name="Rectangle 8">
              <a:extLst>
                <a:ext uri="{FF2B5EF4-FFF2-40B4-BE49-F238E27FC236}">
                  <a16:creationId xmlns:a16="http://schemas.microsoft.com/office/drawing/2014/main" id="{18B0E8D4-F633-432A-B8C3-14A0318797A1}"/>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0BCBBDFE-0E5F-441C-B5DB-6729C11FA32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1" name="Rectangle 10">
              <a:extLst>
                <a:ext uri="{FF2B5EF4-FFF2-40B4-BE49-F238E27FC236}">
                  <a16:creationId xmlns:a16="http://schemas.microsoft.com/office/drawing/2014/main" id="{30485BD1-812C-4312-AB86-603710D072B3}"/>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5503C7CE-6074-40E4-9834-0D7A5821E2E3}"/>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BA7D2115-9AE9-4BF6-B690-E2888BFC3108}"/>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7369954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animEffect transition="in" filter="fade">
                                      <p:cBhvr>
                                        <p:cTn id="15" dur="500"/>
                                        <p:tgtEl>
                                          <p:spTgt spid="4">
                                            <p:txEl>
                                              <p:pRg st="0" end="0"/>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4">
                                            <p:txEl>
                                              <p:pRg st="1" end="1"/>
                                            </p:txEl>
                                          </p:spTgt>
                                        </p:tgtEl>
                                        <p:attrNameLst>
                                          <p:attrName>style.visibility</p:attrName>
                                        </p:attrNameLst>
                                      </p:cBhvr>
                                      <p:to>
                                        <p:strVal val="visible"/>
                                      </p:to>
                                    </p:set>
                                    <p:animEffect transition="in" filter="fade">
                                      <p:cBhvr>
                                        <p:cTn id="18" dur="500"/>
                                        <p:tgtEl>
                                          <p:spTgt spid="4">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6">
                                            <p:txEl>
                                              <p:pRg st="0" end="0"/>
                                            </p:txEl>
                                          </p:spTgt>
                                        </p:tgtEl>
                                        <p:attrNameLst>
                                          <p:attrName>style.visibility</p:attrName>
                                        </p:attrNameLst>
                                      </p:cBhvr>
                                      <p:to>
                                        <p:strVal val="visible"/>
                                      </p:to>
                                    </p:set>
                                    <p:animEffect transition="in" filter="fade">
                                      <p:cBhvr>
                                        <p:cTn id="23" dur="500"/>
                                        <p:tgtEl>
                                          <p:spTgt spid="6">
                                            <p:txEl>
                                              <p:pRg st="0" end="0"/>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6">
                                            <p:txEl>
                                              <p:pRg st="1" end="1"/>
                                            </p:txEl>
                                          </p:spTgt>
                                        </p:tgtEl>
                                        <p:attrNameLst>
                                          <p:attrName>style.visibility</p:attrName>
                                        </p:attrNameLst>
                                      </p:cBhvr>
                                      <p:to>
                                        <p:strVal val="visible"/>
                                      </p:to>
                                    </p:set>
                                    <p:animEffect transition="in" filter="fade">
                                      <p:cBhvr>
                                        <p:cTn id="26" dur="500"/>
                                        <p:tgtEl>
                                          <p:spTgt spid="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2" descr="\\Client\G$\Roger Images\Images\text graphic\tg_accident_ambulance_polic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5927" y="1770311"/>
            <a:ext cx="3436315" cy="3503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p:cNvSpPr txBox="1"/>
          <p:nvPr/>
        </p:nvSpPr>
        <p:spPr>
          <a:xfrm>
            <a:off x="585928" y="394447"/>
            <a:ext cx="10637884"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Risks to Physical Health</a:t>
            </a:r>
          </a:p>
        </p:txBody>
      </p:sp>
      <p:grpSp>
        <p:nvGrpSpPr>
          <p:cNvPr id="5" name="Group 4">
            <a:extLst>
              <a:ext uri="{FF2B5EF4-FFF2-40B4-BE49-F238E27FC236}">
                <a16:creationId xmlns:a16="http://schemas.microsoft.com/office/drawing/2014/main" id="{E6DA83E2-AF53-4062-B321-CAF287A6BDB1}"/>
              </a:ext>
            </a:extLst>
          </p:cNvPr>
          <p:cNvGrpSpPr/>
          <p:nvPr/>
        </p:nvGrpSpPr>
        <p:grpSpPr>
          <a:xfrm>
            <a:off x="0" y="5734233"/>
            <a:ext cx="12192000" cy="1240188"/>
            <a:chOff x="0" y="5734233"/>
            <a:chExt cx="12192000" cy="1240188"/>
          </a:xfrm>
        </p:grpSpPr>
        <p:pic>
          <p:nvPicPr>
            <p:cNvPr id="9" name="Picture 8">
              <a:extLst>
                <a:ext uri="{FF2B5EF4-FFF2-40B4-BE49-F238E27FC236}">
                  <a16:creationId xmlns:a16="http://schemas.microsoft.com/office/drawing/2014/main" id="{6F48BE4F-12E4-4B04-B545-17C10AB99770}"/>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0" name="Rectangle 9">
              <a:extLst>
                <a:ext uri="{FF2B5EF4-FFF2-40B4-BE49-F238E27FC236}">
                  <a16:creationId xmlns:a16="http://schemas.microsoft.com/office/drawing/2014/main" id="{6A9F4B73-A16D-437F-946D-21F247EB61F0}"/>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1" name="Picture 10">
              <a:extLst>
                <a:ext uri="{FF2B5EF4-FFF2-40B4-BE49-F238E27FC236}">
                  <a16:creationId xmlns:a16="http://schemas.microsoft.com/office/drawing/2014/main" id="{0C4760E7-6EF4-452E-AF40-2A273D0EA4F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2" name="Rectangle 11">
              <a:extLst>
                <a:ext uri="{FF2B5EF4-FFF2-40B4-BE49-F238E27FC236}">
                  <a16:creationId xmlns:a16="http://schemas.microsoft.com/office/drawing/2014/main" id="{8EC819C6-DEFD-4D10-9C33-8292055ECB9E}"/>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descr="Text, letter&#10;&#10;Description automatically generated">
              <a:extLst>
                <a:ext uri="{FF2B5EF4-FFF2-40B4-BE49-F238E27FC236}">
                  <a16:creationId xmlns:a16="http://schemas.microsoft.com/office/drawing/2014/main" id="{FC7DC791-2E9F-4DF7-AED1-30C2C37D1A58}"/>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4" name="Picture 13" descr="A picture containing text, metalware, gear&#10;&#10;Description automatically generated">
              <a:extLst>
                <a:ext uri="{FF2B5EF4-FFF2-40B4-BE49-F238E27FC236}">
                  <a16:creationId xmlns:a16="http://schemas.microsoft.com/office/drawing/2014/main" id="{DCEA2EDD-680D-484C-8CAA-F512FF566157}"/>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graphicFrame>
        <p:nvGraphicFramePr>
          <p:cNvPr id="2" name="Diagram 1">
            <a:extLst>
              <a:ext uri="{FF2B5EF4-FFF2-40B4-BE49-F238E27FC236}">
                <a16:creationId xmlns:a16="http://schemas.microsoft.com/office/drawing/2014/main" id="{88128EF8-4CF1-4A82-A322-605CAEF96523}"/>
              </a:ext>
            </a:extLst>
          </p:cNvPr>
          <p:cNvGraphicFramePr/>
          <p:nvPr>
            <p:extLst>
              <p:ext uri="{D42A27DB-BD31-4B8C-83A1-F6EECF244321}">
                <p14:modId xmlns:p14="http://schemas.microsoft.com/office/powerpoint/2010/main" val="4263193506"/>
              </p:ext>
            </p:extLst>
          </p:nvPr>
        </p:nvGraphicFramePr>
        <p:xfrm>
          <a:off x="4302216" y="1235415"/>
          <a:ext cx="7495337" cy="455385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8782250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13791CD-6B96-4C36-838B-742A81D43783}"/>
                                            </p:graphicEl>
                                          </p:spTgt>
                                        </p:tgtEl>
                                        <p:attrNameLst>
                                          <p:attrName>style.visibility</p:attrName>
                                        </p:attrNameLst>
                                      </p:cBhvr>
                                      <p:to>
                                        <p:strVal val="visible"/>
                                      </p:to>
                                    </p:set>
                                    <p:animEffect transition="in" filter="fade">
                                      <p:cBhvr>
                                        <p:cTn id="7" dur="500"/>
                                        <p:tgtEl>
                                          <p:spTgt spid="2">
                                            <p:graphicEl>
                                              <a:dgm id="{B13791CD-6B96-4C36-838B-742A81D4378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B3A49689-2945-48C8-A884-4A2FC47BA0C4}"/>
                                            </p:graphicEl>
                                          </p:spTgt>
                                        </p:tgtEl>
                                        <p:attrNameLst>
                                          <p:attrName>style.visibility</p:attrName>
                                        </p:attrNameLst>
                                      </p:cBhvr>
                                      <p:to>
                                        <p:strVal val="visible"/>
                                      </p:to>
                                    </p:set>
                                    <p:animEffect transition="in" filter="fade">
                                      <p:cBhvr>
                                        <p:cTn id="12" dur="500"/>
                                        <p:tgtEl>
                                          <p:spTgt spid="2">
                                            <p:graphicEl>
                                              <a:dgm id="{B3A49689-2945-48C8-A884-4A2FC47BA0C4}"/>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75282D82-8BBE-44BA-BACF-857FE583B0C8}"/>
                                            </p:graphicEl>
                                          </p:spTgt>
                                        </p:tgtEl>
                                        <p:attrNameLst>
                                          <p:attrName>style.visibility</p:attrName>
                                        </p:attrNameLst>
                                      </p:cBhvr>
                                      <p:to>
                                        <p:strVal val="visible"/>
                                      </p:to>
                                    </p:set>
                                    <p:animEffect transition="in" filter="fade">
                                      <p:cBhvr>
                                        <p:cTn id="15" dur="500"/>
                                        <p:tgtEl>
                                          <p:spTgt spid="2">
                                            <p:graphicEl>
                                              <a:dgm id="{75282D82-8BBE-44BA-BACF-857FE583B0C8}"/>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D7A470EA-FC0E-4853-8EF8-02A8A4AE7226}"/>
                                            </p:graphicEl>
                                          </p:spTgt>
                                        </p:tgtEl>
                                        <p:attrNameLst>
                                          <p:attrName>style.visibility</p:attrName>
                                        </p:attrNameLst>
                                      </p:cBhvr>
                                      <p:to>
                                        <p:strVal val="visible"/>
                                      </p:to>
                                    </p:set>
                                    <p:animEffect transition="in" filter="fade">
                                      <p:cBhvr>
                                        <p:cTn id="20" dur="500"/>
                                        <p:tgtEl>
                                          <p:spTgt spid="2">
                                            <p:graphicEl>
                                              <a:dgm id="{D7A470EA-FC0E-4853-8EF8-02A8A4AE7226}"/>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0260093B-07DD-48DA-9424-BCB140BCC4D9}"/>
                                            </p:graphicEl>
                                          </p:spTgt>
                                        </p:tgtEl>
                                        <p:attrNameLst>
                                          <p:attrName>style.visibility</p:attrName>
                                        </p:attrNameLst>
                                      </p:cBhvr>
                                      <p:to>
                                        <p:strVal val="visible"/>
                                      </p:to>
                                    </p:set>
                                    <p:animEffect transition="in" filter="fade">
                                      <p:cBhvr>
                                        <p:cTn id="23" dur="500"/>
                                        <p:tgtEl>
                                          <p:spTgt spid="2">
                                            <p:graphicEl>
                                              <a:dgm id="{0260093B-07DD-48DA-9424-BCB140BCC4D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extBox 6"/>
          <p:cNvSpPr txBox="1"/>
          <p:nvPr/>
        </p:nvSpPr>
        <p:spPr>
          <a:xfrm>
            <a:off x="609600" y="286872"/>
            <a:ext cx="10972800" cy="584776"/>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Driver Fatigue</a:t>
            </a:r>
          </a:p>
        </p:txBody>
      </p:sp>
      <p:grpSp>
        <p:nvGrpSpPr>
          <p:cNvPr id="5" name="Group 4">
            <a:extLst>
              <a:ext uri="{FF2B5EF4-FFF2-40B4-BE49-F238E27FC236}">
                <a16:creationId xmlns:a16="http://schemas.microsoft.com/office/drawing/2014/main" id="{9738034E-C7AE-4817-86D4-D183DE8ABC68}"/>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E1A57109-E0DA-4F92-B7AC-8252783E928B}"/>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05646B1F-3283-4EE2-8400-D7D32B8F4318}"/>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A1D78C42-FCDB-4932-84EA-5BF7205097F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1" name="Rectangle 10">
              <a:extLst>
                <a:ext uri="{FF2B5EF4-FFF2-40B4-BE49-F238E27FC236}">
                  <a16:creationId xmlns:a16="http://schemas.microsoft.com/office/drawing/2014/main" id="{A43FB353-D7F5-47DA-B548-CE218C90C571}"/>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59FB139E-ADFB-4D42-9F19-0E1E82B19CA6}"/>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7D93742C-8CC0-4E49-91C7-039ECEDF5A4B}"/>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graphicFrame>
        <p:nvGraphicFramePr>
          <p:cNvPr id="2" name="Diagram 1">
            <a:extLst>
              <a:ext uri="{FF2B5EF4-FFF2-40B4-BE49-F238E27FC236}">
                <a16:creationId xmlns:a16="http://schemas.microsoft.com/office/drawing/2014/main" id="{930EAB92-7A2A-4383-8D21-9213E94F6742}"/>
              </a:ext>
            </a:extLst>
          </p:cNvPr>
          <p:cNvGraphicFramePr/>
          <p:nvPr>
            <p:extLst>
              <p:ext uri="{D42A27DB-BD31-4B8C-83A1-F6EECF244321}">
                <p14:modId xmlns:p14="http://schemas.microsoft.com/office/powerpoint/2010/main" val="3526173498"/>
              </p:ext>
            </p:extLst>
          </p:nvPr>
        </p:nvGraphicFramePr>
        <p:xfrm>
          <a:off x="4151002" y="1182880"/>
          <a:ext cx="8128000" cy="472384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2050" name="Picture 2" descr="Road safety company warns drivers about being fatigue - SHP - Health and  Safety News, Legislation, PPE, CPD and Resources">
            <a:extLst>
              <a:ext uri="{FF2B5EF4-FFF2-40B4-BE49-F238E27FC236}">
                <a16:creationId xmlns:a16="http://schemas.microsoft.com/office/drawing/2014/main" id="{FA6F0145-A8BD-4D37-814F-11DA3FD5708A}"/>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flipH="1">
            <a:off x="773755" y="2178656"/>
            <a:ext cx="3377247" cy="27322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8939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023C2D54-4F69-4414-AE48-2D707673F28C}"/>
                                            </p:graphicEl>
                                          </p:spTgt>
                                        </p:tgtEl>
                                        <p:attrNameLst>
                                          <p:attrName>style.visibility</p:attrName>
                                        </p:attrNameLst>
                                      </p:cBhvr>
                                      <p:to>
                                        <p:strVal val="visible"/>
                                      </p:to>
                                    </p:set>
                                    <p:animEffect transition="in" filter="fade">
                                      <p:cBhvr>
                                        <p:cTn id="7" dur="500"/>
                                        <p:tgtEl>
                                          <p:spTgt spid="2">
                                            <p:graphicEl>
                                              <a:dgm id="{023C2D54-4F69-4414-AE48-2D707673F28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1616145F-B6EB-49AD-BC3A-5AD64E28BD6D}"/>
                                            </p:graphicEl>
                                          </p:spTgt>
                                        </p:tgtEl>
                                        <p:attrNameLst>
                                          <p:attrName>style.visibility</p:attrName>
                                        </p:attrNameLst>
                                      </p:cBhvr>
                                      <p:to>
                                        <p:strVal val="visible"/>
                                      </p:to>
                                    </p:set>
                                    <p:animEffect transition="in" filter="fade">
                                      <p:cBhvr>
                                        <p:cTn id="12" dur="500"/>
                                        <p:tgtEl>
                                          <p:spTgt spid="2">
                                            <p:graphicEl>
                                              <a:dgm id="{1616145F-B6EB-49AD-BC3A-5AD64E28BD6D}"/>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ACA3E71C-750F-4967-89A2-C10670C6BDEC}"/>
                                            </p:graphicEl>
                                          </p:spTgt>
                                        </p:tgtEl>
                                        <p:attrNameLst>
                                          <p:attrName>style.visibility</p:attrName>
                                        </p:attrNameLst>
                                      </p:cBhvr>
                                      <p:to>
                                        <p:strVal val="visible"/>
                                      </p:to>
                                    </p:set>
                                    <p:animEffect transition="in" filter="fade">
                                      <p:cBhvr>
                                        <p:cTn id="15" dur="500"/>
                                        <p:tgtEl>
                                          <p:spTgt spid="2">
                                            <p:graphicEl>
                                              <a:dgm id="{ACA3E71C-750F-4967-89A2-C10670C6BDE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5"/>
          <p:cNvSpPr txBox="1"/>
          <p:nvPr/>
        </p:nvSpPr>
        <p:spPr>
          <a:xfrm>
            <a:off x="502024" y="286871"/>
            <a:ext cx="11295529"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Driver Fatigue: The Effects</a:t>
            </a:r>
          </a:p>
        </p:txBody>
      </p:sp>
      <p:pic>
        <p:nvPicPr>
          <p:cNvPr id="7" name="Picture 5" descr="\\Client\G$\Roger Images\Images\Adam - Image Bank\Image Bank\Driver Training\DT8.JPG"/>
          <p:cNvPicPr>
            <a:picLocks noChangeAspect="1" noChangeArrowheads="1"/>
          </p:cNvPicPr>
          <p:nvPr>
            <p:custDataLst>
              <p:tags r:id="rId1"/>
            </p:custDataLst>
          </p:nvPr>
        </p:nvPicPr>
        <p:blipFill>
          <a:blip r:embed="rId4" cstate="print">
            <a:extLst>
              <a:ext uri="{28A0092B-C50C-407E-A947-70E740481C1C}">
                <a14:useLocalDpi xmlns:a14="http://schemas.microsoft.com/office/drawing/2010/main" val="0"/>
              </a:ext>
            </a:extLst>
          </a:blip>
          <a:srcRect/>
          <a:stretch>
            <a:fillRect/>
          </a:stretch>
        </p:blipFill>
        <p:spPr bwMode="auto">
          <a:xfrm>
            <a:off x="13540421" y="1850954"/>
            <a:ext cx="3095822" cy="31560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5" name="Group 4">
            <a:extLst>
              <a:ext uri="{FF2B5EF4-FFF2-40B4-BE49-F238E27FC236}">
                <a16:creationId xmlns:a16="http://schemas.microsoft.com/office/drawing/2014/main" id="{EEFE7C76-E345-4E04-BC54-C5AEF69DBF8E}"/>
              </a:ext>
            </a:extLst>
          </p:cNvPr>
          <p:cNvGrpSpPr/>
          <p:nvPr/>
        </p:nvGrpSpPr>
        <p:grpSpPr>
          <a:xfrm>
            <a:off x="0" y="5734233"/>
            <a:ext cx="12192000" cy="1240188"/>
            <a:chOff x="0" y="5734233"/>
            <a:chExt cx="12192000" cy="1240188"/>
          </a:xfrm>
        </p:grpSpPr>
        <p:pic>
          <p:nvPicPr>
            <p:cNvPr id="8" name="Picture 7">
              <a:extLst>
                <a:ext uri="{FF2B5EF4-FFF2-40B4-BE49-F238E27FC236}">
                  <a16:creationId xmlns:a16="http://schemas.microsoft.com/office/drawing/2014/main" id="{2B8CEEBA-5DB0-4162-A16A-6B8A883802CC}"/>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9" name="Rectangle 8">
              <a:extLst>
                <a:ext uri="{FF2B5EF4-FFF2-40B4-BE49-F238E27FC236}">
                  <a16:creationId xmlns:a16="http://schemas.microsoft.com/office/drawing/2014/main" id="{60D28848-A87A-43E1-8067-37309002EAF5}"/>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55A59615-30EE-433A-9AB1-4078B033B75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1" name="Rectangle 10">
              <a:extLst>
                <a:ext uri="{FF2B5EF4-FFF2-40B4-BE49-F238E27FC236}">
                  <a16:creationId xmlns:a16="http://schemas.microsoft.com/office/drawing/2014/main" id="{6479BD97-F615-457C-9A5B-EE0F7A128356}"/>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8D39E168-A0E5-4B71-82C7-04C7A09FA54C}"/>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5A425361-4A19-455A-8568-01728AC336B0}"/>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pic>
        <p:nvPicPr>
          <p:cNvPr id="1026" name="Picture 2" descr="Road safety company warns drivers about being fatigue - SHP - Health and  Safety News, Legislation, PPE, CPD and Resources">
            <a:extLst>
              <a:ext uri="{FF2B5EF4-FFF2-40B4-BE49-F238E27FC236}">
                <a16:creationId xmlns:a16="http://schemas.microsoft.com/office/drawing/2014/main" id="{52E0C205-D993-4671-AAE0-A9A2A4D30493}"/>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flipH="1">
            <a:off x="502024" y="1850954"/>
            <a:ext cx="4292968" cy="276197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 name="Diagram 1">
            <a:extLst>
              <a:ext uri="{FF2B5EF4-FFF2-40B4-BE49-F238E27FC236}">
                <a16:creationId xmlns:a16="http://schemas.microsoft.com/office/drawing/2014/main" id="{A52D1725-37AA-4BFF-B0A2-874EB7ECF8F3}"/>
              </a:ext>
            </a:extLst>
          </p:cNvPr>
          <p:cNvGraphicFramePr/>
          <p:nvPr>
            <p:extLst>
              <p:ext uri="{D42A27DB-BD31-4B8C-83A1-F6EECF244321}">
                <p14:modId xmlns:p14="http://schemas.microsoft.com/office/powerpoint/2010/main" val="1305885382"/>
              </p:ext>
            </p:extLst>
          </p:nvPr>
        </p:nvGraphicFramePr>
        <p:xfrm>
          <a:off x="5217459" y="925425"/>
          <a:ext cx="6294072" cy="4679449"/>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Tree>
    <p:extLst>
      <p:ext uri="{BB962C8B-B14F-4D97-AF65-F5344CB8AC3E}">
        <p14:creationId xmlns:p14="http://schemas.microsoft.com/office/powerpoint/2010/main" val="1403872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0BE1D89-8F9D-43A5-B9B5-0F6B1FC3B31A}"/>
                                            </p:graphicEl>
                                          </p:spTgt>
                                        </p:tgtEl>
                                        <p:attrNameLst>
                                          <p:attrName>style.visibility</p:attrName>
                                        </p:attrNameLst>
                                      </p:cBhvr>
                                      <p:to>
                                        <p:strVal val="visible"/>
                                      </p:to>
                                    </p:set>
                                    <p:animEffect transition="in" filter="fade">
                                      <p:cBhvr>
                                        <p:cTn id="7" dur="500"/>
                                        <p:tgtEl>
                                          <p:spTgt spid="2">
                                            <p:graphicEl>
                                              <a:dgm id="{A0BE1D89-8F9D-43A5-B9B5-0F6B1FC3B31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26D44FA3-8F27-4B02-BF48-075BD7967335}"/>
                                            </p:graphicEl>
                                          </p:spTgt>
                                        </p:tgtEl>
                                        <p:attrNameLst>
                                          <p:attrName>style.visibility</p:attrName>
                                        </p:attrNameLst>
                                      </p:cBhvr>
                                      <p:to>
                                        <p:strVal val="visible"/>
                                      </p:to>
                                    </p:set>
                                    <p:animEffect transition="in" filter="fade">
                                      <p:cBhvr>
                                        <p:cTn id="12" dur="500"/>
                                        <p:tgtEl>
                                          <p:spTgt spid="2">
                                            <p:graphicEl>
                                              <a:dgm id="{26D44FA3-8F27-4B02-BF48-075BD7967335}"/>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08210AAE-09B3-434A-9C13-960728B6A7FB}"/>
                                            </p:graphicEl>
                                          </p:spTgt>
                                        </p:tgtEl>
                                        <p:attrNameLst>
                                          <p:attrName>style.visibility</p:attrName>
                                        </p:attrNameLst>
                                      </p:cBhvr>
                                      <p:to>
                                        <p:strVal val="visible"/>
                                      </p:to>
                                    </p:set>
                                    <p:animEffect transition="in" filter="fade">
                                      <p:cBhvr>
                                        <p:cTn id="15" dur="500"/>
                                        <p:tgtEl>
                                          <p:spTgt spid="2">
                                            <p:graphicEl>
                                              <a:dgm id="{08210AAE-09B3-434A-9C13-960728B6A7F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6C7912EE-3F47-40DF-8547-8DB48CDC20ED}"/>
                                            </p:graphicEl>
                                          </p:spTgt>
                                        </p:tgtEl>
                                        <p:attrNameLst>
                                          <p:attrName>style.visibility</p:attrName>
                                        </p:attrNameLst>
                                      </p:cBhvr>
                                      <p:to>
                                        <p:strVal val="visible"/>
                                      </p:to>
                                    </p:set>
                                    <p:animEffect transition="in" filter="fade">
                                      <p:cBhvr>
                                        <p:cTn id="20" dur="500"/>
                                        <p:tgtEl>
                                          <p:spTgt spid="2">
                                            <p:graphicEl>
                                              <a:dgm id="{6C7912EE-3F47-40DF-8547-8DB48CDC20ED}"/>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48C13215-F8B0-40F1-B5E7-C8F4B0D2BF0E}"/>
                                            </p:graphicEl>
                                          </p:spTgt>
                                        </p:tgtEl>
                                        <p:attrNameLst>
                                          <p:attrName>style.visibility</p:attrName>
                                        </p:attrNameLst>
                                      </p:cBhvr>
                                      <p:to>
                                        <p:strVal val="visible"/>
                                      </p:to>
                                    </p:set>
                                    <p:animEffect transition="in" filter="fade">
                                      <p:cBhvr>
                                        <p:cTn id="23" dur="500"/>
                                        <p:tgtEl>
                                          <p:spTgt spid="2">
                                            <p:graphicEl>
                                              <a:dgm id="{48C13215-F8B0-40F1-B5E7-C8F4B0D2BF0E}"/>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2748C2B8-D3DF-4A15-9444-3DEF3DC208AD}"/>
                                            </p:graphicEl>
                                          </p:spTgt>
                                        </p:tgtEl>
                                        <p:attrNameLst>
                                          <p:attrName>style.visibility</p:attrName>
                                        </p:attrNameLst>
                                      </p:cBhvr>
                                      <p:to>
                                        <p:strVal val="visible"/>
                                      </p:to>
                                    </p:set>
                                    <p:animEffect transition="in" filter="fade">
                                      <p:cBhvr>
                                        <p:cTn id="28" dur="500"/>
                                        <p:tgtEl>
                                          <p:spTgt spid="2">
                                            <p:graphicEl>
                                              <a:dgm id="{2748C2B8-D3DF-4A15-9444-3DEF3DC208AD}"/>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729E653E-DB7C-4C4A-81C7-59AEEF07BCAC}"/>
                                            </p:graphicEl>
                                          </p:spTgt>
                                        </p:tgtEl>
                                        <p:attrNameLst>
                                          <p:attrName>style.visibility</p:attrName>
                                        </p:attrNameLst>
                                      </p:cBhvr>
                                      <p:to>
                                        <p:strVal val="visible"/>
                                      </p:to>
                                    </p:set>
                                    <p:animEffect transition="in" filter="fade">
                                      <p:cBhvr>
                                        <p:cTn id="31" dur="500"/>
                                        <p:tgtEl>
                                          <p:spTgt spid="2">
                                            <p:graphicEl>
                                              <a:dgm id="{729E653E-DB7C-4C4A-81C7-59AEEF07BCA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5"/>
          <p:cNvSpPr txBox="1"/>
          <p:nvPr/>
        </p:nvSpPr>
        <p:spPr>
          <a:xfrm>
            <a:off x="591670" y="243512"/>
            <a:ext cx="11116235"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Driver Fatigue: Vulnerability Factors</a:t>
            </a:r>
          </a:p>
        </p:txBody>
      </p:sp>
      <p:grpSp>
        <p:nvGrpSpPr>
          <p:cNvPr id="5" name="Group 4">
            <a:extLst>
              <a:ext uri="{FF2B5EF4-FFF2-40B4-BE49-F238E27FC236}">
                <a16:creationId xmlns:a16="http://schemas.microsoft.com/office/drawing/2014/main" id="{407F926A-144D-4EEE-9C1B-2478A802B4DE}"/>
              </a:ext>
            </a:extLst>
          </p:cNvPr>
          <p:cNvGrpSpPr/>
          <p:nvPr/>
        </p:nvGrpSpPr>
        <p:grpSpPr>
          <a:xfrm>
            <a:off x="0" y="5734233"/>
            <a:ext cx="12192000" cy="1240188"/>
            <a:chOff x="0" y="5734233"/>
            <a:chExt cx="12192000" cy="1240188"/>
          </a:xfrm>
        </p:grpSpPr>
        <p:pic>
          <p:nvPicPr>
            <p:cNvPr id="8" name="Picture 7">
              <a:extLst>
                <a:ext uri="{FF2B5EF4-FFF2-40B4-BE49-F238E27FC236}">
                  <a16:creationId xmlns:a16="http://schemas.microsoft.com/office/drawing/2014/main" id="{FD63B14B-036F-4A3F-AE41-33D3C646765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9" name="Rectangle 8">
              <a:extLst>
                <a:ext uri="{FF2B5EF4-FFF2-40B4-BE49-F238E27FC236}">
                  <a16:creationId xmlns:a16="http://schemas.microsoft.com/office/drawing/2014/main" id="{8FF3B5B3-5969-4E0E-9995-30763A9311A8}"/>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9D81C6F3-2A3A-424A-AF18-0AD2C11EE60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1" name="Rectangle 10">
              <a:extLst>
                <a:ext uri="{FF2B5EF4-FFF2-40B4-BE49-F238E27FC236}">
                  <a16:creationId xmlns:a16="http://schemas.microsoft.com/office/drawing/2014/main" id="{6FF6A0AF-A84C-4C2B-942E-C963DE29EE5C}"/>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3D1EE165-22FA-41F6-893C-31F73AB0172A}"/>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FD16A36E-D6CD-4690-8062-909E71BAB492}"/>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pic>
        <p:nvPicPr>
          <p:cNvPr id="14" name="Picture 2" descr="Road safety company warns drivers about being fatigue - SHP - Health and  Safety News, Legislation, PPE, CPD and Resources">
            <a:extLst>
              <a:ext uri="{FF2B5EF4-FFF2-40B4-BE49-F238E27FC236}">
                <a16:creationId xmlns:a16="http://schemas.microsoft.com/office/drawing/2014/main" id="{E8FB826F-C690-4E72-B8C5-CA70261E3413}"/>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flipH="1">
            <a:off x="8902414" y="3926541"/>
            <a:ext cx="3135837" cy="2017506"/>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 name="Diagram 1">
            <a:extLst>
              <a:ext uri="{FF2B5EF4-FFF2-40B4-BE49-F238E27FC236}">
                <a16:creationId xmlns:a16="http://schemas.microsoft.com/office/drawing/2014/main" id="{99557F00-7A89-4620-B6AA-B87554528549}"/>
              </a:ext>
            </a:extLst>
          </p:cNvPr>
          <p:cNvGraphicFramePr/>
          <p:nvPr>
            <p:extLst>
              <p:ext uri="{D42A27DB-BD31-4B8C-83A1-F6EECF244321}">
                <p14:modId xmlns:p14="http://schemas.microsoft.com/office/powerpoint/2010/main" val="2294758693"/>
              </p:ext>
            </p:extLst>
          </p:nvPr>
        </p:nvGraphicFramePr>
        <p:xfrm>
          <a:off x="571186" y="828287"/>
          <a:ext cx="8128000" cy="527095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6106293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063E3E15-3618-4D92-A996-10342AF2934A}"/>
                                            </p:graphicEl>
                                          </p:spTgt>
                                        </p:tgtEl>
                                        <p:attrNameLst>
                                          <p:attrName>style.visibility</p:attrName>
                                        </p:attrNameLst>
                                      </p:cBhvr>
                                      <p:to>
                                        <p:strVal val="visible"/>
                                      </p:to>
                                    </p:set>
                                    <p:animEffect transition="in" filter="fade">
                                      <p:cBhvr>
                                        <p:cTn id="7" dur="500"/>
                                        <p:tgtEl>
                                          <p:spTgt spid="2">
                                            <p:graphicEl>
                                              <a:dgm id="{063E3E15-3618-4D92-A996-10342AF2934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6C18C016-78D7-4188-A1E3-CA9AC5A4B8D6}"/>
                                            </p:graphicEl>
                                          </p:spTgt>
                                        </p:tgtEl>
                                        <p:attrNameLst>
                                          <p:attrName>style.visibility</p:attrName>
                                        </p:attrNameLst>
                                      </p:cBhvr>
                                      <p:to>
                                        <p:strVal val="visible"/>
                                      </p:to>
                                    </p:set>
                                    <p:animEffect transition="in" filter="fade">
                                      <p:cBhvr>
                                        <p:cTn id="12" dur="500"/>
                                        <p:tgtEl>
                                          <p:spTgt spid="2">
                                            <p:graphicEl>
                                              <a:dgm id="{6C18C016-78D7-4188-A1E3-CA9AC5A4B8D6}"/>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E94F91FD-0E53-432D-9472-F1BED3B7383F}"/>
                                            </p:graphicEl>
                                          </p:spTgt>
                                        </p:tgtEl>
                                        <p:attrNameLst>
                                          <p:attrName>style.visibility</p:attrName>
                                        </p:attrNameLst>
                                      </p:cBhvr>
                                      <p:to>
                                        <p:strVal val="visible"/>
                                      </p:to>
                                    </p:set>
                                    <p:animEffect transition="in" filter="fade">
                                      <p:cBhvr>
                                        <p:cTn id="17" dur="500"/>
                                        <p:tgtEl>
                                          <p:spTgt spid="2">
                                            <p:graphicEl>
                                              <a:dgm id="{E94F91FD-0E53-432D-9472-F1BED3B7383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9F892D28-4357-4B26-9F38-1425BE087751}"/>
                                            </p:graphicEl>
                                          </p:spTgt>
                                        </p:tgtEl>
                                        <p:attrNameLst>
                                          <p:attrName>style.visibility</p:attrName>
                                        </p:attrNameLst>
                                      </p:cBhvr>
                                      <p:to>
                                        <p:strVal val="visible"/>
                                      </p:to>
                                    </p:set>
                                    <p:animEffect transition="in" filter="fade">
                                      <p:cBhvr>
                                        <p:cTn id="22" dur="500"/>
                                        <p:tgtEl>
                                          <p:spTgt spid="2">
                                            <p:graphicEl>
                                              <a:dgm id="{9F892D28-4357-4B26-9F38-1425BE087751}"/>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BADCCC2E-2208-404B-B9DF-E787F2F2F1EC}"/>
                                            </p:graphicEl>
                                          </p:spTgt>
                                        </p:tgtEl>
                                        <p:attrNameLst>
                                          <p:attrName>style.visibility</p:attrName>
                                        </p:attrNameLst>
                                      </p:cBhvr>
                                      <p:to>
                                        <p:strVal val="visible"/>
                                      </p:to>
                                    </p:set>
                                    <p:animEffect transition="in" filter="fade">
                                      <p:cBhvr>
                                        <p:cTn id="27" dur="500"/>
                                        <p:tgtEl>
                                          <p:spTgt spid="2">
                                            <p:graphicEl>
                                              <a:dgm id="{BADCCC2E-2208-404B-B9DF-E787F2F2F1EC}"/>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9376DCC7-E1EB-4D37-81A0-612E9B9A94AB}"/>
                                            </p:graphicEl>
                                          </p:spTgt>
                                        </p:tgtEl>
                                        <p:attrNameLst>
                                          <p:attrName>style.visibility</p:attrName>
                                        </p:attrNameLst>
                                      </p:cBhvr>
                                      <p:to>
                                        <p:strVal val="visible"/>
                                      </p:to>
                                    </p:set>
                                    <p:animEffect transition="in" filter="fade">
                                      <p:cBhvr>
                                        <p:cTn id="32" dur="500"/>
                                        <p:tgtEl>
                                          <p:spTgt spid="2">
                                            <p:graphicEl>
                                              <a:dgm id="{9376DCC7-E1EB-4D37-81A0-612E9B9A94AB}"/>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
                                            <p:graphicEl>
                                              <a:dgm id="{21F91D38-EC9A-42DA-B139-FE4B84F430D8}"/>
                                            </p:graphicEl>
                                          </p:spTgt>
                                        </p:tgtEl>
                                        <p:attrNameLst>
                                          <p:attrName>style.visibility</p:attrName>
                                        </p:attrNameLst>
                                      </p:cBhvr>
                                      <p:to>
                                        <p:strVal val="visible"/>
                                      </p:to>
                                    </p:set>
                                    <p:animEffect transition="in" filter="fade">
                                      <p:cBhvr>
                                        <p:cTn id="37" dur="500"/>
                                        <p:tgtEl>
                                          <p:spTgt spid="2">
                                            <p:graphicEl>
                                              <a:dgm id="{21F91D38-EC9A-42DA-B139-FE4B84F430D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5"/>
          <p:cNvSpPr txBox="1"/>
          <p:nvPr/>
        </p:nvSpPr>
        <p:spPr>
          <a:xfrm>
            <a:off x="770966" y="376518"/>
            <a:ext cx="10632140" cy="601403"/>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Risks to Mental Health</a:t>
            </a:r>
          </a:p>
        </p:txBody>
      </p:sp>
      <p:grpSp>
        <p:nvGrpSpPr>
          <p:cNvPr id="7" name="Group 6">
            <a:extLst>
              <a:ext uri="{FF2B5EF4-FFF2-40B4-BE49-F238E27FC236}">
                <a16:creationId xmlns:a16="http://schemas.microsoft.com/office/drawing/2014/main" id="{96BE92EF-A25C-446A-A8BE-1B40AF022C3C}"/>
              </a:ext>
            </a:extLst>
          </p:cNvPr>
          <p:cNvGrpSpPr/>
          <p:nvPr/>
        </p:nvGrpSpPr>
        <p:grpSpPr>
          <a:xfrm>
            <a:off x="0" y="5734233"/>
            <a:ext cx="12192000" cy="1240188"/>
            <a:chOff x="0" y="5734233"/>
            <a:chExt cx="12192000" cy="1240188"/>
          </a:xfrm>
        </p:grpSpPr>
        <p:pic>
          <p:nvPicPr>
            <p:cNvPr id="8" name="Picture 7">
              <a:extLst>
                <a:ext uri="{FF2B5EF4-FFF2-40B4-BE49-F238E27FC236}">
                  <a16:creationId xmlns:a16="http://schemas.microsoft.com/office/drawing/2014/main" id="{36C8C1C2-2B8E-40A8-A569-559827DEB883}"/>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9" name="Rectangle 8">
              <a:extLst>
                <a:ext uri="{FF2B5EF4-FFF2-40B4-BE49-F238E27FC236}">
                  <a16:creationId xmlns:a16="http://schemas.microsoft.com/office/drawing/2014/main" id="{2B234493-BEC0-4363-AAD4-B4FFC9CBC407}"/>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22F10387-F969-4DE8-B4AF-4961DC992D2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1" name="Rectangle 10">
              <a:extLst>
                <a:ext uri="{FF2B5EF4-FFF2-40B4-BE49-F238E27FC236}">
                  <a16:creationId xmlns:a16="http://schemas.microsoft.com/office/drawing/2014/main" id="{BCA71F91-6E23-43D0-B6D5-F8D449156F79}"/>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32C16F3B-8E23-46E1-9E34-7E72CE9A1B14}"/>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FA929AD8-9F58-4B6A-B42E-9AF497537722}"/>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pic>
        <p:nvPicPr>
          <p:cNvPr id="3074" name="Picture 2" descr="BRAND NEW] UK Police Car Responding - South Wales Police BMW 535 RPU Lights  and Sirens - YouTube">
            <a:extLst>
              <a:ext uri="{FF2B5EF4-FFF2-40B4-BE49-F238E27FC236}">
                <a16:creationId xmlns:a16="http://schemas.microsoft.com/office/drawing/2014/main" id="{2EB4B15C-34CC-4032-B227-F3010123307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70966" y="3318365"/>
            <a:ext cx="3221158" cy="2415868"/>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3" name="Diagram 2">
            <a:extLst>
              <a:ext uri="{FF2B5EF4-FFF2-40B4-BE49-F238E27FC236}">
                <a16:creationId xmlns:a16="http://schemas.microsoft.com/office/drawing/2014/main" id="{69B4BBEF-1605-4CB8-B329-26ECB837F0E4}"/>
              </a:ext>
            </a:extLst>
          </p:cNvPr>
          <p:cNvGraphicFramePr/>
          <p:nvPr>
            <p:extLst>
              <p:ext uri="{D42A27DB-BD31-4B8C-83A1-F6EECF244321}">
                <p14:modId xmlns:p14="http://schemas.microsoft.com/office/powerpoint/2010/main" val="3484371532"/>
              </p:ext>
            </p:extLst>
          </p:nvPr>
        </p:nvGraphicFramePr>
        <p:xfrm>
          <a:off x="1009027" y="555487"/>
          <a:ext cx="10363736" cy="558252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1661540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16D42970-CD29-489E-ACE5-0F9C989B1AB4}"/>
                                            </p:graphicEl>
                                          </p:spTgt>
                                        </p:tgtEl>
                                        <p:attrNameLst>
                                          <p:attrName>style.visibility</p:attrName>
                                        </p:attrNameLst>
                                      </p:cBhvr>
                                      <p:to>
                                        <p:strVal val="visible"/>
                                      </p:to>
                                    </p:set>
                                    <p:animEffect transition="in" filter="fade">
                                      <p:cBhvr>
                                        <p:cTn id="7" dur="500"/>
                                        <p:tgtEl>
                                          <p:spTgt spid="3">
                                            <p:graphicEl>
                                              <a:dgm id="{16D42970-CD29-489E-ACE5-0F9C989B1AB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28722CFE-DA6B-40A9-8E5F-9AEB9AECC477}"/>
                                            </p:graphicEl>
                                          </p:spTgt>
                                        </p:tgtEl>
                                        <p:attrNameLst>
                                          <p:attrName>style.visibility</p:attrName>
                                        </p:attrNameLst>
                                      </p:cBhvr>
                                      <p:to>
                                        <p:strVal val="visible"/>
                                      </p:to>
                                    </p:set>
                                    <p:animEffect transition="in" filter="fade">
                                      <p:cBhvr>
                                        <p:cTn id="12" dur="500"/>
                                        <p:tgtEl>
                                          <p:spTgt spid="3">
                                            <p:graphicEl>
                                              <a:dgm id="{28722CFE-DA6B-40A9-8E5F-9AEB9AECC477}"/>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ABAD3473-C72C-4B38-8E44-AD1CDED44BD3}"/>
                                            </p:graphicEl>
                                          </p:spTgt>
                                        </p:tgtEl>
                                        <p:attrNameLst>
                                          <p:attrName>style.visibility</p:attrName>
                                        </p:attrNameLst>
                                      </p:cBhvr>
                                      <p:to>
                                        <p:strVal val="visible"/>
                                      </p:to>
                                    </p:set>
                                    <p:animEffect transition="in" filter="fade">
                                      <p:cBhvr>
                                        <p:cTn id="15" dur="500"/>
                                        <p:tgtEl>
                                          <p:spTgt spid="3">
                                            <p:graphicEl>
                                              <a:dgm id="{ABAD3473-C72C-4B38-8E44-AD1CDED44BD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C594A108-DAD0-47E2-AB68-A16AD017FFE7}"/>
                                            </p:graphicEl>
                                          </p:spTgt>
                                        </p:tgtEl>
                                        <p:attrNameLst>
                                          <p:attrName>style.visibility</p:attrName>
                                        </p:attrNameLst>
                                      </p:cBhvr>
                                      <p:to>
                                        <p:strVal val="visible"/>
                                      </p:to>
                                    </p:set>
                                    <p:animEffect transition="in" filter="fade">
                                      <p:cBhvr>
                                        <p:cTn id="20" dur="500"/>
                                        <p:tgtEl>
                                          <p:spTgt spid="3">
                                            <p:graphicEl>
                                              <a:dgm id="{C594A108-DAD0-47E2-AB68-A16AD017FFE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730105B1-BF19-44B1-A24E-DAD72BA11494}"/>
                                            </p:graphicEl>
                                          </p:spTgt>
                                        </p:tgtEl>
                                        <p:attrNameLst>
                                          <p:attrName>style.visibility</p:attrName>
                                        </p:attrNameLst>
                                      </p:cBhvr>
                                      <p:to>
                                        <p:strVal val="visible"/>
                                      </p:to>
                                    </p:set>
                                    <p:animEffect transition="in" filter="fade">
                                      <p:cBhvr>
                                        <p:cTn id="23" dur="500"/>
                                        <p:tgtEl>
                                          <p:spTgt spid="3">
                                            <p:graphicEl>
                                              <a:dgm id="{730105B1-BF19-44B1-A24E-DAD72BA11494}"/>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3E939060-107F-40D9-80B7-3184A7AE182F}"/>
                                            </p:graphicEl>
                                          </p:spTgt>
                                        </p:tgtEl>
                                        <p:attrNameLst>
                                          <p:attrName>style.visibility</p:attrName>
                                        </p:attrNameLst>
                                      </p:cBhvr>
                                      <p:to>
                                        <p:strVal val="visible"/>
                                      </p:to>
                                    </p:set>
                                    <p:animEffect transition="in" filter="fade">
                                      <p:cBhvr>
                                        <p:cTn id="28" dur="500"/>
                                        <p:tgtEl>
                                          <p:spTgt spid="3">
                                            <p:graphicEl>
                                              <a:dgm id="{3E939060-107F-40D9-80B7-3184A7AE182F}"/>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6D1EA48D-860B-4A70-B777-B76794D44518}"/>
                                            </p:graphicEl>
                                          </p:spTgt>
                                        </p:tgtEl>
                                        <p:attrNameLst>
                                          <p:attrName>style.visibility</p:attrName>
                                        </p:attrNameLst>
                                      </p:cBhvr>
                                      <p:to>
                                        <p:strVal val="visible"/>
                                      </p:to>
                                    </p:set>
                                    <p:animEffect transition="in" filter="fade">
                                      <p:cBhvr>
                                        <p:cTn id="31" dur="500"/>
                                        <p:tgtEl>
                                          <p:spTgt spid="3">
                                            <p:graphicEl>
                                              <a:dgm id="{6D1EA48D-860B-4A70-B777-B76794D44518}"/>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graphicEl>
                                              <a:dgm id="{4CB955E7-B33A-4D03-B612-A96AD27BCCB0}"/>
                                            </p:graphicEl>
                                          </p:spTgt>
                                        </p:tgtEl>
                                        <p:attrNameLst>
                                          <p:attrName>style.visibility</p:attrName>
                                        </p:attrNameLst>
                                      </p:cBhvr>
                                      <p:to>
                                        <p:strVal val="visible"/>
                                      </p:to>
                                    </p:set>
                                    <p:animEffect transition="in" filter="fade">
                                      <p:cBhvr>
                                        <p:cTn id="36" dur="500"/>
                                        <p:tgtEl>
                                          <p:spTgt spid="3">
                                            <p:graphicEl>
                                              <a:dgm id="{4CB955E7-B33A-4D03-B612-A96AD27BCCB0}"/>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3">
                                            <p:graphicEl>
                                              <a:dgm id="{7152C4EE-BCF1-4A09-8809-F2DE9FA3BA63}"/>
                                            </p:graphicEl>
                                          </p:spTgt>
                                        </p:tgtEl>
                                        <p:attrNameLst>
                                          <p:attrName>style.visibility</p:attrName>
                                        </p:attrNameLst>
                                      </p:cBhvr>
                                      <p:to>
                                        <p:strVal val="visible"/>
                                      </p:to>
                                    </p:set>
                                    <p:animEffect transition="in" filter="fade">
                                      <p:cBhvr>
                                        <p:cTn id="39" dur="500"/>
                                        <p:tgtEl>
                                          <p:spTgt spid="3">
                                            <p:graphicEl>
                                              <a:dgm id="{7152C4EE-BCF1-4A09-8809-F2DE9FA3BA6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6"/>
          <p:cNvPicPr>
            <a:picLocks noChangeAspect="1" noChangeArrowheads="1"/>
          </p:cNvPicPr>
          <p:nvPr/>
        </p:nvPicPr>
        <p:blipFill>
          <a:blip r:embed="rId3">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2252869" y="622853"/>
            <a:ext cx="7388287" cy="49255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4" name="TextBox 13"/>
          <p:cNvSpPr txBox="1"/>
          <p:nvPr/>
        </p:nvSpPr>
        <p:spPr>
          <a:xfrm>
            <a:off x="3639127" y="2401455"/>
            <a:ext cx="4516582" cy="1200329"/>
          </a:xfrm>
          <a:prstGeom prst="rect">
            <a:avLst/>
          </a:prstGeom>
          <a:solidFill>
            <a:schemeClr val="accent2">
              <a:lumMod val="40000"/>
              <a:lumOff val="60000"/>
            </a:schemeClr>
          </a:solidFill>
          <a:ln>
            <a:solidFill>
              <a:schemeClr val="tx1"/>
            </a:solidFill>
          </a:ln>
        </p:spPr>
        <p:txBody>
          <a:bodyPr wrap="square" rtlCol="0">
            <a:spAutoFit/>
          </a:bodyPr>
          <a:lstStyle/>
          <a:p>
            <a:pPr algn="ctr"/>
            <a:r>
              <a:rPr lang="en-GB" sz="3600" dirty="0"/>
              <a:t>Health &amp; Safety    Reducing the risks</a:t>
            </a:r>
          </a:p>
        </p:txBody>
      </p:sp>
      <p:grpSp>
        <p:nvGrpSpPr>
          <p:cNvPr id="4" name="Group 3">
            <a:extLst>
              <a:ext uri="{FF2B5EF4-FFF2-40B4-BE49-F238E27FC236}">
                <a16:creationId xmlns:a16="http://schemas.microsoft.com/office/drawing/2014/main" id="{3F27CA8C-15EF-41A4-B7F8-B8C0781D21A7}"/>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06445985-D709-463A-B929-C8B11DA513BD}"/>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FBF7ECFC-7093-4C77-851A-4E98D8218C4C}"/>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8C7A87B4-AC3F-4953-9EFC-44941FA4F9C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ED6F412D-E3CB-4716-A634-12303E4F55BE}"/>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F2975A28-C110-4E48-A696-8C311EBAEAB5}"/>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112B2D58-D4DF-4E2B-97E9-E0215DA34341}"/>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8376957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p:cNvPicPr>
            <a:picLocks noChangeAspect="1"/>
          </p:cNvPicPr>
          <p:nvPr/>
        </p:nvPicPr>
        <p:blipFill>
          <a:blip r:embed="rId3">
            <a:duotone>
              <a:schemeClr val="bg2">
                <a:shade val="45000"/>
                <a:satMod val="135000"/>
              </a:schemeClr>
              <a:prstClr val="white"/>
            </a:duotone>
            <a:extLst>
              <a:ext uri="{28A0092B-C50C-407E-A947-70E740481C1C}">
                <a14:useLocalDpi xmlns:a14="http://schemas.microsoft.com/office/drawing/2010/main" val="0"/>
              </a:ext>
            </a:extLst>
          </a:blip>
          <a:stretch>
            <a:fillRect/>
          </a:stretch>
        </p:blipFill>
        <p:spPr>
          <a:xfrm>
            <a:off x="2001078" y="516834"/>
            <a:ext cx="7866439" cy="5309306"/>
          </a:xfrm>
          <a:prstGeom prst="rect">
            <a:avLst/>
          </a:prstGeom>
        </p:spPr>
      </p:pic>
      <p:sp>
        <p:nvSpPr>
          <p:cNvPr id="10" name="TextBox 9"/>
          <p:cNvSpPr txBox="1"/>
          <p:nvPr/>
        </p:nvSpPr>
        <p:spPr>
          <a:xfrm>
            <a:off x="3676006" y="2690586"/>
            <a:ext cx="4516582" cy="1200329"/>
          </a:xfrm>
          <a:prstGeom prst="rect">
            <a:avLst/>
          </a:prstGeom>
          <a:solidFill>
            <a:schemeClr val="accent2">
              <a:lumMod val="40000"/>
              <a:lumOff val="60000"/>
            </a:schemeClr>
          </a:solidFill>
          <a:ln>
            <a:solidFill>
              <a:schemeClr val="tx1"/>
            </a:solidFill>
          </a:ln>
        </p:spPr>
        <p:txBody>
          <a:bodyPr wrap="square" rtlCol="0">
            <a:spAutoFit/>
          </a:bodyPr>
          <a:lstStyle/>
          <a:p>
            <a:pPr algn="ctr"/>
            <a:r>
              <a:rPr lang="en-GB" sz="3600" dirty="0"/>
              <a:t>Health &amp; Safety </a:t>
            </a:r>
          </a:p>
          <a:p>
            <a:pPr algn="ctr"/>
            <a:r>
              <a:rPr lang="en-GB" sz="3600" dirty="0"/>
              <a:t>Stopping vehicles</a:t>
            </a:r>
          </a:p>
        </p:txBody>
      </p:sp>
      <p:grpSp>
        <p:nvGrpSpPr>
          <p:cNvPr id="4" name="Group 3">
            <a:extLst>
              <a:ext uri="{FF2B5EF4-FFF2-40B4-BE49-F238E27FC236}">
                <a16:creationId xmlns:a16="http://schemas.microsoft.com/office/drawing/2014/main" id="{D5DEA0D1-4687-4D31-9D84-D0A4A585CCD0}"/>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260B1FD4-47BF-4988-8145-B26EEC6B8C5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ABE8DEB1-E6A1-4FF0-9446-1C6F556948B0}"/>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36555AE0-39F3-4B53-8E0F-11B6AE241F1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E5D235F6-0E3A-4589-A956-57D6B13A7064}"/>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2A842458-5260-48D4-9353-25FC2394E38F}"/>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42370936-B131-4C61-B29A-134DEB055B9F}"/>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8969608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28574" y="2155005"/>
            <a:ext cx="4655128" cy="31661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2304085" y="462861"/>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Partner Agency Roles in Roads Policing</a:t>
            </a:r>
          </a:p>
        </p:txBody>
      </p:sp>
      <p:grpSp>
        <p:nvGrpSpPr>
          <p:cNvPr id="4" name="Group 3">
            <a:extLst>
              <a:ext uri="{FF2B5EF4-FFF2-40B4-BE49-F238E27FC236}">
                <a16:creationId xmlns:a16="http://schemas.microsoft.com/office/drawing/2014/main" id="{7243A851-04C0-47C1-B943-869237B362C2}"/>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95F028B2-5021-458C-90AB-490601355886}"/>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0B7BB043-6EBA-4E8E-BACD-67C76B26DBD2}"/>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5B2779E1-BE17-4CCF-922E-EFD2578F57E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290382B3-9330-4315-90A2-5820731401B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0C7D1177-4880-4B3C-BA7E-3D6F07D7C98F}"/>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C02BA578-FAFD-4EC5-86E2-D02D4D0277E9}"/>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4206851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8220" y="2232738"/>
            <a:ext cx="3365500" cy="30436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609600" y="167858"/>
            <a:ext cx="10954871"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Partner Agencies</a:t>
            </a:r>
          </a:p>
        </p:txBody>
      </p:sp>
      <p:grpSp>
        <p:nvGrpSpPr>
          <p:cNvPr id="5" name="Group 4">
            <a:extLst>
              <a:ext uri="{FF2B5EF4-FFF2-40B4-BE49-F238E27FC236}">
                <a16:creationId xmlns:a16="http://schemas.microsoft.com/office/drawing/2014/main" id="{CB21C12C-084A-424E-A0DA-6A1CA56BB9CB}"/>
              </a:ext>
            </a:extLst>
          </p:cNvPr>
          <p:cNvGrpSpPr/>
          <p:nvPr/>
        </p:nvGrpSpPr>
        <p:grpSpPr>
          <a:xfrm>
            <a:off x="0" y="5734233"/>
            <a:ext cx="12192000" cy="1240188"/>
            <a:chOff x="0" y="5734233"/>
            <a:chExt cx="12192000" cy="1240188"/>
          </a:xfrm>
        </p:grpSpPr>
        <p:pic>
          <p:nvPicPr>
            <p:cNvPr id="8" name="Picture 7">
              <a:extLst>
                <a:ext uri="{FF2B5EF4-FFF2-40B4-BE49-F238E27FC236}">
                  <a16:creationId xmlns:a16="http://schemas.microsoft.com/office/drawing/2014/main" id="{38598E82-ED4A-4BAD-B2D4-BECF7E9BDC24}"/>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9" name="Rectangle 8">
              <a:extLst>
                <a:ext uri="{FF2B5EF4-FFF2-40B4-BE49-F238E27FC236}">
                  <a16:creationId xmlns:a16="http://schemas.microsoft.com/office/drawing/2014/main" id="{45594A65-7591-49E4-BEDD-DC8A9BB4EAC2}"/>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A996F111-6CD2-4EF4-9EBF-A7BEDEA7545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1" name="Rectangle 10">
              <a:extLst>
                <a:ext uri="{FF2B5EF4-FFF2-40B4-BE49-F238E27FC236}">
                  <a16:creationId xmlns:a16="http://schemas.microsoft.com/office/drawing/2014/main" id="{794250AB-F4D1-455A-B5B4-3386F151B7F2}"/>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DC1C7A2E-FA54-4B74-9B2F-ABFC657BBFF0}"/>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B59B1FDA-DF1A-403E-A1EB-6DC1661A68B3}"/>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2" name="Rectangle 1">
            <a:extLst>
              <a:ext uri="{FF2B5EF4-FFF2-40B4-BE49-F238E27FC236}">
                <a16:creationId xmlns:a16="http://schemas.microsoft.com/office/drawing/2014/main" id="{4C070A4E-2B05-4163-A616-4C0355E50D55}"/>
              </a:ext>
            </a:extLst>
          </p:cNvPr>
          <p:cNvSpPr/>
          <p:nvPr/>
        </p:nvSpPr>
        <p:spPr>
          <a:xfrm>
            <a:off x="2918759" y="834446"/>
            <a:ext cx="6651812" cy="640469"/>
          </a:xfrm>
          <a:prstGeom prst="rec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Police have primacy for incidents involving:-</a:t>
            </a:r>
          </a:p>
        </p:txBody>
      </p:sp>
      <p:graphicFrame>
        <p:nvGraphicFramePr>
          <p:cNvPr id="4" name="Diagram 3">
            <a:extLst>
              <a:ext uri="{FF2B5EF4-FFF2-40B4-BE49-F238E27FC236}">
                <a16:creationId xmlns:a16="http://schemas.microsoft.com/office/drawing/2014/main" id="{E81BE619-1ABC-4688-AB55-3774E07EEF0B}"/>
              </a:ext>
            </a:extLst>
          </p:cNvPr>
          <p:cNvGraphicFramePr/>
          <p:nvPr>
            <p:extLst>
              <p:ext uri="{D42A27DB-BD31-4B8C-83A1-F6EECF244321}">
                <p14:modId xmlns:p14="http://schemas.microsoft.com/office/powerpoint/2010/main" val="2395263870"/>
              </p:ext>
            </p:extLst>
          </p:nvPr>
        </p:nvGraphicFramePr>
        <p:xfrm>
          <a:off x="4980674" y="1623880"/>
          <a:ext cx="6323106" cy="426137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2217320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0702E4D3-F37F-4B51-89A1-390848BFB05D}"/>
                                            </p:graphicEl>
                                          </p:spTgt>
                                        </p:tgtEl>
                                        <p:attrNameLst>
                                          <p:attrName>style.visibility</p:attrName>
                                        </p:attrNameLst>
                                      </p:cBhvr>
                                      <p:to>
                                        <p:strVal val="visible"/>
                                      </p:to>
                                    </p:set>
                                    <p:animEffect transition="in" filter="fade">
                                      <p:cBhvr>
                                        <p:cTn id="7" dur="500"/>
                                        <p:tgtEl>
                                          <p:spTgt spid="4">
                                            <p:graphicEl>
                                              <a:dgm id="{0702E4D3-F37F-4B51-89A1-390848BFB05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645BA642-497B-4F9C-AFD2-242721780810}"/>
                                            </p:graphicEl>
                                          </p:spTgt>
                                        </p:tgtEl>
                                        <p:attrNameLst>
                                          <p:attrName>style.visibility</p:attrName>
                                        </p:attrNameLst>
                                      </p:cBhvr>
                                      <p:to>
                                        <p:strVal val="visible"/>
                                      </p:to>
                                    </p:set>
                                    <p:animEffect transition="in" filter="fade">
                                      <p:cBhvr>
                                        <p:cTn id="12" dur="500"/>
                                        <p:tgtEl>
                                          <p:spTgt spid="4">
                                            <p:graphicEl>
                                              <a:dgm id="{645BA642-497B-4F9C-AFD2-242721780810}"/>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A510D8F9-E2D6-40AA-9F4D-1D90E3C75D90}"/>
                                            </p:graphicEl>
                                          </p:spTgt>
                                        </p:tgtEl>
                                        <p:attrNameLst>
                                          <p:attrName>style.visibility</p:attrName>
                                        </p:attrNameLst>
                                      </p:cBhvr>
                                      <p:to>
                                        <p:strVal val="visible"/>
                                      </p:to>
                                    </p:set>
                                    <p:animEffect transition="in" filter="fade">
                                      <p:cBhvr>
                                        <p:cTn id="17" dur="500"/>
                                        <p:tgtEl>
                                          <p:spTgt spid="4">
                                            <p:graphicEl>
                                              <a:dgm id="{A510D8F9-E2D6-40AA-9F4D-1D90E3C75D9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996A8849-7DDD-49F8-80D1-ACFAB445ED7C}"/>
                                            </p:graphicEl>
                                          </p:spTgt>
                                        </p:tgtEl>
                                        <p:attrNameLst>
                                          <p:attrName>style.visibility</p:attrName>
                                        </p:attrNameLst>
                                      </p:cBhvr>
                                      <p:to>
                                        <p:strVal val="visible"/>
                                      </p:to>
                                    </p:set>
                                    <p:animEffect transition="in" filter="fade">
                                      <p:cBhvr>
                                        <p:cTn id="22" dur="500"/>
                                        <p:tgtEl>
                                          <p:spTgt spid="4">
                                            <p:graphicEl>
                                              <a:dgm id="{996A8849-7DDD-49F8-80D1-ACFAB445ED7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12740" y="2029039"/>
            <a:ext cx="3810000" cy="3181350"/>
          </a:xfrm>
          <a:prstGeom prst="rect">
            <a:avLst/>
          </a:prstGeom>
        </p:spPr>
      </p:pic>
      <p:sp>
        <p:nvSpPr>
          <p:cNvPr id="4" name="TextBox 3"/>
          <p:cNvSpPr txBox="1"/>
          <p:nvPr/>
        </p:nvSpPr>
        <p:spPr>
          <a:xfrm>
            <a:off x="2304085" y="295732"/>
            <a:ext cx="8045422"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Group Work</a:t>
            </a:r>
          </a:p>
        </p:txBody>
      </p:sp>
      <p:grpSp>
        <p:nvGrpSpPr>
          <p:cNvPr id="5" name="Group 4">
            <a:extLst>
              <a:ext uri="{FF2B5EF4-FFF2-40B4-BE49-F238E27FC236}">
                <a16:creationId xmlns:a16="http://schemas.microsoft.com/office/drawing/2014/main" id="{175AEBF8-E960-44B6-B934-C304DFA638B4}"/>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874C88CD-39EA-4801-9C21-5522C217B39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AC459B94-EA51-4265-8F1E-3CBB0F50DA5A}"/>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05084E66-2566-4158-BD26-7CE7C16631C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2F555F39-B7C6-40D8-8006-901E2CC70A72}"/>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FE108A6A-98BF-4763-A49D-F0D7483521D0}"/>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677EAC86-EBB6-4F38-A690-09D29619A05E}"/>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5985062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2"/>
          <p:cNvSpPr txBox="1">
            <a:spLocks noChangeArrowheads="1"/>
          </p:cNvSpPr>
          <p:nvPr/>
        </p:nvSpPr>
        <p:spPr bwMode="auto">
          <a:xfrm>
            <a:off x="1361217" y="1079820"/>
            <a:ext cx="5543550" cy="6002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spcBef>
                <a:spcPct val="0"/>
              </a:spcBef>
              <a:buFontTx/>
              <a:buNone/>
            </a:pPr>
            <a:r>
              <a:rPr lang="en-GB" altLang="en-US" b="0" dirty="0">
                <a:solidFill>
                  <a:schemeClr val="tx1"/>
                </a:solidFill>
                <a:latin typeface="+mn-lt"/>
                <a:ea typeface="ＭＳ Ｐゴシック" panose="020B0600070205080204" pitchFamily="34" charset="-128"/>
              </a:rPr>
              <a:t>Welsh Ambulance Service</a:t>
            </a:r>
          </a:p>
          <a:p>
            <a:pPr>
              <a:spcBef>
                <a:spcPct val="0"/>
              </a:spcBef>
              <a:buFontTx/>
              <a:buNone/>
            </a:pPr>
            <a:endParaRPr lang="en-GB" altLang="en-US" b="0" dirty="0">
              <a:solidFill>
                <a:schemeClr val="tx1"/>
              </a:solidFill>
              <a:latin typeface="+mn-lt"/>
              <a:ea typeface="ＭＳ Ｐゴシック" panose="020B0600070205080204" pitchFamily="34" charset="-128"/>
            </a:endParaRPr>
          </a:p>
          <a:p>
            <a:pPr>
              <a:spcBef>
                <a:spcPct val="0"/>
              </a:spcBef>
              <a:buFontTx/>
              <a:buNone/>
            </a:pPr>
            <a:endParaRPr lang="en-GB" altLang="en-US" b="0" dirty="0">
              <a:solidFill>
                <a:schemeClr val="tx1"/>
              </a:solidFill>
              <a:latin typeface="+mn-lt"/>
              <a:ea typeface="ＭＳ Ｐゴシック" panose="020B0600070205080204" pitchFamily="34" charset="-128"/>
            </a:endParaRPr>
          </a:p>
          <a:p>
            <a:pPr>
              <a:spcBef>
                <a:spcPct val="0"/>
              </a:spcBef>
              <a:buFontTx/>
              <a:buNone/>
            </a:pPr>
            <a:r>
              <a:rPr lang="en-GB" altLang="en-US" b="0" dirty="0">
                <a:solidFill>
                  <a:schemeClr val="tx1"/>
                </a:solidFill>
                <a:latin typeface="+mn-lt"/>
                <a:ea typeface="ＭＳ Ｐゴシック" panose="020B0600070205080204" pitchFamily="34" charset="-128"/>
              </a:rPr>
              <a:t>Fire and Rescue Service</a:t>
            </a:r>
          </a:p>
          <a:p>
            <a:pPr>
              <a:spcBef>
                <a:spcPct val="0"/>
              </a:spcBef>
              <a:buFontTx/>
              <a:buNone/>
            </a:pPr>
            <a:endParaRPr lang="en-GB" altLang="en-US" b="0" dirty="0">
              <a:solidFill>
                <a:schemeClr val="tx1"/>
              </a:solidFill>
              <a:latin typeface="+mn-lt"/>
              <a:ea typeface="ＭＳ Ｐゴシック" panose="020B0600070205080204" pitchFamily="34" charset="-128"/>
            </a:endParaRPr>
          </a:p>
          <a:p>
            <a:pPr>
              <a:spcBef>
                <a:spcPct val="0"/>
              </a:spcBef>
              <a:buFontTx/>
              <a:buNone/>
            </a:pPr>
            <a:endParaRPr lang="en-GB" altLang="en-US" b="0" dirty="0">
              <a:solidFill>
                <a:schemeClr val="tx1"/>
              </a:solidFill>
              <a:latin typeface="+mn-lt"/>
              <a:ea typeface="ＭＳ Ｐゴシック" panose="020B0600070205080204" pitchFamily="34" charset="-128"/>
            </a:endParaRPr>
          </a:p>
          <a:p>
            <a:pPr>
              <a:spcBef>
                <a:spcPct val="0"/>
              </a:spcBef>
              <a:buFontTx/>
              <a:buNone/>
            </a:pPr>
            <a:r>
              <a:rPr lang="en-GB" altLang="en-US" b="0" dirty="0">
                <a:solidFill>
                  <a:schemeClr val="tx1"/>
                </a:solidFill>
                <a:latin typeface="+mn-lt"/>
                <a:ea typeface="ＭＳ Ｐゴシック" panose="020B0600070205080204" pitchFamily="34" charset="-128"/>
              </a:rPr>
              <a:t>Driver and Vehicle Licensing Agency</a:t>
            </a:r>
          </a:p>
          <a:p>
            <a:pPr>
              <a:spcBef>
                <a:spcPct val="0"/>
              </a:spcBef>
              <a:buFontTx/>
              <a:buNone/>
            </a:pPr>
            <a:endParaRPr lang="en-GB" altLang="en-US" b="0" dirty="0">
              <a:solidFill>
                <a:schemeClr val="tx1"/>
              </a:solidFill>
              <a:latin typeface="+mn-lt"/>
              <a:ea typeface="ＭＳ Ｐゴシック" panose="020B0600070205080204" pitchFamily="34" charset="-128"/>
            </a:endParaRPr>
          </a:p>
          <a:p>
            <a:pPr>
              <a:spcBef>
                <a:spcPct val="0"/>
              </a:spcBef>
              <a:buFontTx/>
              <a:buNone/>
            </a:pPr>
            <a:endParaRPr lang="en-GB" altLang="en-US" b="0" dirty="0">
              <a:solidFill>
                <a:schemeClr val="tx1"/>
              </a:solidFill>
              <a:latin typeface="+mn-lt"/>
              <a:ea typeface="ＭＳ Ｐゴシック" panose="020B0600070205080204" pitchFamily="34" charset="-128"/>
            </a:endParaRPr>
          </a:p>
          <a:p>
            <a:pPr>
              <a:spcBef>
                <a:spcPct val="0"/>
              </a:spcBef>
              <a:buFontTx/>
              <a:buNone/>
            </a:pPr>
            <a:r>
              <a:rPr lang="en-US" altLang="en-US" b="0" dirty="0">
                <a:solidFill>
                  <a:schemeClr val="tx1"/>
                </a:solidFill>
                <a:latin typeface="+mn-lt"/>
                <a:ea typeface="ＭＳ Ｐゴシック" panose="020B0600070205080204" pitchFamily="34" charset="-128"/>
              </a:rPr>
              <a:t>Driver and Vehicle Standards Agency</a:t>
            </a:r>
          </a:p>
          <a:p>
            <a:pPr>
              <a:spcBef>
                <a:spcPct val="0"/>
              </a:spcBef>
              <a:buFontTx/>
              <a:buNone/>
            </a:pPr>
            <a:endParaRPr lang="en-US" altLang="en-US" b="0" dirty="0">
              <a:solidFill>
                <a:schemeClr val="tx1"/>
              </a:solidFill>
              <a:latin typeface="+mn-lt"/>
              <a:ea typeface="ＭＳ Ｐゴシック" panose="020B0600070205080204" pitchFamily="34" charset="-128"/>
            </a:endParaRPr>
          </a:p>
          <a:p>
            <a:pPr>
              <a:spcBef>
                <a:spcPct val="0"/>
              </a:spcBef>
              <a:buFontTx/>
              <a:buNone/>
            </a:pPr>
            <a:endParaRPr lang="en-US" altLang="en-US" b="0" dirty="0">
              <a:solidFill>
                <a:schemeClr val="tx1"/>
              </a:solidFill>
              <a:latin typeface="+mn-lt"/>
              <a:ea typeface="ＭＳ Ｐゴシック" panose="020B0600070205080204" pitchFamily="34" charset="-128"/>
            </a:endParaRPr>
          </a:p>
          <a:p>
            <a:pPr>
              <a:spcBef>
                <a:spcPct val="0"/>
              </a:spcBef>
              <a:buFontTx/>
              <a:buNone/>
            </a:pPr>
            <a:r>
              <a:rPr lang="en-GB" altLang="en-US" b="0" dirty="0">
                <a:solidFill>
                  <a:schemeClr val="tx1"/>
                </a:solidFill>
                <a:latin typeface="+mn-lt"/>
                <a:ea typeface="ＭＳ Ｐゴシック" panose="020B0600070205080204" pitchFamily="34" charset="-128"/>
              </a:rPr>
              <a:t>Traffic Wales </a:t>
            </a:r>
          </a:p>
          <a:p>
            <a:pPr>
              <a:spcBef>
                <a:spcPct val="0"/>
              </a:spcBef>
              <a:buFontTx/>
              <a:buNone/>
            </a:pPr>
            <a:endParaRPr lang="en-GB" altLang="en-US" b="0" dirty="0">
              <a:solidFill>
                <a:srgbClr val="002060"/>
              </a:solidFill>
              <a:latin typeface="Arial" panose="020B0604020202020204" pitchFamily="34" charset="0"/>
              <a:ea typeface="ＭＳ Ｐゴシック" panose="020B0600070205080204" pitchFamily="34" charset="-128"/>
            </a:endParaRPr>
          </a:p>
          <a:p>
            <a:pPr>
              <a:spcBef>
                <a:spcPct val="0"/>
              </a:spcBef>
              <a:buFontTx/>
              <a:buNone/>
            </a:pPr>
            <a:endParaRPr lang="en-GB" altLang="en-US" b="0" dirty="0">
              <a:solidFill>
                <a:schemeClr val="tx1"/>
              </a:solidFill>
              <a:latin typeface="Arial" panose="020B0604020202020204" pitchFamily="34" charset="0"/>
              <a:ea typeface="ＭＳ Ｐゴシック" panose="020B0600070205080204" pitchFamily="34" charset="-128"/>
            </a:endParaRPr>
          </a:p>
          <a:p>
            <a:pPr>
              <a:spcBef>
                <a:spcPct val="0"/>
              </a:spcBef>
              <a:buFontTx/>
              <a:buNone/>
            </a:pPr>
            <a:endParaRPr lang="en-GB" altLang="en-US" b="0" dirty="0">
              <a:solidFill>
                <a:schemeClr val="tx1"/>
              </a:solidFill>
              <a:latin typeface="Arial" panose="020B0604020202020204" pitchFamily="34" charset="0"/>
              <a:ea typeface="ＭＳ Ｐゴシック" panose="020B0600070205080204" pitchFamily="34" charset="-128"/>
            </a:endParaRPr>
          </a:p>
        </p:txBody>
      </p:sp>
      <p:pic>
        <p:nvPicPr>
          <p:cNvPr id="9"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40595" y="971588"/>
            <a:ext cx="936625" cy="7921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23725" y="2128305"/>
            <a:ext cx="2303463" cy="4270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883572" y="2886238"/>
            <a:ext cx="1944687" cy="885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 name="Picture 8"/>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407726" y="4233393"/>
            <a:ext cx="1973263" cy="8905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 name="Picture 9"/>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132992" y="5167004"/>
            <a:ext cx="1554162" cy="8763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4" name="TextBox 13"/>
          <p:cNvSpPr txBox="1"/>
          <p:nvPr/>
        </p:nvSpPr>
        <p:spPr>
          <a:xfrm>
            <a:off x="1995029" y="167858"/>
            <a:ext cx="8045422"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Partner Agencies</a:t>
            </a:r>
          </a:p>
        </p:txBody>
      </p:sp>
      <p:grpSp>
        <p:nvGrpSpPr>
          <p:cNvPr id="15" name="Group 14">
            <a:extLst>
              <a:ext uri="{FF2B5EF4-FFF2-40B4-BE49-F238E27FC236}">
                <a16:creationId xmlns:a16="http://schemas.microsoft.com/office/drawing/2014/main" id="{E2F8D74A-8A86-4A5A-8C31-47CBEEEAC0CC}"/>
              </a:ext>
            </a:extLst>
          </p:cNvPr>
          <p:cNvGrpSpPr/>
          <p:nvPr/>
        </p:nvGrpSpPr>
        <p:grpSpPr>
          <a:xfrm>
            <a:off x="0" y="5734233"/>
            <a:ext cx="12192000" cy="1240188"/>
            <a:chOff x="0" y="5734233"/>
            <a:chExt cx="12192000" cy="1240188"/>
          </a:xfrm>
        </p:grpSpPr>
        <p:pic>
          <p:nvPicPr>
            <p:cNvPr id="16" name="Picture 15">
              <a:extLst>
                <a:ext uri="{FF2B5EF4-FFF2-40B4-BE49-F238E27FC236}">
                  <a16:creationId xmlns:a16="http://schemas.microsoft.com/office/drawing/2014/main" id="{228AC953-4D42-4CE6-A3DD-AA9224866A3D}"/>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7" name="Rectangle 16">
              <a:extLst>
                <a:ext uri="{FF2B5EF4-FFF2-40B4-BE49-F238E27FC236}">
                  <a16:creationId xmlns:a16="http://schemas.microsoft.com/office/drawing/2014/main" id="{68BCEA3C-1BD5-4067-B9C3-4609F6207641}"/>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8" name="Picture 17">
              <a:extLst>
                <a:ext uri="{FF2B5EF4-FFF2-40B4-BE49-F238E27FC236}">
                  <a16:creationId xmlns:a16="http://schemas.microsoft.com/office/drawing/2014/main" id="{0733BA6A-528B-47B0-A000-62C638428081}"/>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9" name="Rectangle 18">
              <a:extLst>
                <a:ext uri="{FF2B5EF4-FFF2-40B4-BE49-F238E27FC236}">
                  <a16:creationId xmlns:a16="http://schemas.microsoft.com/office/drawing/2014/main" id="{3B5E749A-CB43-4BA2-89CF-427B6A4944DE}"/>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 name="Picture 19" descr="Text, letter&#10;&#10;Description automatically generated">
              <a:extLst>
                <a:ext uri="{FF2B5EF4-FFF2-40B4-BE49-F238E27FC236}">
                  <a16:creationId xmlns:a16="http://schemas.microsoft.com/office/drawing/2014/main" id="{D6D5CA0A-71BA-446C-AAD5-DE64254AE84C}"/>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21" name="Picture 20" descr="A picture containing text, metalware, gear&#10;&#10;Description automatically generated">
              <a:extLst>
                <a:ext uri="{FF2B5EF4-FFF2-40B4-BE49-F238E27FC236}">
                  <a16:creationId xmlns:a16="http://schemas.microsoft.com/office/drawing/2014/main" id="{3F5F3A8E-CB73-4315-854A-9BE33FDF842B}"/>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9496418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2"/>
          <p:cNvSpPr txBox="1">
            <a:spLocks noChangeArrowheads="1"/>
          </p:cNvSpPr>
          <p:nvPr/>
        </p:nvSpPr>
        <p:spPr bwMode="auto">
          <a:xfrm>
            <a:off x="1361217" y="1079820"/>
            <a:ext cx="5543550" cy="6002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spcBef>
                <a:spcPct val="0"/>
              </a:spcBef>
              <a:buFontTx/>
              <a:buNone/>
            </a:pPr>
            <a:r>
              <a:rPr lang="en-GB" altLang="en-US" b="0" dirty="0">
                <a:solidFill>
                  <a:schemeClr val="tx1"/>
                </a:solidFill>
                <a:latin typeface="+mn-lt"/>
                <a:ea typeface="ＭＳ Ｐゴシック" panose="020B0600070205080204" pitchFamily="34" charset="-128"/>
              </a:rPr>
              <a:t>Welsh Ambulance Service</a:t>
            </a:r>
          </a:p>
          <a:p>
            <a:pPr>
              <a:spcBef>
                <a:spcPct val="0"/>
              </a:spcBef>
              <a:buFontTx/>
              <a:buNone/>
            </a:pPr>
            <a:endParaRPr lang="en-GB" altLang="en-US" b="0" dirty="0">
              <a:solidFill>
                <a:schemeClr val="tx1"/>
              </a:solidFill>
              <a:latin typeface="+mn-lt"/>
              <a:ea typeface="ＭＳ Ｐゴシック" panose="020B0600070205080204" pitchFamily="34" charset="-128"/>
            </a:endParaRPr>
          </a:p>
          <a:p>
            <a:pPr>
              <a:spcBef>
                <a:spcPct val="0"/>
              </a:spcBef>
              <a:buFontTx/>
              <a:buNone/>
            </a:pPr>
            <a:endParaRPr lang="en-GB" altLang="en-US" b="0" dirty="0">
              <a:solidFill>
                <a:schemeClr val="tx1"/>
              </a:solidFill>
              <a:latin typeface="+mn-lt"/>
              <a:ea typeface="ＭＳ Ｐゴシック" panose="020B0600070205080204" pitchFamily="34" charset="-128"/>
            </a:endParaRPr>
          </a:p>
          <a:p>
            <a:pPr>
              <a:spcBef>
                <a:spcPct val="0"/>
              </a:spcBef>
              <a:buFontTx/>
              <a:buNone/>
            </a:pPr>
            <a:r>
              <a:rPr lang="en-GB" altLang="en-US" b="0" dirty="0">
                <a:solidFill>
                  <a:schemeClr val="tx1"/>
                </a:solidFill>
                <a:latin typeface="+mn-lt"/>
                <a:ea typeface="ＭＳ Ｐゴシック" panose="020B0600070205080204" pitchFamily="34" charset="-128"/>
              </a:rPr>
              <a:t>Fire and Rescue Service</a:t>
            </a:r>
          </a:p>
          <a:p>
            <a:pPr>
              <a:spcBef>
                <a:spcPct val="0"/>
              </a:spcBef>
              <a:buFontTx/>
              <a:buNone/>
            </a:pPr>
            <a:endParaRPr lang="en-GB" altLang="en-US" b="0" dirty="0">
              <a:solidFill>
                <a:schemeClr val="tx1"/>
              </a:solidFill>
              <a:latin typeface="+mn-lt"/>
              <a:ea typeface="ＭＳ Ｐゴシック" panose="020B0600070205080204" pitchFamily="34" charset="-128"/>
            </a:endParaRPr>
          </a:p>
          <a:p>
            <a:pPr>
              <a:spcBef>
                <a:spcPct val="0"/>
              </a:spcBef>
              <a:buFontTx/>
              <a:buNone/>
            </a:pPr>
            <a:endParaRPr lang="en-GB" altLang="en-US" b="0" dirty="0">
              <a:solidFill>
                <a:schemeClr val="tx1"/>
              </a:solidFill>
              <a:latin typeface="+mn-lt"/>
              <a:ea typeface="ＭＳ Ｐゴシック" panose="020B0600070205080204" pitchFamily="34" charset="-128"/>
            </a:endParaRPr>
          </a:p>
          <a:p>
            <a:pPr>
              <a:spcBef>
                <a:spcPct val="0"/>
              </a:spcBef>
              <a:buFontTx/>
              <a:buNone/>
            </a:pPr>
            <a:r>
              <a:rPr lang="en-GB" altLang="en-US" b="0" dirty="0">
                <a:solidFill>
                  <a:schemeClr val="tx1"/>
                </a:solidFill>
                <a:latin typeface="+mn-lt"/>
                <a:ea typeface="ＭＳ Ｐゴシック" panose="020B0600070205080204" pitchFamily="34" charset="-128"/>
              </a:rPr>
              <a:t>Driver and Vehicle Licensing Agency</a:t>
            </a:r>
          </a:p>
          <a:p>
            <a:pPr>
              <a:spcBef>
                <a:spcPct val="0"/>
              </a:spcBef>
              <a:buFontTx/>
              <a:buNone/>
            </a:pPr>
            <a:endParaRPr lang="en-GB" altLang="en-US" b="0" dirty="0">
              <a:solidFill>
                <a:schemeClr val="tx1"/>
              </a:solidFill>
              <a:latin typeface="+mn-lt"/>
              <a:ea typeface="ＭＳ Ｐゴシック" panose="020B0600070205080204" pitchFamily="34" charset="-128"/>
            </a:endParaRPr>
          </a:p>
          <a:p>
            <a:pPr>
              <a:spcBef>
                <a:spcPct val="0"/>
              </a:spcBef>
              <a:buFontTx/>
              <a:buNone/>
            </a:pPr>
            <a:endParaRPr lang="en-GB" altLang="en-US" b="0" dirty="0">
              <a:solidFill>
                <a:schemeClr val="tx1"/>
              </a:solidFill>
              <a:latin typeface="+mn-lt"/>
              <a:ea typeface="ＭＳ Ｐゴシック" panose="020B0600070205080204" pitchFamily="34" charset="-128"/>
            </a:endParaRPr>
          </a:p>
          <a:p>
            <a:pPr>
              <a:spcBef>
                <a:spcPct val="0"/>
              </a:spcBef>
              <a:buFontTx/>
              <a:buNone/>
            </a:pPr>
            <a:r>
              <a:rPr lang="en-US" altLang="en-US" b="0" dirty="0">
                <a:solidFill>
                  <a:schemeClr val="tx1"/>
                </a:solidFill>
                <a:latin typeface="+mn-lt"/>
                <a:ea typeface="ＭＳ Ｐゴシック" panose="020B0600070205080204" pitchFamily="34" charset="-128"/>
              </a:rPr>
              <a:t>Driver and Vehicle Standards Agency</a:t>
            </a:r>
          </a:p>
          <a:p>
            <a:pPr>
              <a:spcBef>
                <a:spcPct val="0"/>
              </a:spcBef>
              <a:buFontTx/>
              <a:buNone/>
            </a:pPr>
            <a:endParaRPr lang="en-US" altLang="en-US" b="0" dirty="0">
              <a:solidFill>
                <a:schemeClr val="tx1"/>
              </a:solidFill>
              <a:latin typeface="+mn-lt"/>
              <a:ea typeface="ＭＳ Ｐゴシック" panose="020B0600070205080204" pitchFamily="34" charset="-128"/>
            </a:endParaRPr>
          </a:p>
          <a:p>
            <a:pPr>
              <a:spcBef>
                <a:spcPct val="0"/>
              </a:spcBef>
              <a:buFontTx/>
              <a:buNone/>
            </a:pPr>
            <a:endParaRPr lang="en-US" altLang="en-US" b="0" dirty="0">
              <a:solidFill>
                <a:schemeClr val="tx1"/>
              </a:solidFill>
              <a:latin typeface="+mn-lt"/>
              <a:ea typeface="ＭＳ Ｐゴシック" panose="020B0600070205080204" pitchFamily="34" charset="-128"/>
            </a:endParaRPr>
          </a:p>
          <a:p>
            <a:pPr>
              <a:spcBef>
                <a:spcPct val="0"/>
              </a:spcBef>
              <a:buFontTx/>
              <a:buNone/>
            </a:pPr>
            <a:r>
              <a:rPr lang="en-GB" altLang="en-US" b="0" dirty="0">
                <a:solidFill>
                  <a:schemeClr val="tx1"/>
                </a:solidFill>
                <a:latin typeface="+mn-lt"/>
                <a:ea typeface="ＭＳ Ｐゴシック" panose="020B0600070205080204" pitchFamily="34" charset="-128"/>
              </a:rPr>
              <a:t>Traffic Wales </a:t>
            </a:r>
          </a:p>
          <a:p>
            <a:pPr>
              <a:spcBef>
                <a:spcPct val="0"/>
              </a:spcBef>
              <a:buFontTx/>
              <a:buNone/>
            </a:pPr>
            <a:endParaRPr lang="en-GB" altLang="en-US" b="0" dirty="0">
              <a:solidFill>
                <a:srgbClr val="002060"/>
              </a:solidFill>
              <a:latin typeface="Arial" panose="020B0604020202020204" pitchFamily="34" charset="0"/>
              <a:ea typeface="ＭＳ Ｐゴシック" panose="020B0600070205080204" pitchFamily="34" charset="-128"/>
            </a:endParaRPr>
          </a:p>
          <a:p>
            <a:pPr>
              <a:spcBef>
                <a:spcPct val="0"/>
              </a:spcBef>
              <a:buFontTx/>
              <a:buNone/>
            </a:pPr>
            <a:endParaRPr lang="en-GB" altLang="en-US" b="0" dirty="0">
              <a:solidFill>
                <a:schemeClr val="tx1"/>
              </a:solidFill>
              <a:latin typeface="Arial" panose="020B0604020202020204" pitchFamily="34" charset="0"/>
              <a:ea typeface="ＭＳ Ｐゴシック" panose="020B0600070205080204" pitchFamily="34" charset="-128"/>
            </a:endParaRPr>
          </a:p>
          <a:p>
            <a:pPr>
              <a:spcBef>
                <a:spcPct val="0"/>
              </a:spcBef>
              <a:buFontTx/>
              <a:buNone/>
            </a:pPr>
            <a:endParaRPr lang="en-GB" altLang="en-US" b="0" dirty="0">
              <a:solidFill>
                <a:schemeClr val="tx1"/>
              </a:solidFill>
              <a:latin typeface="Arial" panose="020B0604020202020204" pitchFamily="34" charset="0"/>
              <a:ea typeface="ＭＳ Ｐゴシック" panose="020B0600070205080204" pitchFamily="34" charset="-128"/>
            </a:endParaRPr>
          </a:p>
        </p:txBody>
      </p:sp>
      <p:pic>
        <p:nvPicPr>
          <p:cNvPr id="9"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40595" y="971588"/>
            <a:ext cx="936625" cy="7921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23725" y="2128305"/>
            <a:ext cx="2303463" cy="4270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883572" y="2886238"/>
            <a:ext cx="1944687" cy="885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 name="Picture 8"/>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407726" y="4233393"/>
            <a:ext cx="1973263" cy="8905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 name="Picture 9"/>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132992" y="5167004"/>
            <a:ext cx="1554162" cy="8763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4" name="TextBox 13"/>
          <p:cNvSpPr txBox="1"/>
          <p:nvPr/>
        </p:nvSpPr>
        <p:spPr>
          <a:xfrm>
            <a:off x="1995029" y="167858"/>
            <a:ext cx="8045422"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Partner Agencies</a:t>
            </a:r>
          </a:p>
        </p:txBody>
      </p:sp>
      <p:grpSp>
        <p:nvGrpSpPr>
          <p:cNvPr id="15" name="Group 14">
            <a:extLst>
              <a:ext uri="{FF2B5EF4-FFF2-40B4-BE49-F238E27FC236}">
                <a16:creationId xmlns:a16="http://schemas.microsoft.com/office/drawing/2014/main" id="{E2F8D74A-8A86-4A5A-8C31-47CBEEEAC0CC}"/>
              </a:ext>
            </a:extLst>
          </p:cNvPr>
          <p:cNvGrpSpPr/>
          <p:nvPr/>
        </p:nvGrpSpPr>
        <p:grpSpPr>
          <a:xfrm>
            <a:off x="0" y="5734233"/>
            <a:ext cx="12192000" cy="1240188"/>
            <a:chOff x="0" y="5734233"/>
            <a:chExt cx="12192000" cy="1240188"/>
          </a:xfrm>
        </p:grpSpPr>
        <p:pic>
          <p:nvPicPr>
            <p:cNvPr id="16" name="Picture 15">
              <a:extLst>
                <a:ext uri="{FF2B5EF4-FFF2-40B4-BE49-F238E27FC236}">
                  <a16:creationId xmlns:a16="http://schemas.microsoft.com/office/drawing/2014/main" id="{228AC953-4D42-4CE6-A3DD-AA9224866A3D}"/>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7" name="Rectangle 16">
              <a:extLst>
                <a:ext uri="{FF2B5EF4-FFF2-40B4-BE49-F238E27FC236}">
                  <a16:creationId xmlns:a16="http://schemas.microsoft.com/office/drawing/2014/main" id="{68BCEA3C-1BD5-4067-B9C3-4609F6207641}"/>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8" name="Picture 17">
              <a:extLst>
                <a:ext uri="{FF2B5EF4-FFF2-40B4-BE49-F238E27FC236}">
                  <a16:creationId xmlns:a16="http://schemas.microsoft.com/office/drawing/2014/main" id="{0733BA6A-528B-47B0-A000-62C638428081}"/>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9" name="Rectangle 18">
              <a:extLst>
                <a:ext uri="{FF2B5EF4-FFF2-40B4-BE49-F238E27FC236}">
                  <a16:creationId xmlns:a16="http://schemas.microsoft.com/office/drawing/2014/main" id="{3B5E749A-CB43-4BA2-89CF-427B6A4944DE}"/>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 name="Picture 19" descr="Text, letter&#10;&#10;Description automatically generated">
              <a:extLst>
                <a:ext uri="{FF2B5EF4-FFF2-40B4-BE49-F238E27FC236}">
                  <a16:creationId xmlns:a16="http://schemas.microsoft.com/office/drawing/2014/main" id="{D6D5CA0A-71BA-446C-AAD5-DE64254AE84C}"/>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21" name="Picture 20" descr="A picture containing text, metalware, gear&#10;&#10;Description automatically generated">
              <a:extLst>
                <a:ext uri="{FF2B5EF4-FFF2-40B4-BE49-F238E27FC236}">
                  <a16:creationId xmlns:a16="http://schemas.microsoft.com/office/drawing/2014/main" id="{3F5F3A8E-CB73-4315-854A-9BE33FDF842B}"/>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23131555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04087" y="813850"/>
            <a:ext cx="1664685" cy="830605"/>
          </a:xfrm>
          <a:prstGeom prst="rect">
            <a:avLst/>
          </a:prstGeom>
        </p:spPr>
      </p:pic>
      <p:sp>
        <p:nvSpPr>
          <p:cNvPr id="14" name="TextBox 2"/>
          <p:cNvSpPr txBox="1">
            <a:spLocks noChangeArrowheads="1"/>
          </p:cNvSpPr>
          <p:nvPr/>
        </p:nvSpPr>
        <p:spPr bwMode="auto">
          <a:xfrm>
            <a:off x="1770833" y="1099041"/>
            <a:ext cx="5545138" cy="6000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spcBef>
                <a:spcPct val="0"/>
              </a:spcBef>
              <a:buFontTx/>
              <a:buNone/>
            </a:pPr>
            <a:r>
              <a:rPr lang="en-GB" altLang="en-US" b="0" dirty="0">
                <a:solidFill>
                  <a:schemeClr val="tx1"/>
                </a:solidFill>
                <a:latin typeface="Arial" panose="020B0604020202020204" pitchFamily="34" charset="0"/>
                <a:ea typeface="ＭＳ Ｐゴシック" panose="020B0600070205080204" pitchFamily="34" charset="-128"/>
              </a:rPr>
              <a:t>Local Highways Authority</a:t>
            </a:r>
          </a:p>
          <a:p>
            <a:pPr>
              <a:spcBef>
                <a:spcPct val="0"/>
              </a:spcBef>
              <a:buFontTx/>
              <a:buNone/>
            </a:pPr>
            <a:endParaRPr lang="en-GB" altLang="en-US" b="0" dirty="0">
              <a:solidFill>
                <a:schemeClr val="tx1"/>
              </a:solidFill>
              <a:latin typeface="Arial" panose="020B0604020202020204" pitchFamily="34" charset="0"/>
              <a:ea typeface="ＭＳ Ｐゴシック" panose="020B0600070205080204" pitchFamily="34" charset="-128"/>
            </a:endParaRPr>
          </a:p>
          <a:p>
            <a:pPr>
              <a:spcBef>
                <a:spcPct val="0"/>
              </a:spcBef>
              <a:buFontTx/>
              <a:buNone/>
            </a:pPr>
            <a:endParaRPr lang="en-GB" altLang="en-US" b="0" dirty="0">
              <a:solidFill>
                <a:schemeClr val="tx1"/>
              </a:solidFill>
              <a:latin typeface="Arial" panose="020B0604020202020204" pitchFamily="34" charset="0"/>
              <a:ea typeface="ＭＳ Ｐゴシック" panose="020B0600070205080204" pitchFamily="34" charset="-128"/>
            </a:endParaRPr>
          </a:p>
          <a:p>
            <a:pPr>
              <a:spcBef>
                <a:spcPct val="0"/>
              </a:spcBef>
              <a:buFontTx/>
              <a:buNone/>
            </a:pPr>
            <a:r>
              <a:rPr lang="en-GB" altLang="en-US" b="0" dirty="0">
                <a:solidFill>
                  <a:schemeClr val="tx1"/>
                </a:solidFill>
                <a:latin typeface="Arial" panose="020B0604020202020204" pitchFamily="34" charset="0"/>
                <a:ea typeface="ＭＳ Ｐゴシック" panose="020B0600070205080204" pitchFamily="34" charset="-128"/>
              </a:rPr>
              <a:t>Motor Insurers Bureau</a:t>
            </a:r>
          </a:p>
          <a:p>
            <a:pPr>
              <a:spcBef>
                <a:spcPct val="0"/>
              </a:spcBef>
              <a:buFontTx/>
              <a:buNone/>
            </a:pPr>
            <a:endParaRPr lang="en-GB" altLang="en-US" b="0" dirty="0">
              <a:solidFill>
                <a:schemeClr val="tx1"/>
              </a:solidFill>
              <a:latin typeface="Arial" panose="020B0604020202020204" pitchFamily="34" charset="0"/>
              <a:ea typeface="ＭＳ Ｐゴシック" panose="020B0600070205080204" pitchFamily="34" charset="-128"/>
            </a:endParaRPr>
          </a:p>
          <a:p>
            <a:pPr>
              <a:spcBef>
                <a:spcPct val="0"/>
              </a:spcBef>
              <a:buFontTx/>
              <a:buNone/>
            </a:pPr>
            <a:endParaRPr lang="en-GB" altLang="en-US" b="0" dirty="0">
              <a:solidFill>
                <a:schemeClr val="tx1"/>
              </a:solidFill>
              <a:latin typeface="Arial" panose="020B0604020202020204" pitchFamily="34" charset="0"/>
              <a:ea typeface="ＭＳ Ｐゴシック" panose="020B0600070205080204" pitchFamily="34" charset="-128"/>
            </a:endParaRPr>
          </a:p>
          <a:p>
            <a:pPr>
              <a:spcBef>
                <a:spcPct val="0"/>
              </a:spcBef>
              <a:buFontTx/>
              <a:buNone/>
            </a:pPr>
            <a:r>
              <a:rPr lang="en-GB" altLang="en-US" b="0" dirty="0">
                <a:solidFill>
                  <a:schemeClr val="tx1"/>
                </a:solidFill>
                <a:latin typeface="Arial" panose="020B0604020202020204" pitchFamily="34" charset="0"/>
                <a:ea typeface="ＭＳ Ｐゴシック" panose="020B0600070205080204" pitchFamily="34" charset="-128"/>
              </a:rPr>
              <a:t>Department for Transport</a:t>
            </a:r>
          </a:p>
          <a:p>
            <a:pPr>
              <a:spcBef>
                <a:spcPct val="0"/>
              </a:spcBef>
              <a:buFontTx/>
              <a:buNone/>
            </a:pPr>
            <a:endParaRPr lang="en-GB" altLang="en-US" b="0" dirty="0">
              <a:solidFill>
                <a:schemeClr val="tx1"/>
              </a:solidFill>
              <a:latin typeface="Arial" panose="020B0604020202020204" pitchFamily="34" charset="0"/>
              <a:ea typeface="ＭＳ Ｐゴシック" panose="020B0600070205080204" pitchFamily="34" charset="-128"/>
            </a:endParaRPr>
          </a:p>
          <a:p>
            <a:pPr>
              <a:spcBef>
                <a:spcPct val="0"/>
              </a:spcBef>
              <a:buFontTx/>
              <a:buNone/>
            </a:pPr>
            <a:endParaRPr lang="en-GB" altLang="en-US" b="0" dirty="0">
              <a:solidFill>
                <a:schemeClr val="tx1"/>
              </a:solidFill>
              <a:latin typeface="Arial" panose="020B0604020202020204" pitchFamily="34" charset="0"/>
              <a:ea typeface="ＭＳ Ｐゴシック" panose="020B0600070205080204" pitchFamily="34" charset="-128"/>
            </a:endParaRPr>
          </a:p>
          <a:p>
            <a:pPr>
              <a:spcBef>
                <a:spcPct val="0"/>
              </a:spcBef>
              <a:buFontTx/>
              <a:buNone/>
            </a:pPr>
            <a:r>
              <a:rPr lang="en-GB" altLang="en-US" b="0" dirty="0">
                <a:solidFill>
                  <a:schemeClr val="tx1"/>
                </a:solidFill>
                <a:latin typeface="Arial" panose="020B0604020202020204" pitchFamily="34" charset="0"/>
                <a:ea typeface="ＭＳ Ｐゴシック" panose="020B0600070205080204" pitchFamily="34" charset="-128"/>
              </a:rPr>
              <a:t>Traffic Commissioners</a:t>
            </a:r>
          </a:p>
          <a:p>
            <a:pPr>
              <a:spcBef>
                <a:spcPct val="0"/>
              </a:spcBef>
              <a:buFontTx/>
              <a:buNone/>
            </a:pPr>
            <a:endParaRPr lang="en-US" altLang="en-US" b="0" dirty="0">
              <a:solidFill>
                <a:schemeClr val="tx1"/>
              </a:solidFill>
              <a:latin typeface="Arial" panose="020B0604020202020204" pitchFamily="34" charset="0"/>
              <a:ea typeface="ＭＳ Ｐゴシック" panose="020B0600070205080204" pitchFamily="34" charset="-128"/>
            </a:endParaRPr>
          </a:p>
          <a:p>
            <a:pPr>
              <a:spcBef>
                <a:spcPct val="0"/>
              </a:spcBef>
              <a:buFontTx/>
              <a:buNone/>
            </a:pPr>
            <a:endParaRPr lang="en-US" altLang="en-US" b="0" dirty="0">
              <a:solidFill>
                <a:schemeClr val="tx1"/>
              </a:solidFill>
              <a:latin typeface="Arial" panose="020B0604020202020204" pitchFamily="34" charset="0"/>
              <a:ea typeface="ＭＳ Ｐゴシック" panose="020B0600070205080204" pitchFamily="34" charset="-128"/>
            </a:endParaRPr>
          </a:p>
          <a:p>
            <a:pPr>
              <a:spcBef>
                <a:spcPct val="0"/>
              </a:spcBef>
              <a:buFontTx/>
              <a:buNone/>
            </a:pPr>
            <a:r>
              <a:rPr lang="en-GB" altLang="en-US" b="0" dirty="0">
                <a:solidFill>
                  <a:schemeClr val="tx1"/>
                </a:solidFill>
                <a:latin typeface="Arial" panose="020B0604020202020204" pitchFamily="34" charset="0"/>
                <a:ea typeface="ＭＳ Ｐゴシック" panose="020B0600070205080204" pitchFamily="34" charset="-128"/>
              </a:rPr>
              <a:t>Crown Prosecution Service</a:t>
            </a:r>
          </a:p>
          <a:p>
            <a:pPr>
              <a:spcBef>
                <a:spcPct val="0"/>
              </a:spcBef>
              <a:buFontTx/>
              <a:buNone/>
            </a:pPr>
            <a:endParaRPr lang="en-GB" altLang="en-US" b="0" dirty="0">
              <a:solidFill>
                <a:schemeClr val="tx1"/>
              </a:solidFill>
              <a:latin typeface="Arial" panose="020B0604020202020204" pitchFamily="34" charset="0"/>
              <a:ea typeface="ＭＳ Ｐゴシック" panose="020B0600070205080204" pitchFamily="34" charset="-128"/>
            </a:endParaRPr>
          </a:p>
          <a:p>
            <a:pPr>
              <a:spcBef>
                <a:spcPct val="0"/>
              </a:spcBef>
              <a:buFontTx/>
              <a:buNone/>
            </a:pPr>
            <a:endParaRPr lang="en-GB" altLang="en-US" b="0" dirty="0">
              <a:solidFill>
                <a:schemeClr val="tx1"/>
              </a:solidFill>
              <a:latin typeface="Arial" panose="020B0604020202020204" pitchFamily="34" charset="0"/>
              <a:ea typeface="ＭＳ Ｐゴシック" panose="020B0600070205080204" pitchFamily="34" charset="-128"/>
            </a:endParaRPr>
          </a:p>
          <a:p>
            <a:pPr>
              <a:spcBef>
                <a:spcPct val="0"/>
              </a:spcBef>
              <a:buFontTx/>
              <a:buNone/>
            </a:pPr>
            <a:endParaRPr lang="en-GB" altLang="en-US" b="0" dirty="0">
              <a:solidFill>
                <a:schemeClr val="tx1"/>
              </a:solidFill>
              <a:latin typeface="Arial" panose="020B0604020202020204" pitchFamily="34" charset="0"/>
              <a:ea typeface="ＭＳ Ｐゴシック" panose="020B0600070205080204" pitchFamily="34" charset="-128"/>
            </a:endParaRPr>
          </a:p>
        </p:txBody>
      </p:sp>
      <p:pic>
        <p:nvPicPr>
          <p:cNvPr id="1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01596" y="1996949"/>
            <a:ext cx="1428750" cy="698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6"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31747" y="2950281"/>
            <a:ext cx="2024062" cy="8239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7"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536509" y="4100317"/>
            <a:ext cx="2019300" cy="863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8" name="Picture 6"/>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536509" y="5154711"/>
            <a:ext cx="1558925" cy="8294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TextBox 8"/>
          <p:cNvSpPr txBox="1"/>
          <p:nvPr/>
        </p:nvSpPr>
        <p:spPr>
          <a:xfrm>
            <a:off x="1995029" y="167858"/>
            <a:ext cx="8045422"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Partner Agencies</a:t>
            </a:r>
          </a:p>
        </p:txBody>
      </p:sp>
      <p:grpSp>
        <p:nvGrpSpPr>
          <p:cNvPr id="10" name="Group 9">
            <a:extLst>
              <a:ext uri="{FF2B5EF4-FFF2-40B4-BE49-F238E27FC236}">
                <a16:creationId xmlns:a16="http://schemas.microsoft.com/office/drawing/2014/main" id="{2019313D-7435-4EA4-A66A-0ACCC3FFE845}"/>
              </a:ext>
            </a:extLst>
          </p:cNvPr>
          <p:cNvGrpSpPr/>
          <p:nvPr/>
        </p:nvGrpSpPr>
        <p:grpSpPr>
          <a:xfrm>
            <a:off x="0" y="5734233"/>
            <a:ext cx="12192000" cy="1240188"/>
            <a:chOff x="0" y="5734233"/>
            <a:chExt cx="12192000" cy="1240188"/>
          </a:xfrm>
        </p:grpSpPr>
        <p:pic>
          <p:nvPicPr>
            <p:cNvPr id="11" name="Picture 10">
              <a:extLst>
                <a:ext uri="{FF2B5EF4-FFF2-40B4-BE49-F238E27FC236}">
                  <a16:creationId xmlns:a16="http://schemas.microsoft.com/office/drawing/2014/main" id="{8EEF90ED-3D77-4188-925C-BCD2FB23DE36}"/>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2" name="Rectangle 11">
              <a:extLst>
                <a:ext uri="{FF2B5EF4-FFF2-40B4-BE49-F238E27FC236}">
                  <a16:creationId xmlns:a16="http://schemas.microsoft.com/office/drawing/2014/main" id="{98D990D1-C05E-4BC0-B283-2507700E9FF0}"/>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3" name="Picture 12">
              <a:extLst>
                <a:ext uri="{FF2B5EF4-FFF2-40B4-BE49-F238E27FC236}">
                  <a16:creationId xmlns:a16="http://schemas.microsoft.com/office/drawing/2014/main" id="{B0F962AD-31A6-424D-8C6A-165D0A11395A}"/>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9" name="Rectangle 18">
              <a:extLst>
                <a:ext uri="{FF2B5EF4-FFF2-40B4-BE49-F238E27FC236}">
                  <a16:creationId xmlns:a16="http://schemas.microsoft.com/office/drawing/2014/main" id="{3C0A9F1E-ACA7-4E40-ABC2-E55BE85F1F16}"/>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 name="Picture 19" descr="Text, letter&#10;&#10;Description automatically generated">
              <a:extLst>
                <a:ext uri="{FF2B5EF4-FFF2-40B4-BE49-F238E27FC236}">
                  <a16:creationId xmlns:a16="http://schemas.microsoft.com/office/drawing/2014/main" id="{ED90AF80-41EF-4ECC-AFD5-7DDD22764B98}"/>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21" name="Picture 20" descr="A picture containing text, metalware, gear&#10;&#10;Description automatically generated">
              <a:extLst>
                <a:ext uri="{FF2B5EF4-FFF2-40B4-BE49-F238E27FC236}">
                  <a16:creationId xmlns:a16="http://schemas.microsoft.com/office/drawing/2014/main" id="{FCD7A789-C5FC-4B5D-8B51-2877B3BA87EC}"/>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40159811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TextBox 2"/>
          <p:cNvSpPr txBox="1">
            <a:spLocks noChangeArrowheads="1"/>
          </p:cNvSpPr>
          <p:nvPr/>
        </p:nvSpPr>
        <p:spPr bwMode="auto">
          <a:xfrm>
            <a:off x="1133808" y="1103655"/>
            <a:ext cx="5543550" cy="526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spcBef>
                <a:spcPct val="0"/>
              </a:spcBef>
              <a:buFontTx/>
              <a:buNone/>
            </a:pPr>
            <a:r>
              <a:rPr lang="en-GB" altLang="en-US" b="0" dirty="0">
                <a:solidFill>
                  <a:srgbClr val="002060"/>
                </a:solidFill>
                <a:latin typeface="+mn-lt"/>
                <a:ea typeface="ＭＳ Ｐゴシック" panose="020B0600070205080204" pitchFamily="34" charset="-128"/>
              </a:rPr>
              <a:t>Health and Safety Executive</a:t>
            </a:r>
          </a:p>
          <a:p>
            <a:pPr>
              <a:spcBef>
                <a:spcPct val="0"/>
              </a:spcBef>
              <a:buFontTx/>
              <a:buNone/>
            </a:pPr>
            <a:endParaRPr lang="en-GB" altLang="en-US" b="0" dirty="0">
              <a:solidFill>
                <a:srgbClr val="002060"/>
              </a:solidFill>
              <a:latin typeface="+mn-lt"/>
              <a:ea typeface="ＭＳ Ｐゴシック" panose="020B0600070205080204" pitchFamily="34" charset="-128"/>
            </a:endParaRPr>
          </a:p>
          <a:p>
            <a:pPr>
              <a:spcBef>
                <a:spcPct val="0"/>
              </a:spcBef>
              <a:buFontTx/>
              <a:buNone/>
            </a:pPr>
            <a:r>
              <a:rPr lang="en-GB" altLang="en-US" b="0" dirty="0">
                <a:solidFill>
                  <a:srgbClr val="002060"/>
                </a:solidFill>
                <a:latin typeface="+mn-lt"/>
                <a:ea typeface="ＭＳ Ｐゴシック" panose="020B0600070205080204" pitchFamily="34" charset="-128"/>
              </a:rPr>
              <a:t>Recovery Operators</a:t>
            </a:r>
          </a:p>
          <a:p>
            <a:pPr>
              <a:spcBef>
                <a:spcPct val="0"/>
              </a:spcBef>
              <a:buFontTx/>
              <a:buNone/>
            </a:pPr>
            <a:endParaRPr lang="en-GB" altLang="en-US" b="0" dirty="0">
              <a:solidFill>
                <a:srgbClr val="002060"/>
              </a:solidFill>
              <a:latin typeface="+mn-lt"/>
              <a:ea typeface="ＭＳ Ｐゴシック" panose="020B0600070205080204" pitchFamily="34" charset="-128"/>
            </a:endParaRPr>
          </a:p>
          <a:p>
            <a:pPr>
              <a:spcBef>
                <a:spcPct val="0"/>
              </a:spcBef>
              <a:buFontTx/>
              <a:buNone/>
            </a:pPr>
            <a:r>
              <a:rPr lang="en-GB" altLang="en-US" b="0" dirty="0">
                <a:solidFill>
                  <a:srgbClr val="002060"/>
                </a:solidFill>
                <a:latin typeface="+mn-lt"/>
                <a:ea typeface="ＭＳ Ｐゴシック" panose="020B0600070205080204" pitchFamily="34" charset="-128"/>
              </a:rPr>
              <a:t>IPCC</a:t>
            </a:r>
          </a:p>
          <a:p>
            <a:pPr>
              <a:spcBef>
                <a:spcPct val="0"/>
              </a:spcBef>
              <a:buFontTx/>
              <a:buNone/>
            </a:pPr>
            <a:endParaRPr lang="en-GB" altLang="en-US" b="0" dirty="0">
              <a:solidFill>
                <a:srgbClr val="002060"/>
              </a:solidFill>
              <a:latin typeface="+mn-lt"/>
              <a:ea typeface="ＭＳ Ｐゴシック" panose="020B0600070205080204" pitchFamily="34" charset="-128"/>
            </a:endParaRPr>
          </a:p>
          <a:p>
            <a:pPr>
              <a:spcBef>
                <a:spcPct val="0"/>
              </a:spcBef>
              <a:buFontTx/>
              <a:buNone/>
            </a:pPr>
            <a:r>
              <a:rPr lang="en-GB" altLang="en-US" b="0" dirty="0">
                <a:solidFill>
                  <a:srgbClr val="002060"/>
                </a:solidFill>
                <a:latin typeface="+mn-lt"/>
                <a:ea typeface="ＭＳ Ｐゴシック" panose="020B0600070205080204" pitchFamily="34" charset="-128"/>
              </a:rPr>
              <a:t>Rail Accident Investigation Branch</a:t>
            </a:r>
            <a:endParaRPr lang="en-US" altLang="en-US" b="0" dirty="0">
              <a:solidFill>
                <a:srgbClr val="002060"/>
              </a:solidFill>
              <a:latin typeface="+mn-lt"/>
              <a:ea typeface="ＭＳ Ｐゴシック" panose="020B0600070205080204" pitchFamily="34" charset="-128"/>
            </a:endParaRPr>
          </a:p>
          <a:p>
            <a:pPr>
              <a:spcBef>
                <a:spcPct val="0"/>
              </a:spcBef>
              <a:buFontTx/>
              <a:buNone/>
            </a:pPr>
            <a:endParaRPr lang="en-US" altLang="en-US" b="0" dirty="0">
              <a:solidFill>
                <a:srgbClr val="002060"/>
              </a:solidFill>
              <a:latin typeface="+mn-lt"/>
              <a:ea typeface="ＭＳ Ｐゴシック" panose="020B0600070205080204" pitchFamily="34" charset="-128"/>
            </a:endParaRPr>
          </a:p>
          <a:p>
            <a:pPr>
              <a:spcBef>
                <a:spcPct val="0"/>
              </a:spcBef>
              <a:buFontTx/>
              <a:buNone/>
            </a:pPr>
            <a:r>
              <a:rPr lang="en-GB" altLang="en-US" b="0" dirty="0">
                <a:solidFill>
                  <a:srgbClr val="002060"/>
                </a:solidFill>
                <a:latin typeface="+mn-lt"/>
                <a:ea typeface="ＭＳ Ｐゴシック" panose="020B0600070205080204" pitchFamily="34" charset="-128"/>
              </a:rPr>
              <a:t>British Transport Police  </a:t>
            </a:r>
          </a:p>
          <a:p>
            <a:pPr>
              <a:spcBef>
                <a:spcPct val="0"/>
              </a:spcBef>
              <a:buFontTx/>
              <a:buNone/>
            </a:pPr>
            <a:endParaRPr lang="en-GB" altLang="en-US" b="0" dirty="0">
              <a:solidFill>
                <a:srgbClr val="002060"/>
              </a:solidFill>
              <a:latin typeface="+mn-lt"/>
              <a:ea typeface="ＭＳ Ｐゴシック" panose="020B0600070205080204" pitchFamily="34" charset="-128"/>
            </a:endParaRPr>
          </a:p>
          <a:p>
            <a:pPr>
              <a:spcBef>
                <a:spcPct val="0"/>
              </a:spcBef>
              <a:buFontTx/>
              <a:buNone/>
            </a:pPr>
            <a:r>
              <a:rPr lang="en-GB" altLang="en-US" b="0" dirty="0">
                <a:solidFill>
                  <a:srgbClr val="002060"/>
                </a:solidFill>
                <a:latin typeface="+mn-lt"/>
                <a:ea typeface="ＭＳ Ｐゴシック" panose="020B0600070205080204" pitchFamily="34" charset="-128"/>
              </a:rPr>
              <a:t>Experian</a:t>
            </a:r>
          </a:p>
          <a:p>
            <a:pPr>
              <a:spcBef>
                <a:spcPct val="0"/>
              </a:spcBef>
              <a:buFontTx/>
              <a:buNone/>
            </a:pPr>
            <a:endParaRPr lang="en-GB" altLang="en-US" b="0" dirty="0">
              <a:solidFill>
                <a:srgbClr val="002060"/>
              </a:solidFill>
              <a:latin typeface="Arial" panose="020B0604020202020204" pitchFamily="34" charset="0"/>
              <a:ea typeface="ＭＳ Ｐゴシック" panose="020B0600070205080204" pitchFamily="34" charset="-128"/>
            </a:endParaRPr>
          </a:p>
          <a:p>
            <a:pPr>
              <a:spcBef>
                <a:spcPct val="0"/>
              </a:spcBef>
              <a:buFontTx/>
              <a:buNone/>
            </a:pPr>
            <a:endParaRPr lang="en-GB" altLang="en-US" b="0" dirty="0">
              <a:solidFill>
                <a:schemeClr val="tx1"/>
              </a:solidFill>
              <a:latin typeface="Arial" panose="020B0604020202020204" pitchFamily="34" charset="0"/>
              <a:ea typeface="ＭＳ Ｐゴシック" panose="020B0600070205080204" pitchFamily="34" charset="-128"/>
            </a:endParaRPr>
          </a:p>
          <a:p>
            <a:pPr>
              <a:spcBef>
                <a:spcPct val="0"/>
              </a:spcBef>
              <a:buFontTx/>
              <a:buNone/>
            </a:pPr>
            <a:endParaRPr lang="en-GB" altLang="en-US" b="0" dirty="0">
              <a:solidFill>
                <a:schemeClr val="tx1"/>
              </a:solidFill>
              <a:latin typeface="Arial" panose="020B0604020202020204" pitchFamily="34" charset="0"/>
              <a:ea typeface="ＭＳ Ｐゴシック" panose="020B0600070205080204" pitchFamily="34" charset="-128"/>
            </a:endParaRPr>
          </a:p>
        </p:txBody>
      </p:sp>
      <p:pic>
        <p:nvPicPr>
          <p:cNvPr id="1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19167" y="975461"/>
            <a:ext cx="1295400" cy="7921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94360" y="1617578"/>
            <a:ext cx="1863725" cy="7127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17845" y="2475098"/>
            <a:ext cx="3322638" cy="5476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583577" y="3223753"/>
            <a:ext cx="2547937" cy="7143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9" name="Picture 6"/>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649315" y="3938128"/>
            <a:ext cx="1368425" cy="6492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 name="Picture 7"/>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733214" y="5056793"/>
            <a:ext cx="2344737" cy="571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4" name="TextBox 13"/>
          <p:cNvSpPr txBox="1"/>
          <p:nvPr/>
        </p:nvSpPr>
        <p:spPr>
          <a:xfrm>
            <a:off x="1995029" y="167858"/>
            <a:ext cx="8045422"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Partner Agencies</a:t>
            </a:r>
          </a:p>
        </p:txBody>
      </p:sp>
      <p:grpSp>
        <p:nvGrpSpPr>
          <p:cNvPr id="15" name="Group 14">
            <a:extLst>
              <a:ext uri="{FF2B5EF4-FFF2-40B4-BE49-F238E27FC236}">
                <a16:creationId xmlns:a16="http://schemas.microsoft.com/office/drawing/2014/main" id="{F23B595F-4390-4173-989C-E7B54420A756}"/>
              </a:ext>
            </a:extLst>
          </p:cNvPr>
          <p:cNvGrpSpPr/>
          <p:nvPr/>
        </p:nvGrpSpPr>
        <p:grpSpPr>
          <a:xfrm>
            <a:off x="0" y="5734233"/>
            <a:ext cx="12192000" cy="1240188"/>
            <a:chOff x="0" y="5734233"/>
            <a:chExt cx="12192000" cy="1240188"/>
          </a:xfrm>
        </p:grpSpPr>
        <p:pic>
          <p:nvPicPr>
            <p:cNvPr id="16" name="Picture 15">
              <a:extLst>
                <a:ext uri="{FF2B5EF4-FFF2-40B4-BE49-F238E27FC236}">
                  <a16:creationId xmlns:a16="http://schemas.microsoft.com/office/drawing/2014/main" id="{75FA930D-BDE0-47FD-80AE-FCB4F4CF15D3}"/>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7" name="Rectangle 16">
              <a:extLst>
                <a:ext uri="{FF2B5EF4-FFF2-40B4-BE49-F238E27FC236}">
                  <a16:creationId xmlns:a16="http://schemas.microsoft.com/office/drawing/2014/main" id="{8AD408BE-886D-4828-A486-49ED22EBAE24}"/>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8" name="Picture 17">
              <a:extLst>
                <a:ext uri="{FF2B5EF4-FFF2-40B4-BE49-F238E27FC236}">
                  <a16:creationId xmlns:a16="http://schemas.microsoft.com/office/drawing/2014/main" id="{21885934-CB0D-434F-B2ED-9FD79473BE81}"/>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21" name="Rectangle 20">
              <a:extLst>
                <a:ext uri="{FF2B5EF4-FFF2-40B4-BE49-F238E27FC236}">
                  <a16:creationId xmlns:a16="http://schemas.microsoft.com/office/drawing/2014/main" id="{A5722E99-1E86-4413-B0D6-3CB0AD8E4629}"/>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2" name="Picture 21" descr="Text, letter&#10;&#10;Description automatically generated">
              <a:extLst>
                <a:ext uri="{FF2B5EF4-FFF2-40B4-BE49-F238E27FC236}">
                  <a16:creationId xmlns:a16="http://schemas.microsoft.com/office/drawing/2014/main" id="{63238211-1CDA-4716-809C-85DF2CF141E2}"/>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23" name="Picture 22" descr="A picture containing text, metalware, gear&#10;&#10;Description automatically generated">
              <a:extLst>
                <a:ext uri="{FF2B5EF4-FFF2-40B4-BE49-F238E27FC236}">
                  <a16:creationId xmlns:a16="http://schemas.microsoft.com/office/drawing/2014/main" id="{2FD64AC4-8939-4923-85EA-7FBBBC29DF8E}"/>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41983954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36790" y="1985252"/>
            <a:ext cx="6192838" cy="36079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extBox 6"/>
          <p:cNvSpPr txBox="1"/>
          <p:nvPr/>
        </p:nvSpPr>
        <p:spPr>
          <a:xfrm>
            <a:off x="1143000" y="167858"/>
            <a:ext cx="10121348" cy="1077218"/>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The Role &amp; Function of the Family Liaison Officer within Roads Policing</a:t>
            </a:r>
          </a:p>
        </p:txBody>
      </p:sp>
      <p:grpSp>
        <p:nvGrpSpPr>
          <p:cNvPr id="4" name="Group 3">
            <a:extLst>
              <a:ext uri="{FF2B5EF4-FFF2-40B4-BE49-F238E27FC236}">
                <a16:creationId xmlns:a16="http://schemas.microsoft.com/office/drawing/2014/main" id="{2E87E3D8-99AA-4F4C-BCF1-F516645585E3}"/>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20C3CE4C-6ACB-4280-8500-B1BEBFCBB08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0E5E810D-2517-4520-8D16-EFC112E5A818}"/>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EFAB5ED0-54A4-4C05-AD29-ED2848A4871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5298AECC-3AF4-4606-AD65-48212D583587}"/>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D15D10BB-537D-4D4B-BA3E-610AA636833F}"/>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199CFFF1-7431-40A2-826C-818D963C0234}"/>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6155414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04846" y="825391"/>
            <a:ext cx="8029624" cy="47410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nvGrpSpPr>
          <p:cNvPr id="3" name="Group 2">
            <a:extLst>
              <a:ext uri="{FF2B5EF4-FFF2-40B4-BE49-F238E27FC236}">
                <a16:creationId xmlns:a16="http://schemas.microsoft.com/office/drawing/2014/main" id="{350FFC32-B15A-4734-A099-86C939930413}"/>
              </a:ext>
            </a:extLst>
          </p:cNvPr>
          <p:cNvGrpSpPr/>
          <p:nvPr/>
        </p:nvGrpSpPr>
        <p:grpSpPr>
          <a:xfrm>
            <a:off x="0" y="5734233"/>
            <a:ext cx="12192000" cy="1240188"/>
            <a:chOff x="0" y="5734233"/>
            <a:chExt cx="12192000" cy="1240188"/>
          </a:xfrm>
        </p:grpSpPr>
        <p:pic>
          <p:nvPicPr>
            <p:cNvPr id="4" name="Picture 3">
              <a:extLst>
                <a:ext uri="{FF2B5EF4-FFF2-40B4-BE49-F238E27FC236}">
                  <a16:creationId xmlns:a16="http://schemas.microsoft.com/office/drawing/2014/main" id="{9FE4FD0C-04B3-48F9-8662-9512CBA59B38}"/>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5" name="Rectangle 4">
              <a:extLst>
                <a:ext uri="{FF2B5EF4-FFF2-40B4-BE49-F238E27FC236}">
                  <a16:creationId xmlns:a16="http://schemas.microsoft.com/office/drawing/2014/main" id="{07A5D3B4-4CA0-4571-816B-6A908B38A6DA}"/>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6" name="Picture 5">
              <a:extLst>
                <a:ext uri="{FF2B5EF4-FFF2-40B4-BE49-F238E27FC236}">
                  <a16:creationId xmlns:a16="http://schemas.microsoft.com/office/drawing/2014/main" id="{7F53FEF7-9F48-4DFB-AFBF-7052BEA303C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AB95887A-A128-4202-AE58-428F0F5F221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9A9583E9-DD4B-412F-B650-A88053573631}"/>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15476390-28A9-4AA5-8665-D73A36D75118}"/>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3864460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5"/>
          <p:cNvSpPr txBox="1"/>
          <p:nvPr/>
        </p:nvSpPr>
        <p:spPr>
          <a:xfrm>
            <a:off x="555812" y="39236"/>
            <a:ext cx="10990729"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Duties of a Family Liaison Officer</a:t>
            </a:r>
          </a:p>
        </p:txBody>
      </p:sp>
      <p:grpSp>
        <p:nvGrpSpPr>
          <p:cNvPr id="5" name="Group 4">
            <a:extLst>
              <a:ext uri="{FF2B5EF4-FFF2-40B4-BE49-F238E27FC236}">
                <a16:creationId xmlns:a16="http://schemas.microsoft.com/office/drawing/2014/main" id="{E8FFCB3F-52E2-4440-A56A-963D2BEC59F6}"/>
              </a:ext>
            </a:extLst>
          </p:cNvPr>
          <p:cNvGrpSpPr/>
          <p:nvPr/>
        </p:nvGrpSpPr>
        <p:grpSpPr>
          <a:xfrm>
            <a:off x="0" y="5734233"/>
            <a:ext cx="12192000" cy="1240188"/>
            <a:chOff x="0" y="5734233"/>
            <a:chExt cx="12192000" cy="1240188"/>
          </a:xfrm>
        </p:grpSpPr>
        <p:pic>
          <p:nvPicPr>
            <p:cNvPr id="8" name="Picture 7">
              <a:extLst>
                <a:ext uri="{FF2B5EF4-FFF2-40B4-BE49-F238E27FC236}">
                  <a16:creationId xmlns:a16="http://schemas.microsoft.com/office/drawing/2014/main" id="{A4DFE164-447F-4466-A310-E42D7C9CD530}"/>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9" name="Rectangle 8">
              <a:extLst>
                <a:ext uri="{FF2B5EF4-FFF2-40B4-BE49-F238E27FC236}">
                  <a16:creationId xmlns:a16="http://schemas.microsoft.com/office/drawing/2014/main" id="{8713CC22-108F-4330-9ACF-CCC9A3D2FEE4}"/>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D6D72F92-289C-4DAF-B499-AA455DC0925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1" name="Rectangle 10">
              <a:extLst>
                <a:ext uri="{FF2B5EF4-FFF2-40B4-BE49-F238E27FC236}">
                  <a16:creationId xmlns:a16="http://schemas.microsoft.com/office/drawing/2014/main" id="{91578E08-9E19-4732-A7BB-AD6DF2D102D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355BCD99-32E0-4675-9E04-818538B30A19}"/>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028F560E-E57A-46BB-8D0C-C806442A4EB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graphicFrame>
        <p:nvGraphicFramePr>
          <p:cNvPr id="3" name="Diagram 2">
            <a:extLst>
              <a:ext uri="{FF2B5EF4-FFF2-40B4-BE49-F238E27FC236}">
                <a16:creationId xmlns:a16="http://schemas.microsoft.com/office/drawing/2014/main" id="{5922CB02-0EE3-48E0-BEF4-FC53FCD57F39}"/>
              </a:ext>
            </a:extLst>
          </p:cNvPr>
          <p:cNvGraphicFramePr/>
          <p:nvPr>
            <p:extLst>
              <p:ext uri="{D42A27DB-BD31-4B8C-83A1-F6EECF244321}">
                <p14:modId xmlns:p14="http://schemas.microsoft.com/office/powerpoint/2010/main" val="2109625881"/>
              </p:ext>
            </p:extLst>
          </p:nvPr>
        </p:nvGraphicFramePr>
        <p:xfrm>
          <a:off x="1646177" y="644043"/>
          <a:ext cx="9244917" cy="532828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8716532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241FF6E6-6AAF-4C37-ADF0-E95A8B446DB8}"/>
                                            </p:graphicEl>
                                          </p:spTgt>
                                        </p:tgtEl>
                                        <p:attrNameLst>
                                          <p:attrName>style.visibility</p:attrName>
                                        </p:attrNameLst>
                                      </p:cBhvr>
                                      <p:to>
                                        <p:strVal val="visible"/>
                                      </p:to>
                                    </p:set>
                                    <p:animEffect transition="in" filter="fade">
                                      <p:cBhvr>
                                        <p:cTn id="7" dur="500"/>
                                        <p:tgtEl>
                                          <p:spTgt spid="3">
                                            <p:graphicEl>
                                              <a:dgm id="{241FF6E6-6AAF-4C37-ADF0-E95A8B446DB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3E797CA9-B1F1-4535-A242-7A1EEDBFEDDD}"/>
                                            </p:graphicEl>
                                          </p:spTgt>
                                        </p:tgtEl>
                                        <p:attrNameLst>
                                          <p:attrName>style.visibility</p:attrName>
                                        </p:attrNameLst>
                                      </p:cBhvr>
                                      <p:to>
                                        <p:strVal val="visible"/>
                                      </p:to>
                                    </p:set>
                                    <p:animEffect transition="in" filter="fade">
                                      <p:cBhvr>
                                        <p:cTn id="12" dur="500"/>
                                        <p:tgtEl>
                                          <p:spTgt spid="3">
                                            <p:graphicEl>
                                              <a:dgm id="{3E797CA9-B1F1-4535-A242-7A1EEDBFEDD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54BB8C50-BFB8-4537-9DA2-6DEF33BE3950}"/>
                                            </p:graphicEl>
                                          </p:spTgt>
                                        </p:tgtEl>
                                        <p:attrNameLst>
                                          <p:attrName>style.visibility</p:attrName>
                                        </p:attrNameLst>
                                      </p:cBhvr>
                                      <p:to>
                                        <p:strVal val="visible"/>
                                      </p:to>
                                    </p:set>
                                    <p:animEffect transition="in" filter="fade">
                                      <p:cBhvr>
                                        <p:cTn id="17" dur="500"/>
                                        <p:tgtEl>
                                          <p:spTgt spid="3">
                                            <p:graphicEl>
                                              <a:dgm id="{54BB8C50-BFB8-4537-9DA2-6DEF33BE395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8C975C0C-722D-44A1-98B1-7874A8336A7B}"/>
                                            </p:graphicEl>
                                          </p:spTgt>
                                        </p:tgtEl>
                                        <p:attrNameLst>
                                          <p:attrName>style.visibility</p:attrName>
                                        </p:attrNameLst>
                                      </p:cBhvr>
                                      <p:to>
                                        <p:strVal val="visible"/>
                                      </p:to>
                                    </p:set>
                                    <p:animEffect transition="in" filter="fade">
                                      <p:cBhvr>
                                        <p:cTn id="22" dur="500"/>
                                        <p:tgtEl>
                                          <p:spTgt spid="3">
                                            <p:graphicEl>
                                              <a:dgm id="{8C975C0C-722D-44A1-98B1-7874A8336A7B}"/>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A48BD3C4-3705-4C89-9C92-2DDED1D4A42D}"/>
                                            </p:graphicEl>
                                          </p:spTgt>
                                        </p:tgtEl>
                                        <p:attrNameLst>
                                          <p:attrName>style.visibility</p:attrName>
                                        </p:attrNameLst>
                                      </p:cBhvr>
                                      <p:to>
                                        <p:strVal val="visible"/>
                                      </p:to>
                                    </p:set>
                                    <p:animEffect transition="in" filter="fade">
                                      <p:cBhvr>
                                        <p:cTn id="27" dur="500"/>
                                        <p:tgtEl>
                                          <p:spTgt spid="3">
                                            <p:graphicEl>
                                              <a:dgm id="{A48BD3C4-3705-4C89-9C92-2DDED1D4A42D}"/>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B2693832-BABD-4EDF-AC5E-F159326EAF75}"/>
                                            </p:graphicEl>
                                          </p:spTgt>
                                        </p:tgtEl>
                                        <p:attrNameLst>
                                          <p:attrName>style.visibility</p:attrName>
                                        </p:attrNameLst>
                                      </p:cBhvr>
                                      <p:to>
                                        <p:strVal val="visible"/>
                                      </p:to>
                                    </p:set>
                                    <p:animEffect transition="in" filter="fade">
                                      <p:cBhvr>
                                        <p:cTn id="32" dur="500"/>
                                        <p:tgtEl>
                                          <p:spTgt spid="3">
                                            <p:graphicEl>
                                              <a:dgm id="{B2693832-BABD-4EDF-AC5E-F159326EAF75}"/>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graphicEl>
                                              <a:dgm id="{DE9B6953-10C6-46B2-9E55-10A00F0E5833}"/>
                                            </p:graphicEl>
                                          </p:spTgt>
                                        </p:tgtEl>
                                        <p:attrNameLst>
                                          <p:attrName>style.visibility</p:attrName>
                                        </p:attrNameLst>
                                      </p:cBhvr>
                                      <p:to>
                                        <p:strVal val="visible"/>
                                      </p:to>
                                    </p:set>
                                    <p:animEffect transition="in" filter="fade">
                                      <p:cBhvr>
                                        <p:cTn id="37" dur="500"/>
                                        <p:tgtEl>
                                          <p:spTgt spid="3">
                                            <p:graphicEl>
                                              <a:dgm id="{DE9B6953-10C6-46B2-9E55-10A00F0E583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4"/>
          <p:cNvSpPr/>
          <p:nvPr/>
        </p:nvSpPr>
        <p:spPr>
          <a:xfrm>
            <a:off x="634314" y="642550"/>
            <a:ext cx="10396152" cy="523220"/>
          </a:xfrm>
          <a:prstGeom prst="rect">
            <a:avLst/>
          </a:prstGeom>
        </p:spPr>
        <p:txBody>
          <a:bodyPr wrap="square">
            <a:spAutoFit/>
          </a:bodyPr>
          <a:lstStyle/>
          <a:p>
            <a:pPr algn="ctr">
              <a:spcBef>
                <a:spcPct val="0"/>
              </a:spcBef>
            </a:pPr>
            <a:r>
              <a:rPr lang="en-GB" altLang="en-US" sz="2800" dirty="0">
                <a:solidFill>
                  <a:srgbClr val="002060"/>
                </a:solidFill>
                <a:cs typeface="Tahoma" panose="020B0604030504040204" pitchFamily="34" charset="0"/>
              </a:rPr>
              <a:t> </a:t>
            </a:r>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958429" y="3429000"/>
            <a:ext cx="2041917" cy="2305232"/>
          </a:xfrm>
          <a:prstGeom prst="rect">
            <a:avLst/>
          </a:prstGeom>
        </p:spPr>
      </p:pic>
      <p:sp>
        <p:nvSpPr>
          <p:cNvPr id="7" name="TextBox 6"/>
          <p:cNvSpPr txBox="1"/>
          <p:nvPr/>
        </p:nvSpPr>
        <p:spPr>
          <a:xfrm>
            <a:off x="634314" y="229413"/>
            <a:ext cx="10923371"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Other Agencies &amp; Charities</a:t>
            </a:r>
          </a:p>
        </p:txBody>
      </p:sp>
      <p:grpSp>
        <p:nvGrpSpPr>
          <p:cNvPr id="8" name="Group 7">
            <a:extLst>
              <a:ext uri="{FF2B5EF4-FFF2-40B4-BE49-F238E27FC236}">
                <a16:creationId xmlns:a16="http://schemas.microsoft.com/office/drawing/2014/main" id="{E1C40757-55F3-4DBE-86A3-B3D966BEAE41}"/>
              </a:ext>
            </a:extLst>
          </p:cNvPr>
          <p:cNvGrpSpPr/>
          <p:nvPr/>
        </p:nvGrpSpPr>
        <p:grpSpPr>
          <a:xfrm>
            <a:off x="0" y="5734233"/>
            <a:ext cx="12192000" cy="1240188"/>
            <a:chOff x="0" y="5734233"/>
            <a:chExt cx="12192000" cy="1240188"/>
          </a:xfrm>
        </p:grpSpPr>
        <p:pic>
          <p:nvPicPr>
            <p:cNvPr id="9" name="Picture 8">
              <a:extLst>
                <a:ext uri="{FF2B5EF4-FFF2-40B4-BE49-F238E27FC236}">
                  <a16:creationId xmlns:a16="http://schemas.microsoft.com/office/drawing/2014/main" id="{13F7A64F-8A0D-44F4-91C5-CB0CC9ED5FA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0" name="Rectangle 9">
              <a:extLst>
                <a:ext uri="{FF2B5EF4-FFF2-40B4-BE49-F238E27FC236}">
                  <a16:creationId xmlns:a16="http://schemas.microsoft.com/office/drawing/2014/main" id="{73CB7CAC-5E64-46BA-B521-BF4F20D46CDF}"/>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1" name="Picture 10">
              <a:extLst>
                <a:ext uri="{FF2B5EF4-FFF2-40B4-BE49-F238E27FC236}">
                  <a16:creationId xmlns:a16="http://schemas.microsoft.com/office/drawing/2014/main" id="{ADD02AD4-CDFA-42CB-BD03-41BA987DC52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2" name="Rectangle 11">
              <a:extLst>
                <a:ext uri="{FF2B5EF4-FFF2-40B4-BE49-F238E27FC236}">
                  <a16:creationId xmlns:a16="http://schemas.microsoft.com/office/drawing/2014/main" id="{5281F5E5-9E52-4B68-8ECE-680045C5C5BF}"/>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descr="Text, letter&#10;&#10;Description automatically generated">
              <a:extLst>
                <a:ext uri="{FF2B5EF4-FFF2-40B4-BE49-F238E27FC236}">
                  <a16:creationId xmlns:a16="http://schemas.microsoft.com/office/drawing/2014/main" id="{ECD0B70E-6DA9-44AC-80BA-617B8F7CD2D3}"/>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4" name="Picture 13" descr="A picture containing text, metalware, gear&#10;&#10;Description automatically generated">
              <a:extLst>
                <a:ext uri="{FF2B5EF4-FFF2-40B4-BE49-F238E27FC236}">
                  <a16:creationId xmlns:a16="http://schemas.microsoft.com/office/drawing/2014/main" id="{65D50B90-93DD-41AB-B903-9BF4870F3B1E}"/>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graphicFrame>
        <p:nvGraphicFramePr>
          <p:cNvPr id="2" name="Diagram 1">
            <a:extLst>
              <a:ext uri="{FF2B5EF4-FFF2-40B4-BE49-F238E27FC236}">
                <a16:creationId xmlns:a16="http://schemas.microsoft.com/office/drawing/2014/main" id="{CD3141CF-A2DE-493F-8867-A8A43F844329}"/>
              </a:ext>
            </a:extLst>
          </p:cNvPr>
          <p:cNvGraphicFramePr/>
          <p:nvPr>
            <p:extLst>
              <p:ext uri="{D42A27DB-BD31-4B8C-83A1-F6EECF244321}">
                <p14:modId xmlns:p14="http://schemas.microsoft.com/office/powerpoint/2010/main" val="3511256154"/>
              </p:ext>
            </p:extLst>
          </p:nvPr>
        </p:nvGraphicFramePr>
        <p:xfrm>
          <a:off x="1031546" y="705543"/>
          <a:ext cx="9034145" cy="4989779"/>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6124947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FF2A427D-B353-4DBF-9E63-6DD74D22506C}"/>
                                            </p:graphicEl>
                                          </p:spTgt>
                                        </p:tgtEl>
                                        <p:attrNameLst>
                                          <p:attrName>style.visibility</p:attrName>
                                        </p:attrNameLst>
                                      </p:cBhvr>
                                      <p:to>
                                        <p:strVal val="visible"/>
                                      </p:to>
                                    </p:set>
                                    <p:animEffect transition="in" filter="fade">
                                      <p:cBhvr>
                                        <p:cTn id="7" dur="500"/>
                                        <p:tgtEl>
                                          <p:spTgt spid="2">
                                            <p:graphicEl>
                                              <a:dgm id="{FF2A427D-B353-4DBF-9E63-6DD74D22506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0B745883-5284-47E3-A079-F4EDF5AF3165}"/>
                                            </p:graphicEl>
                                          </p:spTgt>
                                        </p:tgtEl>
                                        <p:attrNameLst>
                                          <p:attrName>style.visibility</p:attrName>
                                        </p:attrNameLst>
                                      </p:cBhvr>
                                      <p:to>
                                        <p:strVal val="visible"/>
                                      </p:to>
                                    </p:set>
                                    <p:animEffect transition="in" filter="fade">
                                      <p:cBhvr>
                                        <p:cTn id="12" dur="500"/>
                                        <p:tgtEl>
                                          <p:spTgt spid="2">
                                            <p:graphicEl>
                                              <a:dgm id="{0B745883-5284-47E3-A079-F4EDF5AF3165}"/>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E368667A-5E00-4456-8997-91437D709FD1}"/>
                                            </p:graphicEl>
                                          </p:spTgt>
                                        </p:tgtEl>
                                        <p:attrNameLst>
                                          <p:attrName>style.visibility</p:attrName>
                                        </p:attrNameLst>
                                      </p:cBhvr>
                                      <p:to>
                                        <p:strVal val="visible"/>
                                      </p:to>
                                    </p:set>
                                    <p:animEffect transition="in" filter="fade">
                                      <p:cBhvr>
                                        <p:cTn id="17" dur="500"/>
                                        <p:tgtEl>
                                          <p:spTgt spid="2">
                                            <p:graphicEl>
                                              <a:dgm id="{E368667A-5E00-4456-8997-91437D709FD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E0C4CDC7-2B37-4BCB-946B-534C8F7FE23C}"/>
                                            </p:graphicEl>
                                          </p:spTgt>
                                        </p:tgtEl>
                                        <p:attrNameLst>
                                          <p:attrName>style.visibility</p:attrName>
                                        </p:attrNameLst>
                                      </p:cBhvr>
                                      <p:to>
                                        <p:strVal val="visible"/>
                                      </p:to>
                                    </p:set>
                                    <p:animEffect transition="in" filter="fade">
                                      <p:cBhvr>
                                        <p:cTn id="22" dur="500"/>
                                        <p:tgtEl>
                                          <p:spTgt spid="2">
                                            <p:graphicEl>
                                              <a:dgm id="{E0C4CDC7-2B37-4BCB-946B-534C8F7FE23C}"/>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EF9E1190-ED5B-4843-B337-920CF9C4478F}"/>
                                            </p:graphicEl>
                                          </p:spTgt>
                                        </p:tgtEl>
                                        <p:attrNameLst>
                                          <p:attrName>style.visibility</p:attrName>
                                        </p:attrNameLst>
                                      </p:cBhvr>
                                      <p:to>
                                        <p:strVal val="visible"/>
                                      </p:to>
                                    </p:set>
                                    <p:animEffect transition="in" filter="fade">
                                      <p:cBhvr>
                                        <p:cTn id="27" dur="500"/>
                                        <p:tgtEl>
                                          <p:spTgt spid="2">
                                            <p:graphicEl>
                                              <a:dgm id="{EF9E1190-ED5B-4843-B337-920CF9C4478F}"/>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9140A68C-1E61-49ED-A1A4-8662A5FD7A6F}"/>
                                            </p:graphicEl>
                                          </p:spTgt>
                                        </p:tgtEl>
                                        <p:attrNameLst>
                                          <p:attrName>style.visibility</p:attrName>
                                        </p:attrNameLst>
                                      </p:cBhvr>
                                      <p:to>
                                        <p:strVal val="visible"/>
                                      </p:to>
                                    </p:set>
                                    <p:animEffect transition="in" filter="fade">
                                      <p:cBhvr>
                                        <p:cTn id="32" dur="500"/>
                                        <p:tgtEl>
                                          <p:spTgt spid="2">
                                            <p:graphicEl>
                                              <a:dgm id="{9140A68C-1E61-49ED-A1A4-8662A5FD7A6F}"/>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
                                            <p:graphicEl>
                                              <a:dgm id="{826753B8-9256-442D-B2F8-8C004ACCE94C}"/>
                                            </p:graphicEl>
                                          </p:spTgt>
                                        </p:tgtEl>
                                        <p:attrNameLst>
                                          <p:attrName>style.visibility</p:attrName>
                                        </p:attrNameLst>
                                      </p:cBhvr>
                                      <p:to>
                                        <p:strVal val="visible"/>
                                      </p:to>
                                    </p:set>
                                    <p:animEffect transition="in" filter="fade">
                                      <p:cBhvr>
                                        <p:cTn id="37" dur="500"/>
                                        <p:tgtEl>
                                          <p:spTgt spid="2">
                                            <p:graphicEl>
                                              <a:dgm id="{826753B8-9256-442D-B2F8-8C004ACCE94C}"/>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
                                            <p:graphicEl>
                                              <a:dgm id="{91ED2A1B-AF25-444D-8CC8-E39E35708A64}"/>
                                            </p:graphicEl>
                                          </p:spTgt>
                                        </p:tgtEl>
                                        <p:attrNameLst>
                                          <p:attrName>style.visibility</p:attrName>
                                        </p:attrNameLst>
                                      </p:cBhvr>
                                      <p:to>
                                        <p:strVal val="visible"/>
                                      </p:to>
                                    </p:set>
                                    <p:animEffect transition="in" filter="fade">
                                      <p:cBhvr>
                                        <p:cTn id="42" dur="500"/>
                                        <p:tgtEl>
                                          <p:spTgt spid="2">
                                            <p:graphicEl>
                                              <a:dgm id="{91ED2A1B-AF25-444D-8CC8-E39E35708A64}"/>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2">
                                            <p:graphicEl>
                                              <a:dgm id="{78C3E86F-50E8-43B7-96F2-0926AC76A25A}"/>
                                            </p:graphicEl>
                                          </p:spTgt>
                                        </p:tgtEl>
                                        <p:attrNameLst>
                                          <p:attrName>style.visibility</p:attrName>
                                        </p:attrNameLst>
                                      </p:cBhvr>
                                      <p:to>
                                        <p:strVal val="visible"/>
                                      </p:to>
                                    </p:set>
                                    <p:animEffect transition="in" filter="fade">
                                      <p:cBhvr>
                                        <p:cTn id="47" dur="500"/>
                                        <p:tgtEl>
                                          <p:spTgt spid="2">
                                            <p:graphicEl>
                                              <a:dgm id="{78C3E86F-50E8-43B7-96F2-0926AC76A25A}"/>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4AE988EC-55DB-458B-A6CC-A0D53FAD294B}"/>
                                            </p:graphicEl>
                                          </p:spTgt>
                                        </p:tgtEl>
                                        <p:attrNameLst>
                                          <p:attrName>style.visibility</p:attrName>
                                        </p:attrNameLst>
                                      </p:cBhvr>
                                      <p:to>
                                        <p:strVal val="visible"/>
                                      </p:to>
                                    </p:set>
                                    <p:animEffect transition="in" filter="fade">
                                      <p:cBhvr>
                                        <p:cTn id="52" dur="500"/>
                                        <p:tgtEl>
                                          <p:spTgt spid="2">
                                            <p:graphicEl>
                                              <a:dgm id="{4AE988EC-55DB-458B-A6CC-A0D53FAD294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4"/>
          <p:cNvSpPr/>
          <p:nvPr/>
        </p:nvSpPr>
        <p:spPr>
          <a:xfrm>
            <a:off x="634314" y="642550"/>
            <a:ext cx="10396152" cy="523220"/>
          </a:xfrm>
          <a:prstGeom prst="rect">
            <a:avLst/>
          </a:prstGeom>
        </p:spPr>
        <p:txBody>
          <a:bodyPr wrap="square">
            <a:spAutoFit/>
          </a:bodyPr>
          <a:lstStyle/>
          <a:p>
            <a:pPr algn="ctr">
              <a:spcBef>
                <a:spcPct val="0"/>
              </a:spcBef>
            </a:pPr>
            <a:r>
              <a:rPr lang="en-GB" altLang="en-US" sz="2800" dirty="0">
                <a:solidFill>
                  <a:srgbClr val="002060"/>
                </a:solidFill>
                <a:cs typeface="Tahoma" panose="020B0604030504040204" pitchFamily="34" charset="0"/>
              </a:rPr>
              <a:t> </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39144" y="1165770"/>
            <a:ext cx="7022877" cy="3927105"/>
          </a:xfrm>
          <a:prstGeom prst="rect">
            <a:avLst/>
          </a:prstGeom>
        </p:spPr>
      </p:pic>
      <p:grpSp>
        <p:nvGrpSpPr>
          <p:cNvPr id="4" name="Group 3">
            <a:extLst>
              <a:ext uri="{FF2B5EF4-FFF2-40B4-BE49-F238E27FC236}">
                <a16:creationId xmlns:a16="http://schemas.microsoft.com/office/drawing/2014/main" id="{EAF8AB07-CD07-4994-BDB2-A21CFBAF754A}"/>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D097CF9A-3CB2-4C60-8E3E-EB4E34708641}"/>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B79122A5-F228-40FF-B853-DD87E2A86BE6}"/>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62EF38B8-9922-4F0B-8388-AAE4703463A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2A26B935-81C8-4FC1-B6E0-164CC5AD6104}"/>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1077DFC2-EC0F-490E-A8E0-A2C068C19EE2}"/>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B01E6CD3-F9BF-4509-85D7-1F4896D646F7}"/>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3514742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MMPROD_SUBSTITUTION_ID" val="{EBEC3FA1-EBE1-47B6-B97D-6483761A3522}"/>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1012</TotalTime>
  <Words>4339</Words>
  <Application>Microsoft Office PowerPoint</Application>
  <PresentationFormat>Widescreen</PresentationFormat>
  <Paragraphs>411</Paragraphs>
  <Slides>23</Slides>
  <Notes>23</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23</vt:i4>
      </vt:variant>
    </vt:vector>
  </HeadingPairs>
  <TitlesOfParts>
    <vt:vector size="33" baseType="lpstr">
      <vt:lpstr>Arial</vt:lpstr>
      <vt:lpstr>Arial Nova</vt:lpstr>
      <vt:lpstr>Arial Nova Cond</vt:lpstr>
      <vt:lpstr>Calibri</vt:lpstr>
      <vt:lpstr>Calibri Light</vt:lpstr>
      <vt:lpstr>Microsoft Sans Serif</vt:lpstr>
      <vt:lpstr>Tahoma</vt:lpstr>
      <vt:lpstr>Wingdings</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Neil,Sharon swp3514</cp:lastModifiedBy>
  <cp:revision>102</cp:revision>
  <dcterms:created xsi:type="dcterms:W3CDTF">2018-01-30T11:09:50Z</dcterms:created>
  <dcterms:modified xsi:type="dcterms:W3CDTF">2022-10-25T10:47:54Z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0f49e088-9a2e-47f9-997d-124e0ab2e159</vt:lpwstr>
  </property>
  <property fmtid="{D5CDD505-2E9C-101B-9397-08002B2CF9AE}" pid="3" name="MSIP_Label_66cf8fe5-b7b7-4df7-b38d-1c61ac2f6639_Enabled">
    <vt:lpwstr>true</vt:lpwstr>
  </property>
  <property fmtid="{D5CDD505-2E9C-101B-9397-08002B2CF9AE}" pid="4" name="MSIP_Label_66cf8fe5-b7b7-4df7-b38d-1c61ac2f6639_SetDate">
    <vt:lpwstr>2022-06-23T09:33:54Z</vt:lpwstr>
  </property>
  <property fmtid="{D5CDD505-2E9C-101B-9397-08002B2CF9AE}" pid="5" name="MSIP_Label_66cf8fe5-b7b7-4df7-b38d-1c61ac2f6639_Method">
    <vt:lpwstr>Standard</vt:lpwstr>
  </property>
  <property fmtid="{D5CDD505-2E9C-101B-9397-08002B2CF9AE}" pid="6" name="MSIP_Label_66cf8fe5-b7b7-4df7-b38d-1c61ac2f6639_Name">
    <vt:lpwstr>66cf8fe5-b7b7-4df7-b38d-1c61ac2f6639</vt:lpwstr>
  </property>
  <property fmtid="{D5CDD505-2E9C-101B-9397-08002B2CF9AE}" pid="7" name="MSIP_Label_66cf8fe5-b7b7-4df7-b38d-1c61ac2f6639_SiteId">
    <vt:lpwstr>270c2f4d-fd0c-4f08-92a9-e5bdd8a87e09</vt:lpwstr>
  </property>
  <property fmtid="{D5CDD505-2E9C-101B-9397-08002B2CF9AE}" pid="8" name="MSIP_Label_66cf8fe5-b7b7-4df7-b38d-1c61ac2f6639_ActionId">
    <vt:lpwstr>cfcebdc3-e380-4799-b2f3-dad6bdc529ab</vt:lpwstr>
  </property>
  <property fmtid="{D5CDD505-2E9C-101B-9397-08002B2CF9AE}" pid="9" name="MSIP_Label_66cf8fe5-b7b7-4df7-b38d-1c61ac2f6639_ContentBits">
    <vt:lpwstr>0</vt:lpwstr>
  </property>
  <property fmtid="{D5CDD505-2E9C-101B-9397-08002B2CF9AE}" pid="10" name="Classification">
    <vt:lpwstr>OFFICIAL</vt:lpwstr>
  </property>
  <property fmtid="{D5CDD505-2E9C-101B-9397-08002B2CF9AE}" pid="11" name="Visibility">
    <vt:lpwstr>NOT VISIBLE</vt:lpwstr>
  </property>
</Properties>
</file>