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62" r:id="rId3"/>
    <p:sldId id="268" r:id="rId4"/>
    <p:sldId id="286" r:id="rId5"/>
    <p:sldId id="270" r:id="rId6"/>
    <p:sldId id="271" r:id="rId7"/>
    <p:sldId id="272" r:id="rId8"/>
    <p:sldId id="273" r:id="rId9"/>
    <p:sldId id="274" r:id="rId10"/>
    <p:sldId id="275" r:id="rId11"/>
    <p:sldId id="276" r:id="rId12"/>
    <p:sldId id="277" r:id="rId13"/>
    <p:sldId id="279" r:id="rId14"/>
    <p:sldId id="280" r:id="rId15"/>
    <p:sldId id="281" r:id="rId16"/>
    <p:sldId id="282" r:id="rId17"/>
    <p:sldId id="283" r:id="rId18"/>
    <p:sldId id="284" r:id="rId19"/>
    <p:sldId id="263" r:id="rId20"/>
    <p:sldId id="285" r:id="rId21"/>
    <p:sldId id="260" r:id="rId22"/>
    <p:sldId id="264" r:id="rId23"/>
    <p:sldId id="265" r:id="rId24"/>
    <p:sldId id="266" r:id="rId25"/>
    <p:sldId id="267" r:id="rId26"/>
    <p:sldId id="257" r:id="rId27"/>
    <p:sldId id="287"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09622"/>
    <a:srgbClr val="D68B1C"/>
    <a:srgbClr val="FF9E1D"/>
    <a:srgbClr val="CC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410" autoAdjust="0"/>
  </p:normalViewPr>
  <p:slideViewPr>
    <p:cSldViewPr>
      <p:cViewPr varScale="1">
        <p:scale>
          <a:sx n="67" d="100"/>
          <a:sy n="67" d="100"/>
        </p:scale>
        <p:origin x="1476" y="66"/>
      </p:cViewPr>
      <p:guideLst>
        <p:guide orient="horz" pos="216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file:///D:\ata_\August\1500\Book1.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Sheet1!$A$1</c:f>
              <c:strCache>
                <c:ptCount val="1"/>
                <c:pt idx="0">
                  <c:v>Year</c:v>
                </c:pt>
              </c:strCache>
            </c:strRef>
          </c:tx>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Sheet1!$A$2:$A$4</c:f>
              <c:numCache>
                <c:formatCode>General</c:formatCode>
                <c:ptCount val="3"/>
                <c:pt idx="0">
                  <c:v>0</c:v>
                </c:pt>
                <c:pt idx="1">
                  <c:v>1</c:v>
                </c:pt>
                <c:pt idx="2">
                  <c:v>2</c:v>
                </c:pt>
              </c:numCache>
            </c:numRef>
          </c:val>
          <c:smooth val="0"/>
          <c:extLst>
            <c:ext xmlns:c16="http://schemas.microsoft.com/office/drawing/2014/chart" uri="{C3380CC4-5D6E-409C-BE32-E72D297353CC}">
              <c16:uniqueId val="{00000000-6176-481E-BA2C-B69373FFF3CA}"/>
            </c:ext>
          </c:extLst>
        </c:ser>
        <c:ser>
          <c:idx val="1"/>
          <c:order val="1"/>
          <c:tx>
            <c:strRef>
              <c:f>Sheet1!$D$1</c:f>
              <c:strCache>
                <c:ptCount val="1"/>
                <c:pt idx="0">
                  <c:v>C-B ratio</c:v>
                </c:pt>
              </c:strCache>
            </c:strRef>
          </c:tx>
          <c:spPr>
            <a:ln w="28575" cap="rnd">
              <a:solidFill>
                <a:schemeClr val="accent2"/>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Sheet1!$D$2:$D$4</c:f>
              <c:numCache>
                <c:formatCode>General</c:formatCode>
                <c:ptCount val="3"/>
                <c:pt idx="0">
                  <c:v>0.33333333333333331</c:v>
                </c:pt>
                <c:pt idx="1">
                  <c:v>0.83333333333333337</c:v>
                </c:pt>
                <c:pt idx="2">
                  <c:v>1.1666666666666667</c:v>
                </c:pt>
              </c:numCache>
            </c:numRef>
          </c:val>
          <c:smooth val="0"/>
          <c:extLst>
            <c:ext xmlns:c16="http://schemas.microsoft.com/office/drawing/2014/chart" uri="{C3380CC4-5D6E-409C-BE32-E72D297353CC}">
              <c16:uniqueId val="{00000001-6176-481E-BA2C-B69373FFF3CA}"/>
            </c:ext>
          </c:extLst>
        </c:ser>
        <c:dLbls>
          <c:dLblPos val="t"/>
          <c:showLegendKey val="0"/>
          <c:showVal val="1"/>
          <c:showCatName val="0"/>
          <c:showSerName val="0"/>
          <c:showPercent val="0"/>
          <c:showBubbleSize val="0"/>
        </c:dLbls>
        <c:smooth val="0"/>
        <c:axId val="146081816"/>
        <c:axId val="178111472"/>
      </c:lineChart>
      <c:catAx>
        <c:axId val="146081816"/>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8111472"/>
        <c:crosses val="autoZero"/>
        <c:auto val="1"/>
        <c:lblAlgn val="ctr"/>
        <c:lblOffset val="100"/>
        <c:noMultiLvlLbl val="0"/>
      </c:catAx>
      <c:valAx>
        <c:axId val="17811147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60818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3256DE-B932-4F8C-A475-BF3B6AF8D32B}" type="datetimeFigureOut">
              <a:rPr lang="en-US" smtClean="0"/>
              <a:t>8/8/2018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56732A-56F2-4275-B11C-FDEFEDBB5F44}" type="slidenum">
              <a:rPr lang="en-US" smtClean="0"/>
              <a:t>‹#›</a:t>
            </a:fld>
            <a:endParaRPr lang="en-US"/>
          </a:p>
        </p:txBody>
      </p:sp>
    </p:spTree>
    <p:extLst>
      <p:ext uri="{BB962C8B-B14F-4D97-AF65-F5344CB8AC3E}">
        <p14:creationId xmlns:p14="http://schemas.microsoft.com/office/powerpoint/2010/main" val="18230072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156732A-56F2-4275-B11C-FDEFEDBB5F44}" type="slidenum">
              <a:rPr lang="en-US" smtClean="0"/>
              <a:t>2</a:t>
            </a:fld>
            <a:endParaRPr lang="en-US"/>
          </a:p>
        </p:txBody>
      </p:sp>
    </p:spTree>
    <p:extLst>
      <p:ext uri="{BB962C8B-B14F-4D97-AF65-F5344CB8AC3E}">
        <p14:creationId xmlns:p14="http://schemas.microsoft.com/office/powerpoint/2010/main" val="855627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48965" y="4345230"/>
            <a:ext cx="8246070" cy="859205"/>
          </a:xfrm>
          <a:effectLst>
            <a:outerShdw blurRad="50800" dist="38100" dir="2700000" algn="tl" rotWithShape="0">
              <a:prstClr val="black">
                <a:alpha val="40000"/>
              </a:prstClr>
            </a:outerShdw>
          </a:effectLst>
        </p:spPr>
        <p:txBody>
          <a:bodyPr>
            <a:normAutofit/>
          </a:bodyPr>
          <a:lstStyle>
            <a:lvl1pPr algn="ctr">
              <a:defRPr sz="3600">
                <a:solidFill>
                  <a:srgbClr val="00B0F0"/>
                </a:solidFill>
              </a:defRPr>
            </a:lvl1pPr>
          </a:lstStyle>
          <a:p>
            <a:r>
              <a:rPr lang="en-US" dirty="0"/>
              <a:t>Click to edit Master title style</a:t>
            </a:r>
          </a:p>
        </p:txBody>
      </p:sp>
      <p:sp>
        <p:nvSpPr>
          <p:cNvPr id="3" name="Subtitle 2"/>
          <p:cNvSpPr>
            <a:spLocks noGrp="1"/>
          </p:cNvSpPr>
          <p:nvPr>
            <p:ph type="subTitle" idx="1"/>
          </p:nvPr>
        </p:nvSpPr>
        <p:spPr>
          <a:xfrm>
            <a:off x="448966" y="5261460"/>
            <a:ext cx="8246070" cy="458115"/>
          </a:xfrm>
        </p:spPr>
        <p:txBody>
          <a:bodyPr>
            <a:normAutofit/>
          </a:bodyPr>
          <a:lstStyle>
            <a:lvl1pPr marL="0" indent="0" algn="ctr">
              <a:buNone/>
              <a:defRPr sz="28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8/8/2018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8965" y="1443835"/>
            <a:ext cx="8229600" cy="458115"/>
          </a:xfrm>
        </p:spPr>
        <p:txBody>
          <a:bodyPr>
            <a:normAutofit/>
          </a:bodyPr>
          <a:lstStyle>
            <a:lvl1pPr algn="l">
              <a:defRPr sz="3600">
                <a:solidFill>
                  <a:srgbClr val="00B0F0"/>
                </a:solidFill>
              </a:defRPr>
            </a:lvl1pPr>
          </a:lstStyle>
          <a:p>
            <a:r>
              <a:rPr lang="en-US" dirty="0"/>
              <a:t>Click to edit Master title style</a:t>
            </a:r>
          </a:p>
        </p:txBody>
      </p:sp>
      <p:sp>
        <p:nvSpPr>
          <p:cNvPr id="3" name="Content Placeholder 2"/>
          <p:cNvSpPr>
            <a:spLocks noGrp="1"/>
          </p:cNvSpPr>
          <p:nvPr>
            <p:ph idx="1"/>
          </p:nvPr>
        </p:nvSpPr>
        <p:spPr>
          <a:xfrm>
            <a:off x="448965" y="2054655"/>
            <a:ext cx="8229600" cy="3918803"/>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8/8/2018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76014" y="374900"/>
            <a:ext cx="6558080" cy="763525"/>
          </a:xfrm>
        </p:spPr>
        <p:txBody>
          <a:bodyPr>
            <a:normAutofit/>
          </a:bodyPr>
          <a:lstStyle>
            <a:lvl1pPr algn="l">
              <a:defRPr sz="3600">
                <a:solidFill>
                  <a:srgbClr val="00B0F0"/>
                </a:solidFill>
              </a:defRPr>
            </a:lvl1pPr>
          </a:lstStyle>
          <a:p>
            <a:r>
              <a:rPr lang="en-US" dirty="0"/>
              <a:t>Click to edit Master title style</a:t>
            </a:r>
          </a:p>
        </p:txBody>
      </p:sp>
      <p:sp>
        <p:nvSpPr>
          <p:cNvPr id="3" name="Content Placeholder 2"/>
          <p:cNvSpPr>
            <a:spLocks noGrp="1"/>
          </p:cNvSpPr>
          <p:nvPr>
            <p:ph idx="1"/>
          </p:nvPr>
        </p:nvSpPr>
        <p:spPr>
          <a:xfrm>
            <a:off x="1976015" y="1291130"/>
            <a:ext cx="6558080" cy="4275740"/>
          </a:xfrm>
        </p:spPr>
        <p:txBody>
          <a:bodyPr/>
          <a:lstStyle>
            <a:lvl1pPr>
              <a:defRPr sz="2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8/8/2018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8/8/2018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833014"/>
            <a:ext cx="8229600" cy="584623"/>
          </a:xfr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8/8/2018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48965" y="1291130"/>
            <a:ext cx="8229600" cy="532180"/>
          </a:xfrm>
        </p:spPr>
        <p:txBody>
          <a:bodyPr>
            <a:normAutofit/>
          </a:bodyPr>
          <a:lstStyle>
            <a:lvl1pPr algn="l">
              <a:defRPr sz="3600">
                <a:solidFill>
                  <a:srgbClr val="00B0F0"/>
                </a:solidFill>
              </a:defRPr>
            </a:lvl1pPr>
          </a:lstStyle>
          <a:p>
            <a:r>
              <a:rPr lang="en-US" dirty="0"/>
              <a:t>Click to edit Master title style</a:t>
            </a:r>
          </a:p>
        </p:txBody>
      </p:sp>
      <p:sp>
        <p:nvSpPr>
          <p:cNvPr id="3" name="Text Placeholder 2"/>
          <p:cNvSpPr>
            <a:spLocks noGrp="1"/>
          </p:cNvSpPr>
          <p:nvPr>
            <p:ph type="body" idx="1"/>
          </p:nvPr>
        </p:nvSpPr>
        <p:spPr>
          <a:xfrm>
            <a:off x="448965" y="1882907"/>
            <a:ext cx="4040188" cy="639762"/>
          </a:xfrm>
        </p:spPr>
        <p:txBody>
          <a:bodyPr anchor="b"/>
          <a:lstStyle>
            <a:lvl1pPr marL="0" indent="0">
              <a:buNone/>
              <a:defRPr sz="2400" b="1">
                <a:solidFill>
                  <a:srgbClr val="00B0F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48965" y="2512770"/>
            <a:ext cx="4040188" cy="3035058"/>
          </a:xfr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36790" y="1882907"/>
            <a:ext cx="4041775" cy="639762"/>
          </a:xfrm>
        </p:spPr>
        <p:txBody>
          <a:bodyPr anchor="b"/>
          <a:lstStyle>
            <a:lvl1pPr marL="0" indent="0">
              <a:buNone/>
              <a:defRPr sz="2400" b="1">
                <a:solidFill>
                  <a:srgbClr val="00B0F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36790" y="2512770"/>
            <a:ext cx="4041775" cy="3035058"/>
          </a:xfr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8/8/2018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8/8/2018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8/8/2018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8/8/2018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8/8/2018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8/8/2018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8/8/2018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8/8/2018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78022" y="2569795"/>
            <a:ext cx="8246070" cy="1221640"/>
          </a:xfrm>
        </p:spPr>
        <p:txBody>
          <a:bodyPr>
            <a:noAutofit/>
          </a:bodyPr>
          <a:lstStyle/>
          <a:p>
            <a:r>
              <a:rPr lang="en-US" sz="4400" b="1" dirty="0">
                <a:effectLst>
                  <a:outerShdw blurRad="38100" dist="38100" dir="2700000" algn="tl">
                    <a:srgbClr val="000000">
                      <a:alpha val="43137"/>
                    </a:srgbClr>
                  </a:outerShdw>
                </a:effectLst>
                <a:latin typeface="Aharoni" panose="02010803020104030203" pitchFamily="2" charset="-79"/>
                <a:cs typeface="Aharoni" panose="02010803020104030203" pitchFamily="2" charset="-79"/>
              </a:rPr>
              <a:t>Project Planning-Part 2</a:t>
            </a:r>
            <a:br>
              <a:rPr lang="en-US" sz="5400" b="1" dirty="0">
                <a:effectLst>
                  <a:outerShdw blurRad="38100" dist="38100" dir="2700000" algn="tl">
                    <a:srgbClr val="000000">
                      <a:alpha val="43137"/>
                    </a:srgbClr>
                  </a:outerShdw>
                </a:effectLst>
                <a:latin typeface="Aharoni" panose="02010803020104030203" pitchFamily="2" charset="-79"/>
                <a:cs typeface="Aharoni" panose="02010803020104030203" pitchFamily="2" charset="-79"/>
              </a:rPr>
            </a:br>
            <a:r>
              <a:rPr lang="en-US" sz="3000" b="1" dirty="0">
                <a:effectLst>
                  <a:outerShdw blurRad="38100" dist="38100" dir="2700000" algn="tl">
                    <a:srgbClr val="000000">
                      <a:alpha val="43137"/>
                    </a:srgbClr>
                  </a:outerShdw>
                </a:effectLst>
                <a:latin typeface="Aharoni" panose="02010803020104030203" pitchFamily="2" charset="-79"/>
                <a:cs typeface="Aharoni" panose="02010803020104030203" pitchFamily="2" charset="-79"/>
              </a:rPr>
              <a:t>Module Code: EMPL4009 </a:t>
            </a:r>
          </a:p>
        </p:txBody>
      </p:sp>
      <p:sp>
        <p:nvSpPr>
          <p:cNvPr id="3" name="Subtitle 2"/>
          <p:cNvSpPr>
            <a:spLocks noGrp="1"/>
          </p:cNvSpPr>
          <p:nvPr>
            <p:ph type="subTitle" idx="1"/>
          </p:nvPr>
        </p:nvSpPr>
        <p:spPr>
          <a:xfrm>
            <a:off x="601670" y="4039820"/>
            <a:ext cx="8246070" cy="1527050"/>
          </a:xfrm>
        </p:spPr>
        <p:txBody>
          <a:bodyPr>
            <a:normAutofit fontScale="85000" lnSpcReduction="20000"/>
          </a:bodyPr>
          <a:lstStyle/>
          <a:p>
            <a:r>
              <a:rPr lang="en-US" dirty="0"/>
              <a:t>Case study of Rent A Car 24 Hours Company</a:t>
            </a:r>
          </a:p>
          <a:p>
            <a:r>
              <a:rPr lang="en-US" dirty="0"/>
              <a:t>Student Name: </a:t>
            </a:r>
            <a:r>
              <a:rPr lang="en-US" dirty="0" err="1"/>
              <a:t>Sumae</a:t>
            </a:r>
            <a:r>
              <a:rPr lang="en-US" dirty="0"/>
              <a:t> </a:t>
            </a:r>
            <a:r>
              <a:rPr lang="en-US" dirty="0" err="1"/>
              <a:t>Embalo</a:t>
            </a:r>
            <a:br>
              <a:rPr lang="en-US" dirty="0"/>
            </a:br>
            <a:r>
              <a:rPr lang="en-US" dirty="0"/>
              <a:t>Student ID: </a:t>
            </a:r>
          </a:p>
          <a:p>
            <a:r>
              <a:rPr lang="en-US" dirty="0"/>
              <a:t>Module Leader Name:</a:t>
            </a:r>
          </a:p>
        </p:txBody>
      </p:sp>
      <p:pic>
        <p:nvPicPr>
          <p:cNvPr id="1026" name="Picture 2" descr="Image result for rent a ca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03065" y="222195"/>
            <a:ext cx="2595985" cy="2309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527605"/>
            <a:ext cx="8229600" cy="916230"/>
          </a:xfrm>
        </p:spPr>
        <p:txBody>
          <a:bodyPr>
            <a:normAutofit fontScale="90000"/>
          </a:bodyPr>
          <a:lstStyle/>
          <a:p>
            <a:r>
              <a:rPr lang="en-US" b="1" dirty="0"/>
              <a:t>1.1 Project Plan PID (Delivery and Project Closure)</a:t>
            </a:r>
          </a:p>
        </p:txBody>
      </p:sp>
      <p:sp>
        <p:nvSpPr>
          <p:cNvPr id="3" name="Content Placeholder 2"/>
          <p:cNvSpPr>
            <a:spLocks noGrp="1"/>
          </p:cNvSpPr>
          <p:nvPr>
            <p:ph idx="1"/>
          </p:nvPr>
        </p:nvSpPr>
        <p:spPr>
          <a:xfrm>
            <a:off x="448965" y="1596540"/>
            <a:ext cx="8229600" cy="4858825"/>
          </a:xfrm>
        </p:spPr>
        <p:txBody>
          <a:bodyPr>
            <a:normAutofit lnSpcReduction="10000"/>
          </a:bodyPr>
          <a:lstStyle/>
          <a:p>
            <a:pPr marL="0" indent="0">
              <a:buNone/>
            </a:pPr>
            <a:r>
              <a:rPr lang="en-GB" b="1" dirty="0"/>
              <a:t>Section 1 – What is the project all about?</a:t>
            </a:r>
          </a:p>
          <a:p>
            <a:pPr>
              <a:buFont typeface="Wingdings" panose="05000000000000000000" pitchFamily="2" charset="2"/>
              <a:buChar char="Ø"/>
            </a:pPr>
            <a:r>
              <a:rPr lang="en-US" dirty="0"/>
              <a:t>Project title: </a:t>
            </a:r>
            <a:r>
              <a:rPr lang="en-GB" dirty="0"/>
              <a:t>Rent A Car – 24 hours a day.</a:t>
            </a:r>
          </a:p>
          <a:p>
            <a:pPr>
              <a:buFont typeface="Wingdings" panose="05000000000000000000" pitchFamily="2" charset="2"/>
              <a:buChar char="Ø"/>
            </a:pPr>
            <a:r>
              <a:rPr lang="en-GB" dirty="0"/>
              <a:t>Background: The car industry in the recent five years 		has drastically developed at a CAGR 			of 1.14% over the period of 2006-			2015</a:t>
            </a:r>
            <a:r>
              <a:rPr lang="en-GB" b="1" dirty="0"/>
              <a:t>.</a:t>
            </a:r>
          </a:p>
          <a:p>
            <a:pPr>
              <a:buFont typeface="Wingdings" panose="05000000000000000000" pitchFamily="2" charset="2"/>
              <a:buChar char="Ø"/>
            </a:pPr>
            <a:r>
              <a:rPr lang="en-GB" dirty="0"/>
              <a:t>Purpose</a:t>
            </a:r>
            <a:r>
              <a:rPr lang="en-GB" b="1" dirty="0"/>
              <a:t> : </a:t>
            </a:r>
            <a:r>
              <a:rPr lang="en-GB" dirty="0"/>
              <a:t>to reflect a project planning criteria report 		for Rent A Car 24 hours which is a London 		based company while integrating its 			business to Kennington in order to provide 		timely, reliable and car hire services.</a:t>
            </a:r>
            <a:endParaRPr lang="en-US" dirty="0"/>
          </a:p>
          <a:p>
            <a:pPr>
              <a:buFont typeface="Wingdings" panose="05000000000000000000" pitchFamily="2" charset="2"/>
              <a:buChar char="Ø"/>
            </a:pPr>
            <a:endParaRPr lang="en-GB" dirty="0"/>
          </a:p>
          <a:p>
            <a:endParaRPr lang="en-US" dirty="0"/>
          </a:p>
          <a:p>
            <a:endParaRPr lang="en-US" dirty="0"/>
          </a:p>
        </p:txBody>
      </p:sp>
    </p:spTree>
    <p:extLst>
      <p:ext uri="{BB962C8B-B14F-4D97-AF65-F5344CB8AC3E}">
        <p14:creationId xmlns:p14="http://schemas.microsoft.com/office/powerpoint/2010/main" val="919224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8965" y="374901"/>
            <a:ext cx="8246070" cy="6260904"/>
          </a:xfrm>
        </p:spPr>
        <p:txBody>
          <a:bodyPr/>
          <a:lstStyle/>
          <a:p>
            <a:r>
              <a:rPr lang="en-US" dirty="0"/>
              <a:t>Objectives: </a:t>
            </a:r>
          </a:p>
          <a:p>
            <a:pPr lvl="1"/>
            <a:r>
              <a:rPr lang="en-GB" dirty="0"/>
              <a:t>To pursue an aggressive marketing campaign and from that, penetrate at least 	35% of the market share.</a:t>
            </a:r>
          </a:p>
          <a:p>
            <a:pPr lvl="1"/>
            <a:r>
              <a:rPr lang="en-GB" dirty="0"/>
              <a:t>To be the top-rated car Hire Company in London metropolitan area by continuously monitoring, evaluating, and following up on customer call-ins.</a:t>
            </a:r>
          </a:p>
          <a:p>
            <a:pPr lvl="1"/>
            <a:endParaRPr lang="en-GB" dirty="0"/>
          </a:p>
          <a:p>
            <a:pPr marL="514350" indent="-457200"/>
            <a:r>
              <a:rPr lang="en-GB" dirty="0"/>
              <a:t>Project scope: Leisure car rental services</a:t>
            </a:r>
            <a:r>
              <a:rPr lang="en-US" dirty="0"/>
              <a:t>, </a:t>
            </a:r>
            <a:r>
              <a:rPr lang="en-GB" dirty="0"/>
              <a:t>Exotic car 		rental, Exotic car rental, Car leasing and 		sharing services.</a:t>
            </a:r>
          </a:p>
          <a:p>
            <a:r>
              <a:rPr lang="en-GB" dirty="0"/>
              <a:t>Exclusions from scope: None.</a:t>
            </a:r>
          </a:p>
          <a:p>
            <a:pPr marL="0" indent="0">
              <a:buNone/>
            </a:pPr>
            <a:endParaRPr lang="en-US" dirty="0"/>
          </a:p>
          <a:p>
            <a:pPr>
              <a:buFont typeface="Wingdings" panose="05000000000000000000" pitchFamily="2" charset="2"/>
              <a:buChar char="Ø"/>
            </a:pPr>
            <a:endParaRPr lang="en-GB" dirty="0"/>
          </a:p>
          <a:p>
            <a:pPr>
              <a:buFont typeface="Wingdings" panose="05000000000000000000" pitchFamily="2" charset="2"/>
              <a:buChar char="Ø"/>
            </a:pPr>
            <a:endParaRPr lang="en-US" dirty="0"/>
          </a:p>
          <a:p>
            <a:pPr lvl="0">
              <a:buFont typeface="Wingdings" panose="05000000000000000000" pitchFamily="2" charset="2"/>
              <a:buChar char="Ø"/>
            </a:pPr>
            <a:endParaRPr lang="en-US" dirty="0"/>
          </a:p>
          <a:p>
            <a:pPr>
              <a:buFont typeface="Wingdings" panose="05000000000000000000" pitchFamily="2" charset="2"/>
              <a:buChar char="Ø"/>
            </a:pPr>
            <a:endParaRPr lang="en-US" dirty="0"/>
          </a:p>
          <a:p>
            <a:pPr lvl="0">
              <a:buFont typeface="Wingdings" panose="05000000000000000000" pitchFamily="2" charset="2"/>
              <a:buChar char="Ø"/>
            </a:pPr>
            <a:endParaRPr lang="en-US" dirty="0"/>
          </a:p>
          <a:p>
            <a:pPr marL="0" lvl="0" indent="0">
              <a:buNone/>
            </a:pPr>
            <a:endParaRPr lang="en-GB" dirty="0"/>
          </a:p>
          <a:p>
            <a:pPr lvl="0">
              <a:buFont typeface="Wingdings" panose="05000000000000000000" pitchFamily="2" charset="2"/>
              <a:buChar char="Ø"/>
            </a:pPr>
            <a:endParaRPr lang="en-US" dirty="0"/>
          </a:p>
          <a:p>
            <a:pPr>
              <a:buFont typeface="Wingdings" panose="05000000000000000000" pitchFamily="2" charset="2"/>
              <a:buChar char="Ø"/>
            </a:pPr>
            <a:endParaRPr lang="en-US" dirty="0"/>
          </a:p>
        </p:txBody>
      </p:sp>
    </p:spTree>
    <p:extLst>
      <p:ext uri="{BB962C8B-B14F-4D97-AF65-F5344CB8AC3E}">
        <p14:creationId xmlns:p14="http://schemas.microsoft.com/office/powerpoint/2010/main" val="1749314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680310"/>
            <a:ext cx="8229600" cy="737327"/>
          </a:xfrm>
        </p:spPr>
        <p:txBody>
          <a:bodyPr>
            <a:normAutofit fontScale="90000"/>
          </a:bodyPr>
          <a:lstStyle/>
          <a:p>
            <a:r>
              <a:rPr lang="en-GB" b="1" u="sng" dirty="0">
                <a:solidFill>
                  <a:schemeClr val="bg1"/>
                </a:solidFill>
                <a:effectLst>
                  <a:outerShdw blurRad="38100" dist="38100" dir="2700000" algn="tl">
                    <a:srgbClr val="000000">
                      <a:alpha val="43137"/>
                    </a:srgbClr>
                  </a:outerShdw>
                </a:effectLst>
              </a:rPr>
              <a:t>Deliverables (including dates of completion)</a:t>
            </a:r>
            <a:br>
              <a:rPr lang="en-GB" b="1" u="sng" dirty="0">
                <a:effectLst>
                  <a:outerShdw blurRad="38100" dist="38100" dir="2700000" algn="tl">
                    <a:srgbClr val="000000">
                      <a:alpha val="43137"/>
                    </a:srgbClr>
                  </a:outerShdw>
                </a:effectLst>
              </a:rPr>
            </a:br>
            <a:endParaRPr lang="en-US" dirty="0"/>
          </a:p>
        </p:txBody>
      </p:sp>
      <p:sp>
        <p:nvSpPr>
          <p:cNvPr id="5" name="Content Placeholder 4"/>
          <p:cNvSpPr>
            <a:spLocks noGrp="1"/>
          </p:cNvSpPr>
          <p:nvPr>
            <p:ph sz="half" idx="1"/>
          </p:nvPr>
        </p:nvSpPr>
        <p:spPr>
          <a:xfrm>
            <a:off x="450490" y="1971808"/>
            <a:ext cx="3817625" cy="2569795"/>
          </a:xfrm>
        </p:spPr>
        <p:txBody>
          <a:bodyPr>
            <a:normAutofit/>
          </a:bodyPr>
          <a:lstStyle/>
          <a:p>
            <a:pPr lvl="0"/>
            <a:r>
              <a:rPr lang="en-GB" sz="1800" dirty="0">
                <a:solidFill>
                  <a:schemeClr val="bg1"/>
                </a:solidFill>
              </a:rPr>
              <a:t>Organising feasible study 10.01.2018</a:t>
            </a:r>
            <a:endParaRPr lang="en-US" sz="1800" dirty="0">
              <a:solidFill>
                <a:schemeClr val="bg1"/>
              </a:solidFill>
            </a:endParaRPr>
          </a:p>
          <a:p>
            <a:pPr lvl="0"/>
            <a:r>
              <a:rPr lang="en-GB" sz="1800" dirty="0">
                <a:solidFill>
                  <a:schemeClr val="bg1"/>
                </a:solidFill>
              </a:rPr>
              <a:t>Getting a business permit and registration 16.01.2018</a:t>
            </a:r>
            <a:endParaRPr lang="en-US" sz="1800" dirty="0">
              <a:solidFill>
                <a:schemeClr val="bg1"/>
              </a:solidFill>
            </a:endParaRPr>
          </a:p>
          <a:p>
            <a:pPr lvl="0"/>
            <a:r>
              <a:rPr lang="en-GB" sz="1800" dirty="0">
                <a:solidFill>
                  <a:schemeClr val="bg1"/>
                </a:solidFill>
              </a:rPr>
              <a:t>Marketing resources 16.01.2018</a:t>
            </a:r>
            <a:endParaRPr lang="en-US" sz="1800" dirty="0">
              <a:solidFill>
                <a:schemeClr val="bg1"/>
              </a:solidFill>
            </a:endParaRPr>
          </a:p>
          <a:p>
            <a:pPr lvl="0"/>
            <a:r>
              <a:rPr lang="en-GB" sz="1800" dirty="0">
                <a:solidFill>
                  <a:schemeClr val="bg1"/>
                </a:solidFill>
              </a:rPr>
              <a:t>Purchase of cars 23.01.2018</a:t>
            </a:r>
            <a:endParaRPr lang="en-US" sz="1800" dirty="0">
              <a:solidFill>
                <a:schemeClr val="bg1"/>
              </a:solidFill>
            </a:endParaRPr>
          </a:p>
          <a:p>
            <a:pPr lvl="0"/>
            <a:r>
              <a:rPr lang="en-GB" sz="1800" dirty="0">
                <a:solidFill>
                  <a:schemeClr val="bg1"/>
                </a:solidFill>
              </a:rPr>
              <a:t>Online promotion  29.01.2018</a:t>
            </a:r>
            <a:endParaRPr lang="en-US" sz="1800" dirty="0">
              <a:solidFill>
                <a:schemeClr val="bg1"/>
              </a:solidFill>
            </a:endParaRPr>
          </a:p>
          <a:p>
            <a:pPr lvl="0"/>
            <a:r>
              <a:rPr lang="en-GB" sz="1800" dirty="0">
                <a:solidFill>
                  <a:schemeClr val="bg1"/>
                </a:solidFill>
              </a:rPr>
              <a:t>Opening business 04.02.2018</a:t>
            </a:r>
            <a:endParaRPr lang="en-US" sz="1800" dirty="0">
              <a:solidFill>
                <a:schemeClr val="bg1"/>
              </a:solidFill>
            </a:endParaRPr>
          </a:p>
          <a:p>
            <a:endParaRPr lang="en-US" dirty="0"/>
          </a:p>
        </p:txBody>
      </p:sp>
      <p:pic>
        <p:nvPicPr>
          <p:cNvPr id="7" name="Picture 2" descr="Image result for Deliverables (including dates of completion) of Case study of Rent A Car 24 Hours Company"/>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572000" y="2023527"/>
            <a:ext cx="4344049" cy="2518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7514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205" y="532178"/>
            <a:ext cx="8229600" cy="584623"/>
          </a:xfrm>
        </p:spPr>
        <p:txBody>
          <a:bodyPr>
            <a:normAutofit fontScale="90000"/>
          </a:bodyPr>
          <a:lstStyle/>
          <a:p>
            <a:r>
              <a:rPr lang="en-US" dirty="0">
                <a:solidFill>
                  <a:schemeClr val="bg1"/>
                </a:solidFill>
              </a:rPr>
              <a:t>Constraints</a:t>
            </a:r>
          </a:p>
        </p:txBody>
      </p:sp>
      <p:sp>
        <p:nvSpPr>
          <p:cNvPr id="3" name="Content Placeholder 2"/>
          <p:cNvSpPr>
            <a:spLocks noGrp="1"/>
          </p:cNvSpPr>
          <p:nvPr>
            <p:ph sz="half" idx="1"/>
          </p:nvPr>
        </p:nvSpPr>
        <p:spPr>
          <a:xfrm>
            <a:off x="4745772" y="1596540"/>
            <a:ext cx="4038600" cy="4525963"/>
          </a:xfrm>
        </p:spPr>
        <p:txBody>
          <a:bodyPr>
            <a:normAutofit lnSpcReduction="10000"/>
          </a:bodyPr>
          <a:lstStyle/>
          <a:p>
            <a:pPr marL="0" indent="0">
              <a:buNone/>
            </a:pPr>
            <a:r>
              <a:rPr lang="en-GB" b="1" u="sng" dirty="0">
                <a:solidFill>
                  <a:schemeClr val="bg1"/>
                </a:solidFill>
              </a:rPr>
              <a:t>Constraints</a:t>
            </a:r>
            <a:endParaRPr lang="en-GB" u="sng" dirty="0">
              <a:solidFill>
                <a:schemeClr val="bg1"/>
              </a:solidFill>
            </a:endParaRPr>
          </a:p>
          <a:p>
            <a:r>
              <a:rPr lang="en-GB" sz="2200" dirty="0">
                <a:solidFill>
                  <a:schemeClr val="bg1"/>
                </a:solidFill>
              </a:rPr>
              <a:t>The project implementation date will rely on an initiated date in which the company is able to accomplish all milestones through execution of smart objectives or else project would be delayed </a:t>
            </a:r>
            <a:r>
              <a:rPr lang="en-US" sz="2200" dirty="0">
                <a:solidFill>
                  <a:schemeClr val="bg1"/>
                </a:solidFill>
              </a:rPr>
              <a:t>(Chang, 2013)</a:t>
            </a:r>
            <a:r>
              <a:rPr lang="en-GB" sz="2200" dirty="0">
                <a:solidFill>
                  <a:schemeClr val="bg1"/>
                </a:solidFill>
              </a:rPr>
              <a:t>. Registration and car vehicle acquisition are also considered as constraints that may hamper project completion and performance aspect. </a:t>
            </a:r>
            <a:endParaRPr lang="en-US" sz="2200" dirty="0">
              <a:solidFill>
                <a:schemeClr val="bg1"/>
              </a:solidFill>
            </a:endParaRPr>
          </a:p>
        </p:txBody>
      </p:sp>
      <p:pic>
        <p:nvPicPr>
          <p:cNvPr id="8194"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053" y="2360065"/>
            <a:ext cx="4521909" cy="2061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61203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7561" y="527605"/>
            <a:ext cx="8662284" cy="763525"/>
          </a:xfrm>
        </p:spPr>
        <p:txBody>
          <a:bodyPr>
            <a:normAutofit fontScale="90000"/>
          </a:bodyPr>
          <a:lstStyle/>
          <a:p>
            <a:r>
              <a:rPr lang="en-GB" dirty="0">
                <a:solidFill>
                  <a:schemeClr val="bg1"/>
                </a:solidFill>
              </a:rPr>
              <a:t>Assumptions</a:t>
            </a:r>
            <a:br>
              <a:rPr lang="en-US" u="sng" dirty="0">
                <a:solidFill>
                  <a:schemeClr val="bg1"/>
                </a:solidFill>
              </a:rPr>
            </a:br>
            <a:endParaRPr lang="en-US" dirty="0"/>
          </a:p>
        </p:txBody>
      </p:sp>
      <p:sp>
        <p:nvSpPr>
          <p:cNvPr id="3" name="Content Placeholder 2"/>
          <p:cNvSpPr>
            <a:spLocks noGrp="1"/>
          </p:cNvSpPr>
          <p:nvPr>
            <p:ph sz="half" idx="1"/>
          </p:nvPr>
        </p:nvSpPr>
        <p:spPr>
          <a:xfrm>
            <a:off x="408777" y="1901950"/>
            <a:ext cx="4150507" cy="3210770"/>
          </a:xfrm>
        </p:spPr>
        <p:txBody>
          <a:bodyPr>
            <a:normAutofit/>
          </a:bodyPr>
          <a:lstStyle/>
          <a:p>
            <a:pPr marL="0" indent="0">
              <a:buNone/>
            </a:pPr>
            <a:r>
              <a:rPr lang="en-GB" sz="2000" u="sng" dirty="0">
                <a:solidFill>
                  <a:schemeClr val="bg1"/>
                </a:solidFill>
              </a:rPr>
              <a:t>Assumptions:</a:t>
            </a:r>
            <a:endParaRPr lang="en-GB" sz="2000" dirty="0">
              <a:solidFill>
                <a:schemeClr val="bg1"/>
              </a:solidFill>
            </a:endParaRPr>
          </a:p>
          <a:p>
            <a:pPr lvl="0"/>
            <a:r>
              <a:rPr lang="en-GB" sz="2000" dirty="0">
                <a:solidFill>
                  <a:schemeClr val="bg1"/>
                </a:solidFill>
              </a:rPr>
              <a:t>The Car Hire services will run for 24 hours a day by operating from Monday to Saturdays only.</a:t>
            </a:r>
            <a:endParaRPr lang="en-US" sz="2000" dirty="0">
              <a:solidFill>
                <a:schemeClr val="bg1"/>
              </a:solidFill>
            </a:endParaRPr>
          </a:p>
          <a:p>
            <a:r>
              <a:rPr lang="en-GB" sz="2000" dirty="0">
                <a:solidFill>
                  <a:schemeClr val="bg1"/>
                </a:solidFill>
              </a:rPr>
              <a:t>All the staff working in company reception and control room will work for approximately 6 hours per day on a rotational shift . </a:t>
            </a:r>
          </a:p>
          <a:p>
            <a:endParaRPr lang="en-US" sz="2000" dirty="0">
              <a:solidFill>
                <a:schemeClr val="bg1"/>
              </a:solidFill>
            </a:endParaRPr>
          </a:p>
        </p:txBody>
      </p:sp>
      <p:pic>
        <p:nvPicPr>
          <p:cNvPr id="10244" name="Picture 4" descr="Image result for assumption of Case study of Rent A Car 24 Hours Compan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77410" y="2205377"/>
            <a:ext cx="3860263" cy="21302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04795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96260" y="374900"/>
            <a:ext cx="8551480" cy="5497380"/>
          </a:xfrm>
        </p:spPr>
        <p:txBody>
          <a:bodyPr>
            <a:normAutofit/>
          </a:bodyPr>
          <a:lstStyle/>
          <a:p>
            <a:pPr marL="0" indent="0">
              <a:buNone/>
            </a:pPr>
            <a:r>
              <a:rPr lang="en-GB" sz="3200" b="1" dirty="0"/>
              <a:t>Section 2: Why should this project go ahead?</a:t>
            </a:r>
          </a:p>
          <a:p>
            <a:pPr marL="0" indent="0">
              <a:buNone/>
            </a:pPr>
            <a:endParaRPr lang="en-GB" b="1" u="sng" dirty="0"/>
          </a:p>
          <a:p>
            <a:pPr marL="0" indent="0">
              <a:buNone/>
            </a:pPr>
            <a:r>
              <a:rPr lang="en-GB" b="1" u="sng" dirty="0"/>
              <a:t>Business case: Project Benefits</a:t>
            </a:r>
            <a:r>
              <a:rPr lang="en-US" u="sng" dirty="0"/>
              <a:t>: - </a:t>
            </a:r>
          </a:p>
          <a:p>
            <a:r>
              <a:rPr lang="en-GB" sz="2400" dirty="0"/>
              <a:t>The benefits of the project are that it would assist Rent A Car 24 to open up a new business in Kennington by penetrating at least 35% of the market share. </a:t>
            </a:r>
          </a:p>
          <a:p>
            <a:r>
              <a:rPr lang="en-GB" sz="2400" dirty="0"/>
              <a:t>The project would also provide an opportunity for the company to use innovative technology and deliver reliable car service to customers to gain competitive advantage within Car Rental industry.</a:t>
            </a:r>
            <a:endParaRPr lang="en-US" sz="2400" dirty="0"/>
          </a:p>
        </p:txBody>
      </p:sp>
    </p:spTree>
    <p:extLst>
      <p:ext uri="{BB962C8B-B14F-4D97-AF65-F5344CB8AC3E}">
        <p14:creationId xmlns:p14="http://schemas.microsoft.com/office/powerpoint/2010/main" val="9257152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8965" y="374901"/>
            <a:ext cx="8229600" cy="5598558"/>
          </a:xfrm>
        </p:spPr>
        <p:txBody>
          <a:bodyPr>
            <a:normAutofit/>
          </a:bodyPr>
          <a:lstStyle/>
          <a:p>
            <a:pPr marL="0" indent="0">
              <a:buNone/>
            </a:pPr>
            <a:r>
              <a:rPr lang="en-GB" b="1" u="sng" dirty="0"/>
              <a:t>Options</a:t>
            </a:r>
            <a:r>
              <a:rPr lang="en-US" u="sng" dirty="0"/>
              <a:t>: </a:t>
            </a:r>
          </a:p>
          <a:p>
            <a:pPr marL="514350" indent="-514350">
              <a:buFont typeface="+mj-lt"/>
              <a:buAutoNum type="arabicPeriod"/>
            </a:pPr>
            <a:r>
              <a:rPr lang="en-GB" dirty="0"/>
              <a:t>Attracting a large customer base </a:t>
            </a:r>
            <a:endParaRPr lang="en-US" dirty="0"/>
          </a:p>
          <a:p>
            <a:pPr marL="514350" lvl="0" indent="-514350">
              <a:buFont typeface="+mj-lt"/>
              <a:buAutoNum type="arabicPeriod"/>
            </a:pPr>
            <a:r>
              <a:rPr lang="en-GB" dirty="0"/>
              <a:t>Providing real-time services to customers 	through GPS technology .</a:t>
            </a:r>
            <a:endParaRPr lang="en-US" dirty="0"/>
          </a:p>
          <a:p>
            <a:pPr marL="514350" indent="-514350">
              <a:buFont typeface="+mj-lt"/>
              <a:buAutoNum type="arabicPeriod"/>
            </a:pPr>
            <a:r>
              <a:rPr lang="en-GB" dirty="0"/>
              <a:t>Purchase trending, stylish and innovative cars for rental purpose .</a:t>
            </a:r>
          </a:p>
          <a:p>
            <a:pPr marL="0" indent="0">
              <a:buNone/>
            </a:pPr>
            <a:r>
              <a:rPr lang="en-GB" b="1" u="sng" dirty="0"/>
              <a:t>Cost and Timescale</a:t>
            </a:r>
            <a:endParaRPr lang="en-US" u="sng" dirty="0"/>
          </a:p>
          <a:p>
            <a:pPr marL="0" indent="0">
              <a:buNone/>
            </a:pPr>
            <a:r>
              <a:rPr lang="en-GB" dirty="0"/>
              <a:t>The starting up a new cab business by Rent A Car 24 hours would take approximately 1 month at a stipulated cost of £30,000.</a:t>
            </a:r>
          </a:p>
          <a:p>
            <a:pPr marL="0" indent="0">
              <a:buNone/>
            </a:pPr>
            <a:endParaRPr lang="en-US" dirty="0"/>
          </a:p>
        </p:txBody>
      </p:sp>
    </p:spTree>
    <p:extLst>
      <p:ext uri="{BB962C8B-B14F-4D97-AF65-F5344CB8AC3E}">
        <p14:creationId xmlns:p14="http://schemas.microsoft.com/office/powerpoint/2010/main" val="3785639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222195"/>
            <a:ext cx="8229600" cy="610820"/>
          </a:xfrm>
        </p:spPr>
        <p:txBody>
          <a:bodyPr>
            <a:normAutofit fontScale="90000"/>
          </a:bodyPr>
          <a:lstStyle/>
          <a:p>
            <a:r>
              <a:rPr lang="en-GB" b="1" dirty="0"/>
              <a:t>Risk Analysis: Risk Identification</a:t>
            </a:r>
            <a:endParaRPr lang="en-US"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864512474"/>
              </p:ext>
            </p:extLst>
          </p:nvPr>
        </p:nvGraphicFramePr>
        <p:xfrm>
          <a:off x="601670" y="985721"/>
          <a:ext cx="8229600" cy="5201920"/>
        </p:xfrm>
        <a:graphic>
          <a:graphicData uri="http://schemas.openxmlformats.org/drawingml/2006/table">
            <a:tbl>
              <a:tblPr firstRow="1" bandRow="1">
                <a:tableStyleId>{2A488322-F2BA-4B5B-9748-0D474271808F}</a:tableStyleId>
              </a:tblPr>
              <a:tblGrid>
                <a:gridCol w="1940706">
                  <a:extLst>
                    <a:ext uri="{9D8B030D-6E8A-4147-A177-3AD203B41FA5}">
                      <a16:colId xmlns:a16="http://schemas.microsoft.com/office/drawing/2014/main" val="20000"/>
                    </a:ext>
                  </a:extLst>
                </a:gridCol>
                <a:gridCol w="2096298">
                  <a:extLst>
                    <a:ext uri="{9D8B030D-6E8A-4147-A177-3AD203B41FA5}">
                      <a16:colId xmlns:a16="http://schemas.microsoft.com/office/drawing/2014/main" val="20001"/>
                    </a:ext>
                  </a:extLst>
                </a:gridCol>
                <a:gridCol w="2096298">
                  <a:extLst>
                    <a:ext uri="{9D8B030D-6E8A-4147-A177-3AD203B41FA5}">
                      <a16:colId xmlns:a16="http://schemas.microsoft.com/office/drawing/2014/main" val="20002"/>
                    </a:ext>
                  </a:extLst>
                </a:gridCol>
                <a:gridCol w="2096298">
                  <a:extLst>
                    <a:ext uri="{9D8B030D-6E8A-4147-A177-3AD203B41FA5}">
                      <a16:colId xmlns:a16="http://schemas.microsoft.com/office/drawing/2014/main" val="20003"/>
                    </a:ext>
                  </a:extLst>
                </a:gridCol>
              </a:tblGrid>
              <a:tr h="343586">
                <a:tc>
                  <a:txBody>
                    <a:bodyPr/>
                    <a:lstStyle/>
                    <a:p>
                      <a:r>
                        <a:rPr lang="en-GB" sz="1800" b="1" kern="1200" dirty="0">
                          <a:solidFill>
                            <a:schemeClr val="lt1"/>
                          </a:solidFill>
                          <a:effectLst/>
                          <a:latin typeface="+mn-lt"/>
                          <a:ea typeface="+mn-ea"/>
                          <a:cs typeface="+mn-cs"/>
                        </a:rPr>
                        <a:t>Name of the risk </a:t>
                      </a:r>
                      <a:endParaRPr lang="en-US" dirty="0"/>
                    </a:p>
                  </a:txBody>
                  <a:tcPr/>
                </a:tc>
                <a:tc>
                  <a:txBody>
                    <a:bodyPr/>
                    <a:lstStyle/>
                    <a:p>
                      <a:r>
                        <a:rPr lang="en-GB" sz="1800" b="1" kern="1200" dirty="0">
                          <a:solidFill>
                            <a:schemeClr val="lt1"/>
                          </a:solidFill>
                          <a:effectLst/>
                          <a:latin typeface="+mn-lt"/>
                          <a:ea typeface="+mn-ea"/>
                          <a:cs typeface="+mn-cs"/>
                        </a:rPr>
                        <a:t>Occurrence rate </a:t>
                      </a:r>
                      <a:endParaRPr lang="en-US" dirty="0"/>
                    </a:p>
                  </a:txBody>
                  <a:tcPr/>
                </a:tc>
                <a:tc>
                  <a:txBody>
                    <a:bodyPr/>
                    <a:lstStyle/>
                    <a:p>
                      <a:r>
                        <a:rPr lang="en-GB" sz="1800" b="1" kern="1200" dirty="0">
                          <a:solidFill>
                            <a:schemeClr val="lt1"/>
                          </a:solidFill>
                          <a:effectLst/>
                          <a:latin typeface="+mn-lt"/>
                          <a:ea typeface="+mn-ea"/>
                          <a:cs typeface="+mn-cs"/>
                        </a:rPr>
                        <a:t>Probability </a:t>
                      </a:r>
                      <a:endParaRPr lang="en-US" dirty="0"/>
                    </a:p>
                  </a:txBody>
                  <a:tcPr/>
                </a:tc>
                <a:tc>
                  <a:txBody>
                    <a:bodyPr/>
                    <a:lstStyle/>
                    <a:p>
                      <a:r>
                        <a:rPr lang="en-GB" sz="1800" b="1" kern="1200" dirty="0">
                          <a:solidFill>
                            <a:schemeClr val="lt1"/>
                          </a:solidFill>
                          <a:effectLst/>
                          <a:latin typeface="+mn-lt"/>
                          <a:ea typeface="+mn-ea"/>
                          <a:cs typeface="+mn-cs"/>
                        </a:rPr>
                        <a:t>Impact </a:t>
                      </a:r>
                      <a:endParaRPr lang="en-US" dirty="0"/>
                    </a:p>
                  </a:txBody>
                  <a:tcPr/>
                </a:tc>
                <a:extLst>
                  <a:ext uri="{0D108BD9-81ED-4DB2-BD59-A6C34878D82A}">
                    <a16:rowId xmlns:a16="http://schemas.microsoft.com/office/drawing/2014/main" val="10000"/>
                  </a:ext>
                </a:extLst>
              </a:tr>
              <a:tr h="1374345">
                <a:tc>
                  <a:txBody>
                    <a:bodyPr/>
                    <a:lstStyle/>
                    <a:p>
                      <a:r>
                        <a:rPr lang="en-GB" sz="1800" kern="1200" dirty="0">
                          <a:solidFill>
                            <a:schemeClr val="dk1"/>
                          </a:solidFill>
                          <a:effectLst/>
                          <a:latin typeface="+mn-lt"/>
                          <a:ea typeface="+mn-ea"/>
                          <a:cs typeface="+mn-cs"/>
                        </a:rPr>
                        <a:t>Unfavourable government policies</a:t>
                      </a:r>
                      <a:endParaRPr lang="en-US" dirty="0"/>
                    </a:p>
                  </a:txBody>
                  <a:tcPr/>
                </a:tc>
                <a:tc>
                  <a:txBody>
                    <a:bodyPr/>
                    <a:lstStyle/>
                    <a:p>
                      <a:r>
                        <a:rPr lang="en-GB" sz="1800" kern="1200" dirty="0">
                          <a:solidFill>
                            <a:schemeClr val="dk1"/>
                          </a:solidFill>
                          <a:effectLst/>
                          <a:latin typeface="+mn-lt"/>
                          <a:ea typeface="+mn-ea"/>
                          <a:cs typeface="+mn-cs"/>
                        </a:rPr>
                        <a:t>High </a:t>
                      </a:r>
                      <a:endParaRPr lang="en-US" dirty="0"/>
                    </a:p>
                  </a:txBody>
                  <a:tcPr/>
                </a:tc>
                <a:tc>
                  <a:txBody>
                    <a:bodyPr/>
                    <a:lstStyle/>
                    <a:p>
                      <a:r>
                        <a:rPr lang="en-GB" sz="1800" kern="1200" dirty="0">
                          <a:solidFill>
                            <a:schemeClr val="dk1"/>
                          </a:solidFill>
                          <a:effectLst/>
                          <a:latin typeface="+mn-lt"/>
                          <a:ea typeface="+mn-ea"/>
                          <a:cs typeface="+mn-cs"/>
                        </a:rPr>
                        <a:t>High </a:t>
                      </a:r>
                      <a:endParaRPr lang="en-US" dirty="0"/>
                    </a:p>
                  </a:txBody>
                  <a:tcPr/>
                </a:tc>
                <a:tc>
                  <a:txBody>
                    <a:bodyPr/>
                    <a:lstStyle/>
                    <a:p>
                      <a:r>
                        <a:rPr lang="en-GB" sz="1800" kern="1200" dirty="0">
                          <a:solidFill>
                            <a:schemeClr val="dk1"/>
                          </a:solidFill>
                          <a:effectLst/>
                          <a:latin typeface="+mn-lt"/>
                          <a:ea typeface="+mn-ea"/>
                          <a:cs typeface="+mn-cs"/>
                        </a:rPr>
                        <a:t>It would create an impact on business registration and permit of car within new market.</a:t>
                      </a:r>
                      <a:endParaRPr lang="en-US" dirty="0"/>
                    </a:p>
                  </a:txBody>
                  <a:tcPr/>
                </a:tc>
                <a:extLst>
                  <a:ext uri="{0D108BD9-81ED-4DB2-BD59-A6C34878D82A}">
                    <a16:rowId xmlns:a16="http://schemas.microsoft.com/office/drawing/2014/main" val="10001"/>
                  </a:ext>
                </a:extLst>
              </a:tr>
              <a:tr h="1116655">
                <a:tc>
                  <a:txBody>
                    <a:bodyPr/>
                    <a:lstStyle/>
                    <a:p>
                      <a:r>
                        <a:rPr lang="en-GB" sz="1800" kern="1200" dirty="0">
                          <a:solidFill>
                            <a:schemeClr val="dk1"/>
                          </a:solidFill>
                          <a:effectLst/>
                          <a:latin typeface="+mn-lt"/>
                          <a:ea typeface="+mn-ea"/>
                          <a:cs typeface="+mn-cs"/>
                        </a:rPr>
                        <a:t>Competitions  within existing car rental business </a:t>
                      </a:r>
                      <a:endParaRPr lang="en-US" dirty="0"/>
                    </a:p>
                  </a:txBody>
                  <a:tcPr/>
                </a:tc>
                <a:tc>
                  <a:txBody>
                    <a:bodyPr/>
                    <a:lstStyle/>
                    <a:p>
                      <a:r>
                        <a:rPr lang="en-GB" sz="1800" kern="1200" dirty="0">
                          <a:solidFill>
                            <a:schemeClr val="dk1"/>
                          </a:solidFill>
                          <a:effectLst/>
                          <a:latin typeface="+mn-lt"/>
                          <a:ea typeface="+mn-ea"/>
                          <a:cs typeface="+mn-cs"/>
                        </a:rPr>
                        <a:t>Medium </a:t>
                      </a:r>
                      <a:endParaRPr lang="en-US" dirty="0"/>
                    </a:p>
                  </a:txBody>
                  <a:tcPr/>
                </a:tc>
                <a:tc>
                  <a:txBody>
                    <a:bodyPr/>
                    <a:lstStyle/>
                    <a:p>
                      <a:pPr marL="0" marR="0" algn="just">
                        <a:lnSpc>
                          <a:spcPct val="150000"/>
                        </a:lnSpc>
                        <a:spcBef>
                          <a:spcPts val="0"/>
                        </a:spcBef>
                        <a:spcAft>
                          <a:spcPts val="1000"/>
                        </a:spcAft>
                      </a:pPr>
                      <a:r>
                        <a:rPr lang="en-GB" sz="1800" dirty="0">
                          <a:solidFill>
                            <a:srgbClr val="000000"/>
                          </a:solidFill>
                          <a:effectLst/>
                          <a:latin typeface="+mj-lt"/>
                          <a:ea typeface="Times New Roman" panose="02020603050405020304" pitchFamily="18" charset="0"/>
                          <a:cs typeface="Arial" panose="020B0604020202020204" pitchFamily="34" charset="0"/>
                        </a:rPr>
                        <a:t>High</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r>
                        <a:rPr lang="en-GB" sz="1800" kern="1200" dirty="0">
                          <a:solidFill>
                            <a:schemeClr val="dk1"/>
                          </a:solidFill>
                          <a:effectLst/>
                          <a:latin typeface="+mn-lt"/>
                          <a:ea typeface="+mn-ea"/>
                          <a:cs typeface="+mn-cs"/>
                        </a:rPr>
                        <a:t>It would reduce the market share value of Rent A Car 24 hours company.</a:t>
                      </a:r>
                      <a:endParaRPr lang="en-US" dirty="0"/>
                    </a:p>
                  </a:txBody>
                  <a:tcPr/>
                </a:tc>
                <a:extLst>
                  <a:ext uri="{0D108BD9-81ED-4DB2-BD59-A6C34878D82A}">
                    <a16:rowId xmlns:a16="http://schemas.microsoft.com/office/drawing/2014/main" val="10002"/>
                  </a:ext>
                </a:extLst>
              </a:tr>
              <a:tr h="2051973">
                <a:tc>
                  <a:txBody>
                    <a:bodyPr/>
                    <a:lstStyle/>
                    <a:p>
                      <a:pPr marL="0" marR="0" algn="just">
                        <a:lnSpc>
                          <a:spcPct val="150000"/>
                        </a:lnSpc>
                        <a:spcBef>
                          <a:spcPts val="0"/>
                        </a:spcBef>
                        <a:spcAft>
                          <a:spcPts val="1000"/>
                        </a:spcAft>
                      </a:pPr>
                      <a:r>
                        <a:rPr lang="en-GB" sz="1800" dirty="0">
                          <a:solidFill>
                            <a:srgbClr val="000000"/>
                          </a:solidFill>
                          <a:effectLst/>
                          <a:latin typeface="+mn-lt"/>
                          <a:ea typeface="Times New Roman" panose="02020603050405020304" pitchFamily="18" charset="0"/>
                          <a:cs typeface="Arial" panose="020B0604020202020204" pitchFamily="34" charset="0"/>
                        </a:rPr>
                        <a:t>Financial issue </a:t>
                      </a:r>
                      <a:endParaRPr lang="en-US" sz="1800" dirty="0">
                        <a:solidFill>
                          <a:srgbClr val="000000"/>
                        </a:solidFill>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1000"/>
                        </a:spcAft>
                      </a:pPr>
                      <a:r>
                        <a:rPr lang="en-GB" sz="1800" dirty="0">
                          <a:solidFill>
                            <a:srgbClr val="000000"/>
                          </a:solidFill>
                          <a:effectLst/>
                          <a:latin typeface="+mn-lt"/>
                          <a:ea typeface="Times New Roman" panose="02020603050405020304" pitchFamily="18" charset="0"/>
                          <a:cs typeface="Arial" panose="020B0604020202020204" pitchFamily="34" charset="0"/>
                        </a:rPr>
                        <a:t>Medium </a:t>
                      </a:r>
                      <a:endParaRPr lang="en-US" sz="1800" dirty="0">
                        <a:solidFill>
                          <a:srgbClr val="000000"/>
                        </a:solidFill>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1000"/>
                        </a:spcAft>
                      </a:pPr>
                      <a:r>
                        <a:rPr lang="en-GB" sz="1800" dirty="0">
                          <a:solidFill>
                            <a:srgbClr val="000000"/>
                          </a:solidFill>
                          <a:effectLst/>
                          <a:latin typeface="+mn-lt"/>
                          <a:ea typeface="Times New Roman" panose="02020603050405020304" pitchFamily="18" charset="0"/>
                          <a:cs typeface="Arial" panose="020B0604020202020204" pitchFamily="34" charset="0"/>
                        </a:rPr>
                        <a:t>Moderate </a:t>
                      </a:r>
                      <a:endParaRPr lang="en-US" sz="1800" dirty="0">
                        <a:solidFill>
                          <a:srgbClr val="000000"/>
                        </a:solidFill>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1000"/>
                        </a:spcAft>
                      </a:pPr>
                      <a:r>
                        <a:rPr lang="en-GB" sz="1800" dirty="0">
                          <a:solidFill>
                            <a:srgbClr val="000000"/>
                          </a:solidFill>
                          <a:effectLst/>
                          <a:latin typeface="+mn-lt"/>
                          <a:ea typeface="Times New Roman" panose="02020603050405020304" pitchFamily="18" charset="0"/>
                          <a:cs typeface="Arial" panose="020B0604020202020204" pitchFamily="34" charset="0"/>
                        </a:rPr>
                        <a:t>Hamper in meeting project deliverables and resources within deadline time .</a:t>
                      </a:r>
                    </a:p>
                    <a:p>
                      <a:pPr marL="0" marR="0" algn="just">
                        <a:lnSpc>
                          <a:spcPct val="150000"/>
                        </a:lnSpc>
                        <a:spcBef>
                          <a:spcPts val="0"/>
                        </a:spcBef>
                        <a:spcAft>
                          <a:spcPts val="1000"/>
                        </a:spcAft>
                      </a:pPr>
                      <a:endParaRPr lang="en-US" sz="1800" dirty="0">
                        <a:solidFill>
                          <a:srgbClr val="000000"/>
                        </a:solidFill>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9390890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2143285934"/>
              </p:ext>
            </p:extLst>
          </p:nvPr>
        </p:nvGraphicFramePr>
        <p:xfrm>
          <a:off x="448965" y="222195"/>
          <a:ext cx="8229600" cy="1833880"/>
        </p:xfrm>
        <a:graphic>
          <a:graphicData uri="http://schemas.openxmlformats.org/drawingml/2006/table">
            <a:tbl>
              <a:tblPr firstRow="1" bandRow="1">
                <a:tableStyleId>{2A488322-F2BA-4B5B-9748-0D474271808F}</a:tableStyleId>
              </a:tblPr>
              <a:tblGrid>
                <a:gridCol w="20574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370840">
                <a:tc>
                  <a:txBody>
                    <a:bodyPr/>
                    <a:lstStyle/>
                    <a:p>
                      <a:r>
                        <a:rPr lang="en-GB" sz="1800" kern="1200" dirty="0">
                          <a:effectLst/>
                        </a:rPr>
                        <a:t>Name of the risk </a:t>
                      </a:r>
                      <a:endParaRPr lang="en-US" dirty="0"/>
                    </a:p>
                  </a:txBody>
                  <a:tcPr/>
                </a:tc>
                <a:tc>
                  <a:txBody>
                    <a:bodyPr/>
                    <a:lstStyle/>
                    <a:p>
                      <a:r>
                        <a:rPr lang="en-GB" sz="1800" kern="1200" dirty="0">
                          <a:effectLst/>
                        </a:rPr>
                        <a:t>Occurrence rate </a:t>
                      </a:r>
                      <a:endParaRPr lang="en-US" dirty="0"/>
                    </a:p>
                  </a:txBody>
                  <a:tcPr/>
                </a:tc>
                <a:tc>
                  <a:txBody>
                    <a:bodyPr/>
                    <a:lstStyle/>
                    <a:p>
                      <a:r>
                        <a:rPr lang="en-GB" sz="1800" kern="1200" dirty="0">
                          <a:effectLst/>
                        </a:rPr>
                        <a:t>Probability </a:t>
                      </a:r>
                      <a:endParaRPr lang="en-US" dirty="0"/>
                    </a:p>
                  </a:txBody>
                  <a:tcPr/>
                </a:tc>
                <a:tc>
                  <a:txBody>
                    <a:bodyPr/>
                    <a:lstStyle/>
                    <a:p>
                      <a:r>
                        <a:rPr lang="en-GB" sz="1800" kern="1200" dirty="0">
                          <a:effectLst/>
                        </a:rPr>
                        <a:t>Impact </a:t>
                      </a:r>
                      <a:endParaRPr lang="en-US" dirty="0"/>
                    </a:p>
                  </a:txBody>
                  <a:tcPr/>
                </a:tc>
                <a:extLst>
                  <a:ext uri="{0D108BD9-81ED-4DB2-BD59-A6C34878D82A}">
                    <a16:rowId xmlns:a16="http://schemas.microsoft.com/office/drawing/2014/main" val="10000"/>
                  </a:ext>
                </a:extLst>
              </a:tr>
              <a:tr h="370840">
                <a:tc>
                  <a:txBody>
                    <a:bodyPr/>
                    <a:lstStyle/>
                    <a:p>
                      <a:pPr marL="0" marR="0" algn="just">
                        <a:lnSpc>
                          <a:spcPct val="150000"/>
                        </a:lnSpc>
                        <a:spcBef>
                          <a:spcPts val="0"/>
                        </a:spcBef>
                        <a:spcAft>
                          <a:spcPts val="1000"/>
                        </a:spcAft>
                      </a:pPr>
                      <a:r>
                        <a:rPr lang="en-GB" sz="1800" dirty="0">
                          <a:solidFill>
                            <a:srgbClr val="000000"/>
                          </a:solidFill>
                          <a:effectLst/>
                          <a:latin typeface="+mn-lt"/>
                          <a:ea typeface="Times New Roman" panose="02020603050405020304" pitchFamily="18" charset="0"/>
                          <a:cs typeface="Arial" panose="020B0604020202020204" pitchFamily="34" charset="0"/>
                        </a:rPr>
                        <a:t>Lack of project development allocated time </a:t>
                      </a:r>
                      <a:endParaRPr lang="en-US" sz="1800" dirty="0">
                        <a:solidFill>
                          <a:srgbClr val="000000"/>
                        </a:solidFill>
                        <a:effectLst/>
                        <a:latin typeface="+mn-lt"/>
                        <a:ea typeface="Calibri" panose="020F0502020204030204" pitchFamily="34" charset="0"/>
                        <a:cs typeface="Times New Roman" panose="02020603050405020304" pitchFamily="18" charset="0"/>
                      </a:endParaRPr>
                    </a:p>
                  </a:txBody>
                  <a:tcPr marL="68580" marR="68580" marT="0" marB="0"/>
                </a:tc>
                <a:tc>
                  <a:txBody>
                    <a:bodyPr/>
                    <a:lstStyle/>
                    <a:p>
                      <a:r>
                        <a:rPr lang="en-GB" sz="1800" kern="1200" dirty="0">
                          <a:solidFill>
                            <a:schemeClr val="dk1"/>
                          </a:solidFill>
                          <a:effectLst/>
                          <a:latin typeface="+mn-lt"/>
                          <a:ea typeface="+mn-ea"/>
                          <a:cs typeface="+mn-cs"/>
                        </a:rPr>
                        <a:t>High </a:t>
                      </a:r>
                      <a:endParaRPr lang="en-US" dirty="0"/>
                    </a:p>
                  </a:txBody>
                  <a:tcPr/>
                </a:tc>
                <a:tc>
                  <a:txBody>
                    <a:bodyPr/>
                    <a:lstStyle/>
                    <a:p>
                      <a:r>
                        <a:rPr lang="en-GB" sz="1800" kern="1200" dirty="0">
                          <a:solidFill>
                            <a:schemeClr val="dk1"/>
                          </a:solidFill>
                          <a:effectLst/>
                          <a:latin typeface="+mn-lt"/>
                          <a:ea typeface="+mn-ea"/>
                          <a:cs typeface="+mn-cs"/>
                        </a:rPr>
                        <a:t>Moderate </a:t>
                      </a:r>
                      <a:endParaRPr lang="en-US" dirty="0"/>
                    </a:p>
                  </a:txBody>
                  <a:tcPr/>
                </a:tc>
                <a:tc>
                  <a:txBody>
                    <a:bodyPr/>
                    <a:lstStyle/>
                    <a:p>
                      <a:r>
                        <a:rPr lang="en-GB" sz="1800" kern="1200" dirty="0">
                          <a:solidFill>
                            <a:schemeClr val="dk1"/>
                          </a:solidFill>
                          <a:effectLst/>
                          <a:latin typeface="+mn-lt"/>
                          <a:ea typeface="+mn-ea"/>
                          <a:cs typeface="+mn-cs"/>
                        </a:rPr>
                        <a:t>Work task completion process could be delayed  </a:t>
                      </a:r>
                      <a:r>
                        <a:rPr lang="en-US" sz="1800" kern="1200" dirty="0">
                          <a:solidFill>
                            <a:schemeClr val="dk1"/>
                          </a:solidFill>
                          <a:effectLst/>
                          <a:latin typeface="+mn-lt"/>
                          <a:ea typeface="+mn-ea"/>
                          <a:cs typeface="+mn-cs"/>
                        </a:rPr>
                        <a:t>(</a:t>
                      </a:r>
                      <a:r>
                        <a:rPr lang="en-US" sz="1800" kern="1200" dirty="0" err="1">
                          <a:solidFill>
                            <a:schemeClr val="dk1"/>
                          </a:solidFill>
                          <a:effectLst/>
                          <a:latin typeface="+mn-lt"/>
                          <a:ea typeface="+mn-ea"/>
                          <a:cs typeface="+mn-cs"/>
                        </a:rPr>
                        <a:t>Cserhati</a:t>
                      </a:r>
                      <a:r>
                        <a:rPr lang="en-US" sz="1800" kern="1200" dirty="0">
                          <a:solidFill>
                            <a:schemeClr val="dk1"/>
                          </a:solidFill>
                          <a:effectLst/>
                          <a:latin typeface="+mn-lt"/>
                          <a:ea typeface="+mn-ea"/>
                          <a:cs typeface="+mn-cs"/>
                        </a:rPr>
                        <a:t> &amp; </a:t>
                      </a:r>
                      <a:r>
                        <a:rPr lang="en-US" sz="1800" kern="1200" dirty="0" err="1">
                          <a:solidFill>
                            <a:schemeClr val="dk1"/>
                          </a:solidFill>
                          <a:effectLst/>
                          <a:latin typeface="+mn-lt"/>
                          <a:ea typeface="+mn-ea"/>
                          <a:cs typeface="+mn-cs"/>
                        </a:rPr>
                        <a:t>Szabo</a:t>
                      </a:r>
                      <a:r>
                        <a:rPr lang="en-US" sz="1800" kern="1200" dirty="0">
                          <a:solidFill>
                            <a:schemeClr val="dk1"/>
                          </a:solidFill>
                          <a:effectLst/>
                          <a:latin typeface="+mn-lt"/>
                          <a:ea typeface="+mn-ea"/>
                          <a:cs typeface="+mn-cs"/>
                        </a:rPr>
                        <a:t>, 2014)</a:t>
                      </a:r>
                      <a:endParaRPr lang="en-US" dirty="0"/>
                    </a:p>
                  </a:txBody>
                  <a:tcPr/>
                </a:tc>
                <a:extLst>
                  <a:ext uri="{0D108BD9-81ED-4DB2-BD59-A6C34878D82A}">
                    <a16:rowId xmlns:a16="http://schemas.microsoft.com/office/drawing/2014/main" val="10001"/>
                  </a:ext>
                </a:extLst>
              </a:tr>
            </a:tbl>
          </a:graphicData>
        </a:graphic>
      </p:graphicFrame>
      <p:sp>
        <p:nvSpPr>
          <p:cNvPr id="6" name="Rectangle 5"/>
          <p:cNvSpPr/>
          <p:nvPr/>
        </p:nvSpPr>
        <p:spPr>
          <a:xfrm>
            <a:off x="448965" y="2207360"/>
            <a:ext cx="8093365" cy="4560223"/>
          </a:xfrm>
          <a:prstGeom prst="rect">
            <a:avLst/>
          </a:prstGeom>
        </p:spPr>
        <p:txBody>
          <a:bodyPr wrap="square">
            <a:spAutoFit/>
          </a:bodyPr>
          <a:lstStyle/>
          <a:p>
            <a:pPr algn="just">
              <a:lnSpc>
                <a:spcPct val="150000"/>
              </a:lnSpc>
              <a:spcAft>
                <a:spcPts val="1000"/>
              </a:spcAft>
            </a:pPr>
            <a:r>
              <a:rPr lang="en-GB" sz="2000" b="1" u="sng" dirty="0">
                <a:solidFill>
                  <a:schemeClr val="bg1"/>
                </a:solidFill>
                <a:latin typeface="Calibri" panose="020F0502020204030204" pitchFamily="34" charset="0"/>
                <a:ea typeface="Calibri" panose="020F0502020204030204" pitchFamily="34" charset="0"/>
                <a:cs typeface="Times New Roman" panose="02020603050405020304" pitchFamily="18" charset="0"/>
              </a:rPr>
              <a:t>Risk prevention</a:t>
            </a:r>
            <a:r>
              <a:rPr lang="en-GB" sz="20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a:t>
            </a:r>
            <a:endParaRPr lang="en-US"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dirty="0">
                <a:solidFill>
                  <a:schemeClr val="bg1"/>
                </a:solidFill>
                <a:latin typeface="Times New Roman" panose="02020603050405020304" pitchFamily="18" charset="0"/>
                <a:ea typeface="Calibri" panose="020F0502020204030204" pitchFamily="34" charset="0"/>
              </a:rPr>
              <a:t>To prevent the risk project manager of Rent A Car 24 hours should able to make an appropriate budget and time plan.</a:t>
            </a:r>
          </a:p>
          <a:p>
            <a:pPr marL="285750" indent="-285750">
              <a:buFont typeface="Arial" panose="020B0604020202020204" pitchFamily="34" charset="0"/>
              <a:buChar char="•"/>
            </a:pPr>
            <a:r>
              <a:rPr lang="en-GB" dirty="0">
                <a:solidFill>
                  <a:schemeClr val="bg1"/>
                </a:solidFill>
                <a:latin typeface="Times New Roman" panose="02020603050405020304" pitchFamily="18" charset="0"/>
                <a:ea typeface="Calibri" panose="020F0502020204030204" pitchFamily="34" charset="0"/>
              </a:rPr>
              <a:t>Moreover, market analysis of car rental business would also reduce the risk of competition by providing high-class services to customers at an affordable price.</a:t>
            </a:r>
          </a:p>
          <a:p>
            <a:endParaRPr lang="en-GB" b="1" dirty="0">
              <a:solidFill>
                <a:schemeClr val="bg1"/>
              </a:solidFill>
              <a:latin typeface="Times New Roman" panose="02020603050405020304" pitchFamily="18" charset="0"/>
            </a:endParaRPr>
          </a:p>
          <a:p>
            <a:r>
              <a:rPr lang="en-GB" b="1" u="sng" dirty="0">
                <a:solidFill>
                  <a:schemeClr val="bg1"/>
                </a:solidFill>
              </a:rPr>
              <a:t>Risk Management:</a:t>
            </a:r>
            <a:endParaRPr lang="en-US" u="sng" dirty="0">
              <a:solidFill>
                <a:schemeClr val="bg1"/>
              </a:solidFill>
            </a:endParaRPr>
          </a:p>
          <a:p>
            <a:r>
              <a:rPr lang="en-GB" dirty="0">
                <a:solidFill>
                  <a:schemeClr val="bg1"/>
                </a:solidFill>
              </a:rPr>
              <a:t>Not applicable. </a:t>
            </a:r>
            <a:r>
              <a:rPr lang="en-US" dirty="0">
                <a:solidFill>
                  <a:schemeClr val="bg1"/>
                </a:solidFill>
              </a:rPr>
              <a:t> </a:t>
            </a:r>
          </a:p>
          <a:p>
            <a:endParaRPr lang="en-US" b="1" u="sng" dirty="0">
              <a:solidFill>
                <a:schemeClr val="bg1"/>
              </a:solidFill>
            </a:endParaRPr>
          </a:p>
          <a:p>
            <a:r>
              <a:rPr lang="en-GB" b="1" u="sng" dirty="0">
                <a:solidFill>
                  <a:schemeClr val="bg1"/>
                </a:solidFill>
              </a:rPr>
              <a:t>Risk Monitoring:</a:t>
            </a:r>
          </a:p>
          <a:p>
            <a:endParaRPr lang="en-US" dirty="0">
              <a:solidFill>
                <a:schemeClr val="bg1"/>
              </a:solidFill>
            </a:endParaRPr>
          </a:p>
          <a:p>
            <a:pPr marL="285750" indent="-285750">
              <a:buFont typeface="Arial" panose="020B0604020202020204" pitchFamily="34" charset="0"/>
              <a:buChar char="•"/>
            </a:pPr>
            <a:r>
              <a:rPr lang="en-GB" dirty="0">
                <a:solidFill>
                  <a:schemeClr val="bg1"/>
                </a:solidFill>
              </a:rPr>
              <a:t>Board of members and project manager of Rent A Car 24 hours would  be responsible for monitoring task activities of team members so that new business start-up project could be accomplished within deadline time period.</a:t>
            </a:r>
            <a:endParaRPr lang="en-US" dirty="0">
              <a:solidFill>
                <a:schemeClr val="bg1"/>
              </a:solidFill>
            </a:endParaRPr>
          </a:p>
          <a:p>
            <a:endParaRPr lang="en-US" dirty="0">
              <a:solidFill>
                <a:schemeClr val="bg1"/>
              </a:solidFill>
            </a:endParaRPr>
          </a:p>
        </p:txBody>
      </p:sp>
    </p:spTree>
    <p:extLst>
      <p:ext uri="{BB962C8B-B14F-4D97-AF65-F5344CB8AC3E}">
        <p14:creationId xmlns:p14="http://schemas.microsoft.com/office/powerpoint/2010/main" val="29083174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8965" y="374901"/>
            <a:ext cx="8229600" cy="5598558"/>
          </a:xfrm>
        </p:spPr>
        <p:txBody>
          <a:bodyPr>
            <a:normAutofit fontScale="92500" lnSpcReduction="20000"/>
          </a:bodyPr>
          <a:lstStyle/>
          <a:p>
            <a:pPr marL="0" indent="0">
              <a:buNone/>
            </a:pPr>
            <a:r>
              <a:rPr lang="en-GB" sz="3500" b="1" dirty="0"/>
              <a:t>Section 3:  Who will work on the project?</a:t>
            </a:r>
          </a:p>
          <a:p>
            <a:pPr marL="0" indent="0">
              <a:buNone/>
            </a:pPr>
            <a:r>
              <a:rPr lang="en-GB" b="1" u="sng" dirty="0">
                <a:effectLst>
                  <a:outerShdw blurRad="38100" dist="38100" dir="2700000" algn="tl">
                    <a:srgbClr val="000000">
                      <a:alpha val="43137"/>
                    </a:srgbClr>
                  </a:outerShdw>
                </a:effectLst>
              </a:rPr>
              <a:t>Roles and Responsibilities:</a:t>
            </a:r>
            <a:endParaRPr lang="en-US" u="sng" dirty="0">
              <a:effectLst>
                <a:outerShdw blurRad="38100" dist="38100" dir="2700000" algn="tl">
                  <a:srgbClr val="000000">
                    <a:alpha val="43137"/>
                  </a:srgbClr>
                </a:outerShdw>
              </a:effectLst>
            </a:endParaRPr>
          </a:p>
          <a:p>
            <a:pPr lvl="0"/>
            <a:r>
              <a:rPr lang="en-GB" dirty="0"/>
              <a:t>The project manager is responsible for making blueprint of new car hire business with an appropriate budget plan. </a:t>
            </a:r>
            <a:endParaRPr lang="en-US" dirty="0"/>
          </a:p>
          <a:p>
            <a:pPr lvl="0"/>
            <a:r>
              <a:rPr lang="en-GB" dirty="0"/>
              <a:t>Director of Rent A Car 24 hours company roles is to make an effective decision and allocate essential resource with a budget to complete project.</a:t>
            </a:r>
            <a:endParaRPr lang="en-US" dirty="0"/>
          </a:p>
          <a:p>
            <a:pPr lvl="0"/>
            <a:r>
              <a:rPr lang="en-GB" dirty="0"/>
              <a:t>The administrative department is responsible for applying for permit and order from transport legislative. </a:t>
            </a:r>
            <a:endParaRPr lang="en-US" dirty="0"/>
          </a:p>
          <a:p>
            <a:pPr lvl="0"/>
            <a:r>
              <a:rPr lang="en-GB" dirty="0"/>
              <a:t>The fleet manager job roles and responsibilities are to maintain and manage workshops for managers.</a:t>
            </a:r>
            <a:endParaRPr lang="en-US" dirty="0"/>
          </a:p>
          <a:p>
            <a:r>
              <a:rPr lang="en-GB" dirty="0"/>
              <a:t>The operational manager is liable for providing real-time services to clients associated with car rental services.</a:t>
            </a:r>
            <a:endParaRPr lang="en-US" dirty="0"/>
          </a:p>
          <a:p>
            <a:endParaRPr lang="en-US" dirty="0"/>
          </a:p>
        </p:txBody>
      </p:sp>
    </p:spTree>
    <p:extLst>
      <p:ext uri="{BB962C8B-B14F-4D97-AF65-F5344CB8AC3E}">
        <p14:creationId xmlns:p14="http://schemas.microsoft.com/office/powerpoint/2010/main" val="2192562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374900"/>
            <a:ext cx="8229600" cy="1068935"/>
          </a:xfrm>
        </p:spPr>
        <p:txBody>
          <a:bodyPr>
            <a:normAutofit fontScale="90000"/>
          </a:bodyPr>
          <a:lstStyle/>
          <a:p>
            <a:r>
              <a:rPr lang="en-GB" b="1" dirty="0"/>
              <a:t>Project Organisation Chart/Structure diagram</a:t>
            </a:r>
            <a:br>
              <a:rPr lang="en-US" dirty="0"/>
            </a:br>
            <a:endParaRPr lang="en-US" dirty="0"/>
          </a:p>
        </p:txBody>
      </p:sp>
      <p:pic>
        <p:nvPicPr>
          <p:cNvPr id="4" name="Content Placeholder 3" descr="Image result for organisational chart of cab hire company"/>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24889" y="1138425"/>
            <a:ext cx="7482545" cy="3916920"/>
          </a:xfrm>
          <a:prstGeom prst="rect">
            <a:avLst/>
          </a:prstGeom>
          <a:noFill/>
          <a:ln>
            <a:noFill/>
          </a:ln>
        </p:spPr>
      </p:pic>
      <p:sp>
        <p:nvSpPr>
          <p:cNvPr id="5" name="Content Placeholder 2"/>
          <p:cNvSpPr txBox="1">
            <a:spLocks/>
          </p:cNvSpPr>
          <p:nvPr/>
        </p:nvSpPr>
        <p:spPr>
          <a:xfrm>
            <a:off x="754375" y="5414165"/>
            <a:ext cx="7924190" cy="1221640"/>
          </a:xfrm>
          <a:prstGeom prst="rect">
            <a:avLst/>
          </a:prstGeom>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itchFamily="34" charset="0"/>
              <a:buChar char="•"/>
              <a:defRPr sz="2800" kern="1200">
                <a:solidFill>
                  <a:schemeClr val="bg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bg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bg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bg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bg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r>
              <a:rPr lang="en-GB" b="1" dirty="0"/>
              <a:t>Names of: Project Sponsor</a:t>
            </a:r>
            <a:endParaRPr lang="en-US" dirty="0"/>
          </a:p>
          <a:p>
            <a:pPr marL="0" indent="0" algn="ctr">
              <a:buNone/>
            </a:pPr>
            <a:r>
              <a:rPr lang="en-GB" dirty="0"/>
              <a:t>Senior Management Team</a:t>
            </a:r>
          </a:p>
          <a:p>
            <a:pPr algn="ctr"/>
            <a:r>
              <a:rPr lang="en-GB" b="1" dirty="0"/>
              <a:t>Project Manager (PM)</a:t>
            </a:r>
            <a:endParaRPr lang="en-US" dirty="0"/>
          </a:p>
          <a:p>
            <a:pPr marL="0" indent="0" algn="ctr">
              <a:buNone/>
            </a:pPr>
            <a:r>
              <a:rPr lang="en-GB" dirty="0"/>
              <a:t>Managing Director </a:t>
            </a:r>
          </a:p>
          <a:p>
            <a:pPr marL="0" indent="0">
              <a:buFont typeface="Arial" pitchFamily="34" charset="0"/>
              <a:buNone/>
            </a:pPr>
            <a:endParaRPr lang="en-US" dirty="0"/>
          </a:p>
        </p:txBody>
      </p:sp>
    </p:spTree>
    <p:extLst>
      <p:ext uri="{BB962C8B-B14F-4D97-AF65-F5344CB8AC3E}">
        <p14:creationId xmlns:p14="http://schemas.microsoft.com/office/powerpoint/2010/main" val="23497824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8965" y="833015"/>
            <a:ext cx="8229600" cy="5140443"/>
          </a:xfrm>
        </p:spPr>
        <p:txBody>
          <a:bodyPr/>
          <a:lstStyle/>
          <a:p>
            <a:pPr marL="0" indent="0">
              <a:buNone/>
            </a:pPr>
            <a:r>
              <a:rPr lang="en-GB" b="1" dirty="0"/>
              <a:t>Section 4:  How and when will the project be delivered?</a:t>
            </a:r>
            <a:endParaRPr lang="en-US" dirty="0"/>
          </a:p>
          <a:p>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4263436069"/>
              </p:ext>
            </p:extLst>
          </p:nvPr>
        </p:nvGraphicFramePr>
        <p:xfrm>
          <a:off x="907081" y="1749245"/>
          <a:ext cx="7635250" cy="4886565"/>
        </p:xfrm>
        <a:graphic>
          <a:graphicData uri="http://schemas.openxmlformats.org/drawingml/2006/table">
            <a:tbl>
              <a:tblPr firstRow="1" firstCol="1" bandRow="1">
                <a:tableStyleId>{5C22544A-7EE6-4342-B048-85BDC9FD1C3A}</a:tableStyleId>
              </a:tblPr>
              <a:tblGrid>
                <a:gridCol w="4428444">
                  <a:extLst>
                    <a:ext uri="{9D8B030D-6E8A-4147-A177-3AD203B41FA5}">
                      <a16:colId xmlns:a16="http://schemas.microsoft.com/office/drawing/2014/main" val="20000"/>
                    </a:ext>
                  </a:extLst>
                </a:gridCol>
                <a:gridCol w="3206806">
                  <a:extLst>
                    <a:ext uri="{9D8B030D-6E8A-4147-A177-3AD203B41FA5}">
                      <a16:colId xmlns:a16="http://schemas.microsoft.com/office/drawing/2014/main" val="20001"/>
                    </a:ext>
                  </a:extLst>
                </a:gridCol>
              </a:tblGrid>
              <a:tr h="482077">
                <a:tc>
                  <a:txBody>
                    <a:bodyPr/>
                    <a:lstStyle/>
                    <a:p>
                      <a:pPr marL="0" marR="0" algn="just">
                        <a:lnSpc>
                          <a:spcPct val="150000"/>
                        </a:lnSpc>
                        <a:spcBef>
                          <a:spcPts val="0"/>
                        </a:spcBef>
                        <a:spcAft>
                          <a:spcPts val="1000"/>
                        </a:spcAft>
                      </a:pPr>
                      <a:r>
                        <a:rPr lang="en-GB" sz="1400" dirty="0">
                          <a:effectLst/>
                        </a:rPr>
                        <a:t>Initial Project Plan</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endParaRPr lang="en-US" dirty="0"/>
                    </a:p>
                  </a:txBody>
                  <a:tcPr/>
                </a:tc>
                <a:extLst>
                  <a:ext uri="{0D108BD9-81ED-4DB2-BD59-A6C34878D82A}">
                    <a16:rowId xmlns:a16="http://schemas.microsoft.com/office/drawing/2014/main" val="10000"/>
                  </a:ext>
                </a:extLst>
              </a:tr>
              <a:tr h="482077">
                <a:tc>
                  <a:txBody>
                    <a:bodyPr/>
                    <a:lstStyle/>
                    <a:p>
                      <a:pPr marL="0" marR="0" algn="just">
                        <a:lnSpc>
                          <a:spcPct val="150000"/>
                        </a:lnSpc>
                        <a:spcBef>
                          <a:spcPts val="0"/>
                        </a:spcBef>
                        <a:spcAft>
                          <a:spcPts val="1000"/>
                        </a:spcAft>
                      </a:pPr>
                      <a:r>
                        <a:rPr lang="en-GB" sz="1400">
                          <a:effectLst/>
                        </a:rPr>
                        <a:t>Assignments/Milestones</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endParaRPr lang="en-US"/>
                    </a:p>
                  </a:txBody>
                  <a:tcPr/>
                </a:tc>
                <a:extLst>
                  <a:ext uri="{0D108BD9-81ED-4DB2-BD59-A6C34878D82A}">
                    <a16:rowId xmlns:a16="http://schemas.microsoft.com/office/drawing/2014/main" val="10001"/>
                  </a:ext>
                </a:extLst>
              </a:tr>
              <a:tr h="1220343">
                <a:tc>
                  <a:txBody>
                    <a:bodyPr/>
                    <a:lstStyle/>
                    <a:p>
                      <a:pPr marL="0" marR="0" algn="just">
                        <a:lnSpc>
                          <a:spcPct val="150000"/>
                        </a:lnSpc>
                        <a:spcBef>
                          <a:spcPts val="0"/>
                        </a:spcBef>
                        <a:spcAft>
                          <a:spcPts val="1000"/>
                        </a:spcAft>
                      </a:pPr>
                      <a:r>
                        <a:rPr lang="en-GB" sz="1400" dirty="0">
                          <a:effectLst/>
                        </a:rPr>
                        <a:t>List milestones here</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1000"/>
                        </a:spcAft>
                      </a:pPr>
                      <a:r>
                        <a:rPr lang="en-GB" sz="1400">
                          <a:effectLst/>
                        </a:rPr>
                        <a:t>List times when they should be achieved by here</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354236">
                <a:tc>
                  <a:txBody>
                    <a:bodyPr/>
                    <a:lstStyle/>
                    <a:p>
                      <a:pPr marL="0" marR="0" algn="just">
                        <a:lnSpc>
                          <a:spcPct val="150000"/>
                        </a:lnSpc>
                        <a:spcBef>
                          <a:spcPts val="0"/>
                        </a:spcBef>
                        <a:spcAft>
                          <a:spcPts val="1000"/>
                        </a:spcAft>
                      </a:pPr>
                      <a:r>
                        <a:rPr lang="en-GB" sz="1200">
                          <a:effectLst/>
                        </a:rPr>
                        <a:t>Organising feasible study                                </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1000"/>
                        </a:spcAft>
                      </a:pPr>
                      <a:r>
                        <a:rPr lang="en-GB" sz="1200">
                          <a:effectLst/>
                        </a:rPr>
                        <a:t>10.01.2018</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576652">
                <a:tc>
                  <a:txBody>
                    <a:bodyPr/>
                    <a:lstStyle/>
                    <a:p>
                      <a:pPr marL="0" marR="0" algn="just">
                        <a:lnSpc>
                          <a:spcPct val="150000"/>
                        </a:lnSpc>
                        <a:spcBef>
                          <a:spcPts val="0"/>
                        </a:spcBef>
                        <a:spcAft>
                          <a:spcPts val="1000"/>
                        </a:spcAft>
                      </a:pPr>
                      <a:r>
                        <a:rPr lang="en-GB" sz="1200">
                          <a:effectLst/>
                        </a:rPr>
                        <a:t>Getting business permit and registration         </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1000"/>
                        </a:spcAft>
                      </a:pPr>
                      <a:r>
                        <a:rPr lang="en-GB" sz="1200">
                          <a:effectLst/>
                        </a:rPr>
                        <a:t>16.01.2018</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354236">
                <a:tc>
                  <a:txBody>
                    <a:bodyPr/>
                    <a:lstStyle/>
                    <a:p>
                      <a:pPr marL="0" marR="0" algn="just">
                        <a:lnSpc>
                          <a:spcPct val="150000"/>
                        </a:lnSpc>
                        <a:spcBef>
                          <a:spcPts val="0"/>
                        </a:spcBef>
                        <a:spcAft>
                          <a:spcPts val="1000"/>
                        </a:spcAft>
                      </a:pPr>
                      <a:r>
                        <a:rPr lang="en-GB" sz="1200">
                          <a:effectLst/>
                        </a:rPr>
                        <a:t>Marketing resources                                        </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1000"/>
                        </a:spcAft>
                      </a:pPr>
                      <a:r>
                        <a:rPr lang="en-GB" sz="1200">
                          <a:effectLst/>
                        </a:rPr>
                        <a:t>18.01.2018</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354236">
                <a:tc>
                  <a:txBody>
                    <a:bodyPr/>
                    <a:lstStyle/>
                    <a:p>
                      <a:pPr marL="0" marR="0" algn="just">
                        <a:lnSpc>
                          <a:spcPct val="150000"/>
                        </a:lnSpc>
                        <a:spcBef>
                          <a:spcPts val="0"/>
                        </a:spcBef>
                        <a:spcAft>
                          <a:spcPts val="1000"/>
                        </a:spcAft>
                      </a:pPr>
                      <a:r>
                        <a:rPr lang="en-GB" sz="1200">
                          <a:effectLst/>
                        </a:rPr>
                        <a:t>Purchase of cars                                              </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1000"/>
                        </a:spcAft>
                      </a:pPr>
                      <a:r>
                        <a:rPr lang="en-GB" sz="1200">
                          <a:effectLst/>
                        </a:rPr>
                        <a:t>23.01.2018</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354236">
                <a:tc>
                  <a:txBody>
                    <a:bodyPr/>
                    <a:lstStyle/>
                    <a:p>
                      <a:pPr marL="0" marR="0" algn="just">
                        <a:lnSpc>
                          <a:spcPct val="150000"/>
                        </a:lnSpc>
                        <a:spcBef>
                          <a:spcPts val="0"/>
                        </a:spcBef>
                        <a:spcAft>
                          <a:spcPts val="1000"/>
                        </a:spcAft>
                      </a:pPr>
                      <a:r>
                        <a:rPr lang="en-GB" sz="1200">
                          <a:effectLst/>
                        </a:rPr>
                        <a:t>Online promotion                                             </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1000"/>
                        </a:spcAft>
                      </a:pPr>
                      <a:r>
                        <a:rPr lang="en-GB" sz="1200">
                          <a:effectLst/>
                        </a:rPr>
                        <a:t>29.01.2018</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354236">
                <a:tc>
                  <a:txBody>
                    <a:bodyPr/>
                    <a:lstStyle/>
                    <a:p>
                      <a:pPr marL="0" marR="0" algn="just">
                        <a:lnSpc>
                          <a:spcPct val="150000"/>
                        </a:lnSpc>
                        <a:spcBef>
                          <a:spcPts val="0"/>
                        </a:spcBef>
                        <a:spcAft>
                          <a:spcPts val="1000"/>
                        </a:spcAft>
                      </a:pPr>
                      <a:r>
                        <a:rPr lang="en-GB" sz="1200">
                          <a:effectLst/>
                        </a:rPr>
                        <a:t>Opening business                                            </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1000"/>
                        </a:spcAft>
                      </a:pPr>
                      <a:r>
                        <a:rPr lang="en-GB" sz="1200">
                          <a:effectLst/>
                        </a:rPr>
                        <a:t>04.02.2018</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354236">
                <a:tc>
                  <a:txBody>
                    <a:bodyPr/>
                    <a:lstStyle/>
                    <a:p>
                      <a:pPr marL="0" marR="0" algn="just">
                        <a:lnSpc>
                          <a:spcPct val="150000"/>
                        </a:lnSpc>
                        <a:spcBef>
                          <a:spcPts val="0"/>
                        </a:spcBef>
                        <a:spcAft>
                          <a:spcPts val="1000"/>
                        </a:spcAft>
                      </a:pPr>
                      <a:r>
                        <a:rPr lang="en-GB" sz="1200">
                          <a:effectLst/>
                        </a:rPr>
                        <a:t>Post-implementation Review</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1000"/>
                        </a:spcAft>
                      </a:pPr>
                      <a:r>
                        <a:rPr lang="en-GB" sz="1200" dirty="0">
                          <a:effectLst/>
                        </a:rPr>
                        <a:t>05.02.2018</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8882856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48965" y="527605"/>
            <a:ext cx="8229600" cy="5445853"/>
          </a:xfrm>
        </p:spPr>
        <p:txBody>
          <a:bodyPr/>
          <a:lstStyle/>
          <a:p>
            <a:r>
              <a:rPr lang="en-GB" b="1" dirty="0"/>
              <a:t>Schedule (Gantt Chart)</a:t>
            </a:r>
            <a:br>
              <a:rPr lang="en-GB" b="1" dirty="0"/>
            </a:br>
            <a:endParaRPr lang="en-US" dirty="0"/>
          </a:p>
          <a:p>
            <a:pPr marL="0" indent="0">
              <a:buNone/>
            </a:pPr>
            <a:endParaRPr lang="en-US" dirty="0"/>
          </a:p>
        </p:txBody>
      </p:sp>
      <p:graphicFrame>
        <p:nvGraphicFramePr>
          <p:cNvPr id="11" name="Table 10"/>
          <p:cNvGraphicFramePr>
            <a:graphicFrameLocks noGrp="1"/>
          </p:cNvGraphicFramePr>
          <p:nvPr>
            <p:extLst>
              <p:ext uri="{D42A27DB-BD31-4B8C-83A1-F6EECF244321}">
                <p14:modId xmlns:p14="http://schemas.microsoft.com/office/powerpoint/2010/main" val="110854389"/>
              </p:ext>
            </p:extLst>
          </p:nvPr>
        </p:nvGraphicFramePr>
        <p:xfrm>
          <a:off x="487286" y="1587330"/>
          <a:ext cx="8169427" cy="4544683"/>
        </p:xfrm>
        <a:graphic>
          <a:graphicData uri="http://schemas.openxmlformats.org/drawingml/2006/table">
            <a:tbl>
              <a:tblPr firstRow="1" firstCol="1" bandRow="1">
                <a:tableStyleId>{5C22544A-7EE6-4342-B048-85BDC9FD1C3A}</a:tableStyleId>
              </a:tblPr>
              <a:tblGrid>
                <a:gridCol w="1374098">
                  <a:extLst>
                    <a:ext uri="{9D8B030D-6E8A-4147-A177-3AD203B41FA5}">
                      <a16:colId xmlns:a16="http://schemas.microsoft.com/office/drawing/2014/main" val="20000"/>
                    </a:ext>
                  </a:extLst>
                </a:gridCol>
                <a:gridCol w="1354491">
                  <a:extLst>
                    <a:ext uri="{9D8B030D-6E8A-4147-A177-3AD203B41FA5}">
                      <a16:colId xmlns:a16="http://schemas.microsoft.com/office/drawing/2014/main" val="20001"/>
                    </a:ext>
                  </a:extLst>
                </a:gridCol>
                <a:gridCol w="1501540">
                  <a:extLst>
                    <a:ext uri="{9D8B030D-6E8A-4147-A177-3AD203B41FA5}">
                      <a16:colId xmlns:a16="http://schemas.microsoft.com/office/drawing/2014/main" val="20002"/>
                    </a:ext>
                  </a:extLst>
                </a:gridCol>
                <a:gridCol w="1356125">
                  <a:extLst>
                    <a:ext uri="{9D8B030D-6E8A-4147-A177-3AD203B41FA5}">
                      <a16:colId xmlns:a16="http://schemas.microsoft.com/office/drawing/2014/main" val="20003"/>
                    </a:ext>
                  </a:extLst>
                </a:gridCol>
                <a:gridCol w="1356125">
                  <a:extLst>
                    <a:ext uri="{9D8B030D-6E8A-4147-A177-3AD203B41FA5}">
                      <a16:colId xmlns:a16="http://schemas.microsoft.com/office/drawing/2014/main" val="20004"/>
                    </a:ext>
                  </a:extLst>
                </a:gridCol>
                <a:gridCol w="1227048">
                  <a:extLst>
                    <a:ext uri="{9D8B030D-6E8A-4147-A177-3AD203B41FA5}">
                      <a16:colId xmlns:a16="http://schemas.microsoft.com/office/drawing/2014/main" val="20005"/>
                    </a:ext>
                  </a:extLst>
                </a:gridCol>
              </a:tblGrid>
              <a:tr h="644855">
                <a:tc>
                  <a:txBody>
                    <a:bodyPr/>
                    <a:lstStyle/>
                    <a:p>
                      <a:pPr marL="0" marR="0" algn="just">
                        <a:lnSpc>
                          <a:spcPct val="150000"/>
                        </a:lnSpc>
                        <a:spcBef>
                          <a:spcPts val="0"/>
                        </a:spcBef>
                        <a:spcAft>
                          <a:spcPts val="1000"/>
                        </a:spcAft>
                      </a:pPr>
                      <a:r>
                        <a:rPr lang="en-GB" sz="1400" dirty="0">
                          <a:effectLst/>
                        </a:rPr>
                        <a:t>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dirty="0">
                          <a:effectLst/>
                        </a:rPr>
                        <a:t>January 2017 Week 1</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dirty="0">
                          <a:effectLst/>
                        </a:rPr>
                        <a:t>January 2017 Week 2</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dirty="0">
                          <a:effectLst/>
                        </a:rPr>
                        <a:t>January 2017 Week 3</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dirty="0">
                          <a:effectLst/>
                        </a:rPr>
                        <a:t>January 2017 Week 4</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dirty="0">
                          <a:effectLst/>
                        </a:rPr>
                        <a:t>February 2017 Week 1</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extLst>
                  <a:ext uri="{0D108BD9-81ED-4DB2-BD59-A6C34878D82A}">
                    <a16:rowId xmlns:a16="http://schemas.microsoft.com/office/drawing/2014/main" val="10000"/>
                  </a:ext>
                </a:extLst>
              </a:tr>
              <a:tr h="962555">
                <a:tc>
                  <a:txBody>
                    <a:bodyPr/>
                    <a:lstStyle/>
                    <a:p>
                      <a:pPr marL="0" marR="0" algn="just">
                        <a:lnSpc>
                          <a:spcPct val="150000"/>
                        </a:lnSpc>
                        <a:spcBef>
                          <a:spcPts val="0"/>
                        </a:spcBef>
                        <a:spcAft>
                          <a:spcPts val="1000"/>
                        </a:spcAft>
                      </a:pPr>
                      <a:r>
                        <a:rPr lang="en-GB" sz="1400">
                          <a:effectLst/>
                        </a:rPr>
                        <a:t>Conducting Feasibility Studies</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dirty="0">
                          <a:effectLst/>
                        </a:rPr>
                        <a:t>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solidFill>
                      <a:schemeClr val="accent4">
                        <a:lumMod val="75000"/>
                      </a:schemeClr>
                    </a:solidFill>
                  </a:tcPr>
                </a:tc>
                <a:tc>
                  <a:txBody>
                    <a:bodyPr/>
                    <a:lstStyle/>
                    <a:p>
                      <a:pPr marL="0" marR="0" algn="just">
                        <a:lnSpc>
                          <a:spcPct val="150000"/>
                        </a:lnSpc>
                        <a:spcBef>
                          <a:spcPts val="0"/>
                        </a:spcBef>
                        <a:spcAft>
                          <a:spcPts val="1000"/>
                        </a:spcAft>
                      </a:pPr>
                      <a:r>
                        <a:rPr lang="en-GB" sz="1400">
                          <a:effectLst/>
                        </a:rPr>
                        <a:t> </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a:effectLst/>
                        </a:rPr>
                        <a:t> </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a:effectLst/>
                        </a:rPr>
                        <a:t> </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a:effectLst/>
                        </a:rPr>
                        <a:t> </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extLst>
                  <a:ext uri="{0D108BD9-81ED-4DB2-BD59-A6C34878D82A}">
                    <a16:rowId xmlns:a16="http://schemas.microsoft.com/office/drawing/2014/main" val="10001"/>
                  </a:ext>
                </a:extLst>
              </a:tr>
              <a:tr h="993443">
                <a:tc>
                  <a:txBody>
                    <a:bodyPr/>
                    <a:lstStyle/>
                    <a:p>
                      <a:pPr marL="0" marR="0" algn="just">
                        <a:lnSpc>
                          <a:spcPct val="150000"/>
                        </a:lnSpc>
                        <a:spcBef>
                          <a:spcPts val="0"/>
                        </a:spcBef>
                        <a:spcAft>
                          <a:spcPts val="1000"/>
                        </a:spcAft>
                      </a:pPr>
                      <a:r>
                        <a:rPr lang="en-GB" sz="1400">
                          <a:effectLst/>
                        </a:rPr>
                        <a:t>Business Registration and Permits </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dirty="0">
                          <a:effectLst/>
                        </a:rPr>
                        <a:t>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solidFill>
                      <a:schemeClr val="accent4">
                        <a:lumMod val="75000"/>
                      </a:schemeClr>
                    </a:solidFill>
                  </a:tcPr>
                </a:tc>
                <a:tc>
                  <a:txBody>
                    <a:bodyPr/>
                    <a:lstStyle/>
                    <a:p>
                      <a:pPr marL="0" marR="0" algn="just">
                        <a:lnSpc>
                          <a:spcPct val="150000"/>
                        </a:lnSpc>
                        <a:spcBef>
                          <a:spcPts val="0"/>
                        </a:spcBef>
                        <a:spcAft>
                          <a:spcPts val="1000"/>
                        </a:spcAft>
                      </a:pPr>
                      <a:r>
                        <a:rPr lang="en-GB" sz="1400">
                          <a:effectLst/>
                        </a:rPr>
                        <a:t> </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a:effectLst/>
                        </a:rPr>
                        <a:t> </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a:effectLst/>
                        </a:rPr>
                        <a:t> </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a:effectLst/>
                        </a:rPr>
                        <a:t> </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extLst>
                  <a:ext uri="{0D108BD9-81ED-4DB2-BD59-A6C34878D82A}">
                    <a16:rowId xmlns:a16="http://schemas.microsoft.com/office/drawing/2014/main" val="10002"/>
                  </a:ext>
                </a:extLst>
              </a:tr>
              <a:tr h="962555">
                <a:tc>
                  <a:txBody>
                    <a:bodyPr/>
                    <a:lstStyle/>
                    <a:p>
                      <a:pPr marL="0" marR="0" algn="just">
                        <a:lnSpc>
                          <a:spcPct val="150000"/>
                        </a:lnSpc>
                        <a:spcBef>
                          <a:spcPts val="0"/>
                        </a:spcBef>
                        <a:spcAft>
                          <a:spcPts val="1000"/>
                        </a:spcAft>
                      </a:pPr>
                      <a:r>
                        <a:rPr lang="en-GB" sz="1400">
                          <a:effectLst/>
                        </a:rPr>
                        <a:t>Generating capital from family members</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a:effectLst/>
                        </a:rPr>
                        <a:t> </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dirty="0">
                          <a:effectLst/>
                        </a:rPr>
                        <a:t>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solidFill>
                      <a:srgbClr val="D68B1C"/>
                    </a:solidFill>
                  </a:tcPr>
                </a:tc>
                <a:tc>
                  <a:txBody>
                    <a:bodyPr/>
                    <a:lstStyle/>
                    <a:p>
                      <a:pPr marL="0" marR="0" algn="just">
                        <a:lnSpc>
                          <a:spcPct val="150000"/>
                        </a:lnSpc>
                        <a:spcBef>
                          <a:spcPts val="0"/>
                        </a:spcBef>
                        <a:spcAft>
                          <a:spcPts val="1000"/>
                        </a:spcAft>
                      </a:pPr>
                      <a:r>
                        <a:rPr lang="en-GB" sz="1400" dirty="0">
                          <a:effectLst/>
                        </a:rPr>
                        <a:t>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a:effectLst/>
                        </a:rPr>
                        <a:t> </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a:effectLst/>
                        </a:rPr>
                        <a:t> </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extLst>
                  <a:ext uri="{0D108BD9-81ED-4DB2-BD59-A6C34878D82A}">
                    <a16:rowId xmlns:a16="http://schemas.microsoft.com/office/drawing/2014/main" val="10003"/>
                  </a:ext>
                </a:extLst>
              </a:tr>
              <a:tr h="962555">
                <a:tc>
                  <a:txBody>
                    <a:bodyPr/>
                    <a:lstStyle/>
                    <a:p>
                      <a:pPr marL="0" marR="0" algn="just">
                        <a:lnSpc>
                          <a:spcPct val="150000"/>
                        </a:lnSpc>
                        <a:spcBef>
                          <a:spcPts val="0"/>
                        </a:spcBef>
                        <a:spcAft>
                          <a:spcPts val="1000"/>
                        </a:spcAft>
                      </a:pPr>
                      <a:r>
                        <a:rPr lang="en-GB" sz="1400">
                          <a:effectLst/>
                        </a:rPr>
                        <a:t>Business permits and registrations</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a:effectLst/>
                        </a:rPr>
                        <a:t> </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dirty="0">
                          <a:effectLst/>
                        </a:rPr>
                        <a:t>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solidFill>
                      <a:srgbClr val="D09622"/>
                    </a:solidFill>
                  </a:tcPr>
                </a:tc>
                <a:tc>
                  <a:txBody>
                    <a:bodyPr/>
                    <a:lstStyle/>
                    <a:p>
                      <a:pPr marL="0" marR="0" algn="just">
                        <a:lnSpc>
                          <a:spcPct val="150000"/>
                        </a:lnSpc>
                        <a:spcBef>
                          <a:spcPts val="0"/>
                        </a:spcBef>
                        <a:spcAft>
                          <a:spcPts val="1000"/>
                        </a:spcAft>
                      </a:pPr>
                      <a:r>
                        <a:rPr lang="en-GB" sz="1400">
                          <a:effectLst/>
                        </a:rPr>
                        <a:t> </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a:effectLst/>
                        </a:rPr>
                        <a:t> </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dirty="0">
                          <a:effectLst/>
                        </a:rPr>
                        <a:t>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369524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080843606"/>
              </p:ext>
            </p:extLst>
          </p:nvPr>
        </p:nvGraphicFramePr>
        <p:xfrm>
          <a:off x="448965" y="222195"/>
          <a:ext cx="7787957" cy="5291804"/>
        </p:xfrm>
        <a:graphic>
          <a:graphicData uri="http://schemas.openxmlformats.org/drawingml/2006/table">
            <a:tbl>
              <a:tblPr firstRow="1" bandRow="1">
                <a:tableStyleId>{5C22544A-7EE6-4342-B048-85BDC9FD1C3A}</a:tableStyleId>
              </a:tblPr>
              <a:tblGrid>
                <a:gridCol w="1527050">
                  <a:extLst>
                    <a:ext uri="{9D8B030D-6E8A-4147-A177-3AD203B41FA5}">
                      <a16:colId xmlns:a16="http://schemas.microsoft.com/office/drawing/2014/main" val="20000"/>
                    </a:ext>
                  </a:extLst>
                </a:gridCol>
                <a:gridCol w="1068935">
                  <a:extLst>
                    <a:ext uri="{9D8B030D-6E8A-4147-A177-3AD203B41FA5}">
                      <a16:colId xmlns:a16="http://schemas.microsoft.com/office/drawing/2014/main" val="20001"/>
                    </a:ext>
                  </a:extLst>
                </a:gridCol>
                <a:gridCol w="1297993">
                  <a:extLst>
                    <a:ext uri="{9D8B030D-6E8A-4147-A177-3AD203B41FA5}">
                      <a16:colId xmlns:a16="http://schemas.microsoft.com/office/drawing/2014/main" val="20002"/>
                    </a:ext>
                  </a:extLst>
                </a:gridCol>
                <a:gridCol w="1297993">
                  <a:extLst>
                    <a:ext uri="{9D8B030D-6E8A-4147-A177-3AD203B41FA5}">
                      <a16:colId xmlns:a16="http://schemas.microsoft.com/office/drawing/2014/main" val="20003"/>
                    </a:ext>
                  </a:extLst>
                </a:gridCol>
                <a:gridCol w="1297993">
                  <a:extLst>
                    <a:ext uri="{9D8B030D-6E8A-4147-A177-3AD203B41FA5}">
                      <a16:colId xmlns:a16="http://schemas.microsoft.com/office/drawing/2014/main" val="20004"/>
                    </a:ext>
                  </a:extLst>
                </a:gridCol>
                <a:gridCol w="1297993">
                  <a:extLst>
                    <a:ext uri="{9D8B030D-6E8A-4147-A177-3AD203B41FA5}">
                      <a16:colId xmlns:a16="http://schemas.microsoft.com/office/drawing/2014/main" val="20005"/>
                    </a:ext>
                  </a:extLst>
                </a:gridCol>
              </a:tblGrid>
              <a:tr h="539111">
                <a:tc>
                  <a:txBody>
                    <a:bodyPr/>
                    <a:lstStyle/>
                    <a:p>
                      <a:pPr marL="0" marR="0" algn="just">
                        <a:lnSpc>
                          <a:spcPct val="150000"/>
                        </a:lnSpc>
                        <a:spcBef>
                          <a:spcPts val="0"/>
                        </a:spcBef>
                        <a:spcAft>
                          <a:spcPts val="1000"/>
                        </a:spcAft>
                      </a:pPr>
                      <a:r>
                        <a:rPr lang="en-GB" sz="1400" dirty="0">
                          <a:effectLst/>
                        </a:rPr>
                        <a:t>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dirty="0">
                          <a:effectLst/>
                        </a:rPr>
                        <a:t>January 2017 Week 1</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dirty="0">
                          <a:effectLst/>
                        </a:rPr>
                        <a:t>January 2017 Week 2</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dirty="0">
                          <a:effectLst/>
                        </a:rPr>
                        <a:t>January 2017 Week 3</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dirty="0">
                          <a:effectLst/>
                        </a:rPr>
                        <a:t>January 2017 Week 4</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tc>
                  <a:txBody>
                    <a:bodyPr/>
                    <a:lstStyle/>
                    <a:p>
                      <a:pPr marL="0" marR="0" algn="just">
                        <a:lnSpc>
                          <a:spcPct val="150000"/>
                        </a:lnSpc>
                        <a:spcBef>
                          <a:spcPts val="0"/>
                        </a:spcBef>
                        <a:spcAft>
                          <a:spcPts val="1000"/>
                        </a:spcAft>
                      </a:pPr>
                      <a:r>
                        <a:rPr lang="en-GB" sz="1400" dirty="0">
                          <a:effectLst/>
                        </a:rPr>
                        <a:t>February 2017 Week 1</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884" marR="59884" marT="9455" marB="0"/>
                </a:tc>
                <a:extLst>
                  <a:ext uri="{0D108BD9-81ED-4DB2-BD59-A6C34878D82A}">
                    <a16:rowId xmlns:a16="http://schemas.microsoft.com/office/drawing/2014/main" val="10000"/>
                  </a:ext>
                </a:extLst>
              </a:tr>
              <a:tr h="1335630">
                <a:tc>
                  <a:txBody>
                    <a:bodyPr/>
                    <a:lstStyle/>
                    <a:p>
                      <a:pPr marL="0" marR="0" algn="just">
                        <a:lnSpc>
                          <a:spcPct val="150000"/>
                        </a:lnSpc>
                        <a:spcBef>
                          <a:spcPts val="0"/>
                        </a:spcBef>
                        <a:spcAft>
                          <a:spcPts val="1000"/>
                        </a:spcAft>
                      </a:pPr>
                      <a:r>
                        <a:rPr lang="en-GB" sz="1400" b="1">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Official Website and marketing resources set up</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325" marR="60325" marT="9525" marB="0"/>
                </a:tc>
                <a:tc>
                  <a:txBody>
                    <a:bodyPr/>
                    <a:lstStyle/>
                    <a:p>
                      <a:pPr marL="0" marR="0" algn="just">
                        <a:lnSpc>
                          <a:spcPct val="150000"/>
                        </a:lnSpc>
                        <a:spcBef>
                          <a:spcPts val="0"/>
                        </a:spcBef>
                        <a:spcAft>
                          <a:spcPts val="1000"/>
                        </a:spcAft>
                      </a:pPr>
                      <a:r>
                        <a:rPr lang="en-GB" sz="1400" b="1">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325" marR="60325" marT="9525" marB="0"/>
                </a:tc>
                <a:tc>
                  <a:txBody>
                    <a:bodyPr/>
                    <a:lstStyle/>
                    <a:p>
                      <a:pPr marL="0" marR="0" algn="just">
                        <a:lnSpc>
                          <a:spcPct val="150000"/>
                        </a:lnSpc>
                        <a:spcBef>
                          <a:spcPts val="0"/>
                        </a:spcBef>
                        <a:spcAft>
                          <a:spcPts val="1000"/>
                        </a:spcAft>
                      </a:pPr>
                      <a:r>
                        <a:rPr lang="en-GB" sz="1400" b="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325" marR="60325" marT="9525" marB="0">
                    <a:solidFill>
                      <a:srgbClr val="D09622"/>
                    </a:solidFill>
                  </a:tcPr>
                </a:tc>
                <a:tc>
                  <a:txBody>
                    <a:bodyPr/>
                    <a:lstStyle/>
                    <a:p>
                      <a:pPr marL="0" marR="0" algn="just">
                        <a:lnSpc>
                          <a:spcPct val="150000"/>
                        </a:lnSpc>
                        <a:spcBef>
                          <a:spcPts val="0"/>
                        </a:spcBef>
                        <a:spcAft>
                          <a:spcPts val="1000"/>
                        </a:spcAft>
                      </a:pPr>
                      <a:r>
                        <a:rPr lang="en-GB" sz="1400" b="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325" marR="60325" marT="9525" marB="0"/>
                </a:tc>
                <a:tc>
                  <a:txBody>
                    <a:bodyPr/>
                    <a:lstStyle/>
                    <a:p>
                      <a:pPr marL="0" marR="0" algn="just">
                        <a:lnSpc>
                          <a:spcPct val="150000"/>
                        </a:lnSpc>
                        <a:spcBef>
                          <a:spcPts val="0"/>
                        </a:spcBef>
                        <a:spcAft>
                          <a:spcPts val="1000"/>
                        </a:spcAft>
                      </a:pPr>
                      <a:r>
                        <a:rPr lang="en-GB" sz="1400" b="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325" marR="60325" marT="9525" marB="0"/>
                </a:tc>
                <a:tc>
                  <a:txBody>
                    <a:bodyPr/>
                    <a:lstStyle/>
                    <a:p>
                      <a:pPr marL="0" marR="0" algn="just">
                        <a:lnSpc>
                          <a:spcPct val="150000"/>
                        </a:lnSpc>
                        <a:spcBef>
                          <a:spcPts val="0"/>
                        </a:spcBef>
                        <a:spcAft>
                          <a:spcPts val="1000"/>
                        </a:spcAft>
                      </a:pPr>
                      <a:r>
                        <a:rPr lang="en-GB" sz="1400" b="1">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325" marR="60325" marT="9525" marB="0"/>
                </a:tc>
                <a:extLst>
                  <a:ext uri="{0D108BD9-81ED-4DB2-BD59-A6C34878D82A}">
                    <a16:rowId xmlns:a16="http://schemas.microsoft.com/office/drawing/2014/main" val="10001"/>
                  </a:ext>
                </a:extLst>
              </a:tr>
              <a:tr h="1405660">
                <a:tc>
                  <a:txBody>
                    <a:bodyPr/>
                    <a:lstStyle/>
                    <a:p>
                      <a:pPr marL="0" marR="0" algn="just">
                        <a:lnSpc>
                          <a:spcPct val="150000"/>
                        </a:lnSpc>
                        <a:spcBef>
                          <a:spcPts val="0"/>
                        </a:spcBef>
                        <a:spcAft>
                          <a:spcPts val="1000"/>
                        </a:spcAft>
                      </a:pPr>
                      <a:r>
                        <a:rPr lang="en-GB" sz="1400" b="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Car Vehicle acquisition/Purchase</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GB" sz="1400" b="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an acquisitions</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325" marR="60325" marT="9525" marB="0"/>
                </a:tc>
                <a:tc>
                  <a:txBody>
                    <a:bodyPr/>
                    <a:lstStyle/>
                    <a:p>
                      <a:pPr marL="0" marR="0" algn="just">
                        <a:lnSpc>
                          <a:spcPct val="150000"/>
                        </a:lnSpc>
                        <a:spcBef>
                          <a:spcPts val="0"/>
                        </a:spcBef>
                        <a:spcAft>
                          <a:spcPts val="1000"/>
                        </a:spcAft>
                      </a:pPr>
                      <a:r>
                        <a:rPr lang="en-GB" sz="1400" b="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325" marR="60325" marT="9525" marB="0"/>
                </a:tc>
                <a:tc>
                  <a:txBody>
                    <a:bodyPr/>
                    <a:lstStyle/>
                    <a:p>
                      <a:pPr marL="0" marR="0" algn="just">
                        <a:lnSpc>
                          <a:spcPct val="150000"/>
                        </a:lnSpc>
                        <a:spcBef>
                          <a:spcPts val="0"/>
                        </a:spcBef>
                        <a:spcAft>
                          <a:spcPts val="1000"/>
                        </a:spcAft>
                      </a:pPr>
                      <a:r>
                        <a:rPr lang="en-GB" sz="1400" b="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325" marR="60325" marT="9525" marB="0"/>
                </a:tc>
                <a:tc>
                  <a:txBody>
                    <a:bodyPr/>
                    <a:lstStyle/>
                    <a:p>
                      <a:pPr marL="0" marR="0" algn="just">
                        <a:lnSpc>
                          <a:spcPct val="150000"/>
                        </a:lnSpc>
                        <a:spcBef>
                          <a:spcPts val="0"/>
                        </a:spcBef>
                        <a:spcAft>
                          <a:spcPts val="1000"/>
                        </a:spcAft>
                      </a:pPr>
                      <a:r>
                        <a:rPr lang="en-GB" sz="1400" b="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325" marR="60325" marT="9525" marB="0">
                    <a:solidFill>
                      <a:schemeClr val="tx1"/>
                    </a:solidFill>
                  </a:tcPr>
                </a:tc>
                <a:tc>
                  <a:txBody>
                    <a:bodyPr/>
                    <a:lstStyle/>
                    <a:p>
                      <a:pPr marL="0" marR="0" algn="just">
                        <a:lnSpc>
                          <a:spcPct val="150000"/>
                        </a:lnSpc>
                        <a:spcBef>
                          <a:spcPts val="0"/>
                        </a:spcBef>
                        <a:spcAft>
                          <a:spcPts val="1000"/>
                        </a:spcAft>
                      </a:pPr>
                      <a:r>
                        <a:rPr lang="en-GB" sz="1400" b="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325" marR="60325" marT="9525" marB="0"/>
                </a:tc>
                <a:tc>
                  <a:txBody>
                    <a:bodyPr/>
                    <a:lstStyle/>
                    <a:p>
                      <a:pPr marL="0" marR="0" algn="just">
                        <a:lnSpc>
                          <a:spcPct val="150000"/>
                        </a:lnSpc>
                        <a:spcBef>
                          <a:spcPts val="0"/>
                        </a:spcBef>
                        <a:spcAft>
                          <a:spcPts val="1000"/>
                        </a:spcAft>
                      </a:pPr>
                      <a:r>
                        <a:rPr lang="en-GB" sz="1400" b="1">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endParaRPr lang="en-US"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325" marR="60325" marT="9525" marB="0"/>
                </a:tc>
                <a:extLst>
                  <a:ext uri="{0D108BD9-81ED-4DB2-BD59-A6C34878D82A}">
                    <a16:rowId xmlns:a16="http://schemas.microsoft.com/office/drawing/2014/main" val="10002"/>
                  </a:ext>
                </a:extLst>
              </a:tr>
              <a:tr h="1569914">
                <a:tc>
                  <a:txBody>
                    <a:bodyPr/>
                    <a:lstStyle/>
                    <a:p>
                      <a:pPr marL="0" marR="0" algn="just">
                        <a:lnSpc>
                          <a:spcPct val="150000"/>
                        </a:lnSpc>
                        <a:spcBef>
                          <a:spcPts val="0"/>
                        </a:spcBef>
                        <a:spcAft>
                          <a:spcPts val="1000"/>
                        </a:spcAft>
                      </a:pPr>
                      <a:r>
                        <a:rPr lang="en-GB" sz="1400" b="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Promotion and Awareness both online and in the community</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325" marR="60325" marT="9525" marB="0"/>
                </a:tc>
                <a:tc>
                  <a:txBody>
                    <a:bodyPr/>
                    <a:lstStyle/>
                    <a:p>
                      <a:pPr marL="0" marR="0" algn="just">
                        <a:lnSpc>
                          <a:spcPct val="150000"/>
                        </a:lnSpc>
                        <a:spcBef>
                          <a:spcPts val="0"/>
                        </a:spcBef>
                        <a:spcAft>
                          <a:spcPts val="1000"/>
                        </a:spcAft>
                      </a:pPr>
                      <a:r>
                        <a:rPr lang="en-GB" sz="1400" b="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325" marR="60325" marT="9525" marB="0"/>
                </a:tc>
                <a:tc>
                  <a:txBody>
                    <a:bodyPr/>
                    <a:lstStyle/>
                    <a:p>
                      <a:pPr marL="0" marR="0" algn="just">
                        <a:lnSpc>
                          <a:spcPct val="150000"/>
                        </a:lnSpc>
                        <a:spcBef>
                          <a:spcPts val="0"/>
                        </a:spcBef>
                        <a:spcAft>
                          <a:spcPts val="1000"/>
                        </a:spcAft>
                      </a:pPr>
                      <a:r>
                        <a:rPr lang="en-GB" sz="1400" b="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325" marR="60325" marT="9525" marB="0"/>
                </a:tc>
                <a:tc>
                  <a:txBody>
                    <a:bodyPr/>
                    <a:lstStyle/>
                    <a:p>
                      <a:pPr marL="0" marR="0" algn="just">
                        <a:lnSpc>
                          <a:spcPct val="150000"/>
                        </a:lnSpc>
                        <a:spcBef>
                          <a:spcPts val="0"/>
                        </a:spcBef>
                        <a:spcAft>
                          <a:spcPts val="1000"/>
                        </a:spcAft>
                      </a:pPr>
                      <a:r>
                        <a:rPr lang="en-GB" sz="1400" b="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325" marR="60325" marT="9525" marB="0">
                    <a:solidFill>
                      <a:schemeClr val="tx1"/>
                    </a:solidFill>
                  </a:tcPr>
                </a:tc>
                <a:tc>
                  <a:txBody>
                    <a:bodyPr/>
                    <a:lstStyle/>
                    <a:p>
                      <a:pPr marL="0" marR="0" algn="just">
                        <a:lnSpc>
                          <a:spcPct val="150000"/>
                        </a:lnSpc>
                        <a:spcBef>
                          <a:spcPts val="0"/>
                        </a:spcBef>
                        <a:spcAft>
                          <a:spcPts val="1000"/>
                        </a:spcAft>
                      </a:pPr>
                      <a:r>
                        <a:rPr lang="en-GB" sz="1400" b="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325" marR="60325" marT="9525" marB="0"/>
                </a:tc>
                <a:tc>
                  <a:txBody>
                    <a:bodyPr/>
                    <a:lstStyle/>
                    <a:p>
                      <a:pPr marL="0" marR="0" algn="just">
                        <a:lnSpc>
                          <a:spcPct val="150000"/>
                        </a:lnSpc>
                        <a:spcBef>
                          <a:spcPts val="0"/>
                        </a:spcBef>
                        <a:spcAft>
                          <a:spcPts val="1000"/>
                        </a:spcAft>
                      </a:pPr>
                      <a:r>
                        <a:rPr lang="en-GB" sz="1400" b="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325" marR="60325" marT="9525" marB="0"/>
                </a:tc>
                <a:extLst>
                  <a:ext uri="{0D108BD9-81ED-4DB2-BD59-A6C34878D82A}">
                    <a16:rowId xmlns:a16="http://schemas.microsoft.com/office/drawing/2014/main" val="10003"/>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171881029"/>
              </p:ext>
            </p:extLst>
          </p:nvPr>
        </p:nvGraphicFramePr>
        <p:xfrm>
          <a:off x="448965" y="5414165"/>
          <a:ext cx="7787957" cy="610820"/>
        </p:xfrm>
        <a:graphic>
          <a:graphicData uri="http://schemas.openxmlformats.org/drawingml/2006/table">
            <a:tbl>
              <a:tblPr firstRow="1" bandRow="1">
                <a:tableStyleId>{5C22544A-7EE6-4342-B048-85BDC9FD1C3A}</a:tableStyleId>
              </a:tblPr>
              <a:tblGrid>
                <a:gridCol w="1497684">
                  <a:extLst>
                    <a:ext uri="{9D8B030D-6E8A-4147-A177-3AD203B41FA5}">
                      <a16:colId xmlns:a16="http://schemas.microsoft.com/office/drawing/2014/main" val="20000"/>
                    </a:ext>
                  </a:extLst>
                </a:gridCol>
                <a:gridCol w="1048379">
                  <a:extLst>
                    <a:ext uri="{9D8B030D-6E8A-4147-A177-3AD203B41FA5}">
                      <a16:colId xmlns:a16="http://schemas.microsoft.com/office/drawing/2014/main" val="20001"/>
                    </a:ext>
                  </a:extLst>
                </a:gridCol>
                <a:gridCol w="1347916">
                  <a:extLst>
                    <a:ext uri="{9D8B030D-6E8A-4147-A177-3AD203B41FA5}">
                      <a16:colId xmlns:a16="http://schemas.microsoft.com/office/drawing/2014/main" val="20002"/>
                    </a:ext>
                  </a:extLst>
                </a:gridCol>
                <a:gridCol w="1297992">
                  <a:extLst>
                    <a:ext uri="{9D8B030D-6E8A-4147-A177-3AD203B41FA5}">
                      <a16:colId xmlns:a16="http://schemas.microsoft.com/office/drawing/2014/main" val="20003"/>
                    </a:ext>
                  </a:extLst>
                </a:gridCol>
                <a:gridCol w="1297993">
                  <a:extLst>
                    <a:ext uri="{9D8B030D-6E8A-4147-A177-3AD203B41FA5}">
                      <a16:colId xmlns:a16="http://schemas.microsoft.com/office/drawing/2014/main" val="20004"/>
                    </a:ext>
                  </a:extLst>
                </a:gridCol>
                <a:gridCol w="1297993">
                  <a:extLst>
                    <a:ext uri="{9D8B030D-6E8A-4147-A177-3AD203B41FA5}">
                      <a16:colId xmlns:a16="http://schemas.microsoft.com/office/drawing/2014/main" val="20005"/>
                    </a:ext>
                  </a:extLst>
                </a:gridCol>
              </a:tblGrid>
              <a:tr h="610820">
                <a:tc>
                  <a:txBody>
                    <a:bodyPr/>
                    <a:lstStyle/>
                    <a:p>
                      <a:r>
                        <a:rPr lang="en-GB" sz="1400" b="1" kern="1200" dirty="0">
                          <a:solidFill>
                            <a:schemeClr val="tx1"/>
                          </a:solidFill>
                          <a:effectLst/>
                          <a:latin typeface="Times New Roman" panose="02020603050405020304" pitchFamily="18" charset="0"/>
                          <a:ea typeface="+mn-ea"/>
                          <a:cs typeface="Times New Roman" panose="02020603050405020304" pitchFamily="18" charset="0"/>
                        </a:rPr>
                        <a:t>Business Opens</a:t>
                      </a:r>
                      <a:endParaRPr lang="en-US" sz="1400" dirty="0">
                        <a:solidFill>
                          <a:schemeClr val="tx1"/>
                        </a:solidFill>
                        <a:latin typeface="Times New Roman" panose="02020603050405020304" pitchFamily="18" charset="0"/>
                        <a:cs typeface="Times New Roman" panose="02020603050405020304" pitchFamily="18" charset="0"/>
                      </a:endParaRPr>
                    </a:p>
                  </a:txBody>
                  <a:tcPr>
                    <a:solidFill>
                      <a:schemeClr val="accent1">
                        <a:lumMod val="40000"/>
                        <a:lumOff val="60000"/>
                      </a:schemeClr>
                    </a:solidFill>
                  </a:tcPr>
                </a:tc>
                <a:tc>
                  <a:txBody>
                    <a:bodyPr/>
                    <a:lstStyle/>
                    <a:p>
                      <a:endParaRPr lang="en-US" dirty="0"/>
                    </a:p>
                  </a:txBody>
                  <a:tcPr>
                    <a:solidFill>
                      <a:schemeClr val="accent1">
                        <a:lumMod val="40000"/>
                        <a:lumOff val="60000"/>
                      </a:schemeClr>
                    </a:solidFill>
                  </a:tcPr>
                </a:tc>
                <a:tc>
                  <a:txBody>
                    <a:bodyPr/>
                    <a:lstStyle/>
                    <a:p>
                      <a:endParaRPr lang="en-US" dirty="0"/>
                    </a:p>
                  </a:txBody>
                  <a:tcPr>
                    <a:solidFill>
                      <a:schemeClr val="accent1">
                        <a:lumMod val="40000"/>
                        <a:lumOff val="60000"/>
                      </a:schemeClr>
                    </a:solidFill>
                  </a:tcPr>
                </a:tc>
                <a:tc>
                  <a:txBody>
                    <a:bodyPr/>
                    <a:lstStyle/>
                    <a:p>
                      <a:endParaRPr lang="en-US" dirty="0"/>
                    </a:p>
                  </a:txBody>
                  <a:tcPr>
                    <a:solidFill>
                      <a:schemeClr val="accent1">
                        <a:lumMod val="40000"/>
                        <a:lumOff val="60000"/>
                      </a:schemeClr>
                    </a:solidFill>
                  </a:tcPr>
                </a:tc>
                <a:tc>
                  <a:txBody>
                    <a:bodyPr/>
                    <a:lstStyle/>
                    <a:p>
                      <a:endParaRPr lang="en-US" dirty="0"/>
                    </a:p>
                  </a:txBody>
                  <a:tcPr>
                    <a:solidFill>
                      <a:schemeClr val="tx2"/>
                    </a:solidFill>
                  </a:tcPr>
                </a:tc>
                <a:tc>
                  <a:txBody>
                    <a:bodyPr/>
                    <a:lstStyle/>
                    <a:p>
                      <a:endParaRPr lang="en-US" dirty="0"/>
                    </a:p>
                  </a:txBody>
                  <a:tcPr>
                    <a:solidFill>
                      <a:schemeClr val="accent1">
                        <a:lumMod val="40000"/>
                        <a:lumOff val="60000"/>
                      </a:schemeClr>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23852054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42355" y="358423"/>
            <a:ext cx="8229600" cy="6260905"/>
          </a:xfrm>
        </p:spPr>
        <p:txBody>
          <a:bodyPr>
            <a:normAutofit fontScale="77500" lnSpcReduction="20000"/>
          </a:bodyPr>
          <a:lstStyle/>
          <a:p>
            <a:pPr marL="0" indent="0">
              <a:buNone/>
            </a:pPr>
            <a:r>
              <a:rPr lang="en-GB" b="1" u="sng" dirty="0"/>
              <a:t>In the project, different steps or tasks would be done such as</a:t>
            </a:r>
            <a:endParaRPr lang="en-US" b="1" u="sng" dirty="0"/>
          </a:p>
          <a:p>
            <a:pPr lvl="0"/>
            <a:r>
              <a:rPr lang="en-GB" dirty="0"/>
              <a:t>Organising feasible study </a:t>
            </a:r>
            <a:endParaRPr lang="en-US" dirty="0"/>
          </a:p>
          <a:p>
            <a:pPr lvl="0"/>
            <a:r>
              <a:rPr lang="en-GB" dirty="0"/>
              <a:t>Getting business permit and registration </a:t>
            </a:r>
            <a:endParaRPr lang="en-US" dirty="0"/>
          </a:p>
          <a:p>
            <a:pPr lvl="0"/>
            <a:r>
              <a:rPr lang="en-GB" dirty="0"/>
              <a:t>Marketing resources </a:t>
            </a:r>
            <a:endParaRPr lang="en-US" dirty="0"/>
          </a:p>
          <a:p>
            <a:pPr lvl="0"/>
            <a:r>
              <a:rPr lang="en-GB" dirty="0"/>
              <a:t>Purchase of cars </a:t>
            </a:r>
            <a:endParaRPr lang="en-US" dirty="0"/>
          </a:p>
          <a:p>
            <a:pPr lvl="0"/>
            <a:r>
              <a:rPr lang="en-GB" dirty="0"/>
              <a:t>Online promotion  </a:t>
            </a:r>
            <a:endParaRPr lang="en-US" dirty="0"/>
          </a:p>
          <a:p>
            <a:pPr lvl="0"/>
            <a:r>
              <a:rPr lang="en-GB" dirty="0"/>
              <a:t>Opening business</a:t>
            </a:r>
            <a:endParaRPr lang="en-US" dirty="0"/>
          </a:p>
          <a:p>
            <a:r>
              <a:rPr lang="en-GB" dirty="0"/>
              <a:t>The project will take 1 month by starting date of 05.01.2018 and completion date is 05.02.2018</a:t>
            </a:r>
            <a:endParaRPr lang="en-US" dirty="0"/>
          </a:p>
          <a:p>
            <a:r>
              <a:rPr lang="en-GB" dirty="0"/>
              <a:t>The project manager is responsible for monitoring each phase task completion success criteria before initiating another task. </a:t>
            </a:r>
          </a:p>
          <a:p>
            <a:pPr marL="0" indent="0">
              <a:buNone/>
            </a:pPr>
            <a:endParaRPr lang="en-GB" dirty="0"/>
          </a:p>
          <a:p>
            <a:pPr marL="0" indent="0">
              <a:buNone/>
            </a:pPr>
            <a:r>
              <a:rPr lang="en-GB" b="1" u="sng" dirty="0"/>
              <a:t>Human Resource Requirements:  </a:t>
            </a:r>
            <a:endParaRPr lang="en-US" u="sng" dirty="0"/>
          </a:p>
          <a:p>
            <a:pPr marL="0" indent="0">
              <a:buNone/>
            </a:pPr>
            <a:endParaRPr lang="en-US" dirty="0"/>
          </a:p>
          <a:p>
            <a:pPr marL="0" indent="0">
              <a:buNone/>
            </a:pPr>
            <a:r>
              <a:rPr lang="en-GB" b="1" dirty="0"/>
              <a:t>Project Team</a:t>
            </a:r>
            <a:endParaRPr lang="en-US" dirty="0"/>
          </a:p>
          <a:p>
            <a:pPr lvl="0"/>
            <a:r>
              <a:rPr lang="en-GB" dirty="0"/>
              <a:t>HR manager </a:t>
            </a:r>
            <a:endParaRPr lang="en-US" dirty="0"/>
          </a:p>
          <a:p>
            <a:pPr lvl="0"/>
            <a:r>
              <a:rPr lang="en-GB" dirty="0"/>
              <a:t>Marketing personal</a:t>
            </a:r>
            <a:endParaRPr lang="en-US" dirty="0"/>
          </a:p>
          <a:p>
            <a:r>
              <a:rPr lang="en-GB" dirty="0"/>
              <a:t>Technicians </a:t>
            </a:r>
          </a:p>
          <a:p>
            <a:pPr marL="0" indent="0">
              <a:buNone/>
            </a:pPr>
            <a:endParaRPr lang="en-US" dirty="0"/>
          </a:p>
        </p:txBody>
      </p:sp>
      <p:pic>
        <p:nvPicPr>
          <p:cNvPr id="5"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82820" y="4497935"/>
            <a:ext cx="3206805" cy="20484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25960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8965" y="527605"/>
            <a:ext cx="8229600" cy="5445853"/>
          </a:xfrm>
        </p:spPr>
        <p:txBody>
          <a:bodyPr>
            <a:normAutofit fontScale="77500" lnSpcReduction="20000"/>
          </a:bodyPr>
          <a:lstStyle/>
          <a:p>
            <a:pPr marL="0" indent="0">
              <a:buNone/>
            </a:pPr>
            <a:r>
              <a:rPr lang="en-GB" b="1" dirty="0"/>
              <a:t>Support Staff</a:t>
            </a:r>
            <a:endParaRPr lang="en-US" dirty="0"/>
          </a:p>
          <a:p>
            <a:r>
              <a:rPr lang="en-GB" dirty="0"/>
              <a:t>Not essential </a:t>
            </a:r>
          </a:p>
          <a:p>
            <a:pPr marL="0" indent="0">
              <a:buNone/>
            </a:pPr>
            <a:r>
              <a:rPr lang="en-GB" b="1" dirty="0"/>
              <a:t>Additional Staff</a:t>
            </a:r>
            <a:endParaRPr lang="en-US" dirty="0"/>
          </a:p>
          <a:p>
            <a:r>
              <a:rPr lang="en-GB" dirty="0"/>
              <a:t>Not essential </a:t>
            </a:r>
          </a:p>
          <a:p>
            <a:pPr marL="0" indent="0">
              <a:buNone/>
            </a:pPr>
            <a:endParaRPr lang="en-GB" dirty="0"/>
          </a:p>
          <a:p>
            <a:pPr marL="0" indent="0">
              <a:buNone/>
            </a:pPr>
            <a:r>
              <a:rPr lang="en-GB" b="1" u="sng" dirty="0"/>
              <a:t>Project Control:  Monitoring mechanisms</a:t>
            </a:r>
            <a:endParaRPr lang="en-US" u="sng" dirty="0"/>
          </a:p>
          <a:p>
            <a:r>
              <a:rPr lang="en-GB" dirty="0"/>
              <a:t>The project manager has the command to monitor all task mechanism by development of Gantt chart at starting phase of Rent A Car 24 hours company project.</a:t>
            </a:r>
          </a:p>
          <a:p>
            <a:pPr marL="0" indent="0">
              <a:buNone/>
            </a:pPr>
            <a:endParaRPr lang="en-GB" dirty="0"/>
          </a:p>
          <a:p>
            <a:pPr marL="0" indent="0">
              <a:buNone/>
            </a:pPr>
            <a:r>
              <a:rPr lang="en-GB" b="1" u="sng" dirty="0"/>
              <a:t>Communication channels and schedules</a:t>
            </a:r>
            <a:endParaRPr lang="en-US" u="sng" dirty="0"/>
          </a:p>
          <a:p>
            <a:r>
              <a:rPr lang="en-GB" dirty="0"/>
              <a:t>Communication channels like virtual meeting, conference, emails and telephonic calls are being used by project manager to contact and send project information to team members </a:t>
            </a:r>
            <a:r>
              <a:rPr lang="en-US" dirty="0"/>
              <a:t>(</a:t>
            </a:r>
            <a:r>
              <a:rPr lang="en-US" dirty="0" err="1"/>
              <a:t>Daw</a:t>
            </a:r>
            <a:r>
              <a:rPr lang="en-US" dirty="0"/>
              <a:t>, 2016)</a:t>
            </a:r>
            <a:r>
              <a:rPr lang="en-GB" dirty="0"/>
              <a:t>. </a:t>
            </a:r>
          </a:p>
          <a:p>
            <a:r>
              <a:rPr lang="en-GB" dirty="0"/>
              <a:t>Twice in week of implemented Rent A Car 24 hour’s company development project communication is being done which is further reported to Managing Director. </a:t>
            </a:r>
            <a:endParaRPr lang="en-US" dirty="0"/>
          </a:p>
        </p:txBody>
      </p:sp>
    </p:spTree>
    <p:extLst>
      <p:ext uri="{BB962C8B-B14F-4D97-AF65-F5344CB8AC3E}">
        <p14:creationId xmlns:p14="http://schemas.microsoft.com/office/powerpoint/2010/main" val="12093728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96260" y="527606"/>
            <a:ext cx="7482545" cy="3054100"/>
          </a:xfrm>
        </p:spPr>
        <p:txBody>
          <a:bodyPr/>
          <a:lstStyle/>
          <a:p>
            <a:pPr marL="0" indent="0">
              <a:buNone/>
            </a:pPr>
            <a:r>
              <a:rPr lang="en-GB" b="1" u="sng" dirty="0"/>
              <a:t>Quality Control</a:t>
            </a:r>
            <a:endParaRPr lang="en-US" u="sng" dirty="0"/>
          </a:p>
          <a:p>
            <a:pPr lvl="0"/>
            <a:r>
              <a:rPr lang="en-GB" sz="2000" dirty="0"/>
              <a:t>The business registration and permit is to be done and evaluated with prior permission from legislative.</a:t>
            </a:r>
            <a:endParaRPr lang="en-US" sz="2000" dirty="0"/>
          </a:p>
          <a:p>
            <a:r>
              <a:rPr lang="en-GB" sz="2000" dirty="0"/>
              <a:t>Post-implementation Review is done after achieving all project milestones.</a:t>
            </a:r>
          </a:p>
          <a:p>
            <a:pPr marL="0" indent="0">
              <a:buNone/>
            </a:pPr>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4357" y="2818181"/>
            <a:ext cx="7202563" cy="3817626"/>
          </a:xfrm>
          <a:prstGeom prst="rect">
            <a:avLst/>
          </a:prstGeom>
        </p:spPr>
      </p:pic>
    </p:spTree>
    <p:extLst>
      <p:ext uri="{BB962C8B-B14F-4D97-AF65-F5344CB8AC3E}">
        <p14:creationId xmlns:p14="http://schemas.microsoft.com/office/powerpoint/2010/main" val="19000949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985721"/>
            <a:ext cx="8229600" cy="916230"/>
          </a:xfrm>
        </p:spPr>
        <p:txBody>
          <a:bodyPr>
            <a:normAutofit fontScale="90000"/>
          </a:bodyPr>
          <a:lstStyle/>
          <a:p>
            <a:r>
              <a:rPr lang="en-US" b="1" dirty="0"/>
              <a:t>1.2 Is a project worth doing? Requires a Cost-Benefit Analysis with explanation</a:t>
            </a:r>
          </a:p>
        </p:txBody>
      </p:sp>
      <p:sp>
        <p:nvSpPr>
          <p:cNvPr id="3" name="Content Placeholder 2"/>
          <p:cNvSpPr>
            <a:spLocks noGrp="1"/>
          </p:cNvSpPr>
          <p:nvPr>
            <p:ph idx="1"/>
          </p:nvPr>
        </p:nvSpPr>
        <p:spPr/>
        <p:txBody>
          <a:bodyPr/>
          <a:lstStyle/>
          <a:p>
            <a:pPr marL="0" indent="0">
              <a:buNone/>
            </a:pPr>
            <a:r>
              <a:rPr lang="en-GB" dirty="0"/>
              <a:t>Yes, the project is worth of doing as it helps to demonstrate the scope and constraints of Rent A Car 24 hours company project while integrating its cab service business in Kennington. </a:t>
            </a:r>
            <a:endParaRPr lang="en-US" dirty="0"/>
          </a:p>
          <a:p>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1669878245"/>
              </p:ext>
            </p:extLst>
          </p:nvPr>
        </p:nvGraphicFramePr>
        <p:xfrm>
          <a:off x="601670" y="3887116"/>
          <a:ext cx="8398774" cy="2086343"/>
        </p:xfrm>
        <a:graphic>
          <a:graphicData uri="http://schemas.openxmlformats.org/drawingml/2006/table">
            <a:tbl>
              <a:tblPr firstRow="1" firstCol="1" bandRow="1">
                <a:tableStyleId>{5C22544A-7EE6-4342-B048-85BDC9FD1C3A}</a:tableStyleId>
              </a:tblPr>
              <a:tblGrid>
                <a:gridCol w="1166147">
                  <a:extLst>
                    <a:ext uri="{9D8B030D-6E8A-4147-A177-3AD203B41FA5}">
                      <a16:colId xmlns:a16="http://schemas.microsoft.com/office/drawing/2014/main" val="20000"/>
                    </a:ext>
                  </a:extLst>
                </a:gridCol>
                <a:gridCol w="2794811">
                  <a:extLst>
                    <a:ext uri="{9D8B030D-6E8A-4147-A177-3AD203B41FA5}">
                      <a16:colId xmlns:a16="http://schemas.microsoft.com/office/drawing/2014/main" val="20001"/>
                    </a:ext>
                  </a:extLst>
                </a:gridCol>
                <a:gridCol w="3158728">
                  <a:extLst>
                    <a:ext uri="{9D8B030D-6E8A-4147-A177-3AD203B41FA5}">
                      <a16:colId xmlns:a16="http://schemas.microsoft.com/office/drawing/2014/main" val="20002"/>
                    </a:ext>
                  </a:extLst>
                </a:gridCol>
                <a:gridCol w="1279088">
                  <a:extLst>
                    <a:ext uri="{9D8B030D-6E8A-4147-A177-3AD203B41FA5}">
                      <a16:colId xmlns:a16="http://schemas.microsoft.com/office/drawing/2014/main" val="20003"/>
                    </a:ext>
                  </a:extLst>
                </a:gridCol>
              </a:tblGrid>
              <a:tr h="515178">
                <a:tc>
                  <a:txBody>
                    <a:bodyPr/>
                    <a:lstStyle/>
                    <a:p>
                      <a:pPr marL="0" marR="0" algn="l">
                        <a:lnSpc>
                          <a:spcPct val="150000"/>
                        </a:lnSpc>
                        <a:spcBef>
                          <a:spcPts val="0"/>
                        </a:spcBef>
                        <a:spcAft>
                          <a:spcPts val="0"/>
                        </a:spcAft>
                      </a:pPr>
                      <a:r>
                        <a:rPr lang="en-US" sz="1400" dirty="0">
                          <a:effectLst/>
                        </a:rPr>
                        <a:t>Year</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l">
                        <a:lnSpc>
                          <a:spcPct val="150000"/>
                        </a:lnSpc>
                        <a:spcBef>
                          <a:spcPts val="0"/>
                        </a:spcBef>
                        <a:spcAft>
                          <a:spcPts val="0"/>
                        </a:spcAft>
                      </a:pPr>
                      <a:r>
                        <a:rPr lang="en-US" sz="1400" dirty="0">
                          <a:effectLst/>
                        </a:rPr>
                        <a:t>Investment or cost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l">
                        <a:lnSpc>
                          <a:spcPct val="150000"/>
                        </a:lnSpc>
                        <a:spcBef>
                          <a:spcPts val="0"/>
                        </a:spcBef>
                        <a:spcAft>
                          <a:spcPts val="0"/>
                        </a:spcAft>
                      </a:pPr>
                      <a:r>
                        <a:rPr lang="en-US" sz="1400" dirty="0">
                          <a:effectLst/>
                        </a:rPr>
                        <a:t>Income or benefits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l">
                        <a:lnSpc>
                          <a:spcPct val="150000"/>
                        </a:lnSpc>
                        <a:spcBef>
                          <a:spcPts val="0"/>
                        </a:spcBef>
                        <a:spcAft>
                          <a:spcPts val="0"/>
                        </a:spcAft>
                      </a:pPr>
                      <a:r>
                        <a:rPr lang="en-US" sz="1400">
                          <a:effectLst/>
                        </a:rPr>
                        <a:t>C-B ratio</a:t>
                      </a:r>
                      <a:endParaRPr lang="en-US"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0"/>
                  </a:ext>
                </a:extLst>
              </a:tr>
              <a:tr h="515178">
                <a:tc>
                  <a:txBody>
                    <a:bodyPr/>
                    <a:lstStyle/>
                    <a:p>
                      <a:pPr marL="0" marR="0" algn="r">
                        <a:lnSpc>
                          <a:spcPct val="150000"/>
                        </a:lnSpc>
                        <a:spcBef>
                          <a:spcPts val="0"/>
                        </a:spcBef>
                        <a:spcAft>
                          <a:spcPts val="0"/>
                        </a:spcAft>
                      </a:pPr>
                      <a:r>
                        <a:rPr lang="en-US" sz="1400">
                          <a:effectLst/>
                        </a:rPr>
                        <a:t>0</a:t>
                      </a:r>
                      <a:endParaRPr lang="en-US"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50000"/>
                        </a:lnSpc>
                        <a:spcBef>
                          <a:spcPts val="0"/>
                        </a:spcBef>
                        <a:spcAft>
                          <a:spcPts val="0"/>
                        </a:spcAft>
                      </a:pPr>
                      <a:r>
                        <a:rPr lang="en-US" sz="1400">
                          <a:effectLst/>
                        </a:rPr>
                        <a:t>30,000</a:t>
                      </a:r>
                      <a:endParaRPr lang="en-US"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50000"/>
                        </a:lnSpc>
                        <a:spcBef>
                          <a:spcPts val="0"/>
                        </a:spcBef>
                        <a:spcAft>
                          <a:spcPts val="0"/>
                        </a:spcAft>
                      </a:pPr>
                      <a:r>
                        <a:rPr lang="en-US" sz="1400" dirty="0">
                          <a:effectLst/>
                        </a:rPr>
                        <a:t>10,000</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50000"/>
                        </a:lnSpc>
                        <a:spcBef>
                          <a:spcPts val="0"/>
                        </a:spcBef>
                        <a:spcAft>
                          <a:spcPts val="0"/>
                        </a:spcAft>
                      </a:pPr>
                      <a:r>
                        <a:rPr lang="en-US" sz="1400">
                          <a:effectLst/>
                        </a:rPr>
                        <a:t>0.333333</a:t>
                      </a:r>
                      <a:endParaRPr lang="en-US"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1"/>
                  </a:ext>
                </a:extLst>
              </a:tr>
              <a:tr h="515178">
                <a:tc>
                  <a:txBody>
                    <a:bodyPr/>
                    <a:lstStyle/>
                    <a:p>
                      <a:pPr marL="0" marR="0" algn="r">
                        <a:lnSpc>
                          <a:spcPct val="150000"/>
                        </a:lnSpc>
                        <a:spcBef>
                          <a:spcPts val="0"/>
                        </a:spcBef>
                        <a:spcAft>
                          <a:spcPts val="0"/>
                        </a:spcAft>
                      </a:pPr>
                      <a:r>
                        <a:rPr lang="en-US" sz="1400">
                          <a:effectLst/>
                        </a:rPr>
                        <a:t>1</a:t>
                      </a:r>
                      <a:endParaRPr lang="en-US"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50000"/>
                        </a:lnSpc>
                        <a:spcBef>
                          <a:spcPts val="0"/>
                        </a:spcBef>
                        <a:spcAft>
                          <a:spcPts val="0"/>
                        </a:spcAft>
                      </a:pPr>
                      <a:r>
                        <a:rPr lang="en-US" sz="1400">
                          <a:effectLst/>
                        </a:rPr>
                        <a:t>30,000</a:t>
                      </a:r>
                      <a:endParaRPr lang="en-US"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50000"/>
                        </a:lnSpc>
                        <a:spcBef>
                          <a:spcPts val="0"/>
                        </a:spcBef>
                        <a:spcAft>
                          <a:spcPts val="0"/>
                        </a:spcAft>
                      </a:pPr>
                      <a:r>
                        <a:rPr lang="en-US" sz="1400" dirty="0">
                          <a:effectLst/>
                        </a:rPr>
                        <a:t>25,000</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50000"/>
                        </a:lnSpc>
                        <a:spcBef>
                          <a:spcPts val="0"/>
                        </a:spcBef>
                        <a:spcAft>
                          <a:spcPts val="0"/>
                        </a:spcAft>
                      </a:pPr>
                      <a:r>
                        <a:rPr lang="en-US" sz="1400" dirty="0">
                          <a:effectLst/>
                        </a:rPr>
                        <a:t>0.833333</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2"/>
                  </a:ext>
                </a:extLst>
              </a:tr>
              <a:tr h="540809">
                <a:tc>
                  <a:txBody>
                    <a:bodyPr/>
                    <a:lstStyle/>
                    <a:p>
                      <a:pPr marL="0" marR="0" algn="r">
                        <a:lnSpc>
                          <a:spcPct val="150000"/>
                        </a:lnSpc>
                        <a:spcBef>
                          <a:spcPts val="0"/>
                        </a:spcBef>
                        <a:spcAft>
                          <a:spcPts val="0"/>
                        </a:spcAft>
                      </a:pPr>
                      <a:r>
                        <a:rPr lang="en-US" sz="1400">
                          <a:effectLst/>
                        </a:rPr>
                        <a:t>2</a:t>
                      </a:r>
                      <a:endParaRPr lang="en-US"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50000"/>
                        </a:lnSpc>
                        <a:spcBef>
                          <a:spcPts val="0"/>
                        </a:spcBef>
                        <a:spcAft>
                          <a:spcPts val="0"/>
                        </a:spcAft>
                      </a:pPr>
                      <a:r>
                        <a:rPr lang="en-US" sz="1400">
                          <a:effectLst/>
                        </a:rPr>
                        <a:t>30,000</a:t>
                      </a:r>
                      <a:endParaRPr lang="en-US"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50000"/>
                        </a:lnSpc>
                        <a:spcBef>
                          <a:spcPts val="0"/>
                        </a:spcBef>
                        <a:spcAft>
                          <a:spcPts val="0"/>
                        </a:spcAft>
                      </a:pPr>
                      <a:r>
                        <a:rPr lang="en-US" sz="1400" dirty="0">
                          <a:effectLst/>
                        </a:rPr>
                        <a:t>35,000</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50000"/>
                        </a:lnSpc>
                        <a:spcBef>
                          <a:spcPts val="0"/>
                        </a:spcBef>
                        <a:spcAft>
                          <a:spcPts val="0"/>
                        </a:spcAft>
                      </a:pPr>
                      <a:r>
                        <a:rPr lang="en-US" sz="1400" dirty="0">
                          <a:effectLst/>
                        </a:rPr>
                        <a:t>1.166667</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6970202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b="1" dirty="0">
                <a:solidFill>
                  <a:schemeClr val="bg1">
                    <a:lumMod val="95000"/>
                  </a:schemeClr>
                </a:solidFill>
                <a:latin typeface="Times New Roman" panose="02020603050405020304" pitchFamily="18" charset="0"/>
                <a:ea typeface="Calibri" panose="020F0502020204030204" pitchFamily="34" charset="0"/>
                <a:cs typeface="Times New Roman" panose="02020603050405020304" pitchFamily="18" charset="0"/>
              </a:rPr>
              <a:t>Cost-Benefit Analysis</a:t>
            </a:r>
            <a:endParaRPr lang="en-US" dirty="0"/>
          </a:p>
        </p:txBody>
      </p:sp>
      <p:graphicFrame>
        <p:nvGraphicFramePr>
          <p:cNvPr id="4" name="Content Placeholder 3"/>
          <p:cNvGraphicFramePr>
            <a:graphicFrameLocks noGrp="1"/>
          </p:cNvGraphicFramePr>
          <p:nvPr>
            <p:ph sz="half" idx="1"/>
            <p:extLst>
              <p:ext uri="{D42A27DB-BD31-4B8C-83A1-F6EECF244321}">
                <p14:modId xmlns:p14="http://schemas.microsoft.com/office/powerpoint/2010/main" val="4261687836"/>
              </p:ext>
            </p:extLst>
          </p:nvPr>
        </p:nvGraphicFramePr>
        <p:xfrm>
          <a:off x="4419295" y="1596540"/>
          <a:ext cx="4038600" cy="4525963"/>
        </p:xfrm>
        <a:graphic>
          <a:graphicData uri="http://schemas.openxmlformats.org/drawingml/2006/chart">
            <c:chart xmlns:c="http://schemas.openxmlformats.org/drawingml/2006/chart" xmlns:r="http://schemas.openxmlformats.org/officeDocument/2006/relationships" r:id="rId2"/>
          </a:graphicData>
        </a:graphic>
      </p:graphicFrame>
      <p:sp>
        <p:nvSpPr>
          <p:cNvPr id="8" name="Content Placeholder 7"/>
          <p:cNvSpPr>
            <a:spLocks noGrp="1"/>
          </p:cNvSpPr>
          <p:nvPr>
            <p:ph sz="half" idx="2"/>
          </p:nvPr>
        </p:nvSpPr>
        <p:spPr>
          <a:xfrm>
            <a:off x="0" y="1596540"/>
            <a:ext cx="3809390" cy="4787977"/>
          </a:xfrm>
          <a:prstGeom prst="rect">
            <a:avLst/>
          </a:prstGeom>
        </p:spPr>
        <p:txBody>
          <a:bodyPr wrap="square">
            <a:spAutoFit/>
          </a:bodyPr>
          <a:lstStyle/>
          <a:p>
            <a:pPr marL="285750" indent="-285750" algn="just">
              <a:lnSpc>
                <a:spcPct val="150000"/>
              </a:lnSpc>
              <a:spcAft>
                <a:spcPts val="1000"/>
              </a:spcAft>
              <a:buFont typeface="Arial" panose="020B0604020202020204" pitchFamily="34" charset="0"/>
              <a:buChar char="•"/>
            </a:pPr>
            <a:r>
              <a:rPr lang="en-GB" sz="1400" b="1" dirty="0">
                <a:solidFill>
                  <a:schemeClr val="bg1">
                    <a:lumMod val="95000"/>
                  </a:schemeClr>
                </a:solidFill>
                <a:latin typeface="Times New Roman" panose="02020603050405020304" pitchFamily="18" charset="0"/>
                <a:ea typeface="Calibri" panose="020F0502020204030204" pitchFamily="34" charset="0"/>
                <a:cs typeface="Times New Roman" panose="02020603050405020304" pitchFamily="18" charset="0"/>
              </a:rPr>
              <a:t>The cost-benefit analysis of Rent A Car 24 hour’s company project is described above in which the initial cost involved in establishment of new cab service business in Kennington is £ 30,000. The three-year C-B analysis ratio is 0.33, 0.833, 1.166 are being presented which determine that in the first two years, the firm does not make any profit on their initial investment. </a:t>
            </a:r>
          </a:p>
          <a:p>
            <a:pPr marL="285750" indent="-285750" algn="just">
              <a:lnSpc>
                <a:spcPct val="150000"/>
              </a:lnSpc>
              <a:spcAft>
                <a:spcPts val="1000"/>
              </a:spcAft>
            </a:pPr>
            <a:r>
              <a:rPr lang="en-GB" sz="1400" b="1" dirty="0">
                <a:solidFill>
                  <a:schemeClr val="bg1">
                    <a:lumMod val="95000"/>
                  </a:schemeClr>
                </a:solidFill>
                <a:latin typeface="Times New Roman" panose="02020603050405020304" pitchFamily="18" charset="0"/>
                <a:ea typeface="Calibri" panose="020F0502020204030204" pitchFamily="34" charset="0"/>
                <a:cs typeface="Times New Roman" panose="02020603050405020304" pitchFamily="18" charset="0"/>
              </a:rPr>
              <a:t>By analysing the C-B graph it is found that in the middle of 1</a:t>
            </a:r>
            <a:r>
              <a:rPr lang="en-GB" sz="1400" b="1" baseline="30000" dirty="0">
                <a:solidFill>
                  <a:schemeClr val="bg1">
                    <a:lumMod val="95000"/>
                  </a:schemeClr>
                </a:solidFill>
                <a:latin typeface="Times New Roman" panose="02020603050405020304" pitchFamily="18" charset="0"/>
                <a:ea typeface="Calibri" panose="020F0502020204030204" pitchFamily="34" charset="0"/>
                <a:cs typeface="Times New Roman" panose="02020603050405020304" pitchFamily="18" charset="0"/>
              </a:rPr>
              <a:t>st</a:t>
            </a:r>
            <a:r>
              <a:rPr lang="en-GB" sz="1400" b="1" dirty="0">
                <a:solidFill>
                  <a:schemeClr val="bg1">
                    <a:lumMod val="95000"/>
                  </a:schemeClr>
                </a:solidFill>
                <a:latin typeface="Times New Roman" panose="02020603050405020304" pitchFamily="18" charset="0"/>
                <a:ea typeface="Calibri" panose="020F0502020204030204" pitchFamily="34" charset="0"/>
                <a:cs typeface="Times New Roman" panose="02020603050405020304" pitchFamily="18" charset="0"/>
              </a:rPr>
              <a:t> and second year the project would be able to make specific prof</a:t>
            </a:r>
            <a:r>
              <a:rPr lang="en-GB" sz="1400" dirty="0">
                <a:solidFill>
                  <a:schemeClr val="bg1"/>
                </a:solidFill>
                <a:latin typeface="Times New Roman" panose="02020603050405020304" pitchFamily="18" charset="0"/>
                <a:cs typeface="Times New Roman" panose="02020603050405020304" pitchFamily="18" charset="0"/>
              </a:rPr>
              <a:t>it investment to gain competitive </a:t>
            </a:r>
            <a:r>
              <a:rPr lang="en-GB" sz="1400" b="1" dirty="0">
                <a:solidFill>
                  <a:schemeClr val="bg1">
                    <a:lumMod val="95000"/>
                  </a:schemeClr>
                </a:solidFill>
                <a:latin typeface="Times New Roman" panose="02020603050405020304" pitchFamily="18" charset="0"/>
                <a:ea typeface="Calibri" panose="020F0502020204030204" pitchFamily="34" charset="0"/>
                <a:cs typeface="Times New Roman" panose="02020603050405020304" pitchFamily="18" charset="0"/>
              </a:rPr>
              <a:t>it on their </a:t>
            </a:r>
            <a:r>
              <a:rPr lang="en-GB" sz="1400" dirty="0">
                <a:solidFill>
                  <a:schemeClr val="bg1">
                    <a:lumMod val="95000"/>
                  </a:schemeClr>
                </a:solidFill>
                <a:latin typeface="Times New Roman" panose="02020603050405020304" pitchFamily="18" charset="0"/>
                <a:ea typeface="Calibri" panose="020F0502020204030204" pitchFamily="34" charset="0"/>
                <a:cs typeface="Times New Roman" panose="02020603050405020304" pitchFamily="18" charset="0"/>
              </a:rPr>
              <a:t> </a:t>
            </a:r>
            <a:r>
              <a:rPr lang="en-GB" sz="1400" dirty="0">
                <a:solidFill>
                  <a:schemeClr val="bg1"/>
                </a:solidFill>
                <a:latin typeface="Times New Roman" panose="02020603050405020304" pitchFamily="18" charset="0"/>
                <a:cs typeface="Times New Roman" panose="02020603050405020304" pitchFamily="18" charset="0"/>
              </a:rPr>
              <a:t>advantage. </a:t>
            </a:r>
            <a:endParaRPr lang="en-US" sz="14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649841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39315"/>
            <a:ext cx="8229600" cy="916230"/>
          </a:xfrm>
        </p:spPr>
        <p:txBody>
          <a:bodyPr>
            <a:normAutofit/>
          </a:bodyPr>
          <a:lstStyle/>
          <a:p>
            <a:r>
              <a:rPr lang="en-US" sz="2800" b="1" dirty="0">
                <a:solidFill>
                  <a:schemeClr val="accent6"/>
                </a:solidFill>
              </a:rPr>
              <a:t>1.3 SMART milestones associated with the project</a:t>
            </a:r>
            <a:r>
              <a:rPr lang="en-US" sz="2800" b="1" dirty="0"/>
              <a:t>:</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876190720"/>
              </p:ext>
            </p:extLst>
          </p:nvPr>
        </p:nvGraphicFramePr>
        <p:xfrm>
          <a:off x="632150" y="833015"/>
          <a:ext cx="8199119" cy="5666159"/>
        </p:xfrm>
        <a:graphic>
          <a:graphicData uri="http://schemas.openxmlformats.org/drawingml/2006/table">
            <a:tbl>
              <a:tblPr firstRow="1" bandRow="1">
                <a:tableStyleId>{5C22544A-7EE6-4342-B048-85BDC9FD1C3A}</a:tableStyleId>
              </a:tblPr>
              <a:tblGrid>
                <a:gridCol w="1171303">
                  <a:extLst>
                    <a:ext uri="{9D8B030D-6E8A-4147-A177-3AD203B41FA5}">
                      <a16:colId xmlns:a16="http://schemas.microsoft.com/office/drawing/2014/main" val="20000"/>
                    </a:ext>
                  </a:extLst>
                </a:gridCol>
                <a:gridCol w="3346580">
                  <a:extLst>
                    <a:ext uri="{9D8B030D-6E8A-4147-A177-3AD203B41FA5}">
                      <a16:colId xmlns:a16="http://schemas.microsoft.com/office/drawing/2014/main" val="20001"/>
                    </a:ext>
                  </a:extLst>
                </a:gridCol>
                <a:gridCol w="1338631">
                  <a:extLst>
                    <a:ext uri="{9D8B030D-6E8A-4147-A177-3AD203B41FA5}">
                      <a16:colId xmlns:a16="http://schemas.microsoft.com/office/drawing/2014/main" val="20002"/>
                    </a:ext>
                  </a:extLst>
                </a:gridCol>
                <a:gridCol w="1246325">
                  <a:extLst>
                    <a:ext uri="{9D8B030D-6E8A-4147-A177-3AD203B41FA5}">
                      <a16:colId xmlns:a16="http://schemas.microsoft.com/office/drawing/2014/main" val="20003"/>
                    </a:ext>
                  </a:extLst>
                </a:gridCol>
                <a:gridCol w="1096280">
                  <a:extLst>
                    <a:ext uri="{9D8B030D-6E8A-4147-A177-3AD203B41FA5}">
                      <a16:colId xmlns:a16="http://schemas.microsoft.com/office/drawing/2014/main" val="20004"/>
                    </a:ext>
                  </a:extLst>
                </a:gridCol>
              </a:tblGrid>
              <a:tr h="458115">
                <a:tc>
                  <a:txBody>
                    <a:bodyPr/>
                    <a:lstStyle/>
                    <a:p>
                      <a:pPr marL="0" marR="0" algn="just">
                        <a:lnSpc>
                          <a:spcPct val="150000"/>
                        </a:lnSpc>
                        <a:spcBef>
                          <a:spcPts val="0"/>
                        </a:spcBef>
                        <a:spcAft>
                          <a:spcPts val="1000"/>
                        </a:spcAft>
                      </a:pPr>
                      <a:r>
                        <a:rPr lang="en-GB" sz="14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Goal</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1000"/>
                        </a:spcAft>
                      </a:pPr>
                      <a:r>
                        <a:rPr lang="en-GB" sz="14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SMART actions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1000"/>
                        </a:spcAft>
                      </a:pPr>
                      <a:r>
                        <a:rPr lang="en-GB" sz="14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Who</a:t>
                      </a:r>
                      <a:endParaRPr lang="en-US"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1000"/>
                        </a:spcAft>
                      </a:pPr>
                      <a:r>
                        <a:rPr lang="en-GB" sz="14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Deadline</a:t>
                      </a:r>
                      <a:endParaRPr lang="en-US"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1000"/>
                        </a:spcAft>
                      </a:pPr>
                      <a:r>
                        <a:rPr lang="en-GB" sz="14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Monitor</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256268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To get business Registration and Permits </a:t>
                      </a:r>
                      <a:endParaRPr lang="en-US" sz="1800" kern="1200" dirty="0">
                        <a:solidFill>
                          <a:schemeClr val="dk1"/>
                        </a:solidFill>
                        <a:effectLst/>
                        <a:latin typeface="+mn-lt"/>
                        <a:ea typeface="+mn-ea"/>
                        <a:cs typeface="+mn-cs"/>
                      </a:endParaRPr>
                    </a:p>
                    <a:p>
                      <a:endParaRPr lang="en-US" dirty="0"/>
                    </a:p>
                  </a:txBody>
                  <a:tcPr/>
                </a:tc>
                <a:tc>
                  <a:txBody>
                    <a:bodyPr/>
                    <a:lstStyle/>
                    <a:p>
                      <a:r>
                        <a:rPr lang="en-GB" sz="1200" kern="1200" dirty="0">
                          <a:solidFill>
                            <a:schemeClr val="dk1"/>
                          </a:solidFill>
                          <a:effectLst/>
                          <a:latin typeface="+mn-lt"/>
                          <a:ea typeface="+mn-ea"/>
                          <a:cs typeface="+mn-cs"/>
                        </a:rPr>
                        <a:t>It would help to run the cab service business in an effective manner.</a:t>
                      </a:r>
                    </a:p>
                    <a:p>
                      <a:endParaRPr lang="en-US" sz="1200" kern="1200" dirty="0">
                        <a:solidFill>
                          <a:schemeClr val="dk1"/>
                        </a:solidFill>
                        <a:effectLst/>
                        <a:latin typeface="+mn-lt"/>
                        <a:ea typeface="+mn-ea"/>
                        <a:cs typeface="+mn-cs"/>
                      </a:endParaRPr>
                    </a:p>
                    <a:p>
                      <a:r>
                        <a:rPr lang="en-GB" sz="1200" kern="1200" dirty="0">
                          <a:solidFill>
                            <a:schemeClr val="dk1"/>
                          </a:solidFill>
                          <a:effectLst/>
                          <a:latin typeface="+mn-lt"/>
                          <a:ea typeface="+mn-ea"/>
                          <a:cs typeface="+mn-cs"/>
                        </a:rPr>
                        <a:t>This goal would able to generate 35% of market share.</a:t>
                      </a:r>
                    </a:p>
                    <a:p>
                      <a:endParaRPr lang="en-US" sz="1200" kern="1200" dirty="0">
                        <a:solidFill>
                          <a:schemeClr val="dk1"/>
                        </a:solidFill>
                        <a:effectLst/>
                        <a:latin typeface="+mn-lt"/>
                        <a:ea typeface="+mn-ea"/>
                        <a:cs typeface="+mn-cs"/>
                      </a:endParaRPr>
                    </a:p>
                    <a:p>
                      <a:r>
                        <a:rPr lang="en-GB" sz="1200" kern="1200" dirty="0">
                          <a:solidFill>
                            <a:schemeClr val="dk1"/>
                          </a:solidFill>
                          <a:effectLst/>
                          <a:latin typeface="+mn-lt"/>
                          <a:ea typeface="+mn-ea"/>
                          <a:cs typeface="+mn-cs"/>
                        </a:rPr>
                        <a:t>Making of Gantt chart so that all task could be distributed to individuals effectively.</a:t>
                      </a:r>
                    </a:p>
                    <a:p>
                      <a:endParaRPr lang="en-US" sz="1200" kern="1200" dirty="0">
                        <a:solidFill>
                          <a:schemeClr val="dk1"/>
                        </a:solidFill>
                        <a:effectLst/>
                        <a:latin typeface="+mn-lt"/>
                        <a:ea typeface="+mn-ea"/>
                        <a:cs typeface="+mn-cs"/>
                      </a:endParaRPr>
                    </a:p>
                    <a:p>
                      <a:r>
                        <a:rPr lang="en-GB" sz="1200" kern="1200" dirty="0">
                          <a:solidFill>
                            <a:schemeClr val="dk1"/>
                          </a:solidFill>
                          <a:effectLst/>
                          <a:latin typeface="+mn-lt"/>
                          <a:ea typeface="+mn-ea"/>
                          <a:cs typeface="+mn-cs"/>
                        </a:rPr>
                        <a:t>To compete this milestone time plan and proper resource allocation is done.</a:t>
                      </a:r>
                    </a:p>
                    <a:p>
                      <a:endParaRPr lang="en-US" sz="1200" kern="1200" dirty="0">
                        <a:solidFill>
                          <a:schemeClr val="dk1"/>
                        </a:solidFill>
                        <a:effectLst/>
                        <a:latin typeface="+mn-lt"/>
                        <a:ea typeface="+mn-ea"/>
                        <a:cs typeface="+mn-cs"/>
                      </a:endParaRPr>
                    </a:p>
                    <a:p>
                      <a:r>
                        <a:rPr lang="en-GB" sz="1200" kern="1200" dirty="0">
                          <a:solidFill>
                            <a:schemeClr val="dk1"/>
                          </a:solidFill>
                          <a:effectLst/>
                          <a:latin typeface="+mn-lt"/>
                          <a:ea typeface="+mn-ea"/>
                          <a:cs typeface="+mn-cs"/>
                        </a:rPr>
                        <a:t>The time duration is 1 week to complete this task.</a:t>
                      </a:r>
                      <a:r>
                        <a:rPr lang="en-GB" sz="1200" kern="1200" baseline="0" dirty="0">
                          <a:solidFill>
                            <a:schemeClr val="dk1"/>
                          </a:solidFill>
                          <a:effectLst/>
                          <a:latin typeface="+mn-lt"/>
                          <a:ea typeface="+mn-ea"/>
                          <a:cs typeface="+mn-cs"/>
                        </a:rPr>
                        <a:t> </a:t>
                      </a:r>
                      <a:endParaRPr lang="en-US" sz="1200" dirty="0"/>
                    </a:p>
                  </a:txBody>
                  <a:tcPr/>
                </a:tc>
                <a:tc>
                  <a:txBody>
                    <a:bodyPr/>
                    <a:lstStyle/>
                    <a:p>
                      <a:r>
                        <a:rPr lang="en-GB" sz="1800" kern="1200" dirty="0">
                          <a:solidFill>
                            <a:schemeClr val="dk1"/>
                          </a:solidFill>
                          <a:effectLst/>
                          <a:latin typeface="+mn-lt"/>
                          <a:ea typeface="+mn-ea"/>
                          <a:cs typeface="+mn-cs"/>
                        </a:rPr>
                        <a:t>Managing director or project manager </a:t>
                      </a:r>
                      <a:endParaRPr lang="en-US" dirty="0"/>
                    </a:p>
                  </a:txBody>
                  <a:tcPr/>
                </a:tc>
                <a:tc>
                  <a:txBody>
                    <a:bodyPr/>
                    <a:lstStyle/>
                    <a:p>
                      <a:r>
                        <a:rPr lang="en-GB" sz="1800" kern="1200" dirty="0">
                          <a:solidFill>
                            <a:schemeClr val="dk1"/>
                          </a:solidFill>
                          <a:effectLst/>
                          <a:latin typeface="+mn-lt"/>
                          <a:ea typeface="+mn-ea"/>
                          <a:cs typeface="+mn-cs"/>
                        </a:rPr>
                        <a:t>By 14.01.2018</a:t>
                      </a:r>
                      <a:endParaRPr lang="en-US" dirty="0"/>
                    </a:p>
                  </a:txBody>
                  <a:tcPr/>
                </a:tc>
                <a:tc>
                  <a:txBody>
                    <a:bodyPr/>
                    <a:lstStyle/>
                    <a:p>
                      <a:r>
                        <a:rPr lang="en-GB" sz="1800" kern="1200" dirty="0">
                          <a:solidFill>
                            <a:schemeClr val="dk1"/>
                          </a:solidFill>
                          <a:effectLst/>
                          <a:latin typeface="+mn-lt"/>
                          <a:ea typeface="+mn-ea"/>
                          <a:cs typeface="+mn-cs"/>
                        </a:rPr>
                        <a:t>Progress </a:t>
                      </a:r>
                      <a:endParaRPr lang="en-US" dirty="0"/>
                    </a:p>
                  </a:txBody>
                  <a:tcPr/>
                </a:tc>
                <a:extLst>
                  <a:ext uri="{0D108BD9-81ED-4DB2-BD59-A6C34878D82A}">
                    <a16:rowId xmlns:a16="http://schemas.microsoft.com/office/drawing/2014/main" val="10001"/>
                  </a:ext>
                </a:extLst>
              </a:tr>
              <a:tr h="2645356">
                <a:tc>
                  <a:txBody>
                    <a:bodyPr/>
                    <a:lstStyle/>
                    <a:p>
                      <a:r>
                        <a:rPr lang="en-GB" sz="1800" kern="1200" dirty="0">
                          <a:solidFill>
                            <a:schemeClr val="dk1"/>
                          </a:solidFill>
                          <a:effectLst/>
                          <a:latin typeface="+mn-lt"/>
                          <a:ea typeface="+mn-ea"/>
                          <a:cs typeface="+mn-cs"/>
                        </a:rPr>
                        <a:t>Making of official website to star business</a:t>
                      </a:r>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It would promote service car business operation.</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400" kern="1200" dirty="0">
                        <a:solidFill>
                          <a:schemeClr val="dk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Effective completion would help to enhance customer base.</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400" kern="1200" dirty="0">
                        <a:solidFill>
                          <a:schemeClr val="dk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Giving tender to IT company.</a:t>
                      </a:r>
                    </a:p>
                    <a:p>
                      <a:pPr marL="0" marR="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Would help to provide online booking and payment facility.</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400" kern="1200" dirty="0">
                        <a:solidFill>
                          <a:schemeClr val="dk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Completed in 1 week.</a:t>
                      </a:r>
                      <a:endParaRPr lang="en-US" sz="1400" dirty="0"/>
                    </a:p>
                  </a:txBody>
                  <a:tcPr/>
                </a:tc>
                <a:tc>
                  <a:txBody>
                    <a:bodyPr/>
                    <a:lstStyle/>
                    <a:p>
                      <a:r>
                        <a:rPr lang="en-GB" sz="1800" kern="1200" dirty="0">
                          <a:solidFill>
                            <a:schemeClr val="dk1"/>
                          </a:solidFill>
                          <a:effectLst/>
                          <a:latin typeface="+mn-lt"/>
                          <a:ea typeface="+mn-ea"/>
                          <a:cs typeface="+mn-cs"/>
                        </a:rPr>
                        <a:t>Managing director or project manager</a:t>
                      </a:r>
                      <a:endParaRPr lang="en-US" dirty="0"/>
                    </a:p>
                  </a:txBody>
                  <a:tcPr/>
                </a:tc>
                <a:tc>
                  <a:txBody>
                    <a:bodyPr/>
                    <a:lstStyle/>
                    <a:p>
                      <a:r>
                        <a:rPr lang="en-GB" sz="1800" kern="1200" dirty="0">
                          <a:solidFill>
                            <a:schemeClr val="dk1"/>
                          </a:solidFill>
                          <a:effectLst/>
                          <a:latin typeface="+mn-lt"/>
                          <a:ea typeface="+mn-ea"/>
                          <a:cs typeface="+mn-cs"/>
                        </a:rPr>
                        <a:t>By 21.01.2018</a:t>
                      </a:r>
                      <a:endParaRPr lang="en-US" dirty="0"/>
                    </a:p>
                  </a:txBody>
                  <a:tcPr/>
                </a:tc>
                <a:tc>
                  <a:txBody>
                    <a:bodyPr/>
                    <a:lstStyle/>
                    <a:p>
                      <a:r>
                        <a:rPr lang="en-GB" sz="1800" kern="1200" dirty="0">
                          <a:solidFill>
                            <a:schemeClr val="dk1"/>
                          </a:solidFill>
                          <a:effectLst/>
                          <a:latin typeface="+mn-lt"/>
                          <a:ea typeface="+mn-ea"/>
                          <a:cs typeface="+mn-cs"/>
                        </a:rPr>
                        <a:t>Progress</a:t>
                      </a:r>
                      <a:endParaRPr lang="en-US"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1907917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833015"/>
            <a:ext cx="8229600" cy="1068935"/>
          </a:xfrm>
        </p:spPr>
        <p:txBody>
          <a:bodyPr>
            <a:normAutofit fontScale="90000"/>
          </a:bodyPr>
          <a:lstStyle/>
          <a:p>
            <a:r>
              <a:rPr lang="en-US" b="1" dirty="0"/>
              <a:t>1.4 Project Evaluation Technique - Focus Group, Interviews with Stakeholders</a:t>
            </a:r>
          </a:p>
        </p:txBody>
      </p:sp>
      <p:sp>
        <p:nvSpPr>
          <p:cNvPr id="3" name="Content Placeholder 2"/>
          <p:cNvSpPr>
            <a:spLocks noGrp="1"/>
          </p:cNvSpPr>
          <p:nvPr>
            <p:ph idx="1"/>
          </p:nvPr>
        </p:nvSpPr>
        <p:spPr/>
        <p:txBody>
          <a:bodyPr>
            <a:normAutofit/>
          </a:bodyPr>
          <a:lstStyle/>
          <a:p>
            <a:r>
              <a:rPr lang="en-GB" sz="1800" dirty="0"/>
              <a:t>To complete the project Post Implementation Review (PIR) technique could be conducted by project managers to evaluate the delivered objectives and future actions that would assist to prosper car hire services efficiency of Rent A Car 24 Hours Company. </a:t>
            </a:r>
          </a:p>
          <a:p>
            <a:pPr marL="0" indent="0">
              <a:buNone/>
            </a:pPr>
            <a:endParaRPr lang="en-GB" sz="1800" dirty="0"/>
          </a:p>
          <a:p>
            <a:r>
              <a:rPr lang="en-GB" sz="1800" dirty="0"/>
              <a:t>The stakeholders associated with the project are employees and customers </a:t>
            </a:r>
            <a:r>
              <a:rPr lang="en-US" sz="1800" dirty="0"/>
              <a:t>(Heagney, 2016)</a:t>
            </a:r>
            <a:r>
              <a:rPr lang="en-GB" sz="1800" dirty="0"/>
              <a:t>. </a:t>
            </a:r>
          </a:p>
          <a:p>
            <a:pPr marL="0" indent="0">
              <a:buNone/>
            </a:pPr>
            <a:endParaRPr lang="en-GB" sz="1800" dirty="0"/>
          </a:p>
          <a:p>
            <a:r>
              <a:rPr lang="en-GB" sz="1800" dirty="0"/>
              <a:t>To get an idea about car service performance review will be done through a questionnaire with customers and analysing monthly sales figure of new business. </a:t>
            </a:r>
          </a:p>
          <a:p>
            <a:pPr marL="0" indent="0">
              <a:buNone/>
            </a:pPr>
            <a:endParaRPr lang="en-US" sz="1800" dirty="0"/>
          </a:p>
        </p:txBody>
      </p:sp>
    </p:spTree>
    <p:extLst>
      <p:ext uri="{BB962C8B-B14F-4D97-AF65-F5344CB8AC3E}">
        <p14:creationId xmlns:p14="http://schemas.microsoft.com/office/powerpoint/2010/main" val="1939277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1138425"/>
            <a:ext cx="8229600" cy="763525"/>
          </a:xfrm>
        </p:spPr>
        <p:txBody>
          <a:bodyPr>
            <a:normAutofit fontScale="90000"/>
          </a:bodyPr>
          <a:lstStyle/>
          <a:p>
            <a:r>
              <a:rPr lang="en-US" b="1" dirty="0"/>
              <a:t>2.1 Identify financial savings from the project – 2 – 5 savings needed</a:t>
            </a:r>
          </a:p>
        </p:txBody>
      </p:sp>
      <p:sp>
        <p:nvSpPr>
          <p:cNvPr id="3" name="Content Placeholder 2"/>
          <p:cNvSpPr>
            <a:spLocks noGrp="1"/>
          </p:cNvSpPr>
          <p:nvPr>
            <p:ph idx="1"/>
          </p:nvPr>
        </p:nvSpPr>
        <p:spPr/>
        <p:txBody>
          <a:bodyPr/>
          <a:lstStyle/>
          <a:p>
            <a:pPr lvl="0"/>
            <a:r>
              <a:rPr lang="en-GB" dirty="0"/>
              <a:t>To use hybrid car which runs on solar energy and electrical energy.</a:t>
            </a:r>
            <a:endParaRPr lang="en-US" dirty="0"/>
          </a:p>
          <a:p>
            <a:pPr lvl="0"/>
            <a:r>
              <a:rPr lang="en-GB" dirty="0"/>
              <a:t>To send cab service bills through emails and messages rather than printing papers. </a:t>
            </a:r>
            <a:endParaRPr lang="en-US" dirty="0"/>
          </a:p>
          <a:p>
            <a:pPr lvl="0"/>
            <a:r>
              <a:rPr lang="en-GB" dirty="0"/>
              <a:t>To use self-driving mode cars by reducing the additional cost involved with drivers.</a:t>
            </a:r>
            <a:endParaRPr lang="en-US" dirty="0"/>
          </a:p>
          <a:p>
            <a:endParaRPr lang="en-US" dirty="0"/>
          </a:p>
        </p:txBody>
      </p:sp>
    </p:spTree>
    <p:extLst>
      <p:ext uri="{BB962C8B-B14F-4D97-AF65-F5344CB8AC3E}">
        <p14:creationId xmlns:p14="http://schemas.microsoft.com/office/powerpoint/2010/main" val="41749422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7"/>
          </a:xfrm>
        </p:spPr>
        <p:txBody>
          <a:bodyPr>
            <a:noAutofit/>
          </a:bodyPr>
          <a:lstStyle/>
          <a:p>
            <a:r>
              <a:rPr lang="en-US" sz="3200" b="1" dirty="0">
                <a:solidFill>
                  <a:schemeClr val="bg1"/>
                </a:solidFill>
              </a:rPr>
              <a:t>2.2 Wider non- financial savings – increased self-esteem, team outputs improve</a:t>
            </a:r>
          </a:p>
        </p:txBody>
      </p:sp>
      <p:sp>
        <p:nvSpPr>
          <p:cNvPr id="3" name="Content Placeholder 2"/>
          <p:cNvSpPr>
            <a:spLocks noGrp="1"/>
          </p:cNvSpPr>
          <p:nvPr>
            <p:ph sz="half" idx="1"/>
          </p:nvPr>
        </p:nvSpPr>
        <p:spPr/>
        <p:txBody>
          <a:bodyPr>
            <a:normAutofit/>
          </a:bodyPr>
          <a:lstStyle/>
          <a:p>
            <a:pPr lvl="0"/>
            <a:r>
              <a:rPr lang="en-GB" sz="1700" dirty="0">
                <a:solidFill>
                  <a:schemeClr val="bg1"/>
                </a:solidFill>
              </a:rPr>
              <a:t>The completion of project would assist in providing an opportunity to a local citizen of Kennington to get employment within Rent A Car 24 Hours Company. </a:t>
            </a:r>
            <a:endParaRPr lang="en-US" sz="1700" dirty="0">
              <a:solidFill>
                <a:schemeClr val="bg1"/>
              </a:solidFill>
            </a:endParaRPr>
          </a:p>
          <a:p>
            <a:pPr lvl="0"/>
            <a:r>
              <a:rPr lang="en-GB" sz="1700" dirty="0">
                <a:solidFill>
                  <a:schemeClr val="bg1"/>
                </a:solidFill>
              </a:rPr>
              <a:t>The customers would get a reliable and valuable cab service at a reasonable price on their doorstep.</a:t>
            </a:r>
            <a:endParaRPr lang="en-US" sz="1700" dirty="0">
              <a:solidFill>
                <a:schemeClr val="bg1"/>
              </a:solidFill>
            </a:endParaRPr>
          </a:p>
          <a:p>
            <a:pPr lvl="0"/>
            <a:r>
              <a:rPr lang="en-GB" sz="1700" dirty="0">
                <a:solidFill>
                  <a:schemeClr val="bg1"/>
                </a:solidFill>
              </a:rPr>
              <a:t>The company would also increase their brand image and customer loyalty by enhancing business operations in a new market.</a:t>
            </a:r>
            <a:endParaRPr lang="en-US" sz="1700" dirty="0">
              <a:solidFill>
                <a:schemeClr val="bg1"/>
              </a:solidFill>
            </a:endParaRPr>
          </a:p>
          <a:p>
            <a:pPr lvl="0"/>
            <a:r>
              <a:rPr lang="en-GB" sz="1700" dirty="0">
                <a:solidFill>
                  <a:schemeClr val="bg1"/>
                </a:solidFill>
              </a:rPr>
              <a:t>The involvement of staffs at initial level would increase their confidence and improve morale to deliver high performance within workplace.</a:t>
            </a:r>
            <a:endParaRPr lang="en-US" sz="1700" dirty="0">
              <a:solidFill>
                <a:schemeClr val="bg1"/>
              </a:solidFill>
            </a:endParaRPr>
          </a:p>
          <a:p>
            <a:endParaRPr lang="en-US" dirty="0"/>
          </a:p>
        </p:txBody>
      </p:sp>
      <p:pic>
        <p:nvPicPr>
          <p:cNvPr id="12290" name="Picture 2" descr="Image result for Rent A Car 24 Hours Company"/>
          <p:cNvPicPr>
            <a:picLocks noChangeAspect="1" noChangeArrowheads="1"/>
          </p:cNvPicPr>
          <p:nvPr/>
        </p:nvPicPr>
        <p:blipFill rotWithShape="1">
          <a:blip r:embed="rId2">
            <a:extLst>
              <a:ext uri="{28A0092B-C50C-407E-A947-70E740481C1C}">
                <a14:useLocalDpi xmlns:a14="http://schemas.microsoft.com/office/drawing/2010/main" val="0"/>
              </a:ext>
            </a:extLst>
          </a:blip>
          <a:srcRect l="1" t="38464" r="-989" b="18855"/>
          <a:stretch/>
        </p:blipFill>
        <p:spPr bwMode="auto">
          <a:xfrm>
            <a:off x="4724705" y="2207360"/>
            <a:ext cx="4202330" cy="29013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88435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527605"/>
            <a:ext cx="8229600" cy="763525"/>
          </a:xfrm>
        </p:spPr>
        <p:txBody>
          <a:bodyPr>
            <a:normAutofit/>
          </a:bodyPr>
          <a:lstStyle/>
          <a:p>
            <a:r>
              <a:rPr lang="en-US" b="1" dirty="0"/>
              <a:t>2.3 Reason for project failure</a:t>
            </a:r>
          </a:p>
        </p:txBody>
      </p:sp>
      <p:sp>
        <p:nvSpPr>
          <p:cNvPr id="3" name="Content Placeholder 2"/>
          <p:cNvSpPr>
            <a:spLocks noGrp="1"/>
          </p:cNvSpPr>
          <p:nvPr>
            <p:ph idx="1"/>
          </p:nvPr>
        </p:nvSpPr>
        <p:spPr>
          <a:xfrm>
            <a:off x="448965" y="1291131"/>
            <a:ext cx="8229600" cy="4682328"/>
          </a:xfrm>
        </p:spPr>
        <p:txBody>
          <a:bodyPr>
            <a:normAutofit lnSpcReduction="10000"/>
          </a:bodyPr>
          <a:lstStyle/>
          <a:p>
            <a:pPr marL="0" indent="0">
              <a:buNone/>
            </a:pPr>
            <a:r>
              <a:rPr lang="en-GB" b="1" i="1" u="sng" dirty="0"/>
              <a:t>The primary reason for the failure of project are as follows:</a:t>
            </a:r>
            <a:endParaRPr lang="en-US" b="1" i="1" u="sng" dirty="0"/>
          </a:p>
          <a:p>
            <a:pPr lvl="0"/>
            <a:r>
              <a:rPr lang="en-GB" dirty="0"/>
              <a:t>Lack of knowledge amongst project stakeholders about project plan of Rent A Car 24 Hours Company while integrating to a new market.</a:t>
            </a:r>
            <a:endParaRPr lang="en-US" dirty="0"/>
          </a:p>
          <a:p>
            <a:pPr lvl="0"/>
            <a:r>
              <a:rPr lang="en-GB" dirty="0"/>
              <a:t>Lack of guidance and leadership.</a:t>
            </a:r>
            <a:endParaRPr lang="en-US" dirty="0"/>
          </a:p>
          <a:p>
            <a:pPr lvl="0"/>
            <a:r>
              <a:rPr lang="en-GB" dirty="0"/>
              <a:t>Poor planning and project development.</a:t>
            </a:r>
            <a:endParaRPr lang="en-US" dirty="0"/>
          </a:p>
          <a:p>
            <a:pPr lvl="0"/>
            <a:r>
              <a:rPr lang="en-GB" dirty="0"/>
              <a:t>Inadequate support from upper management. </a:t>
            </a:r>
            <a:endParaRPr lang="en-US" dirty="0"/>
          </a:p>
          <a:p>
            <a:pPr lvl="0"/>
            <a:r>
              <a:rPr lang="en-GB" dirty="0"/>
              <a:t>Unethical behaviour of driver towards customers. </a:t>
            </a:r>
            <a:endParaRPr lang="en-US" dirty="0"/>
          </a:p>
          <a:p>
            <a:pPr lvl="0"/>
            <a:r>
              <a:rPr lang="en-GB" dirty="0"/>
              <a:t>Hike in pricing strategy.</a:t>
            </a:r>
            <a:endParaRPr lang="en-US" dirty="0"/>
          </a:p>
          <a:p>
            <a:endParaRPr lang="en-US" dirty="0"/>
          </a:p>
        </p:txBody>
      </p:sp>
    </p:spTree>
    <p:extLst>
      <p:ext uri="{BB962C8B-B14F-4D97-AF65-F5344CB8AC3E}">
        <p14:creationId xmlns:p14="http://schemas.microsoft.com/office/powerpoint/2010/main" val="25614569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5563" y="985720"/>
            <a:ext cx="8229600" cy="458115"/>
          </a:xfrm>
        </p:spPr>
        <p:txBody>
          <a:bodyPr>
            <a:normAutofit fontScale="90000"/>
          </a:bodyPr>
          <a:lstStyle/>
          <a:p>
            <a:pPr algn="l"/>
            <a:r>
              <a:rPr lang="en-US" dirty="0"/>
              <a:t>References </a:t>
            </a:r>
          </a:p>
        </p:txBody>
      </p:sp>
      <p:sp>
        <p:nvSpPr>
          <p:cNvPr id="3" name="Content Placeholder 2"/>
          <p:cNvSpPr>
            <a:spLocks noGrp="1"/>
          </p:cNvSpPr>
          <p:nvPr>
            <p:ph idx="1"/>
          </p:nvPr>
        </p:nvSpPr>
        <p:spPr/>
        <p:txBody>
          <a:bodyPr/>
          <a:lstStyle/>
          <a:p>
            <a:endParaRPr lang="en-US" dirty="0"/>
          </a:p>
          <a:p>
            <a:endParaRPr lang="en-US" dirty="0"/>
          </a:p>
        </p:txBody>
      </p:sp>
      <p:sp>
        <p:nvSpPr>
          <p:cNvPr id="4" name="Rectangle 1"/>
          <p:cNvSpPr>
            <a:spLocks noChangeArrowheads="1"/>
          </p:cNvSpPr>
          <p:nvPr/>
        </p:nvSpPr>
        <p:spPr bwMode="auto">
          <a:xfrm>
            <a:off x="298708" y="1921719"/>
            <a:ext cx="8608486" cy="4308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ja-JP"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Chang, C., 2013. Understanding the hold-up problem in the management of megaprojects: The case of the Channel Tunnel Rail Link project.. </a:t>
            </a:r>
            <a:r>
              <a:rPr kumimoji="0" lang="en-GB" altLang="ja-JP" sz="1600" b="0" i="1" u="none" strike="noStrike" cap="none" normalizeH="0" baseline="0" dirty="0">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International Journal of Project Management,, </a:t>
            </a:r>
            <a:r>
              <a:rPr kumimoji="0" lang="en-GB" altLang="ja-JP"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31(4), pp. .628-637.</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ja-JP" sz="16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ja-JP" sz="1600" b="0" i="0" u="none" strike="noStrike" cap="none" normalizeH="0" baseline="0" dirty="0" err="1">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Cserhati</a:t>
            </a:r>
            <a:r>
              <a:rPr kumimoji="0" lang="en-GB" altLang="ja-JP"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 G. &amp; </a:t>
            </a:r>
            <a:r>
              <a:rPr kumimoji="0" lang="en-GB" altLang="ja-JP" sz="1600" b="0" i="0" u="none" strike="noStrike" cap="none" normalizeH="0" baseline="0" dirty="0" err="1">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Szabo</a:t>
            </a:r>
            <a:r>
              <a:rPr kumimoji="0" lang="en-GB" altLang="ja-JP"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 L., 2014. The relationship between success criteria and success factors in organisational event projects.. </a:t>
            </a:r>
            <a:r>
              <a:rPr kumimoji="0" lang="en-GB" altLang="ja-JP" sz="1600" b="0" i="1" u="none" strike="noStrike" cap="none" normalizeH="0" baseline="0" dirty="0">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International Journal of Project Management, , </a:t>
            </a:r>
            <a:r>
              <a:rPr kumimoji="0" lang="en-GB" altLang="ja-JP"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32(4), pp. 613-624..</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ja-JP" sz="16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ja-JP"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Daw, A., 2016. </a:t>
            </a:r>
            <a:r>
              <a:rPr kumimoji="0" lang="en-GB" altLang="ja-JP" sz="1600" b="0" i="1" u="none" strike="noStrike" cap="none" normalizeH="0" baseline="0" dirty="0">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Systems Engineering and Project Management. </a:t>
            </a:r>
            <a:r>
              <a:rPr kumimoji="0" lang="en-GB" altLang="ja-JP"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London: </a:t>
            </a:r>
            <a:r>
              <a:rPr kumimoji="0" lang="en-GB" altLang="ja-JP" sz="1600" b="0" i="0" u="none" strike="noStrike" cap="none" normalizeH="0" baseline="0" dirty="0" err="1">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london</a:t>
            </a:r>
            <a:r>
              <a:rPr kumimoji="0" lang="en-GB" altLang="ja-JP"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kumimoji="0" lang="en-GB" altLang="ja-JP" sz="1600" b="0" i="0" u="none" strike="noStrike" cap="none" normalizeH="0" baseline="0" dirty="0" err="1">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publiher</a:t>
            </a:r>
            <a:r>
              <a:rPr kumimoji="0" lang="en-GB" altLang="ja-JP"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ja-JP" sz="16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ja-JP" sz="1600" b="0" i="0" u="none" strike="noStrike" cap="none" normalizeH="0" baseline="0" dirty="0" err="1">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Floricel</a:t>
            </a:r>
            <a:r>
              <a:rPr kumimoji="0" lang="en-GB" altLang="ja-JP"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 S., </a:t>
            </a:r>
            <a:r>
              <a:rPr kumimoji="0" lang="en-GB" altLang="ja-JP" sz="1600" b="0" i="0" u="none" strike="noStrike" cap="none" normalizeH="0" baseline="0" dirty="0" err="1">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Bonneau</a:t>
            </a:r>
            <a:r>
              <a:rPr kumimoji="0" lang="en-GB" altLang="ja-JP"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 C., </a:t>
            </a:r>
            <a:r>
              <a:rPr kumimoji="0" lang="en-GB" altLang="ja-JP" sz="1600" b="0" i="0" u="none" strike="noStrike" cap="none" normalizeH="0" baseline="0" dirty="0" err="1">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Aubry</a:t>
            </a:r>
            <a:r>
              <a:rPr kumimoji="0" lang="en-GB" altLang="ja-JP"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 M. &amp; </a:t>
            </a:r>
            <a:r>
              <a:rPr kumimoji="0" lang="en-GB" altLang="ja-JP" sz="1600" b="0" i="0" u="none" strike="noStrike" cap="none" normalizeH="0" baseline="0" dirty="0" err="1">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Sergi</a:t>
            </a:r>
            <a:r>
              <a:rPr kumimoji="0" lang="en-GB" altLang="ja-JP"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 V., 2014. Extending project management research: Insights from social theories.. </a:t>
            </a:r>
            <a:r>
              <a:rPr kumimoji="0" lang="en-GB" altLang="ja-JP" sz="1600" b="0" i="1" u="none" strike="noStrike" cap="none" normalizeH="0" baseline="0" dirty="0">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International Journal of Project Management,, </a:t>
            </a:r>
            <a:r>
              <a:rPr kumimoji="0" lang="en-GB" altLang="ja-JP"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32(7), pp. 1091-1107..</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ja-JP" sz="16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ja-JP" sz="1600" b="0" i="0" u="none" strike="noStrike" cap="none" normalizeH="0" baseline="0" dirty="0" err="1">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Heagney</a:t>
            </a:r>
            <a:r>
              <a:rPr kumimoji="0" lang="en-GB" altLang="ja-JP"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 J., 2016. </a:t>
            </a:r>
            <a:r>
              <a:rPr kumimoji="0" lang="en-GB" altLang="ja-JP" sz="1600" b="0" i="1" u="none" strike="noStrike" cap="none" normalizeH="0" baseline="0" dirty="0">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Fundamentals of project management.. </a:t>
            </a:r>
            <a:r>
              <a:rPr kumimoji="0" lang="en-GB" altLang="ja-JP"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1 ed. NY: AMACOM </a:t>
            </a:r>
            <a:r>
              <a:rPr kumimoji="0" lang="en-GB" altLang="ja-JP" sz="1600" b="0" i="0" u="none" strike="noStrike" cap="none" normalizeH="0" baseline="0" dirty="0" err="1">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Div</a:t>
            </a:r>
            <a:r>
              <a:rPr kumimoji="0" lang="en-GB" altLang="ja-JP"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American </a:t>
            </a:r>
            <a:r>
              <a:rPr kumimoji="0" lang="en-GB" altLang="ja-JP" sz="1600" b="0" i="0" u="none" strike="noStrike" cap="none" normalizeH="0" baseline="0" dirty="0" err="1">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Mgmt</a:t>
            </a:r>
            <a:r>
              <a:rPr kumimoji="0" lang="en-GB" altLang="ja-JP"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Assn..</a:t>
            </a:r>
            <a:endParaRPr kumimoji="0" lang="en-US" altLang="ja-JP" sz="16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ja-JP"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033094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1667" y="2894532"/>
            <a:ext cx="7160665" cy="1068935"/>
          </a:xfrm>
        </p:spPr>
        <p:txBody>
          <a:bodyPr>
            <a:normAutofit/>
          </a:bodyPr>
          <a:lstStyle/>
          <a:p>
            <a:pPr marL="0" indent="0" algn="ctr">
              <a:buNone/>
            </a:pPr>
            <a:r>
              <a:rPr lang="en-US" sz="4800" b="1" i="1" dirty="0"/>
              <a:t>THANK YOU</a:t>
            </a:r>
          </a:p>
        </p:txBody>
      </p:sp>
    </p:spTree>
    <p:extLst>
      <p:ext uri="{BB962C8B-B14F-4D97-AF65-F5344CB8AC3E}">
        <p14:creationId xmlns:p14="http://schemas.microsoft.com/office/powerpoint/2010/main" val="37305565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303</TotalTime>
  <Words>1774</Words>
  <Application>Microsoft Office PowerPoint</Application>
  <PresentationFormat>On-screen Show (4:3)</PresentationFormat>
  <Paragraphs>288</Paragraphs>
  <Slides>27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ＭＳ Ｐゴシック</vt:lpstr>
      <vt:lpstr>Aharoni</vt:lpstr>
      <vt:lpstr>Arial</vt:lpstr>
      <vt:lpstr>Calibri</vt:lpstr>
      <vt:lpstr>Times New Roman</vt:lpstr>
      <vt:lpstr>Wingdings</vt:lpstr>
      <vt:lpstr>Office Theme</vt:lpstr>
      <vt:lpstr>Project Planning-Part 2 Module Code: EMPL4009 </vt:lpstr>
      <vt:lpstr>1.1 Project Plan PID (Delivery and Project Closure)</vt:lpstr>
      <vt:lpstr>PowerPoint Presentation</vt:lpstr>
      <vt:lpstr>Deliverables (including dates of completion) </vt:lpstr>
      <vt:lpstr>Constraints</vt:lpstr>
      <vt:lpstr>Assumptions </vt:lpstr>
      <vt:lpstr>PowerPoint Presentation</vt:lpstr>
      <vt:lpstr>PowerPoint Presentation</vt:lpstr>
      <vt:lpstr>Risk Analysis: Risk Identification</vt:lpstr>
      <vt:lpstr>PowerPoint Presentation</vt:lpstr>
      <vt:lpstr>PowerPoint Presentation</vt:lpstr>
      <vt:lpstr>Project Organisation Chart/Structure diagram </vt:lpstr>
      <vt:lpstr>PowerPoint Presentation</vt:lpstr>
      <vt:lpstr>PowerPoint Presentation</vt:lpstr>
      <vt:lpstr>PowerPoint Presentation</vt:lpstr>
      <vt:lpstr>PowerPoint Presentation</vt:lpstr>
      <vt:lpstr>PowerPoint Presentation</vt:lpstr>
      <vt:lpstr>PowerPoint Presentation</vt:lpstr>
      <vt:lpstr>1.2 Is a project worth doing? Requires a Cost-Benefit Analysis with explanation</vt:lpstr>
      <vt:lpstr>Cost-Benefit Analysis</vt:lpstr>
      <vt:lpstr>1.3 SMART milestones associated with the project:</vt:lpstr>
      <vt:lpstr>1.4 Project Evaluation Technique - Focus Group, Interviews with Stakeholders</vt:lpstr>
      <vt:lpstr>2.1 Identify financial savings from the project – 2 – 5 savings needed</vt:lpstr>
      <vt:lpstr>2.2 Wider non- financial savings – increased self-esteem, team outputs improve</vt:lpstr>
      <vt:lpstr>2.3 Reason for project failure</vt:lpstr>
      <vt:lpstr>References </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144</cp:revision>
  <dcterms:created xsi:type="dcterms:W3CDTF">2013-08-21T19:17:07Z</dcterms:created>
  <dcterms:modified xsi:type="dcterms:W3CDTF">2018-08-08T13:32:57Z</dcterms:modified>
</cp:coreProperties>
</file>