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60" r:id="rId4"/>
    <p:sldId id="258" r:id="rId5"/>
    <p:sldId id="259" r:id="rId6"/>
    <p:sldId id="261" r:id="rId7"/>
    <p:sldId id="264" r:id="rId8"/>
    <p:sldId id="262" r:id="rId9"/>
    <p:sldId id="265" r:id="rId10"/>
    <p:sldId id="266" r:id="rId11"/>
    <p:sldId id="263" r:id="rId12"/>
    <p:sldId id="275" r:id="rId13"/>
    <p:sldId id="267" r:id="rId14"/>
    <p:sldId id="268" r:id="rId15"/>
    <p:sldId id="269" r:id="rId16"/>
    <p:sldId id="270" r:id="rId17"/>
    <p:sldId id="271" r:id="rId18"/>
    <p:sldId id="272" r:id="rId19"/>
    <p:sldId id="273"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483" autoAdjust="0"/>
  </p:normalViewPr>
  <p:slideViewPr>
    <p:cSldViewPr snapToGrid="0" snapToObjects="1">
      <p:cViewPr>
        <p:scale>
          <a:sx n="76" d="100"/>
          <a:sy n="76" d="100"/>
        </p:scale>
        <p:origin x="-792" y="-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BC9A74-EEF3-D744-A24D-AAE04C320E5C}" type="doc">
      <dgm:prSet loTypeId="urn:microsoft.com/office/officeart/2005/8/layout/cycle1" loCatId="" qsTypeId="urn:microsoft.com/office/officeart/2005/8/quickstyle/simple4" qsCatId="simple" csTypeId="urn:microsoft.com/office/officeart/2005/8/colors/accent1_2" csCatId="accent1" phldr="1"/>
      <dgm:spPr/>
      <dgm:t>
        <a:bodyPr/>
        <a:lstStyle/>
        <a:p>
          <a:endParaRPr lang="en-US"/>
        </a:p>
      </dgm:t>
    </dgm:pt>
    <dgm:pt modelId="{0EB2E671-E83A-4A45-B650-8692881C9E4B}">
      <dgm:prSet phldrT="[Text]"/>
      <dgm:spPr/>
      <dgm:t>
        <a:bodyPr/>
        <a:lstStyle/>
        <a:p>
          <a:r>
            <a:rPr lang="en-US" dirty="0" smtClean="0"/>
            <a:t>Evaluate</a:t>
          </a:r>
          <a:endParaRPr lang="en-US" dirty="0"/>
        </a:p>
      </dgm:t>
    </dgm:pt>
    <dgm:pt modelId="{3D7BE240-6D48-7A42-83EE-2D6FE0B60383}" type="parTrans" cxnId="{884C2725-05DF-6E42-B8AE-CB4F51110030}">
      <dgm:prSet/>
      <dgm:spPr/>
      <dgm:t>
        <a:bodyPr/>
        <a:lstStyle/>
        <a:p>
          <a:endParaRPr lang="en-US"/>
        </a:p>
      </dgm:t>
    </dgm:pt>
    <dgm:pt modelId="{AA1BC3F6-3F76-2A42-BEBC-147B29CCF8B1}" type="sibTrans" cxnId="{884C2725-05DF-6E42-B8AE-CB4F51110030}">
      <dgm:prSet/>
      <dgm:spPr/>
      <dgm:t>
        <a:bodyPr/>
        <a:lstStyle/>
        <a:p>
          <a:endParaRPr lang="en-US"/>
        </a:p>
      </dgm:t>
    </dgm:pt>
    <dgm:pt modelId="{78F033A6-2B7B-574C-9982-00F2DCF49CF6}">
      <dgm:prSet phldrT="[Text]"/>
      <dgm:spPr/>
      <dgm:t>
        <a:bodyPr/>
        <a:lstStyle/>
        <a:p>
          <a:r>
            <a:rPr lang="en-US" dirty="0" smtClean="0"/>
            <a:t>Reconstruct</a:t>
          </a:r>
          <a:endParaRPr lang="en-US" dirty="0"/>
        </a:p>
      </dgm:t>
    </dgm:pt>
    <dgm:pt modelId="{8E441760-EE49-9F41-815A-A53E5335C23E}" type="parTrans" cxnId="{647E4E62-9F3D-8D46-BC58-273F5BEFFFE9}">
      <dgm:prSet/>
      <dgm:spPr/>
      <dgm:t>
        <a:bodyPr/>
        <a:lstStyle/>
        <a:p>
          <a:endParaRPr lang="en-US"/>
        </a:p>
      </dgm:t>
    </dgm:pt>
    <dgm:pt modelId="{E3FCE622-BD07-8941-838B-483B80449E99}" type="sibTrans" cxnId="{647E4E62-9F3D-8D46-BC58-273F5BEFFFE9}">
      <dgm:prSet/>
      <dgm:spPr/>
      <dgm:t>
        <a:bodyPr/>
        <a:lstStyle/>
        <a:p>
          <a:endParaRPr lang="en-US"/>
        </a:p>
      </dgm:t>
    </dgm:pt>
    <dgm:pt modelId="{B3F2E2AB-9A9B-334F-A1D9-D796835FE414}">
      <dgm:prSet phldrT="[Text]"/>
      <dgm:spPr/>
      <dgm:t>
        <a:bodyPr/>
        <a:lstStyle/>
        <a:p>
          <a:r>
            <a:rPr lang="en-US" dirty="0" err="1" smtClean="0"/>
            <a:t>Analyse</a:t>
          </a:r>
          <a:r>
            <a:rPr lang="en-US" dirty="0" smtClean="0"/>
            <a:t> </a:t>
          </a:r>
          <a:endParaRPr lang="en-US" dirty="0"/>
        </a:p>
      </dgm:t>
    </dgm:pt>
    <dgm:pt modelId="{5FA942D3-2F4D-F041-A2C8-252B35218496}" type="parTrans" cxnId="{798AD69C-7D47-2F4D-BDEE-AC5516A5F6A6}">
      <dgm:prSet/>
      <dgm:spPr/>
      <dgm:t>
        <a:bodyPr/>
        <a:lstStyle/>
        <a:p>
          <a:endParaRPr lang="en-US"/>
        </a:p>
      </dgm:t>
    </dgm:pt>
    <dgm:pt modelId="{86708DA0-6C42-7C43-8021-27B4AC11E906}" type="sibTrans" cxnId="{798AD69C-7D47-2F4D-BDEE-AC5516A5F6A6}">
      <dgm:prSet/>
      <dgm:spPr/>
      <dgm:t>
        <a:bodyPr/>
        <a:lstStyle/>
        <a:p>
          <a:endParaRPr lang="en-US"/>
        </a:p>
      </dgm:t>
    </dgm:pt>
    <dgm:pt modelId="{2F4C7E98-C657-104B-86A3-6788BA54896E}">
      <dgm:prSet phldrT="[Text]"/>
      <dgm:spPr/>
      <dgm:t>
        <a:bodyPr/>
        <a:lstStyle/>
        <a:p>
          <a:r>
            <a:rPr lang="en-US" dirty="0" smtClean="0"/>
            <a:t>Distil</a:t>
          </a:r>
          <a:endParaRPr lang="en-US" dirty="0"/>
        </a:p>
      </dgm:t>
    </dgm:pt>
    <dgm:pt modelId="{685E9A52-BD2A-9544-941D-253E59B8D2D9}" type="parTrans" cxnId="{F760CFAC-9B2C-4045-8FFD-AEF4A3DAC125}">
      <dgm:prSet/>
      <dgm:spPr/>
      <dgm:t>
        <a:bodyPr/>
        <a:lstStyle/>
        <a:p>
          <a:endParaRPr lang="en-US"/>
        </a:p>
      </dgm:t>
    </dgm:pt>
    <dgm:pt modelId="{850A0CD1-1E9E-8946-AFF5-1AEE7547AE34}" type="sibTrans" cxnId="{F760CFAC-9B2C-4045-8FFD-AEF4A3DAC125}">
      <dgm:prSet/>
      <dgm:spPr/>
      <dgm:t>
        <a:bodyPr/>
        <a:lstStyle/>
        <a:p>
          <a:endParaRPr lang="en-US"/>
        </a:p>
      </dgm:t>
    </dgm:pt>
    <dgm:pt modelId="{7CDFF8B7-8102-AF43-B8AF-E544F8C54B2B}">
      <dgm:prSet phldrT="[Text]"/>
      <dgm:spPr/>
      <dgm:t>
        <a:bodyPr/>
        <a:lstStyle/>
        <a:p>
          <a:r>
            <a:rPr lang="en-US" dirty="0" smtClean="0"/>
            <a:t>Apply</a:t>
          </a:r>
          <a:endParaRPr lang="en-US" dirty="0"/>
        </a:p>
      </dgm:t>
    </dgm:pt>
    <dgm:pt modelId="{3A7784A5-3038-C74C-B292-3EBA09442C08}" type="parTrans" cxnId="{25F0D7FD-1400-7346-B701-D7B2A2FC22D5}">
      <dgm:prSet/>
      <dgm:spPr/>
      <dgm:t>
        <a:bodyPr/>
        <a:lstStyle/>
        <a:p>
          <a:endParaRPr lang="en-US"/>
        </a:p>
      </dgm:t>
    </dgm:pt>
    <dgm:pt modelId="{75418ED1-AD87-924E-9C5E-046F58F214D5}" type="sibTrans" cxnId="{25F0D7FD-1400-7346-B701-D7B2A2FC22D5}">
      <dgm:prSet/>
      <dgm:spPr/>
      <dgm:t>
        <a:bodyPr/>
        <a:lstStyle/>
        <a:p>
          <a:endParaRPr lang="en-US"/>
        </a:p>
      </dgm:t>
    </dgm:pt>
    <dgm:pt modelId="{2FCDA09B-0D23-BD4F-8E06-472B3754984F}" type="pres">
      <dgm:prSet presAssocID="{6FBC9A74-EEF3-D744-A24D-AAE04C320E5C}" presName="cycle" presStyleCnt="0">
        <dgm:presLayoutVars>
          <dgm:dir/>
          <dgm:resizeHandles val="exact"/>
        </dgm:presLayoutVars>
      </dgm:prSet>
      <dgm:spPr/>
    </dgm:pt>
    <dgm:pt modelId="{7D734CD1-F21F-C041-8638-A3CCC3D358B4}" type="pres">
      <dgm:prSet presAssocID="{0EB2E671-E83A-4A45-B650-8692881C9E4B}" presName="dummy" presStyleCnt="0"/>
      <dgm:spPr/>
    </dgm:pt>
    <dgm:pt modelId="{98359D91-E079-0141-9A1D-B9F2C21181BC}" type="pres">
      <dgm:prSet presAssocID="{0EB2E671-E83A-4A45-B650-8692881C9E4B}" presName="node" presStyleLbl="revTx" presStyleIdx="0" presStyleCnt="5">
        <dgm:presLayoutVars>
          <dgm:bulletEnabled val="1"/>
        </dgm:presLayoutVars>
      </dgm:prSet>
      <dgm:spPr/>
    </dgm:pt>
    <dgm:pt modelId="{95043ACB-798A-6D4A-BBCA-21EECFBA19C8}" type="pres">
      <dgm:prSet presAssocID="{AA1BC3F6-3F76-2A42-BEBC-147B29CCF8B1}" presName="sibTrans" presStyleLbl="node1" presStyleIdx="0" presStyleCnt="5"/>
      <dgm:spPr/>
    </dgm:pt>
    <dgm:pt modelId="{FFC0CA4C-3F08-484B-996F-7CC3F75F17A3}" type="pres">
      <dgm:prSet presAssocID="{78F033A6-2B7B-574C-9982-00F2DCF49CF6}" presName="dummy" presStyleCnt="0"/>
      <dgm:spPr/>
    </dgm:pt>
    <dgm:pt modelId="{1EA0FA6F-074D-A24C-AC59-40C4A702ED68}" type="pres">
      <dgm:prSet presAssocID="{78F033A6-2B7B-574C-9982-00F2DCF49CF6}" presName="node" presStyleLbl="revTx" presStyleIdx="1" presStyleCnt="5">
        <dgm:presLayoutVars>
          <dgm:bulletEnabled val="1"/>
        </dgm:presLayoutVars>
      </dgm:prSet>
      <dgm:spPr/>
      <dgm:t>
        <a:bodyPr/>
        <a:lstStyle/>
        <a:p>
          <a:endParaRPr lang="en-US"/>
        </a:p>
      </dgm:t>
    </dgm:pt>
    <dgm:pt modelId="{21C89D25-79A7-8E4F-9FAF-E2EFA96FA42C}" type="pres">
      <dgm:prSet presAssocID="{E3FCE622-BD07-8941-838B-483B80449E99}" presName="sibTrans" presStyleLbl="node1" presStyleIdx="1" presStyleCnt="5"/>
      <dgm:spPr/>
    </dgm:pt>
    <dgm:pt modelId="{90D53646-92B0-7845-9908-1ECE7EFC035F}" type="pres">
      <dgm:prSet presAssocID="{B3F2E2AB-9A9B-334F-A1D9-D796835FE414}" presName="dummy" presStyleCnt="0"/>
      <dgm:spPr/>
    </dgm:pt>
    <dgm:pt modelId="{108AD4D9-C25A-5E4B-8535-A217043A74CC}" type="pres">
      <dgm:prSet presAssocID="{B3F2E2AB-9A9B-334F-A1D9-D796835FE414}" presName="node" presStyleLbl="revTx" presStyleIdx="2" presStyleCnt="5">
        <dgm:presLayoutVars>
          <dgm:bulletEnabled val="1"/>
        </dgm:presLayoutVars>
      </dgm:prSet>
      <dgm:spPr/>
    </dgm:pt>
    <dgm:pt modelId="{397316DF-EDD1-074A-89D8-8C570DF277AF}" type="pres">
      <dgm:prSet presAssocID="{86708DA0-6C42-7C43-8021-27B4AC11E906}" presName="sibTrans" presStyleLbl="node1" presStyleIdx="2" presStyleCnt="5"/>
      <dgm:spPr/>
    </dgm:pt>
    <dgm:pt modelId="{AD0128E9-47ED-BD47-86C6-E49DD27D6B74}" type="pres">
      <dgm:prSet presAssocID="{2F4C7E98-C657-104B-86A3-6788BA54896E}" presName="dummy" presStyleCnt="0"/>
      <dgm:spPr/>
    </dgm:pt>
    <dgm:pt modelId="{3E83B7AC-58BA-1C4B-A3D5-A25BD7E1DA5E}" type="pres">
      <dgm:prSet presAssocID="{2F4C7E98-C657-104B-86A3-6788BA54896E}" presName="node" presStyleLbl="revTx" presStyleIdx="3" presStyleCnt="5">
        <dgm:presLayoutVars>
          <dgm:bulletEnabled val="1"/>
        </dgm:presLayoutVars>
      </dgm:prSet>
      <dgm:spPr/>
    </dgm:pt>
    <dgm:pt modelId="{2203F044-1E60-6041-A85E-811F55E7E4A0}" type="pres">
      <dgm:prSet presAssocID="{850A0CD1-1E9E-8946-AFF5-1AEE7547AE34}" presName="sibTrans" presStyleLbl="node1" presStyleIdx="3" presStyleCnt="5"/>
      <dgm:spPr/>
    </dgm:pt>
    <dgm:pt modelId="{FC382E8F-1923-DC42-BB3A-221D5E990525}" type="pres">
      <dgm:prSet presAssocID="{7CDFF8B7-8102-AF43-B8AF-E544F8C54B2B}" presName="dummy" presStyleCnt="0"/>
      <dgm:spPr/>
    </dgm:pt>
    <dgm:pt modelId="{E5D370C2-F616-DD4E-B665-73EA33CA3179}" type="pres">
      <dgm:prSet presAssocID="{7CDFF8B7-8102-AF43-B8AF-E544F8C54B2B}" presName="node" presStyleLbl="revTx" presStyleIdx="4" presStyleCnt="5">
        <dgm:presLayoutVars>
          <dgm:bulletEnabled val="1"/>
        </dgm:presLayoutVars>
      </dgm:prSet>
      <dgm:spPr/>
    </dgm:pt>
    <dgm:pt modelId="{9B4F7B45-B6D7-4A4F-9968-5071A9E066DA}" type="pres">
      <dgm:prSet presAssocID="{75418ED1-AD87-924E-9C5E-046F58F214D5}" presName="sibTrans" presStyleLbl="node1" presStyleIdx="4" presStyleCnt="5"/>
      <dgm:spPr/>
    </dgm:pt>
  </dgm:ptLst>
  <dgm:cxnLst>
    <dgm:cxn modelId="{7AA3E966-0643-4B49-810A-6E649E1786C8}" type="presOf" srcId="{0EB2E671-E83A-4A45-B650-8692881C9E4B}" destId="{98359D91-E079-0141-9A1D-B9F2C21181BC}" srcOrd="0" destOrd="0" presId="urn:microsoft.com/office/officeart/2005/8/layout/cycle1"/>
    <dgm:cxn modelId="{798AD69C-7D47-2F4D-BDEE-AC5516A5F6A6}" srcId="{6FBC9A74-EEF3-D744-A24D-AAE04C320E5C}" destId="{B3F2E2AB-9A9B-334F-A1D9-D796835FE414}" srcOrd="2" destOrd="0" parTransId="{5FA942D3-2F4D-F041-A2C8-252B35218496}" sibTransId="{86708DA0-6C42-7C43-8021-27B4AC11E906}"/>
    <dgm:cxn modelId="{A58DB707-223D-FF4E-86BD-ECF69FBA4B88}" type="presOf" srcId="{78F033A6-2B7B-574C-9982-00F2DCF49CF6}" destId="{1EA0FA6F-074D-A24C-AC59-40C4A702ED68}" srcOrd="0" destOrd="0" presId="urn:microsoft.com/office/officeart/2005/8/layout/cycle1"/>
    <dgm:cxn modelId="{0D0BD86E-327E-B642-BA69-200F9780D9C9}" type="presOf" srcId="{75418ED1-AD87-924E-9C5E-046F58F214D5}" destId="{9B4F7B45-B6D7-4A4F-9968-5071A9E066DA}" srcOrd="0" destOrd="0" presId="urn:microsoft.com/office/officeart/2005/8/layout/cycle1"/>
    <dgm:cxn modelId="{B99065A6-39FD-CA4C-BF17-69CDD9341F93}" type="presOf" srcId="{E3FCE622-BD07-8941-838B-483B80449E99}" destId="{21C89D25-79A7-8E4F-9FAF-E2EFA96FA42C}" srcOrd="0" destOrd="0" presId="urn:microsoft.com/office/officeart/2005/8/layout/cycle1"/>
    <dgm:cxn modelId="{695F4128-C879-B240-9964-29348697DE09}" type="presOf" srcId="{B3F2E2AB-9A9B-334F-A1D9-D796835FE414}" destId="{108AD4D9-C25A-5E4B-8535-A217043A74CC}" srcOrd="0" destOrd="0" presId="urn:microsoft.com/office/officeart/2005/8/layout/cycle1"/>
    <dgm:cxn modelId="{25F0D7FD-1400-7346-B701-D7B2A2FC22D5}" srcId="{6FBC9A74-EEF3-D744-A24D-AAE04C320E5C}" destId="{7CDFF8B7-8102-AF43-B8AF-E544F8C54B2B}" srcOrd="4" destOrd="0" parTransId="{3A7784A5-3038-C74C-B292-3EBA09442C08}" sibTransId="{75418ED1-AD87-924E-9C5E-046F58F214D5}"/>
    <dgm:cxn modelId="{F760CFAC-9B2C-4045-8FFD-AEF4A3DAC125}" srcId="{6FBC9A74-EEF3-D744-A24D-AAE04C320E5C}" destId="{2F4C7E98-C657-104B-86A3-6788BA54896E}" srcOrd="3" destOrd="0" parTransId="{685E9A52-BD2A-9544-941D-253E59B8D2D9}" sibTransId="{850A0CD1-1E9E-8946-AFF5-1AEE7547AE34}"/>
    <dgm:cxn modelId="{9B7EE991-D198-5945-9FE1-206EC9A8FDE6}" type="presOf" srcId="{AA1BC3F6-3F76-2A42-BEBC-147B29CCF8B1}" destId="{95043ACB-798A-6D4A-BBCA-21EECFBA19C8}" srcOrd="0" destOrd="0" presId="urn:microsoft.com/office/officeart/2005/8/layout/cycle1"/>
    <dgm:cxn modelId="{B639C307-022D-C447-9BB5-62EDEE9D9894}" type="presOf" srcId="{2F4C7E98-C657-104B-86A3-6788BA54896E}" destId="{3E83B7AC-58BA-1C4B-A3D5-A25BD7E1DA5E}" srcOrd="0" destOrd="0" presId="urn:microsoft.com/office/officeart/2005/8/layout/cycle1"/>
    <dgm:cxn modelId="{ACAA964A-F3AA-3747-8392-38483241C2C0}" type="presOf" srcId="{850A0CD1-1E9E-8946-AFF5-1AEE7547AE34}" destId="{2203F044-1E60-6041-A85E-811F55E7E4A0}" srcOrd="0" destOrd="0" presId="urn:microsoft.com/office/officeart/2005/8/layout/cycle1"/>
    <dgm:cxn modelId="{B6CE44C4-08BD-B849-A834-ABB714840BA5}" type="presOf" srcId="{86708DA0-6C42-7C43-8021-27B4AC11E906}" destId="{397316DF-EDD1-074A-89D8-8C570DF277AF}" srcOrd="0" destOrd="0" presId="urn:microsoft.com/office/officeart/2005/8/layout/cycle1"/>
    <dgm:cxn modelId="{54CCA9B7-AB5B-5B48-ACF8-E777D14037AC}" type="presOf" srcId="{6FBC9A74-EEF3-D744-A24D-AAE04C320E5C}" destId="{2FCDA09B-0D23-BD4F-8E06-472B3754984F}" srcOrd="0" destOrd="0" presId="urn:microsoft.com/office/officeart/2005/8/layout/cycle1"/>
    <dgm:cxn modelId="{647E4E62-9F3D-8D46-BC58-273F5BEFFFE9}" srcId="{6FBC9A74-EEF3-D744-A24D-AAE04C320E5C}" destId="{78F033A6-2B7B-574C-9982-00F2DCF49CF6}" srcOrd="1" destOrd="0" parTransId="{8E441760-EE49-9F41-815A-A53E5335C23E}" sibTransId="{E3FCE622-BD07-8941-838B-483B80449E99}"/>
    <dgm:cxn modelId="{884C2725-05DF-6E42-B8AE-CB4F51110030}" srcId="{6FBC9A74-EEF3-D744-A24D-AAE04C320E5C}" destId="{0EB2E671-E83A-4A45-B650-8692881C9E4B}" srcOrd="0" destOrd="0" parTransId="{3D7BE240-6D48-7A42-83EE-2D6FE0B60383}" sibTransId="{AA1BC3F6-3F76-2A42-BEBC-147B29CCF8B1}"/>
    <dgm:cxn modelId="{56B81A84-1C64-984B-8744-4806D6610111}" type="presOf" srcId="{7CDFF8B7-8102-AF43-B8AF-E544F8C54B2B}" destId="{E5D370C2-F616-DD4E-B665-73EA33CA3179}" srcOrd="0" destOrd="0" presId="urn:microsoft.com/office/officeart/2005/8/layout/cycle1"/>
    <dgm:cxn modelId="{7E30429F-D785-9C45-9F81-BE155E55F5F0}" type="presParOf" srcId="{2FCDA09B-0D23-BD4F-8E06-472B3754984F}" destId="{7D734CD1-F21F-C041-8638-A3CCC3D358B4}" srcOrd="0" destOrd="0" presId="urn:microsoft.com/office/officeart/2005/8/layout/cycle1"/>
    <dgm:cxn modelId="{B9031727-6FBA-AD4D-A193-A024A0AC60BD}" type="presParOf" srcId="{2FCDA09B-0D23-BD4F-8E06-472B3754984F}" destId="{98359D91-E079-0141-9A1D-B9F2C21181BC}" srcOrd="1" destOrd="0" presId="urn:microsoft.com/office/officeart/2005/8/layout/cycle1"/>
    <dgm:cxn modelId="{F6277D36-4406-084E-8EF1-CF50E8862290}" type="presParOf" srcId="{2FCDA09B-0D23-BD4F-8E06-472B3754984F}" destId="{95043ACB-798A-6D4A-BBCA-21EECFBA19C8}" srcOrd="2" destOrd="0" presId="urn:microsoft.com/office/officeart/2005/8/layout/cycle1"/>
    <dgm:cxn modelId="{B1D60859-7544-0448-B9EB-5D499EFB2A38}" type="presParOf" srcId="{2FCDA09B-0D23-BD4F-8E06-472B3754984F}" destId="{FFC0CA4C-3F08-484B-996F-7CC3F75F17A3}" srcOrd="3" destOrd="0" presId="urn:microsoft.com/office/officeart/2005/8/layout/cycle1"/>
    <dgm:cxn modelId="{6C6F4F1E-EE10-BC4E-9243-91DFC577E81E}" type="presParOf" srcId="{2FCDA09B-0D23-BD4F-8E06-472B3754984F}" destId="{1EA0FA6F-074D-A24C-AC59-40C4A702ED68}" srcOrd="4" destOrd="0" presId="urn:microsoft.com/office/officeart/2005/8/layout/cycle1"/>
    <dgm:cxn modelId="{56300709-ABC8-5443-8604-AEB7DC45059E}" type="presParOf" srcId="{2FCDA09B-0D23-BD4F-8E06-472B3754984F}" destId="{21C89D25-79A7-8E4F-9FAF-E2EFA96FA42C}" srcOrd="5" destOrd="0" presId="urn:microsoft.com/office/officeart/2005/8/layout/cycle1"/>
    <dgm:cxn modelId="{52958962-0158-4A4A-92E7-F0A9BBED24CE}" type="presParOf" srcId="{2FCDA09B-0D23-BD4F-8E06-472B3754984F}" destId="{90D53646-92B0-7845-9908-1ECE7EFC035F}" srcOrd="6" destOrd="0" presId="urn:microsoft.com/office/officeart/2005/8/layout/cycle1"/>
    <dgm:cxn modelId="{65217318-D2D5-6D4B-A4E0-9B6CD8D4D23F}" type="presParOf" srcId="{2FCDA09B-0D23-BD4F-8E06-472B3754984F}" destId="{108AD4D9-C25A-5E4B-8535-A217043A74CC}" srcOrd="7" destOrd="0" presId="urn:microsoft.com/office/officeart/2005/8/layout/cycle1"/>
    <dgm:cxn modelId="{BE055678-0683-C74A-A3F7-1447AD25BBB5}" type="presParOf" srcId="{2FCDA09B-0D23-BD4F-8E06-472B3754984F}" destId="{397316DF-EDD1-074A-89D8-8C570DF277AF}" srcOrd="8" destOrd="0" presId="urn:microsoft.com/office/officeart/2005/8/layout/cycle1"/>
    <dgm:cxn modelId="{8C4B5770-3C06-3B48-AE4B-10E75FCE0467}" type="presParOf" srcId="{2FCDA09B-0D23-BD4F-8E06-472B3754984F}" destId="{AD0128E9-47ED-BD47-86C6-E49DD27D6B74}" srcOrd="9" destOrd="0" presId="urn:microsoft.com/office/officeart/2005/8/layout/cycle1"/>
    <dgm:cxn modelId="{2D569C03-2694-9647-A4BF-CE92FD868096}" type="presParOf" srcId="{2FCDA09B-0D23-BD4F-8E06-472B3754984F}" destId="{3E83B7AC-58BA-1C4B-A3D5-A25BD7E1DA5E}" srcOrd="10" destOrd="0" presId="urn:microsoft.com/office/officeart/2005/8/layout/cycle1"/>
    <dgm:cxn modelId="{906B2BDA-DD33-0A47-A6A8-500F147E467A}" type="presParOf" srcId="{2FCDA09B-0D23-BD4F-8E06-472B3754984F}" destId="{2203F044-1E60-6041-A85E-811F55E7E4A0}" srcOrd="11" destOrd="0" presId="urn:microsoft.com/office/officeart/2005/8/layout/cycle1"/>
    <dgm:cxn modelId="{27096E69-0F07-1E42-891A-279E7BC6263A}" type="presParOf" srcId="{2FCDA09B-0D23-BD4F-8E06-472B3754984F}" destId="{FC382E8F-1923-DC42-BB3A-221D5E990525}" srcOrd="12" destOrd="0" presId="urn:microsoft.com/office/officeart/2005/8/layout/cycle1"/>
    <dgm:cxn modelId="{0DEFA126-5D8F-A24A-A399-2FC65CD15BA7}" type="presParOf" srcId="{2FCDA09B-0D23-BD4F-8E06-472B3754984F}" destId="{E5D370C2-F616-DD4E-B665-73EA33CA3179}" srcOrd="13" destOrd="0" presId="urn:microsoft.com/office/officeart/2005/8/layout/cycle1"/>
    <dgm:cxn modelId="{81FCF1E0-E42F-7C4E-BD45-27029B9C1137}" type="presParOf" srcId="{2FCDA09B-0D23-BD4F-8E06-472B3754984F}" destId="{9B4F7B45-B6D7-4A4F-9968-5071A9E066DA}"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59D91-E079-0141-9A1D-B9F2C21181BC}">
      <dsp:nvSpPr>
        <dsp:cNvPr id="0" name=""/>
        <dsp:cNvSpPr/>
      </dsp:nvSpPr>
      <dsp:spPr>
        <a:xfrm>
          <a:off x="4729489" y="36149"/>
          <a:ext cx="1285874" cy="128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Evaluate</a:t>
          </a:r>
          <a:endParaRPr lang="en-US" sz="2000" kern="1200" dirty="0"/>
        </a:p>
      </dsp:txBody>
      <dsp:txXfrm>
        <a:off x="4729489" y="36149"/>
        <a:ext cx="1285874" cy="1285874"/>
      </dsp:txXfrm>
    </dsp:sp>
    <dsp:sp modelId="{95043ACB-798A-6D4A-BBCA-21EECFBA19C8}">
      <dsp:nvSpPr>
        <dsp:cNvPr id="0" name=""/>
        <dsp:cNvSpPr/>
      </dsp:nvSpPr>
      <dsp:spPr>
        <a:xfrm>
          <a:off x="1703555" y="-1181"/>
          <a:ext cx="4822488" cy="4822488"/>
        </a:xfrm>
        <a:prstGeom prst="circularArrow">
          <a:avLst>
            <a:gd name="adj1" fmla="val 5200"/>
            <a:gd name="adj2" fmla="val 335866"/>
            <a:gd name="adj3" fmla="val 21293435"/>
            <a:gd name="adj4" fmla="val 19766069"/>
            <a:gd name="adj5" fmla="val 6066"/>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EA0FA6F-074D-A24C-AC59-40C4A702ED68}">
      <dsp:nvSpPr>
        <dsp:cNvPr id="0" name=""/>
        <dsp:cNvSpPr/>
      </dsp:nvSpPr>
      <dsp:spPr>
        <a:xfrm>
          <a:off x="5506746" y="2428298"/>
          <a:ext cx="1285874" cy="128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Reconstruct</a:t>
          </a:r>
          <a:endParaRPr lang="en-US" sz="2000" kern="1200" dirty="0"/>
        </a:p>
      </dsp:txBody>
      <dsp:txXfrm>
        <a:off x="5506746" y="2428298"/>
        <a:ext cx="1285874" cy="1285874"/>
      </dsp:txXfrm>
    </dsp:sp>
    <dsp:sp modelId="{21C89D25-79A7-8E4F-9FAF-E2EFA96FA42C}">
      <dsp:nvSpPr>
        <dsp:cNvPr id="0" name=""/>
        <dsp:cNvSpPr/>
      </dsp:nvSpPr>
      <dsp:spPr>
        <a:xfrm>
          <a:off x="1703555" y="-1181"/>
          <a:ext cx="4822488" cy="4822488"/>
        </a:xfrm>
        <a:prstGeom prst="circularArrow">
          <a:avLst>
            <a:gd name="adj1" fmla="val 5200"/>
            <a:gd name="adj2" fmla="val 335866"/>
            <a:gd name="adj3" fmla="val 4014899"/>
            <a:gd name="adj4" fmla="val 2253248"/>
            <a:gd name="adj5" fmla="val 6066"/>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108AD4D9-C25A-5E4B-8535-A217043A74CC}">
      <dsp:nvSpPr>
        <dsp:cNvPr id="0" name=""/>
        <dsp:cNvSpPr/>
      </dsp:nvSpPr>
      <dsp:spPr>
        <a:xfrm>
          <a:off x="3471862" y="3906728"/>
          <a:ext cx="1285874" cy="128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err="1" smtClean="0"/>
            <a:t>Analyse</a:t>
          </a:r>
          <a:r>
            <a:rPr lang="en-US" sz="2000" kern="1200" dirty="0" smtClean="0"/>
            <a:t> </a:t>
          </a:r>
          <a:endParaRPr lang="en-US" sz="2000" kern="1200" dirty="0"/>
        </a:p>
      </dsp:txBody>
      <dsp:txXfrm>
        <a:off x="3471862" y="3906728"/>
        <a:ext cx="1285874" cy="1285874"/>
      </dsp:txXfrm>
    </dsp:sp>
    <dsp:sp modelId="{397316DF-EDD1-074A-89D8-8C570DF277AF}">
      <dsp:nvSpPr>
        <dsp:cNvPr id="0" name=""/>
        <dsp:cNvSpPr/>
      </dsp:nvSpPr>
      <dsp:spPr>
        <a:xfrm>
          <a:off x="1703555" y="-1181"/>
          <a:ext cx="4822488" cy="4822488"/>
        </a:xfrm>
        <a:prstGeom prst="circularArrow">
          <a:avLst>
            <a:gd name="adj1" fmla="val 5200"/>
            <a:gd name="adj2" fmla="val 335866"/>
            <a:gd name="adj3" fmla="val 8210886"/>
            <a:gd name="adj4" fmla="val 6449236"/>
            <a:gd name="adj5" fmla="val 6066"/>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3E83B7AC-58BA-1C4B-A3D5-A25BD7E1DA5E}">
      <dsp:nvSpPr>
        <dsp:cNvPr id="0" name=""/>
        <dsp:cNvSpPr/>
      </dsp:nvSpPr>
      <dsp:spPr>
        <a:xfrm>
          <a:off x="1436978" y="2428298"/>
          <a:ext cx="1285874" cy="128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Distil</a:t>
          </a:r>
          <a:endParaRPr lang="en-US" sz="2000" kern="1200" dirty="0"/>
        </a:p>
      </dsp:txBody>
      <dsp:txXfrm>
        <a:off x="1436978" y="2428298"/>
        <a:ext cx="1285874" cy="1285874"/>
      </dsp:txXfrm>
    </dsp:sp>
    <dsp:sp modelId="{2203F044-1E60-6041-A85E-811F55E7E4A0}">
      <dsp:nvSpPr>
        <dsp:cNvPr id="0" name=""/>
        <dsp:cNvSpPr/>
      </dsp:nvSpPr>
      <dsp:spPr>
        <a:xfrm>
          <a:off x="1703555" y="-1181"/>
          <a:ext cx="4822488" cy="4822488"/>
        </a:xfrm>
        <a:prstGeom prst="circularArrow">
          <a:avLst>
            <a:gd name="adj1" fmla="val 5200"/>
            <a:gd name="adj2" fmla="val 335866"/>
            <a:gd name="adj3" fmla="val 12298065"/>
            <a:gd name="adj4" fmla="val 10770699"/>
            <a:gd name="adj5" fmla="val 6066"/>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5D370C2-F616-DD4E-B665-73EA33CA3179}">
      <dsp:nvSpPr>
        <dsp:cNvPr id="0" name=""/>
        <dsp:cNvSpPr/>
      </dsp:nvSpPr>
      <dsp:spPr>
        <a:xfrm>
          <a:off x="2214235" y="36149"/>
          <a:ext cx="1285874" cy="128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US" sz="2000" kern="1200" dirty="0" smtClean="0"/>
            <a:t>Apply</a:t>
          </a:r>
          <a:endParaRPr lang="en-US" sz="2000" kern="1200" dirty="0"/>
        </a:p>
      </dsp:txBody>
      <dsp:txXfrm>
        <a:off x="2214235" y="36149"/>
        <a:ext cx="1285874" cy="1285874"/>
      </dsp:txXfrm>
    </dsp:sp>
    <dsp:sp modelId="{9B4F7B45-B6D7-4A4F-9968-5071A9E066DA}">
      <dsp:nvSpPr>
        <dsp:cNvPr id="0" name=""/>
        <dsp:cNvSpPr/>
      </dsp:nvSpPr>
      <dsp:spPr>
        <a:xfrm>
          <a:off x="1703555" y="-1181"/>
          <a:ext cx="4822488" cy="4822488"/>
        </a:xfrm>
        <a:prstGeom prst="circularArrow">
          <a:avLst>
            <a:gd name="adj1" fmla="val 5200"/>
            <a:gd name="adj2" fmla="val 335866"/>
            <a:gd name="adj3" fmla="val 16865886"/>
            <a:gd name="adj4" fmla="val 15198248"/>
            <a:gd name="adj5" fmla="val 6066"/>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E4FD07-5B37-5441-8563-C5DEACD76013}" type="datetimeFigureOut">
              <a:rPr lang="en-US" smtClean="0"/>
              <a:t>02/03/21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2CBAD8-BD43-1D4B-865A-CBB7689C34A2}" type="slidenum">
              <a:rPr lang="en-US" smtClean="0"/>
              <a:t>‹#›</a:t>
            </a:fld>
            <a:endParaRPr lang="en-US"/>
          </a:p>
        </p:txBody>
      </p:sp>
    </p:spTree>
    <p:extLst>
      <p:ext uri="{BB962C8B-B14F-4D97-AF65-F5344CB8AC3E}">
        <p14:creationId xmlns:p14="http://schemas.microsoft.com/office/powerpoint/2010/main" val="5350828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Pause for reflection.</a:t>
            </a:r>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3</a:t>
            </a:fld>
            <a:endParaRPr lang="en-US"/>
          </a:p>
        </p:txBody>
      </p:sp>
    </p:spTree>
    <p:extLst>
      <p:ext uri="{BB962C8B-B14F-4D97-AF65-F5344CB8AC3E}">
        <p14:creationId xmlns:p14="http://schemas.microsoft.com/office/powerpoint/2010/main" val="3313310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6</a:t>
            </a:fld>
            <a:endParaRPr lang="en-US"/>
          </a:p>
        </p:txBody>
      </p:sp>
    </p:spTree>
    <p:extLst>
      <p:ext uri="{BB962C8B-B14F-4D97-AF65-F5344CB8AC3E}">
        <p14:creationId xmlns:p14="http://schemas.microsoft.com/office/powerpoint/2010/main" val="37283432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Usefulness</a:t>
            </a:r>
            <a:r>
              <a:rPr lang="en-US" sz="1200" baseline="0" dirty="0" smtClean="0"/>
              <a:t> of </a:t>
            </a:r>
            <a:r>
              <a:rPr lang="en-US" sz="1200" dirty="0" smtClean="0"/>
              <a:t>Mess</a:t>
            </a:r>
            <a:r>
              <a:rPr lang="mr-IN" sz="1200" dirty="0" smtClean="0"/>
              <a:t>…</a:t>
            </a:r>
            <a:r>
              <a:rPr lang="en-GB" sz="1200" dirty="0" smtClean="0"/>
              <a:t>(Hughes, Kidd, McNamara) 2011 in</a:t>
            </a:r>
          </a:p>
          <a:p>
            <a:r>
              <a:rPr lang="en-US" b="0" i="0" dirty="0" smtClean="0"/>
              <a:t>Kershaw,</a:t>
            </a:r>
            <a:r>
              <a:rPr lang="en-US" b="0" i="0" baseline="0" dirty="0" smtClean="0"/>
              <a:t> B. Nicholson, H. (2011) </a:t>
            </a:r>
            <a:r>
              <a:rPr lang="en-US" b="0" i="1" dirty="0" smtClean="0"/>
              <a:t>Research Methods in Theatre and Performance. </a:t>
            </a:r>
            <a:r>
              <a:rPr lang="en-US" b="0" dirty="0" smtClean="0"/>
              <a:t>Edinburgh: Edinburgh</a:t>
            </a:r>
            <a:r>
              <a:rPr lang="en-US" b="0" baseline="0" dirty="0" smtClean="0"/>
              <a:t> University Press</a:t>
            </a:r>
            <a:endParaRPr lang="en-US" b="0" dirty="0"/>
          </a:p>
        </p:txBody>
      </p:sp>
      <p:sp>
        <p:nvSpPr>
          <p:cNvPr id="4" name="Slide Number Placeholder 3"/>
          <p:cNvSpPr>
            <a:spLocks noGrp="1"/>
          </p:cNvSpPr>
          <p:nvPr>
            <p:ph type="sldNum" sz="quarter" idx="10"/>
          </p:nvPr>
        </p:nvSpPr>
        <p:spPr/>
        <p:txBody>
          <a:bodyPr/>
          <a:lstStyle/>
          <a:p>
            <a:fld id="{852CBAD8-BD43-1D4B-865A-CBB7689C34A2}" type="slidenum">
              <a:rPr lang="en-US" smtClean="0"/>
              <a:t>9</a:t>
            </a:fld>
            <a:endParaRPr lang="en-US"/>
          </a:p>
        </p:txBody>
      </p:sp>
    </p:spTree>
    <p:extLst>
      <p:ext uri="{BB962C8B-B14F-4D97-AF65-F5344CB8AC3E}">
        <p14:creationId xmlns:p14="http://schemas.microsoft.com/office/powerpoint/2010/main" val="1960946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Cottrell,</a:t>
            </a:r>
            <a:r>
              <a:rPr lang="en-US" baseline="0" dirty="0" smtClean="0"/>
              <a:t> S. (2011) </a:t>
            </a:r>
            <a:r>
              <a:rPr lang="en-US" i="1" baseline="0" dirty="0" smtClean="0"/>
              <a:t>Palgrave Study Guides: Critical Thinking Skills. </a:t>
            </a:r>
            <a:r>
              <a:rPr lang="en-US" baseline="0" dirty="0" smtClean="0"/>
              <a:t>(second edition). Basingstoke: Palgrave Macmillan. Page 2.</a:t>
            </a:r>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14</a:t>
            </a:fld>
            <a:endParaRPr lang="en-US"/>
          </a:p>
        </p:txBody>
      </p:sp>
    </p:spTree>
    <p:extLst>
      <p:ext uri="{BB962C8B-B14F-4D97-AF65-F5344CB8AC3E}">
        <p14:creationId xmlns:p14="http://schemas.microsoft.com/office/powerpoint/2010/main" val="61519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Cottrell,</a:t>
            </a:r>
            <a:r>
              <a:rPr lang="en-US" baseline="0" dirty="0" smtClean="0"/>
              <a:t> S. (2011) </a:t>
            </a:r>
            <a:r>
              <a:rPr lang="en-US" i="1" baseline="0" dirty="0" smtClean="0"/>
              <a:t>Palgrave Study Guides: Critical Thinking Skills. </a:t>
            </a:r>
            <a:r>
              <a:rPr lang="en-US" baseline="0" dirty="0" smtClean="0"/>
              <a:t>(second edition). Basingstoke: Palgrave Macmillan. Page 2.</a:t>
            </a:r>
            <a:endParaRPr lang="en-US" dirty="0" smtClean="0"/>
          </a:p>
          <a:p>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15</a:t>
            </a:fld>
            <a:endParaRPr lang="en-US"/>
          </a:p>
        </p:txBody>
      </p:sp>
    </p:spTree>
    <p:extLst>
      <p:ext uri="{BB962C8B-B14F-4D97-AF65-F5344CB8AC3E}">
        <p14:creationId xmlns:p14="http://schemas.microsoft.com/office/powerpoint/2010/main" val="41561438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Cottrell,</a:t>
            </a:r>
            <a:r>
              <a:rPr lang="en-US" baseline="0" dirty="0" smtClean="0"/>
              <a:t> S. (2011) </a:t>
            </a:r>
            <a:r>
              <a:rPr lang="en-US" i="1" baseline="0" dirty="0" smtClean="0"/>
              <a:t>Palgrave Study Guides: Critical Thinking Skills. </a:t>
            </a:r>
            <a:r>
              <a:rPr lang="en-US" baseline="0" dirty="0" smtClean="0"/>
              <a:t>(second edition). Basingstoke: Palgrave Macmillan. Page 223.</a:t>
            </a:r>
            <a:endParaRPr lang="en-US" dirty="0" smtClean="0"/>
          </a:p>
          <a:p>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17</a:t>
            </a:fld>
            <a:endParaRPr lang="en-US"/>
          </a:p>
        </p:txBody>
      </p:sp>
    </p:spTree>
    <p:extLst>
      <p:ext uri="{BB962C8B-B14F-4D97-AF65-F5344CB8AC3E}">
        <p14:creationId xmlns:p14="http://schemas.microsoft.com/office/powerpoint/2010/main" val="2638804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Cottrell,</a:t>
            </a:r>
            <a:r>
              <a:rPr lang="en-US" baseline="0" dirty="0" smtClean="0"/>
              <a:t> S. (2011) </a:t>
            </a:r>
            <a:r>
              <a:rPr lang="en-US" i="1" baseline="0" dirty="0" smtClean="0"/>
              <a:t>Palgrave Study Guides: Critical Thinking Skills. </a:t>
            </a:r>
            <a:r>
              <a:rPr lang="en-US" baseline="0" dirty="0" smtClean="0"/>
              <a:t>(second edition). Basingstoke: Palgrave Macmillan. Page 218.</a:t>
            </a:r>
            <a:endParaRPr lang="en-US" dirty="0" smtClean="0"/>
          </a:p>
          <a:p>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19</a:t>
            </a:fld>
            <a:endParaRPr lang="en-US"/>
          </a:p>
        </p:txBody>
      </p:sp>
    </p:spTree>
    <p:extLst>
      <p:ext uri="{BB962C8B-B14F-4D97-AF65-F5344CB8AC3E}">
        <p14:creationId xmlns:p14="http://schemas.microsoft.com/office/powerpoint/2010/main" val="951961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Cottrell,</a:t>
            </a:r>
            <a:r>
              <a:rPr lang="en-US" baseline="0" dirty="0" smtClean="0"/>
              <a:t> S. (2011) </a:t>
            </a:r>
            <a:r>
              <a:rPr lang="en-US" i="1" baseline="0" dirty="0" smtClean="0"/>
              <a:t>Palgrave Study Guides: Critical Thinking Skills. </a:t>
            </a:r>
            <a:r>
              <a:rPr lang="en-US" baseline="0" dirty="0" smtClean="0"/>
              <a:t>(second edition). Basingstoke: Palgrave Macmillan. Page 218.</a:t>
            </a:r>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852CBAD8-BD43-1D4B-865A-CBB7689C34A2}" type="slidenum">
              <a:rPr lang="en-US" smtClean="0"/>
              <a:t>20</a:t>
            </a:fld>
            <a:endParaRPr lang="en-US"/>
          </a:p>
        </p:txBody>
      </p:sp>
    </p:spTree>
    <p:extLst>
      <p:ext uri="{BB962C8B-B14F-4D97-AF65-F5344CB8AC3E}">
        <p14:creationId xmlns:p14="http://schemas.microsoft.com/office/powerpoint/2010/main" val="2342294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CB2EA65-5841-C74C-A274-B9F6D9DE911F}" type="datetimeFigureOut">
              <a:rPr lang="en-US" smtClean="0"/>
              <a:t>02/03/21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801807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B2EA65-5841-C74C-A274-B9F6D9DE911F}" type="datetimeFigureOut">
              <a:rPr lang="en-US" smtClean="0"/>
              <a:t>02/03/21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88935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CB2EA65-5841-C74C-A274-B9F6D9DE911F}" type="datetimeFigureOut">
              <a:rPr lang="en-US" smtClean="0"/>
              <a:t>02/03/21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208710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CB2EA65-5841-C74C-A274-B9F6D9DE911F}" type="datetimeFigureOut">
              <a:rPr lang="en-US" smtClean="0"/>
              <a:t>02/03/21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038630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CB2EA65-5841-C74C-A274-B9F6D9DE911F}" type="datetimeFigureOut">
              <a:rPr lang="en-US" smtClean="0"/>
              <a:t>02/03/21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1584484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CB2EA65-5841-C74C-A274-B9F6D9DE911F}" type="datetimeFigureOut">
              <a:rPr lang="en-US" smtClean="0"/>
              <a:t>02/03/21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613837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B2EA65-5841-C74C-A274-B9F6D9DE911F}" type="datetimeFigureOut">
              <a:rPr lang="en-US" smtClean="0"/>
              <a:t>02/03/21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2119911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CB2EA65-5841-C74C-A274-B9F6D9DE911F}" type="datetimeFigureOut">
              <a:rPr lang="en-US" smtClean="0"/>
              <a:t>02/03/21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1373625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CB2EA65-5841-C74C-A274-B9F6D9DE911F}" type="datetimeFigureOut">
              <a:rPr lang="en-US" smtClean="0"/>
              <a:t>02/03/21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6945485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B2EA65-5841-C74C-A274-B9F6D9DE911F}" type="datetimeFigureOut">
              <a:rPr lang="en-US" smtClean="0"/>
              <a:t>02/03/21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335687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CB2EA65-5841-C74C-A274-B9F6D9DE911F}" type="datetimeFigureOut">
              <a:rPr lang="en-US" smtClean="0"/>
              <a:t>02/03/21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38C4E4-7C04-8646-BA92-A1881551BE9D}" type="slidenum">
              <a:rPr lang="en-US" smtClean="0"/>
              <a:t>‹#›</a:t>
            </a:fld>
            <a:endParaRPr lang="en-US"/>
          </a:p>
        </p:txBody>
      </p:sp>
    </p:spTree>
    <p:extLst>
      <p:ext uri="{BB962C8B-B14F-4D97-AF65-F5344CB8AC3E}">
        <p14:creationId xmlns:p14="http://schemas.microsoft.com/office/powerpoint/2010/main" val="358918994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B2EA65-5841-C74C-A274-B9F6D9DE911F}" type="datetimeFigureOut">
              <a:rPr lang="en-US" smtClean="0"/>
              <a:t>02/03/21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38C4E4-7C04-8646-BA92-A1881551BE9D}" type="slidenum">
              <a:rPr lang="en-US" smtClean="0"/>
              <a:t>‹#›</a:t>
            </a:fld>
            <a:endParaRPr lang="en-US"/>
          </a:p>
        </p:txBody>
      </p:sp>
    </p:spTree>
    <p:extLst>
      <p:ext uri="{BB962C8B-B14F-4D97-AF65-F5344CB8AC3E}">
        <p14:creationId xmlns:p14="http://schemas.microsoft.com/office/powerpoint/2010/main" val="334029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Participatory Practice</a:t>
            </a:r>
            <a:endParaRPr lang="en-US" dirty="0"/>
          </a:p>
        </p:txBody>
      </p:sp>
      <p:sp>
        <p:nvSpPr>
          <p:cNvPr id="3" name="Subtitle 2"/>
          <p:cNvSpPr>
            <a:spLocks noGrp="1"/>
          </p:cNvSpPr>
          <p:nvPr>
            <p:ph type="subTitle" idx="1"/>
          </p:nvPr>
        </p:nvSpPr>
        <p:spPr/>
        <p:txBody>
          <a:bodyPr/>
          <a:lstStyle/>
          <a:p>
            <a:r>
              <a:rPr lang="en-US" dirty="0" smtClean="0"/>
              <a:t>What next?</a:t>
            </a:r>
            <a:endParaRPr lang="en-US" dirty="0"/>
          </a:p>
        </p:txBody>
      </p:sp>
    </p:spTree>
    <p:extLst>
      <p:ext uri="{BB962C8B-B14F-4D97-AF65-F5344CB8AC3E}">
        <p14:creationId xmlns:p14="http://schemas.microsoft.com/office/powerpoint/2010/main" val="860522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r>
              <a:rPr lang="mr-IN" dirty="0" smtClean="0"/>
              <a:t>…</a:t>
            </a:r>
            <a:r>
              <a:rPr lang="en-GB" dirty="0" smtClean="0"/>
              <a:t>?</a:t>
            </a:r>
            <a:endParaRPr lang="en-US" dirty="0"/>
          </a:p>
        </p:txBody>
      </p:sp>
      <p:sp>
        <p:nvSpPr>
          <p:cNvPr id="3" name="Content Placeholder 2"/>
          <p:cNvSpPr>
            <a:spLocks noGrp="1"/>
          </p:cNvSpPr>
          <p:nvPr>
            <p:ph idx="1"/>
          </p:nvPr>
        </p:nvSpPr>
        <p:spPr/>
        <p:txBody>
          <a:bodyPr>
            <a:normAutofit lnSpcReduction="10000"/>
          </a:bodyPr>
          <a:lstStyle/>
          <a:p>
            <a:r>
              <a:rPr lang="en-US" dirty="0" smtClean="0"/>
              <a:t>During the last 2 weeks you have run workshops with different participants and have received strong feedback.</a:t>
            </a:r>
          </a:p>
          <a:p>
            <a:endParaRPr lang="en-US" dirty="0"/>
          </a:p>
          <a:p>
            <a:r>
              <a:rPr lang="en-US" dirty="0" smtClean="0"/>
              <a:t>Your use of the Gibb’s reflective model and cycle have allowed you to take an analytical position on your work after the event, and encouraged you to design changes into subsequent work.</a:t>
            </a:r>
            <a:endParaRPr lang="en-US" dirty="0"/>
          </a:p>
        </p:txBody>
      </p:sp>
    </p:spTree>
    <p:extLst>
      <p:ext uri="{BB962C8B-B14F-4D97-AF65-F5344CB8AC3E}">
        <p14:creationId xmlns:p14="http://schemas.microsoft.com/office/powerpoint/2010/main" val="3604396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r>
              <a:rPr lang="mr-IN" dirty="0" smtClean="0"/>
              <a:t>…</a:t>
            </a:r>
            <a:r>
              <a:rPr lang="en-GB" dirty="0" smtClean="0"/>
              <a:t>?</a:t>
            </a:r>
            <a:endParaRPr lang="en-US" dirty="0"/>
          </a:p>
        </p:txBody>
      </p:sp>
      <p:sp>
        <p:nvSpPr>
          <p:cNvPr id="3" name="Content Placeholder 2"/>
          <p:cNvSpPr>
            <a:spLocks noGrp="1"/>
          </p:cNvSpPr>
          <p:nvPr>
            <p:ph idx="1"/>
          </p:nvPr>
        </p:nvSpPr>
        <p:spPr/>
        <p:txBody>
          <a:bodyPr/>
          <a:lstStyle/>
          <a:p>
            <a:r>
              <a:rPr lang="en-US" dirty="0" smtClean="0"/>
              <a:t>What have the most useful points for reflection been?</a:t>
            </a:r>
          </a:p>
          <a:p>
            <a:endParaRPr lang="en-US" dirty="0"/>
          </a:p>
          <a:p>
            <a:r>
              <a:rPr lang="en-US" dirty="0" smtClean="0"/>
              <a:t>Personal</a:t>
            </a:r>
          </a:p>
          <a:p>
            <a:r>
              <a:rPr lang="en-US" dirty="0" smtClean="0"/>
              <a:t>Practical</a:t>
            </a:r>
          </a:p>
          <a:p>
            <a:r>
              <a:rPr lang="en-US" dirty="0" smtClean="0"/>
              <a:t>Participatory</a:t>
            </a:r>
            <a:endParaRPr lang="en-US" dirty="0"/>
          </a:p>
        </p:txBody>
      </p:sp>
    </p:spTree>
    <p:extLst>
      <p:ext uri="{BB962C8B-B14F-4D97-AF65-F5344CB8AC3E}">
        <p14:creationId xmlns:p14="http://schemas.microsoft.com/office/powerpoint/2010/main" val="3423160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r>
              <a:rPr lang="mr-IN" dirty="0" smtClean="0"/>
              <a:t>…</a:t>
            </a:r>
            <a:r>
              <a:rPr lang="en-GB" dirty="0" smtClean="0"/>
              <a:t>?</a:t>
            </a:r>
            <a:endParaRPr lang="en-US" dirty="0"/>
          </a:p>
        </p:txBody>
      </p:sp>
      <p:sp>
        <p:nvSpPr>
          <p:cNvPr id="3" name="Content Placeholder 2"/>
          <p:cNvSpPr>
            <a:spLocks noGrp="1"/>
          </p:cNvSpPr>
          <p:nvPr>
            <p:ph idx="1"/>
          </p:nvPr>
        </p:nvSpPr>
        <p:spPr/>
        <p:txBody>
          <a:bodyPr/>
          <a:lstStyle/>
          <a:p>
            <a:endParaRPr lang="en-US" dirty="0"/>
          </a:p>
          <a:p>
            <a:r>
              <a:rPr lang="en-US" dirty="0" smtClean="0"/>
              <a:t>‘The practice of applied theatre is itself defined as a reflexive knowledge-making practice that works to </a:t>
            </a:r>
            <a:r>
              <a:rPr lang="en-US" dirty="0" err="1" smtClean="0"/>
              <a:t>materialise</a:t>
            </a:r>
            <a:r>
              <a:rPr lang="en-US" dirty="0" smtClean="0"/>
              <a:t>, investigate and remake social experience, narratives, histories and context’ </a:t>
            </a:r>
            <a:r>
              <a:rPr lang="en-US" sz="2000" dirty="0" smtClean="0"/>
              <a:t>(Hughes et al, 2011:191)</a:t>
            </a:r>
          </a:p>
        </p:txBody>
      </p:sp>
    </p:spTree>
    <p:extLst>
      <p:ext uri="{BB962C8B-B14F-4D97-AF65-F5344CB8AC3E}">
        <p14:creationId xmlns:p14="http://schemas.microsoft.com/office/powerpoint/2010/main" val="3958647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r>
              <a:rPr lang="mr-IN" dirty="0" smtClean="0"/>
              <a:t>…</a:t>
            </a:r>
            <a:r>
              <a:rPr lang="en-GB" dirty="0" smtClean="0"/>
              <a:t>?</a:t>
            </a:r>
            <a:endParaRPr lang="en-US" dirty="0"/>
          </a:p>
        </p:txBody>
      </p:sp>
      <p:sp>
        <p:nvSpPr>
          <p:cNvPr id="3" name="Content Placeholder 2"/>
          <p:cNvSpPr>
            <a:spLocks noGrp="1"/>
          </p:cNvSpPr>
          <p:nvPr>
            <p:ph idx="1"/>
          </p:nvPr>
        </p:nvSpPr>
        <p:spPr/>
        <p:txBody>
          <a:bodyPr/>
          <a:lstStyle/>
          <a:p>
            <a:r>
              <a:rPr lang="en-US" dirty="0" smtClean="0"/>
              <a:t>You need to move into a period of live practice events where you can gain more experience with the participants who should be benefitting from your facilitation event.</a:t>
            </a:r>
          </a:p>
          <a:p>
            <a:endParaRPr lang="en-US" dirty="0"/>
          </a:p>
          <a:p>
            <a:endParaRPr lang="en-US" dirty="0" smtClean="0"/>
          </a:p>
          <a:p>
            <a:r>
              <a:rPr lang="en-US" dirty="0" smtClean="0"/>
              <a:t>How are your arrangements coming along?</a:t>
            </a:r>
          </a:p>
          <a:p>
            <a:endParaRPr lang="en-US" dirty="0"/>
          </a:p>
          <a:p>
            <a:endParaRPr lang="en-US" dirty="0"/>
          </a:p>
        </p:txBody>
      </p:sp>
    </p:spTree>
    <p:extLst>
      <p:ext uri="{BB962C8B-B14F-4D97-AF65-F5344CB8AC3E}">
        <p14:creationId xmlns:p14="http://schemas.microsoft.com/office/powerpoint/2010/main" val="3742620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Donald </a:t>
            </a:r>
            <a:r>
              <a:rPr lang="en-US" dirty="0" err="1" smtClean="0"/>
              <a:t>Schön</a:t>
            </a:r>
            <a:endParaRPr lang="en-US" dirty="0"/>
          </a:p>
        </p:txBody>
      </p:sp>
      <p:sp>
        <p:nvSpPr>
          <p:cNvPr id="3" name="Content Placeholder 2"/>
          <p:cNvSpPr>
            <a:spLocks noGrp="1"/>
          </p:cNvSpPr>
          <p:nvPr>
            <p:ph idx="1"/>
          </p:nvPr>
        </p:nvSpPr>
        <p:spPr/>
        <p:txBody>
          <a:bodyPr/>
          <a:lstStyle/>
          <a:p>
            <a:r>
              <a:rPr lang="en-US" dirty="0" smtClean="0"/>
              <a:t>Philosopher, educationalist, and ‘reflector’ Donald </a:t>
            </a:r>
            <a:r>
              <a:rPr lang="en-US" dirty="0" err="1" smtClean="0"/>
              <a:t>Schön</a:t>
            </a:r>
            <a:r>
              <a:rPr lang="en-US" dirty="0" smtClean="0"/>
              <a:t> considered that we reflect on experiences in different ways </a:t>
            </a:r>
            <a:r>
              <a:rPr lang="mr-IN" dirty="0" smtClean="0"/>
              <a:t>–</a:t>
            </a:r>
            <a:r>
              <a:rPr lang="en-US" dirty="0" smtClean="0"/>
              <a:t> during the event and after the event.</a:t>
            </a:r>
          </a:p>
          <a:p>
            <a:endParaRPr lang="en-US" dirty="0"/>
          </a:p>
          <a:p>
            <a:r>
              <a:rPr lang="en-US" dirty="0" smtClean="0"/>
              <a:t>His ideas are presented in the terms reflection ‘in action’ and reflection ‘on action’.</a:t>
            </a:r>
            <a:endParaRPr lang="en-US" dirty="0"/>
          </a:p>
        </p:txBody>
      </p:sp>
    </p:spTree>
    <p:extLst>
      <p:ext uri="{BB962C8B-B14F-4D97-AF65-F5344CB8AC3E}">
        <p14:creationId xmlns:p14="http://schemas.microsoft.com/office/powerpoint/2010/main" val="902987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Donald </a:t>
            </a:r>
            <a:r>
              <a:rPr lang="en-US" dirty="0" err="1" smtClean="0"/>
              <a:t>Schön</a:t>
            </a:r>
            <a:endParaRPr lang="en-US" dirty="0"/>
          </a:p>
        </p:txBody>
      </p:sp>
      <p:pic>
        <p:nvPicPr>
          <p:cNvPr id="4" name="Content Placeholder 3" descr="refp_m3_aw_003.png"/>
          <p:cNvPicPr>
            <a:picLocks noGrp="1" noChangeAspect="1"/>
          </p:cNvPicPr>
          <p:nvPr>
            <p:ph idx="1"/>
          </p:nvPr>
        </p:nvPicPr>
        <p:blipFill>
          <a:blip r:embed="rId2">
            <a:extLst>
              <a:ext uri="{28A0092B-C50C-407E-A947-70E740481C1C}">
                <a14:useLocalDpi xmlns:a14="http://schemas.microsoft.com/office/drawing/2010/main" val="0"/>
              </a:ext>
            </a:extLst>
          </a:blip>
          <a:srcRect t="6184" b="6184"/>
          <a:stretch>
            <a:fillRect/>
          </a:stretch>
        </p:blipFill>
        <p:spPr/>
      </p:pic>
    </p:spTree>
    <p:extLst>
      <p:ext uri="{BB962C8B-B14F-4D97-AF65-F5344CB8AC3E}">
        <p14:creationId xmlns:p14="http://schemas.microsoft.com/office/powerpoint/2010/main" val="1931070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Donald </a:t>
            </a:r>
            <a:r>
              <a:rPr lang="en-US" dirty="0" err="1" smtClean="0"/>
              <a:t>Schön</a:t>
            </a:r>
            <a:endParaRPr lang="en-US" dirty="0"/>
          </a:p>
        </p:txBody>
      </p:sp>
      <p:sp>
        <p:nvSpPr>
          <p:cNvPr id="3" name="Content Placeholder 2"/>
          <p:cNvSpPr>
            <a:spLocks noGrp="1"/>
          </p:cNvSpPr>
          <p:nvPr>
            <p:ph idx="1"/>
          </p:nvPr>
        </p:nvSpPr>
        <p:spPr/>
        <p:txBody>
          <a:bodyPr/>
          <a:lstStyle/>
          <a:p>
            <a:r>
              <a:rPr lang="en-GB" dirty="0" smtClean="0"/>
              <a:t>‘The </a:t>
            </a:r>
            <a:r>
              <a:rPr lang="en-GB" dirty="0"/>
              <a:t>practitioner allows himself to experience surprise, puzzlement, or confusion in a situation which he finds uncertain or unique. He reflects on the phenomenon before him, and on the prior understandings which have been implicit in his behaviour. He carries out an experiment which serves to generate both a new understanding of the phenomenon and a change in the situation</a:t>
            </a:r>
            <a:r>
              <a:rPr lang="en-GB" dirty="0" smtClean="0"/>
              <a:t>.’ </a:t>
            </a:r>
            <a:r>
              <a:rPr lang="en-GB" dirty="0"/>
              <a:t>(</a:t>
            </a:r>
            <a:r>
              <a:rPr lang="en-GB" dirty="0" err="1"/>
              <a:t>Schön</a:t>
            </a:r>
            <a:r>
              <a:rPr lang="en-GB" dirty="0"/>
              <a:t> 1983: 68)</a:t>
            </a:r>
          </a:p>
          <a:p>
            <a:endParaRPr lang="en-US" dirty="0"/>
          </a:p>
        </p:txBody>
      </p:sp>
    </p:spTree>
    <p:extLst>
      <p:ext uri="{BB962C8B-B14F-4D97-AF65-F5344CB8AC3E}">
        <p14:creationId xmlns:p14="http://schemas.microsoft.com/office/powerpoint/2010/main" val="2270476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598"/>
            <a:ext cx="8229600" cy="1143000"/>
          </a:xfrm>
        </p:spPr>
        <p:txBody>
          <a:bodyPr>
            <a:normAutofit/>
          </a:bodyPr>
          <a:lstStyle/>
          <a:p>
            <a:r>
              <a:rPr lang="en-US" sz="4000" dirty="0" smtClean="0"/>
              <a:t>Mess</a:t>
            </a:r>
            <a:r>
              <a:rPr lang="mr-IN" sz="4000" dirty="0" smtClean="0"/>
              <a:t>…</a:t>
            </a:r>
            <a:r>
              <a:rPr lang="en-GB" sz="4000" dirty="0" smtClean="0"/>
              <a:t>(Hughes, Kidd, McNamara)</a:t>
            </a:r>
            <a:endParaRPr lang="en-US" sz="4000" dirty="0"/>
          </a:p>
        </p:txBody>
      </p:sp>
      <p:pic>
        <p:nvPicPr>
          <p:cNvPr id="4" name="Content Placeholder 3" descr="Screen Shot 2021-03-02 at 12.43.49.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973" t="10817" r="28596" b="11001"/>
          <a:stretch/>
        </p:blipFill>
        <p:spPr>
          <a:xfrm>
            <a:off x="457199" y="1046826"/>
            <a:ext cx="8229601" cy="5963696"/>
          </a:xfrm>
        </p:spPr>
      </p:pic>
    </p:spTree>
    <p:extLst>
      <p:ext uri="{BB962C8B-B14F-4D97-AF65-F5344CB8AC3E}">
        <p14:creationId xmlns:p14="http://schemas.microsoft.com/office/powerpoint/2010/main" val="989618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a:t>
            </a:r>
            <a:r>
              <a:rPr lang="mr-IN" dirty="0" smtClean="0"/>
              <a:t>…</a:t>
            </a:r>
            <a:endParaRPr lang="en-US" dirty="0"/>
          </a:p>
        </p:txBody>
      </p:sp>
      <p:pic>
        <p:nvPicPr>
          <p:cNvPr id="5" name="Content Placeholder 4" descr="Screen Shot 2021-03-02 at 12.43.57.png"/>
          <p:cNvPicPr>
            <a:picLocks noGrp="1" noChangeAspect="1"/>
          </p:cNvPicPr>
          <p:nvPr>
            <p:ph idx="1"/>
          </p:nvPr>
        </p:nvPicPr>
        <p:blipFill rotWithShape="1">
          <a:blip r:embed="rId2">
            <a:extLst>
              <a:ext uri="{28A0092B-C50C-407E-A947-70E740481C1C}">
                <a14:useLocalDpi xmlns:a14="http://schemas.microsoft.com/office/drawing/2010/main" val="0"/>
              </a:ext>
            </a:extLst>
          </a:blip>
          <a:srcRect l="23226" t="10259" r="15666" b="10667"/>
          <a:stretch/>
        </p:blipFill>
        <p:spPr>
          <a:xfrm>
            <a:off x="205965" y="-249151"/>
            <a:ext cx="8787851" cy="7107151"/>
          </a:xfrm>
        </p:spPr>
      </p:pic>
    </p:spTree>
    <p:extLst>
      <p:ext uri="{BB962C8B-B14F-4D97-AF65-F5344CB8AC3E}">
        <p14:creationId xmlns:p14="http://schemas.microsoft.com/office/powerpoint/2010/main" val="2197069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a:t>
            </a:r>
            <a:r>
              <a:rPr lang="mr-IN" dirty="0" smtClean="0"/>
              <a:t>…</a:t>
            </a:r>
            <a:endParaRPr lang="en-US" dirty="0"/>
          </a:p>
        </p:txBody>
      </p:sp>
      <p:pic>
        <p:nvPicPr>
          <p:cNvPr id="4" name="Content Placeholder 3" descr="Screen Shot 2021-03-02 at 12.44.13.png"/>
          <p:cNvPicPr>
            <a:picLocks noGrp="1" noChangeAspect="1"/>
          </p:cNvPicPr>
          <p:nvPr>
            <p:ph idx="1"/>
          </p:nvPr>
        </p:nvPicPr>
        <p:blipFill rotWithShape="1">
          <a:blip r:embed="rId2">
            <a:extLst>
              <a:ext uri="{28A0092B-C50C-407E-A947-70E740481C1C}">
                <a14:useLocalDpi xmlns:a14="http://schemas.microsoft.com/office/drawing/2010/main" val="0"/>
              </a:ext>
            </a:extLst>
          </a:blip>
          <a:srcRect l="24269" t="13928" r="15874" b="14671"/>
          <a:stretch/>
        </p:blipFill>
        <p:spPr>
          <a:xfrm>
            <a:off x="0" y="0"/>
            <a:ext cx="9198848" cy="6858000"/>
          </a:xfrm>
        </p:spPr>
      </p:pic>
    </p:spTree>
    <p:extLst>
      <p:ext uri="{BB962C8B-B14F-4D97-AF65-F5344CB8AC3E}">
        <p14:creationId xmlns:p14="http://schemas.microsoft.com/office/powerpoint/2010/main" val="3390323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Mess</a:t>
            </a:r>
            <a:r>
              <a:rPr lang="mr-IN" dirty="0" smtClean="0"/>
              <a:t>…</a:t>
            </a:r>
            <a:endParaRPr lang="en-US" dirty="0"/>
          </a:p>
        </p:txBody>
      </p:sp>
      <p:sp>
        <p:nvSpPr>
          <p:cNvPr id="3" name="Content Placeholder 2"/>
          <p:cNvSpPr>
            <a:spLocks noGrp="1"/>
          </p:cNvSpPr>
          <p:nvPr>
            <p:ph idx="1"/>
          </p:nvPr>
        </p:nvSpPr>
        <p:spPr/>
        <p:txBody>
          <a:bodyPr/>
          <a:lstStyle/>
          <a:p>
            <a:r>
              <a:rPr lang="en-US" dirty="0" smtClean="0"/>
              <a:t>Key points and questions:</a:t>
            </a:r>
          </a:p>
          <a:p>
            <a:endParaRPr lang="en-US" dirty="0"/>
          </a:p>
          <a:p>
            <a:r>
              <a:rPr lang="en-US" dirty="0" smtClean="0"/>
              <a:t>What do you do with feedback?</a:t>
            </a:r>
          </a:p>
          <a:p>
            <a:r>
              <a:rPr lang="en-US" dirty="0" smtClean="0"/>
              <a:t>What do you do with data?</a:t>
            </a:r>
          </a:p>
          <a:p>
            <a:r>
              <a:rPr lang="en-US" dirty="0" smtClean="0"/>
              <a:t>How can you use data and feedback?</a:t>
            </a:r>
          </a:p>
          <a:p>
            <a:r>
              <a:rPr lang="en-US" dirty="0" err="1" smtClean="0"/>
              <a:t>Recognise</a:t>
            </a:r>
            <a:r>
              <a:rPr lang="en-US" dirty="0" smtClean="0"/>
              <a:t> your strengths.</a:t>
            </a:r>
          </a:p>
          <a:p>
            <a:endParaRPr lang="en-US" dirty="0"/>
          </a:p>
        </p:txBody>
      </p:sp>
    </p:spTree>
    <p:extLst>
      <p:ext uri="{BB962C8B-B14F-4D97-AF65-F5344CB8AC3E}">
        <p14:creationId xmlns:p14="http://schemas.microsoft.com/office/powerpoint/2010/main" val="188090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 to project</a:t>
            </a:r>
            <a:endParaRPr lang="en-US" dirty="0"/>
          </a:p>
        </p:txBody>
      </p:sp>
      <p:sp>
        <p:nvSpPr>
          <p:cNvPr id="3" name="Content Placeholder 2"/>
          <p:cNvSpPr>
            <a:spLocks noGrp="1"/>
          </p:cNvSpPr>
          <p:nvPr>
            <p:ph idx="1"/>
          </p:nvPr>
        </p:nvSpPr>
        <p:spPr/>
        <p:txBody>
          <a:bodyPr/>
          <a:lstStyle/>
          <a:p>
            <a:endParaRPr lang="en-US" dirty="0" smtClean="0"/>
          </a:p>
          <a:p>
            <a:r>
              <a:rPr lang="en-US" dirty="0" smtClean="0"/>
              <a:t>Critical thinking allows us to consider information, situations and events from multiple perspectives.</a:t>
            </a:r>
          </a:p>
          <a:p>
            <a:endParaRPr lang="en-US" dirty="0" smtClean="0"/>
          </a:p>
          <a:p>
            <a:endParaRPr lang="en-US" dirty="0"/>
          </a:p>
        </p:txBody>
      </p:sp>
    </p:spTree>
    <p:extLst>
      <p:ext uri="{BB962C8B-B14F-4D97-AF65-F5344CB8AC3E}">
        <p14:creationId xmlns:p14="http://schemas.microsoft.com/office/powerpoint/2010/main" val="2584587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Stella Cottrell</a:t>
            </a:r>
            <a:endParaRPr lang="en-US" dirty="0"/>
          </a:p>
        </p:txBody>
      </p:sp>
      <p:pic>
        <p:nvPicPr>
          <p:cNvPr id="4" name="Content Placeholder 3"/>
          <p:cNvPicPr>
            <a:picLocks noGrp="1" noChangeAspect="1"/>
          </p:cNvPicPr>
          <p:nvPr>
            <p:ph idx="1"/>
          </p:nvPr>
        </p:nvPicPr>
        <p:blipFill rotWithShape="1">
          <a:blip r:embed="rId3"/>
          <a:srcRect l="-1088" r="-98" b="48147"/>
          <a:stretch/>
        </p:blipFill>
        <p:spPr>
          <a:xfrm>
            <a:off x="1012663" y="1417638"/>
            <a:ext cx="6899837" cy="5270580"/>
          </a:xfrm>
        </p:spPr>
      </p:pic>
    </p:spTree>
    <p:extLst>
      <p:ext uri="{BB962C8B-B14F-4D97-AF65-F5344CB8AC3E}">
        <p14:creationId xmlns:p14="http://schemas.microsoft.com/office/powerpoint/2010/main" val="2505138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Stella Cottrell</a:t>
            </a:r>
            <a:endParaRPr lang="en-US" dirty="0"/>
          </a:p>
        </p:txBody>
      </p:sp>
      <p:pic>
        <p:nvPicPr>
          <p:cNvPr id="4" name="Content Placeholder 3"/>
          <p:cNvPicPr>
            <a:picLocks noGrp="1" noChangeAspect="1"/>
          </p:cNvPicPr>
          <p:nvPr>
            <p:ph idx="1"/>
          </p:nvPr>
        </p:nvPicPr>
        <p:blipFill rotWithShape="1">
          <a:blip r:embed="rId3"/>
          <a:srcRect l="608" t="50336" r="467"/>
          <a:stretch/>
        </p:blipFill>
        <p:spPr>
          <a:xfrm>
            <a:off x="1251014" y="1561720"/>
            <a:ext cx="6764469" cy="5062115"/>
          </a:xfrm>
        </p:spPr>
      </p:pic>
    </p:spTree>
    <p:extLst>
      <p:ext uri="{BB962C8B-B14F-4D97-AF65-F5344CB8AC3E}">
        <p14:creationId xmlns:p14="http://schemas.microsoft.com/office/powerpoint/2010/main" val="17107243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 to project</a:t>
            </a:r>
            <a:endParaRPr lang="en-US" dirty="0"/>
          </a:p>
        </p:txBody>
      </p:sp>
      <p:sp>
        <p:nvSpPr>
          <p:cNvPr id="3" name="Content Placeholder 2"/>
          <p:cNvSpPr>
            <a:spLocks noGrp="1"/>
          </p:cNvSpPr>
          <p:nvPr>
            <p:ph idx="1"/>
          </p:nvPr>
        </p:nvSpPr>
        <p:spPr/>
        <p:txBody>
          <a:bodyPr/>
          <a:lstStyle/>
          <a:p>
            <a:r>
              <a:rPr lang="en-US" dirty="0" smtClean="0"/>
              <a:t>Consider what issues may arise in your workshops.</a:t>
            </a:r>
          </a:p>
          <a:p>
            <a:endParaRPr lang="en-US" dirty="0" smtClean="0"/>
          </a:p>
          <a:p>
            <a:r>
              <a:rPr lang="en-US" dirty="0" smtClean="0"/>
              <a:t>How have you reflected upon these factors from the ‘on action’ perspective? </a:t>
            </a:r>
          </a:p>
          <a:p>
            <a:endParaRPr lang="en-US" dirty="0"/>
          </a:p>
          <a:p>
            <a:r>
              <a:rPr lang="en-US" dirty="0" smtClean="0"/>
              <a:t>Consider how you might address these ‘in action’.</a:t>
            </a:r>
          </a:p>
          <a:p>
            <a:endParaRPr lang="en-US" dirty="0"/>
          </a:p>
        </p:txBody>
      </p:sp>
    </p:spTree>
    <p:extLst>
      <p:ext uri="{BB962C8B-B14F-4D97-AF65-F5344CB8AC3E}">
        <p14:creationId xmlns:p14="http://schemas.microsoft.com/office/powerpoint/2010/main" val="5316735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Cottrell’s ‘Core model for critical reflection’</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91056730"/>
              </p:ext>
            </p:extLst>
          </p:nvPr>
        </p:nvGraphicFramePr>
        <p:xfrm>
          <a:off x="457200" y="1595981"/>
          <a:ext cx="8229600" cy="5193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4852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Donald </a:t>
            </a:r>
            <a:r>
              <a:rPr lang="en-US" dirty="0" err="1" smtClean="0"/>
              <a:t>Schön</a:t>
            </a:r>
            <a:endParaRPr lang="en-US" dirty="0"/>
          </a:p>
        </p:txBody>
      </p:sp>
      <p:pic>
        <p:nvPicPr>
          <p:cNvPr id="4" name="Content Placeholder 3" descr="refp_m3_aw_003.png"/>
          <p:cNvPicPr>
            <a:picLocks noGrp="1" noChangeAspect="1"/>
          </p:cNvPicPr>
          <p:nvPr>
            <p:ph idx="1"/>
          </p:nvPr>
        </p:nvPicPr>
        <p:blipFill>
          <a:blip r:embed="rId2">
            <a:extLst>
              <a:ext uri="{28A0092B-C50C-407E-A947-70E740481C1C}">
                <a14:useLocalDpi xmlns:a14="http://schemas.microsoft.com/office/drawing/2010/main" val="0"/>
              </a:ext>
            </a:extLst>
          </a:blip>
          <a:srcRect t="6184" b="6184"/>
          <a:stretch>
            <a:fillRect/>
          </a:stretch>
        </p:blipFill>
        <p:spPr/>
      </p:pic>
    </p:spTree>
    <p:extLst>
      <p:ext uri="{BB962C8B-B14F-4D97-AF65-F5344CB8AC3E}">
        <p14:creationId xmlns:p14="http://schemas.microsoft.com/office/powerpoint/2010/main" val="42835558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Deeper reflection: ‘Phase 2’</a:t>
            </a:r>
            <a:endParaRPr lang="en-US" dirty="0"/>
          </a:p>
        </p:txBody>
      </p:sp>
      <p:sp>
        <p:nvSpPr>
          <p:cNvPr id="3" name="Content Placeholder 2"/>
          <p:cNvSpPr>
            <a:spLocks noGrp="1"/>
          </p:cNvSpPr>
          <p:nvPr>
            <p:ph idx="1"/>
          </p:nvPr>
        </p:nvSpPr>
        <p:spPr/>
        <p:txBody>
          <a:bodyPr>
            <a:normAutofit/>
          </a:bodyPr>
          <a:lstStyle/>
          <a:p>
            <a:r>
              <a:rPr lang="en-US" dirty="0" smtClean="0"/>
              <a:t>Holistic </a:t>
            </a:r>
            <a:r>
              <a:rPr lang="mr-IN" dirty="0" smtClean="0"/>
              <a:t>–</a:t>
            </a:r>
            <a:r>
              <a:rPr lang="en-US" dirty="0" smtClean="0"/>
              <a:t> you are looking back over an experience, event or project as a whole.</a:t>
            </a:r>
          </a:p>
          <a:p>
            <a:r>
              <a:rPr lang="en-US" dirty="0" smtClean="0"/>
              <a:t>Distance: you stand back to gain perspective. For example, you look at the feelings that were evoked without becoming caught up in them to the same extent.</a:t>
            </a:r>
          </a:p>
          <a:p>
            <a:r>
              <a:rPr lang="en-US" dirty="0" smtClean="0"/>
              <a:t>Analytical: you </a:t>
            </a:r>
            <a:r>
              <a:rPr lang="en-US" dirty="0" err="1" smtClean="0"/>
              <a:t>analyse</a:t>
            </a:r>
            <a:r>
              <a:rPr lang="en-US" dirty="0" smtClean="0"/>
              <a:t> your reflections critically.</a:t>
            </a:r>
          </a:p>
          <a:p>
            <a:endParaRPr lang="en-US" dirty="0" smtClean="0"/>
          </a:p>
          <a:p>
            <a:endParaRPr lang="en-US" dirty="0"/>
          </a:p>
        </p:txBody>
      </p:sp>
    </p:spTree>
    <p:extLst>
      <p:ext uri="{BB962C8B-B14F-4D97-AF65-F5344CB8AC3E}">
        <p14:creationId xmlns:p14="http://schemas.microsoft.com/office/powerpoint/2010/main" val="717096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Deeper reflection: ‘Phase 2’</a:t>
            </a:r>
            <a:endParaRPr lang="en-US" dirty="0"/>
          </a:p>
        </p:txBody>
      </p:sp>
      <p:sp>
        <p:nvSpPr>
          <p:cNvPr id="3" name="Content Placeholder 2"/>
          <p:cNvSpPr>
            <a:spLocks noGrp="1"/>
          </p:cNvSpPr>
          <p:nvPr>
            <p:ph idx="1"/>
          </p:nvPr>
        </p:nvSpPr>
        <p:spPr/>
        <p:txBody>
          <a:bodyPr/>
          <a:lstStyle/>
          <a:p>
            <a:r>
              <a:rPr lang="en-US" dirty="0" smtClean="0"/>
              <a:t>Synthesis: you bring together disparate and scattered thoughts and </a:t>
            </a:r>
            <a:r>
              <a:rPr lang="en-US" dirty="0" err="1" smtClean="0"/>
              <a:t>analyse</a:t>
            </a:r>
            <a:r>
              <a:rPr lang="en-US" dirty="0" smtClean="0"/>
              <a:t> into more rounded </a:t>
            </a:r>
            <a:r>
              <a:rPr lang="en-US" dirty="0" err="1" smtClean="0"/>
              <a:t>judgements</a:t>
            </a:r>
            <a:r>
              <a:rPr lang="en-US" dirty="0" smtClean="0"/>
              <a:t> and conclusions.</a:t>
            </a:r>
            <a:endParaRPr lang="en-US" dirty="0" smtClean="0"/>
          </a:p>
          <a:p>
            <a:endParaRPr lang="en-US" dirty="0"/>
          </a:p>
          <a:p>
            <a:r>
              <a:rPr lang="en-US" dirty="0" smtClean="0"/>
              <a:t>Extrapolation: you are engaged in a process of teasing out meaning, insights and significance.</a:t>
            </a:r>
            <a:endParaRPr lang="en-US" dirty="0"/>
          </a:p>
        </p:txBody>
      </p:sp>
    </p:spTree>
    <p:extLst>
      <p:ext uri="{BB962C8B-B14F-4D97-AF65-F5344CB8AC3E}">
        <p14:creationId xmlns:p14="http://schemas.microsoft.com/office/powerpoint/2010/main" val="1364278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218</TotalTime>
  <Words>705</Words>
  <Application>Microsoft Macintosh PowerPoint</Application>
  <PresentationFormat>On-screen Show (4:3)</PresentationFormat>
  <Paragraphs>79</Paragraphs>
  <Slides>20</Slides>
  <Notes>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Participatory Practice</vt:lpstr>
      <vt:lpstr>What next…?</vt:lpstr>
      <vt:lpstr>What next…?</vt:lpstr>
      <vt:lpstr>What next…?</vt:lpstr>
      <vt:lpstr>What next…?</vt:lpstr>
      <vt:lpstr>Donald Schön</vt:lpstr>
      <vt:lpstr>Donald Schön</vt:lpstr>
      <vt:lpstr>Donald Schön</vt:lpstr>
      <vt:lpstr>Mess…(Hughes, Kidd, McNamara)</vt:lpstr>
      <vt:lpstr>Mess…</vt:lpstr>
      <vt:lpstr>Mess…</vt:lpstr>
      <vt:lpstr>Mess…</vt:lpstr>
      <vt:lpstr>Reflect to project</vt:lpstr>
      <vt:lpstr>Stella Cottrell</vt:lpstr>
      <vt:lpstr>Stella Cottrell</vt:lpstr>
      <vt:lpstr>Reflect to project</vt:lpstr>
      <vt:lpstr>Cottrell’s ‘Core model for critical reflection’</vt:lpstr>
      <vt:lpstr>Donald Schön</vt:lpstr>
      <vt:lpstr>Deeper reflection: ‘Phase 2’</vt:lpstr>
      <vt:lpstr>Deeper reflection: ‘Phase 2’</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Practice</dc:title>
  <dc:creator>Jonathan</dc:creator>
  <cp:lastModifiedBy>Jonathan</cp:lastModifiedBy>
  <cp:revision>13</cp:revision>
  <dcterms:created xsi:type="dcterms:W3CDTF">2021-03-02T11:52:06Z</dcterms:created>
  <dcterms:modified xsi:type="dcterms:W3CDTF">2021-03-02T15:30:12Z</dcterms:modified>
</cp:coreProperties>
</file>