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3" autoAdjust="0"/>
    <p:restoredTop sz="94660"/>
  </p:normalViewPr>
  <p:slideViewPr>
    <p:cSldViewPr snapToGrid="0">
      <p:cViewPr varScale="1">
        <p:scale>
          <a:sx n="83" d="100"/>
          <a:sy n="83" d="100"/>
        </p:scale>
        <p:origin x="57"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CA99495-9E3F-4A67-9A06-8D43A798341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158154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99495-9E3F-4A67-9A06-8D43A798341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733275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881281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CA99495-9E3F-4A67-9A06-8D43A798341C}"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636202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A99495-9E3F-4A67-9A06-8D43A798341C}" type="datetimeFigureOut">
              <a:rPr lang="en-GB" smtClean="0"/>
              <a:t>23/10/2023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356065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CA99495-9E3F-4A67-9A06-8D43A798341C}" type="datetimeFigureOut">
              <a:rPr lang="en-GB" smtClean="0"/>
              <a:t>23/10/2023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50435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A99495-9E3F-4A67-9A06-8D43A798341C}" type="datetimeFigureOut">
              <a:rPr lang="en-GB" smtClean="0"/>
              <a:t>23/10/2023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28667729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CA99495-9E3F-4A67-9A06-8D43A798341C}"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2402653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CA99495-9E3F-4A67-9A06-8D43A798341C}"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244402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25390043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402523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26655803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477709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0451708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99495-9E3F-4A67-9A06-8D43A798341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1659960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99495-9E3F-4A67-9A06-8D43A798341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645810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CA99495-9E3F-4A67-9A06-8D43A798341C}" type="datetimeFigureOut">
              <a:rPr lang="en-GB" smtClean="0"/>
              <a:t>23/10/2023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CD48A2B-1EC6-4631-92FA-AF103AFE3C1B}" type="slidenum">
              <a:rPr lang="en-GB" smtClean="0"/>
              <a:t>‹#›</a:t>
            </a:fld>
            <a:endParaRPr lang="en-GB"/>
          </a:p>
        </p:txBody>
      </p:sp>
    </p:spTree>
    <p:extLst>
      <p:ext uri="{BB962C8B-B14F-4D97-AF65-F5344CB8AC3E}">
        <p14:creationId xmlns:p14="http://schemas.microsoft.com/office/powerpoint/2010/main" val="551109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4.xml"/><Relationship Id="rId5" Type="http://schemas.openxmlformats.org/officeDocument/2006/relationships/image" Target="../media/image4.png"/><Relationship Id="rId4" Type="http://schemas.openxmlformats.org/officeDocument/2006/relationships/image" Target="../media/image3.jpg"/></Relationships>
</file>

<file path=ppt/slides/_rels/slide6.xml.rels><?xml version="1.0" encoding="UTF-8" standalone="yes"?>
<Relationships xmlns="http://schemas.openxmlformats.org/package/2006/relationships"><Relationship Id="rId3" Type="http://schemas.openxmlformats.org/officeDocument/2006/relationships/hyperlink" Target="https://www.walesonline.co.uk/news/education/nearly-200-schools-shut-wales-15722574" TargetMode="External"/><Relationship Id="rId2" Type="http://schemas.openxmlformats.org/officeDocument/2006/relationships/image" Target="../media/image5.jpeg"/><Relationship Id="rId1" Type="http://schemas.openxmlformats.org/officeDocument/2006/relationships/slideLayout" Target="../slideLayouts/slideLayout6.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4.xml"/><Relationship Id="rId4" Type="http://schemas.openxmlformats.org/officeDocument/2006/relationships/image" Target="../media/image9.jp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4.xml"/><Relationship Id="rId5" Type="http://schemas.openxmlformats.org/officeDocument/2006/relationships/image" Target="../media/image13.jpe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20.png"/><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21.png"/><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15.xml.rels><?xml version="1.0" encoding="UTF-8" standalone="yes"?>
<Relationships xmlns="http://schemas.openxmlformats.org/package/2006/relationships"><Relationship Id="rId3" Type="http://schemas.openxmlformats.org/officeDocument/2006/relationships/hyperlink" Target="http://www.itv.com/news/wales/2016-02-17/xx-schools-facing-closure-in-wales-this-year/" TargetMode="External"/><Relationship Id="rId2" Type="http://schemas.openxmlformats.org/officeDocument/2006/relationships/hyperlink" Target="http://www.bbc.co.uk/news/uk-wales-36782740" TargetMode="External"/><Relationship Id="rId1" Type="http://schemas.openxmlformats.org/officeDocument/2006/relationships/slideLayout" Target="../slideLayouts/slideLayout4.xml"/><Relationship Id="rId4" Type="http://schemas.openxmlformats.org/officeDocument/2006/relationships/image" Target="../media/image22.jpg"/></Relationships>
</file>

<file path=ppt/slides/_rels/slide16.xml.rels><?xml version="1.0" encoding="UTF-8" standalone="yes"?>
<Relationships xmlns="http://schemas.openxmlformats.org/package/2006/relationships"><Relationship Id="rId3" Type="http://schemas.openxmlformats.org/officeDocument/2006/relationships/hyperlink" Target="https://gov.wales/sites/default/files/publications/2018-10/school-organisation-code-second-edition.pdf" TargetMode="External"/><Relationship Id="rId2" Type="http://schemas.openxmlformats.org/officeDocument/2006/relationships/hyperlink" Target="https://llyw.cymru/sites/default/files/publications/2018-10/cod-trefniadaeth-ysgolion-fersiwn-diwygiedig.pdf"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3.gif"/><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www.estyn.gov.wales/thematic-report/federated-schools-common-features-effective-federation" TargetMode="External"/><Relationship Id="rId2" Type="http://schemas.openxmlformats.org/officeDocument/2006/relationships/hyperlink" Target="https://www.estyn.llyw.cymru/adroddiadau-thematig/ysgolion-ffederal-nodweddion-cyffredin-ffedereiddio-effeithiol?_ga=2.62244264.524643613.1605607416-1416360169.1542195064" TargetMode="External"/><Relationship Id="rId1" Type="http://schemas.openxmlformats.org/officeDocument/2006/relationships/slideLayout" Target="../slideLayouts/slideLayout4.xml"/><Relationship Id="rId4" Type="http://schemas.openxmlformats.org/officeDocument/2006/relationships/image" Target="../media/image28.png"/></Relationships>
</file>

<file path=ppt/slides/_rels/slide2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32.jpg"/><Relationship Id="rId7" Type="http://schemas.openxmlformats.org/officeDocument/2006/relationships/image" Target="../media/image36.jpg"/><Relationship Id="rId2" Type="http://schemas.openxmlformats.org/officeDocument/2006/relationships/image" Target="../media/image31.jpg"/><Relationship Id="rId1" Type="http://schemas.openxmlformats.org/officeDocument/2006/relationships/slideLayout" Target="../slideLayouts/slideLayout2.xml"/><Relationship Id="rId6" Type="http://schemas.openxmlformats.org/officeDocument/2006/relationships/image" Target="../media/image35.jpeg"/><Relationship Id="rId5" Type="http://schemas.openxmlformats.org/officeDocument/2006/relationships/image" Target="../media/image34.jpeg"/><Relationship Id="rId4" Type="http://schemas.openxmlformats.org/officeDocument/2006/relationships/image" Target="../media/image33.jpg"/></Relationships>
</file>

<file path=ppt/slides/_rels/slide28.xml.rels><?xml version="1.0" encoding="UTF-8" standalone="yes"?>
<Relationships xmlns="http://schemas.openxmlformats.org/package/2006/relationships"><Relationship Id="rId3" Type="http://schemas.openxmlformats.org/officeDocument/2006/relationships/hyperlink" Target="http://21stcenturyschools.org/projects/south-wales/cowbridgecomprehensive/?lang=en" TargetMode="External"/><Relationship Id="rId2" Type="http://schemas.openxmlformats.org/officeDocument/2006/relationships/hyperlink" Target="https://www.educationbuildings.wales/welsh-government-21st-century-schools-and-colleges-programme-and-wepco-mim-programme-update/" TargetMode="External"/><Relationship Id="rId1" Type="http://schemas.openxmlformats.org/officeDocument/2006/relationships/slideLayout" Target="../slideLayouts/slideLayout4.xml"/><Relationship Id="rId4" Type="http://schemas.openxmlformats.org/officeDocument/2006/relationships/image" Target="../media/image22.jpg"/></Relationships>
</file>

<file path=ppt/slides/_rels/slide2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hyperlink" Target="http://www.bbc.co.uk/news/av/magazine-40485293/the-futuristic-school-where-you-re-always-on-camera" TargetMode="Externa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8" Type="http://schemas.openxmlformats.org/officeDocument/2006/relationships/hyperlink" Target="http://21stcenturyschools.org/projects/south-wales/tygwyn/?lang=en" TargetMode="External"/><Relationship Id="rId3" Type="http://schemas.openxmlformats.org/officeDocument/2006/relationships/hyperlink" Target="https://www.estyn.gov.wales/sites/default/files/documents/School%20size%20and%20educational%20effectiveness%20-%20December%202013.pdf" TargetMode="External"/><Relationship Id="rId7" Type="http://schemas.openxmlformats.org/officeDocument/2006/relationships/hyperlink" Target="https://gov.wales/docs/dcells/publications/140522-guidance-on-federation-of-schools-en.pdf" TargetMode="External"/><Relationship Id="rId2" Type="http://schemas.openxmlformats.org/officeDocument/2006/relationships/hyperlink" Target="https://www.estyn.gov.wales/sites/www.estyn.gov.wales/files/documents/Federated%20schools%20en.pdf" TargetMode="External"/><Relationship Id="rId1" Type="http://schemas.openxmlformats.org/officeDocument/2006/relationships/slideLayout" Target="../slideLayouts/slideLayout2.xml"/><Relationship Id="rId6" Type="http://schemas.openxmlformats.org/officeDocument/2006/relationships/hyperlink" Target="http://www.assembly.wales/Laid%20Documents/SUB-LD9303%20-%20School%20Organisation%20Code-29042013-245748/sub-ld9303-e-English.pdf" TargetMode="External"/><Relationship Id="rId5" Type="http://schemas.openxmlformats.org/officeDocument/2006/relationships/hyperlink" Target="http://www.iwa.wales/wp-content/uploads/2016/04/schoolclosurefinal.pdf" TargetMode="External"/><Relationship Id="rId4" Type="http://schemas.openxmlformats.org/officeDocument/2006/relationships/hyperlink" Target="http://learning.gov.wales/docs/learningwales/publications/130123transforming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6008" y="2404534"/>
            <a:ext cx="10795462" cy="1646302"/>
          </a:xfrm>
        </p:spPr>
        <p:txBody>
          <a:bodyPr/>
          <a:lstStyle/>
          <a:p>
            <a:pPr algn="l"/>
            <a:r>
              <a:rPr lang="en-GB" dirty="0" err="1"/>
              <a:t>Addysg</a:t>
            </a:r>
            <a:r>
              <a:rPr lang="en-GB" dirty="0"/>
              <a:t> </a:t>
            </a:r>
            <a:r>
              <a:rPr lang="en-GB" dirty="0" err="1"/>
              <a:t>Ddoe</a:t>
            </a:r>
            <a:r>
              <a:rPr lang="en-GB" dirty="0"/>
              <a:t>, </a:t>
            </a:r>
            <a:r>
              <a:rPr lang="en-GB" dirty="0" err="1"/>
              <a:t>Heddiw</a:t>
            </a:r>
            <a:r>
              <a:rPr lang="en-GB" dirty="0"/>
              <a:t>, </a:t>
            </a:r>
            <a:r>
              <a:rPr lang="en-GB" dirty="0" err="1"/>
              <a:t>Yfory</a:t>
            </a:r>
            <a:br>
              <a:rPr lang="en-GB" dirty="0"/>
            </a:br>
            <a:r>
              <a:rPr lang="en-GB" dirty="0"/>
              <a:t>Education Past, Present, Future</a:t>
            </a:r>
          </a:p>
        </p:txBody>
      </p:sp>
      <p:sp>
        <p:nvSpPr>
          <p:cNvPr id="3" name="Subtitle 2"/>
          <p:cNvSpPr>
            <a:spLocks noGrp="1"/>
          </p:cNvSpPr>
          <p:nvPr>
            <p:ph type="subTitle" idx="1"/>
          </p:nvPr>
        </p:nvSpPr>
        <p:spPr/>
        <p:txBody>
          <a:bodyPr>
            <a:normAutofit/>
          </a:bodyPr>
          <a:lstStyle/>
          <a:p>
            <a:r>
              <a:rPr lang="en-GB" dirty="0"/>
              <a:t>ECES4001/C</a:t>
            </a:r>
          </a:p>
          <a:p>
            <a:r>
              <a:rPr lang="en-GB" dirty="0" err="1"/>
              <a:t>Darlith</a:t>
            </a:r>
            <a:r>
              <a:rPr lang="en-GB" dirty="0"/>
              <a:t> 6 / Lecture 6</a:t>
            </a:r>
          </a:p>
        </p:txBody>
      </p:sp>
    </p:spTree>
    <p:extLst>
      <p:ext uri="{BB962C8B-B14F-4D97-AF65-F5344CB8AC3E}">
        <p14:creationId xmlns:p14="http://schemas.microsoft.com/office/powerpoint/2010/main" val="42193260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t>Learning Outcomes</a:t>
            </a:r>
          </a:p>
        </p:txBody>
      </p:sp>
      <p:sp>
        <p:nvSpPr>
          <p:cNvPr id="5" name="Content Placeholder 4"/>
          <p:cNvSpPr>
            <a:spLocks noGrp="1"/>
          </p:cNvSpPr>
          <p:nvPr>
            <p:ph sz="half" idx="1"/>
          </p:nvPr>
        </p:nvSpPr>
        <p:spPr/>
        <p:txBody>
          <a:bodyPr/>
          <a:lstStyle/>
          <a:p>
            <a:r>
              <a:rPr lang="cy-GB" sz="3200" dirty="0"/>
              <a:t>Deall cyfnodau allweddol a diwygiadau allweddol yn hanes addysg yng Nghymru a’r Deyrnas Unedig. </a:t>
            </a:r>
            <a:endParaRPr lang="en-GB" sz="3200" dirty="0"/>
          </a:p>
          <a:p>
            <a:endParaRPr lang="en-GB" dirty="0"/>
          </a:p>
        </p:txBody>
      </p:sp>
      <p:sp>
        <p:nvSpPr>
          <p:cNvPr id="6" name="Content Placeholder 5"/>
          <p:cNvSpPr>
            <a:spLocks noGrp="1"/>
          </p:cNvSpPr>
          <p:nvPr>
            <p:ph sz="half" idx="2"/>
          </p:nvPr>
        </p:nvSpPr>
        <p:spPr/>
        <p:txBody>
          <a:bodyPr/>
          <a:lstStyle/>
          <a:p>
            <a:r>
              <a:rPr lang="en-GB" sz="3200" dirty="0"/>
              <a:t>Understand key periods and reforms in the history of education in Wales and the UK. </a:t>
            </a:r>
          </a:p>
          <a:p>
            <a:pPr marL="0" indent="0">
              <a:buNone/>
            </a:pPr>
            <a:endParaRPr lang="en-GB" dirty="0"/>
          </a:p>
        </p:txBody>
      </p:sp>
    </p:spTree>
    <p:extLst>
      <p:ext uri="{BB962C8B-B14F-4D97-AF65-F5344CB8AC3E}">
        <p14:creationId xmlns:p14="http://schemas.microsoft.com/office/powerpoint/2010/main" val="10714136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t>Learning Outcomes</a:t>
            </a:r>
          </a:p>
        </p:txBody>
      </p:sp>
      <p:sp>
        <p:nvSpPr>
          <p:cNvPr id="5" name="Content Placeholder 4"/>
          <p:cNvSpPr>
            <a:spLocks noGrp="1"/>
          </p:cNvSpPr>
          <p:nvPr>
            <p:ph sz="half" idx="1"/>
          </p:nvPr>
        </p:nvSpPr>
        <p:spPr/>
        <p:txBody>
          <a:bodyPr/>
          <a:lstStyle/>
          <a:p>
            <a:r>
              <a:rPr lang="cy-GB" sz="3200" dirty="0"/>
              <a:t>Dadansoddi natur ddadleuol safbwyntiau addysgol.</a:t>
            </a:r>
            <a:r>
              <a:rPr lang="en-GB" sz="3200" dirty="0"/>
              <a:t>  </a:t>
            </a:r>
          </a:p>
          <a:p>
            <a:endParaRPr lang="en-GB" dirty="0"/>
          </a:p>
        </p:txBody>
      </p:sp>
      <p:sp>
        <p:nvSpPr>
          <p:cNvPr id="6" name="Content Placeholder 5"/>
          <p:cNvSpPr>
            <a:spLocks noGrp="1"/>
          </p:cNvSpPr>
          <p:nvPr>
            <p:ph sz="half" idx="2"/>
          </p:nvPr>
        </p:nvSpPr>
        <p:spPr/>
        <p:txBody>
          <a:bodyPr/>
          <a:lstStyle/>
          <a:p>
            <a:r>
              <a:rPr lang="en-GB" sz="3200" dirty="0"/>
              <a:t>Analyse the contested nature of educational perspectives.  </a:t>
            </a:r>
          </a:p>
          <a:p>
            <a:endParaRPr lang="en-GB" dirty="0"/>
          </a:p>
        </p:txBody>
      </p:sp>
    </p:spTree>
    <p:extLst>
      <p:ext uri="{BB962C8B-B14F-4D97-AF65-F5344CB8AC3E}">
        <p14:creationId xmlns:p14="http://schemas.microsoft.com/office/powerpoint/2010/main" val="9514058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t>Learning Outcomes</a:t>
            </a:r>
          </a:p>
        </p:txBody>
      </p:sp>
      <p:sp>
        <p:nvSpPr>
          <p:cNvPr id="5" name="Content Placeholder 4"/>
          <p:cNvSpPr>
            <a:spLocks noGrp="1"/>
          </p:cNvSpPr>
          <p:nvPr>
            <p:ph sz="half" idx="1"/>
          </p:nvPr>
        </p:nvSpPr>
        <p:spPr/>
        <p:txBody>
          <a:bodyPr>
            <a:normAutofit/>
          </a:bodyPr>
          <a:lstStyle/>
          <a:p>
            <a:r>
              <a:rPr lang="cy-GB" sz="3200" dirty="0"/>
              <a:t>Adnabod gwerthoedd sydd wrth wraidd addysg, addysgu a dysgu yng Nghymru, y Deyrnas Unedig a’r byd.</a:t>
            </a:r>
            <a:endParaRPr lang="en-GB" sz="3200" dirty="0"/>
          </a:p>
          <a:p>
            <a:endParaRPr lang="en-GB" dirty="0"/>
          </a:p>
        </p:txBody>
      </p:sp>
      <p:sp>
        <p:nvSpPr>
          <p:cNvPr id="6" name="Content Placeholder 5"/>
          <p:cNvSpPr>
            <a:spLocks noGrp="1"/>
          </p:cNvSpPr>
          <p:nvPr>
            <p:ph sz="half" idx="2"/>
          </p:nvPr>
        </p:nvSpPr>
        <p:spPr/>
        <p:txBody>
          <a:bodyPr>
            <a:normAutofit/>
          </a:bodyPr>
          <a:lstStyle/>
          <a:p>
            <a:r>
              <a:rPr lang="en-GB" sz="3200" dirty="0"/>
              <a:t>Identify values which underpin education, teaching and learning in Wales, UK and the world.  </a:t>
            </a:r>
          </a:p>
          <a:p>
            <a:endParaRPr lang="en-GB" dirty="0"/>
          </a:p>
        </p:txBody>
      </p:sp>
    </p:spTree>
    <p:extLst>
      <p:ext uri="{BB962C8B-B14F-4D97-AF65-F5344CB8AC3E}">
        <p14:creationId xmlns:p14="http://schemas.microsoft.com/office/powerpoint/2010/main" val="3469101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Materion</a:t>
            </a:r>
            <a:br>
              <a:rPr lang="en-GB" dirty="0"/>
            </a:br>
            <a:r>
              <a:rPr lang="en-GB" dirty="0"/>
              <a:t>Issues</a:t>
            </a:r>
          </a:p>
        </p:txBody>
      </p:sp>
      <p:sp>
        <p:nvSpPr>
          <p:cNvPr id="3" name="Content Placeholder 2"/>
          <p:cNvSpPr>
            <a:spLocks noGrp="1"/>
          </p:cNvSpPr>
          <p:nvPr>
            <p:ph sz="half" idx="1"/>
          </p:nvPr>
        </p:nvSpPr>
        <p:spPr>
          <a:xfrm>
            <a:off x="677334" y="2315486"/>
            <a:ext cx="3739896" cy="3368674"/>
          </a:xfrm>
        </p:spPr>
        <p:txBody>
          <a:bodyPr>
            <a:normAutofit/>
          </a:bodyPr>
          <a:lstStyle/>
          <a:p>
            <a:r>
              <a:rPr lang="en-GB" sz="2800" dirty="0" err="1"/>
              <a:t>Cau</a:t>
            </a:r>
            <a:r>
              <a:rPr lang="en-GB" sz="2800" dirty="0"/>
              <a:t> </a:t>
            </a:r>
            <a:r>
              <a:rPr lang="en-GB" sz="2800" dirty="0" err="1"/>
              <a:t>ysgolion</a:t>
            </a:r>
            <a:r>
              <a:rPr lang="en-GB" sz="2800" dirty="0"/>
              <a:t> </a:t>
            </a:r>
            <a:r>
              <a:rPr lang="en-GB" sz="2800" dirty="0" err="1"/>
              <a:t>bach</a:t>
            </a:r>
            <a:endParaRPr lang="en-GB" sz="2800" dirty="0"/>
          </a:p>
          <a:p>
            <a:r>
              <a:rPr lang="en-GB" sz="2800" dirty="0" err="1"/>
              <a:t>Ffederaleiddio</a:t>
            </a:r>
            <a:r>
              <a:rPr lang="en-GB" sz="2800" dirty="0"/>
              <a:t> </a:t>
            </a:r>
            <a:r>
              <a:rPr lang="en-GB" sz="2800" dirty="0" err="1"/>
              <a:t>ysgolion</a:t>
            </a:r>
            <a:endParaRPr lang="en-GB" sz="2800" dirty="0"/>
          </a:p>
          <a:p>
            <a:r>
              <a:rPr lang="en-GB" sz="2800" dirty="0" err="1"/>
              <a:t>Ysgolion</a:t>
            </a:r>
            <a:r>
              <a:rPr lang="en-GB" sz="2800" dirty="0"/>
              <a:t> </a:t>
            </a:r>
            <a:r>
              <a:rPr lang="en-GB" sz="2800" dirty="0" err="1"/>
              <a:t>yr</a:t>
            </a:r>
            <a:r>
              <a:rPr lang="en-GB" sz="2800" dirty="0"/>
              <a:t> 21ain </a:t>
            </a:r>
            <a:r>
              <a:rPr lang="en-GB" sz="2800" dirty="0" err="1"/>
              <a:t>Ganrif</a:t>
            </a:r>
            <a:endParaRPr lang="en-GB" sz="2800" dirty="0"/>
          </a:p>
        </p:txBody>
      </p:sp>
      <p:sp>
        <p:nvSpPr>
          <p:cNvPr id="4" name="Content Placeholder 3"/>
          <p:cNvSpPr>
            <a:spLocks noGrp="1"/>
          </p:cNvSpPr>
          <p:nvPr>
            <p:ph sz="half" idx="2"/>
          </p:nvPr>
        </p:nvSpPr>
        <p:spPr>
          <a:xfrm>
            <a:off x="5279413" y="2393117"/>
            <a:ext cx="3739896" cy="3346824"/>
          </a:xfrm>
        </p:spPr>
        <p:txBody>
          <a:bodyPr>
            <a:normAutofit/>
          </a:bodyPr>
          <a:lstStyle/>
          <a:p>
            <a:r>
              <a:rPr lang="en-GB" sz="2800" dirty="0"/>
              <a:t>Small school closures</a:t>
            </a:r>
          </a:p>
          <a:p>
            <a:r>
              <a:rPr lang="en-GB" sz="2800" dirty="0"/>
              <a:t>School Federalisation</a:t>
            </a:r>
          </a:p>
          <a:p>
            <a:r>
              <a:rPr lang="en-GB" sz="2800" dirty="0"/>
              <a:t>21</a:t>
            </a:r>
            <a:r>
              <a:rPr lang="en-GB" sz="2800" baseline="30000" dirty="0"/>
              <a:t>st</a:t>
            </a:r>
            <a:r>
              <a:rPr lang="en-GB" sz="2800" dirty="0"/>
              <a:t> Century schools</a:t>
            </a:r>
          </a:p>
        </p:txBody>
      </p:sp>
      <p:pic>
        <p:nvPicPr>
          <p:cNvPr id="5" name="Picture 4" descr="Visiting Small Town America ~ Diamond Point School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94782" y="5108334"/>
            <a:ext cx="2117005" cy="1411337"/>
          </a:xfrm>
          <a:prstGeom prst="rect">
            <a:avLst/>
          </a:prstGeom>
        </p:spPr>
      </p:pic>
      <p:pic>
        <p:nvPicPr>
          <p:cNvPr id="6" name="Picture 5" descr="Small Schools Association of South Australia Inc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42635" y="566133"/>
            <a:ext cx="2487232" cy="1407733"/>
          </a:xfrm>
          <a:prstGeom prst="rect">
            <a:avLst/>
          </a:prstGeom>
        </p:spPr>
      </p:pic>
      <p:pic>
        <p:nvPicPr>
          <p:cNvPr id="7" name="Picture 6" descr="SOS - Save Our School | Save Keills Primary School from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206744" y="5220658"/>
            <a:ext cx="1994000" cy="1186688"/>
          </a:xfrm>
          <a:prstGeom prst="rect">
            <a:avLst/>
          </a:prstGeom>
        </p:spPr>
      </p:pic>
      <p:pic>
        <p:nvPicPr>
          <p:cNvPr id="8" name="Picture 7" descr="Devonshire House Prep | Case Studies | Constellations"/>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275217" y="960714"/>
            <a:ext cx="2859753" cy="1354772"/>
          </a:xfrm>
          <a:prstGeom prst="rect">
            <a:avLst/>
          </a:prstGeom>
        </p:spPr>
      </p:pic>
    </p:spTree>
    <p:extLst>
      <p:ext uri="{BB962C8B-B14F-4D97-AF65-F5344CB8AC3E}">
        <p14:creationId xmlns:p14="http://schemas.microsoft.com/office/powerpoint/2010/main" val="28273851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5346" y="555784"/>
            <a:ext cx="8280920" cy="1143000"/>
          </a:xfrm>
        </p:spPr>
        <p:txBody>
          <a:bodyPr>
            <a:noAutofit/>
          </a:bodyPr>
          <a:lstStyle/>
          <a:p>
            <a:r>
              <a:rPr lang="en-GB" sz="3400" dirty="0"/>
              <a:t>1. </a:t>
            </a:r>
            <a:r>
              <a:rPr lang="en-GB" sz="3400" dirty="0" err="1"/>
              <a:t>Cau</a:t>
            </a:r>
            <a:r>
              <a:rPr lang="en-GB" sz="3400" dirty="0"/>
              <a:t> </a:t>
            </a:r>
            <a:r>
              <a:rPr lang="en-GB" sz="3400" dirty="0" err="1"/>
              <a:t>Ysgolion</a:t>
            </a:r>
            <a:r>
              <a:rPr lang="en-GB" sz="3400" dirty="0"/>
              <a:t> Bach</a:t>
            </a:r>
            <a:br>
              <a:rPr lang="en-GB" sz="3400" dirty="0"/>
            </a:br>
            <a:r>
              <a:rPr lang="en-GB" sz="3400" dirty="0"/>
              <a:t>    Small School Closures</a:t>
            </a:r>
          </a:p>
        </p:txBody>
      </p:sp>
      <p:pic>
        <p:nvPicPr>
          <p:cNvPr id="1026" name="Picture 2" descr="http://news.bbc.co.uk/media/images/44392000/jpg/_44392672_schoolprotest8.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5160" y="2055128"/>
            <a:ext cx="6480720" cy="352839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275569" y="5939864"/>
            <a:ext cx="5290243" cy="400110"/>
          </a:xfrm>
          <a:prstGeom prst="rect">
            <a:avLst/>
          </a:prstGeom>
        </p:spPr>
        <p:txBody>
          <a:bodyPr wrap="square">
            <a:spAutoFit/>
          </a:bodyPr>
          <a:lstStyle/>
          <a:p>
            <a:r>
              <a:rPr lang="en-GB" sz="2000" dirty="0">
                <a:hlinkClick r:id="rId3"/>
              </a:rPr>
              <a:t>Over 200 schools in Wales closed since 2013</a:t>
            </a:r>
            <a:endParaRPr lang="en-GB" sz="2000" dirty="0"/>
          </a:p>
        </p:txBody>
      </p:sp>
      <p:pic>
        <p:nvPicPr>
          <p:cNvPr id="3" name="Picture 2" descr="Emoticon Sad Yellow - Free image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2960367" y="6339974"/>
            <a:ext cx="518026" cy="518026"/>
          </a:xfrm>
          <a:prstGeom prst="rect">
            <a:avLst/>
          </a:prstGeom>
        </p:spPr>
      </p:pic>
    </p:spTree>
    <p:extLst>
      <p:ext uri="{BB962C8B-B14F-4D97-AF65-F5344CB8AC3E}">
        <p14:creationId xmlns:p14="http://schemas.microsoft.com/office/powerpoint/2010/main" val="1219930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Ysgolion</a:t>
            </a:r>
            <a:r>
              <a:rPr lang="en-GB" dirty="0"/>
              <a:t> </a:t>
            </a:r>
            <a:r>
              <a:rPr lang="en-GB" dirty="0" err="1"/>
              <a:t>bach</a:t>
            </a:r>
            <a:r>
              <a:rPr lang="en-GB" dirty="0"/>
              <a:t> </a:t>
            </a:r>
            <a:r>
              <a:rPr lang="en-GB" dirty="0" err="1"/>
              <a:t>gwledig</a:t>
            </a:r>
            <a:br>
              <a:rPr lang="en-GB" dirty="0"/>
            </a:br>
            <a:r>
              <a:rPr lang="en-GB" dirty="0"/>
              <a:t>Small rural schools</a:t>
            </a:r>
          </a:p>
        </p:txBody>
      </p:sp>
      <p:sp>
        <p:nvSpPr>
          <p:cNvPr id="3" name="Content Placeholder 2"/>
          <p:cNvSpPr>
            <a:spLocks noGrp="1"/>
          </p:cNvSpPr>
          <p:nvPr>
            <p:ph sz="half" idx="1"/>
          </p:nvPr>
        </p:nvSpPr>
        <p:spPr>
          <a:xfrm>
            <a:off x="905240" y="2019716"/>
            <a:ext cx="3778704" cy="3995888"/>
          </a:xfrm>
        </p:spPr>
        <p:txBody>
          <a:bodyPr>
            <a:noAutofit/>
          </a:bodyPr>
          <a:lstStyle/>
          <a:p>
            <a:r>
              <a:rPr lang="en-GB" sz="2200" dirty="0" err="1"/>
              <a:t>Niferoedd</a:t>
            </a:r>
            <a:r>
              <a:rPr lang="en-GB" sz="2200" dirty="0"/>
              <a:t> </a:t>
            </a:r>
            <a:r>
              <a:rPr lang="en-GB" sz="2200" dirty="0" err="1"/>
              <a:t>disgyblion</a:t>
            </a:r>
            <a:r>
              <a:rPr lang="en-GB" sz="2200" dirty="0"/>
              <a:t> </a:t>
            </a:r>
            <a:r>
              <a:rPr lang="en-GB" sz="2200" dirty="0" err="1"/>
              <a:t>yn</a:t>
            </a:r>
            <a:r>
              <a:rPr lang="en-GB" sz="2200" dirty="0"/>
              <a:t> </a:t>
            </a:r>
            <a:r>
              <a:rPr lang="en-GB" sz="2200" dirty="0" err="1"/>
              <a:t>disgyn</a:t>
            </a:r>
            <a:endParaRPr lang="en-GB" sz="2200" dirty="0"/>
          </a:p>
          <a:p>
            <a:r>
              <a:rPr lang="en-GB" sz="2200" dirty="0" err="1"/>
              <a:t>Anghynaliadwy</a:t>
            </a:r>
            <a:r>
              <a:rPr lang="en-GB" sz="2200" dirty="0"/>
              <a:t> – </a:t>
            </a:r>
            <a:r>
              <a:rPr lang="en-GB" sz="2200" dirty="0" err="1"/>
              <a:t>ysgolion</a:t>
            </a:r>
            <a:r>
              <a:rPr lang="en-GB" sz="2200" dirty="0"/>
              <a:t> </a:t>
            </a:r>
            <a:r>
              <a:rPr lang="en-GB" sz="2200" dirty="0" err="1"/>
              <a:t>bach</a:t>
            </a:r>
            <a:r>
              <a:rPr lang="en-GB" sz="2200" dirty="0"/>
              <a:t> yn llawer fwy </a:t>
            </a:r>
            <a:r>
              <a:rPr lang="en-GB" sz="2200" dirty="0" err="1"/>
              <a:t>drud</a:t>
            </a:r>
            <a:r>
              <a:rPr lang="en-GB" sz="2200" dirty="0"/>
              <a:t> i’w </a:t>
            </a:r>
            <a:r>
              <a:rPr lang="en-GB" sz="2200" dirty="0" err="1"/>
              <a:t>rhedeg</a:t>
            </a:r>
            <a:r>
              <a:rPr lang="en-GB" sz="2200" dirty="0"/>
              <a:t> </a:t>
            </a:r>
            <a:r>
              <a:rPr lang="en-GB" sz="2200" dirty="0" err="1"/>
              <a:t>na</a:t>
            </a:r>
            <a:r>
              <a:rPr lang="en-GB" sz="2200" dirty="0"/>
              <a:t> rhai mwy o faint</a:t>
            </a:r>
          </a:p>
          <a:p>
            <a:r>
              <a:rPr lang="en-GB" sz="2200" dirty="0" err="1"/>
              <a:t>Penderfyniad</a:t>
            </a:r>
            <a:r>
              <a:rPr lang="en-GB" sz="2200" dirty="0"/>
              <a:t> </a:t>
            </a:r>
            <a:r>
              <a:rPr lang="en-GB" sz="2200" dirty="0" err="1"/>
              <a:t>lleol</a:t>
            </a:r>
            <a:r>
              <a:rPr lang="en-GB" sz="2200" dirty="0"/>
              <a:t> yn hytrach </a:t>
            </a:r>
            <a:r>
              <a:rPr lang="en-GB" sz="2200" dirty="0" err="1"/>
              <a:t>na</a:t>
            </a:r>
            <a:r>
              <a:rPr lang="en-GB" sz="2200" dirty="0"/>
              <a:t> </a:t>
            </a:r>
            <a:r>
              <a:rPr lang="en-GB" sz="2200" dirty="0" err="1"/>
              <a:t>phenderfyniad</a:t>
            </a:r>
            <a:r>
              <a:rPr lang="en-GB" sz="2200" dirty="0"/>
              <a:t> </a:t>
            </a:r>
            <a:r>
              <a:rPr lang="en-GB" sz="2200" dirty="0" err="1"/>
              <a:t>cenedlaethol</a:t>
            </a:r>
            <a:r>
              <a:rPr lang="en-GB" sz="2200" dirty="0"/>
              <a:t> yn seiliedig </a:t>
            </a:r>
            <a:r>
              <a:rPr lang="en-GB" sz="2200" dirty="0" err="1"/>
              <a:t>ar</a:t>
            </a:r>
            <a:r>
              <a:rPr lang="en-GB" sz="2200" dirty="0"/>
              <a:t> </a:t>
            </a:r>
            <a:r>
              <a:rPr lang="en-GB" sz="2200" dirty="0" err="1"/>
              <a:t>gyllideb</a:t>
            </a:r>
            <a:r>
              <a:rPr lang="en-GB" sz="2200" dirty="0"/>
              <a:t> a </a:t>
            </a:r>
            <a:r>
              <a:rPr lang="en-GB" sz="2200" dirty="0" err="1"/>
              <a:t>bennwyd</a:t>
            </a:r>
            <a:endParaRPr lang="en-GB" sz="2200" dirty="0"/>
          </a:p>
        </p:txBody>
      </p:sp>
      <p:sp>
        <p:nvSpPr>
          <p:cNvPr id="4" name="Content Placeholder 3"/>
          <p:cNvSpPr>
            <a:spLocks noGrp="1"/>
          </p:cNvSpPr>
          <p:nvPr>
            <p:ph sz="half" idx="2"/>
          </p:nvPr>
        </p:nvSpPr>
        <p:spPr>
          <a:xfrm>
            <a:off x="5761574" y="2066432"/>
            <a:ext cx="3959296" cy="4139905"/>
          </a:xfrm>
        </p:spPr>
        <p:txBody>
          <a:bodyPr>
            <a:normAutofit/>
          </a:bodyPr>
          <a:lstStyle/>
          <a:p>
            <a:r>
              <a:rPr lang="en-GB" sz="2400" dirty="0"/>
              <a:t>Falling pupil numbers</a:t>
            </a:r>
          </a:p>
          <a:p>
            <a:r>
              <a:rPr lang="en-GB" sz="2400" dirty="0"/>
              <a:t>Unsustainable – small schools cost disproportionately more than large schools</a:t>
            </a:r>
          </a:p>
          <a:p>
            <a:r>
              <a:rPr lang="en-GB" sz="2400" dirty="0"/>
              <a:t>Local rather than national decision to close small school based on their allocated budget</a:t>
            </a:r>
          </a:p>
        </p:txBody>
      </p:sp>
      <p:pic>
        <p:nvPicPr>
          <p:cNvPr id="5" name="Picture 4" descr="Downward, graph, sales, stats, trend icon | Icon search engine"/>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32693" y="291536"/>
            <a:ext cx="1449493" cy="1449493"/>
          </a:xfrm>
          <a:prstGeom prst="rect">
            <a:avLst/>
          </a:prstGeom>
        </p:spPr>
      </p:pic>
      <p:pic>
        <p:nvPicPr>
          <p:cNvPr id="6" name="Picture 5" descr="The Beauty Scoop!: Bargain Beauty Featur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189768" y="657861"/>
            <a:ext cx="1338142" cy="1408571"/>
          </a:xfrm>
          <a:prstGeom prst="rect">
            <a:avLst/>
          </a:prstGeom>
        </p:spPr>
      </p:pic>
      <p:pic>
        <p:nvPicPr>
          <p:cNvPr id="7" name="Picture 6" descr="Chapter 2: The Nature of Political Power – Attenuated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30647" y="4217246"/>
            <a:ext cx="1812290" cy="1208193"/>
          </a:xfrm>
          <a:prstGeom prst="rect">
            <a:avLst/>
          </a:prstGeom>
        </p:spPr>
      </p:pic>
    </p:spTree>
    <p:extLst>
      <p:ext uri="{BB962C8B-B14F-4D97-AF65-F5344CB8AC3E}">
        <p14:creationId xmlns:p14="http://schemas.microsoft.com/office/powerpoint/2010/main" val="19268236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JVL Croeso Cymru Welsh Welcome Coir Coconut Entrance Floor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831631" y="5283199"/>
            <a:ext cx="1466427" cy="1466427"/>
          </a:xfrm>
          <a:prstGeom prst="rect">
            <a:avLst/>
          </a:prstGeom>
        </p:spPr>
      </p:pic>
      <p:sp>
        <p:nvSpPr>
          <p:cNvPr id="2" name="Title 1"/>
          <p:cNvSpPr>
            <a:spLocks noGrp="1"/>
          </p:cNvSpPr>
          <p:nvPr>
            <p:ph type="title"/>
          </p:nvPr>
        </p:nvSpPr>
        <p:spPr>
          <a:xfrm>
            <a:off x="2028692" y="332656"/>
            <a:ext cx="8280920" cy="1143000"/>
          </a:xfrm>
        </p:spPr>
        <p:txBody>
          <a:bodyPr>
            <a:normAutofit fontScale="90000"/>
          </a:bodyPr>
          <a:lstStyle/>
          <a:p>
            <a:r>
              <a:rPr lang="en-GB" dirty="0" err="1"/>
              <a:t>Dadleuon</a:t>
            </a:r>
            <a:r>
              <a:rPr lang="en-GB" dirty="0"/>
              <a:t> o </a:t>
            </a:r>
            <a:r>
              <a:rPr lang="en-GB" dirty="0" err="1"/>
              <a:t>blaid</a:t>
            </a:r>
            <a:r>
              <a:rPr lang="en-GB" dirty="0"/>
              <a:t> </a:t>
            </a:r>
            <a:r>
              <a:rPr lang="en-GB" dirty="0" err="1"/>
              <a:t>ysgolion</a:t>
            </a:r>
            <a:r>
              <a:rPr lang="en-GB" dirty="0"/>
              <a:t> </a:t>
            </a:r>
            <a:r>
              <a:rPr lang="en-GB" dirty="0" err="1"/>
              <a:t>bach</a:t>
            </a:r>
            <a:br>
              <a:rPr lang="en-GB" dirty="0"/>
            </a:br>
            <a:r>
              <a:rPr lang="en-GB" dirty="0"/>
              <a:t>Arguments in favour of small schools</a:t>
            </a:r>
          </a:p>
        </p:txBody>
      </p:sp>
      <p:sp>
        <p:nvSpPr>
          <p:cNvPr id="3" name="Content Placeholder 2"/>
          <p:cNvSpPr>
            <a:spLocks noGrp="1"/>
          </p:cNvSpPr>
          <p:nvPr>
            <p:ph sz="half" idx="1"/>
          </p:nvPr>
        </p:nvSpPr>
        <p:spPr>
          <a:xfrm>
            <a:off x="1054835" y="1961166"/>
            <a:ext cx="3778704" cy="4139904"/>
          </a:xfrm>
        </p:spPr>
        <p:txBody>
          <a:bodyPr>
            <a:noAutofit/>
          </a:bodyPr>
          <a:lstStyle/>
          <a:p>
            <a:r>
              <a:rPr lang="en-GB" sz="2200" dirty="0" err="1"/>
              <a:t>Lefelau</a:t>
            </a:r>
            <a:r>
              <a:rPr lang="en-GB" sz="2200" dirty="0"/>
              <a:t> da o </a:t>
            </a:r>
            <a:r>
              <a:rPr lang="en-GB" sz="2200" dirty="0" err="1"/>
              <a:t>gyrhaeddiad</a:t>
            </a:r>
            <a:r>
              <a:rPr lang="en-GB" sz="2200" dirty="0"/>
              <a:t> </a:t>
            </a:r>
            <a:r>
              <a:rPr lang="en-GB" sz="2200" dirty="0" err="1"/>
              <a:t>academaidd</a:t>
            </a:r>
            <a:endParaRPr lang="en-GB" sz="2200" dirty="0"/>
          </a:p>
          <a:p>
            <a:r>
              <a:rPr lang="en-GB" sz="2200" dirty="0" err="1"/>
              <a:t>Cefnogi’r</a:t>
            </a:r>
            <a:r>
              <a:rPr lang="en-GB" sz="2200" dirty="0"/>
              <a:t> </a:t>
            </a:r>
            <a:r>
              <a:rPr lang="en-GB" sz="2200" dirty="0" err="1"/>
              <a:t>iaith</a:t>
            </a:r>
            <a:r>
              <a:rPr lang="en-GB" sz="2200" dirty="0"/>
              <a:t> </a:t>
            </a:r>
            <a:r>
              <a:rPr lang="en-GB" sz="2200" dirty="0" err="1"/>
              <a:t>Gymraeg</a:t>
            </a:r>
            <a:endParaRPr lang="en-GB" sz="2200" dirty="0"/>
          </a:p>
          <a:p>
            <a:r>
              <a:rPr lang="en-GB" sz="2200" dirty="0" err="1"/>
              <a:t>Llai</a:t>
            </a:r>
            <a:r>
              <a:rPr lang="en-GB" sz="2200" dirty="0"/>
              <a:t> o amser/</a:t>
            </a:r>
            <a:r>
              <a:rPr lang="en-GB" sz="2200" dirty="0" err="1"/>
              <a:t>pellter</a:t>
            </a:r>
            <a:r>
              <a:rPr lang="en-GB" sz="2200" dirty="0"/>
              <a:t> </a:t>
            </a:r>
            <a:r>
              <a:rPr lang="en-GB" sz="2200" dirty="0" err="1"/>
              <a:t>teithio</a:t>
            </a:r>
            <a:r>
              <a:rPr lang="en-GB" sz="2200" dirty="0"/>
              <a:t> </a:t>
            </a:r>
            <a:r>
              <a:rPr lang="en-GB" sz="2200" dirty="0" err="1"/>
              <a:t>nôl</a:t>
            </a:r>
            <a:r>
              <a:rPr lang="en-GB" sz="2200" dirty="0"/>
              <a:t> ac ymlaen o’r ysgol</a:t>
            </a:r>
          </a:p>
          <a:p>
            <a:r>
              <a:rPr lang="en-GB" sz="2200" dirty="0" err="1"/>
              <a:t>Awyrgylch</a:t>
            </a:r>
            <a:r>
              <a:rPr lang="en-GB" sz="2200" dirty="0"/>
              <a:t> </a:t>
            </a:r>
            <a:r>
              <a:rPr lang="en-GB" sz="2200" dirty="0" err="1"/>
              <a:t>deuluol</a:t>
            </a:r>
            <a:endParaRPr lang="en-GB" sz="2200" dirty="0"/>
          </a:p>
          <a:p>
            <a:r>
              <a:rPr lang="en-GB" sz="2200" dirty="0" err="1"/>
              <a:t>Perthynas</a:t>
            </a:r>
            <a:r>
              <a:rPr lang="en-GB" sz="2200" dirty="0"/>
              <a:t> </a:t>
            </a:r>
            <a:r>
              <a:rPr lang="en-GB" sz="2200" dirty="0" err="1"/>
              <a:t>agosach</a:t>
            </a:r>
            <a:r>
              <a:rPr lang="en-GB" sz="2200" dirty="0"/>
              <a:t> gyda </a:t>
            </a:r>
            <a:r>
              <a:rPr lang="en-GB" sz="2200" dirty="0" err="1"/>
              <a:t>rhieni</a:t>
            </a:r>
            <a:r>
              <a:rPr lang="en-GB" sz="2200" dirty="0"/>
              <a:t>/ mwy o </a:t>
            </a:r>
            <a:r>
              <a:rPr lang="en-GB" sz="2200" dirty="0" err="1"/>
              <a:t>gefnogaeth</a:t>
            </a:r>
            <a:r>
              <a:rPr lang="en-GB" sz="2200" dirty="0"/>
              <a:t> i’r plant?</a:t>
            </a:r>
          </a:p>
        </p:txBody>
      </p:sp>
      <p:sp>
        <p:nvSpPr>
          <p:cNvPr id="4" name="Content Placeholder 3"/>
          <p:cNvSpPr>
            <a:spLocks noGrp="1"/>
          </p:cNvSpPr>
          <p:nvPr>
            <p:ph sz="half" idx="2"/>
          </p:nvPr>
        </p:nvSpPr>
        <p:spPr>
          <a:xfrm>
            <a:off x="5557604" y="1783722"/>
            <a:ext cx="3887288" cy="4067897"/>
          </a:xfrm>
        </p:spPr>
        <p:txBody>
          <a:bodyPr>
            <a:noAutofit/>
          </a:bodyPr>
          <a:lstStyle/>
          <a:p>
            <a:r>
              <a:rPr lang="en-GB" sz="2200" dirty="0"/>
              <a:t>Good levels of academic achievement</a:t>
            </a:r>
          </a:p>
          <a:p>
            <a:r>
              <a:rPr lang="en-GB" sz="2200" dirty="0"/>
              <a:t>Supports the Welsh language</a:t>
            </a:r>
          </a:p>
          <a:p>
            <a:r>
              <a:rPr lang="en-GB" sz="2200" dirty="0"/>
              <a:t>Less travelling time/distance to and from school</a:t>
            </a:r>
          </a:p>
          <a:p>
            <a:r>
              <a:rPr lang="en-GB" sz="2200" dirty="0"/>
              <a:t>A family - like environment</a:t>
            </a:r>
          </a:p>
          <a:p>
            <a:r>
              <a:rPr lang="en-GB" sz="2200" dirty="0"/>
              <a:t>Closer relationship with parents / better support?</a:t>
            </a:r>
          </a:p>
        </p:txBody>
      </p:sp>
      <p:pic>
        <p:nvPicPr>
          <p:cNvPr id="5" name="Picture 4" descr="Park: Essential Elements of Academic Achievement – The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71495" y="185336"/>
            <a:ext cx="1720427" cy="1290320"/>
          </a:xfrm>
          <a:prstGeom prst="rect">
            <a:avLst/>
          </a:prstGeom>
        </p:spPr>
      </p:pic>
      <p:pic>
        <p:nvPicPr>
          <p:cNvPr id="7" name="Picture 6" descr="Fersiwn Gymraeg Eich Gwefan am Ddim Cost Ychwanegol"/>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546588" y="1783722"/>
            <a:ext cx="2036515" cy="1286220"/>
          </a:xfrm>
          <a:prstGeom prst="rect">
            <a:avLst/>
          </a:prstGeom>
        </p:spPr>
      </p:pic>
      <p:pic>
        <p:nvPicPr>
          <p:cNvPr id="8" name="Picture 7" descr="Make Rules Together: Collaborative Approach to Classroom Norms"/>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958218" y="3671148"/>
            <a:ext cx="1726609" cy="1150536"/>
          </a:xfrm>
          <a:prstGeom prst="rect">
            <a:avLst/>
          </a:prstGeom>
        </p:spPr>
      </p:pic>
    </p:spTree>
    <p:extLst>
      <p:ext uri="{BB962C8B-B14F-4D97-AF65-F5344CB8AC3E}">
        <p14:creationId xmlns:p14="http://schemas.microsoft.com/office/powerpoint/2010/main" val="3600467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7491" y="324107"/>
            <a:ext cx="8208912" cy="1143000"/>
          </a:xfrm>
        </p:spPr>
        <p:txBody>
          <a:bodyPr>
            <a:normAutofit fontScale="90000"/>
          </a:bodyPr>
          <a:lstStyle/>
          <a:p>
            <a:r>
              <a:rPr lang="en-GB" dirty="0" err="1"/>
              <a:t>Dadleuon</a:t>
            </a:r>
            <a:r>
              <a:rPr lang="en-GB" dirty="0"/>
              <a:t> </a:t>
            </a:r>
            <a:r>
              <a:rPr lang="en-GB" dirty="0" err="1"/>
              <a:t>yn</a:t>
            </a:r>
            <a:r>
              <a:rPr lang="en-GB" dirty="0"/>
              <a:t> </a:t>
            </a:r>
            <a:r>
              <a:rPr lang="en-GB" dirty="0" err="1"/>
              <a:t>erbyn</a:t>
            </a:r>
            <a:r>
              <a:rPr lang="en-GB" dirty="0"/>
              <a:t> </a:t>
            </a:r>
            <a:r>
              <a:rPr lang="en-GB" dirty="0" err="1"/>
              <a:t>ysgolion</a:t>
            </a:r>
            <a:r>
              <a:rPr lang="en-GB" dirty="0"/>
              <a:t> </a:t>
            </a:r>
            <a:r>
              <a:rPr lang="en-GB" dirty="0" err="1"/>
              <a:t>bach</a:t>
            </a:r>
            <a:br>
              <a:rPr lang="en-GB" dirty="0"/>
            </a:br>
            <a:r>
              <a:rPr lang="en-GB" dirty="0"/>
              <a:t>Arguments against small schools</a:t>
            </a:r>
          </a:p>
        </p:txBody>
      </p:sp>
      <p:sp>
        <p:nvSpPr>
          <p:cNvPr id="3" name="Content Placeholder 2"/>
          <p:cNvSpPr>
            <a:spLocks noGrp="1"/>
          </p:cNvSpPr>
          <p:nvPr>
            <p:ph sz="half" idx="1"/>
          </p:nvPr>
        </p:nvSpPr>
        <p:spPr>
          <a:xfrm>
            <a:off x="732372" y="1927880"/>
            <a:ext cx="3850712" cy="4067896"/>
          </a:xfrm>
        </p:spPr>
        <p:txBody>
          <a:bodyPr>
            <a:normAutofit fontScale="92500" lnSpcReduction="10000"/>
          </a:bodyPr>
          <a:lstStyle/>
          <a:p>
            <a:r>
              <a:rPr lang="en-GB" sz="2400" dirty="0"/>
              <a:t>Ystod </a:t>
            </a:r>
            <a:r>
              <a:rPr lang="en-GB" sz="2400" dirty="0" err="1"/>
              <a:t>cyfyngedig</a:t>
            </a:r>
            <a:r>
              <a:rPr lang="en-GB" sz="2400" dirty="0"/>
              <a:t> o </a:t>
            </a:r>
            <a:r>
              <a:rPr lang="en-GB" sz="2400" dirty="0" err="1"/>
              <a:t>ffrindiau</a:t>
            </a:r>
            <a:endParaRPr lang="en-GB" sz="2400" dirty="0"/>
          </a:p>
          <a:p>
            <a:r>
              <a:rPr lang="en-GB" sz="2400" dirty="0"/>
              <a:t>Ystod </a:t>
            </a:r>
            <a:r>
              <a:rPr lang="en-GB" sz="2400" dirty="0" err="1"/>
              <a:t>cyfyngedig</a:t>
            </a:r>
            <a:r>
              <a:rPr lang="en-GB" sz="2400" dirty="0"/>
              <a:t> o </a:t>
            </a:r>
            <a:r>
              <a:rPr lang="en-GB" sz="2400" dirty="0" err="1"/>
              <a:t>athrawon</a:t>
            </a:r>
            <a:endParaRPr lang="en-GB" sz="2400" dirty="0"/>
          </a:p>
          <a:p>
            <a:r>
              <a:rPr lang="en-GB" sz="2400" dirty="0" err="1"/>
              <a:t>Dewis</a:t>
            </a:r>
            <a:r>
              <a:rPr lang="en-GB" sz="2400" dirty="0"/>
              <a:t> </a:t>
            </a:r>
            <a:r>
              <a:rPr lang="en-GB" sz="2400" dirty="0" err="1"/>
              <a:t>cyfyngedig</a:t>
            </a:r>
            <a:r>
              <a:rPr lang="en-GB" sz="2400" dirty="0"/>
              <a:t> o </a:t>
            </a:r>
            <a:r>
              <a:rPr lang="en-GB" sz="2400" dirty="0" err="1"/>
              <a:t>weithgareddau</a:t>
            </a:r>
            <a:r>
              <a:rPr lang="en-GB" sz="2400" dirty="0"/>
              <a:t> </a:t>
            </a:r>
            <a:r>
              <a:rPr lang="en-GB" sz="2400" dirty="0" err="1"/>
              <a:t>allgyrsiol</a:t>
            </a:r>
            <a:endParaRPr lang="en-GB" sz="2400" dirty="0"/>
          </a:p>
          <a:p>
            <a:r>
              <a:rPr lang="en-GB" sz="2400" dirty="0"/>
              <a:t>Lleoliad </a:t>
            </a:r>
            <a:r>
              <a:rPr lang="en-GB" sz="2400" dirty="0" err="1"/>
              <a:t>daearyddol</a:t>
            </a:r>
            <a:r>
              <a:rPr lang="en-GB" sz="2400" dirty="0"/>
              <a:t> yn gallu </a:t>
            </a:r>
            <a:r>
              <a:rPr lang="en-GB" sz="2400" dirty="0" err="1"/>
              <a:t>arwain</a:t>
            </a:r>
            <a:r>
              <a:rPr lang="en-GB" sz="2400" dirty="0"/>
              <a:t> at </a:t>
            </a:r>
            <a:r>
              <a:rPr lang="en-GB" sz="2400" dirty="0" err="1"/>
              <a:t>gyfleoedd</a:t>
            </a:r>
            <a:r>
              <a:rPr lang="en-GB" sz="2400" dirty="0"/>
              <a:t> </a:t>
            </a:r>
            <a:r>
              <a:rPr lang="en-GB" sz="2400" dirty="0" err="1"/>
              <a:t>cyfyngedig</a:t>
            </a:r>
            <a:r>
              <a:rPr lang="en-GB" sz="2400" dirty="0"/>
              <a:t> </a:t>
            </a:r>
            <a:r>
              <a:rPr lang="en-GB" sz="2400" dirty="0" err="1"/>
              <a:t>ar</a:t>
            </a:r>
            <a:r>
              <a:rPr lang="en-GB" sz="2400" dirty="0"/>
              <a:t> gyfer </a:t>
            </a:r>
            <a:r>
              <a:rPr lang="en-GB" sz="2400" dirty="0" err="1"/>
              <a:t>datblygiad</a:t>
            </a:r>
            <a:r>
              <a:rPr lang="en-GB" sz="2400" dirty="0"/>
              <a:t> staff</a:t>
            </a:r>
          </a:p>
          <a:p>
            <a:r>
              <a:rPr lang="en-GB" sz="2400" dirty="0" err="1"/>
              <a:t>Adeiladau</a:t>
            </a:r>
            <a:r>
              <a:rPr lang="en-GB" sz="2400" dirty="0"/>
              <a:t> hen ac </a:t>
            </a:r>
            <a:r>
              <a:rPr lang="en-GB" sz="2400" dirty="0" err="1"/>
              <a:t>anaddas</a:t>
            </a:r>
            <a:endParaRPr lang="en-GB" sz="2400" dirty="0"/>
          </a:p>
        </p:txBody>
      </p:sp>
      <p:sp>
        <p:nvSpPr>
          <p:cNvPr id="4" name="Content Placeholder 3"/>
          <p:cNvSpPr>
            <a:spLocks noGrp="1"/>
          </p:cNvSpPr>
          <p:nvPr>
            <p:ph sz="half" idx="2"/>
          </p:nvPr>
        </p:nvSpPr>
        <p:spPr>
          <a:xfrm>
            <a:off x="5193791" y="1809125"/>
            <a:ext cx="4343677" cy="4139905"/>
          </a:xfrm>
        </p:spPr>
        <p:txBody>
          <a:bodyPr>
            <a:noAutofit/>
          </a:bodyPr>
          <a:lstStyle/>
          <a:p>
            <a:r>
              <a:rPr lang="en-GB" sz="2400" dirty="0"/>
              <a:t>Restricted range of friends</a:t>
            </a:r>
          </a:p>
          <a:p>
            <a:r>
              <a:rPr lang="en-GB" sz="2400" dirty="0"/>
              <a:t>Restricted range of teachers</a:t>
            </a:r>
          </a:p>
          <a:p>
            <a:r>
              <a:rPr lang="en-GB" sz="2400" dirty="0"/>
              <a:t>Restricted range of extra curricular activities</a:t>
            </a:r>
          </a:p>
          <a:p>
            <a:r>
              <a:rPr lang="en-GB" sz="2400" dirty="0"/>
              <a:t>Geographical location can mean restricted opportunities for staff development</a:t>
            </a:r>
          </a:p>
          <a:p>
            <a:r>
              <a:rPr lang="en-GB" sz="2400" dirty="0"/>
              <a:t>Older, unsuitable buildings</a:t>
            </a:r>
          </a:p>
        </p:txBody>
      </p:sp>
      <p:pic>
        <p:nvPicPr>
          <p:cNvPr id="5" name="Picture 4" descr="5 Reasons Kids Today Are Bored, Entitled, Impatient, And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537468" y="507718"/>
            <a:ext cx="1831055" cy="1219482"/>
          </a:xfrm>
          <a:prstGeom prst="rect">
            <a:avLst/>
          </a:prstGeom>
        </p:spPr>
      </p:pic>
      <p:pic>
        <p:nvPicPr>
          <p:cNvPr id="6" name="Picture 5" descr="schoolbuilding-noresize – Vicarage Primary School"/>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52000" y="4587882"/>
            <a:ext cx="2169160" cy="1361148"/>
          </a:xfrm>
          <a:prstGeom prst="rect">
            <a:avLst/>
          </a:prstGeom>
        </p:spPr>
      </p:pic>
    </p:spTree>
    <p:extLst>
      <p:ext uri="{BB962C8B-B14F-4D97-AF65-F5344CB8AC3E}">
        <p14:creationId xmlns:p14="http://schemas.microsoft.com/office/powerpoint/2010/main" val="9183099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395474"/>
            <a:ext cx="8424936" cy="1143000"/>
          </a:xfrm>
        </p:spPr>
        <p:txBody>
          <a:bodyPr>
            <a:normAutofit/>
          </a:bodyPr>
          <a:lstStyle/>
          <a:p>
            <a:r>
              <a:rPr lang="en-GB" sz="3200" dirty="0" err="1"/>
              <a:t>Darganfyddiadau</a:t>
            </a:r>
            <a:r>
              <a:rPr lang="en-GB" sz="3200" dirty="0"/>
              <a:t> Estyn (2013)</a:t>
            </a:r>
            <a:br>
              <a:rPr lang="en-GB" sz="3200" dirty="0"/>
            </a:br>
            <a:r>
              <a:rPr lang="en-GB" sz="3200" dirty="0"/>
              <a:t>Estyn findings (2013)</a:t>
            </a:r>
          </a:p>
        </p:txBody>
      </p:sp>
      <p:sp>
        <p:nvSpPr>
          <p:cNvPr id="3" name="Content Placeholder 2"/>
          <p:cNvSpPr>
            <a:spLocks noGrp="1"/>
          </p:cNvSpPr>
          <p:nvPr>
            <p:ph sz="half" idx="1"/>
          </p:nvPr>
        </p:nvSpPr>
        <p:spPr>
          <a:xfrm>
            <a:off x="788863" y="1842378"/>
            <a:ext cx="3778704" cy="4067896"/>
          </a:xfrm>
        </p:spPr>
        <p:txBody>
          <a:bodyPr>
            <a:noAutofit/>
          </a:bodyPr>
          <a:lstStyle/>
          <a:p>
            <a:r>
              <a:rPr lang="en-GB" sz="2400" dirty="0"/>
              <a:t>Mae </a:t>
            </a:r>
            <a:r>
              <a:rPr lang="en-GB" sz="2400" dirty="0" err="1"/>
              <a:t>ysgolion</a:t>
            </a:r>
            <a:r>
              <a:rPr lang="en-GB" sz="2400" dirty="0"/>
              <a:t> yn </a:t>
            </a:r>
            <a:r>
              <a:rPr lang="en-GB" sz="2400" dirty="0" err="1"/>
              <a:t>cael</a:t>
            </a:r>
            <a:r>
              <a:rPr lang="en-GB" sz="2400" dirty="0"/>
              <a:t> </a:t>
            </a:r>
            <a:r>
              <a:rPr lang="en-GB" sz="2400" dirty="0" err="1"/>
              <a:t>eu</a:t>
            </a:r>
            <a:r>
              <a:rPr lang="en-GB" sz="2400" dirty="0"/>
              <a:t> </a:t>
            </a:r>
            <a:r>
              <a:rPr lang="en-GB" sz="2400" dirty="0" err="1"/>
              <a:t>dosbarthu</a:t>
            </a:r>
            <a:r>
              <a:rPr lang="en-GB" sz="2400" dirty="0"/>
              <a:t> yn </a:t>
            </a:r>
            <a:r>
              <a:rPr lang="en-GB" sz="2400" dirty="0" err="1"/>
              <a:t>ôl</a:t>
            </a:r>
            <a:r>
              <a:rPr lang="en-GB" sz="2400" dirty="0"/>
              <a:t> </a:t>
            </a:r>
            <a:r>
              <a:rPr lang="en-GB" sz="2400" dirty="0" err="1"/>
              <a:t>Cyfrifiad</a:t>
            </a:r>
            <a:r>
              <a:rPr lang="en-GB" sz="2400" dirty="0"/>
              <a:t> </a:t>
            </a:r>
            <a:r>
              <a:rPr lang="en-GB" sz="2400" dirty="0" err="1"/>
              <a:t>Ysgolion</a:t>
            </a:r>
            <a:r>
              <a:rPr lang="en-GB" sz="2400" dirty="0"/>
              <a:t> </a:t>
            </a:r>
            <a:r>
              <a:rPr lang="en-GB" sz="2400" dirty="0" err="1"/>
              <a:t>Blynyddol</a:t>
            </a:r>
            <a:r>
              <a:rPr lang="en-GB" sz="2400" dirty="0"/>
              <a:t> </a:t>
            </a:r>
            <a:r>
              <a:rPr lang="en-GB" sz="2400" dirty="0" err="1"/>
              <a:t>ar</a:t>
            </a:r>
            <a:r>
              <a:rPr lang="en-GB" sz="2400" dirty="0"/>
              <a:t> </a:t>
            </a:r>
            <a:r>
              <a:rPr lang="en-GB" sz="2400" dirty="0" err="1"/>
              <a:t>Lefel</a:t>
            </a:r>
            <a:r>
              <a:rPr lang="en-GB" sz="2400" dirty="0"/>
              <a:t> Disgyblion (CYBLD) yn y ffordd </a:t>
            </a:r>
            <a:r>
              <a:rPr lang="en-GB" sz="2400" dirty="0" err="1"/>
              <a:t>ganlynol</a:t>
            </a:r>
            <a:r>
              <a:rPr lang="en-GB" sz="2400" dirty="0"/>
              <a:t>:</a:t>
            </a:r>
          </a:p>
          <a:p>
            <a:r>
              <a:rPr lang="en-GB" sz="2400" dirty="0" err="1"/>
              <a:t>Cynradd</a:t>
            </a:r>
            <a:r>
              <a:rPr lang="en-GB" sz="2400" dirty="0"/>
              <a:t> </a:t>
            </a:r>
            <a:r>
              <a:rPr lang="en-GB" sz="2400" dirty="0" err="1"/>
              <a:t>bach</a:t>
            </a:r>
            <a:r>
              <a:rPr lang="en-GB" sz="2400" dirty="0"/>
              <a:t> (</a:t>
            </a:r>
            <a:r>
              <a:rPr lang="en-GB" sz="2400" dirty="0" err="1"/>
              <a:t>llai</a:t>
            </a:r>
            <a:r>
              <a:rPr lang="en-GB" sz="2400" dirty="0"/>
              <a:t> </a:t>
            </a:r>
            <a:r>
              <a:rPr lang="en-GB" sz="2400" dirty="0" err="1"/>
              <a:t>na</a:t>
            </a:r>
            <a:r>
              <a:rPr lang="en-GB" sz="2400" dirty="0"/>
              <a:t> 100 </a:t>
            </a:r>
            <a:r>
              <a:rPr lang="en-GB" sz="2400" dirty="0" err="1"/>
              <a:t>disgybl</a:t>
            </a:r>
            <a:r>
              <a:rPr lang="en-GB" sz="2400" dirty="0"/>
              <a:t>)</a:t>
            </a:r>
          </a:p>
          <a:p>
            <a:r>
              <a:rPr lang="en-GB" sz="2400" dirty="0" err="1"/>
              <a:t>Cynradd</a:t>
            </a:r>
            <a:r>
              <a:rPr lang="en-GB" sz="2400" dirty="0"/>
              <a:t> </a:t>
            </a:r>
            <a:r>
              <a:rPr lang="en-GB" sz="2400" dirty="0" err="1"/>
              <a:t>canolig</a:t>
            </a:r>
            <a:r>
              <a:rPr lang="en-GB" sz="2400" dirty="0"/>
              <a:t> (101 – 300 </a:t>
            </a:r>
            <a:r>
              <a:rPr lang="en-GB" sz="2400" dirty="0" err="1"/>
              <a:t>disgybl</a:t>
            </a:r>
            <a:r>
              <a:rPr lang="en-GB" sz="2400" dirty="0"/>
              <a:t>)</a:t>
            </a:r>
          </a:p>
          <a:p>
            <a:r>
              <a:rPr lang="en-GB" sz="2400" dirty="0" err="1"/>
              <a:t>Cynradd</a:t>
            </a:r>
            <a:r>
              <a:rPr lang="en-GB" sz="2400" dirty="0"/>
              <a:t> </a:t>
            </a:r>
            <a:r>
              <a:rPr lang="en-GB" sz="2400" dirty="0" err="1"/>
              <a:t>mawr</a:t>
            </a:r>
            <a:r>
              <a:rPr lang="en-GB" sz="2400" dirty="0"/>
              <a:t> (301+ </a:t>
            </a:r>
            <a:r>
              <a:rPr lang="en-GB" sz="2400" dirty="0" err="1"/>
              <a:t>disgybl</a:t>
            </a:r>
            <a:r>
              <a:rPr lang="en-GB" sz="2400" dirty="0"/>
              <a:t>)</a:t>
            </a:r>
          </a:p>
        </p:txBody>
      </p:sp>
      <p:sp>
        <p:nvSpPr>
          <p:cNvPr id="4" name="Content Placeholder 3"/>
          <p:cNvSpPr>
            <a:spLocks noGrp="1"/>
          </p:cNvSpPr>
          <p:nvPr>
            <p:ph sz="half" idx="2"/>
          </p:nvPr>
        </p:nvSpPr>
        <p:spPr>
          <a:xfrm>
            <a:off x="5214815" y="1346025"/>
            <a:ext cx="4031304" cy="4139905"/>
          </a:xfrm>
        </p:spPr>
        <p:txBody>
          <a:bodyPr>
            <a:noAutofit/>
          </a:bodyPr>
          <a:lstStyle/>
          <a:p>
            <a:endParaRPr lang="en-GB" sz="2400" dirty="0"/>
          </a:p>
          <a:p>
            <a:r>
              <a:rPr lang="en-GB" sz="2400" dirty="0"/>
              <a:t>Schools are classed according to Pupil Level Annual School Census (PLASC) in the following way:</a:t>
            </a:r>
          </a:p>
          <a:p>
            <a:r>
              <a:rPr lang="en-GB" sz="2400" dirty="0"/>
              <a:t>Small Primary (less than 100 pupils)</a:t>
            </a:r>
          </a:p>
          <a:p>
            <a:r>
              <a:rPr lang="en-GB" sz="2400" dirty="0"/>
              <a:t>Medium Primary – (101 and 300 pupils)</a:t>
            </a:r>
          </a:p>
          <a:p>
            <a:r>
              <a:rPr lang="en-GB" sz="2400" dirty="0"/>
              <a:t>Large primary (301 and above pupils)</a:t>
            </a:r>
          </a:p>
        </p:txBody>
      </p:sp>
      <p:pic>
        <p:nvPicPr>
          <p:cNvPr id="2051" name="Picture 3" descr="C:\Users\Alison\AppData\Local\Microsoft\Windows\INetCache\IE\8307H8Z8\class[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66065" y="546847"/>
            <a:ext cx="2209071" cy="198325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Rolling off the school register | Asgo"/>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34412" y="4422987"/>
            <a:ext cx="2180001" cy="1308706"/>
          </a:xfrm>
          <a:prstGeom prst="rect">
            <a:avLst/>
          </a:prstGeom>
        </p:spPr>
      </p:pic>
    </p:spTree>
    <p:extLst>
      <p:ext uri="{BB962C8B-B14F-4D97-AF65-F5344CB8AC3E}">
        <p14:creationId xmlns:p14="http://schemas.microsoft.com/office/powerpoint/2010/main" val="23107070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6126" y="300565"/>
            <a:ext cx="8927583" cy="1143000"/>
          </a:xfrm>
        </p:spPr>
        <p:txBody>
          <a:bodyPr>
            <a:noAutofit/>
          </a:bodyPr>
          <a:lstStyle/>
          <a:p>
            <a:r>
              <a:rPr lang="en-GB" sz="3000" dirty="0"/>
              <a:t>Estyn (2013) </a:t>
            </a:r>
            <a:br>
              <a:rPr lang="en-GB" sz="3000" dirty="0"/>
            </a:br>
            <a:r>
              <a:rPr lang="en-GB" sz="3000" dirty="0" err="1"/>
              <a:t>Maint</a:t>
            </a:r>
            <a:r>
              <a:rPr lang="en-GB" sz="3000" dirty="0"/>
              <a:t> ac </a:t>
            </a:r>
            <a:r>
              <a:rPr lang="en-GB" sz="3000" dirty="0" err="1"/>
              <a:t>effeithiolrwydd</a:t>
            </a:r>
            <a:r>
              <a:rPr lang="en-GB" sz="3000" dirty="0"/>
              <a:t> </a:t>
            </a:r>
            <a:r>
              <a:rPr lang="en-GB" sz="3000" dirty="0" err="1"/>
              <a:t>ysgolion</a:t>
            </a:r>
            <a:br>
              <a:rPr lang="en-GB" sz="3000" dirty="0"/>
            </a:br>
            <a:r>
              <a:rPr lang="en-GB" sz="3000" dirty="0"/>
              <a:t>School size and educational effectiveness</a:t>
            </a:r>
          </a:p>
        </p:txBody>
      </p:sp>
      <p:sp>
        <p:nvSpPr>
          <p:cNvPr id="3" name="Content Placeholder 2"/>
          <p:cNvSpPr>
            <a:spLocks noGrp="1"/>
          </p:cNvSpPr>
          <p:nvPr>
            <p:ph sz="half" idx="1"/>
          </p:nvPr>
        </p:nvSpPr>
        <p:spPr>
          <a:xfrm>
            <a:off x="982791" y="2116939"/>
            <a:ext cx="3778704" cy="4139904"/>
          </a:xfrm>
        </p:spPr>
        <p:txBody>
          <a:bodyPr>
            <a:noAutofit/>
          </a:bodyPr>
          <a:lstStyle/>
          <a:p>
            <a:r>
              <a:rPr lang="en-GB" sz="2200" dirty="0" err="1"/>
              <a:t>Prif</a:t>
            </a:r>
            <a:r>
              <a:rPr lang="en-GB" sz="2200" dirty="0"/>
              <a:t> </a:t>
            </a:r>
            <a:r>
              <a:rPr lang="en-GB" sz="2200" dirty="0" err="1"/>
              <a:t>ddarganfyddiadau</a:t>
            </a:r>
            <a:r>
              <a:rPr lang="en-GB" sz="2200" dirty="0"/>
              <a:t>:</a:t>
            </a:r>
          </a:p>
          <a:p>
            <a:r>
              <a:rPr lang="en-GB" sz="2200" dirty="0" err="1"/>
              <a:t>Ysgolion</a:t>
            </a:r>
            <a:r>
              <a:rPr lang="en-GB" sz="2200" dirty="0"/>
              <a:t> o bob </a:t>
            </a:r>
            <a:r>
              <a:rPr lang="en-GB" sz="2200" dirty="0" err="1"/>
              <a:t>maint</a:t>
            </a:r>
            <a:r>
              <a:rPr lang="en-GB" sz="2200" dirty="0"/>
              <a:t> yn gallu </a:t>
            </a:r>
            <a:r>
              <a:rPr lang="en-GB" sz="2200" dirty="0" err="1"/>
              <a:t>perfformio’n</a:t>
            </a:r>
            <a:r>
              <a:rPr lang="en-GB" sz="2200" dirty="0"/>
              <a:t> dda </a:t>
            </a:r>
            <a:r>
              <a:rPr lang="en-GB" sz="2200" dirty="0" err="1"/>
              <a:t>neu’n</a:t>
            </a:r>
            <a:r>
              <a:rPr lang="en-GB" sz="2200" dirty="0"/>
              <a:t> </a:t>
            </a:r>
            <a:r>
              <a:rPr lang="en-GB" sz="2200" dirty="0" err="1"/>
              <a:t>wael</a:t>
            </a:r>
            <a:endParaRPr lang="en-GB" sz="2200" dirty="0"/>
          </a:p>
          <a:p>
            <a:r>
              <a:rPr lang="en-GB" sz="2200" dirty="0" err="1"/>
              <a:t>Nodwedd</a:t>
            </a:r>
            <a:r>
              <a:rPr lang="en-GB" sz="2200" dirty="0"/>
              <a:t> </a:t>
            </a:r>
            <a:r>
              <a:rPr lang="en-GB" sz="2200" dirty="0" err="1"/>
              <a:t>cyson</a:t>
            </a:r>
            <a:r>
              <a:rPr lang="en-GB" sz="2200" dirty="0"/>
              <a:t> o ysgol dda </a:t>
            </a:r>
            <a:r>
              <a:rPr lang="en-GB" sz="2200" dirty="0" err="1"/>
              <a:t>yw</a:t>
            </a:r>
            <a:r>
              <a:rPr lang="en-GB" sz="2200" dirty="0"/>
              <a:t> </a:t>
            </a:r>
            <a:r>
              <a:rPr lang="en-GB" sz="2200" dirty="0" err="1"/>
              <a:t>arweinyddiaeth</a:t>
            </a:r>
            <a:endParaRPr lang="en-GB" sz="2200" dirty="0"/>
          </a:p>
          <a:p>
            <a:r>
              <a:rPr lang="en-GB" sz="2200" dirty="0" err="1"/>
              <a:t>Safonau</a:t>
            </a:r>
            <a:r>
              <a:rPr lang="en-GB" sz="2200" dirty="0"/>
              <a:t> </a:t>
            </a:r>
            <a:r>
              <a:rPr lang="en-GB" sz="2200" dirty="0" err="1"/>
              <a:t>disgyblion</a:t>
            </a:r>
            <a:r>
              <a:rPr lang="en-GB" sz="2200" dirty="0"/>
              <a:t> </a:t>
            </a:r>
            <a:r>
              <a:rPr lang="en-GB" sz="2200" dirty="0" err="1"/>
              <a:t>yn</a:t>
            </a:r>
            <a:r>
              <a:rPr lang="en-GB" sz="2200" dirty="0"/>
              <a:t> </a:t>
            </a:r>
            <a:r>
              <a:rPr lang="en-GB" sz="2200" dirty="0" err="1"/>
              <a:t>dueddol</a:t>
            </a:r>
            <a:r>
              <a:rPr lang="en-GB" sz="2200" dirty="0"/>
              <a:t> o </a:t>
            </a:r>
            <a:r>
              <a:rPr lang="en-GB" sz="2200" dirty="0" err="1"/>
              <a:t>fod</a:t>
            </a:r>
            <a:r>
              <a:rPr lang="en-GB" sz="2200" dirty="0"/>
              <a:t> </a:t>
            </a:r>
            <a:r>
              <a:rPr lang="en-GB" sz="2200" dirty="0" err="1"/>
              <a:t>yn</a:t>
            </a:r>
            <a:r>
              <a:rPr lang="en-GB" sz="2200" dirty="0"/>
              <a:t> well </a:t>
            </a:r>
            <a:r>
              <a:rPr lang="en-GB" sz="2200" dirty="0" err="1"/>
              <a:t>mewn</a:t>
            </a:r>
            <a:r>
              <a:rPr lang="en-GB" sz="2200" dirty="0"/>
              <a:t> </a:t>
            </a:r>
            <a:r>
              <a:rPr lang="en-GB" sz="2200" dirty="0" err="1"/>
              <a:t>ysgolion</a:t>
            </a:r>
            <a:r>
              <a:rPr lang="en-GB" sz="2200" dirty="0"/>
              <a:t> </a:t>
            </a:r>
            <a:r>
              <a:rPr lang="en-GB" sz="2200" dirty="0" err="1"/>
              <a:t>cynradd</a:t>
            </a:r>
            <a:r>
              <a:rPr lang="en-GB" sz="2200" dirty="0"/>
              <a:t> </a:t>
            </a:r>
            <a:r>
              <a:rPr lang="en-GB" sz="2200" dirty="0" err="1"/>
              <a:t>mawr</a:t>
            </a:r>
            <a:r>
              <a:rPr lang="en-GB" sz="2200" dirty="0"/>
              <a:t> </a:t>
            </a:r>
            <a:r>
              <a:rPr lang="en-GB" sz="2200" dirty="0" err="1"/>
              <a:t>na</a:t>
            </a:r>
            <a:r>
              <a:rPr lang="en-GB" sz="2200" dirty="0"/>
              <a:t> </a:t>
            </a:r>
            <a:r>
              <a:rPr lang="en-GB" sz="2200" dirty="0" err="1"/>
              <a:t>rhai</a:t>
            </a:r>
            <a:r>
              <a:rPr lang="en-GB" sz="2200" dirty="0"/>
              <a:t> </a:t>
            </a:r>
            <a:r>
              <a:rPr lang="en-GB" sz="2200" dirty="0" err="1"/>
              <a:t>bach</a:t>
            </a:r>
            <a:r>
              <a:rPr lang="en-GB" sz="2200" dirty="0"/>
              <a:t> a </a:t>
            </a:r>
            <a:r>
              <a:rPr lang="en-GB" sz="2200" dirty="0" err="1"/>
              <a:t>chanolig</a:t>
            </a:r>
            <a:r>
              <a:rPr lang="en-GB" sz="2200" dirty="0"/>
              <a:t>.</a:t>
            </a:r>
          </a:p>
        </p:txBody>
      </p:sp>
      <p:sp>
        <p:nvSpPr>
          <p:cNvPr id="4" name="Content Placeholder 3"/>
          <p:cNvSpPr>
            <a:spLocks noGrp="1"/>
          </p:cNvSpPr>
          <p:nvPr>
            <p:ph sz="half" idx="2"/>
          </p:nvPr>
        </p:nvSpPr>
        <p:spPr>
          <a:xfrm>
            <a:off x="5236840" y="2077403"/>
            <a:ext cx="3959296" cy="4067897"/>
          </a:xfrm>
        </p:spPr>
        <p:txBody>
          <a:bodyPr>
            <a:normAutofit/>
          </a:bodyPr>
          <a:lstStyle/>
          <a:p>
            <a:r>
              <a:rPr lang="en-GB" sz="2400" dirty="0"/>
              <a:t>Main findings:</a:t>
            </a:r>
          </a:p>
          <a:p>
            <a:r>
              <a:rPr lang="en-GB" sz="2400" dirty="0"/>
              <a:t>Schools of all sizes can perform well or badly</a:t>
            </a:r>
          </a:p>
          <a:p>
            <a:r>
              <a:rPr lang="en-GB" sz="2400" dirty="0"/>
              <a:t>Common feature of good schools is leadership</a:t>
            </a:r>
          </a:p>
          <a:p>
            <a:r>
              <a:rPr lang="en-GB" sz="2400" dirty="0"/>
              <a:t>Pupils’ standards tend to be better in large primary schools than small or medium schools</a:t>
            </a:r>
          </a:p>
          <a:p>
            <a:endParaRPr lang="en-GB" dirty="0"/>
          </a:p>
        </p:txBody>
      </p:sp>
      <p:pic>
        <p:nvPicPr>
          <p:cNvPr id="3077" name="Picture 5" descr="C:\Users\Alison\AppData\Local\Microsoft\Windows\INetCache\IE\DJ4LQXPF\class-clip-art[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39809" y="480090"/>
            <a:ext cx="2381249" cy="130016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C:\Users\Alison\AppData\Local\Microsoft\Windows\INetCache\IE\DJ4LQXPF\test[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30433" y="4118186"/>
            <a:ext cx="1463704" cy="16985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45540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8249" y="368843"/>
            <a:ext cx="10263911" cy="1143000"/>
          </a:xfrm>
        </p:spPr>
        <p:txBody>
          <a:bodyPr>
            <a:noAutofit/>
          </a:bodyPr>
          <a:lstStyle/>
          <a:p>
            <a:r>
              <a:rPr lang="en-GB" sz="3000" dirty="0"/>
              <a:t>Estyn (2013) </a:t>
            </a:r>
            <a:br>
              <a:rPr lang="en-GB" sz="3000" dirty="0"/>
            </a:br>
            <a:r>
              <a:rPr lang="en-GB" sz="3000" dirty="0" err="1"/>
              <a:t>Maint</a:t>
            </a:r>
            <a:r>
              <a:rPr lang="en-GB" sz="3000" dirty="0"/>
              <a:t> ac </a:t>
            </a:r>
            <a:r>
              <a:rPr lang="en-GB" sz="3000" dirty="0" err="1"/>
              <a:t>effeithiolrwydd</a:t>
            </a:r>
            <a:r>
              <a:rPr lang="en-GB" sz="3000" dirty="0"/>
              <a:t> </a:t>
            </a:r>
            <a:r>
              <a:rPr lang="en-GB" sz="3000" dirty="0" err="1"/>
              <a:t>ysgolion</a:t>
            </a:r>
            <a:br>
              <a:rPr lang="en-GB" sz="3000" dirty="0"/>
            </a:br>
            <a:r>
              <a:rPr lang="en-GB" sz="3000" dirty="0"/>
              <a:t>School size and educational effectiveness</a:t>
            </a:r>
          </a:p>
        </p:txBody>
      </p:sp>
      <p:sp>
        <p:nvSpPr>
          <p:cNvPr id="3" name="Content Placeholder 2"/>
          <p:cNvSpPr>
            <a:spLocks noGrp="1"/>
          </p:cNvSpPr>
          <p:nvPr>
            <p:ph sz="half" idx="1"/>
          </p:nvPr>
        </p:nvSpPr>
        <p:spPr>
          <a:xfrm>
            <a:off x="538249" y="2078542"/>
            <a:ext cx="3961584" cy="4464496"/>
          </a:xfrm>
        </p:spPr>
        <p:txBody>
          <a:bodyPr>
            <a:normAutofit/>
          </a:bodyPr>
          <a:lstStyle/>
          <a:p>
            <a:r>
              <a:rPr lang="en-GB" dirty="0" err="1"/>
              <a:t>Presenoldeb</a:t>
            </a:r>
            <a:r>
              <a:rPr lang="en-GB" dirty="0"/>
              <a:t> yn </a:t>
            </a:r>
            <a:r>
              <a:rPr lang="en-GB" dirty="0" err="1"/>
              <a:t>dueddol</a:t>
            </a:r>
            <a:r>
              <a:rPr lang="en-GB" dirty="0"/>
              <a:t> o fod yn well mewn </a:t>
            </a:r>
            <a:r>
              <a:rPr lang="en-GB" dirty="0" err="1"/>
              <a:t>ysgolion</a:t>
            </a:r>
            <a:r>
              <a:rPr lang="en-GB" dirty="0"/>
              <a:t> </a:t>
            </a:r>
            <a:r>
              <a:rPr lang="en-GB" dirty="0" err="1"/>
              <a:t>cynradd</a:t>
            </a:r>
            <a:r>
              <a:rPr lang="en-GB" dirty="0"/>
              <a:t> </a:t>
            </a:r>
            <a:r>
              <a:rPr lang="en-GB" dirty="0" err="1"/>
              <a:t>bach</a:t>
            </a:r>
            <a:endParaRPr lang="en-GB" dirty="0"/>
          </a:p>
          <a:p>
            <a:r>
              <a:rPr lang="en-GB" dirty="0" err="1"/>
              <a:t>Darpariaeth</a:t>
            </a:r>
            <a:r>
              <a:rPr lang="en-GB" dirty="0"/>
              <a:t> </a:t>
            </a:r>
            <a:r>
              <a:rPr lang="en-GB" dirty="0" err="1"/>
              <a:t>cwricwlwm</a:t>
            </a:r>
            <a:r>
              <a:rPr lang="en-GB" dirty="0"/>
              <a:t> yn well mewn </a:t>
            </a:r>
            <a:r>
              <a:rPr lang="en-GB" dirty="0" err="1"/>
              <a:t>ysgolion</a:t>
            </a:r>
            <a:r>
              <a:rPr lang="en-GB" dirty="0"/>
              <a:t> </a:t>
            </a:r>
            <a:r>
              <a:rPr lang="en-GB" dirty="0" err="1"/>
              <a:t>cynradd</a:t>
            </a:r>
            <a:r>
              <a:rPr lang="en-GB" dirty="0"/>
              <a:t> </a:t>
            </a:r>
            <a:r>
              <a:rPr lang="en-GB" dirty="0" err="1"/>
              <a:t>mawr</a:t>
            </a:r>
            <a:endParaRPr lang="en-GB" dirty="0"/>
          </a:p>
          <a:p>
            <a:r>
              <a:rPr lang="en-GB" dirty="0" err="1"/>
              <a:t>Bylchau</a:t>
            </a:r>
            <a:r>
              <a:rPr lang="en-GB" dirty="0"/>
              <a:t> yn </a:t>
            </a:r>
            <a:r>
              <a:rPr lang="en-GB" dirty="0" err="1"/>
              <a:t>narpariaeth</a:t>
            </a:r>
            <a:r>
              <a:rPr lang="en-GB" dirty="0"/>
              <a:t> </a:t>
            </a:r>
            <a:r>
              <a:rPr lang="en-GB" dirty="0" err="1"/>
              <a:t>pynciau</a:t>
            </a:r>
            <a:r>
              <a:rPr lang="en-GB" dirty="0"/>
              <a:t> </a:t>
            </a:r>
            <a:r>
              <a:rPr lang="en-GB" dirty="0" err="1"/>
              <a:t>sylfaen</a:t>
            </a:r>
            <a:r>
              <a:rPr lang="en-GB" dirty="0"/>
              <a:t> yn CA2 mewn </a:t>
            </a:r>
            <a:r>
              <a:rPr lang="en-GB" dirty="0" err="1"/>
              <a:t>ysgolion</a:t>
            </a:r>
            <a:r>
              <a:rPr lang="en-GB" dirty="0"/>
              <a:t> </a:t>
            </a:r>
            <a:r>
              <a:rPr lang="en-GB" dirty="0" err="1"/>
              <a:t>bach</a:t>
            </a:r>
            <a:endParaRPr lang="en-GB" dirty="0"/>
          </a:p>
          <a:p>
            <a:r>
              <a:rPr lang="en-GB" dirty="0" err="1"/>
              <a:t>Arweinyddiaeth</a:t>
            </a:r>
            <a:r>
              <a:rPr lang="en-GB" dirty="0"/>
              <a:t> a </a:t>
            </a:r>
            <a:r>
              <a:rPr lang="en-GB" dirty="0" err="1"/>
              <a:t>phrosesau’n</a:t>
            </a:r>
            <a:r>
              <a:rPr lang="en-GB" dirty="0"/>
              <a:t> </a:t>
            </a:r>
            <a:r>
              <a:rPr lang="en-GB" dirty="0" err="1"/>
              <a:t>tueddu</a:t>
            </a:r>
            <a:r>
              <a:rPr lang="en-GB" dirty="0"/>
              <a:t> </a:t>
            </a:r>
            <a:r>
              <a:rPr lang="en-GB" dirty="0" err="1"/>
              <a:t>i</a:t>
            </a:r>
            <a:r>
              <a:rPr lang="en-GB" dirty="0"/>
              <a:t> fod yn well mewn </a:t>
            </a:r>
            <a:r>
              <a:rPr lang="en-GB" dirty="0" err="1"/>
              <a:t>ysgolion</a:t>
            </a:r>
            <a:r>
              <a:rPr lang="en-GB" dirty="0"/>
              <a:t> </a:t>
            </a:r>
            <a:r>
              <a:rPr lang="en-GB" dirty="0" err="1"/>
              <a:t>cynradd</a:t>
            </a:r>
            <a:r>
              <a:rPr lang="en-GB" dirty="0"/>
              <a:t> mwy – mewn </a:t>
            </a:r>
            <a:r>
              <a:rPr lang="en-GB" dirty="0" err="1"/>
              <a:t>ysgolion</a:t>
            </a:r>
            <a:r>
              <a:rPr lang="en-GB" dirty="0"/>
              <a:t> </a:t>
            </a:r>
            <a:r>
              <a:rPr lang="en-GB" dirty="0" err="1"/>
              <a:t>cynradd</a:t>
            </a:r>
            <a:r>
              <a:rPr lang="en-GB" dirty="0"/>
              <a:t> </a:t>
            </a:r>
            <a:r>
              <a:rPr lang="en-GB" dirty="0" err="1"/>
              <a:t>bach</a:t>
            </a:r>
            <a:r>
              <a:rPr lang="en-GB" dirty="0"/>
              <a:t> </a:t>
            </a:r>
            <a:r>
              <a:rPr lang="en-GB" dirty="0" err="1"/>
              <a:t>llai</a:t>
            </a:r>
            <a:r>
              <a:rPr lang="en-GB" dirty="0"/>
              <a:t> o amser </a:t>
            </a:r>
            <a:r>
              <a:rPr lang="en-GB" dirty="0" err="1"/>
              <a:t>ar</a:t>
            </a:r>
            <a:r>
              <a:rPr lang="en-GB" dirty="0"/>
              <a:t> gyfer hyn </a:t>
            </a:r>
            <a:r>
              <a:rPr lang="en-GB" dirty="0" err="1"/>
              <a:t>oherwydd</a:t>
            </a:r>
            <a:r>
              <a:rPr lang="en-GB" dirty="0"/>
              <a:t> </a:t>
            </a:r>
            <a:r>
              <a:rPr lang="en-GB" dirty="0" err="1"/>
              <a:t>cyfrifoldebau</a:t>
            </a:r>
            <a:r>
              <a:rPr lang="en-GB" dirty="0"/>
              <a:t> addysgu y </a:t>
            </a:r>
            <a:r>
              <a:rPr lang="en-GB" dirty="0" err="1"/>
              <a:t>pennaeth</a:t>
            </a:r>
            <a:r>
              <a:rPr lang="en-GB" dirty="0"/>
              <a:t>.</a:t>
            </a:r>
          </a:p>
        </p:txBody>
      </p:sp>
      <p:sp>
        <p:nvSpPr>
          <p:cNvPr id="4" name="Content Placeholder 3"/>
          <p:cNvSpPr>
            <a:spLocks noGrp="1"/>
          </p:cNvSpPr>
          <p:nvPr>
            <p:ph sz="half" idx="2"/>
          </p:nvPr>
        </p:nvSpPr>
        <p:spPr>
          <a:xfrm>
            <a:off x="5130984" y="2078542"/>
            <a:ext cx="3887288" cy="4896544"/>
          </a:xfrm>
        </p:spPr>
        <p:txBody>
          <a:bodyPr>
            <a:normAutofit/>
          </a:bodyPr>
          <a:lstStyle/>
          <a:p>
            <a:r>
              <a:rPr lang="en-GB" dirty="0"/>
              <a:t>Small primary schools tend to have better attendance</a:t>
            </a:r>
          </a:p>
          <a:p>
            <a:r>
              <a:rPr lang="en-GB" dirty="0"/>
              <a:t>Curriculum provision is better in large primary schools</a:t>
            </a:r>
          </a:p>
          <a:p>
            <a:r>
              <a:rPr lang="en-GB" dirty="0"/>
              <a:t>In small schools shortcomings in provision at KS2 foundation subjects</a:t>
            </a:r>
          </a:p>
          <a:p>
            <a:r>
              <a:rPr lang="en-GB" dirty="0"/>
              <a:t>Leadership and processes are better in larger primary schools – in smaller primary schools less time for this as the head teacher has teaching commitments</a:t>
            </a:r>
          </a:p>
        </p:txBody>
      </p:sp>
      <p:pic>
        <p:nvPicPr>
          <p:cNvPr id="4098" name="Picture 2" descr="C:\Users\Alison\AppData\Local\Microsoft\Windows\INetCache\IE\DJ4LQXPF\test[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30433" y="4118186"/>
            <a:ext cx="1463704" cy="169852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C:\Users\Alison\AppData\Local\Microsoft\Windows\INetCache\IE\DJ4LQXPF\class-clip-art[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27372" y="662970"/>
            <a:ext cx="2381249" cy="13001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64795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p:nvPr/>
        </p:nvPicPr>
        <p:blipFill rotWithShape="1">
          <a:blip r:embed="rId2"/>
          <a:srcRect l="7987" t="51143" r="9152" b="20779"/>
          <a:stretch/>
        </p:blipFill>
        <p:spPr bwMode="auto">
          <a:xfrm>
            <a:off x="243840" y="982133"/>
            <a:ext cx="9169133" cy="3996317"/>
          </a:xfrm>
          <a:prstGeom prst="rect">
            <a:avLst/>
          </a:prstGeom>
          <a:ln>
            <a:noFill/>
          </a:ln>
          <a:extLst>
            <a:ext uri="{53640926-AAD7-44D8-BBD7-CCE9431645EC}">
              <a14:shadowObscured xmlns:a14="http://schemas.microsoft.com/office/drawing/2010/main"/>
            </a:ext>
          </a:extLst>
        </p:spPr>
      </p:pic>
      <p:sp>
        <p:nvSpPr>
          <p:cNvPr id="6" name="TextBox 5"/>
          <p:cNvSpPr txBox="1"/>
          <p:nvPr/>
        </p:nvSpPr>
        <p:spPr>
          <a:xfrm>
            <a:off x="6456040" y="5080050"/>
            <a:ext cx="3168352" cy="369332"/>
          </a:xfrm>
          <a:prstGeom prst="rect">
            <a:avLst/>
          </a:prstGeom>
          <a:noFill/>
        </p:spPr>
        <p:txBody>
          <a:bodyPr wrap="square" rtlCol="0">
            <a:spAutoFit/>
          </a:bodyPr>
          <a:lstStyle/>
          <a:p>
            <a:r>
              <a:rPr lang="en-GB" dirty="0" err="1"/>
              <a:t>Estyn</a:t>
            </a:r>
            <a:r>
              <a:rPr lang="en-GB" dirty="0"/>
              <a:t> (2013)</a:t>
            </a:r>
          </a:p>
        </p:txBody>
      </p:sp>
      <p:sp>
        <p:nvSpPr>
          <p:cNvPr id="4" name="TextBox 3"/>
          <p:cNvSpPr txBox="1"/>
          <p:nvPr/>
        </p:nvSpPr>
        <p:spPr>
          <a:xfrm>
            <a:off x="1551093" y="5628641"/>
            <a:ext cx="6685280" cy="646331"/>
          </a:xfrm>
          <a:prstGeom prst="rect">
            <a:avLst/>
          </a:prstGeom>
          <a:noFill/>
        </p:spPr>
        <p:txBody>
          <a:bodyPr wrap="square" rtlCol="0">
            <a:spAutoFit/>
          </a:bodyPr>
          <a:lstStyle/>
          <a:p>
            <a:r>
              <a:rPr lang="en-GB" dirty="0" err="1"/>
              <a:t>Ymchwiliwch</a:t>
            </a:r>
            <a:r>
              <a:rPr lang="en-GB" dirty="0"/>
              <a:t> sut mae’r </a:t>
            </a:r>
            <a:r>
              <a:rPr lang="en-GB" dirty="0" err="1"/>
              <a:t>ffigurau</a:t>
            </a:r>
            <a:r>
              <a:rPr lang="en-GB" dirty="0"/>
              <a:t> </a:t>
            </a:r>
            <a:r>
              <a:rPr lang="en-GB" dirty="0" err="1"/>
              <a:t>diweddaraf</a:t>
            </a:r>
            <a:r>
              <a:rPr lang="en-GB" dirty="0"/>
              <a:t> yn </a:t>
            </a:r>
            <a:r>
              <a:rPr lang="en-GB" dirty="0" err="1"/>
              <a:t>cymharu</a:t>
            </a:r>
            <a:r>
              <a:rPr lang="en-GB" dirty="0"/>
              <a:t>?</a:t>
            </a:r>
          </a:p>
          <a:p>
            <a:r>
              <a:rPr lang="en-GB" dirty="0"/>
              <a:t>Research how this compares with more recent figures? </a:t>
            </a:r>
          </a:p>
        </p:txBody>
      </p:sp>
      <p:pic>
        <p:nvPicPr>
          <p:cNvPr id="5" name="Picture 2" descr="C:\Users\Alison\AppData\Local\Microsoft\Windows\INetCache\IE\DJ4LQXPF\test[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30433" y="4118186"/>
            <a:ext cx="1463704" cy="169852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5" descr="C:\Users\Alison\AppData\Local\Microsoft\Windows\INetCache\IE\DJ4LQXPF\class-clip-art[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39809" y="480090"/>
            <a:ext cx="2381249" cy="13001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12971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rotWithShape="1">
          <a:blip r:embed="rId2"/>
          <a:srcRect l="7485" t="20998" r="3700" b="5821"/>
          <a:stretch/>
        </p:blipFill>
        <p:spPr bwMode="auto">
          <a:xfrm>
            <a:off x="531003" y="389341"/>
            <a:ext cx="8355610" cy="5577966"/>
          </a:xfrm>
          <a:prstGeom prst="rect">
            <a:avLst/>
          </a:prstGeom>
          <a:ln>
            <a:noFill/>
          </a:ln>
          <a:extLst>
            <a:ext uri="{53640926-AAD7-44D8-BBD7-CCE9431645EC}">
              <a14:shadowObscured xmlns:a14="http://schemas.microsoft.com/office/drawing/2010/main"/>
            </a:ext>
          </a:extLst>
        </p:spPr>
      </p:pic>
      <p:sp>
        <p:nvSpPr>
          <p:cNvPr id="3" name="TextBox 2"/>
          <p:cNvSpPr txBox="1"/>
          <p:nvPr/>
        </p:nvSpPr>
        <p:spPr>
          <a:xfrm>
            <a:off x="1544320" y="5967307"/>
            <a:ext cx="6685280" cy="646331"/>
          </a:xfrm>
          <a:prstGeom prst="rect">
            <a:avLst/>
          </a:prstGeom>
          <a:noFill/>
        </p:spPr>
        <p:txBody>
          <a:bodyPr wrap="square" rtlCol="0">
            <a:spAutoFit/>
          </a:bodyPr>
          <a:lstStyle/>
          <a:p>
            <a:r>
              <a:rPr lang="en-GB" dirty="0" err="1"/>
              <a:t>Ymchwiliwch</a:t>
            </a:r>
            <a:r>
              <a:rPr lang="en-GB" dirty="0"/>
              <a:t> sut mae’r </a:t>
            </a:r>
            <a:r>
              <a:rPr lang="en-GB" dirty="0" err="1"/>
              <a:t>ffigurau</a:t>
            </a:r>
            <a:r>
              <a:rPr lang="en-GB" dirty="0"/>
              <a:t> </a:t>
            </a:r>
            <a:r>
              <a:rPr lang="en-GB" dirty="0" err="1"/>
              <a:t>diweddaraf</a:t>
            </a:r>
            <a:r>
              <a:rPr lang="en-GB" dirty="0"/>
              <a:t> yn </a:t>
            </a:r>
            <a:r>
              <a:rPr lang="en-GB" dirty="0" err="1"/>
              <a:t>cymharu</a:t>
            </a:r>
            <a:r>
              <a:rPr lang="en-GB" dirty="0"/>
              <a:t>?</a:t>
            </a:r>
          </a:p>
          <a:p>
            <a:r>
              <a:rPr lang="en-GB" dirty="0"/>
              <a:t>Research how this compares with more recent figures? </a:t>
            </a:r>
          </a:p>
        </p:txBody>
      </p:sp>
      <p:pic>
        <p:nvPicPr>
          <p:cNvPr id="4" name="Picture 2" descr="C:\Users\Alison\AppData\Local\Microsoft\Windows\INetCache\IE\DJ4LQXPF\test[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30433" y="4118186"/>
            <a:ext cx="1463704" cy="169852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5" descr="C:\Users\Alison\AppData\Local\Microsoft\Windows\INetCache\IE\DJ4LQXPF\class-clip-art[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27489" y="568143"/>
            <a:ext cx="2381249" cy="13001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8418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96054" y="345440"/>
            <a:ext cx="8596668" cy="1320800"/>
          </a:xfrm>
        </p:spPr>
        <p:txBody>
          <a:bodyPr/>
          <a:lstStyle/>
          <a:p>
            <a:r>
              <a:rPr lang="en-GB" dirty="0" err="1"/>
              <a:t>Tasg</a:t>
            </a:r>
            <a:r>
              <a:rPr lang="en-GB" dirty="0"/>
              <a:t> </a:t>
            </a:r>
            <a:r>
              <a:rPr lang="en-GB" dirty="0" err="1"/>
              <a:t>grŵp</a:t>
            </a:r>
            <a:r>
              <a:rPr lang="en-GB" dirty="0"/>
              <a:t> / Group Task</a:t>
            </a:r>
          </a:p>
        </p:txBody>
      </p:sp>
      <p:sp>
        <p:nvSpPr>
          <p:cNvPr id="5" name="Content Placeholder 4"/>
          <p:cNvSpPr>
            <a:spLocks noGrp="1"/>
          </p:cNvSpPr>
          <p:nvPr>
            <p:ph sz="half" idx="1"/>
          </p:nvPr>
        </p:nvSpPr>
        <p:spPr>
          <a:xfrm>
            <a:off x="749239" y="1506846"/>
            <a:ext cx="3904040" cy="3493008"/>
          </a:xfrm>
        </p:spPr>
        <p:txBody>
          <a:bodyPr>
            <a:noAutofit/>
          </a:bodyPr>
          <a:lstStyle/>
          <a:p>
            <a:r>
              <a:rPr lang="en-GB" sz="2000" dirty="0" err="1"/>
              <a:t>Gwyliwch</a:t>
            </a:r>
            <a:r>
              <a:rPr lang="en-GB" sz="2000" dirty="0"/>
              <a:t> y </a:t>
            </a:r>
            <a:r>
              <a:rPr lang="en-GB" sz="2000" dirty="0" err="1"/>
              <a:t>fideo</a:t>
            </a:r>
            <a:r>
              <a:rPr lang="en-GB" sz="2000" dirty="0"/>
              <a:t> </a:t>
            </a:r>
            <a:r>
              <a:rPr lang="en-GB" sz="2000" dirty="0" err="1"/>
              <a:t>ar</a:t>
            </a:r>
            <a:r>
              <a:rPr lang="en-GB" sz="2000" dirty="0"/>
              <a:t> y </a:t>
            </a:r>
            <a:r>
              <a:rPr lang="en-GB" sz="2000" dirty="0" err="1"/>
              <a:t>ddolen</a:t>
            </a:r>
            <a:r>
              <a:rPr lang="en-GB" sz="2000" dirty="0"/>
              <a:t> isod ac </a:t>
            </a:r>
            <a:r>
              <a:rPr lang="en-GB" sz="2000" dirty="0" err="1"/>
              <a:t>ewch</a:t>
            </a:r>
            <a:r>
              <a:rPr lang="en-GB" sz="2000" dirty="0"/>
              <a:t> i’r </a:t>
            </a:r>
            <a:r>
              <a:rPr lang="en-GB" sz="2000" dirty="0" err="1"/>
              <a:t>wefan</a:t>
            </a:r>
            <a:r>
              <a:rPr lang="en-GB" sz="2000" dirty="0"/>
              <a:t> fel man </a:t>
            </a:r>
            <a:r>
              <a:rPr lang="en-GB" sz="2000" dirty="0" err="1"/>
              <a:t>cychwyn</a:t>
            </a:r>
            <a:r>
              <a:rPr lang="en-GB" sz="2000" dirty="0"/>
              <a:t> </a:t>
            </a:r>
            <a:r>
              <a:rPr lang="en-GB" sz="2000" dirty="0" err="1"/>
              <a:t>ar</a:t>
            </a:r>
            <a:r>
              <a:rPr lang="en-GB" sz="2000" dirty="0"/>
              <a:t> gyfer </a:t>
            </a:r>
            <a:r>
              <a:rPr lang="en-GB" sz="2000" dirty="0" err="1"/>
              <a:t>trafodaethau</a:t>
            </a:r>
            <a:r>
              <a:rPr lang="en-GB" sz="2000" dirty="0"/>
              <a:t>. Mewn </a:t>
            </a:r>
            <a:r>
              <a:rPr lang="en-GB" sz="2000" dirty="0" err="1"/>
              <a:t>grwpiau</a:t>
            </a:r>
            <a:r>
              <a:rPr lang="en-GB" sz="2000" dirty="0"/>
              <a:t> </a:t>
            </a:r>
            <a:r>
              <a:rPr lang="en-GB" sz="2000" dirty="0" err="1"/>
              <a:t>ymchwiliwch</a:t>
            </a:r>
            <a:r>
              <a:rPr lang="en-GB" sz="2000" dirty="0"/>
              <a:t> </a:t>
            </a:r>
            <a:r>
              <a:rPr lang="en-GB" sz="2000" dirty="0" err="1"/>
              <a:t>i</a:t>
            </a:r>
            <a:r>
              <a:rPr lang="en-GB" sz="2000" dirty="0"/>
              <a:t> effaith </a:t>
            </a:r>
            <a:r>
              <a:rPr lang="en-GB" sz="2000" dirty="0" err="1"/>
              <a:t>cau</a:t>
            </a:r>
            <a:r>
              <a:rPr lang="en-GB" sz="2000" dirty="0"/>
              <a:t> ysgol </a:t>
            </a:r>
            <a:r>
              <a:rPr lang="en-GB" sz="2000" dirty="0" err="1"/>
              <a:t>bentref</a:t>
            </a:r>
            <a:r>
              <a:rPr lang="en-GB" sz="2000" dirty="0"/>
              <a:t> </a:t>
            </a:r>
            <a:r>
              <a:rPr lang="en-GB" sz="2000" dirty="0" err="1"/>
              <a:t>ar</a:t>
            </a:r>
            <a:r>
              <a:rPr lang="en-GB" sz="2000" dirty="0"/>
              <a:t> y </a:t>
            </a:r>
            <a:r>
              <a:rPr lang="en-GB" sz="2000" dirty="0" err="1"/>
              <a:t>gymuned</a:t>
            </a:r>
            <a:r>
              <a:rPr lang="en-GB" sz="2000" dirty="0"/>
              <a:t> </a:t>
            </a:r>
            <a:r>
              <a:rPr lang="en-GB" sz="2000" dirty="0" err="1"/>
              <a:t>leol</a:t>
            </a:r>
            <a:r>
              <a:rPr lang="en-GB" sz="2000" dirty="0"/>
              <a:t>.</a:t>
            </a:r>
          </a:p>
          <a:p>
            <a:r>
              <a:rPr lang="en-GB" sz="2000" dirty="0">
                <a:hlinkClick r:id="rId2"/>
              </a:rPr>
              <a:t>http://www.bbc.co.uk/news/uk-wales-36782740</a:t>
            </a:r>
            <a:endParaRPr lang="en-GB" sz="2000" dirty="0"/>
          </a:p>
          <a:p>
            <a:r>
              <a:rPr lang="en-GB" sz="2000" dirty="0">
                <a:hlinkClick r:id="rId3"/>
              </a:rPr>
              <a:t>http://www.itv.com/news/wales/2016-02-17/xx-schools-facing-closure-in-wales-this-year/</a:t>
            </a:r>
            <a:endParaRPr lang="en-GB" sz="2000" dirty="0"/>
          </a:p>
          <a:p>
            <a:endParaRPr lang="en-GB" sz="2400" dirty="0"/>
          </a:p>
        </p:txBody>
      </p:sp>
      <p:sp>
        <p:nvSpPr>
          <p:cNvPr id="6" name="Content Placeholder 5"/>
          <p:cNvSpPr>
            <a:spLocks noGrp="1"/>
          </p:cNvSpPr>
          <p:nvPr>
            <p:ph sz="half" idx="2"/>
          </p:nvPr>
        </p:nvSpPr>
        <p:spPr>
          <a:xfrm>
            <a:off x="5528129" y="1506846"/>
            <a:ext cx="3743272" cy="4139906"/>
          </a:xfrm>
        </p:spPr>
        <p:txBody>
          <a:bodyPr>
            <a:normAutofit fontScale="92500" lnSpcReduction="10000"/>
          </a:bodyPr>
          <a:lstStyle/>
          <a:p>
            <a:r>
              <a:rPr lang="en-GB" sz="2200" dirty="0"/>
              <a:t>Watch the video on the following link and visit the website as a starting point for discussion. In groups research the effects of closing a village school on the local community </a:t>
            </a:r>
          </a:p>
          <a:p>
            <a:r>
              <a:rPr lang="en-GB" sz="2200" dirty="0">
                <a:hlinkClick r:id="rId2"/>
              </a:rPr>
              <a:t>http://www.bbc.co.uk/news/uk-wales-36782740</a:t>
            </a:r>
            <a:endParaRPr lang="en-GB" sz="2200" dirty="0"/>
          </a:p>
          <a:p>
            <a:r>
              <a:rPr lang="en-GB" sz="2200" dirty="0">
                <a:hlinkClick r:id="rId3"/>
              </a:rPr>
              <a:t>http://www.itv.com/news/wales/2016-02-17/xx-schools-facing-closure-in-wales-this-year/</a:t>
            </a:r>
            <a:endParaRPr lang="en-GB" sz="2200" dirty="0"/>
          </a:p>
          <a:p>
            <a:endParaRPr lang="en-GB" dirty="0"/>
          </a:p>
          <a:p>
            <a:endParaRPr lang="en-GB" dirty="0"/>
          </a:p>
        </p:txBody>
      </p:sp>
      <p:pic>
        <p:nvPicPr>
          <p:cNvPr id="2" name="Picture 1" descr="I'm Unique But Similar: Designing a Group Workplan For a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77585" y="820420"/>
            <a:ext cx="1590887" cy="1590887"/>
          </a:xfrm>
          <a:prstGeom prst="rect">
            <a:avLst/>
          </a:prstGeom>
        </p:spPr>
      </p:pic>
    </p:spTree>
    <p:extLst>
      <p:ext uri="{BB962C8B-B14F-4D97-AF65-F5344CB8AC3E}">
        <p14:creationId xmlns:p14="http://schemas.microsoft.com/office/powerpoint/2010/main" val="12604005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575846" y="2046809"/>
            <a:ext cx="3850712" cy="4139903"/>
          </a:xfrm>
        </p:spPr>
        <p:txBody>
          <a:bodyPr>
            <a:normAutofit lnSpcReduction="10000"/>
          </a:bodyPr>
          <a:lstStyle/>
          <a:p>
            <a:r>
              <a:rPr lang="en-GB" sz="2400" dirty="0"/>
              <a:t>Mae’r Cod </a:t>
            </a:r>
            <a:r>
              <a:rPr lang="en-GB" sz="2400" dirty="0" err="1"/>
              <a:t>Trefniadaeth</a:t>
            </a:r>
            <a:r>
              <a:rPr lang="en-GB" sz="2400" dirty="0"/>
              <a:t> </a:t>
            </a:r>
            <a:r>
              <a:rPr lang="en-GB" sz="2400" dirty="0" err="1"/>
              <a:t>Ysgolion</a:t>
            </a:r>
            <a:r>
              <a:rPr lang="en-GB" sz="2400" dirty="0"/>
              <a:t> sy’n </a:t>
            </a:r>
            <a:r>
              <a:rPr lang="en-GB" sz="2400" dirty="0" err="1"/>
              <a:t>arwain</a:t>
            </a:r>
            <a:r>
              <a:rPr lang="en-GB" sz="2400" dirty="0"/>
              <a:t> </a:t>
            </a:r>
            <a:r>
              <a:rPr lang="en-GB" sz="2400" dirty="0" err="1"/>
              <a:t>penderfyniadau</a:t>
            </a:r>
            <a:r>
              <a:rPr lang="en-GB" sz="2400" dirty="0"/>
              <a:t> </a:t>
            </a:r>
            <a:r>
              <a:rPr lang="en-GB" sz="2400" dirty="0" err="1"/>
              <a:t>ynglyn</a:t>
            </a:r>
            <a:r>
              <a:rPr lang="en-GB" sz="2400" dirty="0"/>
              <a:t> ag </a:t>
            </a:r>
            <a:r>
              <a:rPr lang="en-GB" sz="2400" dirty="0" err="1"/>
              <a:t>ysgolion</a:t>
            </a:r>
            <a:r>
              <a:rPr lang="en-GB" sz="2400" dirty="0"/>
              <a:t> wedi ei </a:t>
            </a:r>
            <a:r>
              <a:rPr lang="en-GB" sz="2400" dirty="0" err="1"/>
              <a:t>adolygu</a:t>
            </a:r>
            <a:r>
              <a:rPr lang="en-GB" sz="2400" dirty="0"/>
              <a:t> yn </a:t>
            </a:r>
            <a:r>
              <a:rPr lang="en-GB" sz="2400" dirty="0">
                <a:hlinkClick r:id="rId2"/>
              </a:rPr>
              <a:t>2018 </a:t>
            </a:r>
            <a:r>
              <a:rPr lang="en-GB" sz="2400" dirty="0" err="1"/>
              <a:t>er</a:t>
            </a:r>
            <a:r>
              <a:rPr lang="en-GB" sz="2400" dirty="0"/>
              <a:t> mwyn </a:t>
            </a:r>
            <a:r>
              <a:rPr lang="en-GB" sz="2400" dirty="0" err="1"/>
              <a:t>annog</a:t>
            </a:r>
            <a:r>
              <a:rPr lang="en-GB" sz="2400" dirty="0"/>
              <a:t> </a:t>
            </a:r>
            <a:r>
              <a:rPr lang="en-GB" sz="2400" dirty="0" err="1"/>
              <a:t>pob</a:t>
            </a:r>
            <a:r>
              <a:rPr lang="en-GB" sz="2400" dirty="0"/>
              <a:t> ysgol </a:t>
            </a:r>
            <a:r>
              <a:rPr lang="en-GB" sz="2400" dirty="0" err="1"/>
              <a:t>fach</a:t>
            </a:r>
            <a:r>
              <a:rPr lang="en-GB" sz="2400" dirty="0"/>
              <a:t> </a:t>
            </a:r>
            <a:r>
              <a:rPr lang="en-GB" sz="2400" dirty="0" err="1"/>
              <a:t>wledig</a:t>
            </a:r>
            <a:r>
              <a:rPr lang="en-GB" sz="2400" dirty="0"/>
              <a:t> </a:t>
            </a:r>
            <a:r>
              <a:rPr lang="en-GB" sz="2400" dirty="0" err="1"/>
              <a:t>i</a:t>
            </a:r>
            <a:r>
              <a:rPr lang="en-GB" sz="2400" dirty="0"/>
              <a:t> edrych </a:t>
            </a:r>
            <a:r>
              <a:rPr lang="en-GB" sz="2400" dirty="0" err="1"/>
              <a:t>ar</a:t>
            </a:r>
            <a:r>
              <a:rPr lang="en-GB" sz="2400" dirty="0"/>
              <a:t> </a:t>
            </a:r>
            <a:r>
              <a:rPr lang="en-GB" sz="2400" dirty="0" err="1"/>
              <a:t>yr</a:t>
            </a:r>
            <a:r>
              <a:rPr lang="en-GB" sz="2400" dirty="0"/>
              <a:t> </a:t>
            </a:r>
            <a:r>
              <a:rPr lang="en-GB" sz="2400" dirty="0" err="1"/>
              <a:t>holl</a:t>
            </a:r>
            <a:r>
              <a:rPr lang="en-GB" sz="2400" dirty="0"/>
              <a:t> </a:t>
            </a:r>
            <a:r>
              <a:rPr lang="en-GB" sz="2400" dirty="0" err="1"/>
              <a:t>ddewisiadau</a:t>
            </a:r>
            <a:r>
              <a:rPr lang="en-GB" sz="2400" dirty="0"/>
              <a:t> </a:t>
            </a:r>
            <a:r>
              <a:rPr lang="en-GB" sz="2400" dirty="0" err="1"/>
              <a:t>amgen</a:t>
            </a:r>
            <a:r>
              <a:rPr lang="en-GB" sz="2400" dirty="0"/>
              <a:t> cyn </a:t>
            </a:r>
            <a:r>
              <a:rPr lang="en-GB" sz="2400" dirty="0" err="1"/>
              <a:t>cau</a:t>
            </a:r>
            <a:r>
              <a:rPr lang="en-GB" sz="2400" dirty="0"/>
              <a:t> gyda’r </a:t>
            </a:r>
            <a:r>
              <a:rPr lang="en-GB" sz="2400" dirty="0" err="1"/>
              <a:t>nôd</a:t>
            </a:r>
            <a:r>
              <a:rPr lang="en-GB" sz="2400" dirty="0"/>
              <a:t> o </a:t>
            </a:r>
            <a:r>
              <a:rPr lang="en-GB" sz="2400" dirty="0" err="1"/>
              <a:t>gadw’r</a:t>
            </a:r>
            <a:r>
              <a:rPr lang="en-GB" sz="2400" dirty="0"/>
              <a:t> ysgol </a:t>
            </a:r>
            <a:r>
              <a:rPr lang="en-GB" sz="2400" dirty="0" err="1"/>
              <a:t>ar</a:t>
            </a:r>
            <a:r>
              <a:rPr lang="en-GB" sz="2400" dirty="0"/>
              <a:t> </a:t>
            </a:r>
            <a:r>
              <a:rPr lang="en-GB" sz="2400" dirty="0" err="1"/>
              <a:t>agor</a:t>
            </a:r>
            <a:r>
              <a:rPr lang="en-GB" sz="2400" dirty="0"/>
              <a:t> lle </a:t>
            </a:r>
            <a:r>
              <a:rPr lang="en-GB" sz="2400" dirty="0" err="1"/>
              <a:t>bynnag</a:t>
            </a:r>
            <a:r>
              <a:rPr lang="en-GB" sz="2400" dirty="0"/>
              <a:t> mae’n </a:t>
            </a:r>
            <a:r>
              <a:rPr lang="en-GB" sz="2400" dirty="0" err="1"/>
              <a:t>bosib</a:t>
            </a:r>
            <a:endParaRPr lang="en-GB" sz="2400" dirty="0"/>
          </a:p>
        </p:txBody>
      </p:sp>
      <p:sp>
        <p:nvSpPr>
          <p:cNvPr id="4" name="Content Placeholder 3"/>
          <p:cNvSpPr>
            <a:spLocks noGrp="1"/>
          </p:cNvSpPr>
          <p:nvPr>
            <p:ph sz="half" idx="2"/>
          </p:nvPr>
        </p:nvSpPr>
        <p:spPr>
          <a:xfrm>
            <a:off x="5332389" y="1992622"/>
            <a:ext cx="3815280" cy="4139905"/>
          </a:xfrm>
        </p:spPr>
        <p:txBody>
          <a:bodyPr>
            <a:normAutofit lnSpcReduction="10000"/>
          </a:bodyPr>
          <a:lstStyle/>
          <a:p>
            <a:r>
              <a:rPr lang="en-GB" sz="2400" dirty="0"/>
              <a:t>The School Organisation Code which guides decisions about schools was revised in </a:t>
            </a:r>
            <a:r>
              <a:rPr lang="en-GB" sz="2400" dirty="0">
                <a:hlinkClick r:id="rId3"/>
              </a:rPr>
              <a:t>2018 </a:t>
            </a:r>
            <a:r>
              <a:rPr lang="en-GB" sz="2400" dirty="0"/>
              <a:t>to encourage all rural schools to look at all the alternatives before closing with the aim of trying to keep the school open wherever possible.</a:t>
            </a:r>
          </a:p>
        </p:txBody>
      </p:sp>
      <p:sp>
        <p:nvSpPr>
          <p:cNvPr id="2" name="Rectangle 1"/>
          <p:cNvSpPr/>
          <p:nvPr/>
        </p:nvSpPr>
        <p:spPr>
          <a:xfrm>
            <a:off x="1199412" y="521454"/>
            <a:ext cx="5485868" cy="954107"/>
          </a:xfrm>
          <a:prstGeom prst="rect">
            <a:avLst/>
          </a:prstGeom>
        </p:spPr>
        <p:txBody>
          <a:bodyPr wrap="square">
            <a:spAutoFit/>
          </a:bodyPr>
          <a:lstStyle/>
          <a:p>
            <a:r>
              <a:rPr lang="en-GB" sz="2800" dirty="0">
                <a:solidFill>
                  <a:schemeClr val="accent1"/>
                </a:solidFill>
              </a:rPr>
              <a:t>Cod </a:t>
            </a:r>
            <a:r>
              <a:rPr lang="en-GB" sz="2800" dirty="0" err="1">
                <a:solidFill>
                  <a:schemeClr val="accent1"/>
                </a:solidFill>
              </a:rPr>
              <a:t>Trefniadaeth</a:t>
            </a:r>
            <a:r>
              <a:rPr lang="en-GB" sz="2800" dirty="0">
                <a:solidFill>
                  <a:schemeClr val="accent1"/>
                </a:solidFill>
              </a:rPr>
              <a:t> </a:t>
            </a:r>
            <a:r>
              <a:rPr lang="en-GB" sz="2800" dirty="0" err="1">
                <a:solidFill>
                  <a:schemeClr val="accent1"/>
                </a:solidFill>
              </a:rPr>
              <a:t>Ysgolion</a:t>
            </a:r>
            <a:r>
              <a:rPr lang="en-GB" sz="2800" dirty="0">
                <a:solidFill>
                  <a:schemeClr val="accent1"/>
                </a:solidFill>
              </a:rPr>
              <a:t>   </a:t>
            </a:r>
          </a:p>
          <a:p>
            <a:r>
              <a:rPr lang="en-GB" sz="2800" dirty="0">
                <a:solidFill>
                  <a:schemeClr val="accent1"/>
                </a:solidFill>
              </a:rPr>
              <a:t>The School Organisation Code </a:t>
            </a:r>
          </a:p>
        </p:txBody>
      </p:sp>
    </p:spTree>
    <p:extLst>
      <p:ext uri="{BB962C8B-B14F-4D97-AF65-F5344CB8AC3E}">
        <p14:creationId xmlns:p14="http://schemas.microsoft.com/office/powerpoint/2010/main" val="10146965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8544" y="254928"/>
            <a:ext cx="7024744" cy="1143000"/>
          </a:xfrm>
        </p:spPr>
        <p:txBody>
          <a:bodyPr>
            <a:normAutofit fontScale="90000"/>
          </a:bodyPr>
          <a:lstStyle/>
          <a:p>
            <a:r>
              <a:rPr lang="en-GB" dirty="0"/>
              <a:t>2. </a:t>
            </a:r>
            <a:r>
              <a:rPr lang="en-GB" dirty="0" err="1"/>
              <a:t>Ffederaleiddio</a:t>
            </a:r>
            <a:r>
              <a:rPr lang="en-GB" dirty="0"/>
              <a:t> </a:t>
            </a:r>
            <a:r>
              <a:rPr lang="en-GB" dirty="0" err="1"/>
              <a:t>Ysgolion</a:t>
            </a:r>
            <a:r>
              <a:rPr lang="en-GB" dirty="0"/>
              <a:t> </a:t>
            </a:r>
            <a:br>
              <a:rPr lang="en-GB" dirty="0"/>
            </a:br>
            <a:r>
              <a:rPr lang="en-GB" dirty="0"/>
              <a:t>    School Federation</a:t>
            </a:r>
          </a:p>
        </p:txBody>
      </p:sp>
      <p:sp>
        <p:nvSpPr>
          <p:cNvPr id="4" name="Content Placeholder 3"/>
          <p:cNvSpPr>
            <a:spLocks noGrp="1"/>
          </p:cNvSpPr>
          <p:nvPr>
            <p:ph sz="half" idx="1"/>
          </p:nvPr>
        </p:nvSpPr>
        <p:spPr>
          <a:xfrm>
            <a:off x="623050" y="1829675"/>
            <a:ext cx="3850712" cy="4067896"/>
          </a:xfrm>
        </p:spPr>
        <p:txBody>
          <a:bodyPr>
            <a:noAutofit/>
          </a:bodyPr>
          <a:lstStyle/>
          <a:p>
            <a:r>
              <a:rPr lang="en-GB" sz="2200" dirty="0" err="1"/>
              <a:t>Canllawiau</a:t>
            </a:r>
            <a:r>
              <a:rPr lang="en-GB" sz="2200" dirty="0"/>
              <a:t> </a:t>
            </a:r>
            <a:r>
              <a:rPr lang="en-GB" sz="2200" dirty="0" err="1"/>
              <a:t>Ffederaleiddio</a:t>
            </a:r>
            <a:r>
              <a:rPr lang="en-GB" sz="2200" dirty="0"/>
              <a:t> </a:t>
            </a:r>
            <a:r>
              <a:rPr lang="en-GB" sz="2200" dirty="0" err="1"/>
              <a:t>Ysgolion</a:t>
            </a:r>
            <a:r>
              <a:rPr lang="en-GB" sz="2200" dirty="0"/>
              <a:t> a </a:t>
            </a:r>
            <a:r>
              <a:rPr lang="en-GB" sz="2200" dirty="0" err="1"/>
              <a:t>Gynhelir</a:t>
            </a:r>
            <a:r>
              <a:rPr lang="en-GB" sz="2200" dirty="0"/>
              <a:t> (</a:t>
            </a:r>
            <a:r>
              <a:rPr lang="en-GB" sz="2200" dirty="0" err="1"/>
              <a:t>Cymru</a:t>
            </a:r>
            <a:r>
              <a:rPr lang="en-GB" sz="2200" dirty="0"/>
              <a:t>) 2014</a:t>
            </a:r>
          </a:p>
          <a:p>
            <a:r>
              <a:rPr lang="en-GB" sz="2200" dirty="0"/>
              <a:t>Polisi </a:t>
            </a:r>
            <a:r>
              <a:rPr lang="en-GB" sz="2200" dirty="0" err="1"/>
              <a:t>Llywodraeth</a:t>
            </a:r>
            <a:r>
              <a:rPr lang="en-GB" sz="2200" dirty="0"/>
              <a:t> </a:t>
            </a:r>
            <a:r>
              <a:rPr lang="en-GB" sz="2200" dirty="0" err="1"/>
              <a:t>Cymru</a:t>
            </a:r>
            <a:r>
              <a:rPr lang="en-GB" sz="2200" dirty="0"/>
              <a:t> – </a:t>
            </a:r>
            <a:r>
              <a:rPr lang="en-GB" sz="2200" dirty="0" err="1"/>
              <a:t>annog</a:t>
            </a:r>
            <a:r>
              <a:rPr lang="en-GB" sz="2200" dirty="0"/>
              <a:t> </a:t>
            </a:r>
            <a:r>
              <a:rPr lang="en-GB" sz="2200" dirty="0" err="1"/>
              <a:t>cyd-weithio</a:t>
            </a:r>
            <a:r>
              <a:rPr lang="en-GB" sz="2200" dirty="0"/>
              <a:t> rhwng </a:t>
            </a:r>
            <a:r>
              <a:rPr lang="en-GB" sz="2200" dirty="0" err="1"/>
              <a:t>pob</a:t>
            </a:r>
            <a:r>
              <a:rPr lang="en-GB" sz="2200" dirty="0"/>
              <a:t> rhan o’r system </a:t>
            </a:r>
            <a:r>
              <a:rPr lang="en-GB" sz="2200" dirty="0" err="1"/>
              <a:t>addysg</a:t>
            </a:r>
            <a:r>
              <a:rPr lang="en-GB" sz="2200" dirty="0"/>
              <a:t> </a:t>
            </a:r>
            <a:r>
              <a:rPr lang="en-GB" sz="2200" dirty="0" err="1"/>
              <a:t>i</a:t>
            </a:r>
            <a:r>
              <a:rPr lang="en-GB" sz="2200" dirty="0"/>
              <a:t> </a:t>
            </a:r>
            <a:r>
              <a:rPr lang="en-GB" sz="2200" dirty="0" err="1"/>
              <a:t>wella’r</a:t>
            </a:r>
            <a:r>
              <a:rPr lang="en-GB" sz="2200" dirty="0"/>
              <a:t> </a:t>
            </a:r>
            <a:r>
              <a:rPr lang="en-GB" sz="2200" dirty="0" err="1"/>
              <a:t>ddarpariaeth</a:t>
            </a:r>
            <a:endParaRPr lang="en-GB" sz="2200" dirty="0"/>
          </a:p>
          <a:p>
            <a:r>
              <a:rPr lang="en-GB" sz="2200" dirty="0" err="1"/>
              <a:t>Ffederaleiddio</a:t>
            </a:r>
            <a:r>
              <a:rPr lang="en-GB" sz="2200" dirty="0"/>
              <a:t> </a:t>
            </a:r>
            <a:r>
              <a:rPr lang="en-GB" sz="2200" dirty="0" err="1"/>
              <a:t>ysgolion</a:t>
            </a:r>
            <a:r>
              <a:rPr lang="en-GB" sz="2200" dirty="0"/>
              <a:t> yn ffordd mwy </a:t>
            </a:r>
            <a:r>
              <a:rPr lang="en-GB" sz="2200" dirty="0" err="1"/>
              <a:t>ffurfiol</a:t>
            </a:r>
            <a:r>
              <a:rPr lang="en-GB" sz="2200" dirty="0"/>
              <a:t> o ymestyn </a:t>
            </a:r>
            <a:r>
              <a:rPr lang="en-GB" sz="2200" dirty="0" err="1"/>
              <a:t>cydweithio</a:t>
            </a:r>
            <a:endParaRPr lang="en-GB" sz="2200" dirty="0"/>
          </a:p>
        </p:txBody>
      </p:sp>
      <p:sp>
        <p:nvSpPr>
          <p:cNvPr id="5" name="Content Placeholder 4"/>
          <p:cNvSpPr>
            <a:spLocks noGrp="1"/>
          </p:cNvSpPr>
          <p:nvPr>
            <p:ph sz="half" idx="2"/>
          </p:nvPr>
        </p:nvSpPr>
        <p:spPr>
          <a:xfrm>
            <a:off x="5419863" y="1595371"/>
            <a:ext cx="3960440" cy="4536504"/>
          </a:xfrm>
        </p:spPr>
        <p:txBody>
          <a:bodyPr>
            <a:noAutofit/>
          </a:bodyPr>
          <a:lstStyle/>
          <a:p>
            <a:r>
              <a:rPr lang="en-GB" sz="2400" dirty="0"/>
              <a:t>The Federation of Maintained Schools (Wales) Regulations 2014</a:t>
            </a:r>
          </a:p>
          <a:p>
            <a:r>
              <a:rPr lang="en-GB" sz="2400" dirty="0"/>
              <a:t>Welsh Government’s policy - promote collaboration between all parts of the education system to improve provision. </a:t>
            </a:r>
          </a:p>
          <a:p>
            <a:r>
              <a:rPr lang="en-GB" sz="2400" dirty="0"/>
              <a:t>School federation is a more formal way of extending collaboration</a:t>
            </a:r>
          </a:p>
        </p:txBody>
      </p:sp>
      <p:pic>
        <p:nvPicPr>
          <p:cNvPr id="15362" name="Picture 2" descr="C:\Users\Alison\AppData\Local\Microsoft\Windows\INetCache\IE\CHEY5274\collaboration[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80303" y="348651"/>
            <a:ext cx="1676970" cy="16598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99283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3572" y="432157"/>
            <a:ext cx="7704667" cy="1752599"/>
          </a:xfrm>
        </p:spPr>
        <p:txBody>
          <a:bodyPr>
            <a:normAutofit/>
          </a:bodyPr>
          <a:lstStyle/>
          <a:p>
            <a:r>
              <a:rPr lang="en-GB" dirty="0" err="1"/>
              <a:t>Ffederaleiddio</a:t>
            </a:r>
            <a:r>
              <a:rPr lang="en-GB" dirty="0"/>
              <a:t> </a:t>
            </a:r>
            <a:r>
              <a:rPr lang="en-GB" dirty="0" err="1"/>
              <a:t>Ysgolion</a:t>
            </a:r>
            <a:br>
              <a:rPr lang="en-GB" dirty="0"/>
            </a:br>
            <a:r>
              <a:rPr lang="en-GB" dirty="0"/>
              <a:t>School Federation</a:t>
            </a:r>
          </a:p>
        </p:txBody>
      </p:sp>
      <p:sp>
        <p:nvSpPr>
          <p:cNvPr id="3" name="Content Placeholder 2"/>
          <p:cNvSpPr>
            <a:spLocks noGrp="1"/>
          </p:cNvSpPr>
          <p:nvPr>
            <p:ph sz="half" idx="1"/>
          </p:nvPr>
        </p:nvSpPr>
        <p:spPr>
          <a:xfrm>
            <a:off x="1049364" y="1752600"/>
            <a:ext cx="3850712" cy="4700737"/>
          </a:xfrm>
        </p:spPr>
        <p:txBody>
          <a:bodyPr>
            <a:normAutofit/>
          </a:bodyPr>
          <a:lstStyle/>
          <a:p>
            <a:r>
              <a:rPr lang="en-GB" sz="2000" dirty="0"/>
              <a:t>Rhai </a:t>
            </a:r>
            <a:r>
              <a:rPr lang="en-GB" sz="2000" dirty="0" err="1"/>
              <a:t>ysgolion</a:t>
            </a:r>
            <a:r>
              <a:rPr lang="en-GB" sz="2000" dirty="0"/>
              <a:t> – </a:t>
            </a:r>
            <a:r>
              <a:rPr lang="en-GB" sz="2000" dirty="0" err="1"/>
              <a:t>ar</a:t>
            </a:r>
            <a:r>
              <a:rPr lang="en-GB" sz="2000" dirty="0"/>
              <a:t> </a:t>
            </a:r>
            <a:r>
              <a:rPr lang="en-GB" sz="2000" dirty="0" err="1"/>
              <a:t>gais</a:t>
            </a:r>
            <a:r>
              <a:rPr lang="en-GB" sz="2000" dirty="0"/>
              <a:t> </a:t>
            </a:r>
            <a:r>
              <a:rPr lang="en-GB" sz="2000" dirty="0" err="1"/>
              <a:t>Awdurd</a:t>
            </a:r>
            <a:r>
              <a:rPr lang="en-GB" sz="2000" dirty="0"/>
              <a:t> </a:t>
            </a:r>
            <a:r>
              <a:rPr lang="en-GB" sz="2000" dirty="0" err="1"/>
              <a:t>Lleol</a:t>
            </a:r>
            <a:r>
              <a:rPr lang="en-GB" sz="2000" dirty="0"/>
              <a:t> </a:t>
            </a:r>
            <a:r>
              <a:rPr lang="en-GB" sz="2000" dirty="0" err="1"/>
              <a:t>i</a:t>
            </a:r>
            <a:r>
              <a:rPr lang="en-GB" sz="2000" dirty="0"/>
              <a:t> </a:t>
            </a:r>
            <a:r>
              <a:rPr lang="en-GB" sz="2000" dirty="0" err="1"/>
              <a:t>gynorthwyo</a:t>
            </a:r>
            <a:r>
              <a:rPr lang="en-GB" sz="2000" dirty="0"/>
              <a:t> ysgol sy’n methu;</a:t>
            </a:r>
          </a:p>
          <a:p>
            <a:r>
              <a:rPr lang="en-GB" sz="2000" dirty="0"/>
              <a:t>Eraill yn </a:t>
            </a:r>
            <a:r>
              <a:rPr lang="en-GB" sz="2000" dirty="0" err="1"/>
              <a:t>ysgolion</a:t>
            </a:r>
            <a:r>
              <a:rPr lang="en-GB" sz="2000" dirty="0"/>
              <a:t> </a:t>
            </a:r>
            <a:r>
              <a:rPr lang="en-GB" sz="2000" dirty="0" err="1"/>
              <a:t>bach</a:t>
            </a:r>
            <a:r>
              <a:rPr lang="en-GB" sz="2000" dirty="0"/>
              <a:t> mewn </a:t>
            </a:r>
            <a:r>
              <a:rPr lang="en-GB" sz="2000" dirty="0" err="1"/>
              <a:t>perygl</a:t>
            </a:r>
            <a:r>
              <a:rPr lang="en-GB" sz="2000" dirty="0"/>
              <a:t> o </a:t>
            </a:r>
            <a:r>
              <a:rPr lang="en-GB" sz="2000" dirty="0" err="1"/>
              <a:t>gau</a:t>
            </a:r>
            <a:r>
              <a:rPr lang="en-GB" sz="2000" dirty="0"/>
              <a:t> neu yn methu </a:t>
            </a:r>
            <a:r>
              <a:rPr lang="en-GB" sz="2000" dirty="0" err="1"/>
              <a:t>recriwtio</a:t>
            </a:r>
            <a:r>
              <a:rPr lang="en-GB" sz="2000" dirty="0"/>
              <a:t> </a:t>
            </a:r>
            <a:r>
              <a:rPr lang="en-GB" sz="2000" dirty="0" err="1"/>
              <a:t>athrawon</a:t>
            </a:r>
            <a:r>
              <a:rPr lang="en-GB" sz="2000" dirty="0"/>
              <a:t> o </a:t>
            </a:r>
            <a:r>
              <a:rPr lang="en-GB" sz="2000" dirty="0" err="1"/>
              <a:t>safon</a:t>
            </a:r>
            <a:r>
              <a:rPr lang="en-GB" sz="2000" dirty="0"/>
              <a:t>;</a:t>
            </a:r>
          </a:p>
          <a:p>
            <a:r>
              <a:rPr lang="en-GB" sz="2000" dirty="0"/>
              <a:t>Eraill yn </a:t>
            </a:r>
            <a:r>
              <a:rPr lang="en-GB" sz="2000" dirty="0" err="1"/>
              <a:t>chwilio</a:t>
            </a:r>
            <a:r>
              <a:rPr lang="en-GB" sz="2000" dirty="0"/>
              <a:t> am ffordd o </a:t>
            </a:r>
            <a:r>
              <a:rPr lang="en-GB" sz="2000" dirty="0" err="1"/>
              <a:t>gryfhau</a:t>
            </a:r>
            <a:r>
              <a:rPr lang="en-GB" sz="2000" dirty="0"/>
              <a:t> y </a:t>
            </a:r>
            <a:r>
              <a:rPr lang="en-GB" sz="2000" dirty="0" err="1"/>
              <a:t>ddarpariaeth</a:t>
            </a:r>
            <a:r>
              <a:rPr lang="en-GB" sz="2000" dirty="0"/>
              <a:t> </a:t>
            </a:r>
            <a:r>
              <a:rPr lang="en-GB" sz="2000" dirty="0" err="1"/>
              <a:t>addysgol</a:t>
            </a:r>
            <a:r>
              <a:rPr lang="en-GB" sz="2000" dirty="0"/>
              <a:t> </a:t>
            </a:r>
            <a:r>
              <a:rPr lang="en-GB" sz="2000" dirty="0" err="1"/>
              <a:t>ar</a:t>
            </a:r>
            <a:r>
              <a:rPr lang="en-GB" sz="2000" dirty="0"/>
              <a:t> gyfer disgyblion yn </a:t>
            </a:r>
            <a:r>
              <a:rPr lang="en-GB" sz="2000" dirty="0" err="1"/>
              <a:t>eu</a:t>
            </a:r>
            <a:r>
              <a:rPr lang="en-GB" sz="2000" dirty="0"/>
              <a:t> </a:t>
            </a:r>
            <a:r>
              <a:rPr lang="en-GB" sz="2000" dirty="0" err="1"/>
              <a:t>cymunedau</a:t>
            </a:r>
            <a:r>
              <a:rPr lang="en-GB" sz="2000" dirty="0"/>
              <a:t>;</a:t>
            </a:r>
          </a:p>
          <a:p>
            <a:r>
              <a:rPr lang="en-GB" sz="2000" dirty="0" err="1"/>
              <a:t>Ers</a:t>
            </a:r>
            <a:r>
              <a:rPr lang="en-GB" sz="2000" dirty="0"/>
              <a:t> 2014 </a:t>
            </a:r>
            <a:r>
              <a:rPr lang="en-GB" sz="2000" dirty="0" err="1"/>
              <a:t>mae</a:t>
            </a:r>
            <a:r>
              <a:rPr lang="en-GB" sz="2000" dirty="0"/>
              <a:t> </a:t>
            </a:r>
            <a:r>
              <a:rPr lang="en-GB" sz="2000" dirty="0" err="1"/>
              <a:t>hawl</a:t>
            </a:r>
            <a:r>
              <a:rPr lang="en-GB" sz="2000" dirty="0"/>
              <a:t> gan </a:t>
            </a:r>
            <a:r>
              <a:rPr lang="en-GB" sz="2000" dirty="0" err="1"/>
              <a:t>yr</a:t>
            </a:r>
            <a:r>
              <a:rPr lang="en-GB" sz="2000" dirty="0"/>
              <a:t> </a:t>
            </a:r>
            <a:r>
              <a:rPr lang="en-GB" sz="2000" dirty="0" err="1"/>
              <a:t>Awdurdod</a:t>
            </a:r>
            <a:r>
              <a:rPr lang="en-GB" sz="2000" dirty="0"/>
              <a:t> </a:t>
            </a:r>
            <a:r>
              <a:rPr lang="en-GB" sz="2000" dirty="0" err="1"/>
              <a:t>Lleol</a:t>
            </a:r>
            <a:r>
              <a:rPr lang="en-GB" sz="2000" dirty="0"/>
              <a:t> </a:t>
            </a:r>
            <a:r>
              <a:rPr lang="en-GB" sz="2000" dirty="0" err="1"/>
              <a:t>i</a:t>
            </a:r>
            <a:r>
              <a:rPr lang="en-GB" sz="2000" dirty="0"/>
              <a:t> </a:t>
            </a:r>
            <a:r>
              <a:rPr lang="en-GB" sz="2000" dirty="0" err="1"/>
              <a:t>orfodi</a:t>
            </a:r>
            <a:r>
              <a:rPr lang="en-GB" sz="2000" dirty="0"/>
              <a:t> </a:t>
            </a:r>
            <a:r>
              <a:rPr lang="en-GB" sz="2000" dirty="0" err="1"/>
              <a:t>ffederaleiddio</a:t>
            </a:r>
            <a:r>
              <a:rPr lang="en-GB" sz="2000" dirty="0"/>
              <a:t> </a:t>
            </a:r>
            <a:r>
              <a:rPr lang="en-GB" sz="2000" dirty="0" err="1"/>
              <a:t>ar</a:t>
            </a:r>
            <a:r>
              <a:rPr lang="en-GB" sz="2000" dirty="0"/>
              <a:t> </a:t>
            </a:r>
            <a:r>
              <a:rPr lang="en-GB" sz="2000" dirty="0" err="1"/>
              <a:t>ysgolion</a:t>
            </a:r>
            <a:endParaRPr lang="en-GB" sz="2000" dirty="0"/>
          </a:p>
        </p:txBody>
      </p:sp>
      <p:sp>
        <p:nvSpPr>
          <p:cNvPr id="4" name="Content Placeholder 3"/>
          <p:cNvSpPr>
            <a:spLocks noGrp="1"/>
          </p:cNvSpPr>
          <p:nvPr>
            <p:ph sz="half" idx="2"/>
          </p:nvPr>
        </p:nvSpPr>
        <p:spPr>
          <a:xfrm>
            <a:off x="5173472" y="1752600"/>
            <a:ext cx="3959296" cy="4772744"/>
          </a:xfrm>
        </p:spPr>
        <p:txBody>
          <a:bodyPr>
            <a:normAutofit/>
          </a:bodyPr>
          <a:lstStyle/>
          <a:p>
            <a:r>
              <a:rPr lang="en-GB" sz="2000" dirty="0"/>
              <a:t>Some schools - approached by a Local Authority to help a struggling school; </a:t>
            </a:r>
          </a:p>
          <a:p>
            <a:r>
              <a:rPr lang="en-GB" sz="2000" dirty="0"/>
              <a:t>Others were small schools in danger of closure or unable to recruit high quality staff;</a:t>
            </a:r>
          </a:p>
          <a:p>
            <a:r>
              <a:rPr lang="en-GB" sz="2000" dirty="0"/>
              <a:t>Others were seeking to strengthen the overall education of pupils in their communities; </a:t>
            </a:r>
          </a:p>
          <a:p>
            <a:r>
              <a:rPr lang="en-GB" sz="2000" dirty="0"/>
              <a:t>Since 2014 the LA has the power to impose federation on schools</a:t>
            </a:r>
          </a:p>
        </p:txBody>
      </p:sp>
      <p:pic>
        <p:nvPicPr>
          <p:cNvPr id="5123" name="Picture 3" descr="C:\Users\Alison\AppData\Local\Microsoft\Windows\INetCache\IE\CHEY5274\effectiveschool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99100" y="705042"/>
            <a:ext cx="2195736" cy="21957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25600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9725" y="842643"/>
            <a:ext cx="7024744" cy="1143000"/>
          </a:xfrm>
        </p:spPr>
        <p:txBody>
          <a:bodyPr>
            <a:normAutofit fontScale="90000"/>
          </a:bodyPr>
          <a:lstStyle/>
          <a:p>
            <a:r>
              <a:rPr lang="en-GB" dirty="0" err="1"/>
              <a:t>Ffederaleiddio</a:t>
            </a:r>
            <a:r>
              <a:rPr lang="en-GB" dirty="0"/>
              <a:t> </a:t>
            </a:r>
            <a:r>
              <a:rPr lang="en-GB" dirty="0" err="1"/>
              <a:t>Ysgolion</a:t>
            </a:r>
            <a:br>
              <a:rPr lang="en-GB" dirty="0"/>
            </a:br>
            <a:r>
              <a:rPr lang="en-GB" dirty="0"/>
              <a:t>School Federation</a:t>
            </a:r>
          </a:p>
        </p:txBody>
      </p:sp>
      <p:sp>
        <p:nvSpPr>
          <p:cNvPr id="3" name="Content Placeholder 2"/>
          <p:cNvSpPr>
            <a:spLocks noGrp="1"/>
          </p:cNvSpPr>
          <p:nvPr>
            <p:ph sz="half" idx="1"/>
          </p:nvPr>
        </p:nvSpPr>
        <p:spPr>
          <a:xfrm>
            <a:off x="636694" y="2539895"/>
            <a:ext cx="4184035" cy="3880772"/>
          </a:xfrm>
        </p:spPr>
        <p:txBody>
          <a:bodyPr>
            <a:normAutofit/>
          </a:bodyPr>
          <a:lstStyle/>
          <a:p>
            <a:r>
              <a:rPr lang="en-GB" sz="2400" dirty="0"/>
              <a:t>Mae </a:t>
            </a:r>
            <a:r>
              <a:rPr lang="en-GB" sz="2400" dirty="0" err="1"/>
              <a:t>ffederaleiddio</a:t>
            </a:r>
            <a:r>
              <a:rPr lang="en-GB" sz="2400" dirty="0"/>
              <a:t> </a:t>
            </a:r>
            <a:r>
              <a:rPr lang="en-GB" sz="2400" dirty="0" err="1"/>
              <a:t>ysgolion</a:t>
            </a:r>
            <a:r>
              <a:rPr lang="en-GB" sz="2400" dirty="0"/>
              <a:t> yn broses </a:t>
            </a:r>
            <a:r>
              <a:rPr lang="en-GB" sz="2400" dirty="0" err="1"/>
              <a:t>cyfreithiol</a:t>
            </a:r>
            <a:endParaRPr lang="en-GB" sz="2400" dirty="0"/>
          </a:p>
          <a:p>
            <a:r>
              <a:rPr lang="en-GB" sz="2400" dirty="0" err="1"/>
              <a:t>Rhannu</a:t>
            </a:r>
            <a:r>
              <a:rPr lang="en-GB" sz="2400" dirty="0"/>
              <a:t> </a:t>
            </a:r>
            <a:r>
              <a:rPr lang="en-GB" sz="2400" dirty="0" err="1"/>
              <a:t>corff</a:t>
            </a:r>
            <a:r>
              <a:rPr lang="en-GB" sz="2400" dirty="0"/>
              <a:t> </a:t>
            </a:r>
            <a:r>
              <a:rPr lang="en-GB" sz="2400" dirty="0" err="1"/>
              <a:t>llywodraethol</a:t>
            </a:r>
            <a:r>
              <a:rPr lang="en-GB" sz="2400" dirty="0"/>
              <a:t> fydd yn  gwneud </a:t>
            </a:r>
            <a:r>
              <a:rPr lang="en-GB" sz="2400" dirty="0" err="1"/>
              <a:t>penderfyniadau</a:t>
            </a:r>
            <a:r>
              <a:rPr lang="en-GB" sz="2400" dirty="0"/>
              <a:t> </a:t>
            </a:r>
            <a:r>
              <a:rPr lang="en-GB" sz="2400" dirty="0" err="1"/>
              <a:t>er</a:t>
            </a:r>
            <a:r>
              <a:rPr lang="en-GB" sz="2400" dirty="0"/>
              <a:t> </a:t>
            </a:r>
            <a:r>
              <a:rPr lang="en-GB" sz="2400" dirty="0" err="1"/>
              <a:t>lles</a:t>
            </a:r>
            <a:r>
              <a:rPr lang="en-GB" sz="2400" dirty="0"/>
              <a:t> </a:t>
            </a:r>
            <a:r>
              <a:rPr lang="en-GB" sz="2400" dirty="0" err="1"/>
              <a:t>pob</a:t>
            </a:r>
            <a:r>
              <a:rPr lang="en-GB" sz="2400" dirty="0"/>
              <a:t> ysgol, y staff a disgyblion o fewn y </a:t>
            </a:r>
            <a:r>
              <a:rPr lang="en-GB" sz="2400" dirty="0" err="1"/>
              <a:t>ffederasiwn</a:t>
            </a:r>
            <a:r>
              <a:rPr lang="en-GB" sz="2400" dirty="0"/>
              <a:t> </a:t>
            </a:r>
            <a:r>
              <a:rPr lang="en-GB" sz="2400" dirty="0" err="1"/>
              <a:t>hwnnw</a:t>
            </a:r>
            <a:r>
              <a:rPr lang="en-GB" sz="2400" dirty="0"/>
              <a:t>.</a:t>
            </a:r>
          </a:p>
        </p:txBody>
      </p:sp>
      <p:sp>
        <p:nvSpPr>
          <p:cNvPr id="4" name="Content Placeholder 3"/>
          <p:cNvSpPr>
            <a:spLocks noGrp="1"/>
          </p:cNvSpPr>
          <p:nvPr>
            <p:ph sz="half" idx="2"/>
          </p:nvPr>
        </p:nvSpPr>
        <p:spPr>
          <a:xfrm>
            <a:off x="5383445" y="2539895"/>
            <a:ext cx="4376928" cy="3779865"/>
          </a:xfrm>
        </p:spPr>
        <p:txBody>
          <a:bodyPr>
            <a:normAutofit/>
          </a:bodyPr>
          <a:lstStyle/>
          <a:p>
            <a:r>
              <a:rPr lang="en-GB" sz="2400" dirty="0"/>
              <a:t>The federation of schools is a legal process </a:t>
            </a:r>
          </a:p>
          <a:p>
            <a:r>
              <a:rPr lang="en-GB" sz="2400" dirty="0"/>
              <a:t>Sharing a governing body that will make decisions in the best interest of all the schools, staff and pupils in that federation</a:t>
            </a:r>
            <a:r>
              <a:rPr lang="en-GB" dirty="0"/>
              <a:t>. </a:t>
            </a:r>
          </a:p>
        </p:txBody>
      </p:sp>
      <p:pic>
        <p:nvPicPr>
          <p:cNvPr id="6148" name="Picture 4" descr="C:\Users\Alison\AppData\Local\Microsoft\Windows\INetCache\IE\CHEY5274\Icon2[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86207" y="88054"/>
            <a:ext cx="2854221" cy="2088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13518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Y dystiolaeth </a:t>
            </a:r>
            <a:br>
              <a:rPr lang="en-GB" dirty="0"/>
            </a:br>
            <a:r>
              <a:rPr lang="en-GB" dirty="0"/>
              <a:t>The evidence</a:t>
            </a:r>
          </a:p>
        </p:txBody>
      </p:sp>
      <p:sp>
        <p:nvSpPr>
          <p:cNvPr id="3" name="Content Placeholder 2"/>
          <p:cNvSpPr>
            <a:spLocks noGrp="1"/>
          </p:cNvSpPr>
          <p:nvPr>
            <p:ph sz="half" idx="1"/>
          </p:nvPr>
        </p:nvSpPr>
        <p:spPr/>
        <p:txBody>
          <a:bodyPr>
            <a:normAutofit/>
          </a:bodyPr>
          <a:lstStyle/>
          <a:p>
            <a:r>
              <a:rPr lang="en-GB" sz="2400" dirty="0"/>
              <a:t>Mae’r dystiolaeth yn </a:t>
            </a:r>
            <a:r>
              <a:rPr lang="en-GB" sz="2400" dirty="0" err="1"/>
              <a:t>dangos</a:t>
            </a:r>
            <a:r>
              <a:rPr lang="en-GB" sz="2400" dirty="0"/>
              <a:t> bod </a:t>
            </a:r>
            <a:r>
              <a:rPr lang="en-GB" sz="2400" dirty="0" err="1"/>
              <a:t>ysgolion</a:t>
            </a:r>
            <a:r>
              <a:rPr lang="en-GB" sz="2400" dirty="0"/>
              <a:t> yn </a:t>
            </a:r>
            <a:r>
              <a:rPr lang="en-GB" sz="2400" dirty="0" err="1"/>
              <a:t>Lloegr</a:t>
            </a:r>
            <a:r>
              <a:rPr lang="en-GB" sz="2400" dirty="0"/>
              <a:t> sydd wedi </a:t>
            </a:r>
            <a:r>
              <a:rPr lang="en-GB" sz="2400" dirty="0" err="1"/>
              <a:t>ffederaleiddio</a:t>
            </a:r>
            <a:r>
              <a:rPr lang="en-GB" sz="2400" dirty="0"/>
              <a:t> yn </a:t>
            </a:r>
            <a:r>
              <a:rPr lang="en-GB" sz="2400" dirty="0" err="1"/>
              <a:t>dangos</a:t>
            </a:r>
            <a:r>
              <a:rPr lang="en-GB" sz="2400" dirty="0"/>
              <a:t> </a:t>
            </a:r>
            <a:r>
              <a:rPr lang="en-GB" sz="2400" dirty="0" err="1"/>
              <a:t>gwellianniau</a:t>
            </a:r>
            <a:r>
              <a:rPr lang="en-GB" sz="2400" dirty="0"/>
              <a:t> mewn:</a:t>
            </a:r>
          </a:p>
          <a:p>
            <a:r>
              <a:rPr lang="en-GB" sz="2400" dirty="0"/>
              <a:t>dysgu ac addysgu, ymddygiad a </a:t>
            </a:r>
            <a:r>
              <a:rPr lang="en-GB" sz="2400" dirty="0" err="1"/>
              <a:t>chyrhaeddiad</a:t>
            </a:r>
            <a:r>
              <a:rPr lang="en-GB" sz="2400" dirty="0"/>
              <a:t> disgyblion (Ofsted, 2011)</a:t>
            </a:r>
          </a:p>
        </p:txBody>
      </p:sp>
      <p:sp>
        <p:nvSpPr>
          <p:cNvPr id="4" name="Content Placeholder 3"/>
          <p:cNvSpPr>
            <a:spLocks noGrp="1"/>
          </p:cNvSpPr>
          <p:nvPr>
            <p:ph sz="half" idx="2"/>
          </p:nvPr>
        </p:nvSpPr>
        <p:spPr/>
        <p:txBody>
          <a:bodyPr>
            <a:normAutofit/>
          </a:bodyPr>
          <a:lstStyle/>
          <a:p>
            <a:r>
              <a:rPr lang="en-GB" sz="2400" dirty="0"/>
              <a:t>The evidence shows that federated schools in England show improvements in:</a:t>
            </a:r>
          </a:p>
          <a:p>
            <a:r>
              <a:rPr lang="en-GB" sz="2400" dirty="0"/>
              <a:t>teaching and learning, behaviour and pupil achievement (Ofsted, 2011)</a:t>
            </a:r>
          </a:p>
        </p:txBody>
      </p:sp>
      <p:pic>
        <p:nvPicPr>
          <p:cNvPr id="5" name="Picture 4" descr="Searching emoji , World Emoji Day Apple Smiley, Emoji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038114" y="268817"/>
            <a:ext cx="1682014" cy="1803824"/>
          </a:xfrm>
          <a:prstGeom prst="rect">
            <a:avLst/>
          </a:prstGeom>
        </p:spPr>
      </p:pic>
    </p:spTree>
    <p:extLst>
      <p:ext uri="{BB962C8B-B14F-4D97-AF65-F5344CB8AC3E}">
        <p14:creationId xmlns:p14="http://schemas.microsoft.com/office/powerpoint/2010/main" val="28577306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Manteision</a:t>
            </a:r>
            <a:r>
              <a:rPr lang="en-GB" dirty="0"/>
              <a:t> </a:t>
            </a:r>
            <a:br>
              <a:rPr lang="en-GB" dirty="0"/>
            </a:br>
            <a:r>
              <a:rPr lang="en-GB" dirty="0"/>
              <a:t>Advantages</a:t>
            </a:r>
          </a:p>
        </p:txBody>
      </p:sp>
      <p:sp>
        <p:nvSpPr>
          <p:cNvPr id="3" name="Content Placeholder 2"/>
          <p:cNvSpPr>
            <a:spLocks noGrp="1"/>
          </p:cNvSpPr>
          <p:nvPr>
            <p:ph sz="half" idx="1"/>
          </p:nvPr>
        </p:nvSpPr>
        <p:spPr>
          <a:xfrm>
            <a:off x="594934" y="1930400"/>
            <a:ext cx="3850712" cy="4139904"/>
          </a:xfrm>
        </p:spPr>
        <p:txBody>
          <a:bodyPr>
            <a:normAutofit/>
          </a:bodyPr>
          <a:lstStyle/>
          <a:p>
            <a:r>
              <a:rPr lang="en-GB" sz="2400" dirty="0"/>
              <a:t>Mae </a:t>
            </a:r>
            <a:r>
              <a:rPr lang="en-GB" sz="2400" dirty="0" err="1"/>
              <a:t>ysgolion</a:t>
            </a:r>
            <a:r>
              <a:rPr lang="en-GB" sz="2400" dirty="0"/>
              <a:t> sydd wedi </a:t>
            </a:r>
            <a:r>
              <a:rPr lang="en-GB" sz="2400" dirty="0" err="1"/>
              <a:t>ffederaleiddio’n</a:t>
            </a:r>
            <a:r>
              <a:rPr lang="en-GB" sz="2400" dirty="0"/>
              <a:t> gallu </a:t>
            </a:r>
            <a:r>
              <a:rPr lang="en-GB" sz="2400" dirty="0" err="1"/>
              <a:t>cadw</a:t>
            </a:r>
            <a:r>
              <a:rPr lang="en-GB" sz="2400" dirty="0"/>
              <a:t> </a:t>
            </a:r>
            <a:r>
              <a:rPr lang="en-GB" sz="2400" dirty="0" err="1"/>
              <a:t>eu</a:t>
            </a:r>
            <a:r>
              <a:rPr lang="en-GB" sz="2400" dirty="0"/>
              <a:t> </a:t>
            </a:r>
            <a:r>
              <a:rPr lang="en-GB" sz="2400" dirty="0" err="1"/>
              <a:t>cyllid</a:t>
            </a:r>
            <a:r>
              <a:rPr lang="en-GB" sz="2400" dirty="0"/>
              <a:t>, </a:t>
            </a:r>
            <a:r>
              <a:rPr lang="en-GB" sz="2400" dirty="0" err="1"/>
              <a:t>eu</a:t>
            </a:r>
            <a:r>
              <a:rPr lang="en-GB" sz="2400" dirty="0"/>
              <a:t> </a:t>
            </a:r>
            <a:r>
              <a:rPr lang="en-GB" sz="2400" dirty="0" err="1"/>
              <a:t>henwau</a:t>
            </a:r>
            <a:r>
              <a:rPr lang="en-GB" sz="2400" dirty="0"/>
              <a:t>, </a:t>
            </a:r>
            <a:r>
              <a:rPr lang="en-GB" sz="2400" dirty="0" err="1"/>
              <a:t>eu</a:t>
            </a:r>
            <a:r>
              <a:rPr lang="en-GB" sz="2400" dirty="0"/>
              <a:t> </a:t>
            </a:r>
            <a:r>
              <a:rPr lang="en-GB" sz="2400" dirty="0" err="1"/>
              <a:t>cymeriad</a:t>
            </a:r>
            <a:r>
              <a:rPr lang="en-GB" sz="2400" dirty="0"/>
              <a:t>, </a:t>
            </a:r>
            <a:r>
              <a:rPr lang="en-GB" sz="2400" dirty="0" err="1"/>
              <a:t>eu</a:t>
            </a:r>
            <a:r>
              <a:rPr lang="en-GB" sz="2400" dirty="0"/>
              <a:t> </a:t>
            </a:r>
            <a:r>
              <a:rPr lang="en-GB" sz="2400" dirty="0" err="1"/>
              <a:t>gwisg</a:t>
            </a:r>
            <a:r>
              <a:rPr lang="en-GB" sz="2400" dirty="0"/>
              <a:t> ysgol </a:t>
            </a:r>
            <a:r>
              <a:rPr lang="en-GB" sz="2400" dirty="0" err="1"/>
              <a:t>a’u</a:t>
            </a:r>
            <a:r>
              <a:rPr lang="en-GB" sz="2400" dirty="0"/>
              <a:t> </a:t>
            </a:r>
            <a:r>
              <a:rPr lang="en-GB" sz="2400" dirty="0" err="1"/>
              <a:t>hethos</a:t>
            </a:r>
            <a:r>
              <a:rPr lang="en-GB" sz="2400" dirty="0"/>
              <a:t> </a:t>
            </a:r>
            <a:r>
              <a:rPr lang="en-GB" sz="2400" dirty="0" err="1"/>
              <a:t>eu</a:t>
            </a:r>
            <a:r>
              <a:rPr lang="en-GB" sz="2400" dirty="0"/>
              <a:t> </a:t>
            </a:r>
            <a:r>
              <a:rPr lang="en-GB" sz="2400" dirty="0" err="1"/>
              <a:t>hun</a:t>
            </a:r>
            <a:r>
              <a:rPr lang="en-GB" sz="2400" dirty="0"/>
              <a:t>, ond yn gallu cymryd </a:t>
            </a:r>
            <a:r>
              <a:rPr lang="en-GB" sz="2400" dirty="0" err="1"/>
              <a:t>mantais</a:t>
            </a:r>
            <a:r>
              <a:rPr lang="en-GB" sz="2400" dirty="0"/>
              <a:t> o </a:t>
            </a:r>
            <a:r>
              <a:rPr lang="en-GB" sz="2400" dirty="0" err="1"/>
              <a:t>rannu</a:t>
            </a:r>
            <a:r>
              <a:rPr lang="en-GB" sz="2400" dirty="0"/>
              <a:t> </a:t>
            </a:r>
            <a:r>
              <a:rPr lang="en-GB" sz="2400" dirty="0" err="1"/>
              <a:t>adnoddau</a:t>
            </a:r>
            <a:r>
              <a:rPr lang="en-GB" sz="2400" dirty="0"/>
              <a:t> fel </a:t>
            </a:r>
            <a:r>
              <a:rPr lang="en-GB" sz="2400" dirty="0" err="1"/>
              <a:t>cyfleusterau</a:t>
            </a:r>
            <a:r>
              <a:rPr lang="en-GB" sz="2400" dirty="0"/>
              <a:t>, TG, staff ac </a:t>
            </a:r>
            <a:r>
              <a:rPr lang="en-GB" sz="2400" dirty="0" err="1"/>
              <a:t>adeiladau</a:t>
            </a:r>
            <a:r>
              <a:rPr lang="en-GB" sz="2400" dirty="0"/>
              <a:t> ysgol</a:t>
            </a:r>
          </a:p>
        </p:txBody>
      </p:sp>
      <p:sp>
        <p:nvSpPr>
          <p:cNvPr id="4" name="Content Placeholder 3"/>
          <p:cNvSpPr>
            <a:spLocks noGrp="1"/>
          </p:cNvSpPr>
          <p:nvPr>
            <p:ph sz="half" idx="2"/>
          </p:nvPr>
        </p:nvSpPr>
        <p:spPr>
          <a:xfrm>
            <a:off x="5242698" y="2008631"/>
            <a:ext cx="4031304" cy="4211913"/>
          </a:xfrm>
        </p:spPr>
        <p:txBody>
          <a:bodyPr>
            <a:normAutofit/>
          </a:bodyPr>
          <a:lstStyle/>
          <a:p>
            <a:r>
              <a:rPr lang="en-GB" sz="2400" dirty="0"/>
              <a:t>Schools in a federation will be able to maintain their own delegated budget, name, character, school uniform and ethos, but will be able to explore the advantages of sharing resources such as facilities, IT, staff, school buildings </a:t>
            </a:r>
          </a:p>
        </p:txBody>
      </p:sp>
      <p:pic>
        <p:nvPicPr>
          <p:cNvPr id="5" name="Picture 4" descr="Are online games good or bad for teenagers? | VERDE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48334" y="277706"/>
            <a:ext cx="2445439" cy="1840653"/>
          </a:xfrm>
          <a:prstGeom prst="rect">
            <a:avLst/>
          </a:prstGeom>
        </p:spPr>
      </p:pic>
    </p:spTree>
    <p:extLst>
      <p:ext uri="{BB962C8B-B14F-4D97-AF65-F5344CB8AC3E}">
        <p14:creationId xmlns:p14="http://schemas.microsoft.com/office/powerpoint/2010/main" val="16824172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9767" y="495466"/>
            <a:ext cx="7704667" cy="1752599"/>
          </a:xfrm>
        </p:spPr>
        <p:txBody>
          <a:bodyPr/>
          <a:lstStyle/>
          <a:p>
            <a:r>
              <a:rPr lang="en-GB" dirty="0" err="1"/>
              <a:t>Tasg</a:t>
            </a:r>
            <a:r>
              <a:rPr lang="en-GB" dirty="0"/>
              <a:t> </a:t>
            </a:r>
            <a:r>
              <a:rPr lang="en-GB" dirty="0" err="1"/>
              <a:t>grŵp</a:t>
            </a:r>
            <a:r>
              <a:rPr lang="en-GB" dirty="0"/>
              <a:t> / Group task</a:t>
            </a:r>
          </a:p>
        </p:txBody>
      </p:sp>
      <p:sp>
        <p:nvSpPr>
          <p:cNvPr id="4" name="Content Placeholder 3"/>
          <p:cNvSpPr>
            <a:spLocks noGrp="1"/>
          </p:cNvSpPr>
          <p:nvPr>
            <p:ph sz="half" idx="1"/>
          </p:nvPr>
        </p:nvSpPr>
        <p:spPr>
          <a:xfrm>
            <a:off x="528540" y="1606419"/>
            <a:ext cx="3778704" cy="3995888"/>
          </a:xfrm>
        </p:spPr>
        <p:txBody>
          <a:bodyPr>
            <a:noAutofit/>
          </a:bodyPr>
          <a:lstStyle/>
          <a:p>
            <a:r>
              <a:rPr lang="en-GB" sz="2400" dirty="0" err="1"/>
              <a:t>Chwiliwch</a:t>
            </a:r>
            <a:r>
              <a:rPr lang="en-GB" sz="2400" dirty="0"/>
              <a:t> am </a:t>
            </a:r>
            <a:r>
              <a:rPr lang="en-GB" sz="2400" dirty="0" err="1"/>
              <a:t>enghreifftiau</a:t>
            </a:r>
            <a:r>
              <a:rPr lang="en-GB" sz="2400" dirty="0"/>
              <a:t> o </a:t>
            </a:r>
            <a:r>
              <a:rPr lang="en-GB" sz="2400" dirty="0" err="1"/>
              <a:t>ysgolion</a:t>
            </a:r>
            <a:r>
              <a:rPr lang="en-GB" sz="2400" dirty="0"/>
              <a:t> sydd wedi </a:t>
            </a:r>
            <a:r>
              <a:rPr lang="en-GB" sz="2400" dirty="0" err="1"/>
              <a:t>ffederaleiddio</a:t>
            </a:r>
            <a:r>
              <a:rPr lang="en-GB" sz="2400" dirty="0"/>
              <a:t> a </a:t>
            </a:r>
            <a:r>
              <a:rPr lang="en-GB" sz="2400" dirty="0" err="1"/>
              <a:t>thrafodwch</a:t>
            </a:r>
            <a:r>
              <a:rPr lang="en-GB" sz="2400" dirty="0"/>
              <a:t> </a:t>
            </a:r>
            <a:r>
              <a:rPr lang="en-GB" sz="2400" dirty="0" err="1"/>
              <a:t>yr</a:t>
            </a:r>
            <a:r>
              <a:rPr lang="en-GB" sz="2400" dirty="0"/>
              <a:t> effaith </a:t>
            </a:r>
            <a:r>
              <a:rPr lang="en-GB" sz="2400" dirty="0" err="1"/>
              <a:t>mae</a:t>
            </a:r>
            <a:r>
              <a:rPr lang="en-GB" sz="2400" dirty="0"/>
              <a:t> wedi ei </a:t>
            </a:r>
            <a:r>
              <a:rPr lang="en-GB" sz="2400" dirty="0" err="1"/>
              <a:t>gael</a:t>
            </a:r>
            <a:r>
              <a:rPr lang="en-GB" sz="2400" dirty="0"/>
              <a:t> </a:t>
            </a:r>
            <a:r>
              <a:rPr lang="en-GB" sz="2400" dirty="0" err="1"/>
              <a:t>ar</a:t>
            </a:r>
            <a:r>
              <a:rPr lang="en-GB" sz="2400" dirty="0"/>
              <a:t> </a:t>
            </a:r>
            <a:r>
              <a:rPr lang="en-GB" sz="2400" dirty="0" err="1"/>
              <a:t>yr</a:t>
            </a:r>
            <a:r>
              <a:rPr lang="en-GB" sz="2400" dirty="0"/>
              <a:t> </a:t>
            </a:r>
            <a:r>
              <a:rPr lang="en-GB" sz="2400" dirty="0" err="1"/>
              <a:t>ysgolion</a:t>
            </a:r>
            <a:r>
              <a:rPr lang="en-GB" sz="2400" dirty="0"/>
              <a:t> a’r </a:t>
            </a:r>
            <a:r>
              <a:rPr lang="en-GB" sz="2400" dirty="0" err="1"/>
              <a:t>cymunedau</a:t>
            </a:r>
            <a:endParaRPr lang="en-GB" sz="2400" dirty="0"/>
          </a:p>
          <a:p>
            <a:r>
              <a:rPr lang="en-GB" sz="2400" dirty="0" err="1"/>
              <a:t>Defnyddiwch</a:t>
            </a:r>
            <a:r>
              <a:rPr lang="en-GB" sz="2400" dirty="0"/>
              <a:t> y ddogfen yma </a:t>
            </a:r>
            <a:r>
              <a:rPr lang="en-GB" sz="2400" dirty="0" err="1"/>
              <a:t>i’ch</a:t>
            </a:r>
            <a:r>
              <a:rPr lang="en-GB" sz="2400" dirty="0"/>
              <a:t> cefnogi: </a:t>
            </a:r>
            <a:r>
              <a:rPr lang="en-GB" sz="2400" dirty="0" err="1">
                <a:hlinkClick r:id="rId2"/>
              </a:rPr>
              <a:t>Estyn:Ysgolion</a:t>
            </a:r>
            <a:r>
              <a:rPr lang="en-GB" sz="2400" dirty="0">
                <a:hlinkClick r:id="rId2"/>
              </a:rPr>
              <a:t> </a:t>
            </a:r>
            <a:r>
              <a:rPr lang="en-GB" sz="2400" dirty="0" err="1">
                <a:hlinkClick r:id="rId2"/>
              </a:rPr>
              <a:t>Ffederal</a:t>
            </a:r>
            <a:r>
              <a:rPr lang="en-GB" sz="2400" dirty="0">
                <a:hlinkClick r:id="rId2"/>
              </a:rPr>
              <a:t> </a:t>
            </a:r>
            <a:r>
              <a:rPr lang="en-GB" sz="2400" dirty="0" err="1">
                <a:hlinkClick r:id="rId2"/>
              </a:rPr>
              <a:t>effeithiol</a:t>
            </a:r>
            <a:r>
              <a:rPr lang="en-GB" sz="2400" dirty="0">
                <a:hlinkClick r:id="rId2"/>
              </a:rPr>
              <a:t>  </a:t>
            </a:r>
            <a:endParaRPr lang="en-GB" sz="2400" dirty="0"/>
          </a:p>
        </p:txBody>
      </p:sp>
      <p:sp>
        <p:nvSpPr>
          <p:cNvPr id="5" name="Content Placeholder 4"/>
          <p:cNvSpPr>
            <a:spLocks noGrp="1"/>
          </p:cNvSpPr>
          <p:nvPr>
            <p:ph sz="half" idx="2"/>
          </p:nvPr>
        </p:nvSpPr>
        <p:spPr>
          <a:xfrm>
            <a:off x="5233048" y="1737082"/>
            <a:ext cx="3671264" cy="3995889"/>
          </a:xfrm>
        </p:spPr>
        <p:txBody>
          <a:bodyPr>
            <a:noAutofit/>
          </a:bodyPr>
          <a:lstStyle/>
          <a:p>
            <a:r>
              <a:rPr lang="en-GB" sz="2400" dirty="0"/>
              <a:t>Find examples of federated schools and discuss the impact that federation has had on the schools and the communities.</a:t>
            </a:r>
          </a:p>
          <a:p>
            <a:r>
              <a:rPr lang="en-GB" sz="2400" dirty="0"/>
              <a:t>Use this document to support you: </a:t>
            </a:r>
            <a:r>
              <a:rPr lang="en-GB" sz="2400" dirty="0">
                <a:hlinkClick r:id="rId3"/>
              </a:rPr>
              <a:t>Estyn: Effective federated schools </a:t>
            </a:r>
            <a:endParaRPr lang="en-GB" sz="2400" dirty="0"/>
          </a:p>
          <a:p>
            <a:endParaRPr lang="en-GB" sz="2400" dirty="0"/>
          </a:p>
        </p:txBody>
      </p:sp>
      <p:pic>
        <p:nvPicPr>
          <p:cNvPr id="7170" name="Picture 2" descr="C:\Users\Alison\AppData\Local\Microsoft\Windows\INetCache\IE\CHEY5274\writing_clipart[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68208" y="1"/>
            <a:ext cx="1872208" cy="18130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91038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97841" y="168056"/>
            <a:ext cx="7704667" cy="1752599"/>
          </a:xfrm>
        </p:spPr>
        <p:txBody>
          <a:bodyPr>
            <a:normAutofit/>
          </a:bodyPr>
          <a:lstStyle/>
          <a:p>
            <a:r>
              <a:rPr lang="en-GB" dirty="0"/>
              <a:t>3. </a:t>
            </a:r>
            <a:r>
              <a:rPr lang="en-GB" dirty="0" err="1"/>
              <a:t>Ysgolion</a:t>
            </a:r>
            <a:r>
              <a:rPr lang="en-GB" dirty="0"/>
              <a:t> 21ain </a:t>
            </a:r>
            <a:r>
              <a:rPr lang="en-GB" dirty="0" err="1"/>
              <a:t>Ganrif</a:t>
            </a:r>
            <a:br>
              <a:rPr lang="en-GB" dirty="0"/>
            </a:br>
            <a:r>
              <a:rPr lang="en-GB" dirty="0"/>
              <a:t>    21</a:t>
            </a:r>
            <a:r>
              <a:rPr lang="en-GB" baseline="30000" dirty="0"/>
              <a:t>st</a:t>
            </a:r>
            <a:r>
              <a:rPr lang="en-GB" dirty="0"/>
              <a:t> Century Schools</a:t>
            </a:r>
          </a:p>
        </p:txBody>
      </p:sp>
      <p:sp>
        <p:nvSpPr>
          <p:cNvPr id="3" name="Content Placeholder 2"/>
          <p:cNvSpPr>
            <a:spLocks noGrp="1"/>
          </p:cNvSpPr>
          <p:nvPr>
            <p:ph sz="half" idx="1"/>
          </p:nvPr>
        </p:nvSpPr>
        <p:spPr>
          <a:xfrm>
            <a:off x="497640" y="1920655"/>
            <a:ext cx="3419856" cy="3493008"/>
          </a:xfrm>
        </p:spPr>
        <p:txBody>
          <a:bodyPr>
            <a:normAutofit/>
          </a:bodyPr>
          <a:lstStyle/>
          <a:p>
            <a:r>
              <a:rPr lang="en-GB" sz="2400" dirty="0"/>
              <a:t>Beth </a:t>
            </a:r>
            <a:r>
              <a:rPr lang="en-GB" sz="2400" dirty="0" err="1"/>
              <a:t>yw</a:t>
            </a:r>
            <a:r>
              <a:rPr lang="en-GB" sz="2400" dirty="0"/>
              <a:t> </a:t>
            </a:r>
            <a:r>
              <a:rPr lang="en-GB" sz="2400" dirty="0" err="1"/>
              <a:t>anghenion</a:t>
            </a:r>
            <a:r>
              <a:rPr lang="en-GB" sz="2400" dirty="0"/>
              <a:t> </a:t>
            </a:r>
            <a:r>
              <a:rPr lang="en-GB" sz="2400" dirty="0" err="1"/>
              <a:t>ysgolion</a:t>
            </a:r>
            <a:r>
              <a:rPr lang="en-GB" sz="2400" dirty="0"/>
              <a:t> yn </a:t>
            </a:r>
            <a:r>
              <a:rPr lang="en-GB" sz="2400" dirty="0" err="1"/>
              <a:t>yr</a:t>
            </a:r>
            <a:r>
              <a:rPr lang="en-GB" sz="2400" dirty="0"/>
              <a:t> 21ain </a:t>
            </a:r>
            <a:r>
              <a:rPr lang="en-GB" sz="2400" dirty="0" err="1"/>
              <a:t>ganrif</a:t>
            </a:r>
            <a:r>
              <a:rPr lang="en-GB" sz="2400" dirty="0"/>
              <a:t>?</a:t>
            </a:r>
          </a:p>
        </p:txBody>
      </p:sp>
      <p:sp>
        <p:nvSpPr>
          <p:cNvPr id="4" name="Content Placeholder 3"/>
          <p:cNvSpPr>
            <a:spLocks noGrp="1"/>
          </p:cNvSpPr>
          <p:nvPr>
            <p:ph sz="half" idx="2"/>
          </p:nvPr>
        </p:nvSpPr>
        <p:spPr>
          <a:xfrm>
            <a:off x="5637137" y="1920655"/>
            <a:ext cx="3671264" cy="1619626"/>
          </a:xfrm>
        </p:spPr>
        <p:txBody>
          <a:bodyPr>
            <a:normAutofit/>
          </a:bodyPr>
          <a:lstStyle/>
          <a:p>
            <a:r>
              <a:rPr lang="en-GB" sz="2400" dirty="0"/>
              <a:t>What are the requirements of a 21</a:t>
            </a:r>
            <a:r>
              <a:rPr lang="en-GB" sz="2400" baseline="30000" dirty="0"/>
              <a:t>st</a:t>
            </a:r>
            <a:r>
              <a:rPr lang="en-GB" sz="2400" dirty="0"/>
              <a:t> century school?</a:t>
            </a:r>
          </a:p>
        </p:txBody>
      </p:sp>
      <p:sp>
        <p:nvSpPr>
          <p:cNvPr id="5" name="Cloud Callout 4"/>
          <p:cNvSpPr/>
          <p:nvPr/>
        </p:nvSpPr>
        <p:spPr>
          <a:xfrm>
            <a:off x="783320" y="3434399"/>
            <a:ext cx="3600400" cy="237626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a:t>Nodwch</a:t>
            </a:r>
            <a:r>
              <a:rPr lang="en-GB" dirty="0"/>
              <a:t> </a:t>
            </a:r>
            <a:r>
              <a:rPr lang="en-GB" dirty="0" err="1"/>
              <a:t>cymaint</a:t>
            </a:r>
            <a:r>
              <a:rPr lang="en-GB" dirty="0"/>
              <a:t> </a:t>
            </a:r>
            <a:r>
              <a:rPr lang="en-GB" dirty="0">
                <a:latin typeface="Arial" panose="020B0604020202020204" pitchFamily="34" charset="0"/>
                <a:cs typeface="Arial" panose="020B0604020202020204" pitchFamily="34" charset="0"/>
              </a:rPr>
              <a:t>â</a:t>
            </a:r>
            <a:r>
              <a:rPr lang="en-GB" dirty="0"/>
              <a:t> </a:t>
            </a:r>
            <a:r>
              <a:rPr lang="en-GB" dirty="0" err="1"/>
              <a:t>phosib</a:t>
            </a:r>
            <a:r>
              <a:rPr lang="en-GB" dirty="0"/>
              <a:t>  </a:t>
            </a:r>
          </a:p>
        </p:txBody>
      </p:sp>
      <p:sp>
        <p:nvSpPr>
          <p:cNvPr id="6" name="Cloud Callout 5"/>
          <p:cNvSpPr/>
          <p:nvPr/>
        </p:nvSpPr>
        <p:spPr>
          <a:xfrm>
            <a:off x="5637137" y="3362355"/>
            <a:ext cx="3744416" cy="237626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Note down as many as possible </a:t>
            </a:r>
          </a:p>
        </p:txBody>
      </p:sp>
      <p:pic>
        <p:nvPicPr>
          <p:cNvPr id="7" name="Picture 6" descr="Community Architect: Cities in search of the &quot;21st century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222974" y="308665"/>
            <a:ext cx="2677687" cy="1807439"/>
          </a:xfrm>
          <a:prstGeom prst="rect">
            <a:avLst/>
          </a:prstGeom>
        </p:spPr>
      </p:pic>
    </p:spTree>
    <p:extLst>
      <p:ext uri="{BB962C8B-B14F-4D97-AF65-F5344CB8AC3E}">
        <p14:creationId xmlns:p14="http://schemas.microsoft.com/office/powerpoint/2010/main" val="9124945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063884" y="184583"/>
            <a:ext cx="7704667" cy="1752599"/>
          </a:xfrm>
        </p:spPr>
        <p:txBody>
          <a:bodyPr>
            <a:normAutofit/>
          </a:bodyPr>
          <a:lstStyle/>
          <a:p>
            <a:r>
              <a:rPr lang="en-GB" dirty="0"/>
              <a:t> </a:t>
            </a:r>
            <a:r>
              <a:rPr lang="en-GB" dirty="0" err="1"/>
              <a:t>Ysgolion</a:t>
            </a:r>
            <a:r>
              <a:rPr lang="en-GB" dirty="0"/>
              <a:t> </a:t>
            </a:r>
            <a:r>
              <a:rPr lang="en-GB" dirty="0" err="1"/>
              <a:t>yr</a:t>
            </a:r>
            <a:r>
              <a:rPr lang="en-GB" dirty="0"/>
              <a:t> 21ain </a:t>
            </a:r>
            <a:r>
              <a:rPr lang="en-GB" dirty="0" err="1"/>
              <a:t>Ganrif</a:t>
            </a:r>
            <a:br>
              <a:rPr lang="en-GB" dirty="0"/>
            </a:br>
            <a:r>
              <a:rPr lang="en-GB" dirty="0"/>
              <a:t> 21</a:t>
            </a:r>
            <a:r>
              <a:rPr lang="en-GB" baseline="30000" dirty="0"/>
              <a:t>st</a:t>
            </a:r>
            <a:r>
              <a:rPr lang="en-GB" dirty="0"/>
              <a:t> Century Schools</a:t>
            </a:r>
          </a:p>
        </p:txBody>
      </p:sp>
      <p:sp>
        <p:nvSpPr>
          <p:cNvPr id="6" name="Content Placeholder 5"/>
          <p:cNvSpPr>
            <a:spLocks noGrp="1"/>
          </p:cNvSpPr>
          <p:nvPr>
            <p:ph sz="half" idx="1"/>
          </p:nvPr>
        </p:nvSpPr>
        <p:spPr>
          <a:xfrm>
            <a:off x="775221" y="1937182"/>
            <a:ext cx="4006752" cy="4211912"/>
          </a:xfrm>
        </p:spPr>
        <p:txBody>
          <a:bodyPr>
            <a:noAutofit/>
          </a:bodyPr>
          <a:lstStyle/>
          <a:p>
            <a:r>
              <a:rPr lang="en-GB" sz="2200" dirty="0" err="1"/>
              <a:t>Llywodraeth</a:t>
            </a:r>
            <a:r>
              <a:rPr lang="en-GB" sz="2200" dirty="0"/>
              <a:t> </a:t>
            </a:r>
            <a:r>
              <a:rPr lang="en-GB" sz="2200" dirty="0" err="1"/>
              <a:t>Cymru</a:t>
            </a:r>
            <a:r>
              <a:rPr lang="en-GB" sz="2200" dirty="0"/>
              <a:t>, </a:t>
            </a:r>
            <a:r>
              <a:rPr lang="en-GB" sz="2200" dirty="0" err="1"/>
              <a:t>Awdurdod</a:t>
            </a:r>
            <a:r>
              <a:rPr lang="en-GB" sz="2200" dirty="0"/>
              <a:t> </a:t>
            </a:r>
            <a:r>
              <a:rPr lang="en-GB" sz="2200" dirty="0" err="1"/>
              <a:t>Lleol</a:t>
            </a:r>
            <a:r>
              <a:rPr lang="en-GB" sz="2200" dirty="0"/>
              <a:t> a </a:t>
            </a:r>
            <a:r>
              <a:rPr lang="en-GB" sz="2200" dirty="0" err="1"/>
              <a:t>Cymdeithas</a:t>
            </a:r>
            <a:r>
              <a:rPr lang="en-GB" sz="2200" dirty="0"/>
              <a:t> </a:t>
            </a:r>
            <a:r>
              <a:rPr lang="en-GB" sz="2200" dirty="0" err="1"/>
              <a:t>Llywodraeth</a:t>
            </a:r>
            <a:r>
              <a:rPr lang="en-GB" sz="2200" dirty="0"/>
              <a:t> </a:t>
            </a:r>
            <a:r>
              <a:rPr lang="en-GB" sz="2200" dirty="0" err="1"/>
              <a:t>Lleol</a:t>
            </a:r>
            <a:r>
              <a:rPr lang="en-GB" sz="2200" dirty="0"/>
              <a:t> </a:t>
            </a:r>
            <a:r>
              <a:rPr lang="en-GB" sz="2200" dirty="0" err="1"/>
              <a:t>Cymru</a:t>
            </a:r>
            <a:endParaRPr lang="en-GB" sz="2200" dirty="0"/>
          </a:p>
          <a:p>
            <a:r>
              <a:rPr lang="en-GB" sz="2200" dirty="0" err="1"/>
              <a:t>Buddsoddiad</a:t>
            </a:r>
            <a:r>
              <a:rPr lang="en-GB" sz="2200" dirty="0"/>
              <a:t> </a:t>
            </a:r>
            <a:r>
              <a:rPr lang="en-GB" sz="2200" dirty="0" err="1"/>
              <a:t>cyfalaf</a:t>
            </a:r>
            <a:r>
              <a:rPr lang="en-GB" sz="2200" dirty="0"/>
              <a:t> </a:t>
            </a:r>
            <a:r>
              <a:rPr lang="en-GB" sz="2200" dirty="0" err="1"/>
              <a:t>tymor</a:t>
            </a:r>
            <a:r>
              <a:rPr lang="en-GB" sz="2200" dirty="0"/>
              <a:t> </a:t>
            </a:r>
            <a:r>
              <a:rPr lang="en-GB" sz="2200" dirty="0" err="1"/>
              <a:t>hir</a:t>
            </a:r>
            <a:endParaRPr lang="en-GB" sz="2200" dirty="0"/>
          </a:p>
          <a:p>
            <a:r>
              <a:rPr lang="en-GB" sz="2200" dirty="0"/>
              <a:t>Nod </a:t>
            </a:r>
            <a:r>
              <a:rPr lang="en-GB" sz="2200" dirty="0" err="1"/>
              <a:t>i</a:t>
            </a:r>
            <a:r>
              <a:rPr lang="en-GB" sz="2200" dirty="0"/>
              <a:t> </a:t>
            </a:r>
            <a:r>
              <a:rPr lang="en-GB" sz="2200" dirty="0" err="1"/>
              <a:t>greu</a:t>
            </a:r>
            <a:r>
              <a:rPr lang="en-GB" sz="2200" dirty="0"/>
              <a:t> </a:t>
            </a:r>
            <a:r>
              <a:rPr lang="en-GB" sz="2200" dirty="0" err="1"/>
              <a:t>cenhedlaeth</a:t>
            </a:r>
            <a:r>
              <a:rPr lang="en-GB" sz="2200" dirty="0"/>
              <a:t> o </a:t>
            </a:r>
            <a:r>
              <a:rPr lang="en-GB" sz="2200" dirty="0" err="1"/>
              <a:t>ysgolion</a:t>
            </a:r>
            <a:r>
              <a:rPr lang="en-GB" sz="2200" dirty="0"/>
              <a:t> 21ain </a:t>
            </a:r>
            <a:r>
              <a:rPr lang="en-GB" sz="2200" dirty="0" err="1"/>
              <a:t>ganrif</a:t>
            </a:r>
            <a:r>
              <a:rPr lang="en-GB" sz="2200" dirty="0"/>
              <a:t> </a:t>
            </a:r>
            <a:r>
              <a:rPr lang="en-GB" sz="2200" dirty="0" err="1"/>
              <a:t>yng</a:t>
            </a:r>
            <a:r>
              <a:rPr lang="en-GB" sz="2200" dirty="0"/>
              <a:t> </a:t>
            </a:r>
            <a:r>
              <a:rPr lang="en-GB" sz="2200" dirty="0" err="1"/>
              <a:t>Nghymru</a:t>
            </a:r>
            <a:endParaRPr lang="en-GB" sz="2200" dirty="0"/>
          </a:p>
          <a:p>
            <a:r>
              <a:rPr lang="en-GB" sz="2200" dirty="0" err="1"/>
              <a:t>Adnoddau</a:t>
            </a:r>
            <a:r>
              <a:rPr lang="en-GB" sz="2200" dirty="0"/>
              <a:t> cywir yn y lle cywir o’r </a:t>
            </a:r>
            <a:r>
              <a:rPr lang="en-GB" sz="2200" dirty="0" err="1"/>
              <a:t>blynyddoedd</a:t>
            </a:r>
            <a:r>
              <a:rPr lang="en-GB" sz="2200" dirty="0"/>
              <a:t> </a:t>
            </a:r>
            <a:r>
              <a:rPr lang="en-GB" sz="2200" dirty="0" err="1"/>
              <a:t>cynnar</a:t>
            </a:r>
            <a:r>
              <a:rPr lang="en-GB" sz="2200" dirty="0"/>
              <a:t> </a:t>
            </a:r>
            <a:r>
              <a:rPr lang="en-GB" sz="2200" dirty="0" err="1"/>
              <a:t>hyd</a:t>
            </a:r>
            <a:r>
              <a:rPr lang="en-GB" sz="2200" dirty="0"/>
              <a:t> at ôl-16</a:t>
            </a:r>
          </a:p>
        </p:txBody>
      </p:sp>
      <p:sp>
        <p:nvSpPr>
          <p:cNvPr id="7" name="Content Placeholder 6"/>
          <p:cNvSpPr>
            <a:spLocks noGrp="1"/>
          </p:cNvSpPr>
          <p:nvPr>
            <p:ph sz="half" idx="2"/>
          </p:nvPr>
        </p:nvSpPr>
        <p:spPr>
          <a:xfrm>
            <a:off x="5223118" y="1823095"/>
            <a:ext cx="3887288" cy="4211913"/>
          </a:xfrm>
        </p:spPr>
        <p:txBody>
          <a:bodyPr>
            <a:noAutofit/>
          </a:bodyPr>
          <a:lstStyle/>
          <a:p>
            <a:r>
              <a:rPr lang="en-GB" sz="2200" dirty="0"/>
              <a:t>Welsh Government, Local Authority and Welsh Local Government Association </a:t>
            </a:r>
          </a:p>
          <a:p>
            <a:r>
              <a:rPr lang="en-GB" sz="2200" dirty="0"/>
              <a:t>Long term capital investment programme</a:t>
            </a:r>
          </a:p>
          <a:p>
            <a:r>
              <a:rPr lang="en-GB" sz="2200" dirty="0"/>
              <a:t>Aim is to create a generation of 21</a:t>
            </a:r>
            <a:r>
              <a:rPr lang="en-GB" sz="2200" baseline="30000" dirty="0"/>
              <a:t>st</a:t>
            </a:r>
            <a:r>
              <a:rPr lang="en-GB" sz="2200" dirty="0"/>
              <a:t> century schools in Wales.</a:t>
            </a:r>
          </a:p>
          <a:p>
            <a:r>
              <a:rPr lang="en-GB" sz="2200" dirty="0"/>
              <a:t>Right resources in right place for early years through to post -16</a:t>
            </a:r>
          </a:p>
          <a:p>
            <a:endParaRPr lang="en-GB" sz="2400" dirty="0"/>
          </a:p>
        </p:txBody>
      </p:sp>
      <p:pic>
        <p:nvPicPr>
          <p:cNvPr id="5" name="Picture 4" descr="Community Architect: Cities in search of the &quot;21st century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222974" y="308665"/>
            <a:ext cx="2677687" cy="1807439"/>
          </a:xfrm>
          <a:prstGeom prst="rect">
            <a:avLst/>
          </a:prstGeom>
        </p:spPr>
      </p:pic>
    </p:spTree>
    <p:extLst>
      <p:ext uri="{BB962C8B-B14F-4D97-AF65-F5344CB8AC3E}">
        <p14:creationId xmlns:p14="http://schemas.microsoft.com/office/powerpoint/2010/main" val="12835237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0906" y="860031"/>
            <a:ext cx="7704667" cy="1752599"/>
          </a:xfrm>
        </p:spPr>
        <p:txBody>
          <a:bodyPr>
            <a:normAutofit/>
          </a:bodyPr>
          <a:lstStyle/>
          <a:p>
            <a:r>
              <a:rPr lang="en-GB" dirty="0" err="1"/>
              <a:t>Ysgolion</a:t>
            </a:r>
            <a:r>
              <a:rPr lang="en-GB" dirty="0"/>
              <a:t> </a:t>
            </a:r>
            <a:r>
              <a:rPr lang="en-GB" dirty="0" err="1"/>
              <a:t>yr</a:t>
            </a:r>
            <a:r>
              <a:rPr lang="en-GB" dirty="0"/>
              <a:t> 21ain </a:t>
            </a:r>
            <a:r>
              <a:rPr lang="en-GB" dirty="0" err="1"/>
              <a:t>Ganrif</a:t>
            </a:r>
            <a:br>
              <a:rPr lang="en-GB" dirty="0"/>
            </a:br>
            <a:r>
              <a:rPr lang="en-GB" dirty="0"/>
              <a:t>21</a:t>
            </a:r>
            <a:r>
              <a:rPr lang="en-GB" baseline="30000" dirty="0"/>
              <a:t>st</a:t>
            </a:r>
            <a:r>
              <a:rPr lang="en-GB" dirty="0"/>
              <a:t> Century Schools</a:t>
            </a:r>
          </a:p>
        </p:txBody>
      </p:sp>
      <p:sp>
        <p:nvSpPr>
          <p:cNvPr id="3" name="Content Placeholder 2"/>
          <p:cNvSpPr>
            <a:spLocks noGrp="1"/>
          </p:cNvSpPr>
          <p:nvPr>
            <p:ph sz="half" idx="1"/>
          </p:nvPr>
        </p:nvSpPr>
        <p:spPr>
          <a:xfrm>
            <a:off x="832728" y="2874714"/>
            <a:ext cx="3739896" cy="3368674"/>
          </a:xfrm>
        </p:spPr>
        <p:txBody>
          <a:bodyPr>
            <a:normAutofit/>
          </a:bodyPr>
          <a:lstStyle/>
          <a:p>
            <a:r>
              <a:rPr lang="en-GB" sz="2400" dirty="0" err="1"/>
              <a:t>Adeiladau</a:t>
            </a:r>
            <a:r>
              <a:rPr lang="en-GB" sz="2400" dirty="0"/>
              <a:t> sy’n </a:t>
            </a:r>
            <a:r>
              <a:rPr lang="en-GB" sz="2400" dirty="0" err="1"/>
              <a:t>perfformio’n</a:t>
            </a:r>
            <a:r>
              <a:rPr lang="en-GB" sz="2400" dirty="0"/>
              <a:t> well ond yn </a:t>
            </a:r>
            <a:r>
              <a:rPr lang="en-GB" sz="2400" dirty="0" err="1"/>
              <a:t>rhatach</a:t>
            </a:r>
            <a:r>
              <a:rPr lang="en-GB" sz="2400" dirty="0"/>
              <a:t> i’w </a:t>
            </a:r>
            <a:r>
              <a:rPr lang="en-GB" sz="2400" dirty="0" err="1"/>
              <a:t>rhedeg</a:t>
            </a:r>
            <a:endParaRPr lang="en-GB" sz="2400" dirty="0"/>
          </a:p>
          <a:p>
            <a:r>
              <a:rPr lang="en-GB" sz="2400" dirty="0" err="1"/>
              <a:t>Cwrdd</a:t>
            </a:r>
            <a:r>
              <a:rPr lang="en-GB" sz="2400" dirty="0"/>
              <a:t> ag </a:t>
            </a:r>
            <a:r>
              <a:rPr lang="en-GB" sz="2400" dirty="0" err="1"/>
              <a:t>anghenion</a:t>
            </a:r>
            <a:r>
              <a:rPr lang="en-GB" sz="2400" dirty="0"/>
              <a:t> y </a:t>
            </a:r>
            <a:r>
              <a:rPr lang="en-GB" sz="2400" dirty="0" err="1"/>
              <a:t>gymuned</a:t>
            </a:r>
            <a:endParaRPr lang="en-GB" sz="2400" dirty="0"/>
          </a:p>
          <a:p>
            <a:r>
              <a:rPr lang="en-GB" sz="2400" dirty="0" err="1"/>
              <a:t>Amgylchedd</a:t>
            </a:r>
            <a:r>
              <a:rPr lang="en-GB" sz="2400" dirty="0"/>
              <a:t> dysgu </a:t>
            </a:r>
            <a:r>
              <a:rPr lang="en-GB" sz="2400" dirty="0" err="1"/>
              <a:t>rhagorol</a:t>
            </a:r>
            <a:r>
              <a:rPr lang="en-GB" sz="2400" dirty="0"/>
              <a:t> a </a:t>
            </a:r>
            <a:r>
              <a:rPr lang="en-GB" sz="2400" dirty="0" err="1"/>
              <a:t>gwell</a:t>
            </a:r>
            <a:r>
              <a:rPr lang="en-GB" sz="2400" dirty="0"/>
              <a:t> </a:t>
            </a:r>
            <a:r>
              <a:rPr lang="en-GB" sz="2400" dirty="0" err="1"/>
              <a:t>ddefnydd</a:t>
            </a:r>
            <a:r>
              <a:rPr lang="en-GB" sz="2400" dirty="0"/>
              <a:t> o </a:t>
            </a:r>
            <a:r>
              <a:rPr lang="en-GB" sz="2400" dirty="0" err="1"/>
              <a:t>adnoddau</a:t>
            </a:r>
            <a:endParaRPr lang="en-GB" sz="2400" dirty="0"/>
          </a:p>
        </p:txBody>
      </p:sp>
      <p:sp>
        <p:nvSpPr>
          <p:cNvPr id="4" name="Content Placeholder 3"/>
          <p:cNvSpPr>
            <a:spLocks noGrp="1"/>
          </p:cNvSpPr>
          <p:nvPr>
            <p:ph sz="half" idx="2"/>
          </p:nvPr>
        </p:nvSpPr>
        <p:spPr>
          <a:xfrm>
            <a:off x="5318120" y="2874714"/>
            <a:ext cx="4175320" cy="4355930"/>
          </a:xfrm>
        </p:spPr>
        <p:txBody>
          <a:bodyPr>
            <a:normAutofit/>
          </a:bodyPr>
          <a:lstStyle/>
          <a:p>
            <a:r>
              <a:rPr lang="en-GB" sz="2400" dirty="0"/>
              <a:t>Better performing buildings at lower cost</a:t>
            </a:r>
          </a:p>
          <a:p>
            <a:r>
              <a:rPr lang="en-GB" sz="2400" dirty="0"/>
              <a:t>Meets the needs of the community</a:t>
            </a:r>
          </a:p>
          <a:p>
            <a:r>
              <a:rPr lang="en-GB" sz="2400" dirty="0"/>
              <a:t>An excellent learning environment with better use of resources</a:t>
            </a:r>
          </a:p>
        </p:txBody>
      </p:sp>
      <p:pic>
        <p:nvPicPr>
          <p:cNvPr id="7" name="Picture 6" descr="Community Architect: Cities in search of the &quot;21st century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222974" y="308665"/>
            <a:ext cx="2677687" cy="1807439"/>
          </a:xfrm>
          <a:prstGeom prst="rect">
            <a:avLst/>
          </a:prstGeom>
        </p:spPr>
      </p:pic>
    </p:spTree>
    <p:extLst>
      <p:ext uri="{BB962C8B-B14F-4D97-AF65-F5344CB8AC3E}">
        <p14:creationId xmlns:p14="http://schemas.microsoft.com/office/powerpoint/2010/main" val="905821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5415" y="524273"/>
            <a:ext cx="7704667" cy="1752599"/>
          </a:xfrm>
        </p:spPr>
        <p:txBody>
          <a:bodyPr>
            <a:normAutofit/>
          </a:bodyPr>
          <a:lstStyle/>
          <a:p>
            <a:r>
              <a:rPr lang="en-GB" dirty="0"/>
              <a:t> </a:t>
            </a:r>
            <a:r>
              <a:rPr lang="en-GB" dirty="0" err="1"/>
              <a:t>Ysgolion</a:t>
            </a:r>
            <a:r>
              <a:rPr lang="en-GB" dirty="0"/>
              <a:t> </a:t>
            </a:r>
            <a:r>
              <a:rPr lang="en-GB" dirty="0" err="1"/>
              <a:t>yr</a:t>
            </a:r>
            <a:r>
              <a:rPr lang="en-GB" dirty="0"/>
              <a:t> 21ain </a:t>
            </a:r>
            <a:r>
              <a:rPr lang="en-GB" dirty="0" err="1"/>
              <a:t>Ganrif</a:t>
            </a:r>
            <a:br>
              <a:rPr lang="en-GB" dirty="0"/>
            </a:br>
            <a:r>
              <a:rPr lang="en-GB" dirty="0"/>
              <a:t> 21</a:t>
            </a:r>
            <a:r>
              <a:rPr lang="en-GB" baseline="30000" dirty="0"/>
              <a:t>st</a:t>
            </a:r>
            <a:r>
              <a:rPr lang="en-GB" dirty="0"/>
              <a:t> Century Schools</a:t>
            </a:r>
          </a:p>
        </p:txBody>
      </p:sp>
      <p:sp>
        <p:nvSpPr>
          <p:cNvPr id="3" name="Content Placeholder 2"/>
          <p:cNvSpPr>
            <a:spLocks noGrp="1"/>
          </p:cNvSpPr>
          <p:nvPr>
            <p:ph sz="half" idx="1"/>
          </p:nvPr>
        </p:nvSpPr>
        <p:spPr/>
        <p:txBody>
          <a:bodyPr>
            <a:normAutofit/>
          </a:bodyPr>
          <a:lstStyle/>
          <a:p>
            <a:r>
              <a:rPr lang="en-GB" sz="2400" dirty="0" err="1"/>
              <a:t>Rhagfyr</a:t>
            </a:r>
            <a:r>
              <a:rPr lang="en-GB" sz="2400" dirty="0"/>
              <a:t> 2011 – </a:t>
            </a:r>
            <a:r>
              <a:rPr lang="en-GB" sz="2400" dirty="0" err="1"/>
              <a:t>Llywodraeth</a:t>
            </a:r>
            <a:r>
              <a:rPr lang="en-GB" sz="2400" dirty="0"/>
              <a:t> </a:t>
            </a:r>
            <a:r>
              <a:rPr lang="en-GB" sz="2400" dirty="0" err="1"/>
              <a:t>Cymru</a:t>
            </a:r>
            <a:r>
              <a:rPr lang="en-GB" sz="2400" dirty="0"/>
              <a:t> yn </a:t>
            </a:r>
            <a:r>
              <a:rPr lang="en-GB" sz="2400" dirty="0" err="1"/>
              <a:t>buddsoddi</a:t>
            </a:r>
            <a:r>
              <a:rPr lang="en-GB" sz="2400" dirty="0"/>
              <a:t> £1.4 </a:t>
            </a:r>
            <a:r>
              <a:rPr lang="en-GB" sz="2400" dirty="0" err="1"/>
              <a:t>biliwn</a:t>
            </a:r>
            <a:r>
              <a:rPr lang="en-GB" sz="2400" dirty="0"/>
              <a:t> </a:t>
            </a:r>
            <a:r>
              <a:rPr lang="en-GB" sz="2400" dirty="0" err="1"/>
              <a:t>ar</a:t>
            </a:r>
            <a:r>
              <a:rPr lang="en-GB" sz="2400" dirty="0"/>
              <a:t> gyfer y cam </a:t>
            </a:r>
            <a:r>
              <a:rPr lang="en-GB" sz="2400" dirty="0" err="1"/>
              <a:t>cyntaf</a:t>
            </a:r>
            <a:r>
              <a:rPr lang="en-GB" sz="2400" dirty="0"/>
              <a:t> o </a:t>
            </a:r>
            <a:r>
              <a:rPr lang="en-GB" sz="2400" dirty="0" err="1"/>
              <a:t>brosiectau</a:t>
            </a:r>
            <a:endParaRPr lang="en-GB" sz="2400" dirty="0"/>
          </a:p>
          <a:p>
            <a:r>
              <a:rPr lang="en-GB" sz="2400" dirty="0" err="1"/>
              <a:t>Cyllid</a:t>
            </a:r>
            <a:r>
              <a:rPr lang="en-GB" sz="2400" dirty="0"/>
              <a:t> </a:t>
            </a:r>
            <a:r>
              <a:rPr lang="en-GB" sz="2400" dirty="0" err="1"/>
              <a:t>ar</a:t>
            </a:r>
            <a:r>
              <a:rPr lang="en-GB" sz="2400" dirty="0"/>
              <a:t> gyfer y </a:t>
            </a:r>
            <a:r>
              <a:rPr lang="en-GB" sz="2400" dirty="0" err="1"/>
              <a:t>rhaglen</a:t>
            </a:r>
            <a:r>
              <a:rPr lang="en-GB" sz="2400" dirty="0"/>
              <a:t> </a:t>
            </a:r>
            <a:r>
              <a:rPr lang="en-GB" sz="2400" dirty="0" err="1"/>
              <a:t>ar</a:t>
            </a:r>
            <a:r>
              <a:rPr lang="en-GB" sz="2400" dirty="0"/>
              <a:t> </a:t>
            </a:r>
            <a:r>
              <a:rPr lang="en-GB" sz="2400" dirty="0" err="1"/>
              <a:t>drefniant</a:t>
            </a:r>
            <a:r>
              <a:rPr lang="en-GB" sz="2400" dirty="0"/>
              <a:t> </a:t>
            </a:r>
            <a:r>
              <a:rPr lang="en-GB" sz="2400" dirty="0" err="1"/>
              <a:t>cyllido</a:t>
            </a:r>
            <a:r>
              <a:rPr lang="en-GB" sz="2400" dirty="0"/>
              <a:t> 50:50 rhwng </a:t>
            </a:r>
            <a:r>
              <a:rPr lang="en-GB" sz="2400" dirty="0" err="1"/>
              <a:t>yr</a:t>
            </a:r>
            <a:r>
              <a:rPr lang="en-GB" sz="2400" dirty="0"/>
              <a:t> </a:t>
            </a:r>
            <a:r>
              <a:rPr lang="en-GB" sz="2400" dirty="0" err="1"/>
              <a:t>Awdurdod</a:t>
            </a:r>
            <a:r>
              <a:rPr lang="en-GB" sz="2400" dirty="0"/>
              <a:t> </a:t>
            </a:r>
            <a:r>
              <a:rPr lang="en-GB" sz="2400" dirty="0" err="1"/>
              <a:t>Lleol</a:t>
            </a:r>
            <a:r>
              <a:rPr lang="en-GB" sz="2400" dirty="0"/>
              <a:t> a </a:t>
            </a:r>
            <a:r>
              <a:rPr lang="en-GB" sz="2400" dirty="0" err="1"/>
              <a:t>Llywodraeth</a:t>
            </a:r>
            <a:r>
              <a:rPr lang="en-GB" sz="2400" dirty="0"/>
              <a:t> </a:t>
            </a:r>
            <a:r>
              <a:rPr lang="en-GB" sz="2400" dirty="0" err="1"/>
              <a:t>Cymru</a:t>
            </a:r>
            <a:endParaRPr lang="en-GB" sz="2400" dirty="0"/>
          </a:p>
        </p:txBody>
      </p:sp>
      <p:sp>
        <p:nvSpPr>
          <p:cNvPr id="4" name="Content Placeholder 3"/>
          <p:cNvSpPr>
            <a:spLocks noGrp="1"/>
          </p:cNvSpPr>
          <p:nvPr>
            <p:ph sz="half" idx="2"/>
          </p:nvPr>
        </p:nvSpPr>
        <p:spPr>
          <a:xfrm>
            <a:off x="6023992" y="2276872"/>
            <a:ext cx="4175320" cy="4355930"/>
          </a:xfrm>
        </p:spPr>
        <p:txBody>
          <a:bodyPr>
            <a:normAutofit/>
          </a:bodyPr>
          <a:lstStyle/>
          <a:p>
            <a:r>
              <a:rPr lang="en-GB" sz="2400" dirty="0"/>
              <a:t>December 2011- Welsh Government £1.4 Billion investment for the first wave of projects</a:t>
            </a:r>
          </a:p>
          <a:p>
            <a:r>
              <a:rPr lang="en-GB" sz="2400" dirty="0"/>
              <a:t>Funding for the programme is on a 50:50 funding basis between the Local Authority and Welsh Government</a:t>
            </a:r>
          </a:p>
        </p:txBody>
      </p:sp>
      <p:pic>
        <p:nvPicPr>
          <p:cNvPr id="9218" name="Picture 2" descr="C:\Users\Alison\AppData\Local\Microsoft\Windows\INetCache\IE\DJ4LQXPF\informatica[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00256" y="0"/>
            <a:ext cx="2262842" cy="2149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74863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a:t>Ysgol Bro </a:t>
            </a:r>
            <a:r>
              <a:rPr lang="en-GB" dirty="0" err="1"/>
              <a:t>Teifi</a:t>
            </a:r>
            <a:r>
              <a:rPr lang="en-GB" dirty="0"/>
              <a:t> (3 – 18 </a:t>
            </a:r>
            <a:r>
              <a:rPr lang="en-GB" dirty="0" err="1"/>
              <a:t>oed</a:t>
            </a:r>
            <a:r>
              <a:rPr lang="en-GB" dirty="0"/>
              <a:t>/years) </a:t>
            </a:r>
            <a:br>
              <a:rPr lang="en-GB" dirty="0"/>
            </a:br>
            <a:endParaRPr lang="en-GB" dirty="0"/>
          </a:p>
        </p:txBody>
      </p:sp>
      <p:pic>
        <p:nvPicPr>
          <p:cNvPr id="2" name="Picture 1" descr="Ysgol Dyffryn Teifi - Wic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58400" y="190768"/>
            <a:ext cx="1905000" cy="1905000"/>
          </a:xfrm>
          <a:prstGeom prst="rect">
            <a:avLst/>
          </a:prstGeom>
        </p:spPr>
      </p:pic>
      <p:pic>
        <p:nvPicPr>
          <p:cNvPr id="4" name="Picture 3" descr="Ysgol Bro Teifi | Highadmit Project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0" y="1930400"/>
            <a:ext cx="9753600" cy="3200400"/>
          </a:xfrm>
          <a:prstGeom prst="rect">
            <a:avLst/>
          </a:prstGeom>
        </p:spPr>
      </p:pic>
      <p:pic>
        <p:nvPicPr>
          <p:cNvPr id="6" name="Picture 5" descr="Ysgol Bro Teifi | Highadmit Projects"/>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3054" y="4654126"/>
            <a:ext cx="3566160" cy="2120900"/>
          </a:xfrm>
          <a:prstGeom prst="rect">
            <a:avLst/>
          </a:prstGeom>
        </p:spPr>
      </p:pic>
      <p:pic>
        <p:nvPicPr>
          <p:cNvPr id="8" name="Picture 7" descr="Ysgol Bro Teifi – Oni Heuir Ni Fedi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094892" y="4654126"/>
            <a:ext cx="2727396" cy="2045547"/>
          </a:xfrm>
          <a:prstGeom prst="rect">
            <a:avLst/>
          </a:prstGeom>
        </p:spPr>
      </p:pic>
      <p:pic>
        <p:nvPicPr>
          <p:cNvPr id="9" name="Picture 8" descr="Ysgol Bro Teifi – Oni Heuir Ni Fedi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719214" y="4892040"/>
            <a:ext cx="2512907" cy="1884680"/>
          </a:xfrm>
          <a:prstGeom prst="rect">
            <a:avLst/>
          </a:prstGeom>
        </p:spPr>
      </p:pic>
      <p:pic>
        <p:nvPicPr>
          <p:cNvPr id="10" name="Picture 9" descr="Ysgol Bro Teifi | Gym Gea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173959" y="4975013"/>
            <a:ext cx="2920933" cy="1939682"/>
          </a:xfrm>
          <a:prstGeom prst="rect">
            <a:avLst/>
          </a:prstGeom>
        </p:spPr>
      </p:pic>
    </p:spTree>
    <p:extLst>
      <p:ext uri="{BB962C8B-B14F-4D97-AF65-F5344CB8AC3E}">
        <p14:creationId xmlns:p14="http://schemas.microsoft.com/office/powerpoint/2010/main" val="19405025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6212" y="760793"/>
            <a:ext cx="7024744" cy="1143000"/>
          </a:xfrm>
        </p:spPr>
        <p:txBody>
          <a:bodyPr/>
          <a:lstStyle/>
          <a:p>
            <a:r>
              <a:rPr lang="en-GB" dirty="0" err="1"/>
              <a:t>Tasgau</a:t>
            </a:r>
            <a:r>
              <a:rPr lang="en-GB" dirty="0"/>
              <a:t> </a:t>
            </a:r>
            <a:r>
              <a:rPr lang="en-GB" dirty="0" err="1"/>
              <a:t>grŵp</a:t>
            </a:r>
            <a:r>
              <a:rPr lang="en-GB" dirty="0"/>
              <a:t> / Group Tasks</a:t>
            </a:r>
          </a:p>
        </p:txBody>
      </p:sp>
      <p:sp>
        <p:nvSpPr>
          <p:cNvPr id="8" name="Content Placeholder 7"/>
          <p:cNvSpPr>
            <a:spLocks noGrp="1"/>
          </p:cNvSpPr>
          <p:nvPr>
            <p:ph sz="half" idx="1"/>
          </p:nvPr>
        </p:nvSpPr>
        <p:spPr>
          <a:xfrm>
            <a:off x="1022529" y="2308153"/>
            <a:ext cx="3850712" cy="4774714"/>
          </a:xfrm>
        </p:spPr>
        <p:txBody>
          <a:bodyPr>
            <a:normAutofit/>
          </a:bodyPr>
          <a:lstStyle/>
          <a:p>
            <a:r>
              <a:rPr lang="en-GB" sz="2400" dirty="0" err="1"/>
              <a:t>Dilynwch</a:t>
            </a:r>
            <a:r>
              <a:rPr lang="en-GB" sz="2400" dirty="0"/>
              <a:t> y </a:t>
            </a:r>
            <a:r>
              <a:rPr lang="en-GB" sz="2400" dirty="0" err="1"/>
              <a:t>ddolen</a:t>
            </a:r>
            <a:r>
              <a:rPr lang="en-GB" sz="2400" dirty="0"/>
              <a:t> isod a </a:t>
            </a:r>
            <a:r>
              <a:rPr lang="en-GB" sz="2400" dirty="0" err="1"/>
              <a:t>dewiswch</a:t>
            </a:r>
            <a:r>
              <a:rPr lang="en-GB" sz="2400" dirty="0"/>
              <a:t> </a:t>
            </a:r>
            <a:r>
              <a:rPr lang="en-GB" sz="2400" dirty="0" err="1"/>
              <a:t>enghraifft</a:t>
            </a:r>
            <a:r>
              <a:rPr lang="en-GB" sz="2400" dirty="0"/>
              <a:t> o ysgol </a:t>
            </a:r>
            <a:r>
              <a:rPr lang="en-GB" sz="2400" dirty="0" err="1"/>
              <a:t>ar</a:t>
            </a:r>
            <a:r>
              <a:rPr lang="en-GB" sz="2400" dirty="0"/>
              <a:t> gyfer </a:t>
            </a:r>
            <a:r>
              <a:rPr lang="en-GB" sz="2400" dirty="0" err="1"/>
              <a:t>yr</a:t>
            </a:r>
            <a:r>
              <a:rPr lang="en-GB" sz="2400" dirty="0"/>
              <a:t> 21ain </a:t>
            </a:r>
            <a:r>
              <a:rPr lang="en-GB" sz="2400" dirty="0" err="1"/>
              <a:t>ganrif</a:t>
            </a:r>
            <a:endParaRPr lang="en-GB" sz="2400" dirty="0"/>
          </a:p>
          <a:p>
            <a:r>
              <a:rPr lang="en-GB" sz="2400" dirty="0"/>
              <a:t>Sut mae’r ysgol yn ehangu </a:t>
            </a:r>
            <a:r>
              <a:rPr lang="en-GB" sz="2400" dirty="0" err="1"/>
              <a:t>profiadau</a:t>
            </a:r>
            <a:r>
              <a:rPr lang="en-GB" sz="2400" dirty="0"/>
              <a:t> </a:t>
            </a:r>
            <a:r>
              <a:rPr lang="en-GB" sz="2400" dirty="0" err="1"/>
              <a:t>dysgu’r</a:t>
            </a:r>
            <a:r>
              <a:rPr lang="en-GB" sz="2400" dirty="0"/>
              <a:t>  </a:t>
            </a:r>
            <a:r>
              <a:rPr lang="en-GB" sz="2400" dirty="0" err="1"/>
              <a:t>dysgwyr</a:t>
            </a:r>
            <a:r>
              <a:rPr lang="en-GB" sz="2400" dirty="0"/>
              <a:t> </a:t>
            </a:r>
            <a:r>
              <a:rPr lang="en-GB" sz="2400" dirty="0" err="1"/>
              <a:t>i</a:t>
            </a:r>
            <a:r>
              <a:rPr lang="en-GB" sz="2400" dirty="0"/>
              <a:t> </a:t>
            </a:r>
            <a:r>
              <a:rPr lang="en-GB" sz="2400" dirty="0" err="1"/>
              <a:t>gymharu</a:t>
            </a:r>
            <a:r>
              <a:rPr lang="en-GB" sz="2400" dirty="0"/>
              <a:t> gydag ysgol fwy </a:t>
            </a:r>
            <a:r>
              <a:rPr lang="en-GB" sz="2400" dirty="0" err="1"/>
              <a:t>traddodiadol</a:t>
            </a:r>
            <a:r>
              <a:rPr lang="en-GB" sz="2400" dirty="0"/>
              <a:t>?</a:t>
            </a:r>
          </a:p>
          <a:p>
            <a:r>
              <a:rPr lang="en-GB" dirty="0" err="1">
                <a:hlinkClick r:id="rId2"/>
              </a:rPr>
              <a:t>Rhaglen</a:t>
            </a:r>
            <a:r>
              <a:rPr lang="en-GB" dirty="0">
                <a:hlinkClick r:id="rId2"/>
              </a:rPr>
              <a:t> </a:t>
            </a:r>
            <a:r>
              <a:rPr lang="en-GB" dirty="0" err="1">
                <a:hlinkClick r:id="rId2"/>
              </a:rPr>
              <a:t>Ysgolion</a:t>
            </a:r>
            <a:r>
              <a:rPr lang="en-GB" dirty="0">
                <a:hlinkClick r:id="rId2"/>
              </a:rPr>
              <a:t> a </a:t>
            </a:r>
            <a:r>
              <a:rPr lang="en-GB" dirty="0" err="1">
                <a:hlinkClick r:id="rId2"/>
              </a:rPr>
              <a:t>Cholegau'r</a:t>
            </a:r>
            <a:r>
              <a:rPr lang="en-GB" dirty="0">
                <a:hlinkClick r:id="rId2"/>
              </a:rPr>
              <a:t> 21ain </a:t>
            </a:r>
            <a:r>
              <a:rPr lang="en-GB" dirty="0" err="1">
                <a:hlinkClick r:id="rId2"/>
              </a:rPr>
              <a:t>Ganrif</a:t>
            </a:r>
            <a:r>
              <a:rPr lang="en-GB" dirty="0">
                <a:hlinkClick r:id="rId2"/>
              </a:rPr>
              <a:t> </a:t>
            </a:r>
            <a:r>
              <a:rPr lang="en-GB" dirty="0" err="1">
                <a:hlinkClick r:id="rId2"/>
              </a:rPr>
              <a:t>Llywodraeth</a:t>
            </a:r>
            <a:r>
              <a:rPr lang="en-GB" dirty="0">
                <a:hlinkClick r:id="rId2"/>
              </a:rPr>
              <a:t> </a:t>
            </a:r>
            <a:r>
              <a:rPr lang="en-GB" dirty="0" err="1">
                <a:hlinkClick r:id="rId2"/>
              </a:rPr>
              <a:t>Cymru</a:t>
            </a:r>
            <a:endParaRPr lang="en-GB" dirty="0"/>
          </a:p>
          <a:p>
            <a:endParaRPr lang="en-GB" dirty="0"/>
          </a:p>
        </p:txBody>
      </p:sp>
      <p:sp>
        <p:nvSpPr>
          <p:cNvPr id="9" name="Content Placeholder 8"/>
          <p:cNvSpPr>
            <a:spLocks noGrp="1"/>
          </p:cNvSpPr>
          <p:nvPr>
            <p:ph sz="half" idx="2"/>
          </p:nvPr>
        </p:nvSpPr>
        <p:spPr>
          <a:xfrm>
            <a:off x="5355737" y="2171965"/>
            <a:ext cx="3815280" cy="4464496"/>
          </a:xfrm>
        </p:spPr>
        <p:txBody>
          <a:bodyPr>
            <a:normAutofit/>
          </a:bodyPr>
          <a:lstStyle/>
          <a:p>
            <a:r>
              <a:rPr lang="en-GB" sz="2400" dirty="0"/>
              <a:t>Follow the link below and choose an example of a 21</a:t>
            </a:r>
            <a:r>
              <a:rPr lang="en-GB" sz="2400" baseline="30000" dirty="0"/>
              <a:t>st</a:t>
            </a:r>
            <a:r>
              <a:rPr lang="en-GB" sz="2400" dirty="0"/>
              <a:t> century school</a:t>
            </a:r>
          </a:p>
          <a:p>
            <a:r>
              <a:rPr lang="en-GB" sz="2400" dirty="0"/>
              <a:t>How does the school enhance the learning experiences of the pupils compared to a more traditional school?</a:t>
            </a:r>
            <a:endParaRPr lang="en-GB" sz="2400" u="sng" dirty="0">
              <a:hlinkClick r:id="rId3"/>
            </a:endParaRPr>
          </a:p>
          <a:p>
            <a:r>
              <a:rPr lang="en-GB" dirty="0">
                <a:hlinkClick r:id="rId2"/>
              </a:rPr>
              <a:t>Welsh Government 21st Century Schools and Colleges Programme</a:t>
            </a:r>
            <a:endParaRPr lang="en-GB" dirty="0"/>
          </a:p>
          <a:p>
            <a:endParaRPr lang="en-GB" dirty="0"/>
          </a:p>
        </p:txBody>
      </p:sp>
      <p:pic>
        <p:nvPicPr>
          <p:cNvPr id="3" name="Picture 2" descr="I'm Unique But Similar: Designing a Group Workplan For a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11740" y="417893"/>
            <a:ext cx="1485900" cy="1485900"/>
          </a:xfrm>
          <a:prstGeom prst="rect">
            <a:avLst/>
          </a:prstGeom>
        </p:spPr>
      </p:pic>
    </p:spTree>
    <p:extLst>
      <p:ext uri="{BB962C8B-B14F-4D97-AF65-F5344CB8AC3E}">
        <p14:creationId xmlns:p14="http://schemas.microsoft.com/office/powerpoint/2010/main" val="19263738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Tasgau</a:t>
            </a:r>
            <a:r>
              <a:rPr lang="en-GB" dirty="0"/>
              <a:t> grwp: Beth am y </a:t>
            </a:r>
            <a:r>
              <a:rPr lang="en-GB" dirty="0" err="1"/>
              <a:t>dyfodol</a:t>
            </a:r>
            <a:r>
              <a:rPr lang="en-GB" dirty="0"/>
              <a:t>?</a:t>
            </a:r>
            <a:br>
              <a:rPr lang="en-GB" dirty="0"/>
            </a:br>
            <a:r>
              <a:rPr lang="en-GB" dirty="0"/>
              <a:t>Group Tasks: What about the future?</a:t>
            </a:r>
          </a:p>
        </p:txBody>
      </p:sp>
      <p:sp>
        <p:nvSpPr>
          <p:cNvPr id="3" name="Content Placeholder 2"/>
          <p:cNvSpPr>
            <a:spLocks noGrp="1"/>
          </p:cNvSpPr>
          <p:nvPr>
            <p:ph sz="half" idx="1"/>
          </p:nvPr>
        </p:nvSpPr>
        <p:spPr>
          <a:xfrm>
            <a:off x="677334" y="3135949"/>
            <a:ext cx="4184035" cy="3880772"/>
          </a:xfrm>
        </p:spPr>
        <p:txBody>
          <a:bodyPr/>
          <a:lstStyle/>
          <a:p>
            <a:r>
              <a:rPr lang="en-GB" sz="2400" dirty="0" err="1"/>
              <a:t>Gwyliwch</a:t>
            </a:r>
            <a:r>
              <a:rPr lang="en-GB" sz="2400" dirty="0"/>
              <a:t> y clip </a:t>
            </a:r>
            <a:r>
              <a:rPr lang="en-GB" sz="2400" dirty="0" err="1"/>
              <a:t>fideo</a:t>
            </a:r>
            <a:r>
              <a:rPr lang="en-GB" sz="2400" dirty="0"/>
              <a:t> o ysgol Alt yn America.</a:t>
            </a:r>
          </a:p>
          <a:p>
            <a:r>
              <a:rPr lang="en-GB" sz="2400" dirty="0"/>
              <a:t>Beth </a:t>
            </a:r>
            <a:r>
              <a:rPr lang="en-GB" sz="2400" dirty="0" err="1"/>
              <a:t>yw</a:t>
            </a:r>
            <a:r>
              <a:rPr lang="en-GB" sz="2400" dirty="0"/>
              <a:t> </a:t>
            </a:r>
            <a:r>
              <a:rPr lang="en-GB" sz="2400" dirty="0" err="1"/>
              <a:t>eich</a:t>
            </a:r>
            <a:r>
              <a:rPr lang="en-GB" sz="2400" dirty="0"/>
              <a:t> barn </a:t>
            </a:r>
            <a:r>
              <a:rPr lang="en-GB" sz="2400" dirty="0" err="1"/>
              <a:t>o’r</a:t>
            </a:r>
            <a:r>
              <a:rPr lang="en-GB" sz="2400" dirty="0"/>
              <a:t> math system?</a:t>
            </a:r>
          </a:p>
          <a:p>
            <a:endParaRPr lang="en-GB" dirty="0"/>
          </a:p>
        </p:txBody>
      </p:sp>
      <p:sp>
        <p:nvSpPr>
          <p:cNvPr id="4" name="Content Placeholder 3"/>
          <p:cNvSpPr>
            <a:spLocks noGrp="1"/>
          </p:cNvSpPr>
          <p:nvPr>
            <p:ph sz="half" idx="2"/>
          </p:nvPr>
        </p:nvSpPr>
        <p:spPr>
          <a:xfrm>
            <a:off x="5171250" y="3135948"/>
            <a:ext cx="4184034" cy="3880773"/>
          </a:xfrm>
        </p:spPr>
        <p:txBody>
          <a:bodyPr>
            <a:normAutofit/>
          </a:bodyPr>
          <a:lstStyle/>
          <a:p>
            <a:r>
              <a:rPr lang="en-GB" sz="2400" dirty="0"/>
              <a:t>Watch the </a:t>
            </a:r>
            <a:r>
              <a:rPr lang="en-GB" sz="2400" dirty="0">
                <a:hlinkClick r:id="rId2"/>
              </a:rPr>
              <a:t>following clip </a:t>
            </a:r>
            <a:r>
              <a:rPr lang="en-GB" sz="2400" dirty="0"/>
              <a:t>from Alt school in America.</a:t>
            </a:r>
          </a:p>
          <a:p>
            <a:r>
              <a:rPr lang="en-GB" sz="2400" dirty="0"/>
              <a:t>What is your opinion of such a system?</a:t>
            </a:r>
          </a:p>
        </p:txBody>
      </p:sp>
      <p:sp>
        <p:nvSpPr>
          <p:cNvPr id="5" name="Title 1"/>
          <p:cNvSpPr txBox="1">
            <a:spLocks/>
          </p:cNvSpPr>
          <p:nvPr/>
        </p:nvSpPr>
        <p:spPr>
          <a:xfrm>
            <a:off x="1229709" y="1834991"/>
            <a:ext cx="7024744" cy="11430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dirty="0"/>
          </a:p>
        </p:txBody>
      </p:sp>
      <p:pic>
        <p:nvPicPr>
          <p:cNvPr id="6" name="Picture 2" descr="C:\Users\Alison\AppData\Local\Microsoft\Windows\INetCache\IE\8307H8Z8\thinking1[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26377" y="432605"/>
            <a:ext cx="1374478" cy="14023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32298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51584" y="692696"/>
            <a:ext cx="7024744" cy="1143000"/>
          </a:xfrm>
        </p:spPr>
        <p:txBody>
          <a:bodyPr>
            <a:normAutofit fontScale="90000"/>
          </a:bodyPr>
          <a:lstStyle/>
          <a:p>
            <a:r>
              <a:rPr lang="en-GB" dirty="0" err="1"/>
              <a:t>Rhestr</a:t>
            </a:r>
            <a:r>
              <a:rPr lang="en-GB" dirty="0"/>
              <a:t> </a:t>
            </a:r>
            <a:r>
              <a:rPr lang="en-GB" dirty="0" err="1"/>
              <a:t>gyfeirnodi</a:t>
            </a:r>
            <a:br>
              <a:rPr lang="en-GB" dirty="0"/>
            </a:br>
            <a:r>
              <a:rPr lang="en-GB" dirty="0"/>
              <a:t>Reference list</a:t>
            </a:r>
          </a:p>
        </p:txBody>
      </p:sp>
      <p:sp>
        <p:nvSpPr>
          <p:cNvPr id="5" name="Content Placeholder 4"/>
          <p:cNvSpPr>
            <a:spLocks noGrp="1"/>
          </p:cNvSpPr>
          <p:nvPr>
            <p:ph idx="1"/>
          </p:nvPr>
        </p:nvSpPr>
        <p:spPr>
          <a:xfrm>
            <a:off x="1099096" y="1994345"/>
            <a:ext cx="8715463" cy="4750047"/>
          </a:xfrm>
        </p:spPr>
        <p:txBody>
          <a:bodyPr>
            <a:normAutofit fontScale="92500" lnSpcReduction="20000"/>
          </a:bodyPr>
          <a:lstStyle/>
          <a:p>
            <a:r>
              <a:rPr lang="en-GB" sz="1600" dirty="0" err="1"/>
              <a:t>Estyn</a:t>
            </a:r>
            <a:r>
              <a:rPr lang="en-GB" sz="1600" dirty="0"/>
              <a:t> (2019) Federated Schools Common features of effective federation. Available online: </a:t>
            </a:r>
            <a:r>
              <a:rPr lang="en-GB" sz="1600" dirty="0">
                <a:hlinkClick r:id="rId2"/>
              </a:rPr>
              <a:t>https://www.estyn.gov.wales/sites/www.estyn.gov.wales/files/documents/Federated%20schools%20en.pdf</a:t>
            </a:r>
            <a:r>
              <a:rPr lang="en-GB" sz="1600" dirty="0"/>
              <a:t> (Accessed 9/7/19)</a:t>
            </a:r>
          </a:p>
          <a:p>
            <a:r>
              <a:rPr lang="en-GB" sz="1600" dirty="0" err="1"/>
              <a:t>Estyn</a:t>
            </a:r>
            <a:r>
              <a:rPr lang="en-GB" sz="1600" dirty="0"/>
              <a:t> (2013) School size and educational effectiveness. Available online at: </a:t>
            </a:r>
            <a:r>
              <a:rPr lang="en-GB" sz="1600" dirty="0">
                <a:hlinkClick r:id="rId3"/>
              </a:rPr>
              <a:t>https://www.estyn.gov.wales/sites/default/files/documents/School%20size%20and%20educational%20effectiveness%20-%20December%202013.pdf</a:t>
            </a:r>
            <a:r>
              <a:rPr lang="en-GB" sz="1600" dirty="0"/>
              <a:t> (Accessed 17/8/18)</a:t>
            </a:r>
          </a:p>
          <a:p>
            <a:r>
              <a:rPr lang="en-GB" sz="1600" dirty="0" err="1"/>
              <a:t>Estyn</a:t>
            </a:r>
            <a:r>
              <a:rPr lang="en-GB" sz="1600" dirty="0"/>
              <a:t> (2007) Transforming schools: A discussion paper. Available online: </a:t>
            </a:r>
            <a:r>
              <a:rPr lang="en-GB" sz="1600" dirty="0">
                <a:hlinkClick r:id="rId4"/>
              </a:rPr>
              <a:t>http://learning.gov.wales/docs/learningwales/publications/130123transformingen.pdf</a:t>
            </a:r>
            <a:r>
              <a:rPr lang="en-GB" sz="1600" dirty="0"/>
              <a:t> (Accessed 17/8/16)</a:t>
            </a:r>
          </a:p>
          <a:p>
            <a:r>
              <a:rPr lang="en-GB" sz="1600" dirty="0"/>
              <a:t>Reynolds, D. and Jones, M. (2007) Small School Closure in Wales: New Evidence. Available online: </a:t>
            </a:r>
            <a:r>
              <a:rPr lang="en-GB" sz="1600" dirty="0">
                <a:hlinkClick r:id="rId5"/>
              </a:rPr>
              <a:t>http://www.iwa.wales/wp-content/uploads/2016/04/schoolclosurefinal.pdf</a:t>
            </a:r>
            <a:r>
              <a:rPr lang="en-GB" sz="1600" dirty="0"/>
              <a:t> (Accessed 17/8/16)</a:t>
            </a:r>
          </a:p>
          <a:p>
            <a:r>
              <a:rPr lang="en-GB" sz="1600" dirty="0"/>
              <a:t>Welsh Government (2013) School Organisation Code. Available online: </a:t>
            </a:r>
            <a:r>
              <a:rPr lang="en-GB" sz="1600" dirty="0">
                <a:hlinkClick r:id="rId6"/>
              </a:rPr>
              <a:t>http://www.assembly.wales/Laid%20Documents/SUB-LD9303%20-%20School%20Organisation%20Code-29042013-245748/sub-ld9303-e-English.pdf</a:t>
            </a:r>
            <a:r>
              <a:rPr lang="en-GB" sz="1600" dirty="0"/>
              <a:t> (Accessed 17/8/16)</a:t>
            </a:r>
          </a:p>
          <a:p>
            <a:r>
              <a:rPr lang="en-GB" sz="1600" dirty="0"/>
              <a:t>Welsh Government (2014) Federation process of maintained schools in Wales  Available online: </a:t>
            </a:r>
            <a:r>
              <a:rPr lang="en-GB" sz="1600" dirty="0">
                <a:hlinkClick r:id="rId7"/>
              </a:rPr>
              <a:t>https://gov.wales/docs/dcells/publications/140522-guidance-on-federation-of-schools-en.pdf</a:t>
            </a:r>
            <a:r>
              <a:rPr lang="en-GB" sz="1600" dirty="0"/>
              <a:t> </a:t>
            </a:r>
            <a:r>
              <a:rPr lang="en-GB" sz="1000" dirty="0"/>
              <a:t>(</a:t>
            </a:r>
            <a:r>
              <a:rPr lang="en-GB" sz="1400" dirty="0"/>
              <a:t>Accessed 17/8/18)</a:t>
            </a:r>
          </a:p>
          <a:p>
            <a:r>
              <a:rPr lang="en-GB" sz="1400" dirty="0"/>
              <a:t>Welsh Government (no date) 21</a:t>
            </a:r>
            <a:r>
              <a:rPr lang="en-GB" sz="1400" baseline="30000" dirty="0"/>
              <a:t>st</a:t>
            </a:r>
            <a:r>
              <a:rPr lang="en-GB" sz="1400" dirty="0"/>
              <a:t> Century schools Available online: </a:t>
            </a:r>
            <a:r>
              <a:rPr lang="en-GB" sz="1400" dirty="0">
                <a:hlinkClick r:id="rId8"/>
              </a:rPr>
              <a:t>http://21stcenturyschools.org/projects/south-wales/tygwyn/?lang=en</a:t>
            </a:r>
            <a:r>
              <a:rPr lang="en-GB" sz="1400" dirty="0"/>
              <a:t> </a:t>
            </a:r>
            <a:r>
              <a:rPr lang="en-GB" sz="1000" dirty="0"/>
              <a:t>(</a:t>
            </a:r>
            <a:r>
              <a:rPr lang="en-GB" sz="1400" dirty="0"/>
              <a:t>Accessed 17/8/16)</a:t>
            </a:r>
          </a:p>
          <a:p>
            <a:endParaRPr lang="en-GB" sz="1400" dirty="0"/>
          </a:p>
          <a:p>
            <a:endParaRPr lang="en-GB" sz="1000" dirty="0"/>
          </a:p>
        </p:txBody>
      </p:sp>
    </p:spTree>
    <p:extLst>
      <p:ext uri="{BB962C8B-B14F-4D97-AF65-F5344CB8AC3E}">
        <p14:creationId xmlns:p14="http://schemas.microsoft.com/office/powerpoint/2010/main" val="2395679497"/>
      </p:ext>
    </p:extLst>
  </p:cSld>
  <p:clrMapOvr>
    <a:masterClrMapping/>
  </p:clrMapOvr>
</p:sld>
</file>

<file path=ppt/theme/theme1.xml><?xml version="1.0" encoding="utf-8"?>
<a:theme xmlns:a="http://schemas.openxmlformats.org/drawingml/2006/main" name="Facet">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0</TotalTime>
  <Words>2095</Words>
  <Application>Microsoft Office PowerPoint</Application>
  <PresentationFormat>Widescreen</PresentationFormat>
  <Paragraphs>175</Paragraphs>
  <Slides>30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Trebuchet MS</vt:lpstr>
      <vt:lpstr>Wingdings 3</vt:lpstr>
      <vt:lpstr>Facet</vt:lpstr>
      <vt:lpstr>Addysg Ddoe, Heddiw, Yfory Education Past, Present, Future</vt:lpstr>
      <vt:lpstr>Deilliannau Dysgu Learning Outcomes</vt:lpstr>
      <vt:lpstr>Deilliannau Dysgu Learning Outcomes</vt:lpstr>
      <vt:lpstr>Deilliannau Dysgu Learning Outcomes</vt:lpstr>
      <vt:lpstr>Materion Issues</vt:lpstr>
      <vt:lpstr>1. Cau Ysgolion Bach     Small School Closures</vt:lpstr>
      <vt:lpstr>Ysgolion bach gwledig Small rural schools</vt:lpstr>
      <vt:lpstr>Dadleuon o blaid ysgolion bach Arguments in favour of small schools</vt:lpstr>
      <vt:lpstr>Dadleuon yn erbyn ysgolion bach Arguments against small schools</vt:lpstr>
      <vt:lpstr>Darganfyddiadau Estyn (2013) Estyn findings (2013)</vt:lpstr>
      <vt:lpstr>Estyn (2013)  Maint ac effeithiolrwydd ysgolion School size and educational effectiveness</vt:lpstr>
      <vt:lpstr>Estyn (2013)  Maint ac effeithiolrwydd ysgolion School size and educational effectiveness</vt:lpstr>
      <vt:lpstr>PowerPoint Presentation</vt:lpstr>
      <vt:lpstr>PowerPoint Presentation</vt:lpstr>
      <vt:lpstr>Tasg grŵp / Group Task</vt:lpstr>
      <vt:lpstr>PowerPoint Presentation</vt:lpstr>
      <vt:lpstr>2. Ffederaleiddio Ysgolion      School Federation</vt:lpstr>
      <vt:lpstr>Ffederaleiddio Ysgolion School Federation</vt:lpstr>
      <vt:lpstr>Ffederaleiddio Ysgolion School Federation</vt:lpstr>
      <vt:lpstr>Y dystiolaeth  The evidence</vt:lpstr>
      <vt:lpstr>Manteision  Advantages</vt:lpstr>
      <vt:lpstr>Tasg grŵp / Group task</vt:lpstr>
      <vt:lpstr>3. Ysgolion 21ain Ganrif     21st Century Schools</vt:lpstr>
      <vt:lpstr> Ysgolion yr 21ain Ganrif  21st Century Schools</vt:lpstr>
      <vt:lpstr>Ysgolion yr 21ain Ganrif 21st Century Schools</vt:lpstr>
      <vt:lpstr> Ysgolion yr 21ain Ganrif  21st Century Schools</vt:lpstr>
      <vt:lpstr>Ysgol Bro Teifi (3 – 18 oed/years)  </vt:lpstr>
      <vt:lpstr>Tasgau grŵp / Group Tasks</vt:lpstr>
      <vt:lpstr>Tasgau grwp: Beth am y dyfodol? Group Tasks: What about the future?</vt:lpstr>
      <vt:lpstr>Rhestr gyfeirnodi 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Addysg Ddoe, Heddiw, Yfory Education Past, Present, Future</dc:title>
  <dc:creator>Alison Baggott</dc:creator>
  <cp:lastModifiedBy>Sue Ainsworth</cp:lastModifiedBy>
  <cp:revision>23</cp:revision>
  <dcterms:created xsi:type="dcterms:W3CDTF">2019-06-11T15:19:39Z</dcterms:created>
  <dcterms:modified xsi:type="dcterms:W3CDTF">2023-10-23T18:45:24Z</dcterms:modified>
</cp:coreProperties>
</file>