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65" r:id="rId5"/>
    <p:sldId id="258" r:id="rId6"/>
    <p:sldId id="266"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55" d="100"/>
          <a:sy n="55" d="100"/>
        </p:scale>
        <p:origin x="102" y="4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FFC1F-22ED-47CB-85C9-412E83C1D44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78DF214-AEE7-4C30-8674-D49E004487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B628761-4D4A-4F66-AF4E-63199F9C1C95}"/>
              </a:ext>
            </a:extLst>
          </p:cNvPr>
          <p:cNvSpPr>
            <a:spLocks noGrp="1"/>
          </p:cNvSpPr>
          <p:nvPr>
            <p:ph type="dt" sz="half" idx="10"/>
          </p:nvPr>
        </p:nvSpPr>
        <p:spPr/>
        <p:txBody>
          <a:bodyPr/>
          <a:lstStyle/>
          <a:p>
            <a:fld id="{3178328F-B168-4849-AD02-8644647AEF2A}" type="datetimeFigureOut">
              <a:rPr lang="en-GB" smtClean="0"/>
              <a:t>07/05/2019</a:t>
            </a:fld>
            <a:endParaRPr lang="en-GB"/>
          </a:p>
        </p:txBody>
      </p:sp>
      <p:sp>
        <p:nvSpPr>
          <p:cNvPr id="5" name="Footer Placeholder 4">
            <a:extLst>
              <a:ext uri="{FF2B5EF4-FFF2-40B4-BE49-F238E27FC236}">
                <a16:creationId xmlns:a16="http://schemas.microsoft.com/office/drawing/2014/main" id="{2D291195-C578-4531-9BED-3DE8C80F2A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5AD0FF-6970-4C65-AB74-E10CCCC6AECB}"/>
              </a:ext>
            </a:extLst>
          </p:cNvPr>
          <p:cNvSpPr>
            <a:spLocks noGrp="1"/>
          </p:cNvSpPr>
          <p:nvPr>
            <p:ph type="sldNum" sz="quarter" idx="12"/>
          </p:nvPr>
        </p:nvSpPr>
        <p:spPr/>
        <p:txBody>
          <a:bodyPr/>
          <a:lstStyle/>
          <a:p>
            <a:fld id="{9C193E8D-D38C-4BE8-8117-00A63B1E926F}" type="slidenum">
              <a:rPr lang="en-GB" smtClean="0"/>
              <a:t>‹#›</a:t>
            </a:fld>
            <a:endParaRPr lang="en-GB"/>
          </a:p>
        </p:txBody>
      </p:sp>
    </p:spTree>
    <p:extLst>
      <p:ext uri="{BB962C8B-B14F-4D97-AF65-F5344CB8AC3E}">
        <p14:creationId xmlns:p14="http://schemas.microsoft.com/office/powerpoint/2010/main" val="27893491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AEEDF-FBB5-4564-AAFA-F0B08AC404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32B37E-7575-4B78-A0B0-31B679954B2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C5AAF1-5C76-4E2C-BCFA-F46907066ABF}"/>
              </a:ext>
            </a:extLst>
          </p:cNvPr>
          <p:cNvSpPr>
            <a:spLocks noGrp="1"/>
          </p:cNvSpPr>
          <p:nvPr>
            <p:ph type="dt" sz="half" idx="10"/>
          </p:nvPr>
        </p:nvSpPr>
        <p:spPr/>
        <p:txBody>
          <a:bodyPr/>
          <a:lstStyle/>
          <a:p>
            <a:fld id="{3178328F-B168-4849-AD02-8644647AEF2A}" type="datetimeFigureOut">
              <a:rPr lang="en-GB" smtClean="0"/>
              <a:t>07/05/2019</a:t>
            </a:fld>
            <a:endParaRPr lang="en-GB"/>
          </a:p>
        </p:txBody>
      </p:sp>
      <p:sp>
        <p:nvSpPr>
          <p:cNvPr id="5" name="Footer Placeholder 4">
            <a:extLst>
              <a:ext uri="{FF2B5EF4-FFF2-40B4-BE49-F238E27FC236}">
                <a16:creationId xmlns:a16="http://schemas.microsoft.com/office/drawing/2014/main" id="{67F0B9F9-CC8E-41EB-BE0F-FCFD7217A3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566B60-D72E-49D9-B21D-8EA75341C97D}"/>
              </a:ext>
            </a:extLst>
          </p:cNvPr>
          <p:cNvSpPr>
            <a:spLocks noGrp="1"/>
          </p:cNvSpPr>
          <p:nvPr>
            <p:ph type="sldNum" sz="quarter" idx="12"/>
          </p:nvPr>
        </p:nvSpPr>
        <p:spPr/>
        <p:txBody>
          <a:bodyPr/>
          <a:lstStyle/>
          <a:p>
            <a:fld id="{9C193E8D-D38C-4BE8-8117-00A63B1E926F}" type="slidenum">
              <a:rPr lang="en-GB" smtClean="0"/>
              <a:t>‹#›</a:t>
            </a:fld>
            <a:endParaRPr lang="en-GB"/>
          </a:p>
        </p:txBody>
      </p:sp>
    </p:spTree>
    <p:extLst>
      <p:ext uri="{BB962C8B-B14F-4D97-AF65-F5344CB8AC3E}">
        <p14:creationId xmlns:p14="http://schemas.microsoft.com/office/powerpoint/2010/main" val="35584525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6F0F9-3165-4165-99AA-06D98AF8D24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9F41D25-AB6D-47C5-B86B-AFA45087857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B49B937-0851-4484-9760-E8A5E74A3205}"/>
              </a:ext>
            </a:extLst>
          </p:cNvPr>
          <p:cNvSpPr>
            <a:spLocks noGrp="1"/>
          </p:cNvSpPr>
          <p:nvPr>
            <p:ph type="dt" sz="half" idx="10"/>
          </p:nvPr>
        </p:nvSpPr>
        <p:spPr/>
        <p:txBody>
          <a:bodyPr/>
          <a:lstStyle/>
          <a:p>
            <a:fld id="{3178328F-B168-4849-AD02-8644647AEF2A}" type="datetimeFigureOut">
              <a:rPr lang="en-GB" smtClean="0"/>
              <a:t>07/05/2019</a:t>
            </a:fld>
            <a:endParaRPr lang="en-GB"/>
          </a:p>
        </p:txBody>
      </p:sp>
      <p:sp>
        <p:nvSpPr>
          <p:cNvPr id="5" name="Footer Placeholder 4">
            <a:extLst>
              <a:ext uri="{FF2B5EF4-FFF2-40B4-BE49-F238E27FC236}">
                <a16:creationId xmlns:a16="http://schemas.microsoft.com/office/drawing/2014/main" id="{36D1D108-3A17-4FA9-8C40-9B61921D4A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A5AC72-DE9E-4DC7-8B1E-96FFF87D382B}"/>
              </a:ext>
            </a:extLst>
          </p:cNvPr>
          <p:cNvSpPr>
            <a:spLocks noGrp="1"/>
          </p:cNvSpPr>
          <p:nvPr>
            <p:ph type="sldNum" sz="quarter" idx="12"/>
          </p:nvPr>
        </p:nvSpPr>
        <p:spPr/>
        <p:txBody>
          <a:bodyPr/>
          <a:lstStyle/>
          <a:p>
            <a:fld id="{9C193E8D-D38C-4BE8-8117-00A63B1E926F}" type="slidenum">
              <a:rPr lang="en-GB" smtClean="0"/>
              <a:t>‹#›</a:t>
            </a:fld>
            <a:endParaRPr lang="en-GB"/>
          </a:p>
        </p:txBody>
      </p:sp>
    </p:spTree>
    <p:extLst>
      <p:ext uri="{BB962C8B-B14F-4D97-AF65-F5344CB8AC3E}">
        <p14:creationId xmlns:p14="http://schemas.microsoft.com/office/powerpoint/2010/main" val="761861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A8067-A362-4543-8D97-F47B708CF8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0579DB-05D0-475A-8146-BECB0C2285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5DB0E5-B360-4B4E-ADD9-E0197FCC8E0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9636F0-8B75-41A7-9259-BB283E7C9A41}"/>
              </a:ext>
            </a:extLst>
          </p:cNvPr>
          <p:cNvSpPr>
            <a:spLocks noGrp="1"/>
          </p:cNvSpPr>
          <p:nvPr>
            <p:ph type="dt" sz="half" idx="10"/>
          </p:nvPr>
        </p:nvSpPr>
        <p:spPr/>
        <p:txBody>
          <a:bodyPr/>
          <a:lstStyle/>
          <a:p>
            <a:fld id="{3178328F-B168-4849-AD02-8644647AEF2A}" type="datetimeFigureOut">
              <a:rPr lang="en-GB" smtClean="0"/>
              <a:t>07/05/2019</a:t>
            </a:fld>
            <a:endParaRPr lang="en-GB"/>
          </a:p>
        </p:txBody>
      </p:sp>
      <p:sp>
        <p:nvSpPr>
          <p:cNvPr id="6" name="Footer Placeholder 5">
            <a:extLst>
              <a:ext uri="{FF2B5EF4-FFF2-40B4-BE49-F238E27FC236}">
                <a16:creationId xmlns:a16="http://schemas.microsoft.com/office/drawing/2014/main" id="{658C474D-AE30-4A4A-A8FA-B12A462060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497C0A-C017-4ACE-8413-4140DC8DC7F9}"/>
              </a:ext>
            </a:extLst>
          </p:cNvPr>
          <p:cNvSpPr>
            <a:spLocks noGrp="1"/>
          </p:cNvSpPr>
          <p:nvPr>
            <p:ph type="sldNum" sz="quarter" idx="12"/>
          </p:nvPr>
        </p:nvSpPr>
        <p:spPr/>
        <p:txBody>
          <a:bodyPr/>
          <a:lstStyle/>
          <a:p>
            <a:fld id="{9C193E8D-D38C-4BE8-8117-00A63B1E926F}" type="slidenum">
              <a:rPr lang="en-GB" smtClean="0"/>
              <a:t>‹#›</a:t>
            </a:fld>
            <a:endParaRPr lang="en-GB"/>
          </a:p>
        </p:txBody>
      </p:sp>
    </p:spTree>
    <p:extLst>
      <p:ext uri="{BB962C8B-B14F-4D97-AF65-F5344CB8AC3E}">
        <p14:creationId xmlns:p14="http://schemas.microsoft.com/office/powerpoint/2010/main" val="1551687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483FE-D073-4700-8936-A4AE570BD2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34A143-5FF4-4E0F-A818-0762D81BF6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4949FB0-686D-4339-8172-77A40379528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0EFA0AD-7C57-42F7-9CC8-F56423CDABE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1B25B1-320E-43F2-A59E-E6A4610A922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9CC607D-3126-4F45-AD36-1C1FE81B8194}"/>
              </a:ext>
            </a:extLst>
          </p:cNvPr>
          <p:cNvSpPr>
            <a:spLocks noGrp="1"/>
          </p:cNvSpPr>
          <p:nvPr>
            <p:ph type="dt" sz="half" idx="10"/>
          </p:nvPr>
        </p:nvSpPr>
        <p:spPr/>
        <p:txBody>
          <a:bodyPr/>
          <a:lstStyle/>
          <a:p>
            <a:fld id="{3178328F-B168-4849-AD02-8644647AEF2A}" type="datetimeFigureOut">
              <a:rPr lang="en-GB" smtClean="0"/>
              <a:t>07/05/2019</a:t>
            </a:fld>
            <a:endParaRPr lang="en-GB"/>
          </a:p>
        </p:txBody>
      </p:sp>
      <p:sp>
        <p:nvSpPr>
          <p:cNvPr id="8" name="Footer Placeholder 7">
            <a:extLst>
              <a:ext uri="{FF2B5EF4-FFF2-40B4-BE49-F238E27FC236}">
                <a16:creationId xmlns:a16="http://schemas.microsoft.com/office/drawing/2014/main" id="{9DFF76C5-B0BC-444E-8B9A-B595940152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B108981-0718-4D78-87C0-03BE198B5F95}"/>
              </a:ext>
            </a:extLst>
          </p:cNvPr>
          <p:cNvSpPr>
            <a:spLocks noGrp="1"/>
          </p:cNvSpPr>
          <p:nvPr>
            <p:ph type="sldNum" sz="quarter" idx="12"/>
          </p:nvPr>
        </p:nvSpPr>
        <p:spPr/>
        <p:txBody>
          <a:bodyPr/>
          <a:lstStyle/>
          <a:p>
            <a:fld id="{9C193E8D-D38C-4BE8-8117-00A63B1E926F}" type="slidenum">
              <a:rPr lang="en-GB" smtClean="0"/>
              <a:t>‹#›</a:t>
            </a:fld>
            <a:endParaRPr lang="en-GB"/>
          </a:p>
        </p:txBody>
      </p:sp>
    </p:spTree>
    <p:extLst>
      <p:ext uri="{BB962C8B-B14F-4D97-AF65-F5344CB8AC3E}">
        <p14:creationId xmlns:p14="http://schemas.microsoft.com/office/powerpoint/2010/main" val="12986968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3C46A-510E-43E8-AF64-2A0C05C1094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A78FC19-809F-48AD-8E79-B3EEDB04B98A}"/>
              </a:ext>
            </a:extLst>
          </p:cNvPr>
          <p:cNvSpPr>
            <a:spLocks noGrp="1"/>
          </p:cNvSpPr>
          <p:nvPr>
            <p:ph type="dt" sz="half" idx="10"/>
          </p:nvPr>
        </p:nvSpPr>
        <p:spPr/>
        <p:txBody>
          <a:bodyPr/>
          <a:lstStyle/>
          <a:p>
            <a:fld id="{3178328F-B168-4849-AD02-8644647AEF2A}" type="datetimeFigureOut">
              <a:rPr lang="en-GB" smtClean="0"/>
              <a:t>07/05/2019</a:t>
            </a:fld>
            <a:endParaRPr lang="en-GB"/>
          </a:p>
        </p:txBody>
      </p:sp>
      <p:sp>
        <p:nvSpPr>
          <p:cNvPr id="4" name="Footer Placeholder 3">
            <a:extLst>
              <a:ext uri="{FF2B5EF4-FFF2-40B4-BE49-F238E27FC236}">
                <a16:creationId xmlns:a16="http://schemas.microsoft.com/office/drawing/2014/main" id="{E5A53FF7-148C-42D3-8578-C839C659C94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0E96A7F-B9DD-4DC6-83B7-E0DA1D9900CC}"/>
              </a:ext>
            </a:extLst>
          </p:cNvPr>
          <p:cNvSpPr>
            <a:spLocks noGrp="1"/>
          </p:cNvSpPr>
          <p:nvPr>
            <p:ph type="sldNum" sz="quarter" idx="12"/>
          </p:nvPr>
        </p:nvSpPr>
        <p:spPr/>
        <p:txBody>
          <a:bodyPr/>
          <a:lstStyle/>
          <a:p>
            <a:fld id="{9C193E8D-D38C-4BE8-8117-00A63B1E926F}" type="slidenum">
              <a:rPr lang="en-GB" smtClean="0"/>
              <a:t>‹#›</a:t>
            </a:fld>
            <a:endParaRPr lang="en-GB"/>
          </a:p>
        </p:txBody>
      </p:sp>
    </p:spTree>
    <p:extLst>
      <p:ext uri="{BB962C8B-B14F-4D97-AF65-F5344CB8AC3E}">
        <p14:creationId xmlns:p14="http://schemas.microsoft.com/office/powerpoint/2010/main" val="2372684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990750-2241-4C69-8FDE-0B454BFD68D7}"/>
              </a:ext>
            </a:extLst>
          </p:cNvPr>
          <p:cNvSpPr>
            <a:spLocks noGrp="1"/>
          </p:cNvSpPr>
          <p:nvPr>
            <p:ph type="dt" sz="half" idx="10"/>
          </p:nvPr>
        </p:nvSpPr>
        <p:spPr/>
        <p:txBody>
          <a:bodyPr/>
          <a:lstStyle/>
          <a:p>
            <a:fld id="{3178328F-B168-4849-AD02-8644647AEF2A}" type="datetimeFigureOut">
              <a:rPr lang="en-GB" smtClean="0"/>
              <a:t>07/05/2019</a:t>
            </a:fld>
            <a:endParaRPr lang="en-GB"/>
          </a:p>
        </p:txBody>
      </p:sp>
      <p:sp>
        <p:nvSpPr>
          <p:cNvPr id="3" name="Footer Placeholder 2">
            <a:extLst>
              <a:ext uri="{FF2B5EF4-FFF2-40B4-BE49-F238E27FC236}">
                <a16:creationId xmlns:a16="http://schemas.microsoft.com/office/drawing/2014/main" id="{7EDAC1EE-CB04-4041-8C7C-DB30554DC2E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C29DD3B-E339-44AD-A44D-6F17A9901B18}"/>
              </a:ext>
            </a:extLst>
          </p:cNvPr>
          <p:cNvSpPr>
            <a:spLocks noGrp="1"/>
          </p:cNvSpPr>
          <p:nvPr>
            <p:ph type="sldNum" sz="quarter" idx="12"/>
          </p:nvPr>
        </p:nvSpPr>
        <p:spPr/>
        <p:txBody>
          <a:bodyPr/>
          <a:lstStyle/>
          <a:p>
            <a:fld id="{9C193E8D-D38C-4BE8-8117-00A63B1E926F}" type="slidenum">
              <a:rPr lang="en-GB" smtClean="0"/>
              <a:t>‹#›</a:t>
            </a:fld>
            <a:endParaRPr lang="en-GB"/>
          </a:p>
        </p:txBody>
      </p:sp>
    </p:spTree>
    <p:extLst>
      <p:ext uri="{BB962C8B-B14F-4D97-AF65-F5344CB8AC3E}">
        <p14:creationId xmlns:p14="http://schemas.microsoft.com/office/powerpoint/2010/main" val="15299221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6A962-E21A-4BA3-A62C-C53A692EEB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C69EF2-8E04-4A3F-A420-2630A548FD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F8D25C5-A673-4D37-A802-A6081D588D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F9F84C-7D97-4C32-8D16-3624973FFBFC}"/>
              </a:ext>
            </a:extLst>
          </p:cNvPr>
          <p:cNvSpPr>
            <a:spLocks noGrp="1"/>
          </p:cNvSpPr>
          <p:nvPr>
            <p:ph type="dt" sz="half" idx="10"/>
          </p:nvPr>
        </p:nvSpPr>
        <p:spPr/>
        <p:txBody>
          <a:bodyPr/>
          <a:lstStyle/>
          <a:p>
            <a:fld id="{3178328F-B168-4849-AD02-8644647AEF2A}" type="datetimeFigureOut">
              <a:rPr lang="en-GB" smtClean="0"/>
              <a:t>07/05/2019</a:t>
            </a:fld>
            <a:endParaRPr lang="en-GB"/>
          </a:p>
        </p:txBody>
      </p:sp>
      <p:sp>
        <p:nvSpPr>
          <p:cNvPr id="6" name="Footer Placeholder 5">
            <a:extLst>
              <a:ext uri="{FF2B5EF4-FFF2-40B4-BE49-F238E27FC236}">
                <a16:creationId xmlns:a16="http://schemas.microsoft.com/office/drawing/2014/main" id="{3BB86205-C7EA-4CEC-BD6A-5C5B6D0532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3DD8CC-D04C-43E8-9868-4AB6BA52410F}"/>
              </a:ext>
            </a:extLst>
          </p:cNvPr>
          <p:cNvSpPr>
            <a:spLocks noGrp="1"/>
          </p:cNvSpPr>
          <p:nvPr>
            <p:ph type="sldNum" sz="quarter" idx="12"/>
          </p:nvPr>
        </p:nvSpPr>
        <p:spPr/>
        <p:txBody>
          <a:bodyPr/>
          <a:lstStyle/>
          <a:p>
            <a:fld id="{9C193E8D-D38C-4BE8-8117-00A63B1E926F}" type="slidenum">
              <a:rPr lang="en-GB" smtClean="0"/>
              <a:t>‹#›</a:t>
            </a:fld>
            <a:endParaRPr lang="en-GB"/>
          </a:p>
        </p:txBody>
      </p:sp>
    </p:spTree>
    <p:extLst>
      <p:ext uri="{BB962C8B-B14F-4D97-AF65-F5344CB8AC3E}">
        <p14:creationId xmlns:p14="http://schemas.microsoft.com/office/powerpoint/2010/main" val="1206065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1CB53-C3C5-4B2D-AC3C-943BA32E0F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D0DB10D-1236-4F10-A7F2-F554675B713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9F99B3-A5A6-4B43-9ACE-0AD8441A1B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96E2D5-315D-411A-8AF4-D3C3BB82BAAD}"/>
              </a:ext>
            </a:extLst>
          </p:cNvPr>
          <p:cNvSpPr>
            <a:spLocks noGrp="1"/>
          </p:cNvSpPr>
          <p:nvPr>
            <p:ph type="dt" sz="half" idx="10"/>
          </p:nvPr>
        </p:nvSpPr>
        <p:spPr/>
        <p:txBody>
          <a:bodyPr/>
          <a:lstStyle/>
          <a:p>
            <a:fld id="{3178328F-B168-4849-AD02-8644647AEF2A}" type="datetimeFigureOut">
              <a:rPr lang="en-GB" smtClean="0"/>
              <a:t>07/05/2019</a:t>
            </a:fld>
            <a:endParaRPr lang="en-GB"/>
          </a:p>
        </p:txBody>
      </p:sp>
      <p:sp>
        <p:nvSpPr>
          <p:cNvPr id="6" name="Footer Placeholder 5">
            <a:extLst>
              <a:ext uri="{FF2B5EF4-FFF2-40B4-BE49-F238E27FC236}">
                <a16:creationId xmlns:a16="http://schemas.microsoft.com/office/drawing/2014/main" id="{5B51F28F-8C1E-4E42-AA4B-8CF41F9E16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48D741-6D58-4AB6-B02C-B76C24202549}"/>
              </a:ext>
            </a:extLst>
          </p:cNvPr>
          <p:cNvSpPr>
            <a:spLocks noGrp="1"/>
          </p:cNvSpPr>
          <p:nvPr>
            <p:ph type="sldNum" sz="quarter" idx="12"/>
          </p:nvPr>
        </p:nvSpPr>
        <p:spPr/>
        <p:txBody>
          <a:bodyPr/>
          <a:lstStyle/>
          <a:p>
            <a:fld id="{9C193E8D-D38C-4BE8-8117-00A63B1E926F}" type="slidenum">
              <a:rPr lang="en-GB" smtClean="0"/>
              <a:t>‹#›</a:t>
            </a:fld>
            <a:endParaRPr lang="en-GB"/>
          </a:p>
        </p:txBody>
      </p:sp>
    </p:spTree>
    <p:extLst>
      <p:ext uri="{BB962C8B-B14F-4D97-AF65-F5344CB8AC3E}">
        <p14:creationId xmlns:p14="http://schemas.microsoft.com/office/powerpoint/2010/main" val="380964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55E7E-D52C-4229-AC72-4E748A376F4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F9A496-E6BC-4796-8236-F5F2CE14BA1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E7239A-59D8-4866-B25E-C2208F90BD5B}"/>
              </a:ext>
            </a:extLst>
          </p:cNvPr>
          <p:cNvSpPr>
            <a:spLocks noGrp="1"/>
          </p:cNvSpPr>
          <p:nvPr>
            <p:ph type="dt" sz="half" idx="10"/>
          </p:nvPr>
        </p:nvSpPr>
        <p:spPr/>
        <p:txBody>
          <a:bodyPr/>
          <a:lstStyle/>
          <a:p>
            <a:fld id="{3178328F-B168-4849-AD02-8644647AEF2A}" type="datetimeFigureOut">
              <a:rPr lang="en-GB" smtClean="0"/>
              <a:t>07/05/2019</a:t>
            </a:fld>
            <a:endParaRPr lang="en-GB"/>
          </a:p>
        </p:txBody>
      </p:sp>
      <p:sp>
        <p:nvSpPr>
          <p:cNvPr id="5" name="Footer Placeholder 4">
            <a:extLst>
              <a:ext uri="{FF2B5EF4-FFF2-40B4-BE49-F238E27FC236}">
                <a16:creationId xmlns:a16="http://schemas.microsoft.com/office/drawing/2014/main" id="{72A8F7F3-9D40-4DF0-83A9-FBFF002539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42E4FD-BA21-44DA-87BC-5DB16A62763F}"/>
              </a:ext>
            </a:extLst>
          </p:cNvPr>
          <p:cNvSpPr>
            <a:spLocks noGrp="1"/>
          </p:cNvSpPr>
          <p:nvPr>
            <p:ph type="sldNum" sz="quarter" idx="12"/>
          </p:nvPr>
        </p:nvSpPr>
        <p:spPr/>
        <p:txBody>
          <a:bodyPr/>
          <a:lstStyle/>
          <a:p>
            <a:fld id="{9C193E8D-D38C-4BE8-8117-00A63B1E926F}" type="slidenum">
              <a:rPr lang="en-GB" smtClean="0"/>
              <a:t>‹#›</a:t>
            </a:fld>
            <a:endParaRPr lang="en-GB"/>
          </a:p>
        </p:txBody>
      </p:sp>
    </p:spTree>
    <p:extLst>
      <p:ext uri="{BB962C8B-B14F-4D97-AF65-F5344CB8AC3E}">
        <p14:creationId xmlns:p14="http://schemas.microsoft.com/office/powerpoint/2010/main" val="5951405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69A9ED-6520-4DCE-84D1-159800ED218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B90284-7AE9-4BC5-83BF-CA5E632EB5C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D0FBC3-CF6E-4FCF-96C4-BB1239017E57}"/>
              </a:ext>
            </a:extLst>
          </p:cNvPr>
          <p:cNvSpPr>
            <a:spLocks noGrp="1"/>
          </p:cNvSpPr>
          <p:nvPr>
            <p:ph type="dt" sz="half" idx="10"/>
          </p:nvPr>
        </p:nvSpPr>
        <p:spPr/>
        <p:txBody>
          <a:bodyPr/>
          <a:lstStyle/>
          <a:p>
            <a:fld id="{3178328F-B168-4849-AD02-8644647AEF2A}" type="datetimeFigureOut">
              <a:rPr lang="en-GB" smtClean="0"/>
              <a:t>07/05/2019</a:t>
            </a:fld>
            <a:endParaRPr lang="en-GB"/>
          </a:p>
        </p:txBody>
      </p:sp>
      <p:sp>
        <p:nvSpPr>
          <p:cNvPr id="5" name="Footer Placeholder 4">
            <a:extLst>
              <a:ext uri="{FF2B5EF4-FFF2-40B4-BE49-F238E27FC236}">
                <a16:creationId xmlns:a16="http://schemas.microsoft.com/office/drawing/2014/main" id="{3DE119F3-296E-4F89-BA08-7421DEDC13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D102C3-96BD-436E-A6E6-742A44168D52}"/>
              </a:ext>
            </a:extLst>
          </p:cNvPr>
          <p:cNvSpPr>
            <a:spLocks noGrp="1"/>
          </p:cNvSpPr>
          <p:nvPr>
            <p:ph type="sldNum" sz="quarter" idx="12"/>
          </p:nvPr>
        </p:nvSpPr>
        <p:spPr/>
        <p:txBody>
          <a:bodyPr/>
          <a:lstStyle/>
          <a:p>
            <a:fld id="{9C193E8D-D38C-4BE8-8117-00A63B1E926F}" type="slidenum">
              <a:rPr lang="en-GB" smtClean="0"/>
              <a:t>‹#›</a:t>
            </a:fld>
            <a:endParaRPr lang="en-GB"/>
          </a:p>
        </p:txBody>
      </p:sp>
    </p:spTree>
    <p:extLst>
      <p:ext uri="{BB962C8B-B14F-4D97-AF65-F5344CB8AC3E}">
        <p14:creationId xmlns:p14="http://schemas.microsoft.com/office/powerpoint/2010/main" val="2090297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3AF6F2-47AA-4CAB-9A5A-9F0F2E14EB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7F7BC4-3F0E-48A3-9C09-ACFC2CF62E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D268A7-DC51-42AA-8DC3-31D0E2185C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78328F-B168-4849-AD02-8644647AEF2A}" type="datetimeFigureOut">
              <a:rPr lang="en-GB" smtClean="0"/>
              <a:t>07/05/2019</a:t>
            </a:fld>
            <a:endParaRPr lang="en-GB"/>
          </a:p>
        </p:txBody>
      </p:sp>
      <p:sp>
        <p:nvSpPr>
          <p:cNvPr id="5" name="Footer Placeholder 4">
            <a:extLst>
              <a:ext uri="{FF2B5EF4-FFF2-40B4-BE49-F238E27FC236}">
                <a16:creationId xmlns:a16="http://schemas.microsoft.com/office/drawing/2014/main" id="{84062BE9-FB0D-4CAE-BE35-F41C3E0546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4C72200-81D8-40FA-90EB-D7DEC79836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193E8D-D38C-4BE8-8117-00A63B1E926F}" type="slidenum">
              <a:rPr lang="en-GB" smtClean="0"/>
              <a:t>‹#›</a:t>
            </a:fld>
            <a:endParaRPr lang="en-GB"/>
          </a:p>
        </p:txBody>
      </p:sp>
    </p:spTree>
    <p:extLst>
      <p:ext uri="{BB962C8B-B14F-4D97-AF65-F5344CB8AC3E}">
        <p14:creationId xmlns:p14="http://schemas.microsoft.com/office/powerpoint/2010/main" val="3809754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en.wikipedia.org/wiki/University_of_Wales_Trinity_Saint_David" TargetMode="External"/><Relationship Id="rId5" Type="http://schemas.openxmlformats.org/officeDocument/2006/relationships/image" Target="../media/image2.png"/><Relationship Id="rId4" Type="http://schemas.openxmlformats.org/officeDocument/2006/relationships/hyperlink" Target="http://www.enoicheillusioni.com/2011/03/evolution/"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profslusos.blogspot.com/2013/08/para-quando-publicitacao-das-listas-de.html"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http://www.publicdomainpictures.net/view-image.php?image=49294&amp;picture=&amp;jazyk=JP" TargetMode="External"/><Relationship Id="rId5" Type="http://schemas.openxmlformats.org/officeDocument/2006/relationships/image" Target="../media/image4.jpg"/><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www.flickr.com/photos/elycefeliz/3877718777/" TargetMode="External"/><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flickr.com/photos/bala_/5113172709/in/photolist-8MQm7a-mzBGim-jvUv95-fftUyh-bgKdXt-qLG9WZ-jvRG1v-k8Y9M8-8jgBmv-f3BonA-7WppVR-qgUw8V-fGmxZS-qwBnFE-asuhUi-nUE6hF-pZjT68-qhtwmM-azdZgS-nVGyi9-piaf1M-ecD4T1-osAPcN-owYC5Z-cigQPQ-h4fYdF-gLfBQD-qwBhbm-dRq2oV-8gwp7g-gPbnRZ-i2mqxm-eRreS2-nDdFLY-cooFz9-qHzFho-p4ER1t-9Qng7m-qyTrSa-qwBgNh-qyHri8-nS9trf-pLHduz-7qCmzE-86AbcK-oRLeJC-89tXB3-oAWuYE-q5KQWj-qEhSYX" TargetMode="External"/><Relationship Id="rId2" Type="http://schemas.openxmlformats.org/officeDocument/2006/relationships/image" Target="../media/image6.jpg"/><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lipart&#10;&#10;Description automatically generated">
            <a:extLst>
              <a:ext uri="{FF2B5EF4-FFF2-40B4-BE49-F238E27FC236}">
                <a16:creationId xmlns:a16="http://schemas.microsoft.com/office/drawing/2014/main" id="{65E84729-8817-4DAA-B733-159AC5E516BB}"/>
              </a:ext>
            </a:extLst>
          </p:cNvPr>
          <p:cNvPicPr>
            <a:picLocks noChangeAspect="1"/>
          </p:cNvPicPr>
          <p:nvPr/>
        </p:nvPicPr>
        <p:blipFill>
          <a:blip r:embed="rId2">
            <a:extLst>
              <a:ext uri="{BEBA8EAE-BF5A-486C-A8C5-ECC9F3942E4B}">
                <a14:imgProps xmlns:a14="http://schemas.microsoft.com/office/drawing/2010/main">
                  <a14:imgLayer r:embed="rId3">
                    <a14:imgEffect>
                      <a14:artisticGlowDiffused/>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281" y="1"/>
            <a:ext cx="12195281" cy="6858000"/>
          </a:xfrm>
          <a:prstGeom prst="rect">
            <a:avLst/>
          </a:prstGeom>
          <a:ln>
            <a:noFill/>
          </a:ln>
          <a:effectLst>
            <a:outerShdw blurRad="190500" algn="tl" rotWithShape="0">
              <a:srgbClr val="000000">
                <a:alpha val="70000"/>
              </a:srgbClr>
            </a:outerShdw>
          </a:effectLst>
        </p:spPr>
      </p:pic>
      <p:sp>
        <p:nvSpPr>
          <p:cNvPr id="2" name="Title 1">
            <a:extLst>
              <a:ext uri="{FF2B5EF4-FFF2-40B4-BE49-F238E27FC236}">
                <a16:creationId xmlns:a16="http://schemas.microsoft.com/office/drawing/2014/main" id="{0CF5DCCB-5563-4954-9080-F6C6FDB11439}"/>
              </a:ext>
            </a:extLst>
          </p:cNvPr>
          <p:cNvSpPr>
            <a:spLocks noGrp="1"/>
          </p:cNvSpPr>
          <p:nvPr>
            <p:ph type="ctrTitle"/>
          </p:nvPr>
        </p:nvSpPr>
        <p:spPr/>
        <p:txBody>
          <a:bodyPr>
            <a:noAutofit/>
          </a:bodyPr>
          <a:lstStyle/>
          <a:p>
            <a:r>
              <a:rPr lang="en-GB" b="1" dirty="0">
                <a:latin typeface="Times New Roman" panose="02020603050405020304" pitchFamily="18" charset="0"/>
                <a:cs typeface="Times New Roman" panose="02020603050405020304" pitchFamily="18" charset="0"/>
              </a:rPr>
              <a:t>Is evolutionary psychology a valid basis for explaining psychological concepts? </a:t>
            </a:r>
          </a:p>
        </p:txBody>
      </p:sp>
      <p:sp>
        <p:nvSpPr>
          <p:cNvPr id="3" name="Subtitle 2">
            <a:extLst>
              <a:ext uri="{FF2B5EF4-FFF2-40B4-BE49-F238E27FC236}">
                <a16:creationId xmlns:a16="http://schemas.microsoft.com/office/drawing/2014/main" id="{F6814B10-7FB7-41AD-BD04-5372013F5798}"/>
              </a:ext>
            </a:extLst>
          </p:cNvPr>
          <p:cNvSpPr>
            <a:spLocks noGrp="1"/>
          </p:cNvSpPr>
          <p:nvPr>
            <p:ph type="subTitle" idx="1"/>
          </p:nvPr>
        </p:nvSpPr>
        <p:spPr/>
        <p:txBody>
          <a:bodyPr>
            <a:normAutofit lnSpcReduction="10000"/>
          </a:bodyPr>
          <a:lstStyle/>
          <a:p>
            <a:pPr algn="l"/>
            <a:r>
              <a:rPr lang="en-GB" b="1" dirty="0">
                <a:latin typeface="Times New Roman" panose="02020603050405020304" pitchFamily="18" charset="0"/>
                <a:cs typeface="Times New Roman" panose="02020603050405020304" pitchFamily="18" charset="0"/>
              </a:rPr>
              <a:t>Student ID number: 1707419</a:t>
            </a:r>
          </a:p>
          <a:p>
            <a:pPr algn="l"/>
            <a:r>
              <a:rPr lang="en-GB" b="1" dirty="0">
                <a:latin typeface="Times New Roman" panose="02020603050405020304" pitchFamily="18" charset="0"/>
                <a:cs typeface="Times New Roman" panose="02020603050405020304" pitchFamily="18" charset="0"/>
              </a:rPr>
              <a:t>Programme: BSc Psychology</a:t>
            </a:r>
          </a:p>
          <a:p>
            <a:pPr algn="l"/>
            <a:r>
              <a:rPr lang="en-GB" b="1" dirty="0">
                <a:latin typeface="Times New Roman" panose="02020603050405020304" pitchFamily="18" charset="0"/>
                <a:cs typeface="Times New Roman" panose="02020603050405020304" pitchFamily="18" charset="0"/>
              </a:rPr>
              <a:t>Module: Current Debates</a:t>
            </a:r>
          </a:p>
          <a:p>
            <a:pPr algn="l"/>
            <a:r>
              <a:rPr lang="en-GB" b="1" dirty="0">
                <a:latin typeface="Times New Roman" panose="02020603050405020304" pitchFamily="18" charset="0"/>
                <a:cs typeface="Times New Roman" panose="02020603050405020304" pitchFamily="18" charset="0"/>
              </a:rPr>
              <a:t>Module code: M5X02154</a:t>
            </a:r>
          </a:p>
        </p:txBody>
      </p:sp>
      <p:pic>
        <p:nvPicPr>
          <p:cNvPr id="8" name="Picture 7" descr="A close up of a logo&#10;&#10;Description automatically generated">
            <a:extLst>
              <a:ext uri="{FF2B5EF4-FFF2-40B4-BE49-F238E27FC236}">
                <a16:creationId xmlns:a16="http://schemas.microsoft.com/office/drawing/2014/main" id="{332BEF3F-D8B9-451C-987F-E0426012910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47445" y="17309"/>
            <a:ext cx="2753109" cy="1105054"/>
          </a:xfrm>
          <a:prstGeom prst="rect">
            <a:avLst/>
          </a:prstGeom>
        </p:spPr>
      </p:pic>
    </p:spTree>
    <p:extLst>
      <p:ext uri="{BB962C8B-B14F-4D97-AF65-F5344CB8AC3E}">
        <p14:creationId xmlns:p14="http://schemas.microsoft.com/office/powerpoint/2010/main" val="3597505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picture containing vector graphics&#10;&#10;Description automatically generated">
            <a:extLst>
              <a:ext uri="{FF2B5EF4-FFF2-40B4-BE49-F238E27FC236}">
                <a16:creationId xmlns:a16="http://schemas.microsoft.com/office/drawing/2014/main" id="{1CE31754-221F-41E8-B4C9-48BE8FBAA76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6926" y="263197"/>
            <a:ext cx="6429375" cy="6858000"/>
          </a:xfrm>
          <a:prstGeom prst="rect">
            <a:avLst/>
          </a:prstGeom>
          <a:effectLst>
            <a:glow rad="139700">
              <a:schemeClr val="accent5">
                <a:satMod val="175000"/>
                <a:alpha val="40000"/>
              </a:schemeClr>
            </a:glow>
          </a:effectLst>
        </p:spPr>
      </p:pic>
      <p:sp>
        <p:nvSpPr>
          <p:cNvPr id="13" name="TextBox 12">
            <a:extLst>
              <a:ext uri="{FF2B5EF4-FFF2-40B4-BE49-F238E27FC236}">
                <a16:creationId xmlns:a16="http://schemas.microsoft.com/office/drawing/2014/main" id="{E656BFB4-5C5A-42DB-8FE9-5EBFF0D3F11C}"/>
              </a:ext>
            </a:extLst>
          </p:cNvPr>
          <p:cNvSpPr txBox="1"/>
          <p:nvPr/>
        </p:nvSpPr>
        <p:spPr>
          <a:xfrm>
            <a:off x="2881312" y="6858000"/>
            <a:ext cx="6429375" cy="230832"/>
          </a:xfrm>
          <a:prstGeom prst="rect">
            <a:avLst/>
          </a:prstGeom>
          <a:noFill/>
        </p:spPr>
        <p:txBody>
          <a:bodyPr wrap="square" rtlCol="0">
            <a:spAutoFit/>
          </a:bodyPr>
          <a:lstStyle/>
          <a:p>
            <a:r>
              <a:rPr lang="en-GB" sz="900">
                <a:hlinkClick r:id="rId3" tooltip="http://profslusos.blogspot.com/2013/08/para-quando-publicitacao-das-listas-de.html"/>
              </a:rPr>
              <a:t>This Photo</a:t>
            </a:r>
            <a:r>
              <a:rPr lang="en-GB" sz="900"/>
              <a:t> by Unknown Author is licensed under </a:t>
            </a:r>
            <a:r>
              <a:rPr lang="en-GB" sz="900">
                <a:hlinkClick r:id="rId4" tooltip="https://creativecommons.org/licenses/by-sa/3.0/"/>
              </a:rPr>
              <a:t>CC BY-SA</a:t>
            </a:r>
            <a:endParaRPr lang="en-GB" sz="900"/>
          </a:p>
        </p:txBody>
      </p:sp>
      <p:pic>
        <p:nvPicPr>
          <p:cNvPr id="15" name="Picture 14">
            <a:extLst>
              <a:ext uri="{FF2B5EF4-FFF2-40B4-BE49-F238E27FC236}">
                <a16:creationId xmlns:a16="http://schemas.microsoft.com/office/drawing/2014/main" id="{6A35343A-2271-427A-99B0-296D80D1E2D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46366" y="874855"/>
            <a:ext cx="2161680" cy="2024270"/>
          </a:xfrm>
          <a:prstGeom prst="rect">
            <a:avLst/>
          </a:prstGeom>
        </p:spPr>
      </p:pic>
      <p:sp>
        <p:nvSpPr>
          <p:cNvPr id="2" name="TextBox 1">
            <a:extLst>
              <a:ext uri="{FF2B5EF4-FFF2-40B4-BE49-F238E27FC236}">
                <a16:creationId xmlns:a16="http://schemas.microsoft.com/office/drawing/2014/main" id="{376F6C9A-2E7B-4195-B1A7-3679278DF188}"/>
              </a:ext>
            </a:extLst>
          </p:cNvPr>
          <p:cNvSpPr txBox="1"/>
          <p:nvPr/>
        </p:nvSpPr>
        <p:spPr>
          <a:xfrm>
            <a:off x="3737022" y="3594532"/>
            <a:ext cx="8196653" cy="2862322"/>
          </a:xfrm>
          <a:prstGeom prst="rect">
            <a:avLst/>
          </a:prstGeom>
          <a:noFill/>
        </p:spPr>
        <p:txBody>
          <a:bodyPr wrap="square" rtlCol="0">
            <a:spAutoFit/>
          </a:bodyPr>
          <a:lstStyle/>
          <a:p>
            <a:endParaRPr lang="en-GB" b="1" dirty="0"/>
          </a:p>
          <a:p>
            <a:r>
              <a:rPr lang="en-GB" b="1" dirty="0"/>
              <a:t>Darwin's argument:</a:t>
            </a:r>
          </a:p>
          <a:p>
            <a:r>
              <a:rPr lang="en-GB" b="1" dirty="0"/>
              <a:t>human and animal survival mechanism is a product of natural selection.</a:t>
            </a:r>
          </a:p>
          <a:p>
            <a:r>
              <a:rPr lang="en-GB" b="1" dirty="0"/>
              <a:t>Natural selection is the way by which the variance within a species that are most fit to survive in their environment triumph in the reproductive game against other species with less fit variances.</a:t>
            </a:r>
          </a:p>
          <a:p>
            <a:r>
              <a:rPr lang="en-GB" b="1" dirty="0"/>
              <a:t>Sexual selection by the two sexes of a species can be explained trough the two sexes determination to ensure survival. Each sex will seek to find a mate that is deemed the most fit physically and psychologically to ensure survival of the species (carrying on their genes to the next generation) (Crawford, 1989).</a:t>
            </a:r>
          </a:p>
        </p:txBody>
      </p:sp>
      <p:sp>
        <p:nvSpPr>
          <p:cNvPr id="4" name="TextBox 3">
            <a:extLst>
              <a:ext uri="{FF2B5EF4-FFF2-40B4-BE49-F238E27FC236}">
                <a16:creationId xmlns:a16="http://schemas.microsoft.com/office/drawing/2014/main" id="{32B993B6-BBA2-475D-B757-4CD74FE19426}"/>
              </a:ext>
            </a:extLst>
          </p:cNvPr>
          <p:cNvSpPr txBox="1"/>
          <p:nvPr/>
        </p:nvSpPr>
        <p:spPr>
          <a:xfrm>
            <a:off x="4267200" y="401146"/>
            <a:ext cx="5761048" cy="2031325"/>
          </a:xfrm>
          <a:prstGeom prst="rect">
            <a:avLst/>
          </a:prstGeom>
          <a:noFill/>
        </p:spPr>
        <p:txBody>
          <a:bodyPr wrap="square" rtlCol="0">
            <a:spAutoFit/>
          </a:bodyPr>
          <a:lstStyle/>
          <a:p>
            <a:pPr lvl="0"/>
            <a:r>
              <a:rPr lang="en-GB" b="1" dirty="0">
                <a:solidFill>
                  <a:prstClr val="black"/>
                </a:solidFill>
              </a:rPr>
              <a:t>Evolutionary psychology originated from the works of Charles Darwin (1859).</a:t>
            </a:r>
          </a:p>
          <a:p>
            <a:pPr lvl="0"/>
            <a:r>
              <a:rPr lang="en-GB" b="1" dirty="0">
                <a:solidFill>
                  <a:prstClr val="black"/>
                </a:solidFill>
              </a:rPr>
              <a:t>Darwin was the first to consider natural selection and sexual selection as theoretical constructs to explain animal and human physical and psychological adaptions and their contributions to our survival as a species to our long-standing changing environment</a:t>
            </a:r>
            <a:r>
              <a:rPr lang="en-GB" dirty="0">
                <a:solidFill>
                  <a:prstClr val="black"/>
                </a:solidFill>
              </a:rPr>
              <a:t>.</a:t>
            </a:r>
          </a:p>
        </p:txBody>
      </p:sp>
    </p:spTree>
    <p:extLst>
      <p:ext uri="{BB962C8B-B14F-4D97-AF65-F5344CB8AC3E}">
        <p14:creationId xmlns:p14="http://schemas.microsoft.com/office/powerpoint/2010/main" val="2146861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close up of a crosswalk&#10;&#10;Description automatically generated">
            <a:extLst>
              <a:ext uri="{FF2B5EF4-FFF2-40B4-BE49-F238E27FC236}">
                <a16:creationId xmlns:a16="http://schemas.microsoft.com/office/drawing/2014/main" id="{6BC88759-6A61-4DD7-917D-CC67CA6511A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12364278" cy="6858000"/>
          </a:xfrm>
          <a:prstGeom prst="rect">
            <a:avLst/>
          </a:prstGeom>
          <a:effectLst>
            <a:softEdge rad="635000"/>
          </a:effectLst>
        </p:spPr>
      </p:pic>
      <p:sp>
        <p:nvSpPr>
          <p:cNvPr id="4" name="TextBox 3">
            <a:extLst>
              <a:ext uri="{FF2B5EF4-FFF2-40B4-BE49-F238E27FC236}">
                <a16:creationId xmlns:a16="http://schemas.microsoft.com/office/drawing/2014/main" id="{91063777-77CA-4F5F-83DF-D14688753718}"/>
              </a:ext>
            </a:extLst>
          </p:cNvPr>
          <p:cNvSpPr txBox="1"/>
          <p:nvPr/>
        </p:nvSpPr>
        <p:spPr>
          <a:xfrm>
            <a:off x="636104" y="986570"/>
            <a:ext cx="4518991" cy="2031325"/>
          </a:xfrm>
          <a:prstGeom prst="rect">
            <a:avLst/>
          </a:prstGeom>
          <a:noFill/>
        </p:spPr>
        <p:txBody>
          <a:bodyPr wrap="square" rtlCol="0">
            <a:spAutoFit/>
          </a:bodyPr>
          <a:lstStyle/>
          <a:p>
            <a:r>
              <a:rPr lang="en-GB" b="1" dirty="0"/>
              <a:t>Today, evolutionary psychology primarily seek to utilise these Darwinian principles and use these theories of natural selection, sexual selection (Darwin, 1859) and inclusive fitness (Hamilton,1964) to explain the evolution of psychological adaptions in humans such as personality and behaviour.</a:t>
            </a:r>
          </a:p>
        </p:txBody>
      </p:sp>
      <p:sp>
        <p:nvSpPr>
          <p:cNvPr id="5" name="TextBox 4">
            <a:extLst>
              <a:ext uri="{FF2B5EF4-FFF2-40B4-BE49-F238E27FC236}">
                <a16:creationId xmlns:a16="http://schemas.microsoft.com/office/drawing/2014/main" id="{51242CD6-C0EC-4251-B571-7F7B08A8BB03}"/>
              </a:ext>
            </a:extLst>
          </p:cNvPr>
          <p:cNvSpPr txBox="1"/>
          <p:nvPr/>
        </p:nvSpPr>
        <p:spPr>
          <a:xfrm>
            <a:off x="1905001" y="332634"/>
            <a:ext cx="2249555" cy="369332"/>
          </a:xfrm>
          <a:prstGeom prst="rect">
            <a:avLst/>
          </a:prstGeom>
          <a:noFill/>
        </p:spPr>
        <p:txBody>
          <a:bodyPr wrap="square" rtlCol="0">
            <a:spAutoFit/>
          </a:bodyPr>
          <a:lstStyle/>
          <a:p>
            <a:r>
              <a:rPr lang="en-GB" b="1" dirty="0"/>
              <a:t>Main assumptions</a:t>
            </a:r>
          </a:p>
        </p:txBody>
      </p:sp>
      <p:sp>
        <p:nvSpPr>
          <p:cNvPr id="6" name="TextBox 5">
            <a:extLst>
              <a:ext uri="{FF2B5EF4-FFF2-40B4-BE49-F238E27FC236}">
                <a16:creationId xmlns:a16="http://schemas.microsoft.com/office/drawing/2014/main" id="{0DE77481-C42E-427B-B893-11E64352128F}"/>
              </a:ext>
            </a:extLst>
          </p:cNvPr>
          <p:cNvSpPr txBox="1"/>
          <p:nvPr/>
        </p:nvSpPr>
        <p:spPr>
          <a:xfrm>
            <a:off x="636104" y="3840105"/>
            <a:ext cx="3882886" cy="1754326"/>
          </a:xfrm>
          <a:prstGeom prst="rect">
            <a:avLst/>
          </a:prstGeom>
          <a:noFill/>
        </p:spPr>
        <p:txBody>
          <a:bodyPr wrap="square" rtlCol="0">
            <a:spAutoFit/>
          </a:bodyPr>
          <a:lstStyle/>
          <a:p>
            <a:r>
              <a:rPr lang="en-GB" b="1" dirty="0"/>
              <a:t>This perspective assumes that human nature consists of a set of psychological mechanisms underlining human behaviour that evolved to solve recurrent problems in our environments(toby &amp;Cosmides,1990). </a:t>
            </a:r>
          </a:p>
        </p:txBody>
      </p:sp>
      <p:sp>
        <p:nvSpPr>
          <p:cNvPr id="9" name="TextBox 8">
            <a:extLst>
              <a:ext uri="{FF2B5EF4-FFF2-40B4-BE49-F238E27FC236}">
                <a16:creationId xmlns:a16="http://schemas.microsoft.com/office/drawing/2014/main" id="{4E791AF6-7900-4B81-87DE-5DE4AAA5782B}"/>
              </a:ext>
            </a:extLst>
          </p:cNvPr>
          <p:cNvSpPr txBox="1"/>
          <p:nvPr/>
        </p:nvSpPr>
        <p:spPr>
          <a:xfrm>
            <a:off x="7580243" y="293343"/>
            <a:ext cx="2478157" cy="369332"/>
          </a:xfrm>
          <a:prstGeom prst="rect">
            <a:avLst/>
          </a:prstGeom>
          <a:noFill/>
        </p:spPr>
        <p:txBody>
          <a:bodyPr wrap="square" rtlCol="0">
            <a:spAutoFit/>
          </a:bodyPr>
          <a:lstStyle/>
          <a:p>
            <a:r>
              <a:rPr lang="en-GB" b="1" dirty="0"/>
              <a:t>Theorical Contributions</a:t>
            </a:r>
            <a:r>
              <a:rPr lang="en-GB" dirty="0"/>
              <a:t> </a:t>
            </a:r>
          </a:p>
        </p:txBody>
      </p:sp>
      <p:sp>
        <p:nvSpPr>
          <p:cNvPr id="10" name="TextBox 9">
            <a:extLst>
              <a:ext uri="{FF2B5EF4-FFF2-40B4-BE49-F238E27FC236}">
                <a16:creationId xmlns:a16="http://schemas.microsoft.com/office/drawing/2014/main" id="{B3577E37-8A1E-4810-A725-5A1F9636C60D}"/>
              </a:ext>
            </a:extLst>
          </p:cNvPr>
          <p:cNvSpPr txBox="1"/>
          <p:nvPr/>
        </p:nvSpPr>
        <p:spPr>
          <a:xfrm>
            <a:off x="6818243" y="805357"/>
            <a:ext cx="3882886" cy="6186309"/>
          </a:xfrm>
          <a:prstGeom prst="rect">
            <a:avLst/>
          </a:prstGeom>
          <a:noFill/>
        </p:spPr>
        <p:txBody>
          <a:bodyPr wrap="square" rtlCol="0">
            <a:spAutoFit/>
          </a:bodyPr>
          <a:lstStyle/>
          <a:p>
            <a:r>
              <a:rPr lang="en-GB" b="1" dirty="0"/>
              <a:t>Evolutionary psychology has made major contributions to the field of psychology. Some contributions include:</a:t>
            </a:r>
          </a:p>
          <a:p>
            <a:pPr marL="285750" indent="-285750">
              <a:buFont typeface="Arial" panose="020B0604020202020204" pitchFamily="34" charset="0"/>
              <a:buChar char="•"/>
            </a:pPr>
            <a:r>
              <a:rPr lang="en-GB" b="1" dirty="0"/>
              <a:t>Explanations of altruistic behaviour (self sacrificing actions) (Hamilton, 1964).</a:t>
            </a:r>
          </a:p>
          <a:p>
            <a:pPr marL="285750" indent="-285750">
              <a:buFont typeface="Arial" panose="020B0604020202020204" pitchFamily="34" charset="0"/>
              <a:buChar char="•"/>
            </a:pPr>
            <a:r>
              <a:rPr lang="en-GB" b="1" dirty="0"/>
              <a:t>Explanations of rape (Thornhill &amp; Palmer, 2000).</a:t>
            </a:r>
          </a:p>
          <a:p>
            <a:pPr marL="285750" indent="-285750">
              <a:buFont typeface="Arial" panose="020B0604020202020204" pitchFamily="34" charset="0"/>
              <a:buChar char="•"/>
            </a:pPr>
            <a:r>
              <a:rPr lang="en-GB" b="1" dirty="0"/>
              <a:t>Natural and sexual selection theory (Darwin 1859/1872), (Buss et al, 1993).</a:t>
            </a:r>
          </a:p>
          <a:p>
            <a:pPr marL="285750" indent="-285750">
              <a:buFont typeface="Arial" panose="020B0604020202020204" pitchFamily="34" charset="0"/>
              <a:buChar char="•"/>
            </a:pPr>
            <a:r>
              <a:rPr lang="en-GB" b="1" dirty="0"/>
              <a:t>Inclusive fitness, kin selection/ evolution of sexual reproductivity (Hamilton, 1964)</a:t>
            </a:r>
          </a:p>
          <a:p>
            <a:pPr marL="285750" indent="-285750">
              <a:buFont typeface="Arial" panose="020B0604020202020204" pitchFamily="34" charset="0"/>
              <a:buChar char="•"/>
            </a:pPr>
            <a:r>
              <a:rPr lang="en-GB" b="1" dirty="0"/>
              <a:t>Parent investment theory (</a:t>
            </a:r>
            <a:r>
              <a:rPr lang="en-GB" b="1" dirty="0" err="1"/>
              <a:t>Trivers</a:t>
            </a:r>
            <a:r>
              <a:rPr lang="en-GB" b="1" dirty="0"/>
              <a:t>, 1972).</a:t>
            </a:r>
          </a:p>
          <a:p>
            <a:pPr marL="285750" indent="-285750">
              <a:buFont typeface="Arial" panose="020B0604020202020204" pitchFamily="34" charset="0"/>
              <a:buChar char="•"/>
            </a:pPr>
            <a:r>
              <a:rPr lang="en-GB" b="1" dirty="0"/>
              <a:t>Cultures (</a:t>
            </a:r>
            <a:r>
              <a:rPr lang="en-GB" b="1" dirty="0" err="1"/>
              <a:t>tooby</a:t>
            </a:r>
            <a:r>
              <a:rPr lang="en-GB" b="1" dirty="0"/>
              <a:t> et al, 1989).</a:t>
            </a:r>
          </a:p>
          <a:p>
            <a:pPr marL="285750" indent="-285750">
              <a:buFont typeface="Arial" panose="020B0604020202020204" pitchFamily="34" charset="0"/>
              <a:buChar char="•"/>
            </a:pPr>
            <a:r>
              <a:rPr lang="en-GB" b="1" dirty="0"/>
              <a:t>Homosexuality </a:t>
            </a:r>
          </a:p>
          <a:p>
            <a:endParaRPr lang="en-GB" b="1" dirty="0"/>
          </a:p>
          <a:p>
            <a:pPr marL="285750" indent="-285750">
              <a:buFont typeface="Arial" panose="020B0604020202020204" pitchFamily="34" charset="0"/>
              <a:buChar char="•"/>
            </a:pPr>
            <a:endParaRPr lang="en-GB" b="1" dirty="0"/>
          </a:p>
          <a:p>
            <a:endParaRPr lang="en-GB" b="1" dirty="0"/>
          </a:p>
        </p:txBody>
      </p:sp>
    </p:spTree>
    <p:extLst>
      <p:ext uri="{BB962C8B-B14F-4D97-AF65-F5344CB8AC3E}">
        <p14:creationId xmlns:p14="http://schemas.microsoft.com/office/powerpoint/2010/main" val="2164528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F59EB11-CE79-4701-8AFB-A6DDE270F62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85529" y="-172278"/>
            <a:ext cx="12536556" cy="7030278"/>
          </a:xfrm>
          <a:prstGeom prst="rect">
            <a:avLst/>
          </a:prstGeom>
        </p:spPr>
      </p:pic>
      <p:sp>
        <p:nvSpPr>
          <p:cNvPr id="5" name="TextBox 4">
            <a:extLst>
              <a:ext uri="{FF2B5EF4-FFF2-40B4-BE49-F238E27FC236}">
                <a16:creationId xmlns:a16="http://schemas.microsoft.com/office/drawing/2014/main" id="{D426A64D-DFAC-488C-A4DB-DB82D4C7812E}"/>
              </a:ext>
            </a:extLst>
          </p:cNvPr>
          <p:cNvSpPr txBox="1"/>
          <p:nvPr/>
        </p:nvSpPr>
        <p:spPr>
          <a:xfrm>
            <a:off x="1014709" y="6858000"/>
            <a:ext cx="10162581" cy="230832"/>
          </a:xfrm>
          <a:prstGeom prst="rect">
            <a:avLst/>
          </a:prstGeom>
          <a:noFill/>
        </p:spPr>
        <p:txBody>
          <a:bodyPr wrap="square" rtlCol="0">
            <a:spAutoFit/>
          </a:bodyPr>
          <a:lstStyle/>
          <a:p>
            <a:r>
              <a:rPr lang="en-GB" sz="900">
                <a:hlinkClick r:id="rId3" tooltip="https://www.flickr.com/photos/bala_/5113172709/in/photolist-8MQm7a-mzBGim-jvUv95-fftUyh-bgKdXt-qLG9WZ-jvRG1v-k8Y9M8-8jgBmv-f3BonA-7WppVR-qgUw8V-fGmxZS-qwBnFE-asuhUi-nUE6hF-pZjT68-qhtwmM-azdZgS-nVGyi9-piaf1M-ecD4T1-osAPcN-owYC5Z-cigQPQ-h4fYdF-gLfBQD-qwBhbm-dRq2oV-8gwp7g-gPbnRZ-i2mqxm-eRreS2-nDdFLY-cooFz9-qHzFho-p4ER1t-9Qng7m-qyTrSa-qwBgNh-qyHri8-nS9trf-pLHduz-7qCmzE-86AbcK-oRLeJC-89tXB3-oAWuYE-q5KQWj-qEhSYX"/>
              </a:rPr>
              <a:t>This Photo</a:t>
            </a:r>
            <a:r>
              <a:rPr lang="en-GB" sz="900"/>
              <a:t> by Unknown Author is licensed under </a:t>
            </a:r>
            <a:r>
              <a:rPr lang="en-GB" sz="900">
                <a:hlinkClick r:id="rId4" tooltip="https://creativecommons.org/licenses/by/3.0/"/>
              </a:rPr>
              <a:t>CC BY</a:t>
            </a:r>
            <a:endParaRPr lang="en-GB" sz="900"/>
          </a:p>
        </p:txBody>
      </p:sp>
      <p:sp>
        <p:nvSpPr>
          <p:cNvPr id="2" name="TextBox 1">
            <a:extLst>
              <a:ext uri="{FF2B5EF4-FFF2-40B4-BE49-F238E27FC236}">
                <a16:creationId xmlns:a16="http://schemas.microsoft.com/office/drawing/2014/main" id="{2B15001F-9C09-45EA-A647-DC8E63A5BEA5}"/>
              </a:ext>
            </a:extLst>
          </p:cNvPr>
          <p:cNvSpPr txBox="1"/>
          <p:nvPr/>
        </p:nvSpPr>
        <p:spPr>
          <a:xfrm>
            <a:off x="2107096" y="357809"/>
            <a:ext cx="7527234" cy="923330"/>
          </a:xfrm>
          <a:prstGeom prst="rect">
            <a:avLst/>
          </a:prstGeom>
          <a:noFill/>
        </p:spPr>
        <p:txBody>
          <a:bodyPr wrap="square" rtlCol="0">
            <a:spAutoFit/>
          </a:bodyPr>
          <a:lstStyle/>
          <a:p>
            <a:pPr algn="ctr"/>
            <a:r>
              <a:rPr lang="en-GB" b="1" dirty="0">
                <a:solidFill>
                  <a:srgbClr val="FF0000"/>
                </a:solidFill>
              </a:rPr>
              <a:t>Our question</a:t>
            </a:r>
          </a:p>
          <a:p>
            <a:endParaRPr lang="en-GB" dirty="0">
              <a:solidFill>
                <a:srgbClr val="FF0000"/>
              </a:solidFill>
            </a:endParaRPr>
          </a:p>
          <a:p>
            <a:r>
              <a:rPr lang="en-GB" dirty="0">
                <a:solidFill>
                  <a:srgbClr val="FF0000"/>
                </a:solidFill>
              </a:rPr>
              <a:t>Is evolutionary psychology a valid basis for explaining psychological concepts? </a:t>
            </a:r>
          </a:p>
        </p:txBody>
      </p:sp>
    </p:spTree>
    <p:extLst>
      <p:ext uri="{BB962C8B-B14F-4D97-AF65-F5344CB8AC3E}">
        <p14:creationId xmlns:p14="http://schemas.microsoft.com/office/powerpoint/2010/main" val="2206657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E3D0B2F-E61D-439B-9DEA-0CEB049A20C9}"/>
              </a:ext>
            </a:extLst>
          </p:cNvPr>
          <p:cNvSpPr txBox="1"/>
          <p:nvPr/>
        </p:nvSpPr>
        <p:spPr>
          <a:xfrm>
            <a:off x="887896" y="450574"/>
            <a:ext cx="9766851" cy="6186309"/>
          </a:xfrm>
          <a:prstGeom prst="rect">
            <a:avLst/>
          </a:prstGeom>
          <a:noFill/>
        </p:spPr>
        <p:txBody>
          <a:bodyPr wrap="square" rtlCol="0">
            <a:spAutoFit/>
          </a:bodyPr>
          <a:lstStyle/>
          <a:p>
            <a:pPr marL="180000" indent="-180000" algn="ctr"/>
            <a:r>
              <a:rPr lang="en-GB" b="1" dirty="0"/>
              <a:t>References </a:t>
            </a:r>
          </a:p>
          <a:p>
            <a:pPr marL="180000" indent="-180000"/>
            <a:r>
              <a:rPr lang="en-GB" dirty="0"/>
              <a:t>Buss, D. (2015). Evolutionary psychology: The new science of the mind. Psychology Press.</a:t>
            </a:r>
          </a:p>
          <a:p>
            <a:pPr marL="180000" indent="-180000"/>
            <a:endParaRPr lang="en-GB" dirty="0"/>
          </a:p>
          <a:p>
            <a:pPr marL="180000" indent="-180000"/>
            <a:r>
              <a:rPr lang="en-GB" dirty="0" err="1"/>
              <a:t>Laland</a:t>
            </a:r>
            <a:r>
              <a:rPr lang="en-GB" dirty="0"/>
              <a:t>, K. N., Kendal, J. R., &amp; Brown, G. R. (2007). The niche construction perspective: Implications for evolution and human behaviour. Journal of Evolutionary Psychology, 5(1), 51-66.</a:t>
            </a:r>
          </a:p>
          <a:p>
            <a:pPr marL="180000" indent="-180000"/>
            <a:endParaRPr lang="en-GB" dirty="0"/>
          </a:p>
          <a:p>
            <a:pPr marL="180000" indent="-180000"/>
            <a:r>
              <a:rPr lang="en-GB" dirty="0"/>
              <a:t>Palmer, C., &amp; Thornhill, R. (2000). A Natural History of Rape: Biological Basis of Sexual Coercion.</a:t>
            </a:r>
          </a:p>
          <a:p>
            <a:pPr marL="180000" indent="-180000"/>
            <a:endParaRPr lang="en-GB" dirty="0"/>
          </a:p>
          <a:p>
            <a:pPr marL="180000" indent="-180000"/>
            <a:r>
              <a:rPr lang="en-GB" dirty="0"/>
              <a:t>Nettle, D. (2005). An evolutionary approach to the extraversion continuum. </a:t>
            </a:r>
            <a:r>
              <a:rPr lang="en-GB" i="1" dirty="0"/>
              <a:t>Evolution and Human </a:t>
            </a:r>
            <a:r>
              <a:rPr lang="en-GB" i="1" dirty="0" err="1"/>
              <a:t>Behavior</a:t>
            </a:r>
            <a:r>
              <a:rPr lang="en-GB" dirty="0"/>
              <a:t>, </a:t>
            </a:r>
            <a:r>
              <a:rPr lang="en-GB" i="1" dirty="0"/>
              <a:t>26</a:t>
            </a:r>
            <a:r>
              <a:rPr lang="en-GB" dirty="0"/>
              <a:t>(4), 363-373.</a:t>
            </a:r>
          </a:p>
          <a:p>
            <a:pPr marL="180000" indent="-180000"/>
            <a:endParaRPr lang="en-GB" dirty="0"/>
          </a:p>
          <a:p>
            <a:pPr marL="180000" indent="-180000"/>
            <a:r>
              <a:rPr lang="en-GB" dirty="0" err="1"/>
              <a:t>Caporael</a:t>
            </a:r>
            <a:r>
              <a:rPr lang="en-GB" dirty="0"/>
              <a:t>, L. R., &amp; Brewer, M. B. (1991). The quest for human nature: Social and scientific issues in evolutionary psychology. </a:t>
            </a:r>
            <a:r>
              <a:rPr lang="en-GB" i="1" dirty="0"/>
              <a:t>Journal of Social Issues</a:t>
            </a:r>
            <a:r>
              <a:rPr lang="en-GB" dirty="0"/>
              <a:t>, </a:t>
            </a:r>
            <a:r>
              <a:rPr lang="en-GB" i="1" dirty="0"/>
              <a:t>47</a:t>
            </a:r>
            <a:r>
              <a:rPr lang="en-GB" dirty="0"/>
              <a:t>(3), 1-9.</a:t>
            </a:r>
          </a:p>
          <a:p>
            <a:pPr marL="180000" indent="-180000"/>
            <a:endParaRPr lang="en-GB" dirty="0"/>
          </a:p>
          <a:p>
            <a:pPr marL="180000" indent="-180000"/>
            <a:r>
              <a:rPr lang="en-GB" dirty="0"/>
              <a:t>Hamilton, W. D. (1964). The genetical evolution of social behaviour. II. Journal of theoretical biology, 7(1), 17-52.</a:t>
            </a:r>
          </a:p>
          <a:p>
            <a:pPr marL="180000" indent="-180000"/>
            <a:endParaRPr lang="en-GB" dirty="0"/>
          </a:p>
          <a:p>
            <a:pPr marL="180000" indent="-180000"/>
            <a:r>
              <a:rPr lang="en-GB" dirty="0" err="1"/>
              <a:t>Lewontin</a:t>
            </a:r>
            <a:r>
              <a:rPr lang="en-GB" dirty="0"/>
              <a:t>, R. C. (1991). Twenty-five years ago in Genetics: electrophoresis in the development of evolutionary genetics: milestone or millstone?. Genetics, 128(4), 657.</a:t>
            </a:r>
          </a:p>
          <a:p>
            <a:pPr marL="180000" indent="-180000"/>
            <a:endParaRPr lang="en-GB" dirty="0"/>
          </a:p>
          <a:p>
            <a:pPr marL="180000" indent="-180000"/>
            <a:r>
              <a:rPr lang="en-GB" dirty="0" err="1"/>
              <a:t>Tooby</a:t>
            </a:r>
            <a:r>
              <a:rPr lang="en-GB" dirty="0"/>
              <a:t>, J., &amp; Cosmides, L. (1990). On the universality of human nature and the uniqueness of the individual: The role of genetics and adaptation. </a:t>
            </a:r>
            <a:r>
              <a:rPr lang="en-GB" i="1" dirty="0"/>
              <a:t>Journal of personality</a:t>
            </a:r>
            <a:r>
              <a:rPr lang="en-GB" dirty="0"/>
              <a:t>, </a:t>
            </a:r>
            <a:r>
              <a:rPr lang="en-GB" i="1" dirty="0"/>
              <a:t>58</a:t>
            </a:r>
            <a:r>
              <a:rPr lang="en-GB" dirty="0"/>
              <a:t>(1), 17-67.</a:t>
            </a:r>
          </a:p>
        </p:txBody>
      </p:sp>
    </p:spTree>
    <p:extLst>
      <p:ext uri="{BB962C8B-B14F-4D97-AF65-F5344CB8AC3E}">
        <p14:creationId xmlns:p14="http://schemas.microsoft.com/office/powerpoint/2010/main" val="2676941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235CAA-859F-4838-B711-95E08052DC3E}"/>
              </a:ext>
            </a:extLst>
          </p:cNvPr>
          <p:cNvSpPr txBox="1"/>
          <p:nvPr/>
        </p:nvSpPr>
        <p:spPr>
          <a:xfrm>
            <a:off x="1086678" y="834887"/>
            <a:ext cx="9621079" cy="1754326"/>
          </a:xfrm>
          <a:prstGeom prst="rect">
            <a:avLst/>
          </a:prstGeom>
          <a:noFill/>
        </p:spPr>
        <p:txBody>
          <a:bodyPr wrap="square" rtlCol="0">
            <a:spAutoFit/>
          </a:bodyPr>
          <a:lstStyle/>
          <a:p>
            <a:pPr indent="-360000"/>
            <a:r>
              <a:rPr lang="en-GB" dirty="0"/>
              <a:t>Hamilton, W. D. (1964). The genetical evolution of social behaviour. II. Journal of theoretical biology, 	7(1), 17-52.</a:t>
            </a:r>
          </a:p>
          <a:p>
            <a:endParaRPr lang="en-GB" dirty="0"/>
          </a:p>
          <a:p>
            <a:r>
              <a:rPr lang="en-GB" dirty="0"/>
              <a:t>Darwin, C. (1859). The Origin of Species; And, the Descent of Man. Modern library.</a:t>
            </a:r>
          </a:p>
          <a:p>
            <a:endParaRPr lang="en-GB" dirty="0"/>
          </a:p>
          <a:p>
            <a:pPr indent="-360000"/>
            <a:endParaRPr lang="en-GB" dirty="0"/>
          </a:p>
        </p:txBody>
      </p:sp>
    </p:spTree>
    <p:extLst>
      <p:ext uri="{BB962C8B-B14F-4D97-AF65-F5344CB8AC3E}">
        <p14:creationId xmlns:p14="http://schemas.microsoft.com/office/powerpoint/2010/main" val="23621886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673</TotalTime>
  <Words>518</Words>
  <Application>Microsoft Office PowerPoint</Application>
  <PresentationFormat>Widescreen</PresentationFormat>
  <Paragraphs>49</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Times New Roman</vt:lpstr>
      <vt:lpstr>Office Theme</vt:lpstr>
      <vt:lpstr>Is evolutionary psychology a valid basis for explaining psychological concepts?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evolutionary psychology a valid basis for explaining psychological concepts? </dc:title>
  <dc:creator>Stacey Loftus (1707419)</dc:creator>
  <cp:lastModifiedBy>Stacey Loftus (1707419)</cp:lastModifiedBy>
  <cp:revision>34</cp:revision>
  <dcterms:created xsi:type="dcterms:W3CDTF">2019-04-10T12:17:38Z</dcterms:created>
  <dcterms:modified xsi:type="dcterms:W3CDTF">2019-05-07T22:56:41Z</dcterms:modified>
</cp:coreProperties>
</file>