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tags/tag1.xml" ContentType="application/vnd.openxmlformats-officedocument.presentationml.tags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tags/tag2.xml" ContentType="application/vnd.openxmlformats-officedocument.presentationml.tags+xml"/>
  <Override PartName="/ppt/notesSlides/notesSlide13.xml" ContentType="application/vnd.openxmlformats-officedocument.presentationml.notesSlide+xml"/>
  <Override PartName="/ppt/tags/tag3.xml" ContentType="application/vnd.openxmlformats-officedocument.presentationml.tags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17.xml" ContentType="application/vnd.openxmlformats-officedocument.presentationml.notesSlide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93" r:id="rId2"/>
    <p:sldId id="300" r:id="rId3"/>
    <p:sldId id="311" r:id="rId4"/>
    <p:sldId id="294" r:id="rId5"/>
    <p:sldId id="295" r:id="rId6"/>
    <p:sldId id="312" r:id="rId7"/>
    <p:sldId id="297" r:id="rId8"/>
    <p:sldId id="298" r:id="rId9"/>
    <p:sldId id="299" r:id="rId10"/>
    <p:sldId id="301" r:id="rId11"/>
    <p:sldId id="302" r:id="rId12"/>
    <p:sldId id="303" r:id="rId13"/>
    <p:sldId id="304" r:id="rId14"/>
    <p:sldId id="305" r:id="rId15"/>
    <p:sldId id="258" r:id="rId16"/>
    <p:sldId id="307" r:id="rId17"/>
    <p:sldId id="306" r:id="rId18"/>
    <p:sldId id="308" r:id="rId19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F560876-9D13-46FE-A66E-0B7048ADB908}" v="4" dt="2023-10-05T14:05:05.951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85" autoAdjust="0"/>
    <p:restoredTop sz="67055" autoAdjust="0"/>
  </p:normalViewPr>
  <p:slideViewPr>
    <p:cSldViewPr snapToGrid="0">
      <p:cViewPr>
        <p:scale>
          <a:sx n="62" d="100"/>
          <a:sy n="62" d="100"/>
        </p:scale>
        <p:origin x="927" y="3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8746621C-12A5-46B8-B2B4-3AA52D136EF9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FFF7ADA-B106-4C7F-9E88-802C808DCE25}">
      <dgm:prSet/>
      <dgm:spPr/>
      <dgm:t>
        <a:bodyPr/>
        <a:lstStyle/>
        <a:p>
          <a:r>
            <a:rPr lang="en-GB" dirty="0"/>
            <a:t>Victims do not get ‘used’ to crime and suffer many emotional side-effects even when victimisation episodes appear individually trivial. </a:t>
          </a:r>
          <a:endParaRPr lang="en-US" dirty="0"/>
        </a:p>
      </dgm:t>
    </dgm:pt>
    <dgm:pt modelId="{01F5C86A-F8CC-45B8-8A71-E70C1A8082DA}" type="parTrans" cxnId="{5244E692-D546-4770-BED6-E4F875DF10D0}">
      <dgm:prSet/>
      <dgm:spPr/>
      <dgm:t>
        <a:bodyPr/>
        <a:lstStyle/>
        <a:p>
          <a:endParaRPr lang="en-US"/>
        </a:p>
      </dgm:t>
    </dgm:pt>
    <dgm:pt modelId="{8B10390C-9E27-453B-9E28-FCF9CE6E8B02}" type="sibTrans" cxnId="{5244E692-D546-4770-BED6-E4F875DF10D0}">
      <dgm:prSet/>
      <dgm:spPr/>
      <dgm:t>
        <a:bodyPr/>
        <a:lstStyle/>
        <a:p>
          <a:endParaRPr lang="en-US"/>
        </a:p>
      </dgm:t>
    </dgm:pt>
    <dgm:pt modelId="{D2166B49-1736-45BF-B9F0-EE45827DA13A}">
      <dgm:prSet/>
      <dgm:spPr/>
      <dgm:t>
        <a:bodyPr/>
        <a:lstStyle/>
        <a:p>
          <a:r>
            <a:rPr lang="en-GB"/>
            <a:t>It can be compared to a bereavement process where victims go through various stages after each incident and this applies to relatively trivial crimes as well as those viewed as more serious by society</a:t>
          </a:r>
          <a:endParaRPr lang="en-US"/>
        </a:p>
      </dgm:t>
    </dgm:pt>
    <dgm:pt modelId="{EB99DE4E-22FB-4F17-9FC6-E54761120C1F}" type="parTrans" cxnId="{71592208-AD9D-47EB-9291-C84497B03F9A}">
      <dgm:prSet/>
      <dgm:spPr/>
      <dgm:t>
        <a:bodyPr/>
        <a:lstStyle/>
        <a:p>
          <a:endParaRPr lang="en-US"/>
        </a:p>
      </dgm:t>
    </dgm:pt>
    <dgm:pt modelId="{73E974C2-17BA-4D35-951F-9A393D0A1D4E}" type="sibTrans" cxnId="{71592208-AD9D-47EB-9291-C84497B03F9A}">
      <dgm:prSet/>
      <dgm:spPr/>
      <dgm:t>
        <a:bodyPr/>
        <a:lstStyle/>
        <a:p>
          <a:endParaRPr lang="en-US"/>
        </a:p>
      </dgm:t>
    </dgm:pt>
    <dgm:pt modelId="{564F28C4-54E3-4212-9D98-B2657FFC0751}" type="pres">
      <dgm:prSet presAssocID="{8746621C-12A5-46B8-B2B4-3AA52D136EF9}" presName="vert0" presStyleCnt="0">
        <dgm:presLayoutVars>
          <dgm:dir/>
          <dgm:animOne val="branch"/>
          <dgm:animLvl val="lvl"/>
        </dgm:presLayoutVars>
      </dgm:prSet>
      <dgm:spPr/>
    </dgm:pt>
    <dgm:pt modelId="{3A77FD29-ACFB-43EF-A3BE-83159FE2A76B}" type="pres">
      <dgm:prSet presAssocID="{5FFF7ADA-B106-4C7F-9E88-802C808DCE25}" presName="thickLine" presStyleLbl="alignNode1" presStyleIdx="0" presStyleCnt="2"/>
      <dgm:spPr/>
    </dgm:pt>
    <dgm:pt modelId="{6EDDCD32-13B9-4244-B16C-96FE2805247B}" type="pres">
      <dgm:prSet presAssocID="{5FFF7ADA-B106-4C7F-9E88-802C808DCE25}" presName="horz1" presStyleCnt="0"/>
      <dgm:spPr/>
    </dgm:pt>
    <dgm:pt modelId="{3889DB3B-26BC-4037-997B-31C32A503E07}" type="pres">
      <dgm:prSet presAssocID="{5FFF7ADA-B106-4C7F-9E88-802C808DCE25}" presName="tx1" presStyleLbl="revTx" presStyleIdx="0" presStyleCnt="2"/>
      <dgm:spPr/>
    </dgm:pt>
    <dgm:pt modelId="{77B26E0B-AC18-4CF1-855E-FDB201449724}" type="pres">
      <dgm:prSet presAssocID="{5FFF7ADA-B106-4C7F-9E88-802C808DCE25}" presName="vert1" presStyleCnt="0"/>
      <dgm:spPr/>
    </dgm:pt>
    <dgm:pt modelId="{4BBC6C4F-AA89-499A-ADE2-82B7E733C5DC}" type="pres">
      <dgm:prSet presAssocID="{D2166B49-1736-45BF-B9F0-EE45827DA13A}" presName="thickLine" presStyleLbl="alignNode1" presStyleIdx="1" presStyleCnt="2"/>
      <dgm:spPr/>
    </dgm:pt>
    <dgm:pt modelId="{AC9300AA-2DF7-4C0D-8597-18A71AE5B92E}" type="pres">
      <dgm:prSet presAssocID="{D2166B49-1736-45BF-B9F0-EE45827DA13A}" presName="horz1" presStyleCnt="0"/>
      <dgm:spPr/>
    </dgm:pt>
    <dgm:pt modelId="{8102085C-66EF-4B7C-8937-B038635905B9}" type="pres">
      <dgm:prSet presAssocID="{D2166B49-1736-45BF-B9F0-EE45827DA13A}" presName="tx1" presStyleLbl="revTx" presStyleIdx="1" presStyleCnt="2"/>
      <dgm:spPr/>
    </dgm:pt>
    <dgm:pt modelId="{727743DA-0621-4555-A9D6-14B4DB19F1A5}" type="pres">
      <dgm:prSet presAssocID="{D2166B49-1736-45BF-B9F0-EE45827DA13A}" presName="vert1" presStyleCnt="0"/>
      <dgm:spPr/>
    </dgm:pt>
  </dgm:ptLst>
  <dgm:cxnLst>
    <dgm:cxn modelId="{71592208-AD9D-47EB-9291-C84497B03F9A}" srcId="{8746621C-12A5-46B8-B2B4-3AA52D136EF9}" destId="{D2166B49-1736-45BF-B9F0-EE45827DA13A}" srcOrd="1" destOrd="0" parTransId="{EB99DE4E-22FB-4F17-9FC6-E54761120C1F}" sibTransId="{73E974C2-17BA-4D35-951F-9A393D0A1D4E}"/>
    <dgm:cxn modelId="{5244E692-D546-4770-BED6-E4F875DF10D0}" srcId="{8746621C-12A5-46B8-B2B4-3AA52D136EF9}" destId="{5FFF7ADA-B106-4C7F-9E88-802C808DCE25}" srcOrd="0" destOrd="0" parTransId="{01F5C86A-F8CC-45B8-8A71-E70C1A8082DA}" sibTransId="{8B10390C-9E27-453B-9E28-FCF9CE6E8B02}"/>
    <dgm:cxn modelId="{5A9D5297-F3C1-4EDB-9AC2-8CB7C06B4330}" type="presOf" srcId="{5FFF7ADA-B106-4C7F-9E88-802C808DCE25}" destId="{3889DB3B-26BC-4037-997B-31C32A503E07}" srcOrd="0" destOrd="0" presId="urn:microsoft.com/office/officeart/2008/layout/LinedList"/>
    <dgm:cxn modelId="{B47F319D-4313-4EAE-99E1-8DEC92DEEF2B}" type="presOf" srcId="{8746621C-12A5-46B8-B2B4-3AA52D136EF9}" destId="{564F28C4-54E3-4212-9D98-B2657FFC0751}" srcOrd="0" destOrd="0" presId="urn:microsoft.com/office/officeart/2008/layout/LinedList"/>
    <dgm:cxn modelId="{81A8EFCA-3412-4738-9D9E-289D05D31D9E}" type="presOf" srcId="{D2166B49-1736-45BF-B9F0-EE45827DA13A}" destId="{8102085C-66EF-4B7C-8937-B038635905B9}" srcOrd="0" destOrd="0" presId="urn:microsoft.com/office/officeart/2008/layout/LinedList"/>
    <dgm:cxn modelId="{18F95BC9-FB87-4186-9B35-6E8B3ED0C59C}" type="presParOf" srcId="{564F28C4-54E3-4212-9D98-B2657FFC0751}" destId="{3A77FD29-ACFB-43EF-A3BE-83159FE2A76B}" srcOrd="0" destOrd="0" presId="urn:microsoft.com/office/officeart/2008/layout/LinedList"/>
    <dgm:cxn modelId="{51212347-B964-4D05-BF1C-907887CF13DC}" type="presParOf" srcId="{564F28C4-54E3-4212-9D98-B2657FFC0751}" destId="{6EDDCD32-13B9-4244-B16C-96FE2805247B}" srcOrd="1" destOrd="0" presId="urn:microsoft.com/office/officeart/2008/layout/LinedList"/>
    <dgm:cxn modelId="{3907E9EA-F6A9-4F3A-B5B8-74213002CA11}" type="presParOf" srcId="{6EDDCD32-13B9-4244-B16C-96FE2805247B}" destId="{3889DB3B-26BC-4037-997B-31C32A503E07}" srcOrd="0" destOrd="0" presId="urn:microsoft.com/office/officeart/2008/layout/LinedList"/>
    <dgm:cxn modelId="{B9637A8A-C267-4124-8AAE-1E16F0126AC9}" type="presParOf" srcId="{6EDDCD32-13B9-4244-B16C-96FE2805247B}" destId="{77B26E0B-AC18-4CF1-855E-FDB201449724}" srcOrd="1" destOrd="0" presId="urn:microsoft.com/office/officeart/2008/layout/LinedList"/>
    <dgm:cxn modelId="{913001FA-FC72-4117-ACD4-DED8996CE611}" type="presParOf" srcId="{564F28C4-54E3-4212-9D98-B2657FFC0751}" destId="{4BBC6C4F-AA89-499A-ADE2-82B7E733C5DC}" srcOrd="2" destOrd="0" presId="urn:microsoft.com/office/officeart/2008/layout/LinedList"/>
    <dgm:cxn modelId="{3C2BBBAB-41DC-4D98-B1B1-E18EF3493780}" type="presParOf" srcId="{564F28C4-54E3-4212-9D98-B2657FFC0751}" destId="{AC9300AA-2DF7-4C0D-8597-18A71AE5B92E}" srcOrd="3" destOrd="0" presId="urn:microsoft.com/office/officeart/2008/layout/LinedList"/>
    <dgm:cxn modelId="{CD584BD5-8E6A-4F89-8079-F90AC6C76094}" type="presParOf" srcId="{AC9300AA-2DF7-4C0D-8597-18A71AE5B92E}" destId="{8102085C-66EF-4B7C-8937-B038635905B9}" srcOrd="0" destOrd="0" presId="urn:microsoft.com/office/officeart/2008/layout/LinedList"/>
    <dgm:cxn modelId="{E511B794-481B-4C33-9041-B59E35D5D104}" type="presParOf" srcId="{AC9300AA-2DF7-4C0D-8597-18A71AE5B92E}" destId="{727743DA-0621-4555-A9D6-14B4DB19F1A5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A77FD29-ACFB-43EF-A3BE-83159FE2A76B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889DB3B-26BC-4037-997B-31C32A503E07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 dirty="0"/>
            <a:t>Victims do not get ‘used’ to crime and suffer many emotional side-effects even when victimisation episodes appear individually trivial. </a:t>
          </a:r>
          <a:endParaRPr lang="en-US" sz="3000" kern="1200" dirty="0"/>
        </a:p>
      </dsp:txBody>
      <dsp:txXfrm>
        <a:off x="0" y="0"/>
        <a:ext cx="6900512" cy="2768070"/>
      </dsp:txXfrm>
    </dsp:sp>
    <dsp:sp modelId="{4BBC6C4F-AA89-499A-ADE2-82B7E733C5DC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102085C-66EF-4B7C-8937-B038635905B9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14300" tIns="114300" rIns="114300" bIns="114300" numCol="1" spcCol="1270" anchor="t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It can be compared to a bereavement process where victims go through various stages after each incident and this applies to relatively trivial crimes as well as those viewed as more serious by society</a:t>
          </a:r>
          <a:endParaRPr lang="en-US" sz="3000" kern="1200"/>
        </a:p>
      </dsp:txBody>
      <dsp:txXfrm>
        <a:off x="0" y="2768070"/>
        <a:ext cx="6900512" cy="2768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2958723-113F-4E1F-99D9-E34F227E9B42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978CA1-7D05-47D2-9128-B1B41228446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1150189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37024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6121823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8525946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47171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A19DD7-300D-4A0C-AFA8-CFBF03F13EAB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233531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253649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338199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31652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140133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1454010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 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50430797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88574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0365539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As an introduction, trainer to play below video clip up to 4</a:t>
            </a:r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100" baseline="0" dirty="0" err="1">
                <a:latin typeface="Arial" panose="020B0604020202020204" pitchFamily="34" charset="0"/>
                <a:cs typeface="Arial" panose="020B0604020202020204" pitchFamily="34" charset="0"/>
              </a:rPr>
              <a:t>mins</a:t>
            </a: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 to show the impact to repeat victims and why it is of such high importance that they are dealt with appropriately.</a:t>
            </a: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Fiona Pilkington</a:t>
            </a:r>
          </a:p>
          <a:p>
            <a:pPr>
              <a:lnSpc>
                <a:spcPct val="10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Trainer to facilitate a discussion on what went wrong. Points to get out will be Lack of Communication between Agencies. Lack of ownership by Police. </a:t>
            </a:r>
          </a:p>
          <a:p>
            <a:pPr>
              <a:lnSpc>
                <a:spcPct val="10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Following years of  repeated abuse on October 23, 2007 Fiona Pilkington drove to a remote lay-by, with her 18 year-old daughter Frankie Hardwick. She poured petrol over the back seat and set the car alight. Both Fiona and Frankie died. </a:t>
            </a:r>
          </a:p>
          <a:p>
            <a:pPr>
              <a:lnSpc>
                <a:spcPct val="100000"/>
              </a:lnSpc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00000"/>
              </a:lnSpc>
            </a:pPr>
            <a:r>
              <a:rPr lang="en-GB" sz="1100" dirty="0">
                <a:latin typeface="Arial" panose="020B0604020202020204" pitchFamily="34" charset="0"/>
                <a:cs typeface="Arial" panose="020B0604020202020204" pitchFamily="34" charset="0"/>
              </a:rPr>
              <a:t>Are students</a:t>
            </a:r>
            <a:r>
              <a:rPr lang="en-GB" sz="1100" baseline="0" dirty="0">
                <a:latin typeface="Arial" panose="020B0604020202020204" pitchFamily="34" charset="0"/>
                <a:cs typeface="Arial" panose="020B0604020202020204" pitchFamily="34" charset="0"/>
              </a:rPr>
              <a:t> aware of any cases?</a:t>
            </a: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EA19DD7-300D-4A0C-AFA8-CFBF03F13EA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29294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2058823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algn="l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418414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E978CA1-7D05-47D2-9128-B1B412284465}" type="slidenum">
              <a:rPr lang="en-GB" smtClean="0"/>
              <a:t>18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5818892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BF1B09-41AA-8722-72AB-8C17E08E59F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1F012F8-8EED-3DCD-20BB-B5616668C77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A887B3-DD12-3F48-14C8-EF8B08FC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0D88ED0-99FC-3028-8ECA-B418F2B7C8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4263133-F94E-1916-CB8D-98C699C308C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83112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787D68-E75D-7FFC-8E1A-99EA473DB7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3C86AF9-7513-9140-C177-B86FE585E8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11E977-CC7E-B197-DBEF-97400C70B4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8CC4D04-16D5-E7B0-3575-8C549C00B4C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BDE69AF-7574-0A17-157F-B9E258C90B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557221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72EE8-7144-C062-1842-FCEF89B780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28ADD4-F369-A2C4-47E7-FEDAEFE7AC7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D7AB8F-1AD3-5B14-13DD-8FA3F9F731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2051E41-10B5-ED17-5893-80CF2059C7B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DA62DA-6BBA-409F-A2EA-E0E1EF75A5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2979432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4F1443-41A2-091A-F10A-8FF5FD9CAD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F4E93-55A7-60CB-6447-1B804629FC3D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EA7826F-7772-482F-CF08-032F2ADF50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B77B30-1943-5E78-6CB9-EF27E073504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F79ED5F-05A1-3635-E9E6-A6E989E1D1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B4BEEEF-7380-B43D-B398-6634EDA17FE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57294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FAA252-FB75-5D28-CB1E-D47FD32801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E6FE9A-DD59-FA4E-E78E-4E6969E5965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DECC03F-F431-08B9-1DEA-7BAF15A93A6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C981803C-0D71-0942-E13E-F30FAC98375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643A35A-4F3A-B996-FFF2-98F3E9E02C8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70D83DE2-FF6E-1F5F-5289-A07A4A97B8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918B4CB-BCE7-13C3-9EC2-3373D0480C0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BF94A14-5AAD-4CCC-EB31-89F6F7184AC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8156420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AC2665-2F63-146E-C21F-AA27465A88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828FBFC-E9E1-98FE-4026-4098E0DCFC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064AEBE-AE18-C21A-366C-76C07C7A79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9AB3951-DAEC-ED0E-5930-18050F0090D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8236598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732F29-41AA-6D61-E02D-94AB12C940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941F140-E5F7-C113-52A8-A3D6CC0EA99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34E0AA8-0ECB-497D-0020-1F3D2DEF49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09964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338A65-955A-3932-945D-132AA4BC91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0A8CC6-13D0-890E-D342-B88ACAC0FB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8DC110E-B652-081D-C72F-7FC4AC1112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E734134-3323-7105-77B3-419B6E02A26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9FA2197-03BD-B305-D46B-9BFBCC57436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FABC04-BE90-6CC9-1552-5418FC4A6F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503870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9147B7-A40F-7943-7D3B-331D549D87F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9F34F33-8B4C-353D-E16F-B492770D95F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D080AE-F1EB-B7B5-F4EE-88FE1079DF7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BA9F4B4-DBBF-E2E2-1985-3B213DF415D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ACD06-579A-3106-3C8F-C7C357B33E8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8B8AD2F-3EF6-D000-855F-E5235A8E076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074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1BF38-485A-1D8E-145D-BCDD16A6B79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4E42A4A-5F8D-17D8-6466-605C930CECC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624D05-0DF5-0EB8-B2FB-B0C6786145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DD61AA3-FB81-5FEC-81E6-15B26D38A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85C53E4-7CE3-1742-6EDB-689EF9BA61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29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46A7DEC-2DCB-9635-F27F-33517A06302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57FD0583-6174-7667-6A22-91A21056F1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BA9442E-20F0-9D47-E1DE-63726BBC65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0644F5-770A-E5BD-DD3E-5F8AA12D00F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93BB369-C889-9472-9DF3-A89BD5ECA9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4658852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014FBB1-F91B-9209-132F-9902AB9C57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494417B-D7A2-7EDB-EC41-A0FCE521B95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0221A62-3EC3-C9CB-E344-600F32456DF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7E1E527-1248-4814-88C7-0D4E90BEE730}" type="datetimeFigureOut">
              <a:rPr lang="en-GB" smtClean="0"/>
              <a:t>05/10/2023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A4E666A-8E6E-3EC3-F62E-6541891A44A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C4D5D2B-2D5B-F047-F130-4FE87DC7756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FE9E36-E09B-425E-91EE-AF76669DD9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0736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2.png"/><Relationship Id="rId5" Type="http://schemas.openxmlformats.org/officeDocument/2006/relationships/image" Target="../media/image1.jpe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6" Type="http://schemas.openxmlformats.org/officeDocument/2006/relationships/image" Target="../media/image2.png"/><Relationship Id="rId5" Type="http://schemas.openxmlformats.org/officeDocument/2006/relationships/image" Target="../media/image3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6" Type="http://schemas.openxmlformats.org/officeDocument/2006/relationships/image" Target="../media/image2.png"/><Relationship Id="rId5" Type="http://schemas.openxmlformats.org/officeDocument/2006/relationships/image" Target="../media/image4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2.pn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audio" Target="../media/media8.m4a"/><Relationship Id="rId7" Type="http://schemas.openxmlformats.org/officeDocument/2006/relationships/image" Target="../media/image2.png"/><Relationship Id="rId2" Type="http://schemas.microsoft.com/office/2007/relationships/media" Target="../media/media8.m4a"/><Relationship Id="rId1" Type="http://schemas.openxmlformats.org/officeDocument/2006/relationships/tags" Target="../tags/tag1.xml"/><Relationship Id="rId6" Type="http://schemas.openxmlformats.org/officeDocument/2006/relationships/image" Target="../media/image6.png"/><Relationship Id="rId5" Type="http://schemas.openxmlformats.org/officeDocument/2006/relationships/notesSlide" Target="../notesSlides/notesSlide7.xml"/><Relationship Id="rId4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2.png"/><Relationship Id="rId4" Type="http://schemas.openxmlformats.org/officeDocument/2006/relationships/notesSlide" Target="../notesSlides/notesSlide8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6" Type="http://schemas.openxmlformats.org/officeDocument/2006/relationships/image" Target="../media/image2.png"/><Relationship Id="rId5" Type="http://schemas.openxmlformats.org/officeDocument/2006/relationships/image" Target="../media/image7.png"/><Relationship Id="rId4" Type="http://schemas.openxmlformats.org/officeDocument/2006/relationships/notesSlide" Target="../notesSlides/notesSlide9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6" Type="http://schemas.openxmlformats.org/officeDocument/2006/relationships/image" Target="../media/image2.png"/><Relationship Id="rId5" Type="http://schemas.openxmlformats.org/officeDocument/2006/relationships/image" Target="../media/image8.png"/><Relationship Id="rId4" Type="http://schemas.openxmlformats.org/officeDocument/2006/relationships/notesSlide" Target="../notesSlides/notesSlide10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6" Type="http://schemas.openxmlformats.org/officeDocument/2006/relationships/image" Target="../media/image2.png"/><Relationship Id="rId5" Type="http://schemas.openxmlformats.org/officeDocument/2006/relationships/image" Target="../media/image9.png"/><Relationship Id="rId4" Type="http://schemas.openxmlformats.org/officeDocument/2006/relationships/notesSlide" Target="../notesSlides/notesSlide1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6" Type="http://schemas.openxmlformats.org/officeDocument/2006/relationships/image" Target="../media/image2.png"/><Relationship Id="rId5" Type="http://schemas.openxmlformats.org/officeDocument/2006/relationships/image" Target="../media/image10.png"/><Relationship Id="rId4" Type="http://schemas.openxmlformats.org/officeDocument/2006/relationships/notesSlide" Target="../notesSlides/notesSlide1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audio" Target="../media/media14.m4a"/><Relationship Id="rId2" Type="http://schemas.microsoft.com/office/2007/relationships/media" Target="../media/media14.m4a"/><Relationship Id="rId1" Type="http://schemas.openxmlformats.org/officeDocument/2006/relationships/tags" Target="../tags/tag2.xml"/><Relationship Id="rId6" Type="http://schemas.openxmlformats.org/officeDocument/2006/relationships/image" Target="../media/image2.png"/><Relationship Id="rId5" Type="http://schemas.openxmlformats.org/officeDocument/2006/relationships/notesSlide" Target="../notesSlides/notesSlide13.xml"/><Relationship Id="rId4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microsoft.com/office/2007/relationships/media" Target="../media/media15.m4a"/><Relationship Id="rId7" Type="http://schemas.openxmlformats.org/officeDocument/2006/relationships/image" Target="../media/image11.jpeg"/><Relationship Id="rId2" Type="http://schemas.openxmlformats.org/officeDocument/2006/relationships/video" Target="https://www.youtube.com/embed/JWozv3rluI8?feature=oembed" TargetMode="External"/><Relationship Id="rId1" Type="http://schemas.openxmlformats.org/officeDocument/2006/relationships/tags" Target="../tags/tag3.xml"/><Relationship Id="rId6" Type="http://schemas.openxmlformats.org/officeDocument/2006/relationships/notesSlide" Target="../notesSlides/notesSlide14.xml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15.m4a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7" Type="http://schemas.openxmlformats.org/officeDocument/2006/relationships/image" Target="../media/image2.png"/><Relationship Id="rId2" Type="http://schemas.openxmlformats.org/officeDocument/2006/relationships/audio" Target="../media/media16.m4a"/><Relationship Id="rId1" Type="http://schemas.microsoft.com/office/2007/relationships/media" Target="../media/media16.m4a"/><Relationship Id="rId6" Type="http://schemas.openxmlformats.org/officeDocument/2006/relationships/hyperlink" Target="https://www.gov.uk/government/statistics/crime-in-england-and-wales-year-ending-march-2022" TargetMode="External"/><Relationship Id="rId5" Type="http://schemas.openxmlformats.org/officeDocument/2006/relationships/image" Target="../media/image12.png"/><Relationship Id="rId4" Type="http://schemas.openxmlformats.org/officeDocument/2006/relationships/notesSlide" Target="../notesSlides/notesSlide15.xml"/></Relationships>
</file>

<file path=ppt/slides/_rels/slide17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.xml"/><Relationship Id="rId3" Type="http://schemas.openxmlformats.org/officeDocument/2006/relationships/slideLayout" Target="../slideLayouts/slideLayout2.xml"/><Relationship Id="rId7" Type="http://schemas.openxmlformats.org/officeDocument/2006/relationships/diagramQuickStyle" Target="../diagrams/quickStyle1.xml"/><Relationship Id="rId2" Type="http://schemas.openxmlformats.org/officeDocument/2006/relationships/audio" Target="../media/media17.m4a"/><Relationship Id="rId1" Type="http://schemas.microsoft.com/office/2007/relationships/media" Target="../media/media17.m4a"/><Relationship Id="rId6" Type="http://schemas.openxmlformats.org/officeDocument/2006/relationships/diagramLayout" Target="../diagrams/layout1.xml"/><Relationship Id="rId5" Type="http://schemas.openxmlformats.org/officeDocument/2006/relationships/diagramData" Target="../diagrams/data1.xml"/><Relationship Id="rId10" Type="http://schemas.openxmlformats.org/officeDocument/2006/relationships/image" Target="../media/image2.png"/><Relationship Id="rId4" Type="http://schemas.openxmlformats.org/officeDocument/2006/relationships/notesSlide" Target="../notesSlides/notesSlide16.xml"/><Relationship Id="rId9" Type="http://schemas.microsoft.com/office/2007/relationships/diagramDrawing" Target="../diagrams/drawing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.xml"/><Relationship Id="rId2" Type="http://schemas.openxmlformats.org/officeDocument/2006/relationships/audio" Target="../media/media18.m4a"/><Relationship Id="rId1" Type="http://schemas.microsoft.com/office/2007/relationships/media" Target="../media/media18.m4a"/><Relationship Id="rId6" Type="http://schemas.openxmlformats.org/officeDocument/2006/relationships/image" Target="../media/image2.png"/><Relationship Id="rId5" Type="http://schemas.openxmlformats.org/officeDocument/2006/relationships/image" Target="../media/image13.jpeg"/><Relationship Id="rId4" Type="http://schemas.openxmlformats.org/officeDocument/2006/relationships/notesSlide" Target="../notesSlides/notesSlide1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F01CE2CC-AEF6-494D-E796-EAEF0070CC10}"/>
              </a:ext>
            </a:extLst>
          </p:cNvPr>
          <p:cNvSpPr txBox="1"/>
          <p:nvPr/>
        </p:nvSpPr>
        <p:spPr>
          <a:xfrm>
            <a:off x="7464614" y="1783959"/>
            <a:ext cx="4087306" cy="288911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Crime and Vulnerability</a:t>
            </a:r>
          </a:p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5400">
                <a:latin typeface="+mj-lt"/>
                <a:ea typeface="+mj-ea"/>
                <a:cs typeface="+mj-cs"/>
              </a:rPr>
              <a:t>BMCP6000</a:t>
            </a:r>
          </a:p>
        </p:txBody>
      </p:sp>
      <p:sp>
        <p:nvSpPr>
          <p:cNvPr id="8" name="Freeform: Shape 7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 descr="Padlock on computer motherboard">
            <a:extLst>
              <a:ext uri="{FF2B5EF4-FFF2-40B4-BE49-F238E27FC236}">
                <a16:creationId xmlns:a16="http://schemas.microsoft.com/office/drawing/2014/main" id="{15BEFEB6-A5E5-F5FB-2BA5-6E672D3A9BB7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4118" r="27472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F70356AB-5477-F195-41BF-398B5D7434D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3728140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50238"/>
    </mc:Choice>
    <mc:Fallback>
      <p:transition spd="slow" advTm="5023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E5B915A-2B89-FCC0-211F-82D0ED05752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10224"/>
          <a:stretch/>
        </p:blipFill>
        <p:spPr>
          <a:xfrm>
            <a:off x="470018" y="727521"/>
            <a:ext cx="5025525" cy="4858772"/>
          </a:xfrm>
          <a:prstGeom prst="rect">
            <a:avLst/>
          </a:prstGeom>
        </p:spPr>
      </p:pic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7AD0F4D2-80E7-4A78-82EE-BEAEE4945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300ADE-71A9-6AB2-402C-8E921064648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684264" y="1944061"/>
            <a:ext cx="4892040" cy="4164131"/>
          </a:xfrm>
        </p:spPr>
        <p:txBody>
          <a:bodyPr anchor="t">
            <a:normAutofit/>
          </a:bodyPr>
          <a:lstStyle/>
          <a:p>
            <a:r>
              <a:rPr lang="en-GB" dirty="0"/>
              <a:t>The nature of this module covers some particularly sensitive areas. If you feel the need to leave the classroom at any point, then please feel free to do so. </a:t>
            </a: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C3234AC1-E6AC-EA03-8600-82A8FC4DC21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64796088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9105"/>
    </mc:Choice>
    <mc:Fallback>
      <p:transition spd="slow" advTm="3910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3" name="Rectangle 1032">
            <a:extLst>
              <a:ext uri="{FF2B5EF4-FFF2-40B4-BE49-F238E27FC236}">
                <a16:creationId xmlns:a16="http://schemas.microsoft.com/office/drawing/2014/main" id="{32BC26D8-82FB-445E-AA49-62A77D7C1E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35" name="Rectangle 1034">
            <a:extLst>
              <a:ext uri="{FF2B5EF4-FFF2-40B4-BE49-F238E27FC236}">
                <a16:creationId xmlns:a16="http://schemas.microsoft.com/office/drawing/2014/main" id="{CB44330D-EA18-4254-AA95-EB49948539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7012" y="480060"/>
            <a:ext cx="11237976" cy="589788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028" name="Picture 4" descr="See the source image">
            <a:extLst>
              <a:ext uri="{FF2B5EF4-FFF2-40B4-BE49-F238E27FC236}">
                <a16:creationId xmlns:a16="http://schemas.microsoft.com/office/drawing/2014/main" id="{456C1E7D-E67D-A91D-1B52-572928683490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2779889" y="643467"/>
            <a:ext cx="6632221" cy="557106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029E18A2-ED6A-B761-611C-58745207703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311278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801"/>
    </mc:Choice>
    <mc:Fallback>
      <p:transition spd="slow" advTm="4480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C1EB7-C64A-71F6-4C77-68D59B8F628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3" y="741391"/>
            <a:ext cx="3455821" cy="1616203"/>
          </a:xfrm>
          <a:prstGeom prst="ellipse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sz="32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Scheme of work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3F5C1096-8419-8091-DF22-ABDF853F00DC}"/>
              </a:ext>
            </a:extLst>
          </p:cNvPr>
          <p:cNvSpPr txBox="1"/>
          <p:nvPr/>
        </p:nvSpPr>
        <p:spPr>
          <a:xfrm>
            <a:off x="876693" y="2533476"/>
            <a:ext cx="3455821" cy="344783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/>
              <a:t>Please note this may be subject to change without prior notice</a:t>
            </a:r>
          </a:p>
        </p:txBody>
      </p:sp>
      <p:grpSp>
        <p:nvGrpSpPr>
          <p:cNvPr id="25" name="Group 24">
            <a:extLst>
              <a:ext uri="{FF2B5EF4-FFF2-40B4-BE49-F238E27FC236}">
                <a16:creationId xmlns:a16="http://schemas.microsoft.com/office/drawing/2014/main" id="{6258F736-B256-8039-9DC6-F4E49A5C5A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12068638" y="0"/>
            <a:ext cx="123362" cy="6858000"/>
            <a:chOff x="12068638" y="0"/>
            <a:chExt cx="123362" cy="6858000"/>
          </a:xfrm>
        </p:grpSpPr>
        <p:sp>
          <p:nvSpPr>
            <p:cNvPr id="26" name="Rectangle 25">
              <a:extLst>
                <a:ext uri="{FF2B5EF4-FFF2-40B4-BE49-F238E27FC236}">
                  <a16:creationId xmlns:a16="http://schemas.microsoft.com/office/drawing/2014/main" id="{10B4520A-996E-330C-99DA-69CA4D89E9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0"/>
              <a:ext cx="123362" cy="6858000"/>
            </a:xfrm>
            <a:prstGeom prst="rect">
              <a:avLst/>
            </a:prstGeom>
            <a:gradFill>
              <a:gsLst>
                <a:gs pos="0">
                  <a:schemeClr val="accent2"/>
                </a:gs>
                <a:gs pos="100000">
                  <a:schemeClr val="accent5"/>
                </a:gs>
              </a:gsLst>
              <a:lin ang="18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6">
              <a:extLst>
                <a:ext uri="{FF2B5EF4-FFF2-40B4-BE49-F238E27FC236}">
                  <a16:creationId xmlns:a16="http://schemas.microsoft.com/office/drawing/2014/main" id="{EC8FA945-E356-695F-18D6-CAD4EF34FE4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2068638" y="3527553"/>
              <a:ext cx="123362" cy="3330447"/>
            </a:xfrm>
            <a:prstGeom prst="rect">
              <a:avLst/>
            </a:prstGeom>
            <a:gradFill>
              <a:gsLst>
                <a:gs pos="1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6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57701505-F0DD-D90C-D5C5-AE337309396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47250192"/>
              </p:ext>
            </p:extLst>
          </p:nvPr>
        </p:nvGraphicFramePr>
        <p:xfrm>
          <a:off x="5221213" y="741391"/>
          <a:ext cx="5922264" cy="5384530"/>
        </p:xfrm>
        <a:graphic>
          <a:graphicData uri="http://schemas.openxmlformats.org/drawingml/2006/table">
            <a:tbl>
              <a:tblPr firstRow="1" firstCol="1" bandRow="1"/>
              <a:tblGrid>
                <a:gridCol w="1906053">
                  <a:extLst>
                    <a:ext uri="{9D8B030D-6E8A-4147-A177-3AD203B41FA5}">
                      <a16:colId xmlns:a16="http://schemas.microsoft.com/office/drawing/2014/main" val="2597698731"/>
                    </a:ext>
                  </a:extLst>
                </a:gridCol>
                <a:gridCol w="4016211">
                  <a:extLst>
                    <a:ext uri="{9D8B030D-6E8A-4147-A177-3AD203B41FA5}">
                      <a16:colId xmlns:a16="http://schemas.microsoft.com/office/drawing/2014/main" val="3591191895"/>
                    </a:ext>
                  </a:extLst>
                </a:gridCol>
              </a:tblGrid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25/09/23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INDUCTION WEEK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98058563"/>
                  </a:ext>
                </a:extLst>
              </a:tr>
              <a:tr h="73597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05/10/23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Introduction to vulnerability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377414065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12/10/23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Public health approaches - ACES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526994935"/>
                  </a:ext>
                </a:extLst>
              </a:tr>
              <a:tr h="735971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19/10/23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Domestic abuse and coercive control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 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3969888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26/10/23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CSA/CSE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810300721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02/11/23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Modern slavery and human trafficking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907836128"/>
                  </a:ext>
                </a:extLst>
              </a:tr>
              <a:tr h="612750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09/11/23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Honour based violence, violence against women and FGM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14824940"/>
                  </a:ext>
                </a:extLst>
              </a:tr>
              <a:tr h="612750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13/11/23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INDUSTRY WEEK- Careers day and London trip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65570726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23/11/23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Stalking and harassment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39566175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30/11/23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Sex work and prostitution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34792216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07/12/23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1" i="0" u="none" strike="noStrike" kern="100"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DRAFT SESSION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944470552"/>
                  </a:ext>
                </a:extLst>
              </a:tr>
              <a:tr h="335886">
                <a:tc>
                  <a:txBody>
                    <a:bodyPr/>
                    <a:lstStyle/>
                    <a:p>
                      <a:pPr algn="l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14/12/23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t">
                        <a:lnSpc>
                          <a:spcPct val="107000"/>
                        </a:lnSpc>
                        <a:spcBef>
                          <a:spcPts val="0"/>
                        </a:spcBef>
                        <a:spcAft>
                          <a:spcPts val="800"/>
                        </a:spcAft>
                      </a:pPr>
                      <a:r>
                        <a:rPr lang="en-GB" sz="1700" b="0" i="0" u="none" strike="noStrike" kern="10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a:t>PRESENTATIONS</a:t>
                      </a:r>
                      <a:endParaRPr lang="en-GB" sz="2800" b="0" i="0" u="none" strike="noStrike">
                        <a:effectLst/>
                        <a:latin typeface="Arial" panose="020B0604020202020204" pitchFamily="34" charset="0"/>
                      </a:endParaRPr>
                    </a:p>
                  </a:txBody>
                  <a:tcPr marL="105562" marR="105562" marT="14662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A8D08D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9994081"/>
                  </a:ext>
                </a:extLst>
              </a:tr>
            </a:tbl>
          </a:graphicData>
        </a:graphic>
      </p:graphicFrame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A901B18C-EBCD-DB30-3A19-597B454750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248181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75181"/>
    </mc:Choice>
    <mc:Fallback>
      <p:transition spd="slow" advTm="17518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4" name="Group 17">
            <a:extLst>
              <a:ext uri="{FF2B5EF4-FFF2-40B4-BE49-F238E27FC236}">
                <a16:creationId xmlns:a16="http://schemas.microsoft.com/office/drawing/2014/main" id="{1E5539EC-8CB8-002F-68C6-6788402826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" y="-29768"/>
            <a:ext cx="12202175" cy="1519356"/>
            <a:chOff x="-1" y="-29768"/>
            <a:chExt cx="12202175" cy="1519356"/>
          </a:xfrm>
        </p:grpSpPr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C5D55A6-9EFD-CDA3-20CC-A99812CE1A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41412" y="-5371175"/>
              <a:ext cx="1519350" cy="12202174"/>
            </a:xfrm>
            <a:prstGeom prst="rect">
              <a:avLst/>
            </a:prstGeom>
            <a:gradFill>
              <a:gsLst>
                <a:gs pos="0">
                  <a:schemeClr val="accent5"/>
                </a:gs>
                <a:gs pos="100000">
                  <a:schemeClr val="accent2"/>
                </a:gs>
              </a:gsLst>
              <a:lin ang="10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19">
              <a:extLst>
                <a:ext uri="{FF2B5EF4-FFF2-40B4-BE49-F238E27FC236}">
                  <a16:creationId xmlns:a16="http://schemas.microsoft.com/office/drawing/2014/main" id="{A5B6E73B-6DFD-AE6C-1628-DF8DC30085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8917093" y="-1801610"/>
              <a:ext cx="1507122" cy="5063040"/>
            </a:xfrm>
            <a:prstGeom prst="rect">
              <a:avLst/>
            </a:prstGeom>
            <a:gradFill>
              <a:gsLst>
                <a:gs pos="5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60000"/>
                    <a:lumOff val="40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10E00FC4-DDBC-F424-CF71-73AF7A28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3100712" y="-3130481"/>
              <a:ext cx="1519356" cy="7720782"/>
            </a:xfrm>
            <a:prstGeom prst="rect">
              <a:avLst/>
            </a:prstGeom>
            <a:gradFill>
              <a:gsLst>
                <a:gs pos="29000">
                  <a:schemeClr val="accent5">
                    <a:lumMod val="60000"/>
                    <a:lumOff val="40000"/>
                    <a:alpha val="0"/>
                  </a:schemeClr>
                </a:gs>
                <a:gs pos="100000">
                  <a:schemeClr val="accent5">
                    <a:lumMod val="75000"/>
                  </a:schemeClr>
                </a:gs>
              </a:gsLst>
              <a:lin ang="12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25CD8ED1-1352-1840-D1E1-18010A6548B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76691" y="301843"/>
            <a:ext cx="10477109" cy="1003532"/>
          </a:xfrm>
        </p:spPr>
        <p:txBody>
          <a:bodyPr anchor="ctr">
            <a:normAutofit/>
          </a:bodyPr>
          <a:lstStyle/>
          <a:p>
            <a:r>
              <a:rPr lang="en-GB" sz="3200">
                <a:solidFill>
                  <a:srgbClr val="FFFFFF"/>
                </a:solidFill>
              </a:rPr>
              <a:t>Assessment </a:t>
            </a: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F894EC5A-4CA0-C34A-5D53-9CCA6DCC3519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65008931"/>
              </p:ext>
            </p:extLst>
          </p:nvPr>
        </p:nvGraphicFramePr>
        <p:xfrm>
          <a:off x="2955047" y="2184851"/>
          <a:ext cx="5979160" cy="2026284"/>
        </p:xfrm>
        <a:graphic>
          <a:graphicData uri="http://schemas.openxmlformats.org/drawingml/2006/table">
            <a:tbl>
              <a:tblPr firstRow="1" firstCol="1" bandRow="1"/>
              <a:tblGrid>
                <a:gridCol w="2861910">
                  <a:extLst>
                    <a:ext uri="{9D8B030D-6E8A-4147-A177-3AD203B41FA5}">
                      <a16:colId xmlns:a16="http://schemas.microsoft.com/office/drawing/2014/main" val="3542593156"/>
                    </a:ext>
                  </a:extLst>
                </a:gridCol>
                <a:gridCol w="1746942">
                  <a:extLst>
                    <a:ext uri="{9D8B030D-6E8A-4147-A177-3AD203B41FA5}">
                      <a16:colId xmlns:a16="http://schemas.microsoft.com/office/drawing/2014/main" val="1567426131"/>
                    </a:ext>
                  </a:extLst>
                </a:gridCol>
                <a:gridCol w="1370308">
                  <a:extLst>
                    <a:ext uri="{9D8B030D-6E8A-4147-A177-3AD203B41FA5}">
                      <a16:colId xmlns:a16="http://schemas.microsoft.com/office/drawing/2014/main" val="489260033"/>
                    </a:ext>
                  </a:extLst>
                </a:gridCol>
              </a:tblGrid>
              <a:tr h="806326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Mode of assessment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Volume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1000" b="1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Weighting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27252273"/>
                  </a:ext>
                </a:extLst>
              </a:tr>
              <a:tr h="1219958">
                <a:tc>
                  <a:txBody>
                    <a:bodyPr/>
                    <a:lstStyle/>
                    <a:p>
                      <a:pPr algn="ctr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Individual presentation plus supporting paper 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15 minutes and 2000 words</a:t>
                      </a:r>
                      <a:endParaRPr lang="en-GB" sz="200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just" fontAlgn="base" hangingPunct="0">
                        <a:lnSpc>
                          <a:spcPct val="107000"/>
                        </a:lnSpc>
                        <a:spcAft>
                          <a:spcPts val="800"/>
                        </a:spcAft>
                      </a:pPr>
                      <a:r>
                        <a:rPr lang="en-GB" sz="2000" dirty="0">
                          <a:effectLst/>
                          <a:latin typeface="Arial" panose="020B0604020202020204" pitchFamily="34" charset="0"/>
                          <a:ea typeface="Calibri" panose="020F0502020204030204" pitchFamily="34" charset="0"/>
                          <a:cs typeface="Arial" panose="020B0604020202020204" pitchFamily="34" charset="0"/>
                        </a:rPr>
                        <a:t>100%</a:t>
                      </a:r>
                      <a:endParaRPr lang="en-GB" sz="2000" dirty="0">
                        <a:effectLst/>
                        <a:latin typeface="Calibri" panose="020F0502020204030204" pitchFamily="34" charset="0"/>
                        <a:ea typeface="DengXian" panose="02010600030101010101" pitchFamily="2" charset="-122"/>
                        <a:cs typeface="Arial" panose="020B0604020202020204" pitchFamily="34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72135221"/>
                  </a:ext>
                </a:extLst>
              </a:tr>
            </a:tbl>
          </a:graphicData>
        </a:graphic>
      </p:graphicFrame>
      <p:sp>
        <p:nvSpPr>
          <p:cNvPr id="12" name="TextBox 11">
            <a:extLst>
              <a:ext uri="{FF2B5EF4-FFF2-40B4-BE49-F238E27FC236}">
                <a16:creationId xmlns:a16="http://schemas.microsoft.com/office/drawing/2014/main" id="{BA091E09-92BB-2836-0F54-2FE96A6BFCA4}"/>
              </a:ext>
            </a:extLst>
          </p:cNvPr>
          <p:cNvSpPr txBox="1"/>
          <p:nvPr/>
        </p:nvSpPr>
        <p:spPr>
          <a:xfrm>
            <a:off x="2875187" y="4723722"/>
            <a:ext cx="2843005" cy="96767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defTabSz="950976">
              <a:spcAft>
                <a:spcPts val="600"/>
              </a:spcAft>
            </a:pPr>
            <a:r>
              <a:rPr lang="en-GB" sz="187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Presentations to take place on the week commencing 14/12/23</a:t>
            </a:r>
            <a:endParaRPr lang="en-GB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0D2063C9-3DC5-7958-32D6-71E2884384C7}"/>
              </a:ext>
            </a:extLst>
          </p:cNvPr>
          <p:cNvSpPr txBox="1"/>
          <p:nvPr/>
        </p:nvSpPr>
        <p:spPr>
          <a:xfrm>
            <a:off x="6825579" y="4723722"/>
            <a:ext cx="2491622" cy="125797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pPr defTabSz="950976">
              <a:spcAft>
                <a:spcPts val="600"/>
              </a:spcAft>
            </a:pPr>
            <a:r>
              <a:rPr lang="en-GB" sz="187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Supporting paper to be submitted to Turnitin by 23:59 on Friday 15</a:t>
            </a:r>
            <a:r>
              <a:rPr lang="en-GB" sz="1872" kern="1200" baseline="300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th</a:t>
            </a:r>
            <a:r>
              <a:rPr lang="en-GB" sz="1872" kern="1200">
                <a:solidFill>
                  <a:schemeClr val="tx1"/>
                </a:solidFill>
                <a:latin typeface="+mn-lt"/>
                <a:ea typeface="+mn-ea"/>
                <a:cs typeface="+mn-cs"/>
              </a:rPr>
              <a:t> December 2023.</a:t>
            </a:r>
            <a:endParaRPr lang="en-GB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2DD36E7-2B6D-16C9-1C31-6003F17854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811587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3578"/>
    </mc:Choice>
    <mc:Fallback>
      <p:transition spd="slow" advTm="5357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D25A808D-2AA8-8251-1554-7214AD89CAC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4"/>
          <a:srcRect l="25238" t="18792" r="25434" b="7924"/>
          <a:stretch/>
        </p:blipFill>
        <p:spPr>
          <a:xfrm>
            <a:off x="3104350" y="76886"/>
            <a:ext cx="6846473" cy="6781113"/>
          </a:xfrm>
        </p:spPr>
      </p:pic>
      <p:pic>
        <p:nvPicPr>
          <p:cNvPr id="9" name="Audio 8">
            <a:hlinkClick r:id="" action="ppaction://media"/>
            <a:extLst>
              <a:ext uri="{FF2B5EF4-FFF2-40B4-BE49-F238E27FC236}">
                <a16:creationId xmlns:a16="http://schemas.microsoft.com/office/drawing/2014/main" id="{ACE74FFD-7D92-5A84-716D-3FF4C7854146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196771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47737"/>
    </mc:Choice>
    <mc:Fallback>
      <p:transition spd="slow" advTm="14773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1CC794C-AC8F-F0C9-ABFC-669B42C87B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/>
              <a:t>Learning objectives</a:t>
            </a:r>
            <a:endParaRPr lang="en-GB" dirty="0"/>
          </a:p>
        </p:txBody>
      </p: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F5C08C-0B8F-419F-6A4F-0C579788C0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pPr marL="228600" lvl="0" indent="-228600">
              <a:buFont typeface="+mj-lt"/>
              <a:buAutoNum type="arabicPeriod"/>
            </a:pPr>
            <a:r>
              <a:rPr lang="en-GB" sz="3200" b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Define what a repeat victim is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3200" b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Describe the impact that crime has on repeat victims</a:t>
            </a:r>
          </a:p>
          <a:p>
            <a:pPr marL="228600" lvl="0" indent="-228600">
              <a:buFont typeface="+mj-lt"/>
              <a:buAutoNum type="arabicPeriod"/>
            </a:pPr>
            <a:r>
              <a:rPr lang="en-GB" sz="3200" b="0" kern="1200" dirty="0">
                <a:effectLst/>
                <a:latin typeface="Arial" panose="020B0604020202020204" pitchFamily="34" charset="0"/>
                <a:ea typeface="+mn-ea"/>
                <a:cs typeface="Arial" panose="020B0604020202020204" pitchFamily="34" charset="0"/>
              </a:rPr>
              <a:t>State who could be considered as vulnerable</a:t>
            </a:r>
          </a:p>
          <a:p>
            <a:endParaRPr lang="en-GB" sz="2400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AF260E1F-84EC-CE59-0DBC-AD256C4AC68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996988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0791"/>
    </mc:Choice>
    <mc:Fallback>
      <p:transition spd="slow" advTm="4079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3EAE329-BD0C-F8E3-44C1-C064E1CD9210}"/>
              </a:ext>
            </a:extLst>
          </p:cNvPr>
          <p:cNvPicPr>
            <a:picLocks noChangeAspect="1"/>
          </p:cNvPicPr>
          <p:nvPr/>
        </p:nvPicPr>
        <p:blipFill rotWithShape="1">
          <a:blip r:embed="rId6"/>
          <a:srcRect t="13585" r="-1" b="26763"/>
          <a:stretch/>
        </p:blipFill>
        <p:spPr>
          <a:xfrm>
            <a:off x="320040" y="320040"/>
            <a:ext cx="11548872" cy="4303462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27B6159-7734-4564-9E0F-C4BC43C36E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DF9F81-4456-8434-B2E3-70E7FD2099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09083"/>
            <a:ext cx="2889504" cy="1345997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Defining Victims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2FFB46B-05BC-4950-B18A-9593FDAE6E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4021DA7-C511-3D6E-A6D5-4E64EC6D72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76750" y="5351983"/>
            <a:ext cx="6976872" cy="1345997"/>
          </a:xfrm>
        </p:spPr>
        <p:txBody>
          <a:bodyPr anchor="ctr"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What does the word ‘victim’ mean to you?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chemeClr val="bg1"/>
                </a:solidFill>
              </a:rPr>
              <a:t>Why would victims not report being a victim of crime or ASB to the Police?</a:t>
            </a:r>
          </a:p>
          <a:p>
            <a:pPr marL="0" indent="0">
              <a:buNone/>
            </a:pPr>
            <a:endParaRPr lang="en-GB" sz="1700" dirty="0">
              <a:solidFill>
                <a:schemeClr val="bg1"/>
              </a:solidFill>
            </a:endParaRPr>
          </a:p>
          <a:p>
            <a:pPr marL="0" indent="0">
              <a:buNone/>
            </a:pPr>
            <a:endParaRPr lang="en-GB" sz="1700" dirty="0">
              <a:solidFill>
                <a:schemeClr val="bg1"/>
              </a:solidFill>
            </a:endParaRPr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5D6D238-9017-39F8-2A84-01FA70E26267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390877141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85927"/>
    </mc:Choice>
    <mc:Fallback>
      <p:transition spd="slow" advTm="18592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3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05EBE58-652F-883D-ACC7-94FC9AC465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894027"/>
            <a:ext cx="3494362" cy="4782873"/>
          </a:xfrm>
        </p:spPr>
        <p:txBody>
          <a:bodyPr>
            <a:normAutofit/>
          </a:bodyPr>
          <a:lstStyle/>
          <a:p>
            <a:pPr algn="r"/>
            <a:r>
              <a:rPr lang="en-GB" dirty="0"/>
              <a:t>Defining victims</a:t>
            </a:r>
            <a:endParaRPr lang="en-GB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6BC2C5-327A-58AF-3BDE-8B174D37067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76032" y="894027"/>
            <a:ext cx="6377768" cy="4782873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sz="2400" dirty="0">
                <a:ln w="0"/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‘</a:t>
            </a:r>
            <a:r>
              <a:rPr lang="en-GB" sz="2400" dirty="0">
                <a:ln w="0"/>
                <a:solidFill>
                  <a:srgbClr val="00B0F0"/>
                </a:solidFill>
                <a:effectLst>
                  <a:outerShdw blurRad="38100" dist="25400" dir="5400000" algn="ctr" rotWithShape="0">
                    <a:srgbClr val="6E747A">
                      <a:alpha val="43000"/>
                    </a:srgbClr>
                  </a:outerShdw>
                </a:effectLst>
              </a:rPr>
              <a:t>Someone or something that has been hurt, damaged, or killed or has suffered, either because of the actions of someone or something else, or because of illness or chance’ </a:t>
            </a:r>
            <a:r>
              <a:rPr lang="en-GB" sz="2400" dirty="0"/>
              <a:t>(The Cambridge English legal dictionary).</a:t>
            </a: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A53BD855-6E64-9327-A406-E4CEE14DC0C1}"/>
              </a:ext>
            </a:extLst>
          </p:cNvPr>
          <p:cNvSpPr/>
          <p:nvPr/>
        </p:nvSpPr>
        <p:spPr>
          <a:xfrm>
            <a:off x="608273" y="4916003"/>
            <a:ext cx="41010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12700" dist="38100" dir="2700000" algn="tl" rotWithShape="0">
                    <a:schemeClr val="bg1">
                      <a:lumMod val="50000"/>
                    </a:schemeClr>
                  </a:outerShdw>
                </a:effectLst>
              </a:rPr>
              <a:t>Direct victims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51299B6D-9CFC-63F3-CF1B-BD66EB7C5386}"/>
              </a:ext>
            </a:extLst>
          </p:cNvPr>
          <p:cNvSpPr/>
          <p:nvPr/>
        </p:nvSpPr>
        <p:spPr>
          <a:xfrm>
            <a:off x="6094476" y="4916003"/>
            <a:ext cx="459318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>
              <a:spcAft>
                <a:spcPts val="600"/>
              </a:spcAft>
            </a:pPr>
            <a:r>
              <a:rPr lang="en-US" sz="5400" b="1" cap="none" spc="0" dirty="0">
                <a:ln w="9525">
                  <a:solidFill>
                    <a:schemeClr val="bg1"/>
                  </a:solidFill>
                  <a:prstDash val="solid"/>
                </a:ln>
                <a:solidFill>
                  <a:schemeClr val="accent5"/>
                </a:solidFill>
                <a:effectLst>
                  <a:outerShdw blurRad="12700" dist="38100" dir="2700000" algn="tl" rotWithShape="0">
                    <a:schemeClr val="accent5">
                      <a:lumMod val="60000"/>
                      <a:lumOff val="40000"/>
                    </a:schemeClr>
                  </a:outerShdw>
                </a:effectLst>
              </a:rPr>
              <a:t>Indirect victims</a:t>
            </a:r>
          </a:p>
        </p:txBody>
      </p:sp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F25C5BF4-056A-7D44-C2D4-4867F3A1D59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5803370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4232"/>
    </mc:Choice>
    <mc:Fallback>
      <p:transition spd="slow" advTm="16423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537B233-9CDD-4A90-AABB-A8963DEE4FB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6076FF-A505-A113-832B-190A0627556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153400" y="818457"/>
            <a:ext cx="3322317" cy="297587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Direct and Indirect victims</a:t>
            </a:r>
          </a:p>
        </p:txBody>
      </p:sp>
      <p:pic>
        <p:nvPicPr>
          <p:cNvPr id="5" name="Content Placeholder 4" descr="A shark swimming in the water&#10;&#10;Description automatically generated with low confidence">
            <a:extLst>
              <a:ext uri="{FF2B5EF4-FFF2-40B4-BE49-F238E27FC236}">
                <a16:creationId xmlns:a16="http://schemas.microsoft.com/office/drawing/2014/main" id="{CE427303-3609-F7AF-580D-52223B7021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716280" y="1208391"/>
            <a:ext cx="6436548" cy="4441217"/>
          </a:xfrm>
          <a:prstGeom prst="rect">
            <a:avLst/>
          </a:prstGeom>
        </p:spPr>
      </p:pic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040575EE-C594-4566-BC00-663004E52A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7617861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D82157BE-99A5-08C4-B0FC-4136CF69B071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958846417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322472"/>
    </mc:Choice>
    <mc:Fallback>
      <p:transition spd="slow" advTm="322472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7" name="Rectangle 16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F9E1DEA-1231-EEAE-97B0-C30BB0597C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4264" y="-558014"/>
            <a:ext cx="4892040" cy="1773936"/>
          </a:xfrm>
        </p:spPr>
        <p:txBody>
          <a:bodyPr anchor="b">
            <a:normAutofit/>
          </a:bodyPr>
          <a:lstStyle/>
          <a:p>
            <a:r>
              <a:rPr lang="en-GB" sz="4000" dirty="0"/>
              <a:t>Victim or survivor?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2EBD0D8-5E4E-5BF2-FDE1-FAEAC1D2D103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0018" y="1417080"/>
            <a:ext cx="5025525" cy="4032983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7AD0F4D2-80E7-4A78-82EE-BEAEE494540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6000" y="1417320"/>
            <a:ext cx="0" cy="4023360"/>
          </a:xfrm>
          <a:prstGeom prst="line">
            <a:avLst/>
          </a:prstGeom>
          <a:ln w="15875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5BAF881-38F2-BB9A-09B8-23DD095A5EF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50779" y="1675119"/>
            <a:ext cx="5025525" cy="4433073"/>
          </a:xfrm>
        </p:spPr>
        <p:txBody>
          <a:bodyPr anchor="t">
            <a:normAutofit/>
          </a:bodyPr>
          <a:lstStyle/>
          <a:p>
            <a:r>
              <a:rPr lang="en-GB" dirty="0"/>
              <a:t>One that is injured, destroyed, or sacrificed under any of various conditions</a:t>
            </a:r>
          </a:p>
          <a:p>
            <a:r>
              <a:rPr lang="en-GB" dirty="0"/>
              <a:t>One that is subjected to oppression, hardship, or mistreatment</a:t>
            </a:r>
          </a:p>
          <a:p>
            <a:r>
              <a:rPr lang="en-GB" dirty="0"/>
              <a:t>One that is tricked or duped</a:t>
            </a:r>
          </a:p>
          <a:p>
            <a:pPr marL="0" indent="0">
              <a:buNone/>
            </a:pPr>
            <a:r>
              <a:rPr lang="en-GB" dirty="0"/>
              <a:t>(Merriam-Webster Dictionary, 2020)</a:t>
            </a:r>
          </a:p>
          <a:p>
            <a:pPr marL="0" indent="0">
              <a:buNone/>
            </a:pPr>
            <a:endParaRPr lang="en-GB" sz="20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3DC68F18-1398-7320-07B3-C06BE91A7E3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9614589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41731"/>
    </mc:Choice>
    <mc:Fallback>
      <p:transition spd="slow" advTm="1417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CB713CA-9F00-DD4E-D511-468388E1C5F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9158" y="803325"/>
            <a:ext cx="5259707" cy="1325563"/>
          </a:xfrm>
        </p:spPr>
        <p:txBody>
          <a:bodyPr>
            <a:normAutofit/>
          </a:bodyPr>
          <a:lstStyle/>
          <a:p>
            <a:r>
              <a:rPr lang="en-GB" dirty="0"/>
              <a:t>The ‘ideal’ victim</a:t>
            </a:r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357DD0D3-F869-46D0-944C-6EC60E19E35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6136816" cy="5254922"/>
          </a:xfrm>
          <a:custGeom>
            <a:avLst/>
            <a:gdLst>
              <a:gd name="connsiteX0" fmla="*/ 0 w 6136816"/>
              <a:gd name="connsiteY0" fmla="*/ 0 h 5254922"/>
              <a:gd name="connsiteX1" fmla="*/ 6136816 w 6136816"/>
              <a:gd name="connsiteY1" fmla="*/ 0 h 5254922"/>
              <a:gd name="connsiteX2" fmla="*/ 6134892 w 6136816"/>
              <a:gd name="connsiteY2" fmla="*/ 111520 h 5254922"/>
              <a:gd name="connsiteX3" fmla="*/ 6066513 w 6136816"/>
              <a:gd name="connsiteY3" fmla="*/ 752995 h 5254922"/>
              <a:gd name="connsiteX4" fmla="*/ 140712 w 6136816"/>
              <a:gd name="connsiteY4" fmla="*/ 5219363 h 5254922"/>
              <a:gd name="connsiteX5" fmla="*/ 0 w 6136816"/>
              <a:gd name="connsiteY5" fmla="*/ 5199534 h 525492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6136816" h="5254922">
                <a:moveTo>
                  <a:pt x="0" y="0"/>
                </a:moveTo>
                <a:lnTo>
                  <a:pt x="6136816" y="0"/>
                </a:lnTo>
                <a:lnTo>
                  <a:pt x="6134892" y="111520"/>
                </a:lnTo>
                <a:cubicBezTo>
                  <a:pt x="6124961" y="323936"/>
                  <a:pt x="6102367" y="538040"/>
                  <a:pt x="6066513" y="752995"/>
                </a:cubicBezTo>
                <a:cubicBezTo>
                  <a:pt x="5592281" y="3596146"/>
                  <a:pt x="2972232" y="5545369"/>
                  <a:pt x="140712" y="5219363"/>
                </a:cubicBezTo>
                <a:lnTo>
                  <a:pt x="0" y="5199534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D72F032-CB98-E4D3-1775-CC0A686FBB8F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7951" r="2" b="2"/>
          <a:stretch/>
        </p:blipFill>
        <p:spPr>
          <a:xfrm>
            <a:off x="1" y="2"/>
            <a:ext cx="5863721" cy="4984915"/>
          </a:xfrm>
          <a:custGeom>
            <a:avLst/>
            <a:gdLst/>
            <a:ahLst/>
            <a:cxnLst/>
            <a:rect l="l" t="t" r="r" b="b"/>
            <a:pathLst>
              <a:path w="5863721" h="4984915">
                <a:moveTo>
                  <a:pt x="0" y="0"/>
                </a:moveTo>
                <a:lnTo>
                  <a:pt x="5863721" y="0"/>
                </a:lnTo>
                <a:lnTo>
                  <a:pt x="5844576" y="326138"/>
                </a:lnTo>
                <a:cubicBezTo>
                  <a:pt x="5833049" y="448313"/>
                  <a:pt x="5817094" y="570952"/>
                  <a:pt x="5796589" y="693884"/>
                </a:cubicBezTo>
                <a:cubicBezTo>
                  <a:pt x="5344573" y="3403845"/>
                  <a:pt x="2847261" y="5261756"/>
                  <a:pt x="148386" y="4951022"/>
                </a:cubicBezTo>
                <a:lnTo>
                  <a:pt x="0" y="4930112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26E68B-C9B7-0D95-0C90-B3E52FC6FAC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09344" y="1971312"/>
            <a:ext cx="6300677" cy="4467907"/>
          </a:xfrm>
        </p:spPr>
        <p:txBody>
          <a:bodyPr anchor="t">
            <a:normAutofit fontScale="85000" lnSpcReduction="1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Victimhood as a social construction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2400" dirty="0"/>
              <a:t>Nils Christie 1986 – The ‘ideal’ victim:</a:t>
            </a:r>
          </a:p>
          <a:p>
            <a:pPr marL="0" indent="0">
              <a:buNone/>
            </a:pPr>
            <a:r>
              <a:rPr lang="en-GB" sz="2400" dirty="0"/>
              <a:t>•is weaker than the offender—so they are likely to be elderly, female, or a child;</a:t>
            </a:r>
          </a:p>
          <a:p>
            <a:pPr marL="0" indent="0">
              <a:buNone/>
            </a:pPr>
            <a:r>
              <a:rPr lang="en-GB" sz="2400" dirty="0"/>
              <a:t>•is going about their normal day-to-day business (even though this may not be entirely legitimate);</a:t>
            </a:r>
          </a:p>
          <a:p>
            <a:pPr marL="0" indent="0">
              <a:buNone/>
            </a:pPr>
            <a:r>
              <a:rPr lang="en-GB" sz="2400" dirty="0"/>
              <a:t>•is considered to be blameless for what happened to them;</a:t>
            </a:r>
          </a:p>
          <a:p>
            <a:pPr marL="0" indent="0">
              <a:buNone/>
            </a:pPr>
            <a:r>
              <a:rPr lang="en-GB" sz="2400" dirty="0"/>
              <a:t>•is not known to the offender—in other words, the offender is a stranger (and an individual person, rather than a company or organisation);</a:t>
            </a:r>
          </a:p>
          <a:p>
            <a:pPr marL="0" indent="0">
              <a:buNone/>
            </a:pPr>
            <a:r>
              <a:rPr lang="en-GB" sz="2400" dirty="0"/>
              <a:t>•has suffered from the behaviour of someone who is clearly deviant;</a:t>
            </a:r>
          </a:p>
          <a:p>
            <a:pPr marL="0" indent="0">
              <a:buNone/>
            </a:pPr>
            <a:r>
              <a:rPr lang="en-GB" sz="2400" dirty="0"/>
              <a:t>•is not a threat to the dominant social norms and values.</a:t>
            </a:r>
          </a:p>
          <a:p>
            <a:pPr marL="0" indent="0">
              <a:buNone/>
            </a:pPr>
            <a:endParaRPr lang="en-GB" sz="1400" dirty="0"/>
          </a:p>
          <a:p>
            <a:pPr marL="0" indent="0">
              <a:buNone/>
            </a:pPr>
            <a:endParaRPr lang="en-GB" sz="14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1D4B54BF-9366-4187-B951-2E7DA7A44D8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90707764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20857"/>
    </mc:Choice>
    <mc:Fallback>
      <p:transition spd="slow" advTm="2208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56E98E6-802D-A517-CD05-AC28944EFF52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22893" t="20152" r="23366" b="6702"/>
          <a:stretch/>
        </p:blipFill>
        <p:spPr>
          <a:xfrm>
            <a:off x="2869539" y="320040"/>
            <a:ext cx="6449874" cy="4305291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FA3CD3A3-D3C1-4567-BEC0-3A50E9A3A6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4782312"/>
            <a:ext cx="11548872" cy="1755648"/>
          </a:xfrm>
          <a:prstGeom prst="rect">
            <a:avLst/>
          </a:prstGeom>
          <a:solidFill>
            <a:schemeClr val="tx1">
              <a:alpha val="93000"/>
            </a:schemeClr>
          </a:solidFill>
          <a:ln w="127000" cap="sq" cmpd="thinThick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12935C-408E-54CD-340C-1D4DF2811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5010912"/>
            <a:ext cx="2889504" cy="1344168"/>
          </a:xfrm>
        </p:spPr>
        <p:txBody>
          <a:bodyPr anchor="ctr">
            <a:normAutofit/>
          </a:bodyPr>
          <a:lstStyle/>
          <a:p>
            <a:r>
              <a:rPr lang="en-GB" sz="2600">
                <a:solidFill>
                  <a:schemeClr val="bg1"/>
                </a:solidFill>
              </a:rPr>
              <a:t>TASKSHEET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B56D13EF-D431-4D0F-BFFC-1B5A686FF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059936" y="5237979"/>
            <a:ext cx="0" cy="914400"/>
          </a:xfrm>
          <a:prstGeom prst="line">
            <a:avLst/>
          </a:prstGeom>
          <a:ln w="19050">
            <a:solidFill>
              <a:schemeClr val="bg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3D2A79-7564-5654-0AF1-67CBDBC52B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379976" y="5010912"/>
            <a:ext cx="6976872" cy="1344168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chemeClr val="bg1"/>
                </a:solidFill>
              </a:rPr>
              <a:t>VICTIM HIERARCHY TASK </a:t>
            </a:r>
          </a:p>
          <a:p>
            <a:pPr marL="0" indent="0">
              <a:buNone/>
            </a:pPr>
            <a:endParaRPr lang="en-GB" sz="1700">
              <a:solidFill>
                <a:schemeClr val="bg1"/>
              </a:solidFill>
            </a:endParaRPr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A7BCF80F-A68A-52F5-642B-DF2FD5242F6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064446663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2824"/>
    </mc:Choice>
    <mc:Fallback>
      <p:transition spd="slow" advTm="2282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87A57295-2710-4920-B99A-4D1FA03A62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8067929-4D33-4306-9E2F-67C49CDDB5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33400" y="465745"/>
            <a:ext cx="11125200" cy="563943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F4A251-2954-6C9B-3AB5-1C73C7B789D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894027"/>
            <a:ext cx="3494362" cy="478287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r"/>
            <a:r>
              <a:rPr lang="en-US" sz="4400" kern="1200" dirty="0">
                <a:solidFill>
                  <a:schemeClr val="tx1"/>
                </a:solidFill>
                <a:latin typeface="+mj-lt"/>
                <a:ea typeface="+mj-ea"/>
                <a:cs typeface="+mj-cs"/>
              </a:rPr>
              <a:t>What does the phrase ‘repeat victim’ mean to you?</a:t>
            </a:r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2D72A2C9-F3CA-4216-8BAD-FA4C970C3C4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2057400"/>
            <a:ext cx="0" cy="2743200"/>
          </a:xfrm>
          <a:prstGeom prst="line">
            <a:avLst/>
          </a:prstGeom>
          <a:ln w="19050">
            <a:solidFill>
              <a:schemeClr val="tx1">
                <a:alpha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" name="TextBox 3">
            <a:extLst>
              <a:ext uri="{FF2B5EF4-FFF2-40B4-BE49-F238E27FC236}">
                <a16:creationId xmlns:a16="http://schemas.microsoft.com/office/drawing/2014/main" id="{6FDC051F-1FEA-578B-A6D4-55EE860A440D}"/>
              </a:ext>
            </a:extLst>
          </p:cNvPr>
          <p:cNvSpPr txBox="1"/>
          <p:nvPr/>
        </p:nvSpPr>
        <p:spPr>
          <a:xfrm>
            <a:off x="4976032" y="894027"/>
            <a:ext cx="6377768" cy="478287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algn="ctr">
              <a:lnSpc>
                <a:spcPct val="90000"/>
              </a:lnSpc>
              <a:spcAft>
                <a:spcPts val="600"/>
              </a:spcAft>
            </a:pPr>
            <a:r>
              <a:rPr lang="en-US" sz="4000" dirty="0">
                <a:solidFill>
                  <a:srgbClr val="00B0F0"/>
                </a:solidFill>
              </a:rPr>
              <a:t>When the same person or place suffers from more than one incident over a specified period.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endParaRPr lang="en-US" sz="2400" dirty="0"/>
          </a:p>
        </p:txBody>
      </p:sp>
      <p:pic>
        <p:nvPicPr>
          <p:cNvPr id="5" name="Audio 4">
            <a:hlinkClick r:id="" action="ppaction://media"/>
            <a:extLst>
              <a:ext uri="{FF2B5EF4-FFF2-40B4-BE49-F238E27FC236}">
                <a16:creationId xmlns:a16="http://schemas.microsoft.com/office/drawing/2014/main" id="{BBE80339-68A8-216D-43E2-7A131E2DDF58}"/>
              </a:ext>
            </a:extLst>
          </p:cNvPr>
          <p:cNvPicPr>
            <a:picLocks noChangeAspect="1"/>
          </p:cNvPicPr>
          <p:nvPr>
            <a:audioFile r:link="rId3"/>
            <p:extLst>
              <p:ext uri="{DAA4B4D4-6D71-4841-9C94-3DE7FCFB9230}">
                <p14:media xmlns:p14="http://schemas.microsoft.com/office/powerpoint/2010/main" r:embed="rId2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930375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9597"/>
    </mc:Choice>
    <mc:Fallback>
      <p:transition spd="slow" advTm="1959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16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  <p:bldLst>
      <p:bldP spid="2" grpId="0"/>
      <p:bldP spid="4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nline Media 2" title="Fiona Pilkington Anti social Behaviour">
            <a:hlinkClick r:id="" action="ppaction://media"/>
            <a:extLst>
              <a:ext uri="{FF2B5EF4-FFF2-40B4-BE49-F238E27FC236}">
                <a16:creationId xmlns:a16="http://schemas.microsoft.com/office/drawing/2014/main" id="{F2E49F6D-2B23-C598-6C74-4FFB4B7B9F11}"/>
              </a:ext>
            </a:extLst>
          </p:cNvPr>
          <p:cNvPicPr>
            <a:picLocks noRot="1" noChangeAspect="1"/>
          </p:cNvPicPr>
          <p:nvPr>
            <a:videoFile r:link="rId2"/>
          </p:nvPr>
        </p:nvPicPr>
        <p:blipFill>
          <a:blip r:embed="rId7"/>
          <a:stretch>
            <a:fillRect/>
          </a:stretch>
        </p:blipFill>
        <p:spPr>
          <a:xfrm>
            <a:off x="384799" y="189960"/>
            <a:ext cx="11115040" cy="6279997"/>
          </a:xfrm>
          <a:prstGeom prst="rect">
            <a:avLst/>
          </a:prstGeom>
        </p:spPr>
      </p:pic>
      <p:pic>
        <p:nvPicPr>
          <p:cNvPr id="8" name="Audio 7">
            <a:hlinkClick r:id="" action="ppaction://media"/>
            <a:extLst>
              <a:ext uri="{FF2B5EF4-FFF2-40B4-BE49-F238E27FC236}">
                <a16:creationId xmlns:a16="http://schemas.microsoft.com/office/drawing/2014/main" id="{EB4B762B-372D-61FD-CFBC-34B1FD682ACE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8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custDataLst>
      <p:tags r:id="rId1"/>
    </p:custDataLst>
    <p:extLst>
      <p:ext uri="{BB962C8B-B14F-4D97-AF65-F5344CB8AC3E}">
        <p14:creationId xmlns:p14="http://schemas.microsoft.com/office/powerpoint/2010/main" val="13788565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45"/>
    </mc:Choice>
    <mc:Fallback>
      <p:transition spd="slow" advTm="2764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11" fill="hold" display="0">
                  <p:stCondLst>
                    <p:cond delay="indefinite"/>
                  </p:stCondLst>
                </p:cTn>
                <p:tgtEl>
                  <p:spTgt spid="3"/>
                </p:tgtEl>
              </p:cMediaNode>
            </p:video>
            <p:seq concurrent="1" nextAc="seek">
              <p:cTn id="1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3" fill="hold">
                      <p:stCondLst>
                        <p:cond delay="0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6" dur="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 isNarration="1">
              <p:cMediaNode vol="80000" showWhenStopped="0">
                <p:cTn id="1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!!BGRectangle">
            <a:extLst>
              <a:ext uri="{FF2B5EF4-FFF2-40B4-BE49-F238E27FC236}">
                <a16:creationId xmlns:a16="http://schemas.microsoft.com/office/drawing/2014/main" id="{9B76D444-2756-434F-AE61-96D69830C1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4F75C43-009D-D0B6-6BC6-DC2E92DB7B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7" y="474146"/>
            <a:ext cx="10515593" cy="1197864"/>
          </a:xfrm>
        </p:spPr>
        <p:txBody>
          <a:bodyPr>
            <a:normAutofit/>
          </a:bodyPr>
          <a:lstStyle/>
          <a:p>
            <a:r>
              <a:rPr lang="en-GB" dirty="0"/>
              <a:t>Repeat victimisation</a:t>
            </a:r>
          </a:p>
        </p:txBody>
      </p:sp>
      <p:sp>
        <p:nvSpPr>
          <p:cNvPr id="12" name="!!Line">
            <a:extLst>
              <a:ext uri="{FF2B5EF4-FFF2-40B4-BE49-F238E27FC236}">
                <a16:creationId xmlns:a16="http://schemas.microsoft.com/office/drawing/2014/main" id="{B0161EF8-C8C6-4F2A-9D5C-49BD28A2BD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66344" y="585216"/>
            <a:ext cx="9144" cy="9144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99693F7-4178-6F21-9232-8222DAA34AEC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l="6433" t="26054" r="38819" b="17397"/>
          <a:stretch/>
        </p:blipFill>
        <p:spPr>
          <a:xfrm>
            <a:off x="590366" y="1821116"/>
            <a:ext cx="4981865" cy="3434763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20B2C54-FB63-A70D-3F70-9D134794EE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62596" y="474146"/>
            <a:ext cx="5194244" cy="5697000"/>
          </a:xfrm>
        </p:spPr>
        <p:txBody>
          <a:bodyPr anchor="ctr">
            <a:normAutofit/>
          </a:bodyPr>
          <a:lstStyle/>
          <a:p>
            <a:r>
              <a:rPr lang="en-GB" sz="2400" dirty="0" err="1"/>
              <a:t>Revictimisation</a:t>
            </a:r>
            <a:r>
              <a:rPr lang="en-GB" sz="2400" dirty="0"/>
              <a:t> is where somebody experiences a particular crime at the hands of one perpetrator, and then experiences the same type of crime again but is targeted by another offender.</a:t>
            </a:r>
          </a:p>
          <a:p>
            <a:endParaRPr lang="en-GB" sz="2400" dirty="0"/>
          </a:p>
          <a:p>
            <a:r>
              <a:rPr lang="en-GB" sz="2400" dirty="0"/>
              <a:t>CSEW – Does this survey tell us anything about how often somebody might be a victim of crime?</a:t>
            </a:r>
          </a:p>
          <a:p>
            <a:pPr marL="0" indent="0">
              <a:buNone/>
            </a:pPr>
            <a:r>
              <a:rPr lang="en-GB" sz="2400" dirty="0">
                <a:hlinkClick r:id="rId6"/>
              </a:rPr>
              <a:t>Crime in England and Wales: year ending March 2022 - GOV.UK (www.gov.uk)</a:t>
            </a:r>
            <a:endParaRPr lang="en-GB" sz="2400" dirty="0"/>
          </a:p>
        </p:txBody>
      </p:sp>
      <p:pic>
        <p:nvPicPr>
          <p:cNvPr id="6" name="Audio 5">
            <a:hlinkClick r:id="" action="ppaction://media"/>
            <a:extLst>
              <a:ext uri="{FF2B5EF4-FFF2-40B4-BE49-F238E27FC236}">
                <a16:creationId xmlns:a16="http://schemas.microsoft.com/office/drawing/2014/main" id="{9A67FFBC-5FAA-0568-6EBD-6E9BCEF48433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7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440811331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100198"/>
    </mc:Choice>
    <mc:Fallback>
      <p:transition spd="slow" advTm="10019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6"/>
                </p:tgtEl>
              </p:cMediaNode>
            </p:audio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24464CF-6ECF-B041-BBD7-5897CF67C8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/>
              <a:t>THE IMPACT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onnsiteX0" fmla="*/ 0 w 5410200"/>
              <a:gd name="connsiteY0" fmla="*/ 0 h 18288"/>
              <a:gd name="connsiteX1" fmla="*/ 568071 w 5410200"/>
              <a:gd name="connsiteY1" fmla="*/ 0 h 18288"/>
              <a:gd name="connsiteX2" fmla="*/ 1298448 w 5410200"/>
              <a:gd name="connsiteY2" fmla="*/ 0 h 18288"/>
              <a:gd name="connsiteX3" fmla="*/ 1920621 w 5410200"/>
              <a:gd name="connsiteY3" fmla="*/ 0 h 18288"/>
              <a:gd name="connsiteX4" fmla="*/ 2488692 w 5410200"/>
              <a:gd name="connsiteY4" fmla="*/ 0 h 18288"/>
              <a:gd name="connsiteX5" fmla="*/ 3219069 w 5410200"/>
              <a:gd name="connsiteY5" fmla="*/ 0 h 18288"/>
              <a:gd name="connsiteX6" fmla="*/ 3895344 w 5410200"/>
              <a:gd name="connsiteY6" fmla="*/ 0 h 18288"/>
              <a:gd name="connsiteX7" fmla="*/ 4571619 w 5410200"/>
              <a:gd name="connsiteY7" fmla="*/ 0 h 18288"/>
              <a:gd name="connsiteX8" fmla="*/ 5410200 w 5410200"/>
              <a:gd name="connsiteY8" fmla="*/ 0 h 18288"/>
              <a:gd name="connsiteX9" fmla="*/ 5410200 w 5410200"/>
              <a:gd name="connsiteY9" fmla="*/ 18288 h 18288"/>
              <a:gd name="connsiteX10" fmla="*/ 4842129 w 5410200"/>
              <a:gd name="connsiteY10" fmla="*/ 18288 h 18288"/>
              <a:gd name="connsiteX11" fmla="*/ 4328160 w 5410200"/>
              <a:gd name="connsiteY11" fmla="*/ 18288 h 18288"/>
              <a:gd name="connsiteX12" fmla="*/ 3597783 w 5410200"/>
              <a:gd name="connsiteY12" fmla="*/ 18288 h 18288"/>
              <a:gd name="connsiteX13" fmla="*/ 3029712 w 5410200"/>
              <a:gd name="connsiteY13" fmla="*/ 18288 h 18288"/>
              <a:gd name="connsiteX14" fmla="*/ 2299335 w 5410200"/>
              <a:gd name="connsiteY14" fmla="*/ 18288 h 18288"/>
              <a:gd name="connsiteX15" fmla="*/ 1514856 w 5410200"/>
              <a:gd name="connsiteY15" fmla="*/ 18288 h 18288"/>
              <a:gd name="connsiteX16" fmla="*/ 892683 w 5410200"/>
              <a:gd name="connsiteY16" fmla="*/ 18288 h 18288"/>
              <a:gd name="connsiteX17" fmla="*/ 0 w 5410200"/>
              <a:gd name="connsiteY17" fmla="*/ 18288 h 18288"/>
              <a:gd name="connsiteX18" fmla="*/ 0 w 5410200"/>
              <a:gd name="connsiteY18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9CB1CA56-87AB-BF53-689D-9609C4B7DE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67650160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4" name="Audio 3">
            <a:hlinkClick r:id="" action="ppaction://media"/>
            <a:extLst>
              <a:ext uri="{FF2B5EF4-FFF2-40B4-BE49-F238E27FC236}">
                <a16:creationId xmlns:a16="http://schemas.microsoft.com/office/drawing/2014/main" id="{141671D3-4CB4-1661-6F7A-595FFCA0DB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10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0650538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18283"/>
    </mc:Choice>
    <mc:Fallback>
      <p:transition spd="slow" advTm="118283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1B2258F-86CA-4D4D-8270-BC05FCDEBF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7999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Magnifying glass and question mark">
            <a:extLst>
              <a:ext uri="{FF2B5EF4-FFF2-40B4-BE49-F238E27FC236}">
                <a16:creationId xmlns:a16="http://schemas.microsoft.com/office/drawing/2014/main" id="{0A536651-653F-B34D-5BA0-F951456F73C0}"/>
              </a:ext>
            </a:extLst>
          </p:cNvPr>
          <p:cNvPicPr>
            <a:picLocks noChangeAspect="1"/>
          </p:cNvPicPr>
          <p:nvPr/>
        </p:nvPicPr>
        <p:blipFill rotWithShape="1">
          <a:blip r:embed="rId5">
            <a:alphaModFix amt="50000"/>
          </a:blip>
          <a:srcRect/>
          <a:stretch/>
        </p:blipFill>
        <p:spPr>
          <a:xfrm>
            <a:off x="20" y="1"/>
            <a:ext cx="12191980" cy="68579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6737B14D-8ECE-C217-9EC0-D8DB59CE2B86}"/>
              </a:ext>
            </a:extLst>
          </p:cNvPr>
          <p:cNvSpPr txBox="1"/>
          <p:nvPr/>
        </p:nvSpPr>
        <p:spPr>
          <a:xfrm>
            <a:off x="1524000" y="1122362"/>
            <a:ext cx="9144000" cy="2900518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60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What does vulnerability mean to you?</a:t>
            </a:r>
          </a:p>
        </p:txBody>
      </p:sp>
      <p:pic>
        <p:nvPicPr>
          <p:cNvPr id="12" name="Audio 11">
            <a:hlinkClick r:id="" action="ppaction://media"/>
            <a:extLst>
              <a:ext uri="{FF2B5EF4-FFF2-40B4-BE49-F238E27FC236}">
                <a16:creationId xmlns:a16="http://schemas.microsoft.com/office/drawing/2014/main" id="{F9383C0E-B899-12E4-26D5-7A2515DACF1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rcRect l="-118750" t="-118750" r="-118750" b="-118750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1516150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Requires="p14">
      <p:transition spd="slow" p14:dur="2000" advTm="26961"/>
    </mc:Choice>
    <mc:Fallback>
      <p:transition spd="slow" advTm="2696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2"/>
                </p:tgtEl>
              </p:cMediaNode>
            </p:audio>
          </p:childTnLst>
        </p:cTn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83.7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1|1.4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TIMING" val="|308.7"/>
</p:tagLst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735</Words>
  <Application>Microsoft Office PowerPoint</Application>
  <PresentationFormat>Widescreen</PresentationFormat>
  <Paragraphs>107</Paragraphs>
  <Slides>18</Slides>
  <Notes>17</Notes>
  <HiddenSlides>0</HiddenSlides>
  <MMClips>19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4" baseType="lpstr">
      <vt:lpstr>Arial</vt:lpstr>
      <vt:lpstr>Calibri</vt:lpstr>
      <vt:lpstr>Calibri Light</vt:lpstr>
      <vt:lpstr>Tw Cen MT</vt:lpstr>
      <vt:lpstr>Wingdings</vt:lpstr>
      <vt:lpstr>Office Theme</vt:lpstr>
      <vt:lpstr>PowerPoint Presentation</vt:lpstr>
      <vt:lpstr>PowerPoint Presentation</vt:lpstr>
      <vt:lpstr>PowerPoint Presentation</vt:lpstr>
      <vt:lpstr>Scheme of work</vt:lpstr>
      <vt:lpstr>Assessment </vt:lpstr>
      <vt:lpstr>PowerPoint Presentation</vt:lpstr>
      <vt:lpstr>Learning objectives</vt:lpstr>
      <vt:lpstr>Defining Victims</vt:lpstr>
      <vt:lpstr>Defining victims</vt:lpstr>
      <vt:lpstr>Direct and Indirect victims</vt:lpstr>
      <vt:lpstr>Victim or survivor?</vt:lpstr>
      <vt:lpstr>The ‘ideal’ victim</vt:lpstr>
      <vt:lpstr>TASKSHEET</vt:lpstr>
      <vt:lpstr>What does the phrase ‘repeat victim’ mean to you?</vt:lpstr>
      <vt:lpstr>PowerPoint Presentation</vt:lpstr>
      <vt:lpstr>Repeat victimisation</vt:lpstr>
      <vt:lpstr>THE IMPACT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Laura Knight</dc:creator>
  <cp:lastModifiedBy>Laura Knight</cp:lastModifiedBy>
  <cp:revision>3</cp:revision>
  <cp:lastPrinted>2022-09-29T14:35:54Z</cp:lastPrinted>
  <dcterms:created xsi:type="dcterms:W3CDTF">2022-07-06T09:14:23Z</dcterms:created>
  <dcterms:modified xsi:type="dcterms:W3CDTF">2023-10-05T14:07:53Z</dcterms:modified>
</cp:coreProperties>
</file>