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77" r:id="rId4"/>
  </p:sldMasterIdLst>
  <p:notesMasterIdLst>
    <p:notesMasterId r:id="rId16"/>
  </p:notesMasterIdLst>
  <p:handoutMasterIdLst>
    <p:handoutMasterId r:id="rId17"/>
  </p:handoutMasterIdLst>
  <p:sldIdLst>
    <p:sldId id="277" r:id="rId5"/>
    <p:sldId id="318" r:id="rId6"/>
    <p:sldId id="358" r:id="rId7"/>
    <p:sldId id="336" r:id="rId8"/>
    <p:sldId id="357" r:id="rId9"/>
    <p:sldId id="365" r:id="rId10"/>
    <p:sldId id="375" r:id="rId11"/>
    <p:sldId id="391" r:id="rId12"/>
    <p:sldId id="392" r:id="rId13"/>
    <p:sldId id="394" r:id="rId14"/>
    <p:sldId id="395" r:id="rId15"/>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F4DBF74-5F73-11A7-F1C7-FCE63F6A1966}" v="2" dt="2021-12-12T18:24:48.394"/>
    <p1510:client id="{E3FF2610-D1DD-EC59-6CAA-E077486F5AB3}" v="2" dt="2021-12-12T18:23:52.17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6976" autoAdjust="0"/>
    <p:restoredTop sz="78133" autoAdjust="0"/>
  </p:normalViewPr>
  <p:slideViewPr>
    <p:cSldViewPr>
      <p:cViewPr varScale="1">
        <p:scale>
          <a:sx n="50" d="100"/>
          <a:sy n="50" d="100"/>
        </p:scale>
        <p:origin x="1304" y="3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5/10/relationships/revisionInfo" Target="revisionInfo.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B7372834-9FE0-48CC-B240-226AD6D400D0}"/>
              </a:ext>
            </a:extLst>
          </p:cNvPr>
          <p:cNvSpPr>
            <a:spLocks noGrp="1" noChangeArrowheads="1"/>
          </p:cNvSpPr>
          <p:nvPr>
            <p:ph type="hdr" sz="quarter"/>
          </p:nvPr>
        </p:nvSpPr>
        <p:spPr bwMode="auto">
          <a:xfrm>
            <a:off x="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618F8417-0F9E-4405-B048-DF236FFE8929}"/>
              </a:ext>
            </a:extLst>
          </p:cNvPr>
          <p:cNvSpPr>
            <a:spLocks noGrp="1" noChangeArrowheads="1"/>
          </p:cNvSpPr>
          <p:nvPr>
            <p:ph type="dt" sz="quarter" idx="1"/>
          </p:nvPr>
        </p:nvSpPr>
        <p:spPr bwMode="auto">
          <a:xfrm>
            <a:off x="3776663" y="0"/>
            <a:ext cx="2890837"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1BFF7EFE-B4DD-4AE1-9AD9-E5A272CA85A1}"/>
              </a:ext>
            </a:extLst>
          </p:cNvPr>
          <p:cNvSpPr>
            <a:spLocks noGrp="1" noChangeArrowheads="1"/>
          </p:cNvSpPr>
          <p:nvPr>
            <p:ph type="ftr" sz="quarter" idx="2"/>
          </p:nvPr>
        </p:nvSpPr>
        <p:spPr bwMode="auto">
          <a:xfrm>
            <a:off x="0" y="9264650"/>
            <a:ext cx="2890838" cy="487363"/>
          </a:xfrm>
          <a:prstGeom prst="rect">
            <a:avLst/>
          </a:prstGeom>
          <a:noFill/>
          <a:ln>
            <a:noFill/>
          </a:ln>
          <a:effec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4E0D7421-10AA-4B2A-BC48-670B5AF3B433}"/>
              </a:ext>
            </a:extLst>
          </p:cNvPr>
          <p:cNvSpPr>
            <a:spLocks noGrp="1" noChangeArrowheads="1"/>
          </p:cNvSpPr>
          <p:nvPr>
            <p:ph type="sldNum" sz="quarter" idx="3"/>
          </p:nvPr>
        </p:nvSpPr>
        <p:spPr bwMode="auto">
          <a:xfrm>
            <a:off x="3776663" y="9264650"/>
            <a:ext cx="2890837" cy="487363"/>
          </a:xfrm>
          <a:prstGeom prst="rect">
            <a:avLst/>
          </a:prstGeom>
          <a:noFill/>
          <a:ln>
            <a:noFill/>
          </a:ln>
          <a:effectLst/>
        </p:spPr>
        <p:txBody>
          <a:bodyPr vert="horz" wrap="square" lIns="90132" tIns="45066" rIns="90132" bIns="45066" numCol="1" anchor="b" anchorCtr="0" compatLnSpc="1">
            <a:prstTxWarp prst="textNoShape">
              <a:avLst/>
            </a:prstTxWarp>
          </a:bodyPr>
          <a:lstStyle>
            <a:lvl1pPr algn="r" eaLnBrk="1" hangingPunct="1">
              <a:defRPr sz="1200"/>
            </a:lvl1pPr>
          </a:lstStyle>
          <a:p>
            <a:fld id="{364F499A-9AB0-4EE0-87D8-2015FE401F83}" type="slidenum">
              <a:rPr lang="en-GB" altLang="en-US"/>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C2886486-2075-42BC-9958-06428BEE2C9B}"/>
              </a:ext>
            </a:extLst>
          </p:cNvPr>
          <p:cNvSpPr>
            <a:spLocks noGrp="1" noChangeArrowheads="1"/>
          </p:cNvSpPr>
          <p:nvPr>
            <p:ph type="hdr" sz="quarter"/>
          </p:nvPr>
        </p:nvSpPr>
        <p:spPr bwMode="auto">
          <a:xfrm>
            <a:off x="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27CAC997-255D-4617-8FA8-9E3A6DB78E61}"/>
              </a:ext>
            </a:extLst>
          </p:cNvPr>
          <p:cNvSpPr>
            <a:spLocks noGrp="1" noChangeArrowheads="1"/>
          </p:cNvSpPr>
          <p:nvPr>
            <p:ph type="dt" idx="1"/>
          </p:nvPr>
        </p:nvSpPr>
        <p:spPr bwMode="auto">
          <a:xfrm>
            <a:off x="377825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a:extLst>
              <a:ext uri="{FF2B5EF4-FFF2-40B4-BE49-F238E27FC236}">
                <a16:creationId xmlns:a16="http://schemas.microsoft.com/office/drawing/2014/main" id="{A0FBF110-0A8F-42A3-A620-1E0E294EA943}"/>
              </a:ext>
            </a:extLst>
          </p:cNvPr>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F6E6BC8B-A820-4604-BE8C-5F24FE652161}"/>
              </a:ext>
            </a:extLst>
          </p:cNvPr>
          <p:cNvSpPr>
            <a:spLocks noGrp="1" noChangeArrowheads="1"/>
          </p:cNvSpPr>
          <p:nvPr>
            <p:ph type="body" sz="quarter" idx="3"/>
          </p:nvPr>
        </p:nvSpPr>
        <p:spPr bwMode="auto">
          <a:xfrm>
            <a:off x="889000" y="4632325"/>
            <a:ext cx="4891088" cy="4391025"/>
          </a:xfrm>
          <a:prstGeom prst="rect">
            <a:avLst/>
          </a:prstGeom>
          <a:noFill/>
          <a:ln>
            <a:noFill/>
          </a:ln>
          <a:effec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77484925-43AE-4829-8AC6-0A74ADE762DC}"/>
              </a:ext>
            </a:extLst>
          </p:cNvPr>
          <p:cNvSpPr>
            <a:spLocks noGrp="1" noChangeArrowheads="1"/>
          </p:cNvSpPr>
          <p:nvPr>
            <p:ph type="ftr" sz="quarter" idx="4"/>
          </p:nvPr>
        </p:nvSpPr>
        <p:spPr bwMode="auto">
          <a:xfrm>
            <a:off x="0" y="9266238"/>
            <a:ext cx="2890838" cy="487362"/>
          </a:xfrm>
          <a:prstGeom prst="rect">
            <a:avLst/>
          </a:prstGeom>
          <a:noFill/>
          <a:ln>
            <a:noFill/>
          </a:ln>
          <a:effec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DA1E42E3-323A-4B32-B946-2E7116366B7E}"/>
              </a:ext>
            </a:extLst>
          </p:cNvPr>
          <p:cNvSpPr>
            <a:spLocks noGrp="1" noChangeArrowheads="1"/>
          </p:cNvSpPr>
          <p:nvPr>
            <p:ph type="sldNum" sz="quarter" idx="5"/>
          </p:nvPr>
        </p:nvSpPr>
        <p:spPr bwMode="auto">
          <a:xfrm>
            <a:off x="3778250" y="9266238"/>
            <a:ext cx="2890838" cy="487362"/>
          </a:xfrm>
          <a:prstGeom prst="rect">
            <a:avLst/>
          </a:prstGeom>
          <a:noFill/>
          <a:ln>
            <a:noFill/>
          </a:ln>
          <a:effec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fld id="{AB231509-1371-4029-AE95-B95C6CDEC975}" type="slidenum">
              <a:rPr lang="en-GB" altLang="en-US"/>
              <a:pPr/>
              <a:t>‹#›</a:t>
            </a:fld>
            <a:endParaRPr lang="en-GB" altLang="en-US"/>
          </a:p>
        </p:txBody>
      </p:sp>
    </p:spTree>
    <p:extLst>
      <p:ext uri="{BB962C8B-B14F-4D97-AF65-F5344CB8AC3E}">
        <p14:creationId xmlns:p14="http://schemas.microsoft.com/office/powerpoint/2010/main" val="199767535"/>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Slide Image Placeholder 1">
            <a:extLst>
              <a:ext uri="{FF2B5EF4-FFF2-40B4-BE49-F238E27FC236}">
                <a16:creationId xmlns:a16="http://schemas.microsoft.com/office/drawing/2014/main" id="{A32AF65B-5E71-4EDE-85AF-7512CB418976}"/>
              </a:ext>
            </a:extLst>
          </p:cNvPr>
          <p:cNvSpPr>
            <a:spLocks noGrp="1" noRot="1" noChangeAspect="1" noTextEdit="1"/>
          </p:cNvSpPr>
          <p:nvPr>
            <p:ph type="sldImg"/>
          </p:nvPr>
        </p:nvSpPr>
        <p:spPr>
          <a:ln/>
        </p:spPr>
      </p:sp>
      <p:sp>
        <p:nvSpPr>
          <p:cNvPr id="9219" name="Notes Placeholder 2">
            <a:extLst>
              <a:ext uri="{FF2B5EF4-FFF2-40B4-BE49-F238E27FC236}">
                <a16:creationId xmlns:a16="http://schemas.microsoft.com/office/drawing/2014/main" id="{BF8945E3-02FE-4949-8850-46D435932642}"/>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t>It is also more of an experiment in combining physical and online businesses to determine consumer happiness. As a shop manager, I'll talk about the differences between online and physical store structures, as well as Amazon's performance.</a:t>
            </a:r>
          </a:p>
          <a:p>
            <a:r>
              <a:rPr lang="en-US" altLang="en-US"/>
              <a:t>Amazon specialises in e-commerce, machine learning, information and technology, cloud-based services, and online streaming. Increasing the number of career options for young people. Customers are provided with whatever they require, and their requests are met.</a:t>
            </a:r>
          </a:p>
          <a:p>
            <a:endParaRPr lang="en-US" altLang="en-US"/>
          </a:p>
          <a:p>
            <a:endParaRPr lang="en-US" altLang="en-US"/>
          </a:p>
          <a:p>
            <a:endParaRPr lang="en-US" altLang="en-US"/>
          </a:p>
        </p:txBody>
      </p:sp>
      <p:sp>
        <p:nvSpPr>
          <p:cNvPr id="9220" name="Slide Number Placeholder 3">
            <a:extLst>
              <a:ext uri="{FF2B5EF4-FFF2-40B4-BE49-F238E27FC236}">
                <a16:creationId xmlns:a16="http://schemas.microsoft.com/office/drawing/2014/main" id="{8D893188-5BC1-4E69-B004-38589EB41EF3}"/>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1E3CA29-A3DD-4AAF-925B-D51FB3313F61}" type="slidenum">
              <a:rPr lang="en-GB" altLang="en-US">
                <a:latin typeface="Verdana" panose="020B0604030504040204" pitchFamily="34" charset="0"/>
              </a:rPr>
              <a:pPr/>
              <a:t>3</a:t>
            </a:fld>
            <a:endParaRPr lang="en-GB" altLang="en-US">
              <a:latin typeface="Verdana" panose="020B060403050404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Slide Image Placeholder 1">
            <a:extLst>
              <a:ext uri="{FF2B5EF4-FFF2-40B4-BE49-F238E27FC236}">
                <a16:creationId xmlns:a16="http://schemas.microsoft.com/office/drawing/2014/main" id="{8ADF6220-EA6A-4DB2-993D-DF82225056EF}"/>
              </a:ext>
            </a:extLst>
          </p:cNvPr>
          <p:cNvSpPr>
            <a:spLocks noGrp="1" noRot="1" noChangeAspect="1" noTextEdit="1"/>
          </p:cNvSpPr>
          <p:nvPr>
            <p:ph type="sldImg"/>
          </p:nvPr>
        </p:nvSpPr>
        <p:spPr>
          <a:ln/>
        </p:spPr>
      </p:sp>
      <p:sp>
        <p:nvSpPr>
          <p:cNvPr id="11267" name="Notes Placeholder 2">
            <a:extLst>
              <a:ext uri="{FF2B5EF4-FFF2-40B4-BE49-F238E27FC236}">
                <a16:creationId xmlns:a16="http://schemas.microsoft.com/office/drawing/2014/main" id="{680B3950-38E0-4FAB-9CA2-734E9FFAC3C1}"/>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t>Amazon specialises in e-commerce, machine learning, information and technology, cloud-based services, and online streaming.</a:t>
            </a:r>
          </a:p>
          <a:p>
            <a:br>
              <a:rPr lang="en-US" altLang="en-US"/>
            </a:br>
            <a:r>
              <a:rPr lang="en-US" altLang="en-US"/>
              <a:t>Amazon is now preparing to establish a physical presence in Kent's Bluewater retail centre (Betzing, Hoang and Becker, 2018). It will mostly consist of a store selling toys, home décor, technological devices, and other items. The future of shopping, according to Amazon, is mixed. Amazon recognises that customers enjoy having a variety of alternatives to pick from. </a:t>
            </a:r>
          </a:p>
          <a:p>
            <a:br>
              <a:rPr lang="en-US" altLang="en-US"/>
            </a:br>
            <a:r>
              <a:rPr lang="en-US" altLang="en-US"/>
              <a:t>Fashion seems to be another example of an industry with a physical presence. </a:t>
            </a:r>
          </a:p>
          <a:p>
            <a:br>
              <a:rPr lang="en-US" altLang="en-US"/>
            </a:br>
            <a:r>
              <a:rPr lang="en-US" altLang="en-US"/>
              <a:t>Amazon, the world's largest online retailer, understands that transportation costs are rising every day, having a detrimental effect on the supply chain. </a:t>
            </a:r>
          </a:p>
          <a:p>
            <a:br>
              <a:rPr lang="en-US" altLang="en-US"/>
            </a:br>
            <a:r>
              <a:rPr lang="en-US" altLang="en-US"/>
              <a:t>Physical storefronts will aid in the competition for more customers  (Wingfield, Mozur and Corkery, 2018). Making a real store will also provide them with more options in terms of operating in different locations and assessing people, which will help you increase sales.</a:t>
            </a:r>
          </a:p>
          <a:p>
            <a:endParaRPr lang="en-US" altLang="en-US"/>
          </a:p>
        </p:txBody>
      </p:sp>
      <p:sp>
        <p:nvSpPr>
          <p:cNvPr id="11268" name="Slide Number Placeholder 3">
            <a:extLst>
              <a:ext uri="{FF2B5EF4-FFF2-40B4-BE49-F238E27FC236}">
                <a16:creationId xmlns:a16="http://schemas.microsoft.com/office/drawing/2014/main" id="{CE07C5B0-536D-4765-87AD-2E1F7FCFC8B8}"/>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9085C3D-FA3B-4A4C-9139-7C5B139C448F}" type="slidenum">
              <a:rPr lang="en-GB" altLang="en-US">
                <a:latin typeface="Verdana" panose="020B0604030504040204" pitchFamily="34" charset="0"/>
              </a:rPr>
              <a:pPr/>
              <a:t>4</a:t>
            </a:fld>
            <a:endParaRPr lang="en-GB" altLang="en-US">
              <a:latin typeface="Verdana" panose="020B060403050404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a:extLst>
              <a:ext uri="{FF2B5EF4-FFF2-40B4-BE49-F238E27FC236}">
                <a16:creationId xmlns:a16="http://schemas.microsoft.com/office/drawing/2014/main" id="{8E07C7ED-98EB-4308-9137-355276647239}"/>
              </a:ext>
            </a:extLst>
          </p:cNvPr>
          <p:cNvSpPr>
            <a:spLocks noGrp="1" noRot="1" noChangeAspect="1" noTextEdit="1"/>
          </p:cNvSpPr>
          <p:nvPr>
            <p:ph type="sldImg"/>
          </p:nvPr>
        </p:nvSpPr>
        <p:spPr>
          <a:ln/>
        </p:spPr>
      </p:sp>
      <p:sp>
        <p:nvSpPr>
          <p:cNvPr id="13315" name="Notes Placeholder 2">
            <a:extLst>
              <a:ext uri="{FF2B5EF4-FFF2-40B4-BE49-F238E27FC236}">
                <a16:creationId xmlns:a16="http://schemas.microsoft.com/office/drawing/2014/main" id="{56078A0B-0413-4B95-99FE-3958CB71E1B5}"/>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t>This approach in physical businesses has a restricted client reach. It's difficult to improve performance due to a tiny consumer base (Betzing, Hoang and Becker, 2018). Customers may be found all around the world on an internet platform. The performance of a firm can be improved by having a worldwide consumer base.</a:t>
            </a:r>
          </a:p>
          <a:p>
            <a:br>
              <a:rPr lang="en-US" altLang="en-US"/>
            </a:br>
            <a:r>
              <a:rPr lang="en-US" altLang="en-US"/>
              <a:t>Physical stores have a better grasp of local competitors and can assist in establishing a competitive edge in the marketplace. Online retailers, on the other hand, aid in the comprehension of worldwide rivalry, which aids in the acquisition of knowledge about the global market and competitiveness.</a:t>
            </a:r>
          </a:p>
          <a:p>
            <a:br>
              <a:rPr lang="en-US" altLang="en-US"/>
            </a:br>
            <a:r>
              <a:rPr lang="en-US" altLang="en-US"/>
              <a:t>Accessibility and availability are very limited in physical stores thus decreasing performance whereas in online platforms it is accessible 24/7 thus performance can be evaluated all day (Betzing, Hoang and Becker, 2018). </a:t>
            </a:r>
          </a:p>
          <a:p>
            <a:r>
              <a:rPr lang="en-US" altLang="en-US"/>
              <a:t>Physical stores can be operated only from the store and customers ' satisfaction or needs can be understood whereas online stores can be operated globally but customer requirements are hard to understand. </a:t>
            </a:r>
          </a:p>
          <a:p>
            <a:endParaRPr lang="en-US" altLang="en-US"/>
          </a:p>
        </p:txBody>
      </p:sp>
      <p:sp>
        <p:nvSpPr>
          <p:cNvPr id="13316" name="Slide Number Placeholder 3">
            <a:extLst>
              <a:ext uri="{FF2B5EF4-FFF2-40B4-BE49-F238E27FC236}">
                <a16:creationId xmlns:a16="http://schemas.microsoft.com/office/drawing/2014/main" id="{60935227-9F38-406A-88C5-6BB353AED1C8}"/>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1398340-05FB-4EDD-B414-C1143D493C3A}" type="slidenum">
              <a:rPr lang="en-GB" altLang="en-US">
                <a:latin typeface="Verdana" panose="020B0604030504040204" pitchFamily="34" charset="0"/>
              </a:rPr>
              <a:pPr/>
              <a:t>5</a:t>
            </a:fld>
            <a:endParaRPr lang="en-GB" altLang="en-US">
              <a:latin typeface="Verdana" panose="020B060403050404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Image Placeholder 1">
            <a:extLst>
              <a:ext uri="{FF2B5EF4-FFF2-40B4-BE49-F238E27FC236}">
                <a16:creationId xmlns:a16="http://schemas.microsoft.com/office/drawing/2014/main" id="{31DCA774-004A-4904-85C0-9B8591CD050D}"/>
              </a:ext>
            </a:extLst>
          </p:cNvPr>
          <p:cNvSpPr>
            <a:spLocks noGrp="1" noRot="1" noChangeAspect="1" noTextEdit="1"/>
          </p:cNvSpPr>
          <p:nvPr>
            <p:ph type="sldImg"/>
          </p:nvPr>
        </p:nvSpPr>
        <p:spPr>
          <a:ln/>
        </p:spPr>
      </p:sp>
      <p:sp>
        <p:nvSpPr>
          <p:cNvPr id="15363" name="Notes Placeholder 2">
            <a:extLst>
              <a:ext uri="{FF2B5EF4-FFF2-40B4-BE49-F238E27FC236}">
                <a16:creationId xmlns:a16="http://schemas.microsoft.com/office/drawing/2014/main" id="{F51247E3-45FF-4C65-BBA0-698591245723}"/>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t>To be effective in running the shop properly, operational efficiency must be enhanced.</a:t>
            </a:r>
          </a:p>
          <a:p>
            <a:r>
              <a:rPr lang="en-US" altLang="en-US"/>
              <a:t>Decision-making and analysis abilities, as well as the process of determining and removing particular risk components, can aid in efficient and productive management  (Polacco and Backes, 2018).</a:t>
            </a:r>
          </a:p>
          <a:p>
            <a:r>
              <a:rPr lang="en-US" altLang="en-US"/>
              <a:t>Risk assessment and management are crucial since they aid in the start-up and implementation of new initiatives in the firm.</a:t>
            </a:r>
          </a:p>
          <a:p>
            <a:r>
              <a:rPr lang="en-US" altLang="en-US"/>
              <a:t>Training in business operations, as well as how to implement and assess organizational excellence, may aid in the development of professional employees. As a result, teamwork, management, and leadership are essential.</a:t>
            </a:r>
          </a:p>
          <a:p>
            <a:r>
              <a:rPr lang="en-US" altLang="en-US"/>
              <a:t>Product manufacturing is a critical component of operational effectiveness  (Wingfield, Mozur and Corkery, 2018). To obtain more clients, a variety of goods must be produced. As a result, innovation is critical.</a:t>
            </a:r>
          </a:p>
          <a:p>
            <a:r>
              <a:rPr lang="en-US" altLang="en-US"/>
              <a:t>Technical study of sales and profit, as well as comparisons between them, can aid in more efficient evaluation.</a:t>
            </a:r>
          </a:p>
          <a:p>
            <a:endParaRPr lang="en-US" altLang="en-US"/>
          </a:p>
        </p:txBody>
      </p:sp>
      <p:sp>
        <p:nvSpPr>
          <p:cNvPr id="15364" name="Slide Number Placeholder 3">
            <a:extLst>
              <a:ext uri="{FF2B5EF4-FFF2-40B4-BE49-F238E27FC236}">
                <a16:creationId xmlns:a16="http://schemas.microsoft.com/office/drawing/2014/main" id="{10146A54-8AD4-47DB-BD0E-25685A2AF78B}"/>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2CF9AE2-315C-40A5-9C6A-155E0C9C86ED}" type="slidenum">
              <a:rPr lang="en-GB" altLang="en-US">
                <a:latin typeface="Verdana" panose="020B0604030504040204" pitchFamily="34" charset="0"/>
              </a:rPr>
              <a:pPr/>
              <a:t>6</a:t>
            </a:fld>
            <a:endParaRPr lang="en-GB" altLang="en-US">
              <a:latin typeface="Verdana" panose="020B060403050404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a:extLst>
              <a:ext uri="{FF2B5EF4-FFF2-40B4-BE49-F238E27FC236}">
                <a16:creationId xmlns:a16="http://schemas.microsoft.com/office/drawing/2014/main" id="{1DA16A30-87D9-44DD-909B-AFF6ECE9F36A}"/>
              </a:ext>
            </a:extLst>
          </p:cNvPr>
          <p:cNvSpPr>
            <a:spLocks noGrp="1" noRot="1" noChangeAspect="1" noTextEdit="1"/>
          </p:cNvSpPr>
          <p:nvPr>
            <p:ph type="sldImg"/>
          </p:nvPr>
        </p:nvSpPr>
        <p:spPr>
          <a:ln/>
        </p:spPr>
      </p:sp>
      <p:sp>
        <p:nvSpPr>
          <p:cNvPr id="17411" name="Notes Placeholder 2">
            <a:extLst>
              <a:ext uri="{FF2B5EF4-FFF2-40B4-BE49-F238E27FC236}">
                <a16:creationId xmlns:a16="http://schemas.microsoft.com/office/drawing/2014/main" id="{3B519862-9049-4BE2-A73E-8C844A05589B}"/>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t>It is critical for employees to be aware of their responsibilities.</a:t>
            </a:r>
          </a:p>
          <a:p>
            <a:r>
              <a:rPr lang="en-US" altLang="en-US"/>
              <a:t>Employees who receive mental assistance are more likely to work well and provide positive outcomes for the company (Wingfield, Mozur and Corkery, 2018).</a:t>
            </a:r>
          </a:p>
          <a:p>
            <a:r>
              <a:rPr lang="en-US" altLang="en-US"/>
              <a:t>Staff health and safety is equally critical since they will not be able to perform to their full ability if they are not properly protected.</a:t>
            </a:r>
          </a:p>
          <a:p>
            <a:r>
              <a:rPr lang="en-US" altLang="en-US"/>
              <a:t>Effective communication is crucial for a non-management workforce, and the employees should be assessed based on interaction.</a:t>
            </a:r>
          </a:p>
          <a:p>
            <a:r>
              <a:rPr lang="en-US" altLang="en-US"/>
              <a:t>Staff at the Bluewater Amazon shop must be persuaded, and to become an influential personality, positive behaviour is expected.</a:t>
            </a:r>
          </a:p>
          <a:p>
            <a:endParaRPr lang="en-US" altLang="en-US"/>
          </a:p>
        </p:txBody>
      </p:sp>
      <p:sp>
        <p:nvSpPr>
          <p:cNvPr id="17412" name="Slide Number Placeholder 3">
            <a:extLst>
              <a:ext uri="{FF2B5EF4-FFF2-40B4-BE49-F238E27FC236}">
                <a16:creationId xmlns:a16="http://schemas.microsoft.com/office/drawing/2014/main" id="{5E0F2661-8947-4DC9-B62D-73B233C81C25}"/>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0061137-AE86-47B7-9482-78610969783E}" type="slidenum">
              <a:rPr lang="en-GB" altLang="en-US">
                <a:latin typeface="Verdana" panose="020B0604030504040204" pitchFamily="34" charset="0"/>
              </a:rPr>
              <a:pPr/>
              <a:t>7</a:t>
            </a:fld>
            <a:endParaRPr lang="en-GB" altLang="en-US">
              <a:latin typeface="Verdana" panose="020B060403050404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a:extLst>
              <a:ext uri="{FF2B5EF4-FFF2-40B4-BE49-F238E27FC236}">
                <a16:creationId xmlns:a16="http://schemas.microsoft.com/office/drawing/2014/main" id="{01505F19-6C2A-4390-A312-E2CD7A485CE1}"/>
              </a:ext>
            </a:extLst>
          </p:cNvPr>
          <p:cNvSpPr>
            <a:spLocks noGrp="1" noRot="1" noChangeAspect="1" noTextEdit="1"/>
          </p:cNvSpPr>
          <p:nvPr>
            <p:ph type="sldImg"/>
          </p:nvPr>
        </p:nvSpPr>
        <p:spPr>
          <a:ln/>
        </p:spPr>
      </p:sp>
      <p:sp>
        <p:nvSpPr>
          <p:cNvPr id="19459" name="Notes Placeholder 2">
            <a:extLst>
              <a:ext uri="{FF2B5EF4-FFF2-40B4-BE49-F238E27FC236}">
                <a16:creationId xmlns:a16="http://schemas.microsoft.com/office/drawing/2014/main" id="{869761F3-B22F-4B36-86B1-8395AAC1F15F}"/>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b="1"/>
              <a:t>Internal analysis</a:t>
            </a:r>
            <a:endParaRPr lang="en-US" altLang="en-US"/>
          </a:p>
          <a:p>
            <a:br>
              <a:rPr lang="en-US" altLang="en-US"/>
            </a:br>
            <a:r>
              <a:rPr lang="en-US" altLang="en-US"/>
              <a:t>Employee satisfaction is heavily influenced by employee benefits. This, in turn, is decided by the company's financial benefits  (Polacco and Backes, 2018).</a:t>
            </a:r>
          </a:p>
          <a:p>
            <a:r>
              <a:rPr lang="en-US" altLang="en-US"/>
              <a:t>Employee engagement at jobs is also influenced by the company's workplace culture. Corporate culture is heavily influenced by strongly shared beliefs.</a:t>
            </a:r>
          </a:p>
          <a:p>
            <a:r>
              <a:rPr lang="en-US" altLang="en-US"/>
              <a:t>The company's plan includes a large amount of human resource management. It is mostly concerned with developing the abilities of diverse personnel.</a:t>
            </a:r>
          </a:p>
          <a:p>
            <a:endParaRPr lang="en-US" altLang="en-US"/>
          </a:p>
          <a:p>
            <a:r>
              <a:rPr lang="en-US" altLang="en-US" b="1"/>
              <a:t>External analysis </a:t>
            </a:r>
          </a:p>
          <a:p>
            <a:r>
              <a:rPr lang="en-US" altLang="en-US"/>
              <a:t>Employee performance is increasing as a result of increased digitisation.</a:t>
            </a:r>
          </a:p>
          <a:p>
            <a:br>
              <a:rPr lang="en-US" altLang="en-US"/>
            </a:br>
            <a:r>
              <a:rPr lang="en-US" altLang="en-US"/>
              <a:t>Employee engagement is heavily influenced by the social culture of the community in which the firm operates (Polacco and Backes, 2018).</a:t>
            </a:r>
          </a:p>
          <a:p>
            <a:br>
              <a:rPr lang="en-US" altLang="en-US"/>
            </a:br>
            <a:r>
              <a:rPr lang="en-US" altLang="en-US"/>
              <a:t>Employees' ecological obligations are covered under the company's corporate social responsibility program.</a:t>
            </a:r>
          </a:p>
          <a:p>
            <a:endParaRPr lang="en-US" altLang="en-US"/>
          </a:p>
        </p:txBody>
      </p:sp>
      <p:sp>
        <p:nvSpPr>
          <p:cNvPr id="19460" name="Slide Number Placeholder 3">
            <a:extLst>
              <a:ext uri="{FF2B5EF4-FFF2-40B4-BE49-F238E27FC236}">
                <a16:creationId xmlns:a16="http://schemas.microsoft.com/office/drawing/2014/main" id="{511088DE-02CC-447E-AD50-8C7DD0923882}"/>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5CC09E34-CCCE-4F65-B88B-8342E16A646F}" type="slidenum">
              <a:rPr lang="en-GB" altLang="en-US">
                <a:latin typeface="Verdana" panose="020B0604030504040204" pitchFamily="34" charset="0"/>
              </a:rPr>
              <a:pPr/>
              <a:t>8</a:t>
            </a:fld>
            <a:endParaRPr lang="en-GB" altLang="en-US">
              <a:latin typeface="Verdana" panose="020B0604030504040204"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B231509-1371-4029-AE95-B95C6CDEC975}" type="slidenum">
              <a:rPr lang="en-GB" altLang="en-US" smtClean="0"/>
              <a:pPr/>
              <a:t>11</a:t>
            </a:fld>
            <a:endParaRPr lang="en-GB" altLang="en-US"/>
          </a:p>
        </p:txBody>
      </p:sp>
    </p:spTree>
    <p:extLst>
      <p:ext uri="{BB962C8B-B14F-4D97-AF65-F5344CB8AC3E}">
        <p14:creationId xmlns:p14="http://schemas.microsoft.com/office/powerpoint/2010/main" val="74712835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A8E1BB1-467F-462D-BE45-22DAA65FDC17}"/>
              </a:ext>
            </a:extLst>
          </p:cNvPr>
          <p:cNvSpPr>
            <a:spLocks noGrp="1"/>
          </p:cNvSpPr>
          <p:nvPr>
            <p:ph type="dt" sz="half" idx="10"/>
          </p:nvPr>
        </p:nvSpPr>
        <p:spPr>
          <a:xfrm>
            <a:off x="395288" y="6524625"/>
            <a:ext cx="971550" cy="219075"/>
          </a:xfrm>
        </p:spPr>
        <p:txBody>
          <a:bodyPr/>
          <a:lstStyle>
            <a:lvl1pPr>
              <a:defRPr/>
            </a:lvl1pPr>
          </a:lstStyle>
          <a:p>
            <a:pPr>
              <a:defRPr/>
            </a:pPr>
            <a:fld id="{F9CF2716-55A7-447E-97C9-70B792DDF1F5}" type="datetime1">
              <a:rPr lang="en-GB" altLang="en-US"/>
              <a:pPr>
                <a:defRPr/>
              </a:pPr>
              <a:t>12/12/2021</a:t>
            </a:fld>
            <a:endParaRPr lang="en-GB" altLang="en-US"/>
          </a:p>
        </p:txBody>
      </p:sp>
      <p:sp>
        <p:nvSpPr>
          <p:cNvPr id="5" name="Footer Placeholder 4">
            <a:extLst>
              <a:ext uri="{FF2B5EF4-FFF2-40B4-BE49-F238E27FC236}">
                <a16:creationId xmlns:a16="http://schemas.microsoft.com/office/drawing/2014/main" id="{149DC0CD-0C7D-48C7-A829-0CEC70D39999}"/>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08266E32-51D4-4AE9-9DA4-B6A26AB74A50}"/>
              </a:ext>
            </a:extLst>
          </p:cNvPr>
          <p:cNvSpPr>
            <a:spLocks noGrp="1"/>
          </p:cNvSpPr>
          <p:nvPr>
            <p:ph type="sldNum" sz="quarter" idx="12"/>
          </p:nvPr>
        </p:nvSpPr>
        <p:spPr/>
        <p:txBody>
          <a:bodyPr/>
          <a:lstStyle>
            <a:lvl1pPr>
              <a:defRPr/>
            </a:lvl1pPr>
          </a:lstStyle>
          <a:p>
            <a:fld id="{20C1D2FB-C498-4AB5-B539-102D8BBBFAAB}" type="slidenum">
              <a:rPr lang="en-GB" altLang="en-US"/>
              <a:pPr/>
              <a:t>‹#›</a:t>
            </a:fld>
            <a:endParaRPr lang="en-GB" altLang="en-US"/>
          </a:p>
        </p:txBody>
      </p:sp>
    </p:spTree>
    <p:extLst>
      <p:ext uri="{BB962C8B-B14F-4D97-AF65-F5344CB8AC3E}">
        <p14:creationId xmlns:p14="http://schemas.microsoft.com/office/powerpoint/2010/main" val="9744671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3E4752F-853F-42F3-9E5E-DD730D96D133}"/>
              </a:ext>
            </a:extLst>
          </p:cNvPr>
          <p:cNvSpPr>
            <a:spLocks noGrp="1"/>
          </p:cNvSpPr>
          <p:nvPr>
            <p:ph type="dt" sz="half" idx="10"/>
          </p:nvPr>
        </p:nvSpPr>
        <p:spPr/>
        <p:txBody>
          <a:bodyPr/>
          <a:lstStyle>
            <a:lvl1pPr>
              <a:defRPr/>
            </a:lvl1pPr>
          </a:lstStyle>
          <a:p>
            <a:pPr>
              <a:defRPr/>
            </a:pPr>
            <a:fld id="{D1E358AB-5951-4EF5-AD86-E44FF8F912BA}" type="datetime1">
              <a:rPr lang="en-GB" altLang="en-US"/>
              <a:pPr>
                <a:defRPr/>
              </a:pPr>
              <a:t>12/12/2021</a:t>
            </a:fld>
            <a:endParaRPr lang="en-GB" altLang="en-US"/>
          </a:p>
        </p:txBody>
      </p:sp>
      <p:sp>
        <p:nvSpPr>
          <p:cNvPr id="5" name="Footer Placeholder 4">
            <a:extLst>
              <a:ext uri="{FF2B5EF4-FFF2-40B4-BE49-F238E27FC236}">
                <a16:creationId xmlns:a16="http://schemas.microsoft.com/office/drawing/2014/main" id="{96B046D5-6F0D-4B7A-A161-AEAC6103061F}"/>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A8ECF676-42E4-416A-82EE-983A7E85999C}"/>
              </a:ext>
            </a:extLst>
          </p:cNvPr>
          <p:cNvSpPr>
            <a:spLocks noGrp="1"/>
          </p:cNvSpPr>
          <p:nvPr>
            <p:ph type="sldNum" sz="quarter" idx="12"/>
          </p:nvPr>
        </p:nvSpPr>
        <p:spPr/>
        <p:txBody>
          <a:bodyPr/>
          <a:lstStyle>
            <a:lvl1pPr>
              <a:defRPr/>
            </a:lvl1pPr>
          </a:lstStyle>
          <a:p>
            <a:fld id="{007FAAC8-0D23-4257-B92C-F9BA170BC432}" type="slidenum">
              <a:rPr lang="en-GB" altLang="en-US"/>
              <a:pPr/>
              <a:t>‹#›</a:t>
            </a:fld>
            <a:endParaRPr lang="en-GB" altLang="en-US"/>
          </a:p>
        </p:txBody>
      </p:sp>
    </p:spTree>
    <p:extLst>
      <p:ext uri="{BB962C8B-B14F-4D97-AF65-F5344CB8AC3E}">
        <p14:creationId xmlns:p14="http://schemas.microsoft.com/office/powerpoint/2010/main" val="34510000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B1EC8B0D-DA60-40E8-B6EC-FF69B9148284}"/>
              </a:ext>
            </a:extLst>
          </p:cNvPr>
          <p:cNvSpPr>
            <a:spLocks noGrp="1"/>
          </p:cNvSpPr>
          <p:nvPr>
            <p:ph type="dt" sz="half" idx="10"/>
          </p:nvPr>
        </p:nvSpPr>
        <p:spPr/>
        <p:txBody>
          <a:bodyPr/>
          <a:lstStyle>
            <a:lvl1pPr>
              <a:defRPr/>
            </a:lvl1pPr>
          </a:lstStyle>
          <a:p>
            <a:pPr>
              <a:defRPr/>
            </a:pPr>
            <a:fld id="{8559D8F8-7E24-49D5-B78A-98F1A89A26AE}" type="datetime1">
              <a:rPr lang="en-GB" altLang="en-US"/>
              <a:pPr>
                <a:defRPr/>
              </a:pPr>
              <a:t>12/12/2021</a:t>
            </a:fld>
            <a:endParaRPr lang="en-GB" altLang="en-US"/>
          </a:p>
        </p:txBody>
      </p:sp>
      <p:sp>
        <p:nvSpPr>
          <p:cNvPr id="5" name="Slide Number Placeholder 5">
            <a:extLst>
              <a:ext uri="{FF2B5EF4-FFF2-40B4-BE49-F238E27FC236}">
                <a16:creationId xmlns:a16="http://schemas.microsoft.com/office/drawing/2014/main" id="{A4514E72-F2CF-4816-8B71-C79A204F9FE0}"/>
              </a:ext>
            </a:extLst>
          </p:cNvPr>
          <p:cNvSpPr>
            <a:spLocks noGrp="1"/>
          </p:cNvSpPr>
          <p:nvPr>
            <p:ph type="sldNum" sz="quarter" idx="11"/>
          </p:nvPr>
        </p:nvSpPr>
        <p:spPr/>
        <p:txBody>
          <a:bodyPr/>
          <a:lstStyle>
            <a:lvl1pPr>
              <a:defRPr/>
            </a:lvl1pPr>
          </a:lstStyle>
          <a:p>
            <a:fld id="{42618535-35B1-4D30-A32A-494334ECDC80}" type="slidenum">
              <a:rPr lang="en-GB" altLang="en-US"/>
              <a:pPr/>
              <a:t>‹#›</a:t>
            </a:fld>
            <a:endParaRPr lang="en-GB" altLang="en-US"/>
          </a:p>
        </p:txBody>
      </p:sp>
    </p:spTree>
    <p:extLst>
      <p:ext uri="{BB962C8B-B14F-4D97-AF65-F5344CB8AC3E}">
        <p14:creationId xmlns:p14="http://schemas.microsoft.com/office/powerpoint/2010/main" val="6775853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31666AC6-C998-4E4E-8300-C2CA41F7E0F3}"/>
              </a:ext>
            </a:extLst>
          </p:cNvPr>
          <p:cNvSpPr>
            <a:spLocks noGrp="1"/>
          </p:cNvSpPr>
          <p:nvPr>
            <p:ph type="dt" sz="half" idx="10"/>
          </p:nvPr>
        </p:nvSpPr>
        <p:spPr/>
        <p:txBody>
          <a:bodyPr/>
          <a:lstStyle>
            <a:lvl1pPr>
              <a:defRPr/>
            </a:lvl1pPr>
          </a:lstStyle>
          <a:p>
            <a:pPr>
              <a:defRPr/>
            </a:pPr>
            <a:fld id="{9F383136-D5AB-4968-BC6D-092DFE36BF75}" type="datetime1">
              <a:rPr lang="en-GB" altLang="en-US"/>
              <a:pPr>
                <a:defRPr/>
              </a:pPr>
              <a:t>12/12/2021</a:t>
            </a:fld>
            <a:endParaRPr lang="en-GB" altLang="en-US"/>
          </a:p>
        </p:txBody>
      </p:sp>
      <p:sp>
        <p:nvSpPr>
          <p:cNvPr id="6" name="Slide Number Placeholder 5">
            <a:extLst>
              <a:ext uri="{FF2B5EF4-FFF2-40B4-BE49-F238E27FC236}">
                <a16:creationId xmlns:a16="http://schemas.microsoft.com/office/drawing/2014/main" id="{8056B977-EC14-4C29-A6BF-74871E5408B6}"/>
              </a:ext>
            </a:extLst>
          </p:cNvPr>
          <p:cNvSpPr>
            <a:spLocks noGrp="1"/>
          </p:cNvSpPr>
          <p:nvPr>
            <p:ph type="sldNum" sz="quarter" idx="11"/>
          </p:nvPr>
        </p:nvSpPr>
        <p:spPr/>
        <p:txBody>
          <a:bodyPr/>
          <a:lstStyle>
            <a:lvl1pPr>
              <a:defRPr/>
            </a:lvl1pPr>
          </a:lstStyle>
          <a:p>
            <a:fld id="{CAE383E1-6542-4A4A-B47B-56ABDB41F486}" type="slidenum">
              <a:rPr lang="en-GB" altLang="en-US"/>
              <a:pPr/>
              <a:t>‹#›</a:t>
            </a:fld>
            <a:endParaRPr lang="en-GB" altLang="en-US"/>
          </a:p>
        </p:txBody>
      </p:sp>
    </p:spTree>
    <p:extLst>
      <p:ext uri="{BB962C8B-B14F-4D97-AF65-F5344CB8AC3E}">
        <p14:creationId xmlns:p14="http://schemas.microsoft.com/office/powerpoint/2010/main" val="20311414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4A51CBFE-9EFA-4134-A861-8E93E3882B56}"/>
              </a:ext>
            </a:extLst>
          </p:cNvPr>
          <p:cNvSpPr>
            <a:spLocks noGrp="1"/>
          </p:cNvSpPr>
          <p:nvPr>
            <p:ph type="dt" sz="half" idx="10"/>
          </p:nvPr>
        </p:nvSpPr>
        <p:spPr/>
        <p:txBody>
          <a:bodyPr/>
          <a:lstStyle>
            <a:lvl1pPr>
              <a:defRPr/>
            </a:lvl1pPr>
          </a:lstStyle>
          <a:p>
            <a:pPr>
              <a:defRPr/>
            </a:pPr>
            <a:fld id="{F886984B-CF13-424A-BC39-1AC35A6F76AB}" type="datetime1">
              <a:rPr lang="en-GB" altLang="en-US"/>
              <a:pPr>
                <a:defRPr/>
              </a:pPr>
              <a:t>12/12/2021</a:t>
            </a:fld>
            <a:endParaRPr lang="en-GB" altLang="en-US"/>
          </a:p>
        </p:txBody>
      </p:sp>
      <p:sp>
        <p:nvSpPr>
          <p:cNvPr id="8" name="Slide Number Placeholder 5">
            <a:extLst>
              <a:ext uri="{FF2B5EF4-FFF2-40B4-BE49-F238E27FC236}">
                <a16:creationId xmlns:a16="http://schemas.microsoft.com/office/drawing/2014/main" id="{8A50259D-4C49-4129-A531-DF2482E01565}"/>
              </a:ext>
            </a:extLst>
          </p:cNvPr>
          <p:cNvSpPr>
            <a:spLocks noGrp="1"/>
          </p:cNvSpPr>
          <p:nvPr>
            <p:ph type="sldNum" sz="quarter" idx="11"/>
          </p:nvPr>
        </p:nvSpPr>
        <p:spPr/>
        <p:txBody>
          <a:bodyPr/>
          <a:lstStyle>
            <a:lvl1pPr>
              <a:defRPr/>
            </a:lvl1pPr>
          </a:lstStyle>
          <a:p>
            <a:fld id="{0805EA2C-545D-4311-901D-72A325DCF1FF}" type="slidenum">
              <a:rPr lang="en-GB" altLang="en-US"/>
              <a:pPr/>
              <a:t>‹#›</a:t>
            </a:fld>
            <a:endParaRPr lang="en-GB" altLang="en-US"/>
          </a:p>
        </p:txBody>
      </p:sp>
    </p:spTree>
    <p:extLst>
      <p:ext uri="{BB962C8B-B14F-4D97-AF65-F5344CB8AC3E}">
        <p14:creationId xmlns:p14="http://schemas.microsoft.com/office/powerpoint/2010/main" val="7321190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8A0A591D-62A1-4E52-AEB2-5B3EEBDF6C97}"/>
              </a:ext>
            </a:extLst>
          </p:cNvPr>
          <p:cNvSpPr>
            <a:spLocks noGrp="1"/>
          </p:cNvSpPr>
          <p:nvPr>
            <p:ph type="dt" sz="half" idx="10"/>
          </p:nvPr>
        </p:nvSpPr>
        <p:spPr/>
        <p:txBody>
          <a:bodyPr/>
          <a:lstStyle>
            <a:lvl1pPr>
              <a:defRPr/>
            </a:lvl1pPr>
          </a:lstStyle>
          <a:p>
            <a:pPr>
              <a:defRPr/>
            </a:pPr>
            <a:fld id="{46F095F8-653B-4507-990B-905FF9AEAE9F}" type="datetime1">
              <a:rPr lang="en-GB" altLang="en-US"/>
              <a:pPr>
                <a:defRPr/>
              </a:pPr>
              <a:t>12/12/2021</a:t>
            </a:fld>
            <a:endParaRPr lang="en-GB" altLang="en-US"/>
          </a:p>
        </p:txBody>
      </p:sp>
      <p:sp>
        <p:nvSpPr>
          <p:cNvPr id="4" name="Slide Number Placeholder 5">
            <a:extLst>
              <a:ext uri="{FF2B5EF4-FFF2-40B4-BE49-F238E27FC236}">
                <a16:creationId xmlns:a16="http://schemas.microsoft.com/office/drawing/2014/main" id="{B8224C68-953D-411E-8A3D-303D565A0663}"/>
              </a:ext>
            </a:extLst>
          </p:cNvPr>
          <p:cNvSpPr>
            <a:spLocks noGrp="1"/>
          </p:cNvSpPr>
          <p:nvPr>
            <p:ph type="sldNum" sz="quarter" idx="11"/>
          </p:nvPr>
        </p:nvSpPr>
        <p:spPr/>
        <p:txBody>
          <a:bodyPr/>
          <a:lstStyle>
            <a:lvl1pPr>
              <a:defRPr/>
            </a:lvl1pPr>
          </a:lstStyle>
          <a:p>
            <a:fld id="{B060FA6F-142A-4759-BF31-D7254AC6BB56}" type="slidenum">
              <a:rPr lang="en-GB" altLang="en-US"/>
              <a:pPr/>
              <a:t>‹#›</a:t>
            </a:fld>
            <a:endParaRPr lang="en-GB" altLang="en-US"/>
          </a:p>
        </p:txBody>
      </p:sp>
    </p:spTree>
    <p:extLst>
      <p:ext uri="{BB962C8B-B14F-4D97-AF65-F5344CB8AC3E}">
        <p14:creationId xmlns:p14="http://schemas.microsoft.com/office/powerpoint/2010/main" val="20788989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20597B72-0303-466D-BAC5-EACAE90EDF2E}"/>
              </a:ext>
            </a:extLst>
          </p:cNvPr>
          <p:cNvSpPr>
            <a:spLocks noGrp="1"/>
          </p:cNvSpPr>
          <p:nvPr>
            <p:ph type="dt" sz="half" idx="10"/>
          </p:nvPr>
        </p:nvSpPr>
        <p:spPr/>
        <p:txBody>
          <a:bodyPr/>
          <a:lstStyle>
            <a:lvl1pPr>
              <a:defRPr/>
            </a:lvl1pPr>
          </a:lstStyle>
          <a:p>
            <a:pPr>
              <a:defRPr/>
            </a:pPr>
            <a:fld id="{03EDE2F1-B75B-4129-86CF-100A62B796A8}" type="datetime1">
              <a:rPr lang="en-GB" altLang="en-US"/>
              <a:pPr>
                <a:defRPr/>
              </a:pPr>
              <a:t>12/12/2021</a:t>
            </a:fld>
            <a:endParaRPr lang="en-GB" altLang="en-US"/>
          </a:p>
        </p:txBody>
      </p:sp>
      <p:sp>
        <p:nvSpPr>
          <p:cNvPr id="3" name="Slide Number Placeholder 5">
            <a:extLst>
              <a:ext uri="{FF2B5EF4-FFF2-40B4-BE49-F238E27FC236}">
                <a16:creationId xmlns:a16="http://schemas.microsoft.com/office/drawing/2014/main" id="{CD6BB9E6-332C-4756-A59E-5277DAD2AE13}"/>
              </a:ext>
            </a:extLst>
          </p:cNvPr>
          <p:cNvSpPr>
            <a:spLocks noGrp="1"/>
          </p:cNvSpPr>
          <p:nvPr>
            <p:ph type="sldNum" sz="quarter" idx="11"/>
          </p:nvPr>
        </p:nvSpPr>
        <p:spPr/>
        <p:txBody>
          <a:bodyPr/>
          <a:lstStyle>
            <a:lvl1pPr>
              <a:defRPr/>
            </a:lvl1pPr>
          </a:lstStyle>
          <a:p>
            <a:fld id="{36A35C9B-276A-4587-8A67-F1831AB6B7EC}" type="slidenum">
              <a:rPr lang="en-GB" altLang="en-US"/>
              <a:pPr/>
              <a:t>‹#›</a:t>
            </a:fld>
            <a:endParaRPr lang="en-GB" altLang="en-US"/>
          </a:p>
        </p:txBody>
      </p:sp>
    </p:spTree>
    <p:extLst>
      <p:ext uri="{BB962C8B-B14F-4D97-AF65-F5344CB8AC3E}">
        <p14:creationId xmlns:p14="http://schemas.microsoft.com/office/powerpoint/2010/main" val="27942651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7BC861DB-8F05-45AA-A8CA-7641F0BF45B5}"/>
              </a:ext>
            </a:extLst>
          </p:cNvPr>
          <p:cNvSpPr>
            <a:spLocks noGrp="1"/>
          </p:cNvSpPr>
          <p:nvPr>
            <p:ph type="dt" sz="half" idx="10"/>
          </p:nvPr>
        </p:nvSpPr>
        <p:spPr/>
        <p:txBody>
          <a:bodyPr/>
          <a:lstStyle>
            <a:lvl1pPr>
              <a:defRPr/>
            </a:lvl1pPr>
          </a:lstStyle>
          <a:p>
            <a:pPr>
              <a:defRPr/>
            </a:pPr>
            <a:fld id="{22BDDDD7-689D-491D-A653-719E114259A9}" type="datetime1">
              <a:rPr lang="en-GB" altLang="en-US"/>
              <a:pPr>
                <a:defRPr/>
              </a:pPr>
              <a:t>12/12/2021</a:t>
            </a:fld>
            <a:endParaRPr lang="en-GB" altLang="en-US"/>
          </a:p>
        </p:txBody>
      </p:sp>
      <p:sp>
        <p:nvSpPr>
          <p:cNvPr id="6" name="Slide Number Placeholder 5">
            <a:extLst>
              <a:ext uri="{FF2B5EF4-FFF2-40B4-BE49-F238E27FC236}">
                <a16:creationId xmlns:a16="http://schemas.microsoft.com/office/drawing/2014/main" id="{7AE11600-338A-43A7-A303-CB2DCB94F1B9}"/>
              </a:ext>
            </a:extLst>
          </p:cNvPr>
          <p:cNvSpPr>
            <a:spLocks noGrp="1"/>
          </p:cNvSpPr>
          <p:nvPr>
            <p:ph type="sldNum" sz="quarter" idx="11"/>
          </p:nvPr>
        </p:nvSpPr>
        <p:spPr/>
        <p:txBody>
          <a:bodyPr/>
          <a:lstStyle>
            <a:lvl1pPr>
              <a:defRPr/>
            </a:lvl1pPr>
          </a:lstStyle>
          <a:p>
            <a:fld id="{A5C99D42-851B-41B2-880A-2B294C50CB30}" type="slidenum">
              <a:rPr lang="en-GB" altLang="en-US"/>
              <a:pPr/>
              <a:t>‹#›</a:t>
            </a:fld>
            <a:endParaRPr lang="en-GB" altLang="en-US"/>
          </a:p>
        </p:txBody>
      </p:sp>
    </p:spTree>
    <p:extLst>
      <p:ext uri="{BB962C8B-B14F-4D97-AF65-F5344CB8AC3E}">
        <p14:creationId xmlns:p14="http://schemas.microsoft.com/office/powerpoint/2010/main" val="9227904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8E12CB64-8DC1-44AD-A0E2-FA07FB878F47}"/>
              </a:ext>
            </a:extLst>
          </p:cNvPr>
          <p:cNvSpPr>
            <a:spLocks noGrp="1"/>
          </p:cNvSpPr>
          <p:nvPr>
            <p:ph type="dt" sz="half" idx="10"/>
          </p:nvPr>
        </p:nvSpPr>
        <p:spPr/>
        <p:txBody>
          <a:bodyPr/>
          <a:lstStyle>
            <a:lvl1pPr>
              <a:defRPr/>
            </a:lvl1pPr>
          </a:lstStyle>
          <a:p>
            <a:pPr>
              <a:defRPr/>
            </a:pPr>
            <a:fld id="{DEE1443A-62AA-4719-A762-9598B8311537}" type="datetime1">
              <a:rPr lang="en-GB" altLang="en-US"/>
              <a:pPr>
                <a:defRPr/>
              </a:pPr>
              <a:t>12/12/2021</a:t>
            </a:fld>
            <a:endParaRPr lang="en-GB" altLang="en-US"/>
          </a:p>
        </p:txBody>
      </p:sp>
      <p:sp>
        <p:nvSpPr>
          <p:cNvPr id="6" name="Slide Number Placeholder 5">
            <a:extLst>
              <a:ext uri="{FF2B5EF4-FFF2-40B4-BE49-F238E27FC236}">
                <a16:creationId xmlns:a16="http://schemas.microsoft.com/office/drawing/2014/main" id="{39E7D3C8-A7A8-490F-9079-AC5C185EA361}"/>
              </a:ext>
            </a:extLst>
          </p:cNvPr>
          <p:cNvSpPr>
            <a:spLocks noGrp="1"/>
          </p:cNvSpPr>
          <p:nvPr>
            <p:ph type="sldNum" sz="quarter" idx="11"/>
          </p:nvPr>
        </p:nvSpPr>
        <p:spPr/>
        <p:txBody>
          <a:bodyPr/>
          <a:lstStyle>
            <a:lvl1pPr>
              <a:defRPr/>
            </a:lvl1pPr>
          </a:lstStyle>
          <a:p>
            <a:fld id="{69FD25CB-0FC4-4416-9FDE-03A7FBB4AF07}" type="slidenum">
              <a:rPr lang="en-GB" altLang="en-US"/>
              <a:pPr/>
              <a:t>‹#›</a:t>
            </a:fld>
            <a:endParaRPr lang="en-GB" altLang="en-US"/>
          </a:p>
        </p:txBody>
      </p:sp>
    </p:spTree>
    <p:extLst>
      <p:ext uri="{BB962C8B-B14F-4D97-AF65-F5344CB8AC3E}">
        <p14:creationId xmlns:p14="http://schemas.microsoft.com/office/powerpoint/2010/main" val="6660332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1FEDDF5-0FB4-4984-A29C-A4E2A9CA11A7}"/>
              </a:ext>
            </a:extLst>
          </p:cNvPr>
          <p:cNvSpPr>
            <a:spLocks noGrp="1"/>
          </p:cNvSpPr>
          <p:nvPr>
            <p:ph type="dt" sz="half" idx="10"/>
          </p:nvPr>
        </p:nvSpPr>
        <p:spPr/>
        <p:txBody>
          <a:bodyPr/>
          <a:lstStyle>
            <a:lvl1pPr>
              <a:defRPr/>
            </a:lvl1pPr>
          </a:lstStyle>
          <a:p>
            <a:pPr>
              <a:defRPr/>
            </a:pPr>
            <a:fld id="{84F1E6D8-BF3B-4F9F-B968-47B8ECA0A1B7}" type="datetime1">
              <a:rPr lang="en-GB" altLang="en-US"/>
              <a:pPr>
                <a:defRPr/>
              </a:pPr>
              <a:t>12/12/2021</a:t>
            </a:fld>
            <a:endParaRPr lang="en-GB" altLang="en-US"/>
          </a:p>
        </p:txBody>
      </p:sp>
      <p:sp>
        <p:nvSpPr>
          <p:cNvPr id="5" name="Slide Number Placeholder 5">
            <a:extLst>
              <a:ext uri="{FF2B5EF4-FFF2-40B4-BE49-F238E27FC236}">
                <a16:creationId xmlns:a16="http://schemas.microsoft.com/office/drawing/2014/main" id="{BBC4A0F1-BDC6-42CE-92D7-D0FFDF0A497B}"/>
              </a:ext>
            </a:extLst>
          </p:cNvPr>
          <p:cNvSpPr>
            <a:spLocks noGrp="1"/>
          </p:cNvSpPr>
          <p:nvPr>
            <p:ph type="sldNum" sz="quarter" idx="11"/>
          </p:nvPr>
        </p:nvSpPr>
        <p:spPr/>
        <p:txBody>
          <a:bodyPr/>
          <a:lstStyle>
            <a:lvl1pPr>
              <a:defRPr/>
            </a:lvl1pPr>
          </a:lstStyle>
          <a:p>
            <a:fld id="{8B51721F-CABB-4AD3-B336-F0DB78C781E7}" type="slidenum">
              <a:rPr lang="en-GB" altLang="en-US"/>
              <a:pPr/>
              <a:t>‹#›</a:t>
            </a:fld>
            <a:endParaRPr lang="en-GB" altLang="en-US"/>
          </a:p>
        </p:txBody>
      </p:sp>
    </p:spTree>
    <p:extLst>
      <p:ext uri="{BB962C8B-B14F-4D97-AF65-F5344CB8AC3E}">
        <p14:creationId xmlns:p14="http://schemas.microsoft.com/office/powerpoint/2010/main" val="33918843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28028B4-3C2E-4480-B2A2-652AB76EA6C9}"/>
              </a:ext>
            </a:extLst>
          </p:cNvPr>
          <p:cNvSpPr>
            <a:spLocks noGrp="1"/>
          </p:cNvSpPr>
          <p:nvPr>
            <p:ph type="dt" sz="half" idx="10"/>
          </p:nvPr>
        </p:nvSpPr>
        <p:spPr/>
        <p:txBody>
          <a:bodyPr/>
          <a:lstStyle>
            <a:lvl1pPr>
              <a:defRPr/>
            </a:lvl1pPr>
          </a:lstStyle>
          <a:p>
            <a:pPr>
              <a:defRPr/>
            </a:pPr>
            <a:fld id="{4FAB7D95-D3A7-4E46-857F-E32B94737BED}" type="datetime1">
              <a:rPr lang="en-GB" altLang="en-US"/>
              <a:pPr>
                <a:defRPr/>
              </a:pPr>
              <a:t>12/12/2021</a:t>
            </a:fld>
            <a:endParaRPr lang="en-GB" altLang="en-US"/>
          </a:p>
        </p:txBody>
      </p:sp>
      <p:sp>
        <p:nvSpPr>
          <p:cNvPr id="5" name="Slide Number Placeholder 5">
            <a:extLst>
              <a:ext uri="{FF2B5EF4-FFF2-40B4-BE49-F238E27FC236}">
                <a16:creationId xmlns:a16="http://schemas.microsoft.com/office/drawing/2014/main" id="{7704C8EF-C41A-478F-96A5-DAF4FE9ADFF2}"/>
              </a:ext>
            </a:extLst>
          </p:cNvPr>
          <p:cNvSpPr>
            <a:spLocks noGrp="1"/>
          </p:cNvSpPr>
          <p:nvPr>
            <p:ph type="sldNum" sz="quarter" idx="11"/>
          </p:nvPr>
        </p:nvSpPr>
        <p:spPr/>
        <p:txBody>
          <a:bodyPr/>
          <a:lstStyle>
            <a:lvl1pPr>
              <a:defRPr/>
            </a:lvl1pPr>
          </a:lstStyle>
          <a:p>
            <a:fld id="{5C4B21E3-7AAC-48E2-BF63-B2E2A2A50775}" type="slidenum">
              <a:rPr lang="en-GB" altLang="en-US"/>
              <a:pPr/>
              <a:t>‹#›</a:t>
            </a:fld>
            <a:endParaRPr lang="en-GB" altLang="en-US"/>
          </a:p>
        </p:txBody>
      </p:sp>
    </p:spTree>
    <p:extLst>
      <p:ext uri="{BB962C8B-B14F-4D97-AF65-F5344CB8AC3E}">
        <p14:creationId xmlns:p14="http://schemas.microsoft.com/office/powerpoint/2010/main" val="9878757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B6D30E02-230E-44D2-B132-E408DC8782A9}"/>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7DA88B05-5D76-4AF7-97AA-204D2B2E8D7F}"/>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F59EC813-D485-4C14-AD6F-AE81F5DAD996}"/>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BBB09390-665B-4CA2-88F5-A05397726633}" type="datetime1">
              <a:rPr lang="en-GB" altLang="en-US"/>
              <a:pPr>
                <a:defRPr/>
              </a:pPr>
              <a:t>12/12/2021</a:t>
            </a:fld>
            <a:endParaRPr lang="en-GB" altLang="en-US"/>
          </a:p>
        </p:txBody>
      </p:sp>
      <p:sp>
        <p:nvSpPr>
          <p:cNvPr id="6" name="Slide Number Placeholder 5">
            <a:extLst>
              <a:ext uri="{FF2B5EF4-FFF2-40B4-BE49-F238E27FC236}">
                <a16:creationId xmlns:a16="http://schemas.microsoft.com/office/drawing/2014/main" id="{434C8E8B-F0B6-457C-A3C6-73E1C2A37BC7}"/>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fld id="{24D31C89-7DC4-4638-B73F-8457E74C23B5}" type="slidenum">
              <a:rPr lang="en-GB" altLang="en-US"/>
              <a:pPr/>
              <a:t>‹#›</a:t>
            </a:fld>
            <a:endParaRPr lang="en-GB" altLang="en-US"/>
          </a:p>
        </p:txBody>
      </p:sp>
    </p:spTree>
  </p:cSld>
  <p:clrMap bg1="lt1" tx1="dk1" bg2="lt2" tx2="dk2" accent1="accent1" accent2="accent2" accent3="accent3" accent4="accent4" accent5="accent5" accent6="accent6" hlink="hlink" folHlink="folHlink"/>
  <p:sldLayoutIdLst>
    <p:sldLayoutId id="2147483947" r:id="rId1"/>
    <p:sldLayoutId id="2147483948" r:id="rId2"/>
    <p:sldLayoutId id="2147483938" r:id="rId3"/>
    <p:sldLayoutId id="2147483939" r:id="rId4"/>
    <p:sldLayoutId id="2147483940" r:id="rId5"/>
    <p:sldLayoutId id="2147483941" r:id="rId6"/>
    <p:sldLayoutId id="2147483942" r:id="rId7"/>
    <p:sldLayoutId id="2147483943" r:id="rId8"/>
    <p:sldLayoutId id="2147483944" r:id="rId9"/>
    <p:sldLayoutId id="2147483945" r:id="rId10"/>
    <p:sldLayoutId id="2147483946"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hyperlink" Target="http://gebrc.nccu.edu.tw/JBM/pdf/volume/2401/JBM-vol-2401.pdf#page=88" TargetMode="External"/><Relationship Id="rId2" Type="http://schemas.openxmlformats.org/officeDocument/2006/relationships/hyperlink" Target="https://mkwi2018.leuphana.de/wp-content/uploads/MKWI_3.pdf" TargetMode="External"/><Relationship Id="rId1" Type="http://schemas.openxmlformats.org/officeDocument/2006/relationships/slideLayout" Target="../slideLayouts/slideLayout7.xml"/><Relationship Id="rId4" Type="http://schemas.openxmlformats.org/officeDocument/2006/relationships/hyperlink" Target="http://www.csun.edu/~vcmgt0j3/SOM306/News/RetailAutomation.pdf"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marketingandmetrics.com/wp-content/uploads/2020/06/52.-Impact-of-adding.pdf" TargetMode="External"/><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hyperlink" Target="https://www.aboutamazon.co.uk/working-at-amazon/our-culture%5bAccesse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7DBD237F-AF16-475E-B52B-A7C7FB882C4F}"/>
              </a:ext>
            </a:extLst>
          </p:cNvPr>
          <p:cNvSpPr>
            <a:spLocks noGrp="1"/>
          </p:cNvSpPr>
          <p:nvPr>
            <p:ph type="dt" sz="quarter" idx="10"/>
          </p:nvPr>
        </p:nvSpPr>
        <p:spPr/>
        <p:txBody>
          <a:bodyPr/>
          <a:lstStyle/>
          <a:p>
            <a:pPr>
              <a:defRPr/>
            </a:pPr>
            <a:fld id="{5EC0FA7E-6D3B-48D7-9F80-6C4D37659D9C}" type="datetime1">
              <a:rPr lang="en-GB" altLang="en-US"/>
              <a:pPr>
                <a:defRPr/>
              </a:pPr>
              <a:t>12/12/2021</a:t>
            </a:fld>
            <a:endParaRPr lang="en-GB" altLang="en-US"/>
          </a:p>
        </p:txBody>
      </p:sp>
      <p:sp>
        <p:nvSpPr>
          <p:cNvPr id="6147" name="Slide Number Placeholder 5">
            <a:extLst>
              <a:ext uri="{FF2B5EF4-FFF2-40B4-BE49-F238E27FC236}">
                <a16:creationId xmlns:a16="http://schemas.microsoft.com/office/drawing/2014/main" id="{3BFE0D1D-07D3-4188-81D0-6CC4C6994562}"/>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C332E6E7-1F62-4854-8F94-D6642ED275DC}" type="slidenum">
              <a:rPr lang="en-GB" altLang="en-US" sz="1200">
                <a:solidFill>
                  <a:srgbClr val="898989"/>
                </a:solidFill>
              </a:rPr>
              <a:pPr>
                <a:spcBef>
                  <a:spcPct val="0"/>
                </a:spcBef>
                <a:buFontTx/>
                <a:buNone/>
              </a:pPr>
              <a:t>1</a:t>
            </a:fld>
            <a:endParaRPr lang="en-GB" altLang="en-US" sz="1200">
              <a:solidFill>
                <a:srgbClr val="898989"/>
              </a:solidFill>
            </a:endParaRPr>
          </a:p>
        </p:txBody>
      </p:sp>
      <p:sp>
        <p:nvSpPr>
          <p:cNvPr id="6148" name="Title 1">
            <a:extLst>
              <a:ext uri="{FF2B5EF4-FFF2-40B4-BE49-F238E27FC236}">
                <a16:creationId xmlns:a16="http://schemas.microsoft.com/office/drawing/2014/main" id="{46870270-0941-43E5-8C31-10EE00069F2A}"/>
              </a:ext>
            </a:extLst>
          </p:cNvPr>
          <p:cNvSpPr>
            <a:spLocks noGrp="1"/>
          </p:cNvSpPr>
          <p:nvPr>
            <p:ph type="ctrTitle"/>
          </p:nvPr>
        </p:nvSpPr>
        <p:spPr>
          <a:xfrm>
            <a:off x="15875" y="1158875"/>
            <a:ext cx="9128125" cy="4540250"/>
          </a:xfrm>
        </p:spPr>
        <p:txBody>
          <a:bodyPr/>
          <a:lstStyle/>
          <a:p>
            <a:r>
              <a:rPr lang="en-GB" altLang="en-US" sz="4000"/>
              <a:t>Introducing the Modern Workplace</a:t>
            </a:r>
            <a:br>
              <a:rPr lang="en-GB" altLang="en-US" sz="4000"/>
            </a:br>
            <a:r>
              <a:rPr lang="en-GB" altLang="en-US" sz="4000"/>
              <a:t>LCBB4003 – Presentation </a:t>
            </a:r>
            <a:br>
              <a:rPr lang="en-GB" altLang="en-US" sz="3600"/>
            </a:br>
            <a:br>
              <a:rPr lang="en-GB" altLang="en-US" sz="3600"/>
            </a:br>
            <a:br>
              <a:rPr lang="en-GB" altLang="en-US" sz="3600"/>
            </a:br>
            <a:endParaRPr lang="en-GB" altLang="en-US" sz="360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Text Box 9">
            <a:extLst>
              <a:ext uri="{FF2B5EF4-FFF2-40B4-BE49-F238E27FC236}">
                <a16:creationId xmlns:a16="http://schemas.microsoft.com/office/drawing/2014/main" id="{6434A29B-84B7-4580-A867-80485E8757A8}"/>
              </a:ext>
            </a:extLst>
          </p:cNvPr>
          <p:cNvSpPr txBox="1">
            <a:spLocks noChangeArrowheads="1"/>
          </p:cNvSpPr>
          <p:nvPr/>
        </p:nvSpPr>
        <p:spPr bwMode="auto">
          <a:xfrm>
            <a:off x="0" y="290513"/>
            <a:ext cx="9144000" cy="584200"/>
          </a:xfrm>
          <a:prstGeom prst="rect">
            <a:avLst/>
          </a:prstGeom>
          <a:noFill/>
          <a:ln>
            <a:noFill/>
          </a:ln>
          <a:effec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50000"/>
              </a:spcBef>
              <a:buFontTx/>
              <a:buNone/>
              <a:defRPr/>
            </a:pPr>
            <a:r>
              <a:rPr lang="en-US" altLang="en-US" b="1" dirty="0">
                <a:latin typeface="+mn-lt"/>
              </a:rPr>
              <a:t>Amazon Culture and Performance</a:t>
            </a:r>
            <a:endParaRPr lang="en-US" altLang="en-US" dirty="0">
              <a:latin typeface="+mn-lt"/>
            </a:endParaRPr>
          </a:p>
        </p:txBody>
      </p:sp>
      <p:sp>
        <p:nvSpPr>
          <p:cNvPr id="7171" name="Text Box 9">
            <a:extLst>
              <a:ext uri="{FF2B5EF4-FFF2-40B4-BE49-F238E27FC236}">
                <a16:creationId xmlns:a16="http://schemas.microsoft.com/office/drawing/2014/main" id="{D662401F-5545-41DA-848D-E7753337AEC0}"/>
              </a:ext>
            </a:extLst>
          </p:cNvPr>
          <p:cNvSpPr txBox="1">
            <a:spLocks noChangeArrowheads="1"/>
          </p:cNvSpPr>
          <p:nvPr/>
        </p:nvSpPr>
        <p:spPr bwMode="auto">
          <a:xfrm>
            <a:off x="0" y="1268413"/>
            <a:ext cx="9144000" cy="438889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1440" tIns="45720" rIns="91440" bIns="45720" anchor="t">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50000"/>
              </a:spcBef>
              <a:buFont typeface="Arial" panose="020B0604020202020204" pitchFamily="34" charset="0"/>
              <a:buNone/>
              <a:defRPr/>
            </a:pPr>
            <a:r>
              <a:rPr lang="en-US" altLang="en-US" sz="2200" b="1" dirty="0">
                <a:latin typeface="Arial" panose="020B0604020202020204" pitchFamily="34" charset="0"/>
              </a:rPr>
              <a:t>Student Name	  		  Student ID			</a:t>
            </a:r>
          </a:p>
          <a:p>
            <a:pPr marL="342900" indent="-342900">
              <a:buFont typeface="+mj-lt"/>
              <a:buAutoNum type="arabicPeriod"/>
              <a:defRPr/>
            </a:pPr>
            <a:r>
              <a:rPr lang="nl-NL" sz="1600" b="1" dirty="0"/>
              <a:t>Basiul Vlada                             		    (2028043)                </a:t>
            </a:r>
          </a:p>
          <a:p>
            <a:pPr marL="342900" indent="-342900">
              <a:buFont typeface="+mj-lt"/>
              <a:buAutoNum type="arabicPeriod"/>
              <a:defRPr/>
            </a:pPr>
            <a:r>
              <a:rPr lang="nl-NL" sz="1600" b="1" dirty="0"/>
              <a:t>Dan Zamsa                             		    (2028094)</a:t>
            </a:r>
          </a:p>
          <a:p>
            <a:pPr marL="342900" indent="-342900">
              <a:buFont typeface="+mj-lt"/>
              <a:buAutoNum type="arabicPeriod"/>
              <a:defRPr/>
            </a:pPr>
            <a:r>
              <a:rPr lang="en-US" sz="1600" b="1" dirty="0"/>
              <a:t>Diana </a:t>
            </a:r>
            <a:r>
              <a:rPr lang="en-US" sz="1600" b="1" dirty="0" err="1"/>
              <a:t>Tincul</a:t>
            </a:r>
            <a:r>
              <a:rPr lang="en-US" sz="1600" b="1" dirty="0"/>
              <a:t>                           		    (2028613)</a:t>
            </a:r>
          </a:p>
          <a:p>
            <a:pPr marL="342900" indent="-342900">
              <a:buFont typeface="+mj-lt"/>
              <a:buAutoNum type="arabicPeriod"/>
              <a:defRPr/>
            </a:pPr>
            <a:r>
              <a:rPr lang="en-US" sz="1600" b="1" dirty="0"/>
              <a:t>Daniela-Gabriela </a:t>
            </a:r>
            <a:r>
              <a:rPr lang="en-US" sz="1600" b="1" dirty="0" err="1"/>
              <a:t>Lisenche</a:t>
            </a:r>
            <a:r>
              <a:rPr lang="en-US" sz="1600" b="1" dirty="0"/>
              <a:t>     		    (2029607)   </a:t>
            </a:r>
            <a:endParaRPr lang="nl-NL" sz="1600" dirty="0"/>
          </a:p>
          <a:p>
            <a:pPr marL="342900" indent="-342900">
              <a:buFont typeface="+mj-lt"/>
              <a:buAutoNum type="arabicPeriod"/>
              <a:defRPr/>
            </a:pPr>
            <a:r>
              <a:rPr lang="pt-BR" sz="1600" b="1" dirty="0"/>
              <a:t>Alexandra -Alina Tinca            		    (2028610)</a:t>
            </a:r>
            <a:r>
              <a:rPr lang="en-US" altLang="en-US" sz="1600" dirty="0">
                <a:latin typeface="Arial" panose="020B0604020202020204" pitchFamily="34" charset="0"/>
              </a:rPr>
              <a:t>	</a:t>
            </a:r>
            <a:r>
              <a:rPr lang="en-US" altLang="en-US" sz="2200" dirty="0">
                <a:latin typeface="Arial" panose="020B0604020202020204" pitchFamily="34" charset="0"/>
              </a:rPr>
              <a:t>							</a:t>
            </a:r>
          </a:p>
          <a:p>
            <a:pPr>
              <a:spcBef>
                <a:spcPct val="50000"/>
              </a:spcBef>
              <a:buFont typeface="Arial" panose="020B0604020202020204" pitchFamily="34" charset="0"/>
              <a:buNone/>
              <a:defRPr/>
            </a:pPr>
            <a:endParaRPr lang="en-US" altLang="en-US" sz="2200" dirty="0">
              <a:latin typeface="Arial" panose="020B0604020202020204" pitchFamily="34" charset="0"/>
            </a:endParaRPr>
          </a:p>
          <a:p>
            <a:pPr algn="ctr">
              <a:spcBef>
                <a:spcPct val="50000"/>
              </a:spcBef>
              <a:buFont typeface="Arial" panose="020B0604020202020204" pitchFamily="34" charset="0"/>
              <a:buNone/>
              <a:defRPr/>
            </a:pPr>
            <a:r>
              <a:rPr lang="en-US" altLang="en-US" sz="2200" b="1" dirty="0">
                <a:latin typeface="Arial" panose="020B0604020202020204" pitchFamily="34" charset="0"/>
              </a:rPr>
              <a:t>Name of the Lecturer: </a:t>
            </a:r>
            <a:r>
              <a:rPr lang="en-US" altLang="en-US" sz="2200" b="1" dirty="0" err="1">
                <a:latin typeface="Arial" panose="020B0604020202020204" pitchFamily="34" charset="0"/>
              </a:rPr>
              <a:t>Anupam</a:t>
            </a:r>
            <a:r>
              <a:rPr lang="en-US" altLang="en-US" sz="2200" b="1" dirty="0">
                <a:latin typeface="Arial" panose="020B0604020202020204" pitchFamily="34" charset="0"/>
              </a:rPr>
              <a:t> </a:t>
            </a:r>
            <a:r>
              <a:rPr lang="en-US" altLang="en-US" sz="2200" b="1" dirty="0" err="1">
                <a:latin typeface="Arial" panose="020B0604020202020204" pitchFamily="34" charset="0"/>
              </a:rPr>
              <a:t>Mazumdar</a:t>
            </a:r>
            <a:endParaRPr lang="en-US" altLang="en-US" sz="2200" b="1" dirty="0">
              <a:latin typeface="Arial" panose="020B0604020202020204" pitchFamily="34" charset="0"/>
            </a:endParaRPr>
          </a:p>
          <a:p>
            <a:pPr algn="ctr">
              <a:spcBef>
                <a:spcPct val="50000"/>
              </a:spcBef>
              <a:buFont typeface="Arial" panose="020B0604020202020204" pitchFamily="34" charset="0"/>
              <a:buNone/>
              <a:defRPr/>
            </a:pPr>
            <a:r>
              <a:rPr lang="en-US" altLang="en-US" sz="2200" b="1" dirty="0">
                <a:latin typeface="Arial"/>
                <a:cs typeface="Arial"/>
              </a:rPr>
              <a:t>Name of the University: University of Wales Trinity Saint </a:t>
            </a:r>
            <a:r>
              <a:rPr lang="en-US" altLang="en-US" sz="2200" b="1">
                <a:latin typeface="Arial"/>
                <a:cs typeface="Arial"/>
              </a:rPr>
              <a:t>David</a:t>
            </a:r>
            <a:endParaRPr lang="en-US" altLang="en-US" sz="2200" b="1" dirty="0">
              <a:latin typeface="Arial" panose="020B0604020202020204" pitchFamily="34" charset="0"/>
            </a:endParaRPr>
          </a:p>
          <a:p>
            <a:pPr algn="ctr">
              <a:spcBef>
                <a:spcPct val="50000"/>
              </a:spcBef>
              <a:buFont typeface="Arial" panose="020B0604020202020204" pitchFamily="34" charset="0"/>
              <a:buNone/>
              <a:defRPr/>
            </a:pPr>
            <a:r>
              <a:rPr lang="en-US" altLang="en-US" sz="2200" b="1" dirty="0">
                <a:latin typeface="Arial" panose="020B0604020202020204" pitchFamily="34" charset="0"/>
              </a:rPr>
              <a:t>Presentation Date: 16/12/2021</a:t>
            </a:r>
            <a:r>
              <a:rPr lang="en-US" altLang="en-US" sz="2200" dirty="0">
                <a:latin typeface="Arial" panose="020B0604020202020204" pitchFamily="34" charset="0"/>
              </a:rPr>
              <a:t>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D84E3453-FFF6-4383-A80D-64D7DF5D738D}"/>
              </a:ext>
            </a:extLst>
          </p:cNvPr>
          <p:cNvSpPr>
            <a:spLocks noGrp="1"/>
          </p:cNvSpPr>
          <p:nvPr>
            <p:ph type="dt" sz="quarter" idx="10"/>
          </p:nvPr>
        </p:nvSpPr>
        <p:spPr/>
        <p:txBody>
          <a:bodyPr/>
          <a:lstStyle/>
          <a:p>
            <a:pPr>
              <a:defRPr/>
            </a:pPr>
            <a:fld id="{15B1A029-A07C-9C49-8012-656CD9C57659}" type="datetime1">
              <a:rPr lang="en-GB" altLang="en-US" smtClean="0"/>
              <a:pPr>
                <a:defRPr/>
              </a:pPr>
              <a:t>12/12/2021</a:t>
            </a:fld>
            <a:endParaRPr lang="en-GB" altLang="en-US"/>
          </a:p>
        </p:txBody>
      </p:sp>
      <p:sp>
        <p:nvSpPr>
          <p:cNvPr id="8195" name="Slide Number Placeholder 4">
            <a:extLst>
              <a:ext uri="{FF2B5EF4-FFF2-40B4-BE49-F238E27FC236}">
                <a16:creationId xmlns:a16="http://schemas.microsoft.com/office/drawing/2014/main" id="{AC3E7EE6-9AA0-4D93-BDF3-0D2FE82AC56E}"/>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A004029D-8A67-46A0-B6A9-5E3788A4B11F}" type="slidenum">
              <a:rPr lang="en-GB" altLang="en-US" sz="1200">
                <a:solidFill>
                  <a:srgbClr val="898989"/>
                </a:solidFill>
              </a:rPr>
              <a:pPr>
                <a:spcBef>
                  <a:spcPct val="0"/>
                </a:spcBef>
                <a:buFontTx/>
                <a:buNone/>
              </a:pPr>
              <a:t>3</a:t>
            </a:fld>
            <a:endParaRPr lang="en-GB" altLang="en-US" sz="1200">
              <a:solidFill>
                <a:srgbClr val="898989"/>
              </a:solidFill>
            </a:endParaRPr>
          </a:p>
        </p:txBody>
      </p:sp>
      <p:sp>
        <p:nvSpPr>
          <p:cNvPr id="8196" name="Text Box 9">
            <a:extLst>
              <a:ext uri="{FF2B5EF4-FFF2-40B4-BE49-F238E27FC236}">
                <a16:creationId xmlns:a16="http://schemas.microsoft.com/office/drawing/2014/main" id="{672AD2F0-EF5D-4491-A2CD-330418CC5689}"/>
              </a:ext>
            </a:extLst>
          </p:cNvPr>
          <p:cNvSpPr txBox="1">
            <a:spLocks noChangeArrowheads="1"/>
          </p:cNvSpPr>
          <p:nvPr/>
        </p:nvSpPr>
        <p:spPr bwMode="auto">
          <a:xfrm>
            <a:off x="-439738" y="19050"/>
            <a:ext cx="9144001" cy="1200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50000"/>
              </a:spcBef>
              <a:buFontTx/>
              <a:buNone/>
            </a:pPr>
            <a:r>
              <a:rPr lang="en-GB" altLang="en-US" sz="3600" dirty="0"/>
              <a:t>Introducing the Modern Workplace</a:t>
            </a:r>
            <a:br>
              <a:rPr lang="en-GB" altLang="en-US" sz="3600" dirty="0"/>
            </a:br>
            <a:endParaRPr lang="en-US" altLang="en-US" sz="3600" dirty="0">
              <a:latin typeface="Arial" panose="020B0604020202020204" pitchFamily="34" charset="0"/>
            </a:endParaRPr>
          </a:p>
        </p:txBody>
      </p:sp>
      <p:sp>
        <p:nvSpPr>
          <p:cNvPr id="7" name="Text Box 9">
            <a:extLst>
              <a:ext uri="{FF2B5EF4-FFF2-40B4-BE49-F238E27FC236}">
                <a16:creationId xmlns:a16="http://schemas.microsoft.com/office/drawing/2014/main" id="{84E0A91A-5261-4839-AEA0-5617ED31FF13}"/>
              </a:ext>
            </a:extLst>
          </p:cNvPr>
          <p:cNvSpPr txBox="1">
            <a:spLocks noChangeArrowheads="1"/>
          </p:cNvSpPr>
          <p:nvPr/>
        </p:nvSpPr>
        <p:spPr bwMode="auto">
          <a:xfrm>
            <a:off x="-63423" y="618911"/>
            <a:ext cx="9144000" cy="5293757"/>
          </a:xfrm>
          <a:prstGeom prst="rect">
            <a:avLst/>
          </a:prstGeom>
          <a:noFill/>
          <a:ln>
            <a:noFill/>
          </a:ln>
          <a:effec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50000"/>
              </a:spcBef>
              <a:buFont typeface="Arial" panose="020B0604020202020204" pitchFamily="34" charset="0"/>
              <a:buNone/>
              <a:defRPr/>
            </a:pPr>
            <a:r>
              <a:rPr lang="en-US" altLang="en-US" sz="2400" b="1" dirty="0">
                <a:latin typeface="Arial" panose="020B0604020202020204" pitchFamily="34" charset="0"/>
              </a:rPr>
              <a:t>Introduction: </a:t>
            </a:r>
          </a:p>
          <a:p>
            <a:pPr>
              <a:spcBef>
                <a:spcPct val="50000"/>
              </a:spcBef>
              <a:buFont typeface="Arial" panose="020B0604020202020204" pitchFamily="34" charset="0"/>
              <a:buNone/>
              <a:defRPr/>
            </a:pPr>
            <a:r>
              <a:rPr lang="en-US" altLang="en-US" sz="1600" dirty="0">
                <a:latin typeface="Arial" panose="020B0604020202020204" pitchFamily="34" charset="0"/>
              </a:rPr>
              <a:t>Amazon primarily aims to raise sales in the United Kingdom. </a:t>
            </a:r>
            <a:br>
              <a:rPr lang="en-US" altLang="en-US" sz="1600" dirty="0">
                <a:latin typeface="Arial" panose="020B0604020202020204" pitchFamily="34" charset="0"/>
              </a:rPr>
            </a:br>
            <a:r>
              <a:rPr lang="en-US" altLang="en-US" sz="1600" dirty="0">
                <a:latin typeface="Arial" panose="020B0604020202020204" pitchFamily="34" charset="0"/>
              </a:rPr>
              <a:t>Amazon wants to open their physical store for the first time ever in Kent, UK. (Partridge, 2021)</a:t>
            </a:r>
            <a:endParaRPr lang="en-US" sz="1600" b="1" dirty="0">
              <a:latin typeface="Arial" panose="020B0604020202020204" pitchFamily="34" charset="0"/>
            </a:endParaRPr>
          </a:p>
          <a:p>
            <a:pPr>
              <a:spcBef>
                <a:spcPct val="50000"/>
              </a:spcBef>
              <a:buFont typeface="Arial" panose="020B0604020202020204" pitchFamily="34" charset="0"/>
              <a:buNone/>
              <a:defRPr/>
            </a:pPr>
            <a:r>
              <a:rPr lang="en-GB" sz="2000" b="1" dirty="0"/>
              <a:t>Background of Amazon and why Amazon has decided to move onto physical store?</a:t>
            </a:r>
            <a:r>
              <a:rPr lang="en-US" altLang="en-US" sz="2400" b="1" dirty="0">
                <a:latin typeface="Arial" panose="020B0604020202020204" pitchFamily="34" charset="0"/>
              </a:rPr>
              <a:t> </a:t>
            </a:r>
          </a:p>
          <a:p>
            <a:pPr marL="285750" indent="-285750">
              <a:spcBef>
                <a:spcPct val="50000"/>
              </a:spcBef>
              <a:defRPr/>
            </a:pPr>
            <a:r>
              <a:rPr lang="en-US" altLang="en-US" sz="1600" b="1" dirty="0">
                <a:latin typeface="+mn-lt"/>
              </a:rPr>
              <a:t>Brief history of the organization</a:t>
            </a:r>
          </a:p>
          <a:p>
            <a:pPr marL="342900" indent="-342900">
              <a:spcBef>
                <a:spcPct val="50000"/>
              </a:spcBef>
              <a:defRPr/>
            </a:pPr>
            <a:r>
              <a:rPr lang="en-US" sz="1600" dirty="0"/>
              <a:t>Amazon is a global technology corporation based in the United States.</a:t>
            </a:r>
          </a:p>
          <a:p>
            <a:pPr marL="342900" indent="-342900">
              <a:spcBef>
                <a:spcPct val="50000"/>
              </a:spcBef>
              <a:defRPr/>
            </a:pPr>
            <a:r>
              <a:rPr lang="en-US" sz="1600" dirty="0"/>
              <a:t>The founder is Jeff Bezos .</a:t>
            </a:r>
          </a:p>
          <a:p>
            <a:pPr marL="342900" indent="-342900">
              <a:spcBef>
                <a:spcPct val="50000"/>
              </a:spcBef>
              <a:defRPr/>
            </a:pPr>
            <a:r>
              <a:rPr lang="en-US" sz="1600" dirty="0"/>
              <a:t>It was founded in 1994. ( Amazon, 2021) </a:t>
            </a:r>
          </a:p>
          <a:p>
            <a:pPr>
              <a:spcBef>
                <a:spcPct val="50000"/>
              </a:spcBef>
              <a:buFont typeface="Arial" panose="020B0604020202020204" pitchFamily="34" charset="0"/>
              <a:buNone/>
              <a:defRPr/>
            </a:pPr>
            <a:r>
              <a:rPr lang="en-US" altLang="en-US" sz="1600" b="1" dirty="0">
                <a:latin typeface="+mn-lt"/>
              </a:rPr>
              <a:t>Aim &amp; Objectives of the Organization</a:t>
            </a:r>
          </a:p>
          <a:p>
            <a:pPr marL="342900" indent="-342900">
              <a:spcBef>
                <a:spcPct val="50000"/>
              </a:spcBef>
              <a:defRPr/>
            </a:pPr>
            <a:r>
              <a:rPr lang="en-US" altLang="en-US" sz="1600" dirty="0">
                <a:latin typeface="+mn-lt"/>
              </a:rPr>
              <a:t>To gain a stronger grip on the food market. ( Amazon, 2021)</a:t>
            </a:r>
          </a:p>
          <a:p>
            <a:pPr marL="342900" indent="-342900">
              <a:spcBef>
                <a:spcPct val="50000"/>
              </a:spcBef>
              <a:defRPr/>
            </a:pPr>
            <a:r>
              <a:rPr lang="en-US" altLang="en-US" sz="1600" dirty="0">
                <a:latin typeface="+mn-lt"/>
              </a:rPr>
              <a:t>To become a huge company to increase revenue. Amazon wants to cut down on its usage of non-renewable resources. </a:t>
            </a:r>
            <a:endParaRPr lang="en-US" altLang="en-US" sz="2400" b="1" dirty="0">
              <a:latin typeface="Arial" panose="020B0604020202020204" pitchFamily="34" charset="0"/>
            </a:endParaRPr>
          </a:p>
          <a:p>
            <a:pPr>
              <a:spcBef>
                <a:spcPct val="50000"/>
              </a:spcBef>
              <a:buFont typeface="Arial" panose="020B0604020202020204" pitchFamily="34" charset="0"/>
              <a:buNone/>
              <a:defRPr/>
            </a:pPr>
            <a:endParaRPr lang="en-US" altLang="en-US" sz="2400" b="1" dirty="0">
              <a:latin typeface="Arial" panose="020B0604020202020204" pitchFamily="34"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ext Box 9">
            <a:extLst>
              <a:ext uri="{FF2B5EF4-FFF2-40B4-BE49-F238E27FC236}">
                <a16:creationId xmlns:a16="http://schemas.microsoft.com/office/drawing/2014/main" id="{0392E5C1-978E-4C82-AC86-BE25E9941FC0}"/>
              </a:ext>
            </a:extLst>
          </p:cNvPr>
          <p:cNvSpPr txBox="1">
            <a:spLocks noChangeArrowheads="1"/>
          </p:cNvSpPr>
          <p:nvPr/>
        </p:nvSpPr>
        <p:spPr bwMode="auto">
          <a:xfrm>
            <a:off x="-15875" y="0"/>
            <a:ext cx="9144000" cy="1200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50000"/>
              </a:spcBef>
              <a:buFontTx/>
              <a:buNone/>
            </a:pPr>
            <a:r>
              <a:rPr lang="en-GB" altLang="en-US" sz="3600"/>
              <a:t>Introducing the Modern Workplace</a:t>
            </a:r>
            <a:br>
              <a:rPr lang="en-GB" altLang="en-US" sz="3600"/>
            </a:br>
            <a:endParaRPr lang="en-US" altLang="en-US" sz="3600">
              <a:latin typeface="Arial" panose="020B0604020202020204" pitchFamily="34" charset="0"/>
            </a:endParaRPr>
          </a:p>
        </p:txBody>
      </p:sp>
      <p:sp>
        <p:nvSpPr>
          <p:cNvPr id="7" name="Content Placeholder 6">
            <a:extLst>
              <a:ext uri="{FF2B5EF4-FFF2-40B4-BE49-F238E27FC236}">
                <a16:creationId xmlns:a16="http://schemas.microsoft.com/office/drawing/2014/main" id="{070F13AE-6F04-4892-BE67-1055D8E50CAF}"/>
              </a:ext>
            </a:extLst>
          </p:cNvPr>
          <p:cNvSpPr>
            <a:spLocks noGrp="1"/>
          </p:cNvSpPr>
          <p:nvPr>
            <p:ph sz="half" idx="1"/>
          </p:nvPr>
        </p:nvSpPr>
        <p:spPr>
          <a:xfrm>
            <a:off x="78643" y="600075"/>
            <a:ext cx="8954963" cy="5067120"/>
          </a:xfrm>
        </p:spPr>
        <p:txBody>
          <a:bodyPr/>
          <a:lstStyle/>
          <a:p>
            <a:pPr algn="just">
              <a:spcBef>
                <a:spcPct val="50000"/>
              </a:spcBef>
              <a:defRPr/>
            </a:pPr>
            <a:r>
              <a:rPr lang="en-US" altLang="en-US" sz="1600" b="1" dirty="0"/>
              <a:t>Scope/Purposes of the Organization</a:t>
            </a:r>
          </a:p>
          <a:p>
            <a:pPr algn="just">
              <a:spcBef>
                <a:spcPct val="50000"/>
              </a:spcBef>
              <a:buFont typeface="Arial" panose="020B0604020202020204" pitchFamily="34" charset="0"/>
              <a:buNone/>
              <a:defRPr/>
            </a:pPr>
            <a:r>
              <a:rPr lang="en-US" altLang="en-US" sz="1600" dirty="0"/>
              <a:t>Amazon's major goal is to serve consumers by ensuring that their needs and wants are met, as well as to grow sales by focusing on pricing, selection, and convenience.</a:t>
            </a:r>
            <a:endParaRPr lang="en-US" altLang="en-US" sz="1600" b="1" dirty="0"/>
          </a:p>
          <a:p>
            <a:pPr algn="just">
              <a:spcBef>
                <a:spcPct val="50000"/>
              </a:spcBef>
              <a:defRPr/>
            </a:pPr>
            <a:r>
              <a:rPr lang="en-US" altLang="en-US" sz="1600" b="1" dirty="0"/>
              <a:t>Mission &amp; Vision of the Organization </a:t>
            </a:r>
          </a:p>
          <a:p>
            <a:pPr algn="just">
              <a:spcBef>
                <a:spcPct val="50000"/>
              </a:spcBef>
              <a:buFont typeface="+mj-lt"/>
              <a:buAutoNum type="arabicPeriod"/>
              <a:defRPr/>
            </a:pPr>
            <a:r>
              <a:rPr lang="en-US" altLang="en-US" sz="1600" dirty="0"/>
              <a:t>The most affordable price</a:t>
            </a:r>
          </a:p>
          <a:p>
            <a:pPr algn="just">
              <a:spcBef>
                <a:spcPct val="50000"/>
              </a:spcBef>
              <a:buFont typeface="+mj-lt"/>
              <a:buAutoNum type="arabicPeriod"/>
              <a:defRPr/>
            </a:pPr>
            <a:r>
              <a:rPr lang="en-US" altLang="en-US" sz="1600" dirty="0"/>
              <a:t>Maximum ease of use</a:t>
            </a:r>
          </a:p>
          <a:p>
            <a:pPr algn="just">
              <a:spcBef>
                <a:spcPct val="50000"/>
              </a:spcBef>
              <a:buFont typeface="+mj-lt"/>
              <a:buAutoNum type="arabicPeriod"/>
              <a:defRPr/>
            </a:pPr>
            <a:r>
              <a:rPr lang="en-US" altLang="en-US" sz="1600" dirty="0"/>
              <a:t>The Best Option</a:t>
            </a:r>
          </a:p>
          <a:p>
            <a:pPr algn="just">
              <a:spcBef>
                <a:spcPct val="50000"/>
              </a:spcBef>
              <a:defRPr/>
            </a:pPr>
            <a:r>
              <a:rPr lang="en-US" altLang="en-US" sz="1600" b="1" dirty="0"/>
              <a:t>Current Status &amp; Services of the Organization</a:t>
            </a:r>
          </a:p>
          <a:p>
            <a:pPr marL="0" indent="0" algn="just">
              <a:spcBef>
                <a:spcPct val="50000"/>
              </a:spcBef>
              <a:buFont typeface="Arial" panose="020B0604020202020204" pitchFamily="34" charset="0"/>
              <a:buNone/>
              <a:defRPr/>
            </a:pPr>
            <a:r>
              <a:rPr lang="en-US" altLang="en-US" sz="1600" dirty="0"/>
              <a:t>Amazon is currently the world's largest online seller, and it ranks 360th out of 1000 top corporations in terms of technology commerce. (Amazon, 2021)</a:t>
            </a:r>
          </a:p>
          <a:p>
            <a:pPr algn="just">
              <a:spcBef>
                <a:spcPct val="50000"/>
              </a:spcBef>
              <a:defRPr/>
            </a:pPr>
            <a:r>
              <a:rPr lang="en-US" altLang="en-US" sz="1600" b="1" dirty="0"/>
              <a:t>Reasons of moving to physical store</a:t>
            </a:r>
          </a:p>
          <a:p>
            <a:pPr>
              <a:defRPr/>
            </a:pPr>
            <a:r>
              <a:rPr lang="en-US" sz="1600" dirty="0"/>
              <a:t>Amazon is a global technology corporation based in the United States. </a:t>
            </a:r>
          </a:p>
          <a:p>
            <a:pPr>
              <a:defRPr/>
            </a:pPr>
            <a:r>
              <a:rPr lang="en-US" sz="1600" dirty="0"/>
              <a:t>Retail Mixture.</a:t>
            </a:r>
          </a:p>
          <a:p>
            <a:pPr>
              <a:defRPr/>
            </a:pPr>
            <a:r>
              <a:rPr lang="en-US" sz="1600" dirty="0"/>
              <a:t>The Fashion Industry is Growing</a:t>
            </a:r>
          </a:p>
          <a:p>
            <a:pPr>
              <a:defRPr/>
            </a:pPr>
            <a:r>
              <a:rPr lang="en-US" sz="1600" dirty="0"/>
              <a:t>Lowering the cost of transportation (</a:t>
            </a:r>
            <a:r>
              <a:rPr lang="en-US" sz="1600" dirty="0" err="1"/>
              <a:t>Betzing</a:t>
            </a:r>
            <a:r>
              <a:rPr lang="en-US" sz="1600" dirty="0"/>
              <a:t>, Hoang and Becker, 2018)</a:t>
            </a:r>
          </a:p>
          <a:p>
            <a:pPr>
              <a:defRPr/>
            </a:pPr>
            <a:r>
              <a:rPr lang="en-US" sz="1600" dirty="0"/>
              <a:t>Organizational Flexibility and Rivalry</a:t>
            </a:r>
          </a:p>
          <a:p>
            <a:pPr>
              <a:defRPr/>
            </a:pPr>
            <a:endParaRPr lang="en-US" sz="11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F750DEE0-82D2-40F8-B5DB-14A9B71C2FDA}"/>
              </a:ext>
            </a:extLst>
          </p:cNvPr>
          <p:cNvSpPr>
            <a:spLocks noGrp="1"/>
          </p:cNvSpPr>
          <p:nvPr>
            <p:ph type="dt" sz="quarter" idx="10"/>
          </p:nvPr>
        </p:nvSpPr>
        <p:spPr/>
        <p:txBody>
          <a:bodyPr/>
          <a:lstStyle/>
          <a:p>
            <a:pPr>
              <a:defRPr/>
            </a:pPr>
            <a:fld id="{15B1A029-A07C-9C49-8012-656CD9C57659}" type="datetime1">
              <a:rPr lang="en-GB" altLang="en-US" smtClean="0"/>
              <a:pPr>
                <a:defRPr/>
              </a:pPr>
              <a:t>12/12/2021</a:t>
            </a:fld>
            <a:endParaRPr lang="en-GB" altLang="en-US"/>
          </a:p>
        </p:txBody>
      </p:sp>
      <p:sp>
        <p:nvSpPr>
          <p:cNvPr id="12291" name="Slide Number Placeholder 4">
            <a:extLst>
              <a:ext uri="{FF2B5EF4-FFF2-40B4-BE49-F238E27FC236}">
                <a16:creationId xmlns:a16="http://schemas.microsoft.com/office/drawing/2014/main" id="{F4A9538F-4113-4FC3-92E1-41179233867B}"/>
              </a:ext>
            </a:extLst>
          </p:cNvPr>
          <p:cNvSpPr>
            <a:spLocks noGrp="1" noChangeArrowheads="1"/>
          </p:cNvSpPr>
          <p:nvPr>
            <p:ph type="sldNum" sz="quarter" idx="11"/>
          </p:nvPr>
        </p:nvSpPr>
        <p:spPr bwMode="auto">
          <a:xfrm>
            <a:off x="7956550" y="6913641"/>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A042740A-2E7F-42D7-B826-5F4A58BAB02A}" type="slidenum">
              <a:rPr lang="en-GB" altLang="en-US" sz="1200">
                <a:solidFill>
                  <a:srgbClr val="898989"/>
                </a:solidFill>
              </a:rPr>
              <a:pPr>
                <a:spcBef>
                  <a:spcPct val="0"/>
                </a:spcBef>
                <a:buFontTx/>
                <a:buNone/>
              </a:pPr>
              <a:t>5</a:t>
            </a:fld>
            <a:endParaRPr lang="en-GB" altLang="en-US" sz="1200">
              <a:solidFill>
                <a:srgbClr val="898989"/>
              </a:solidFill>
            </a:endParaRPr>
          </a:p>
        </p:txBody>
      </p:sp>
      <p:sp>
        <p:nvSpPr>
          <p:cNvPr id="12292" name="Text Box 9">
            <a:extLst>
              <a:ext uri="{FF2B5EF4-FFF2-40B4-BE49-F238E27FC236}">
                <a16:creationId xmlns:a16="http://schemas.microsoft.com/office/drawing/2014/main" id="{490FB321-4412-4EB3-9610-5AEBCE98B8D5}"/>
              </a:ext>
            </a:extLst>
          </p:cNvPr>
          <p:cNvSpPr txBox="1">
            <a:spLocks noChangeArrowheads="1"/>
          </p:cNvSpPr>
          <p:nvPr/>
        </p:nvSpPr>
        <p:spPr bwMode="auto">
          <a:xfrm>
            <a:off x="-222250" y="-26988"/>
            <a:ext cx="9144000" cy="646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50000"/>
              </a:spcBef>
              <a:buFontTx/>
              <a:buNone/>
            </a:pPr>
            <a:r>
              <a:rPr lang="en-GB" altLang="en-US" sz="3600"/>
              <a:t>Introducing the Modern Workplace</a:t>
            </a:r>
            <a:endParaRPr lang="en-US" altLang="en-US" sz="3600">
              <a:latin typeface="Arial" panose="020B0604020202020204" pitchFamily="34" charset="0"/>
            </a:endParaRPr>
          </a:p>
        </p:txBody>
      </p:sp>
      <p:sp>
        <p:nvSpPr>
          <p:cNvPr id="12293" name="Text Box 9">
            <a:extLst>
              <a:ext uri="{FF2B5EF4-FFF2-40B4-BE49-F238E27FC236}">
                <a16:creationId xmlns:a16="http://schemas.microsoft.com/office/drawing/2014/main" id="{909E445E-2848-4464-A982-885219CFCA6F}"/>
              </a:ext>
            </a:extLst>
          </p:cNvPr>
          <p:cNvSpPr txBox="1">
            <a:spLocks noChangeArrowheads="1"/>
          </p:cNvSpPr>
          <p:nvPr/>
        </p:nvSpPr>
        <p:spPr bwMode="auto">
          <a:xfrm>
            <a:off x="0" y="619125"/>
            <a:ext cx="9144000" cy="1724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just">
              <a:spcBef>
                <a:spcPct val="50000"/>
              </a:spcBef>
              <a:buFontTx/>
              <a:buNone/>
            </a:pPr>
            <a:r>
              <a:rPr lang="en-GB" altLang="en-US" sz="1400"/>
              <a:t>2) Analyse the differences between Amazon’s physical organisational structure &amp; performance, and online organisational structure and performance:</a:t>
            </a:r>
          </a:p>
          <a:p>
            <a:pPr algn="just">
              <a:spcBef>
                <a:spcPct val="50000"/>
              </a:spcBef>
              <a:buFontTx/>
              <a:buNone/>
            </a:pPr>
            <a:endParaRPr lang="en-GB" altLang="en-US" sz="1400" b="1">
              <a:latin typeface="Arial" panose="020B0604020202020204" pitchFamily="34" charset="0"/>
            </a:endParaRPr>
          </a:p>
          <a:p>
            <a:pPr algn="just">
              <a:spcBef>
                <a:spcPct val="50000"/>
              </a:spcBef>
              <a:buFontTx/>
              <a:buNone/>
            </a:pPr>
            <a:endParaRPr lang="en-GB" altLang="en-US" sz="1400" b="1">
              <a:latin typeface="Arial" panose="020B0604020202020204" pitchFamily="34" charset="0"/>
            </a:endParaRPr>
          </a:p>
          <a:p>
            <a:pPr algn="just">
              <a:spcBef>
                <a:spcPct val="50000"/>
              </a:spcBef>
              <a:buFontTx/>
              <a:buNone/>
            </a:pPr>
            <a:endParaRPr lang="en-US" altLang="en-US" sz="2400" b="1">
              <a:latin typeface="Arial" panose="020B0604020202020204" pitchFamily="34" charset="0"/>
            </a:endParaRPr>
          </a:p>
        </p:txBody>
      </p:sp>
      <p:graphicFrame>
        <p:nvGraphicFramePr>
          <p:cNvPr id="2" name="Table 2">
            <a:extLst>
              <a:ext uri="{FF2B5EF4-FFF2-40B4-BE49-F238E27FC236}">
                <a16:creationId xmlns:a16="http://schemas.microsoft.com/office/drawing/2014/main" id="{A1B15290-6DD5-46F1-B66C-78CDF86EC885}"/>
              </a:ext>
            </a:extLst>
          </p:cNvPr>
          <p:cNvGraphicFramePr>
            <a:graphicFrameLocks noGrp="1"/>
          </p:cNvGraphicFramePr>
          <p:nvPr>
            <p:extLst>
              <p:ext uri="{D42A27DB-BD31-4B8C-83A1-F6EECF244321}">
                <p14:modId xmlns:p14="http://schemas.microsoft.com/office/powerpoint/2010/main" val="1535988033"/>
              </p:ext>
            </p:extLst>
          </p:nvPr>
        </p:nvGraphicFramePr>
        <p:xfrm>
          <a:off x="273459" y="1058612"/>
          <a:ext cx="8670925" cy="4937760"/>
        </p:xfrm>
        <a:graphic>
          <a:graphicData uri="http://schemas.openxmlformats.org/drawingml/2006/table">
            <a:tbl>
              <a:tblPr firstRow="1" bandRow="1">
                <a:tableStyleId>{5C22544A-7EE6-4342-B048-85BDC9FD1C3A}</a:tableStyleId>
              </a:tblPr>
              <a:tblGrid>
                <a:gridCol w="1734185">
                  <a:extLst>
                    <a:ext uri="{9D8B030D-6E8A-4147-A177-3AD203B41FA5}">
                      <a16:colId xmlns:a16="http://schemas.microsoft.com/office/drawing/2014/main" val="20000"/>
                    </a:ext>
                  </a:extLst>
                </a:gridCol>
                <a:gridCol w="1734185">
                  <a:extLst>
                    <a:ext uri="{9D8B030D-6E8A-4147-A177-3AD203B41FA5}">
                      <a16:colId xmlns:a16="http://schemas.microsoft.com/office/drawing/2014/main" val="20001"/>
                    </a:ext>
                  </a:extLst>
                </a:gridCol>
                <a:gridCol w="1734185">
                  <a:extLst>
                    <a:ext uri="{9D8B030D-6E8A-4147-A177-3AD203B41FA5}">
                      <a16:colId xmlns:a16="http://schemas.microsoft.com/office/drawing/2014/main" val="20002"/>
                    </a:ext>
                  </a:extLst>
                </a:gridCol>
                <a:gridCol w="1734185">
                  <a:extLst>
                    <a:ext uri="{9D8B030D-6E8A-4147-A177-3AD203B41FA5}">
                      <a16:colId xmlns:a16="http://schemas.microsoft.com/office/drawing/2014/main" val="20003"/>
                    </a:ext>
                  </a:extLst>
                </a:gridCol>
                <a:gridCol w="1734185">
                  <a:extLst>
                    <a:ext uri="{9D8B030D-6E8A-4147-A177-3AD203B41FA5}">
                      <a16:colId xmlns:a16="http://schemas.microsoft.com/office/drawing/2014/main" val="20004"/>
                    </a:ext>
                  </a:extLst>
                </a:gridCol>
              </a:tblGrid>
              <a:tr h="1044401">
                <a:tc>
                  <a:txBody>
                    <a:bodyPr/>
                    <a:lstStyle/>
                    <a:p>
                      <a:r>
                        <a:rPr lang="en-GB" dirty="0"/>
                        <a:t>Criteria</a:t>
                      </a:r>
                    </a:p>
                  </a:txBody>
                  <a:tcPr marL="91453" marR="91453"/>
                </a:tc>
                <a:tc>
                  <a:txBody>
                    <a:bodyPr/>
                    <a:lstStyle/>
                    <a:p>
                      <a:r>
                        <a:rPr lang="en-GB" dirty="0"/>
                        <a:t>Physical Store</a:t>
                      </a:r>
                    </a:p>
                  </a:txBody>
                  <a:tcPr marL="91453" marR="91453"/>
                </a:tc>
                <a:tc>
                  <a:txBody>
                    <a:bodyPr/>
                    <a:lstStyle/>
                    <a:p>
                      <a:r>
                        <a:rPr lang="en-GB" dirty="0"/>
                        <a:t>Online Store</a:t>
                      </a:r>
                    </a:p>
                  </a:txBody>
                  <a:tcPr marL="91453" marR="91453"/>
                </a:tc>
                <a:tc>
                  <a:txBody>
                    <a:bodyPr/>
                    <a:lstStyle/>
                    <a:p>
                      <a:r>
                        <a:rPr lang="en-GB" dirty="0"/>
                        <a:t>Physical structure &amp; Performance </a:t>
                      </a:r>
                    </a:p>
                  </a:txBody>
                  <a:tcPr marL="91453" marR="91453"/>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Online structure &amp; Performance </a:t>
                      </a:r>
                    </a:p>
                    <a:p>
                      <a:endParaRPr lang="en-GB" dirty="0"/>
                    </a:p>
                  </a:txBody>
                  <a:tcPr marL="91453" marR="91453"/>
                </a:tc>
                <a:extLst>
                  <a:ext uri="{0D108BD9-81ED-4DB2-BD59-A6C34878D82A}">
                    <a16:rowId xmlns:a16="http://schemas.microsoft.com/office/drawing/2014/main" val="10000"/>
                  </a:ext>
                </a:extLst>
              </a:tr>
              <a:tr h="809999">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u="none" strike="noStrike" kern="1200" dirty="0">
                          <a:solidFill>
                            <a:schemeClr val="dk1"/>
                          </a:solidFill>
                          <a:effectLst/>
                          <a:latin typeface="+mn-lt"/>
                          <a:ea typeface="+mn-ea"/>
                          <a:cs typeface="+mn-cs"/>
                        </a:rPr>
                        <a:t>Customer Contact</a:t>
                      </a:r>
                    </a:p>
                    <a:p>
                      <a:endParaRPr lang="en-GB" dirty="0"/>
                    </a:p>
                  </a:txBody>
                  <a:tcPr marL="91453" marR="91453"/>
                </a:tc>
                <a:tc>
                  <a:txBody>
                    <a:bodyPr/>
                    <a:lstStyle/>
                    <a:p>
                      <a:r>
                        <a:rPr lang="en-US" sz="1200" b="0" i="0" u="none" strike="noStrike" kern="1200" dirty="0">
                          <a:solidFill>
                            <a:schemeClr val="dk1"/>
                          </a:solidFill>
                          <a:effectLst/>
                          <a:latin typeface="+mn-lt"/>
                          <a:ea typeface="+mn-ea"/>
                          <a:cs typeface="+mn-cs"/>
                        </a:rPr>
                        <a:t>restricted client reach</a:t>
                      </a:r>
                      <a:endParaRPr lang="en-GB" sz="1200" dirty="0"/>
                    </a:p>
                  </a:txBody>
                  <a:tcPr marL="91453" marR="91453"/>
                </a:tc>
                <a:tc>
                  <a:txBody>
                    <a:bodyPr/>
                    <a:lstStyle/>
                    <a:p>
                      <a:r>
                        <a:rPr lang="en-US" sz="1200" b="0" i="0" u="none" strike="noStrike" kern="1200" dirty="0">
                          <a:solidFill>
                            <a:schemeClr val="dk1"/>
                          </a:solidFill>
                          <a:effectLst/>
                          <a:latin typeface="+mn-lt"/>
                          <a:ea typeface="+mn-ea"/>
                          <a:cs typeface="+mn-cs"/>
                        </a:rPr>
                        <a:t>Customers may be found all around the world on an internet platform(Amazon,</a:t>
                      </a:r>
                      <a:r>
                        <a:rPr lang="en-US" sz="1200" b="0" i="0" u="none" strike="noStrike" kern="1200" baseline="0" dirty="0">
                          <a:solidFill>
                            <a:schemeClr val="dk1"/>
                          </a:solidFill>
                          <a:effectLst/>
                          <a:latin typeface="+mn-lt"/>
                          <a:ea typeface="+mn-ea"/>
                          <a:cs typeface="+mn-cs"/>
                        </a:rPr>
                        <a:t> </a:t>
                      </a:r>
                      <a:r>
                        <a:rPr lang="en-US" sz="1200" b="0" i="0" u="none" strike="noStrike" kern="1200" dirty="0">
                          <a:solidFill>
                            <a:schemeClr val="dk1"/>
                          </a:solidFill>
                          <a:effectLst/>
                          <a:latin typeface="+mn-lt"/>
                          <a:ea typeface="+mn-ea"/>
                          <a:cs typeface="+mn-cs"/>
                        </a:rPr>
                        <a:t>2021)</a:t>
                      </a:r>
                      <a:endParaRPr lang="en-GB" sz="1200" dirty="0"/>
                    </a:p>
                  </a:txBody>
                  <a:tcPr marL="91453" marR="91453"/>
                </a:tc>
                <a:tc>
                  <a:txBody>
                    <a:bodyPr/>
                    <a:lstStyle/>
                    <a:p>
                      <a:r>
                        <a:rPr lang="en-GB" sz="1200" dirty="0"/>
                        <a:t>Low increase in performance</a:t>
                      </a:r>
                    </a:p>
                  </a:txBody>
                  <a:tcPr marL="91453" marR="91453"/>
                </a:tc>
                <a:tc>
                  <a:txBody>
                    <a:bodyPr/>
                    <a:lstStyle/>
                    <a:p>
                      <a:r>
                        <a:rPr lang="en-GB" sz="1200" dirty="0"/>
                        <a:t>High increase in performance. </a:t>
                      </a:r>
                    </a:p>
                  </a:txBody>
                  <a:tcPr marL="91453" marR="91453"/>
                </a:tc>
                <a:extLst>
                  <a:ext uri="{0D108BD9-81ED-4DB2-BD59-A6C34878D82A}">
                    <a16:rowId xmlns:a16="http://schemas.microsoft.com/office/drawing/2014/main" val="10001"/>
                  </a:ext>
                </a:extLst>
              </a:tr>
              <a:tr h="809999">
                <a:tc>
                  <a:txBody>
                    <a:bodyPr/>
                    <a:lstStyle/>
                    <a:p>
                      <a:r>
                        <a:rPr lang="en-US" sz="1200" b="0" i="0" u="none" strike="noStrike" kern="1200" dirty="0">
                          <a:solidFill>
                            <a:schemeClr val="dk1"/>
                          </a:solidFill>
                          <a:effectLst/>
                          <a:latin typeface="+mn-lt"/>
                          <a:ea typeface="+mn-ea"/>
                          <a:cs typeface="+mn-cs"/>
                        </a:rPr>
                        <a:t>Comprehending the Competition</a:t>
                      </a:r>
                      <a:endParaRPr lang="en-GB" sz="1200" dirty="0"/>
                    </a:p>
                  </a:txBody>
                  <a:tcPr marL="91453" marR="91453"/>
                </a:tc>
                <a:tc>
                  <a:txBody>
                    <a:bodyPr/>
                    <a:lstStyle/>
                    <a:p>
                      <a:r>
                        <a:rPr lang="en-US" sz="1200" b="0" i="0" u="none" strike="noStrike" kern="1200" dirty="0">
                          <a:solidFill>
                            <a:schemeClr val="dk1"/>
                          </a:solidFill>
                          <a:effectLst/>
                          <a:latin typeface="+mn-lt"/>
                          <a:ea typeface="+mn-ea"/>
                          <a:cs typeface="+mn-cs"/>
                        </a:rPr>
                        <a:t>better grasp of local competitors</a:t>
                      </a:r>
                      <a:endParaRPr lang="en-GB" sz="1200" dirty="0"/>
                    </a:p>
                  </a:txBody>
                  <a:tcPr marL="91453" marR="91453"/>
                </a:tc>
                <a:tc>
                  <a:txBody>
                    <a:bodyPr/>
                    <a:lstStyle/>
                    <a:p>
                      <a:r>
                        <a:rPr lang="en-US" sz="1200" b="0" i="0" u="none" strike="noStrike" kern="1200" dirty="0">
                          <a:solidFill>
                            <a:schemeClr val="dk1"/>
                          </a:solidFill>
                          <a:effectLst/>
                          <a:latin typeface="+mn-lt"/>
                          <a:ea typeface="+mn-ea"/>
                          <a:cs typeface="+mn-cs"/>
                        </a:rPr>
                        <a:t>Online retailers, on the other hand, aid in the comprehension of worldwide rivalry.</a:t>
                      </a:r>
                      <a:endParaRPr lang="en-GB" sz="1200" dirty="0"/>
                    </a:p>
                  </a:txBody>
                  <a:tcPr marL="91453" marR="91453"/>
                </a:tc>
                <a:tc>
                  <a:txBody>
                    <a:bodyPr/>
                    <a:lstStyle/>
                    <a:p>
                      <a:r>
                        <a:rPr lang="en-GB" sz="1200" dirty="0"/>
                        <a:t>Helps in gaining competitive advantage.</a:t>
                      </a:r>
                      <a:r>
                        <a:rPr lang="en-GB" sz="1200" baseline="0" dirty="0"/>
                        <a:t> </a:t>
                      </a:r>
                      <a:endParaRPr lang="en-GB" sz="1200" dirty="0"/>
                    </a:p>
                  </a:txBody>
                  <a:tcPr marL="91453" marR="91453"/>
                </a:tc>
                <a:tc>
                  <a:txBody>
                    <a:bodyPr/>
                    <a:lstStyle/>
                    <a:p>
                      <a:r>
                        <a:rPr lang="en-GB" sz="1200" dirty="0"/>
                        <a:t>Helps to understand global market</a:t>
                      </a:r>
                    </a:p>
                  </a:txBody>
                  <a:tcPr marL="91453" marR="91453"/>
                </a:tc>
                <a:extLst>
                  <a:ext uri="{0D108BD9-81ED-4DB2-BD59-A6C34878D82A}">
                    <a16:rowId xmlns:a16="http://schemas.microsoft.com/office/drawing/2014/main" val="10002"/>
                  </a:ext>
                </a:extLst>
              </a:tr>
              <a:tr h="719999">
                <a:tc>
                  <a:txBody>
                    <a:bodyPr/>
                    <a:lstStyle/>
                    <a:p>
                      <a:r>
                        <a:rPr lang="en-US" sz="1200" b="0" i="0" u="none" strike="noStrike" kern="1200" dirty="0">
                          <a:solidFill>
                            <a:schemeClr val="dk1"/>
                          </a:solidFill>
                          <a:effectLst/>
                          <a:latin typeface="+mn-lt"/>
                          <a:ea typeface="+mn-ea"/>
                          <a:cs typeface="+mn-cs"/>
                        </a:rPr>
                        <a:t>Setup Charges</a:t>
                      </a:r>
                      <a:endParaRPr lang="en-GB" sz="1200" dirty="0"/>
                    </a:p>
                  </a:txBody>
                  <a:tcPr marL="91453" marR="91453"/>
                </a:tc>
                <a:tc>
                  <a:txBody>
                    <a:bodyPr/>
                    <a:lstStyle/>
                    <a:p>
                      <a:r>
                        <a:rPr lang="en-GB" sz="1200" dirty="0"/>
                        <a:t>Cost is high</a:t>
                      </a:r>
                      <a:r>
                        <a:rPr lang="en-GB" sz="1200" baseline="0" dirty="0"/>
                        <a:t> (Amazon, 2021)</a:t>
                      </a:r>
                      <a:r>
                        <a:rPr lang="en-GB" sz="1200" dirty="0"/>
                        <a:t> </a:t>
                      </a:r>
                    </a:p>
                  </a:txBody>
                  <a:tcPr marL="91453" marR="91453"/>
                </a:tc>
                <a:tc>
                  <a:txBody>
                    <a:bodyPr/>
                    <a:lstStyle/>
                    <a:p>
                      <a:r>
                        <a:rPr lang="en-GB" sz="1200" dirty="0"/>
                        <a:t>Cost is low</a:t>
                      </a:r>
                    </a:p>
                  </a:txBody>
                  <a:tcPr marL="91453" marR="91453"/>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Low increase in performance</a:t>
                      </a:r>
                    </a:p>
                    <a:p>
                      <a:endParaRPr lang="en-GB" sz="1200" dirty="0"/>
                    </a:p>
                  </a:txBody>
                  <a:tcPr marL="91453" marR="91453"/>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High increase in performance. </a:t>
                      </a:r>
                    </a:p>
                    <a:p>
                      <a:endParaRPr lang="en-GB" dirty="0"/>
                    </a:p>
                  </a:txBody>
                  <a:tcPr marL="91453" marR="91453"/>
                </a:tc>
                <a:extLst>
                  <a:ext uri="{0D108BD9-81ED-4DB2-BD59-A6C34878D82A}">
                    <a16:rowId xmlns:a16="http://schemas.microsoft.com/office/drawing/2014/main" val="10003"/>
                  </a:ext>
                </a:extLst>
              </a:tr>
              <a:tr h="449999">
                <a:tc>
                  <a:txBody>
                    <a:bodyPr/>
                    <a:lstStyle/>
                    <a:p>
                      <a:r>
                        <a:rPr lang="en-US" sz="1200" b="0" i="0" u="none" strike="noStrike" kern="1200" dirty="0">
                          <a:solidFill>
                            <a:schemeClr val="dk1"/>
                          </a:solidFill>
                          <a:effectLst/>
                          <a:latin typeface="+mn-lt"/>
                          <a:ea typeface="+mn-ea"/>
                          <a:cs typeface="+mn-cs"/>
                        </a:rPr>
                        <a:t>Accessibility</a:t>
                      </a:r>
                      <a:endParaRPr lang="en-GB" sz="1200" dirty="0"/>
                    </a:p>
                  </a:txBody>
                  <a:tcPr marL="91453" marR="91453"/>
                </a:tc>
                <a:tc>
                  <a:txBody>
                    <a:bodyPr/>
                    <a:lstStyle/>
                    <a:p>
                      <a:r>
                        <a:rPr lang="en-GB" sz="1200" dirty="0"/>
                        <a:t>Available</a:t>
                      </a:r>
                      <a:r>
                        <a:rPr lang="en-GB" sz="1200" baseline="0" dirty="0"/>
                        <a:t> for limited time </a:t>
                      </a:r>
                      <a:endParaRPr lang="en-GB" sz="1200" dirty="0"/>
                    </a:p>
                  </a:txBody>
                  <a:tcPr marL="91453" marR="91453"/>
                </a:tc>
                <a:tc>
                  <a:txBody>
                    <a:bodyPr/>
                    <a:lstStyle/>
                    <a:p>
                      <a:r>
                        <a:rPr lang="en-GB" sz="1200" dirty="0"/>
                        <a:t>Available for all day</a:t>
                      </a:r>
                    </a:p>
                  </a:txBody>
                  <a:tcPr marL="91453" marR="91453"/>
                </a:tc>
                <a:tc>
                  <a:txBody>
                    <a:bodyPr/>
                    <a:lstStyle/>
                    <a:p>
                      <a:r>
                        <a:rPr lang="en-GB" sz="1200" dirty="0"/>
                        <a:t>Performance decreases.</a:t>
                      </a:r>
                    </a:p>
                  </a:txBody>
                  <a:tcPr marL="91453" marR="91453"/>
                </a:tc>
                <a:tc>
                  <a:txBody>
                    <a:bodyPr/>
                    <a:lstStyle/>
                    <a:p>
                      <a:r>
                        <a:rPr lang="en-GB" sz="1200" dirty="0"/>
                        <a:t>Performance increases. (</a:t>
                      </a:r>
                      <a:r>
                        <a:rPr lang="en-GB" sz="1200" dirty="0" err="1"/>
                        <a:t>Zhang,Pauwels</a:t>
                      </a:r>
                      <a:r>
                        <a:rPr lang="en-GB" sz="1200" baseline="0" dirty="0"/>
                        <a:t> and </a:t>
                      </a:r>
                      <a:r>
                        <a:rPr lang="en-GB" sz="1200" baseline="0" dirty="0" err="1"/>
                        <a:t>Peng</a:t>
                      </a:r>
                      <a:r>
                        <a:rPr lang="en-GB" sz="1200" baseline="0" dirty="0"/>
                        <a:t>, 2019)</a:t>
                      </a:r>
                      <a:endParaRPr lang="en-GB" sz="1200" dirty="0"/>
                    </a:p>
                  </a:txBody>
                  <a:tcPr marL="91453" marR="91453"/>
                </a:tc>
                <a:extLst>
                  <a:ext uri="{0D108BD9-81ED-4DB2-BD59-A6C34878D82A}">
                    <a16:rowId xmlns:a16="http://schemas.microsoft.com/office/drawing/2014/main" val="10004"/>
                  </a:ext>
                </a:extLst>
              </a:tr>
              <a:tr h="539999">
                <a:tc>
                  <a:txBody>
                    <a:bodyPr/>
                    <a:lstStyle/>
                    <a:p>
                      <a:r>
                        <a:rPr lang="en-US" sz="1200" b="0" i="0" u="none" strike="noStrike" kern="1200" dirty="0">
                          <a:solidFill>
                            <a:schemeClr val="dk1"/>
                          </a:solidFill>
                          <a:effectLst/>
                          <a:latin typeface="+mn-lt"/>
                          <a:ea typeface="+mn-ea"/>
                          <a:cs typeface="+mn-cs"/>
                        </a:rPr>
                        <a:t>Operating Possibilities</a:t>
                      </a:r>
                      <a:endParaRPr lang="en-GB" sz="1200" dirty="0"/>
                    </a:p>
                  </a:txBody>
                  <a:tcPr marL="91453" marR="91453"/>
                </a:tc>
                <a:tc>
                  <a:txBody>
                    <a:bodyPr/>
                    <a:lstStyle/>
                    <a:p>
                      <a:r>
                        <a:rPr lang="en-US" sz="1200" b="0" i="0" u="none" strike="noStrike" kern="1200" dirty="0">
                          <a:solidFill>
                            <a:schemeClr val="dk1"/>
                          </a:solidFill>
                          <a:effectLst/>
                          <a:latin typeface="+mn-lt"/>
                          <a:ea typeface="+mn-ea"/>
                          <a:cs typeface="+mn-cs"/>
                        </a:rPr>
                        <a:t>can be operated only from the store</a:t>
                      </a:r>
                      <a:endParaRPr lang="en-GB" sz="1200" dirty="0"/>
                    </a:p>
                  </a:txBody>
                  <a:tcPr marL="91453" marR="91453"/>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u="none" strike="noStrike" kern="1200" dirty="0">
                          <a:solidFill>
                            <a:schemeClr val="dk1"/>
                          </a:solidFill>
                          <a:effectLst/>
                          <a:latin typeface="+mn-lt"/>
                          <a:ea typeface="+mn-ea"/>
                          <a:cs typeface="+mn-cs"/>
                        </a:rPr>
                        <a:t>can be operated online</a:t>
                      </a:r>
                      <a:endParaRPr lang="en-GB" sz="1200" dirty="0"/>
                    </a:p>
                    <a:p>
                      <a:endParaRPr lang="en-GB" dirty="0"/>
                    </a:p>
                  </a:txBody>
                  <a:tcPr marL="91453" marR="91453"/>
                </a:tc>
                <a:tc>
                  <a:txBody>
                    <a:bodyPr/>
                    <a:lstStyle/>
                    <a:p>
                      <a:r>
                        <a:rPr lang="en-GB" sz="1200" dirty="0"/>
                        <a:t>Helps to understand customers </a:t>
                      </a:r>
                    </a:p>
                  </a:txBody>
                  <a:tcPr marL="91453" marR="91453"/>
                </a:tc>
                <a:tc>
                  <a:txBody>
                    <a:bodyPr/>
                    <a:lstStyle/>
                    <a:p>
                      <a:r>
                        <a:rPr lang="en-GB" sz="1200" dirty="0"/>
                        <a:t>Hard to understand customers.</a:t>
                      </a:r>
                    </a:p>
                  </a:txBody>
                  <a:tcPr marL="91453" marR="91453"/>
                </a:tc>
                <a:extLst>
                  <a:ext uri="{0D108BD9-81ED-4DB2-BD59-A6C34878D82A}">
                    <a16:rowId xmlns:a16="http://schemas.microsoft.com/office/drawing/2014/main" val="10005"/>
                  </a:ext>
                </a:extLst>
              </a:tr>
            </a:tbl>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ext Box 9">
            <a:extLst>
              <a:ext uri="{FF2B5EF4-FFF2-40B4-BE49-F238E27FC236}">
                <a16:creationId xmlns:a16="http://schemas.microsoft.com/office/drawing/2014/main" id="{540D4707-819A-483E-955A-EE4562825F74}"/>
              </a:ext>
            </a:extLst>
          </p:cNvPr>
          <p:cNvSpPr txBox="1">
            <a:spLocks noChangeArrowheads="1"/>
          </p:cNvSpPr>
          <p:nvPr/>
        </p:nvSpPr>
        <p:spPr bwMode="auto">
          <a:xfrm>
            <a:off x="0" y="908050"/>
            <a:ext cx="9144000"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just">
              <a:spcBef>
                <a:spcPct val="50000"/>
              </a:spcBef>
              <a:buFont typeface="Arial" panose="020B0604020202020204" pitchFamily="34" charset="0"/>
              <a:buNone/>
            </a:pPr>
            <a:r>
              <a:rPr lang="en-GB" altLang="en-US" sz="1400"/>
              <a:t>3) Discuss different tasks and skills that management team of Amazon at Bluewater Amazon store can apply to bring operational effectiveness</a:t>
            </a:r>
            <a:endParaRPr lang="en-US" altLang="en-US" sz="2200">
              <a:latin typeface="Arial" panose="020B0604020202020204" pitchFamily="34" charset="0"/>
            </a:endParaRPr>
          </a:p>
        </p:txBody>
      </p:sp>
      <p:sp>
        <p:nvSpPr>
          <p:cNvPr id="14339" name="Text Box 9">
            <a:extLst>
              <a:ext uri="{FF2B5EF4-FFF2-40B4-BE49-F238E27FC236}">
                <a16:creationId xmlns:a16="http://schemas.microsoft.com/office/drawing/2014/main" id="{32A203E1-D177-4D1F-8466-4416CD384908}"/>
              </a:ext>
            </a:extLst>
          </p:cNvPr>
          <p:cNvSpPr txBox="1">
            <a:spLocks noChangeArrowheads="1"/>
          </p:cNvSpPr>
          <p:nvPr/>
        </p:nvSpPr>
        <p:spPr bwMode="auto">
          <a:xfrm>
            <a:off x="0" y="-26988"/>
            <a:ext cx="9144000" cy="646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50000"/>
              </a:spcBef>
              <a:buFontTx/>
              <a:buNone/>
            </a:pPr>
            <a:r>
              <a:rPr lang="en-GB" altLang="en-US" sz="3600"/>
              <a:t>Introducing the Modern Workplace</a:t>
            </a:r>
            <a:endParaRPr lang="en-US" altLang="en-US" sz="3600">
              <a:latin typeface="Arial" panose="020B0604020202020204" pitchFamily="34" charset="0"/>
            </a:endParaRPr>
          </a:p>
        </p:txBody>
      </p:sp>
      <p:graphicFrame>
        <p:nvGraphicFramePr>
          <p:cNvPr id="2" name="Table 2">
            <a:extLst>
              <a:ext uri="{FF2B5EF4-FFF2-40B4-BE49-F238E27FC236}">
                <a16:creationId xmlns:a16="http://schemas.microsoft.com/office/drawing/2014/main" id="{1C351819-FDAE-4BA9-98A7-505FAB425E4B}"/>
              </a:ext>
            </a:extLst>
          </p:cNvPr>
          <p:cNvGraphicFramePr>
            <a:graphicFrameLocks noGrp="1"/>
          </p:cNvGraphicFramePr>
          <p:nvPr/>
        </p:nvGraphicFramePr>
        <p:xfrm>
          <a:off x="142875" y="1557338"/>
          <a:ext cx="8858250" cy="4024311"/>
        </p:xfrm>
        <a:graphic>
          <a:graphicData uri="http://schemas.openxmlformats.org/drawingml/2006/table">
            <a:tbl>
              <a:tblPr firstRow="1" bandRow="1">
                <a:tableStyleId>{5C22544A-7EE6-4342-B048-85BDC9FD1C3A}</a:tableStyleId>
              </a:tblPr>
              <a:tblGrid>
                <a:gridCol w="1771650">
                  <a:extLst>
                    <a:ext uri="{9D8B030D-6E8A-4147-A177-3AD203B41FA5}">
                      <a16:colId xmlns:a16="http://schemas.microsoft.com/office/drawing/2014/main" val="20000"/>
                    </a:ext>
                  </a:extLst>
                </a:gridCol>
                <a:gridCol w="1771650">
                  <a:extLst>
                    <a:ext uri="{9D8B030D-6E8A-4147-A177-3AD203B41FA5}">
                      <a16:colId xmlns:a16="http://schemas.microsoft.com/office/drawing/2014/main" val="20001"/>
                    </a:ext>
                  </a:extLst>
                </a:gridCol>
                <a:gridCol w="1771650">
                  <a:extLst>
                    <a:ext uri="{9D8B030D-6E8A-4147-A177-3AD203B41FA5}">
                      <a16:colId xmlns:a16="http://schemas.microsoft.com/office/drawing/2014/main" val="20002"/>
                    </a:ext>
                  </a:extLst>
                </a:gridCol>
                <a:gridCol w="3334990">
                  <a:extLst>
                    <a:ext uri="{9D8B030D-6E8A-4147-A177-3AD203B41FA5}">
                      <a16:colId xmlns:a16="http://schemas.microsoft.com/office/drawing/2014/main" val="20003"/>
                    </a:ext>
                  </a:extLst>
                </a:gridCol>
                <a:gridCol w="208310">
                  <a:extLst>
                    <a:ext uri="{9D8B030D-6E8A-4147-A177-3AD203B41FA5}">
                      <a16:colId xmlns:a16="http://schemas.microsoft.com/office/drawing/2014/main" val="20004"/>
                    </a:ext>
                  </a:extLst>
                </a:gridCol>
              </a:tblGrid>
              <a:tr h="914903">
                <a:tc>
                  <a:txBody>
                    <a:bodyPr/>
                    <a:lstStyle/>
                    <a:p>
                      <a:r>
                        <a:rPr lang="en-GB" sz="1800" dirty="0"/>
                        <a:t>Criteria</a:t>
                      </a:r>
                    </a:p>
                  </a:txBody>
                  <a:tcPr marL="91453" marR="91453" marT="45746" marB="45746"/>
                </a:tc>
                <a:tc>
                  <a:txBody>
                    <a:bodyPr/>
                    <a:lstStyle/>
                    <a:p>
                      <a:r>
                        <a:rPr lang="en-GB" sz="1800" dirty="0"/>
                        <a:t>Tasks</a:t>
                      </a:r>
                    </a:p>
                  </a:txBody>
                  <a:tcPr marL="91453" marR="91453" marT="45746" marB="45746"/>
                </a:tc>
                <a:tc>
                  <a:txBody>
                    <a:bodyPr/>
                    <a:lstStyle/>
                    <a:p>
                      <a:r>
                        <a:rPr lang="en-GB" sz="1800" dirty="0"/>
                        <a:t>Skills</a:t>
                      </a:r>
                    </a:p>
                  </a:txBody>
                  <a:tcPr marL="91453" marR="91453" marT="45746" marB="45746"/>
                </a:tc>
                <a:tc gridSpan="2">
                  <a:txBody>
                    <a:bodyPr/>
                    <a:lstStyle/>
                    <a:p>
                      <a:r>
                        <a:rPr lang="en-GB" sz="1800" dirty="0"/>
                        <a:t>Discussion for Operational Effectiveness</a:t>
                      </a:r>
                    </a:p>
                  </a:txBody>
                  <a:tcPr marL="91453" marR="91453" marT="45746" marB="45746"/>
                </a:tc>
                <a:tc hMerge="1">
                  <a:txBody>
                    <a:bodyPr/>
                    <a:lstStyle/>
                    <a:p>
                      <a:endParaRPr lang="en-GB" dirty="0"/>
                    </a:p>
                  </a:txBody>
                  <a:tcPr/>
                </a:tc>
                <a:extLst>
                  <a:ext uri="{0D108BD9-81ED-4DB2-BD59-A6C34878D82A}">
                    <a16:rowId xmlns:a16="http://schemas.microsoft.com/office/drawing/2014/main" val="10000"/>
                  </a:ext>
                </a:extLst>
              </a:tr>
              <a:tr h="457271">
                <a:tc>
                  <a:txBody>
                    <a:bodyPr/>
                    <a:lstStyle/>
                    <a:p>
                      <a:r>
                        <a:rPr lang="en-US" sz="1200" b="0" i="0" u="none" strike="noStrike" kern="1200" dirty="0">
                          <a:solidFill>
                            <a:schemeClr val="dk1"/>
                          </a:solidFill>
                          <a:effectLst/>
                          <a:latin typeface="+mn-lt"/>
                          <a:ea typeface="+mn-ea"/>
                          <a:cs typeface="+mn-cs"/>
                        </a:rPr>
                        <a:t>Understanding the Operation.</a:t>
                      </a:r>
                      <a:endParaRPr lang="en-GB" sz="1200" dirty="0"/>
                    </a:p>
                  </a:txBody>
                  <a:tcPr marL="91453" marR="91453" marT="45746" marB="45746"/>
                </a:tc>
                <a:tc>
                  <a:txBody>
                    <a:bodyPr/>
                    <a:lstStyle/>
                    <a:p>
                      <a:r>
                        <a:rPr lang="en-GB" sz="1200" dirty="0"/>
                        <a:t>Understanding</a:t>
                      </a:r>
                      <a:r>
                        <a:rPr lang="en-GB" sz="1200" baseline="0" dirty="0"/>
                        <a:t> work</a:t>
                      </a:r>
                      <a:endParaRPr lang="en-GB" sz="1200" dirty="0"/>
                    </a:p>
                  </a:txBody>
                  <a:tcPr marL="91453" marR="91453" marT="45746" marB="45746"/>
                </a:tc>
                <a:tc>
                  <a:txBody>
                    <a:bodyPr/>
                    <a:lstStyle/>
                    <a:p>
                      <a:r>
                        <a:rPr lang="en-GB" sz="1200" dirty="0"/>
                        <a:t>Research skills. </a:t>
                      </a:r>
                    </a:p>
                  </a:txBody>
                  <a:tcPr marL="91453" marR="91453" marT="45746" marB="45746"/>
                </a:tc>
                <a:tc>
                  <a:txBody>
                    <a:bodyPr/>
                    <a:lstStyle/>
                    <a:p>
                      <a:r>
                        <a:rPr lang="en-US" sz="1200" b="0" i="0" u="none" strike="noStrike" kern="1200" dirty="0">
                          <a:solidFill>
                            <a:schemeClr val="dk1"/>
                          </a:solidFill>
                          <a:effectLst/>
                          <a:latin typeface="+mn-lt"/>
                          <a:ea typeface="+mn-ea"/>
                          <a:cs typeface="+mn-cs"/>
                        </a:rPr>
                        <a:t>increase the operational effectiveness</a:t>
                      </a:r>
                      <a:endParaRPr lang="en-GB" sz="1200" dirty="0"/>
                    </a:p>
                  </a:txBody>
                  <a:tcPr marL="91453" marR="91453" marT="45746" marB="45746"/>
                </a:tc>
                <a:tc>
                  <a:txBody>
                    <a:bodyPr/>
                    <a:lstStyle/>
                    <a:p>
                      <a:endParaRPr lang="en-GB" sz="1800" dirty="0"/>
                    </a:p>
                  </a:txBody>
                  <a:tcPr marL="91453" marR="91453" marT="45746" marB="45746"/>
                </a:tc>
                <a:extLst>
                  <a:ext uri="{0D108BD9-81ED-4DB2-BD59-A6C34878D82A}">
                    <a16:rowId xmlns:a16="http://schemas.microsoft.com/office/drawing/2014/main" val="10001"/>
                  </a:ext>
                </a:extLst>
              </a:tr>
              <a:tr h="6401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u="none" strike="noStrike" kern="1200" dirty="0">
                          <a:solidFill>
                            <a:schemeClr val="dk1"/>
                          </a:solidFill>
                          <a:effectLst/>
                          <a:latin typeface="+mn-lt"/>
                          <a:ea typeface="+mn-ea"/>
                          <a:cs typeface="+mn-cs"/>
                        </a:rPr>
                        <a:t>Process of Making a Decision</a:t>
                      </a:r>
                    </a:p>
                    <a:p>
                      <a:endParaRPr lang="en-GB" sz="1200" dirty="0"/>
                    </a:p>
                  </a:txBody>
                  <a:tcPr marL="91453" marR="91453" marT="45746" marB="45746"/>
                </a:tc>
                <a:tc>
                  <a:txBody>
                    <a:bodyPr/>
                    <a:lstStyle/>
                    <a:p>
                      <a:r>
                        <a:rPr lang="en-GB" sz="1200" dirty="0"/>
                        <a:t>Critical decision making </a:t>
                      </a:r>
                    </a:p>
                  </a:txBody>
                  <a:tcPr marL="91453" marR="91453" marT="45746" marB="45746"/>
                </a:tc>
                <a:tc>
                  <a:txBody>
                    <a:bodyPr/>
                    <a:lstStyle/>
                    <a:p>
                      <a:r>
                        <a:rPr lang="en-GB" sz="1200" dirty="0"/>
                        <a:t>Decision making skills</a:t>
                      </a:r>
                    </a:p>
                  </a:txBody>
                  <a:tcPr marL="91453" marR="91453" marT="45746" marB="45746"/>
                </a:tc>
                <a:tc>
                  <a:txBody>
                    <a:bodyPr/>
                    <a:lstStyle/>
                    <a:p>
                      <a:r>
                        <a:rPr lang="en-US" sz="1200" b="0" i="0" u="none" strike="noStrike" kern="1200" dirty="0">
                          <a:solidFill>
                            <a:schemeClr val="dk1"/>
                          </a:solidFill>
                          <a:effectLst/>
                          <a:latin typeface="+mn-lt"/>
                          <a:ea typeface="+mn-ea"/>
                          <a:cs typeface="+mn-cs"/>
                        </a:rPr>
                        <a:t>aid in efficient and productive management </a:t>
                      </a:r>
                      <a:endParaRPr lang="en-GB" sz="1200" dirty="0"/>
                    </a:p>
                  </a:txBody>
                  <a:tcPr marL="91453" marR="91453" marT="45746" marB="45746"/>
                </a:tc>
                <a:tc>
                  <a:txBody>
                    <a:bodyPr/>
                    <a:lstStyle/>
                    <a:p>
                      <a:endParaRPr lang="en-GB" sz="1800" dirty="0"/>
                    </a:p>
                  </a:txBody>
                  <a:tcPr marL="91453" marR="91453" marT="45746" marB="45746"/>
                </a:tc>
                <a:extLst>
                  <a:ext uri="{0D108BD9-81ED-4DB2-BD59-A6C34878D82A}">
                    <a16:rowId xmlns:a16="http://schemas.microsoft.com/office/drawing/2014/main" val="10002"/>
                  </a:ext>
                </a:extLst>
              </a:tr>
              <a:tr h="457271">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u="none" strike="noStrike" kern="1200" dirty="0">
                          <a:solidFill>
                            <a:schemeClr val="dk1"/>
                          </a:solidFill>
                          <a:effectLst/>
                          <a:latin typeface="+mn-lt"/>
                          <a:ea typeface="+mn-ea"/>
                          <a:cs typeface="+mn-cs"/>
                        </a:rPr>
                        <a:t>Risk Assessment</a:t>
                      </a:r>
                    </a:p>
                    <a:p>
                      <a:endParaRPr lang="en-GB" sz="1200" dirty="0"/>
                    </a:p>
                  </a:txBody>
                  <a:tcPr marL="91453" marR="91453" marT="45746" marB="45746"/>
                </a:tc>
                <a:tc>
                  <a:txBody>
                    <a:bodyPr/>
                    <a:lstStyle/>
                    <a:p>
                      <a:r>
                        <a:rPr lang="en-GB" sz="1200" dirty="0"/>
                        <a:t>Risk management </a:t>
                      </a:r>
                    </a:p>
                  </a:txBody>
                  <a:tcPr marL="91453" marR="91453" marT="45746" marB="45746"/>
                </a:tc>
                <a:tc>
                  <a:txBody>
                    <a:bodyPr/>
                    <a:lstStyle/>
                    <a:p>
                      <a:r>
                        <a:rPr lang="en-GB" sz="1200" dirty="0"/>
                        <a:t>Risk analysis skills </a:t>
                      </a:r>
                    </a:p>
                  </a:txBody>
                  <a:tcPr marL="91453" marR="91453" marT="45746" marB="45746"/>
                </a:tc>
                <a:tc>
                  <a:txBody>
                    <a:bodyPr/>
                    <a:lstStyle/>
                    <a:p>
                      <a:r>
                        <a:rPr lang="en-GB" sz="1200" dirty="0"/>
                        <a:t>Decrease in project risks. </a:t>
                      </a:r>
                    </a:p>
                  </a:txBody>
                  <a:tcPr marL="91453" marR="91453" marT="45746" marB="45746"/>
                </a:tc>
                <a:tc>
                  <a:txBody>
                    <a:bodyPr/>
                    <a:lstStyle/>
                    <a:p>
                      <a:endParaRPr lang="en-GB" sz="1800" dirty="0"/>
                    </a:p>
                  </a:txBody>
                  <a:tcPr marL="91453" marR="91453" marT="45746" marB="45746"/>
                </a:tc>
                <a:extLst>
                  <a:ext uri="{0D108BD9-81ED-4DB2-BD59-A6C34878D82A}">
                    <a16:rowId xmlns:a16="http://schemas.microsoft.com/office/drawing/2014/main" val="10003"/>
                  </a:ext>
                </a:extLst>
              </a:tr>
              <a:tr h="457271">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u="none" strike="noStrike" kern="1200" dirty="0">
                          <a:solidFill>
                            <a:schemeClr val="dk1"/>
                          </a:solidFill>
                          <a:effectLst/>
                          <a:latin typeface="+mn-lt"/>
                          <a:ea typeface="+mn-ea"/>
                          <a:cs typeface="+mn-cs"/>
                        </a:rPr>
                        <a:t>Training</a:t>
                      </a:r>
                    </a:p>
                    <a:p>
                      <a:endParaRPr lang="en-GB" sz="1200" dirty="0"/>
                    </a:p>
                  </a:txBody>
                  <a:tcPr marL="91453" marR="91453" marT="45746" marB="45746"/>
                </a:tc>
                <a:tc>
                  <a:txBody>
                    <a:bodyPr/>
                    <a:lstStyle/>
                    <a:p>
                      <a:r>
                        <a:rPr lang="en-GB" sz="1200" dirty="0"/>
                        <a:t>Enhancing employers work</a:t>
                      </a:r>
                    </a:p>
                  </a:txBody>
                  <a:tcPr marL="91453" marR="91453" marT="45746" marB="45746"/>
                </a:tc>
                <a:tc>
                  <a:txBody>
                    <a:bodyPr/>
                    <a:lstStyle/>
                    <a:p>
                      <a:r>
                        <a:rPr lang="en-GB" sz="1200" dirty="0"/>
                        <a:t>Teamwork skills </a:t>
                      </a:r>
                    </a:p>
                  </a:txBody>
                  <a:tcPr marL="91453" marR="91453" marT="45746" marB="45746"/>
                </a:tc>
                <a:tc>
                  <a:txBody>
                    <a:bodyPr/>
                    <a:lstStyle/>
                    <a:p>
                      <a:r>
                        <a:rPr lang="en-US" sz="1200" b="0" i="0" u="none" strike="noStrike" kern="1200" dirty="0">
                          <a:solidFill>
                            <a:schemeClr val="dk1"/>
                          </a:solidFill>
                          <a:effectLst/>
                          <a:latin typeface="+mn-lt"/>
                          <a:ea typeface="+mn-ea"/>
                          <a:cs typeface="+mn-cs"/>
                        </a:rPr>
                        <a:t>increasing the effectiveness </a:t>
                      </a:r>
                      <a:endParaRPr lang="en-GB" sz="1200" dirty="0"/>
                    </a:p>
                  </a:txBody>
                  <a:tcPr marL="91453" marR="91453" marT="45746" marB="45746"/>
                </a:tc>
                <a:tc>
                  <a:txBody>
                    <a:bodyPr/>
                    <a:lstStyle/>
                    <a:p>
                      <a:endParaRPr lang="en-GB" sz="1800" dirty="0"/>
                    </a:p>
                  </a:txBody>
                  <a:tcPr marL="91453" marR="91453" marT="45746" marB="45746"/>
                </a:tc>
                <a:extLst>
                  <a:ext uri="{0D108BD9-81ED-4DB2-BD59-A6C34878D82A}">
                    <a16:rowId xmlns:a16="http://schemas.microsoft.com/office/drawing/2014/main" val="10004"/>
                  </a:ext>
                </a:extLst>
              </a:tr>
              <a:tr h="457271">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u="none" strike="noStrike" kern="1200" dirty="0">
                          <a:solidFill>
                            <a:schemeClr val="dk1"/>
                          </a:solidFill>
                          <a:effectLst/>
                          <a:latin typeface="+mn-lt"/>
                          <a:ea typeface="+mn-ea"/>
                          <a:cs typeface="+mn-cs"/>
                        </a:rPr>
                        <a:t>Production</a:t>
                      </a:r>
                    </a:p>
                    <a:p>
                      <a:endParaRPr lang="en-GB" sz="1200" dirty="0"/>
                    </a:p>
                  </a:txBody>
                  <a:tcPr marL="91453" marR="91453" marT="45746" marB="45746"/>
                </a:tc>
                <a:tc>
                  <a:txBody>
                    <a:bodyPr/>
                    <a:lstStyle/>
                    <a:p>
                      <a:r>
                        <a:rPr lang="en-GB" sz="1200" dirty="0"/>
                        <a:t>Product development </a:t>
                      </a:r>
                    </a:p>
                  </a:txBody>
                  <a:tcPr marL="91453" marR="91453" marT="45746" marB="45746"/>
                </a:tc>
                <a:tc>
                  <a:txBody>
                    <a:bodyPr/>
                    <a:lstStyle/>
                    <a:p>
                      <a:r>
                        <a:rPr lang="en-GB" sz="1200" dirty="0"/>
                        <a:t>Innovation </a:t>
                      </a:r>
                    </a:p>
                  </a:txBody>
                  <a:tcPr marL="91453" marR="91453" marT="45746" marB="45746"/>
                </a:tc>
                <a:tc>
                  <a:txBody>
                    <a:bodyPr/>
                    <a:lstStyle/>
                    <a:p>
                      <a:r>
                        <a:rPr lang="en-GB" sz="1200" dirty="0"/>
                        <a:t>Increase in sales </a:t>
                      </a:r>
                    </a:p>
                  </a:txBody>
                  <a:tcPr marL="91453" marR="91453" marT="45746" marB="45746"/>
                </a:tc>
                <a:tc>
                  <a:txBody>
                    <a:bodyPr/>
                    <a:lstStyle/>
                    <a:p>
                      <a:endParaRPr lang="en-GB" sz="1800" dirty="0"/>
                    </a:p>
                  </a:txBody>
                  <a:tcPr marL="91453" marR="91453" marT="45746" marB="45746"/>
                </a:tc>
                <a:extLst>
                  <a:ext uri="{0D108BD9-81ED-4DB2-BD59-A6C34878D82A}">
                    <a16:rowId xmlns:a16="http://schemas.microsoft.com/office/drawing/2014/main" val="10005"/>
                  </a:ext>
                </a:extLst>
              </a:tr>
              <a:tr h="6401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u="none" strike="noStrike" kern="1200" dirty="0">
                          <a:solidFill>
                            <a:schemeClr val="dk1"/>
                          </a:solidFill>
                          <a:effectLst/>
                          <a:latin typeface="+mn-lt"/>
                          <a:ea typeface="+mn-ea"/>
                          <a:cs typeface="+mn-cs"/>
                        </a:rPr>
                        <a:t>Analysis of the Technical department</a:t>
                      </a:r>
                    </a:p>
                    <a:p>
                      <a:endParaRPr lang="en-GB" sz="1200" dirty="0"/>
                    </a:p>
                  </a:txBody>
                  <a:tcPr marL="91453" marR="91453" marT="45746" marB="45746"/>
                </a:tc>
                <a:tc>
                  <a:txBody>
                    <a:bodyPr/>
                    <a:lstStyle/>
                    <a:p>
                      <a:r>
                        <a:rPr lang="en-US" sz="1200" b="0" i="0" u="none" strike="noStrike" kern="1200" dirty="0">
                          <a:solidFill>
                            <a:schemeClr val="dk1"/>
                          </a:solidFill>
                          <a:effectLst/>
                          <a:latin typeface="+mn-lt"/>
                          <a:ea typeface="+mn-ea"/>
                          <a:cs typeface="+mn-cs"/>
                        </a:rPr>
                        <a:t>analysis of the sales and profit </a:t>
                      </a:r>
                      <a:endParaRPr lang="en-GB" sz="1200" dirty="0"/>
                    </a:p>
                  </a:txBody>
                  <a:tcPr marL="91453" marR="91453" marT="45746" marB="45746"/>
                </a:tc>
                <a:tc>
                  <a:txBody>
                    <a:bodyPr/>
                    <a:lstStyle/>
                    <a:p>
                      <a:r>
                        <a:rPr lang="en-GB" sz="1200" dirty="0"/>
                        <a:t>IT skills</a:t>
                      </a:r>
                    </a:p>
                  </a:txBody>
                  <a:tcPr marL="91453" marR="91453" marT="45746" marB="45746"/>
                </a:tc>
                <a:tc>
                  <a:txBody>
                    <a:bodyPr/>
                    <a:lstStyle/>
                    <a:p>
                      <a:r>
                        <a:rPr lang="en-GB" sz="1200" dirty="0"/>
                        <a:t>Increase</a:t>
                      </a:r>
                      <a:r>
                        <a:rPr lang="en-GB" sz="1200" baseline="0" dirty="0"/>
                        <a:t> in accuracy</a:t>
                      </a:r>
                      <a:endParaRPr lang="en-GB" sz="1200" dirty="0"/>
                    </a:p>
                  </a:txBody>
                  <a:tcPr marL="91453" marR="91453" marT="45746" marB="45746"/>
                </a:tc>
                <a:tc>
                  <a:txBody>
                    <a:bodyPr/>
                    <a:lstStyle/>
                    <a:p>
                      <a:endParaRPr lang="en-GB" sz="1800" dirty="0"/>
                    </a:p>
                  </a:txBody>
                  <a:tcPr marL="91453" marR="91453" marT="45746" marB="45746"/>
                </a:tc>
                <a:extLst>
                  <a:ext uri="{0D108BD9-81ED-4DB2-BD59-A6C34878D82A}">
                    <a16:rowId xmlns:a16="http://schemas.microsoft.com/office/drawing/2014/main" val="10006"/>
                  </a:ext>
                </a:extLst>
              </a:tr>
            </a:tbl>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ext Box 9">
            <a:extLst>
              <a:ext uri="{FF2B5EF4-FFF2-40B4-BE49-F238E27FC236}">
                <a16:creationId xmlns:a16="http://schemas.microsoft.com/office/drawing/2014/main" id="{759CEAD1-19AB-4249-B485-396245FF0EAF}"/>
              </a:ext>
            </a:extLst>
          </p:cNvPr>
          <p:cNvSpPr txBox="1">
            <a:spLocks noChangeArrowheads="1"/>
          </p:cNvSpPr>
          <p:nvPr/>
        </p:nvSpPr>
        <p:spPr bwMode="auto">
          <a:xfrm>
            <a:off x="0" y="-26988"/>
            <a:ext cx="9144000" cy="52387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50000"/>
              </a:spcBef>
              <a:buFontTx/>
              <a:buNone/>
            </a:pPr>
            <a:r>
              <a:rPr lang="en-GB" altLang="en-US" sz="2800"/>
              <a:t>Introducing the Modern Workplace</a:t>
            </a:r>
            <a:endParaRPr lang="en-US" altLang="en-US" sz="2800">
              <a:latin typeface="Arial" panose="020B0604020202020204" pitchFamily="34" charset="0"/>
            </a:endParaRPr>
          </a:p>
        </p:txBody>
      </p:sp>
      <p:sp>
        <p:nvSpPr>
          <p:cNvPr id="16387" name="Text Box 9">
            <a:extLst>
              <a:ext uri="{FF2B5EF4-FFF2-40B4-BE49-F238E27FC236}">
                <a16:creationId xmlns:a16="http://schemas.microsoft.com/office/drawing/2014/main" id="{93FB073C-92A6-4825-BF16-57298C7A3FC8}"/>
              </a:ext>
            </a:extLst>
          </p:cNvPr>
          <p:cNvSpPr txBox="1">
            <a:spLocks noChangeArrowheads="1"/>
          </p:cNvSpPr>
          <p:nvPr/>
        </p:nvSpPr>
        <p:spPr bwMode="auto">
          <a:xfrm>
            <a:off x="-1588" y="836613"/>
            <a:ext cx="9144001" cy="8461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just">
              <a:spcBef>
                <a:spcPct val="50000"/>
              </a:spcBef>
              <a:buFont typeface="Arial" panose="020B0604020202020204" pitchFamily="34" charset="0"/>
              <a:buNone/>
            </a:pPr>
            <a:r>
              <a:rPr lang="en-GB" altLang="en-US" sz="1400"/>
              <a:t>4) Evaluate how management team of Amazon at Bluewater Amazon store can influence and motivate non-management staff members to improve their overall performance </a:t>
            </a:r>
          </a:p>
          <a:p>
            <a:pPr algn="just">
              <a:spcBef>
                <a:spcPct val="50000"/>
              </a:spcBef>
              <a:buFont typeface="Arial" panose="020B0604020202020204" pitchFamily="34" charset="0"/>
              <a:buNone/>
            </a:pPr>
            <a:endParaRPr lang="en-GB" altLang="en-US" sz="1400">
              <a:latin typeface="Arial" panose="020B0604020202020204" pitchFamily="34" charset="0"/>
            </a:endParaRPr>
          </a:p>
        </p:txBody>
      </p:sp>
      <p:graphicFrame>
        <p:nvGraphicFramePr>
          <p:cNvPr id="2" name="Table 2">
            <a:extLst>
              <a:ext uri="{FF2B5EF4-FFF2-40B4-BE49-F238E27FC236}">
                <a16:creationId xmlns:a16="http://schemas.microsoft.com/office/drawing/2014/main" id="{17D1DA4B-D5D1-4E22-9669-1ED5424000EC}"/>
              </a:ext>
            </a:extLst>
          </p:cNvPr>
          <p:cNvGraphicFramePr>
            <a:graphicFrameLocks noGrp="1"/>
          </p:cNvGraphicFramePr>
          <p:nvPr/>
        </p:nvGraphicFramePr>
        <p:xfrm>
          <a:off x="468313" y="1412875"/>
          <a:ext cx="8207375" cy="3991182"/>
        </p:xfrm>
        <a:graphic>
          <a:graphicData uri="http://schemas.openxmlformats.org/drawingml/2006/table">
            <a:tbl>
              <a:tblPr firstRow="1" bandRow="1">
                <a:tableStyleId>{5C22544A-7EE6-4342-B048-85BDC9FD1C3A}</a:tableStyleId>
              </a:tblPr>
              <a:tblGrid>
                <a:gridCol w="1641476">
                  <a:extLst>
                    <a:ext uri="{9D8B030D-6E8A-4147-A177-3AD203B41FA5}">
                      <a16:colId xmlns:a16="http://schemas.microsoft.com/office/drawing/2014/main" val="20000"/>
                    </a:ext>
                  </a:extLst>
                </a:gridCol>
                <a:gridCol w="6565899">
                  <a:extLst>
                    <a:ext uri="{9D8B030D-6E8A-4147-A177-3AD203B41FA5}">
                      <a16:colId xmlns:a16="http://schemas.microsoft.com/office/drawing/2014/main" val="20001"/>
                    </a:ext>
                  </a:extLst>
                </a:gridCol>
              </a:tblGrid>
              <a:tr h="365688">
                <a:tc>
                  <a:txBody>
                    <a:bodyPr/>
                    <a:lstStyle/>
                    <a:p>
                      <a:r>
                        <a:rPr lang="en-GB" sz="1800" dirty="0"/>
                        <a:t>Tasks</a:t>
                      </a:r>
                    </a:p>
                  </a:txBody>
                  <a:tcPr marL="91423" marR="91423" marT="45697" marB="45697"/>
                </a:tc>
                <a:tc>
                  <a:txBody>
                    <a:bodyPr/>
                    <a:lstStyle/>
                    <a:p>
                      <a:r>
                        <a:rPr lang="en-GB" sz="1800" dirty="0"/>
                        <a:t>Evaluation</a:t>
                      </a:r>
                    </a:p>
                  </a:txBody>
                  <a:tcPr marL="91423" marR="91423" marT="45697" marB="45697"/>
                </a:tc>
                <a:extLst>
                  <a:ext uri="{0D108BD9-81ED-4DB2-BD59-A6C34878D82A}">
                    <a16:rowId xmlns:a16="http://schemas.microsoft.com/office/drawing/2014/main" val="10000"/>
                  </a:ext>
                </a:extLst>
              </a:tr>
              <a:tr h="746003">
                <a:tc>
                  <a:txBody>
                    <a:bodyPr/>
                    <a:lstStyle/>
                    <a:p>
                      <a:r>
                        <a:rPr lang="en-GB" sz="1600" dirty="0"/>
                        <a:t>1: Good communication </a:t>
                      </a:r>
                    </a:p>
                  </a:txBody>
                  <a:tcPr marL="91423" marR="91423" marT="45697" marB="45697"/>
                </a:tc>
                <a:tc>
                  <a:txBody>
                    <a:bodyPr/>
                    <a:lstStyle/>
                    <a:p>
                      <a:r>
                        <a:rPr lang="en-US" sz="1800" b="0" i="0" u="none" strike="noStrike" kern="1200" dirty="0">
                          <a:solidFill>
                            <a:schemeClr val="dk1"/>
                          </a:solidFill>
                          <a:effectLst/>
                          <a:latin typeface="+mn-lt"/>
                          <a:ea typeface="+mn-ea"/>
                          <a:cs typeface="+mn-cs"/>
                        </a:rPr>
                        <a:t>crucial for a non-management workforce</a:t>
                      </a:r>
                      <a:endParaRPr lang="en-GB" sz="1800" dirty="0"/>
                    </a:p>
                  </a:txBody>
                  <a:tcPr marL="91423" marR="91423" marT="45697" marB="45697"/>
                </a:tc>
                <a:extLst>
                  <a:ext uri="{0D108BD9-81ED-4DB2-BD59-A6C34878D82A}">
                    <a16:rowId xmlns:a16="http://schemas.microsoft.com/office/drawing/2014/main" val="10001"/>
                  </a:ext>
                </a:extLst>
              </a:tr>
              <a:tr h="639981">
                <a:tc>
                  <a:txBody>
                    <a:bodyPr/>
                    <a:lstStyle/>
                    <a:p>
                      <a:r>
                        <a:rPr lang="en-GB" sz="1600" dirty="0"/>
                        <a:t>2: Good behaviour </a:t>
                      </a:r>
                    </a:p>
                  </a:txBody>
                  <a:tcPr marL="91423" marR="91423" marT="45697" marB="45697"/>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b="0" i="0" u="none" strike="noStrike" kern="1200" dirty="0">
                          <a:solidFill>
                            <a:schemeClr val="dk1"/>
                          </a:solidFill>
                          <a:effectLst/>
                          <a:latin typeface="+mn-lt"/>
                          <a:ea typeface="+mn-ea"/>
                          <a:cs typeface="+mn-cs"/>
                        </a:rPr>
                        <a:t> influential personality, positive </a:t>
                      </a:r>
                      <a:r>
                        <a:rPr lang="en-US" sz="1800" b="0" i="0" u="none" strike="noStrike" kern="1200" dirty="0" err="1">
                          <a:solidFill>
                            <a:schemeClr val="dk1"/>
                          </a:solidFill>
                          <a:effectLst/>
                          <a:latin typeface="+mn-lt"/>
                          <a:ea typeface="+mn-ea"/>
                          <a:cs typeface="+mn-cs"/>
                        </a:rPr>
                        <a:t>behaviour</a:t>
                      </a:r>
                      <a:r>
                        <a:rPr lang="en-US" sz="1800" b="0" i="0" u="none" strike="noStrike" kern="1200" dirty="0">
                          <a:solidFill>
                            <a:schemeClr val="dk1"/>
                          </a:solidFill>
                          <a:effectLst/>
                          <a:latin typeface="+mn-lt"/>
                          <a:ea typeface="+mn-ea"/>
                          <a:cs typeface="+mn-cs"/>
                        </a:rPr>
                        <a:t> is expected.</a:t>
                      </a:r>
                    </a:p>
                    <a:p>
                      <a:endParaRPr lang="en-GB" sz="1800" dirty="0"/>
                    </a:p>
                  </a:txBody>
                  <a:tcPr marL="91423" marR="91423" marT="45697" marB="45697"/>
                </a:tc>
                <a:extLst>
                  <a:ext uri="{0D108BD9-81ED-4DB2-BD59-A6C34878D82A}">
                    <a16:rowId xmlns:a16="http://schemas.microsoft.com/office/drawing/2014/main" val="10002"/>
                  </a:ext>
                </a:extLst>
              </a:tr>
              <a:tr h="746003">
                <a:tc>
                  <a:txBody>
                    <a:bodyPr/>
                    <a:lstStyle/>
                    <a:p>
                      <a:r>
                        <a:rPr lang="en-GB" sz="1600" dirty="0"/>
                        <a:t>3: Ensuring health &amp; Safety </a:t>
                      </a:r>
                    </a:p>
                  </a:txBody>
                  <a:tcPr marL="91423" marR="91423" marT="45697" marB="45697"/>
                </a:tc>
                <a:tc>
                  <a:txBody>
                    <a:bodyPr/>
                    <a:lstStyle/>
                    <a:p>
                      <a:r>
                        <a:rPr lang="en-US" sz="1800" b="0" i="0" u="none" strike="noStrike" kern="1200" dirty="0">
                          <a:solidFill>
                            <a:schemeClr val="dk1"/>
                          </a:solidFill>
                          <a:effectLst/>
                          <a:latin typeface="+mn-lt"/>
                          <a:ea typeface="+mn-ea"/>
                          <a:cs typeface="+mn-cs"/>
                        </a:rPr>
                        <a:t>perform to their full ability </a:t>
                      </a:r>
                      <a:endParaRPr lang="en-GB" sz="1800" dirty="0"/>
                    </a:p>
                  </a:txBody>
                  <a:tcPr marL="91423" marR="91423" marT="45697" marB="45697"/>
                </a:tc>
                <a:extLst>
                  <a:ext uri="{0D108BD9-81ED-4DB2-BD59-A6C34878D82A}">
                    <a16:rowId xmlns:a16="http://schemas.microsoft.com/office/drawing/2014/main" val="10003"/>
                  </a:ext>
                </a:extLst>
              </a:tr>
              <a:tr h="579027">
                <a:tc>
                  <a:txBody>
                    <a:bodyPr/>
                    <a:lstStyle/>
                    <a:p>
                      <a:r>
                        <a:rPr lang="en-GB" sz="1600" dirty="0"/>
                        <a:t>4: Mental support </a:t>
                      </a:r>
                    </a:p>
                  </a:txBody>
                  <a:tcPr marL="91423" marR="91423" marT="45697" marB="45697"/>
                </a:tc>
                <a:tc>
                  <a:txBody>
                    <a:bodyPr/>
                    <a:lstStyle/>
                    <a:p>
                      <a:r>
                        <a:rPr lang="en-US" sz="1800" b="0" i="0" u="none" strike="noStrike" kern="1200" dirty="0">
                          <a:solidFill>
                            <a:schemeClr val="dk1"/>
                          </a:solidFill>
                          <a:effectLst/>
                          <a:latin typeface="+mn-lt"/>
                          <a:ea typeface="+mn-ea"/>
                          <a:cs typeface="+mn-cs"/>
                        </a:rPr>
                        <a:t>mental assistance provides positive outcomes</a:t>
                      </a:r>
                      <a:endParaRPr lang="en-GB" sz="1800" dirty="0"/>
                    </a:p>
                  </a:txBody>
                  <a:tcPr marL="91423" marR="91423" marT="45697" marB="45697"/>
                </a:tc>
                <a:extLst>
                  <a:ext uri="{0D108BD9-81ED-4DB2-BD59-A6C34878D82A}">
                    <a16:rowId xmlns:a16="http://schemas.microsoft.com/office/drawing/2014/main" val="10004"/>
                  </a:ext>
                </a:extLst>
              </a:tr>
              <a:tr h="914274">
                <a:tc>
                  <a:txBody>
                    <a:bodyPr/>
                    <a:lstStyle/>
                    <a:p>
                      <a:r>
                        <a:rPr lang="en-GB" sz="1600" dirty="0"/>
                        <a:t>5. </a:t>
                      </a:r>
                      <a:r>
                        <a:rPr lang="en-US" sz="1800" b="0" i="0" u="none" strike="noStrike" kern="1200" dirty="0">
                          <a:solidFill>
                            <a:schemeClr val="dk1"/>
                          </a:solidFill>
                          <a:effectLst/>
                          <a:latin typeface="+mn-lt"/>
                          <a:ea typeface="+mn-ea"/>
                          <a:cs typeface="+mn-cs"/>
                        </a:rPr>
                        <a:t>Knowing how to operate</a:t>
                      </a:r>
                      <a:endParaRPr lang="en-GB" sz="1600" dirty="0"/>
                    </a:p>
                  </a:txBody>
                  <a:tcPr marL="91423" marR="91423" marT="45697" marB="45697"/>
                </a:tc>
                <a:tc>
                  <a:txBody>
                    <a:bodyPr/>
                    <a:lstStyle/>
                    <a:p>
                      <a:r>
                        <a:rPr lang="en-US" sz="1800" b="0" i="0" u="none" strike="noStrike" kern="1200" dirty="0">
                          <a:solidFill>
                            <a:schemeClr val="dk1"/>
                          </a:solidFill>
                          <a:effectLst/>
                          <a:latin typeface="+mn-lt"/>
                          <a:ea typeface="+mn-ea"/>
                          <a:cs typeface="+mn-cs"/>
                        </a:rPr>
                        <a:t>aware of their responsibilities</a:t>
                      </a:r>
                      <a:endParaRPr lang="en-GB" sz="1800" dirty="0"/>
                    </a:p>
                  </a:txBody>
                  <a:tcPr marL="91423" marR="91423" marT="45697" marB="45697"/>
                </a:tc>
                <a:extLst>
                  <a:ext uri="{0D108BD9-81ED-4DB2-BD59-A6C34878D82A}">
                    <a16:rowId xmlns:a16="http://schemas.microsoft.com/office/drawing/2014/main" val="10005"/>
                  </a:ext>
                </a:extLst>
              </a:tr>
            </a:tbl>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ext Box 9">
            <a:extLst>
              <a:ext uri="{FF2B5EF4-FFF2-40B4-BE49-F238E27FC236}">
                <a16:creationId xmlns:a16="http://schemas.microsoft.com/office/drawing/2014/main" id="{95F22AF9-821A-4A12-A4A0-B49923566EBC}"/>
              </a:ext>
            </a:extLst>
          </p:cNvPr>
          <p:cNvSpPr txBox="1">
            <a:spLocks noChangeArrowheads="1"/>
          </p:cNvSpPr>
          <p:nvPr/>
        </p:nvSpPr>
        <p:spPr bwMode="auto">
          <a:xfrm>
            <a:off x="0" y="-26988"/>
            <a:ext cx="9144000" cy="52387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50000"/>
              </a:spcBef>
              <a:buFontTx/>
              <a:buNone/>
            </a:pPr>
            <a:r>
              <a:rPr lang="en-GB" altLang="en-US" sz="2800"/>
              <a:t>Introducing the Modern Workplace</a:t>
            </a:r>
            <a:endParaRPr lang="en-US" altLang="en-US" sz="2800">
              <a:latin typeface="Arial" panose="020B0604020202020204" pitchFamily="34" charset="0"/>
            </a:endParaRPr>
          </a:p>
        </p:txBody>
      </p:sp>
      <p:sp>
        <p:nvSpPr>
          <p:cNvPr id="18435" name="Text Box 9">
            <a:extLst>
              <a:ext uri="{FF2B5EF4-FFF2-40B4-BE49-F238E27FC236}">
                <a16:creationId xmlns:a16="http://schemas.microsoft.com/office/drawing/2014/main" id="{353B6BFA-02C2-44F9-8440-C972FA4E2F43}"/>
              </a:ext>
            </a:extLst>
          </p:cNvPr>
          <p:cNvSpPr txBox="1">
            <a:spLocks noChangeArrowheads="1"/>
          </p:cNvSpPr>
          <p:nvPr/>
        </p:nvSpPr>
        <p:spPr bwMode="auto">
          <a:xfrm>
            <a:off x="-1588" y="836613"/>
            <a:ext cx="9144001"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just">
              <a:spcBef>
                <a:spcPct val="50000"/>
              </a:spcBef>
              <a:buFont typeface="Arial" panose="020B0604020202020204" pitchFamily="34" charset="0"/>
              <a:buNone/>
            </a:pPr>
            <a:r>
              <a:rPr lang="en-GB" altLang="en-US" sz="1400"/>
              <a:t>5: An analysis of internal and external factors influencing individual and group behaviour and performance of the management team of Amazon at Bluewater Amazon store</a:t>
            </a:r>
            <a:endParaRPr lang="en-US" altLang="en-US" sz="2200" b="1">
              <a:latin typeface="Arial" panose="020B0604020202020204" pitchFamily="34" charset="0"/>
            </a:endParaRPr>
          </a:p>
        </p:txBody>
      </p:sp>
      <p:graphicFrame>
        <p:nvGraphicFramePr>
          <p:cNvPr id="2" name="Table 2">
            <a:extLst>
              <a:ext uri="{FF2B5EF4-FFF2-40B4-BE49-F238E27FC236}">
                <a16:creationId xmlns:a16="http://schemas.microsoft.com/office/drawing/2014/main" id="{A7D5D1B0-7D5C-47FC-BD1F-167932F8B9DE}"/>
              </a:ext>
            </a:extLst>
          </p:cNvPr>
          <p:cNvGraphicFramePr>
            <a:graphicFrameLocks noGrp="1"/>
          </p:cNvGraphicFramePr>
          <p:nvPr/>
        </p:nvGraphicFramePr>
        <p:xfrm>
          <a:off x="107950" y="1397000"/>
          <a:ext cx="8712201" cy="4089402"/>
        </p:xfrm>
        <a:graphic>
          <a:graphicData uri="http://schemas.openxmlformats.org/drawingml/2006/table">
            <a:tbl>
              <a:tblPr firstRow="1" bandRow="1">
                <a:tableStyleId>{5C22544A-7EE6-4342-B048-85BDC9FD1C3A}</a:tableStyleId>
              </a:tblPr>
              <a:tblGrid>
                <a:gridCol w="2904067">
                  <a:extLst>
                    <a:ext uri="{9D8B030D-6E8A-4147-A177-3AD203B41FA5}">
                      <a16:colId xmlns:a16="http://schemas.microsoft.com/office/drawing/2014/main" val="20000"/>
                    </a:ext>
                  </a:extLst>
                </a:gridCol>
                <a:gridCol w="2904067">
                  <a:extLst>
                    <a:ext uri="{9D8B030D-6E8A-4147-A177-3AD203B41FA5}">
                      <a16:colId xmlns:a16="http://schemas.microsoft.com/office/drawing/2014/main" val="20001"/>
                    </a:ext>
                  </a:extLst>
                </a:gridCol>
                <a:gridCol w="2904067">
                  <a:extLst>
                    <a:ext uri="{9D8B030D-6E8A-4147-A177-3AD203B41FA5}">
                      <a16:colId xmlns:a16="http://schemas.microsoft.com/office/drawing/2014/main" val="20002"/>
                    </a:ext>
                  </a:extLst>
                </a:gridCol>
              </a:tblGrid>
              <a:tr h="735896">
                <a:tc>
                  <a:txBody>
                    <a:bodyPr/>
                    <a:lstStyle/>
                    <a:p>
                      <a:r>
                        <a:rPr lang="en-GB" sz="1800" dirty="0"/>
                        <a:t>Internal Factors </a:t>
                      </a:r>
                    </a:p>
                  </a:txBody>
                  <a:tcPr marL="91429" marR="91429" marT="45723" marB="45723"/>
                </a:tc>
                <a:tc>
                  <a:txBody>
                    <a:bodyPr/>
                    <a:lstStyle/>
                    <a:p>
                      <a:r>
                        <a:rPr lang="en-GB" sz="1800" dirty="0"/>
                        <a:t>Individual performance </a:t>
                      </a:r>
                    </a:p>
                  </a:txBody>
                  <a:tcPr marL="91429" marR="91429" marT="45723" marB="45723"/>
                </a:tc>
                <a:tc>
                  <a:txBody>
                    <a:bodyPr/>
                    <a:lstStyle/>
                    <a:p>
                      <a:r>
                        <a:rPr lang="en-GB" sz="1800" dirty="0"/>
                        <a:t>Group performance </a:t>
                      </a:r>
                    </a:p>
                  </a:txBody>
                  <a:tcPr marL="91429" marR="91429" marT="45723" marB="45723"/>
                </a:tc>
                <a:extLst>
                  <a:ext uri="{0D108BD9-81ED-4DB2-BD59-A6C34878D82A}">
                    <a16:rowId xmlns:a16="http://schemas.microsoft.com/office/drawing/2014/main" val="10000"/>
                  </a:ext>
                </a:extLst>
              </a:tr>
              <a:tr h="457227">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u="none" strike="noStrike" kern="1200" dirty="0">
                          <a:solidFill>
                            <a:schemeClr val="dk1"/>
                          </a:solidFill>
                          <a:effectLst/>
                          <a:latin typeface="+mn-lt"/>
                          <a:ea typeface="+mn-ea"/>
                          <a:cs typeface="+mn-cs"/>
                        </a:rPr>
                        <a:t>Finance</a:t>
                      </a:r>
                    </a:p>
                    <a:p>
                      <a:endParaRPr lang="en-GB" sz="1200" dirty="0"/>
                    </a:p>
                  </a:txBody>
                  <a:tcPr marL="91429" marR="91429" marT="45723" marB="45723"/>
                </a:tc>
                <a:tc>
                  <a:txBody>
                    <a:bodyPr/>
                    <a:lstStyle/>
                    <a:p>
                      <a:r>
                        <a:rPr lang="en-GB" sz="1200" dirty="0"/>
                        <a:t>Employee benefits increase performance</a:t>
                      </a:r>
                    </a:p>
                  </a:txBody>
                  <a:tcPr marL="91429" marR="91429" marT="45723" marB="45723"/>
                </a:tc>
                <a:tc>
                  <a:txBody>
                    <a:bodyPr/>
                    <a:lstStyle/>
                    <a:p>
                      <a:r>
                        <a:rPr lang="en-GB" sz="1200" dirty="0"/>
                        <a:t>Employee benefits can increase productivity.</a:t>
                      </a:r>
                      <a:r>
                        <a:rPr lang="en-GB" sz="1200" baseline="0" dirty="0"/>
                        <a:t> </a:t>
                      </a:r>
                      <a:endParaRPr lang="en-GB" sz="1200" dirty="0"/>
                    </a:p>
                  </a:txBody>
                  <a:tcPr marL="91429" marR="91429" marT="45723" marB="45723"/>
                </a:tc>
                <a:extLst>
                  <a:ext uri="{0D108BD9-81ED-4DB2-BD59-A6C34878D82A}">
                    <a16:rowId xmlns:a16="http://schemas.microsoft.com/office/drawing/2014/main" val="10001"/>
                  </a:ext>
                </a:extLst>
              </a:tr>
              <a:tr h="457227">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u="none" strike="noStrike" kern="1200" dirty="0">
                          <a:solidFill>
                            <a:schemeClr val="dk1"/>
                          </a:solidFill>
                          <a:effectLst/>
                          <a:latin typeface="+mn-lt"/>
                          <a:ea typeface="+mn-ea"/>
                          <a:cs typeface="+mn-cs"/>
                        </a:rPr>
                        <a:t>Culture in the workplace</a:t>
                      </a:r>
                    </a:p>
                    <a:p>
                      <a:endParaRPr lang="en-GB" sz="1200" dirty="0"/>
                    </a:p>
                  </a:txBody>
                  <a:tcPr marL="91429" marR="91429" marT="45723" marB="45723"/>
                </a:tc>
                <a:tc>
                  <a:txBody>
                    <a:bodyPr/>
                    <a:lstStyle/>
                    <a:p>
                      <a:r>
                        <a:rPr lang="en-GB" sz="1200" dirty="0"/>
                        <a:t>Positive</a:t>
                      </a:r>
                      <a:r>
                        <a:rPr lang="en-GB" sz="1200" baseline="0" dirty="0"/>
                        <a:t> employee outcomes</a:t>
                      </a:r>
                      <a:endParaRPr lang="en-GB" sz="1200" dirty="0"/>
                    </a:p>
                  </a:txBody>
                  <a:tcPr marL="91429" marR="91429" marT="45723" marB="45723"/>
                </a:tc>
                <a:tc>
                  <a:txBody>
                    <a:bodyPr/>
                    <a:lstStyle/>
                    <a:p>
                      <a:r>
                        <a:rPr lang="en-GB" sz="1200" dirty="0"/>
                        <a:t>Workforce is positive.</a:t>
                      </a:r>
                    </a:p>
                  </a:txBody>
                  <a:tcPr marL="91429" marR="91429" marT="45723" marB="45723"/>
                </a:tc>
                <a:extLst>
                  <a:ext uri="{0D108BD9-81ED-4DB2-BD59-A6C34878D82A}">
                    <a16:rowId xmlns:a16="http://schemas.microsoft.com/office/drawing/2014/main" val="10002"/>
                  </a:ext>
                </a:extLst>
              </a:tr>
              <a:tr h="457227">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u="none" strike="noStrike" kern="1200" dirty="0">
                          <a:solidFill>
                            <a:schemeClr val="dk1"/>
                          </a:solidFill>
                          <a:effectLst/>
                          <a:latin typeface="+mn-lt"/>
                          <a:ea typeface="+mn-ea"/>
                          <a:cs typeface="+mn-cs"/>
                        </a:rPr>
                        <a:t>Development of human resources</a:t>
                      </a:r>
                    </a:p>
                    <a:p>
                      <a:endParaRPr lang="en-GB" sz="1200" dirty="0"/>
                    </a:p>
                  </a:txBody>
                  <a:tcPr marL="91429" marR="91429" marT="45723" marB="45723"/>
                </a:tc>
                <a:tc>
                  <a:txBody>
                    <a:bodyPr/>
                    <a:lstStyle/>
                    <a:p>
                      <a:r>
                        <a:rPr lang="en-GB" sz="1200" dirty="0"/>
                        <a:t>Employee</a:t>
                      </a:r>
                      <a:r>
                        <a:rPr lang="en-GB" sz="1200" baseline="0" dirty="0"/>
                        <a:t> growth </a:t>
                      </a:r>
                      <a:endParaRPr lang="en-GB" sz="1200" dirty="0"/>
                    </a:p>
                  </a:txBody>
                  <a:tcPr marL="91429" marR="91429" marT="45723" marB="45723"/>
                </a:tc>
                <a:tc>
                  <a:txBody>
                    <a:bodyPr/>
                    <a:lstStyle/>
                    <a:p>
                      <a:r>
                        <a:rPr lang="en-GB" sz="1200" dirty="0"/>
                        <a:t>Proper training</a:t>
                      </a:r>
                      <a:r>
                        <a:rPr lang="en-GB" sz="1200" baseline="0" dirty="0"/>
                        <a:t> to complete projects. </a:t>
                      </a:r>
                      <a:endParaRPr lang="en-GB" sz="1200" dirty="0"/>
                    </a:p>
                  </a:txBody>
                  <a:tcPr marL="91429" marR="91429" marT="45723" marB="45723"/>
                </a:tc>
                <a:extLst>
                  <a:ext uri="{0D108BD9-81ED-4DB2-BD59-A6C34878D82A}">
                    <a16:rowId xmlns:a16="http://schemas.microsoft.com/office/drawing/2014/main" val="10003"/>
                  </a:ext>
                </a:extLst>
              </a:tr>
              <a:tr h="610144">
                <a:tc>
                  <a:txBody>
                    <a:bodyPr/>
                    <a:lstStyle/>
                    <a:p>
                      <a:r>
                        <a:rPr lang="en-GB" sz="1200" b="1" dirty="0"/>
                        <a:t>External Factors </a:t>
                      </a:r>
                    </a:p>
                  </a:txBody>
                  <a:tcPr marL="91429" marR="91429" marT="45723" marB="45723"/>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t>Individual performance </a:t>
                      </a:r>
                    </a:p>
                  </a:txBody>
                  <a:tcPr marL="91429" marR="91429" marT="45723" marB="45723"/>
                </a:tc>
                <a:tc>
                  <a:txBody>
                    <a:bodyPr/>
                    <a:lstStyle/>
                    <a:p>
                      <a:r>
                        <a:rPr lang="en-GB" sz="1200" b="1" dirty="0"/>
                        <a:t>Group performance</a:t>
                      </a:r>
                    </a:p>
                  </a:txBody>
                  <a:tcPr marL="91429" marR="91429" marT="45723" marB="45723"/>
                </a:tc>
                <a:extLst>
                  <a:ext uri="{0D108BD9-81ED-4DB2-BD59-A6C34878D82A}">
                    <a16:rowId xmlns:a16="http://schemas.microsoft.com/office/drawing/2014/main" val="10004"/>
                  </a:ext>
                </a:extLst>
              </a:tr>
              <a:tr h="457227">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u="none" strike="noStrike" kern="1200" dirty="0">
                          <a:solidFill>
                            <a:schemeClr val="dk1"/>
                          </a:solidFill>
                          <a:effectLst/>
                          <a:latin typeface="+mn-lt"/>
                          <a:ea typeface="+mn-ea"/>
                          <a:cs typeface="+mn-cs"/>
                        </a:rPr>
                        <a:t>Innovation</a:t>
                      </a:r>
                    </a:p>
                    <a:p>
                      <a:endParaRPr lang="en-GB" sz="1200" dirty="0"/>
                    </a:p>
                  </a:txBody>
                  <a:tcPr marL="91429" marR="91429" marT="45723" marB="45723"/>
                </a:tc>
                <a:tc>
                  <a:txBody>
                    <a:bodyPr/>
                    <a:lstStyle/>
                    <a:p>
                      <a:r>
                        <a:rPr lang="en-GB" sz="1200" dirty="0"/>
                        <a:t>Increase work productivity</a:t>
                      </a:r>
                      <a:r>
                        <a:rPr lang="en-GB" sz="1200" baseline="0" dirty="0"/>
                        <a:t> </a:t>
                      </a:r>
                      <a:endParaRPr lang="en-GB" sz="1200" dirty="0"/>
                    </a:p>
                  </a:txBody>
                  <a:tcPr marL="91429" marR="91429" marT="45723" marB="45723"/>
                </a:tc>
                <a:tc>
                  <a:txBody>
                    <a:bodyPr/>
                    <a:lstStyle/>
                    <a:p>
                      <a:r>
                        <a:rPr lang="en-GB" sz="1200" dirty="0"/>
                        <a:t>Incrses work accuracy </a:t>
                      </a:r>
                    </a:p>
                  </a:txBody>
                  <a:tcPr marL="91429" marR="91429" marT="45723" marB="45723"/>
                </a:tc>
                <a:extLst>
                  <a:ext uri="{0D108BD9-81ED-4DB2-BD59-A6C34878D82A}">
                    <a16:rowId xmlns:a16="http://schemas.microsoft.com/office/drawing/2014/main" val="10005"/>
                  </a:ext>
                </a:extLst>
              </a:tr>
              <a:tr h="457227">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u="none" strike="noStrike" kern="1200" dirty="0">
                          <a:solidFill>
                            <a:schemeClr val="dk1"/>
                          </a:solidFill>
                          <a:effectLst/>
                          <a:latin typeface="+mn-lt"/>
                          <a:ea typeface="+mn-ea"/>
                          <a:cs typeface="+mn-cs"/>
                        </a:rPr>
                        <a:t>Ecological</a:t>
                      </a:r>
                    </a:p>
                    <a:p>
                      <a:endParaRPr lang="en-GB" sz="1200" dirty="0"/>
                    </a:p>
                  </a:txBody>
                  <a:tcPr marL="91429" marR="91429" marT="45723" marB="45723"/>
                </a:tc>
                <a:tc>
                  <a:txBody>
                    <a:bodyPr/>
                    <a:lstStyle/>
                    <a:p>
                      <a:r>
                        <a:rPr lang="en-GB" sz="1200" dirty="0"/>
                        <a:t>CSR incrses employee productivity</a:t>
                      </a:r>
                      <a:r>
                        <a:rPr lang="en-GB" sz="1200" baseline="0" dirty="0"/>
                        <a:t> </a:t>
                      </a:r>
                      <a:endParaRPr lang="en-GB" sz="1200" dirty="0"/>
                    </a:p>
                  </a:txBody>
                  <a:tcPr marL="91429" marR="91429" marT="45723" marB="45723"/>
                </a:tc>
                <a:tc>
                  <a:txBody>
                    <a:bodyPr/>
                    <a:lstStyle/>
                    <a:p>
                      <a:r>
                        <a:rPr lang="en-GB" sz="1200" dirty="0"/>
                        <a:t>CSR increases employee engagement. </a:t>
                      </a:r>
                    </a:p>
                  </a:txBody>
                  <a:tcPr marL="91429" marR="91429" marT="45723" marB="45723"/>
                </a:tc>
                <a:extLst>
                  <a:ext uri="{0D108BD9-81ED-4DB2-BD59-A6C34878D82A}">
                    <a16:rowId xmlns:a16="http://schemas.microsoft.com/office/drawing/2014/main" val="10006"/>
                  </a:ext>
                </a:extLst>
              </a:tr>
              <a:tr h="457227">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u="none" strike="noStrike" kern="1200" dirty="0">
                          <a:solidFill>
                            <a:schemeClr val="dk1"/>
                          </a:solidFill>
                          <a:effectLst/>
                          <a:latin typeface="+mn-lt"/>
                          <a:ea typeface="+mn-ea"/>
                          <a:cs typeface="+mn-cs"/>
                        </a:rPr>
                        <a:t>Sociological</a:t>
                      </a:r>
                    </a:p>
                    <a:p>
                      <a:endParaRPr lang="en-GB" sz="1200" dirty="0"/>
                    </a:p>
                  </a:txBody>
                  <a:tcPr marL="91429" marR="91429" marT="45723" marB="45723"/>
                </a:tc>
                <a:tc>
                  <a:txBody>
                    <a:bodyPr/>
                    <a:lstStyle/>
                    <a:p>
                      <a:r>
                        <a:rPr lang="en-GB" sz="1200" dirty="0"/>
                        <a:t>The social culture affects employees personality. </a:t>
                      </a:r>
                    </a:p>
                  </a:txBody>
                  <a:tcPr marL="91429" marR="91429" marT="45723" marB="45723"/>
                </a:tc>
                <a:tc>
                  <a:txBody>
                    <a:bodyPr/>
                    <a:lstStyle/>
                    <a:p>
                      <a:r>
                        <a:rPr lang="en-GB" sz="1200" dirty="0"/>
                        <a:t>Diversification can increase performance. </a:t>
                      </a:r>
                    </a:p>
                  </a:txBody>
                  <a:tcPr marL="91429" marR="91429" marT="45723" marB="45723"/>
                </a:tc>
                <a:extLst>
                  <a:ext uri="{0D108BD9-81ED-4DB2-BD59-A6C34878D82A}">
                    <a16:rowId xmlns:a16="http://schemas.microsoft.com/office/drawing/2014/main" val="10007"/>
                  </a:ext>
                </a:extLst>
              </a:tr>
            </a:tbl>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8EBCFD7-0330-498C-AB6C-14D16E00B974}"/>
              </a:ext>
            </a:extLst>
          </p:cNvPr>
          <p:cNvSpPr>
            <a:spLocks noGrp="1"/>
          </p:cNvSpPr>
          <p:nvPr>
            <p:ph type="dt" sz="quarter" idx="10"/>
          </p:nvPr>
        </p:nvSpPr>
        <p:spPr/>
        <p:txBody>
          <a:bodyPr/>
          <a:lstStyle/>
          <a:p>
            <a:pPr>
              <a:defRPr/>
            </a:pPr>
            <a:fld id="{9860C5FB-3896-4DD1-80D9-24050F56A1A4}" type="datetime1">
              <a:rPr lang="en-GB" altLang="en-US" smtClean="0"/>
              <a:pPr>
                <a:defRPr/>
              </a:pPr>
              <a:t>12/12/2021</a:t>
            </a:fld>
            <a:endParaRPr lang="en-GB" altLang="en-US"/>
          </a:p>
        </p:txBody>
      </p:sp>
      <p:sp>
        <p:nvSpPr>
          <p:cNvPr id="20483" name="Slide Number Placeholder 2">
            <a:extLst>
              <a:ext uri="{FF2B5EF4-FFF2-40B4-BE49-F238E27FC236}">
                <a16:creationId xmlns:a16="http://schemas.microsoft.com/office/drawing/2014/main" id="{D81D7F36-CCD6-43BD-B7D7-95F0184B2C9A}"/>
              </a:ext>
            </a:extLst>
          </p:cNvPr>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422DF38-6AC8-4188-BCE1-1AAF2375327F}" type="slidenum">
              <a:rPr lang="en-GB" altLang="en-US" sz="1200">
                <a:solidFill>
                  <a:srgbClr val="898989"/>
                </a:solidFill>
              </a:rPr>
              <a:pPr>
                <a:spcBef>
                  <a:spcPct val="0"/>
                </a:spcBef>
                <a:buFontTx/>
                <a:buNone/>
              </a:pPr>
              <a:t>9</a:t>
            </a:fld>
            <a:endParaRPr lang="en-GB" altLang="en-US" sz="1200">
              <a:solidFill>
                <a:srgbClr val="898989"/>
              </a:solidFill>
            </a:endParaRPr>
          </a:p>
        </p:txBody>
      </p:sp>
      <p:sp>
        <p:nvSpPr>
          <p:cNvPr id="20484" name="Text Box 9">
            <a:extLst>
              <a:ext uri="{FF2B5EF4-FFF2-40B4-BE49-F238E27FC236}">
                <a16:creationId xmlns:a16="http://schemas.microsoft.com/office/drawing/2014/main" id="{47A1F09A-AF03-4DDF-B801-271BA524C6BE}"/>
              </a:ext>
            </a:extLst>
          </p:cNvPr>
          <p:cNvSpPr txBox="1">
            <a:spLocks noChangeArrowheads="1"/>
          </p:cNvSpPr>
          <p:nvPr/>
        </p:nvSpPr>
        <p:spPr bwMode="auto">
          <a:xfrm>
            <a:off x="0" y="-26988"/>
            <a:ext cx="9144000" cy="52387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50000"/>
              </a:spcBef>
              <a:buFontTx/>
              <a:buNone/>
            </a:pPr>
            <a:r>
              <a:rPr lang="en-GB" altLang="en-US" sz="2800"/>
              <a:t>Introducing the Modern Workplace</a:t>
            </a:r>
            <a:endParaRPr lang="en-US" altLang="en-US" sz="2800">
              <a:latin typeface="Arial" panose="020B0604020202020204" pitchFamily="34" charset="0"/>
            </a:endParaRPr>
          </a:p>
        </p:txBody>
      </p:sp>
      <p:sp>
        <p:nvSpPr>
          <p:cNvPr id="20485" name="Text Box 9">
            <a:extLst>
              <a:ext uri="{FF2B5EF4-FFF2-40B4-BE49-F238E27FC236}">
                <a16:creationId xmlns:a16="http://schemas.microsoft.com/office/drawing/2014/main" id="{D0AE1CA2-2A41-49D9-94E3-56589AA4E853}"/>
              </a:ext>
            </a:extLst>
          </p:cNvPr>
          <p:cNvSpPr txBox="1">
            <a:spLocks noChangeArrowheads="1"/>
          </p:cNvSpPr>
          <p:nvPr/>
        </p:nvSpPr>
        <p:spPr bwMode="auto">
          <a:xfrm>
            <a:off x="-1588" y="1095375"/>
            <a:ext cx="9144001" cy="40941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just">
              <a:spcBef>
                <a:spcPct val="50000"/>
              </a:spcBef>
              <a:buFont typeface="Arial" panose="020B0604020202020204" pitchFamily="34" charset="0"/>
              <a:buNone/>
            </a:pPr>
            <a:r>
              <a:rPr lang="en-US" altLang="en-US" sz="2000" b="1">
                <a:latin typeface="Arial" panose="020B0604020202020204" pitchFamily="34" charset="0"/>
              </a:rPr>
              <a:t>Conclusion </a:t>
            </a:r>
          </a:p>
          <a:p>
            <a:pPr algn="just">
              <a:spcBef>
                <a:spcPct val="50000"/>
              </a:spcBef>
              <a:buFont typeface="Arial" panose="020B0604020202020204" pitchFamily="34" charset="0"/>
              <a:buNone/>
            </a:pPr>
            <a:endParaRPr lang="en-US" altLang="en-US" sz="2000" b="1">
              <a:latin typeface="Arial" panose="020B0604020202020204" pitchFamily="34" charset="0"/>
            </a:endParaRPr>
          </a:p>
          <a:p>
            <a:pPr algn="just">
              <a:spcBef>
                <a:spcPct val="50000"/>
              </a:spcBef>
              <a:buFont typeface="Arial" panose="020B0604020202020204" pitchFamily="34" charset="0"/>
              <a:buNone/>
            </a:pPr>
            <a:r>
              <a:rPr lang="en-US" altLang="en-US" sz="1800">
                <a:latin typeface="Arial" panose="020B0604020202020204" pitchFamily="34" charset="0"/>
              </a:rPr>
              <a:t>To summarise, Amazon is the largest online e-commerce retailer attempting to construct a physical presence in the United Kingdom. However, it seeks to combine the notion of online and physical stores in order to enhance sales and gain another lucrative and competitive edge.</a:t>
            </a:r>
          </a:p>
          <a:p>
            <a:pPr algn="just">
              <a:spcBef>
                <a:spcPct val="50000"/>
              </a:spcBef>
              <a:buFont typeface="Arial" panose="020B0604020202020204" pitchFamily="34" charset="0"/>
              <a:buNone/>
            </a:pPr>
            <a:endParaRPr lang="en-US" altLang="en-US" sz="2000" b="1">
              <a:latin typeface="Arial" panose="020B0604020202020204" pitchFamily="34" charset="0"/>
            </a:endParaRPr>
          </a:p>
          <a:p>
            <a:pPr algn="just">
              <a:spcBef>
                <a:spcPct val="50000"/>
              </a:spcBef>
              <a:buFont typeface="Arial" panose="020B0604020202020204" pitchFamily="34" charset="0"/>
              <a:buNone/>
            </a:pPr>
            <a:endParaRPr lang="en-US" altLang="en-US" sz="2000" b="1">
              <a:latin typeface="Arial" panose="020B0604020202020204" pitchFamily="34" charset="0"/>
            </a:endParaRPr>
          </a:p>
          <a:p>
            <a:pPr algn="just">
              <a:spcBef>
                <a:spcPct val="50000"/>
              </a:spcBef>
              <a:buFont typeface="Arial" panose="020B0604020202020204" pitchFamily="34" charset="0"/>
              <a:buNone/>
            </a:pPr>
            <a:endParaRPr lang="en-US" altLang="en-US" sz="2000">
              <a:latin typeface="Arial" panose="020B0604020202020204" pitchFamily="34" charset="0"/>
            </a:endParaRPr>
          </a:p>
          <a:p>
            <a:pPr algn="just">
              <a:spcBef>
                <a:spcPct val="50000"/>
              </a:spcBef>
              <a:buFont typeface="Arial" panose="020B0604020202020204" pitchFamily="34" charset="0"/>
              <a:buNone/>
            </a:pPr>
            <a:r>
              <a:rPr lang="en-US" altLang="en-US" sz="2000">
                <a:latin typeface="Arial" panose="020B0604020202020204" pitchFamily="34" charset="0"/>
              </a:rPr>
              <a:t> </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1F27AE6-F712-4B2D-8E98-C8EF9ABBF8B4}"/>
              </a:ext>
            </a:extLst>
          </p:cNvPr>
          <p:cNvSpPr>
            <a:spLocks noGrp="1"/>
          </p:cNvSpPr>
          <p:nvPr>
            <p:ph type="dt" sz="quarter" idx="10"/>
          </p:nvPr>
        </p:nvSpPr>
        <p:spPr/>
        <p:txBody>
          <a:bodyPr/>
          <a:lstStyle/>
          <a:p>
            <a:pPr>
              <a:defRPr/>
            </a:pPr>
            <a:fld id="{9860C5FB-3896-4DD1-80D9-24050F56A1A4}" type="datetime1">
              <a:rPr lang="en-GB" altLang="en-US" smtClean="0"/>
              <a:pPr>
                <a:defRPr/>
              </a:pPr>
              <a:t>12/12/2021</a:t>
            </a:fld>
            <a:endParaRPr lang="en-GB" altLang="en-US"/>
          </a:p>
        </p:txBody>
      </p:sp>
      <p:sp>
        <p:nvSpPr>
          <p:cNvPr id="21507" name="Slide Number Placeholder 2">
            <a:extLst>
              <a:ext uri="{FF2B5EF4-FFF2-40B4-BE49-F238E27FC236}">
                <a16:creationId xmlns:a16="http://schemas.microsoft.com/office/drawing/2014/main" id="{79FDAC4A-3605-4C42-8AF0-540CE8BAF0FE}"/>
              </a:ext>
            </a:extLst>
          </p:cNvPr>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3844C2F-53CC-43CE-AEF9-9C7D6AAEBDC6}" type="slidenum">
              <a:rPr lang="en-GB" altLang="en-US" sz="1200">
                <a:solidFill>
                  <a:srgbClr val="898989"/>
                </a:solidFill>
              </a:rPr>
              <a:pPr>
                <a:spcBef>
                  <a:spcPct val="0"/>
                </a:spcBef>
                <a:buFontTx/>
                <a:buNone/>
              </a:pPr>
              <a:t>10</a:t>
            </a:fld>
            <a:endParaRPr lang="en-GB" altLang="en-US" sz="1200">
              <a:solidFill>
                <a:srgbClr val="898989"/>
              </a:solidFill>
            </a:endParaRPr>
          </a:p>
        </p:txBody>
      </p:sp>
      <p:sp>
        <p:nvSpPr>
          <p:cNvPr id="21508" name="Text Box 9">
            <a:extLst>
              <a:ext uri="{FF2B5EF4-FFF2-40B4-BE49-F238E27FC236}">
                <a16:creationId xmlns:a16="http://schemas.microsoft.com/office/drawing/2014/main" id="{07E0673C-5341-4BFB-A05E-D7D5B73A0136}"/>
              </a:ext>
            </a:extLst>
          </p:cNvPr>
          <p:cNvSpPr txBox="1">
            <a:spLocks noChangeArrowheads="1"/>
          </p:cNvSpPr>
          <p:nvPr/>
        </p:nvSpPr>
        <p:spPr bwMode="auto">
          <a:xfrm>
            <a:off x="0" y="-26988"/>
            <a:ext cx="9144000" cy="52387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50000"/>
              </a:spcBef>
              <a:buFontTx/>
              <a:buNone/>
            </a:pPr>
            <a:r>
              <a:rPr lang="en-GB" altLang="en-US" sz="2800"/>
              <a:t>Introducing the Modern Workplace</a:t>
            </a:r>
            <a:endParaRPr lang="en-US" altLang="en-US" sz="2800">
              <a:latin typeface="Arial" panose="020B0604020202020204" pitchFamily="34" charset="0"/>
            </a:endParaRPr>
          </a:p>
        </p:txBody>
      </p:sp>
      <p:sp>
        <p:nvSpPr>
          <p:cNvPr id="21509" name="Text Box 9">
            <a:extLst>
              <a:ext uri="{FF2B5EF4-FFF2-40B4-BE49-F238E27FC236}">
                <a16:creationId xmlns:a16="http://schemas.microsoft.com/office/drawing/2014/main" id="{89ACC9A8-BC50-4B2C-A1AD-D7EED2A7424E}"/>
              </a:ext>
            </a:extLst>
          </p:cNvPr>
          <p:cNvSpPr txBox="1">
            <a:spLocks noChangeArrowheads="1"/>
          </p:cNvSpPr>
          <p:nvPr/>
        </p:nvSpPr>
        <p:spPr bwMode="auto">
          <a:xfrm>
            <a:off x="-1588" y="1095375"/>
            <a:ext cx="9144001" cy="713426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just">
              <a:spcBef>
                <a:spcPct val="50000"/>
              </a:spcBef>
              <a:buFont typeface="Arial" panose="020B0604020202020204" pitchFamily="34" charset="0"/>
              <a:buNone/>
            </a:pPr>
            <a:r>
              <a:rPr lang="en-US" altLang="en-US" sz="2000" b="1" dirty="0">
                <a:latin typeface="Arial" panose="020B0604020202020204" pitchFamily="34" charset="0"/>
              </a:rPr>
              <a:t>References: </a:t>
            </a:r>
            <a:endParaRPr lang="en-US" altLang="en-US" sz="1800" dirty="0">
              <a:latin typeface="Arial" panose="020B0604020202020204" pitchFamily="34" charset="0"/>
            </a:endParaRPr>
          </a:p>
          <a:p>
            <a:r>
              <a:rPr lang="en-US" altLang="en-US" sz="1800" dirty="0" err="1"/>
              <a:t>Betzing</a:t>
            </a:r>
            <a:r>
              <a:rPr lang="en-US" altLang="en-US" sz="1800" dirty="0"/>
              <a:t>, J.H., Hoang, A.Q.M. and Becker, J., 2018, March. In-store technologies in the retail </a:t>
            </a:r>
            <a:r>
              <a:rPr lang="en-US" altLang="en-US" sz="1800" dirty="0" err="1"/>
              <a:t>servicescape</a:t>
            </a:r>
            <a:r>
              <a:rPr lang="en-US" altLang="en-US" sz="1800" dirty="0"/>
              <a:t>. In </a:t>
            </a:r>
            <a:r>
              <a:rPr lang="en-US" altLang="en-US" sz="1800" i="1" dirty="0"/>
              <a:t>Proceedings of the </a:t>
            </a:r>
            <a:r>
              <a:rPr lang="en-US" altLang="en-US" sz="1800" i="1" dirty="0" err="1"/>
              <a:t>Multikonferenz</a:t>
            </a:r>
            <a:r>
              <a:rPr lang="en-US" altLang="en-US" sz="1800" i="1" dirty="0"/>
              <a:t> </a:t>
            </a:r>
            <a:r>
              <a:rPr lang="en-US" altLang="en-US" sz="1800" i="1" dirty="0" err="1"/>
              <a:t>Wirtschaftsinformatik</a:t>
            </a:r>
            <a:r>
              <a:rPr lang="en-US" altLang="en-US" sz="1800" dirty="0"/>
              <a:t> (pp. 1671-1682). Available at: </a:t>
            </a:r>
            <a:r>
              <a:rPr lang="en-US" altLang="en-US" sz="1800" u="sng" dirty="0">
                <a:hlinkClick r:id="rId2"/>
              </a:rPr>
              <a:t>https://mkwi2018.leuphana.de/wp-content/uploads/MKWI_3.pdf</a:t>
            </a:r>
            <a:endParaRPr lang="en-US" altLang="en-US" sz="1800" u="sng" dirty="0"/>
          </a:p>
          <a:p>
            <a:r>
              <a:rPr lang="en-GB" sz="1800" dirty="0"/>
              <a:t>Amazon, 2021. </a:t>
            </a:r>
            <a:r>
              <a:rPr lang="en-GB" sz="1800" i="1" dirty="0"/>
              <a:t>About Amazon</a:t>
            </a:r>
            <a:r>
              <a:rPr lang="en-GB" sz="1800" dirty="0"/>
              <a:t>. [online] US About Amazon. Available at: &lt;https://www.aboutamazon.com/&gt; [Accessed 23 November 2021].</a:t>
            </a:r>
            <a:endParaRPr lang="en-US" sz="1800" dirty="0"/>
          </a:p>
          <a:p>
            <a:pPr>
              <a:buFont typeface="Arial" panose="020B0604020202020204" pitchFamily="34" charset="0"/>
              <a:buNone/>
            </a:pPr>
            <a:endParaRPr lang="en-US" altLang="en-US" sz="1800" dirty="0"/>
          </a:p>
          <a:p>
            <a:r>
              <a:rPr lang="en-US" altLang="en-US" sz="1800" dirty="0" err="1"/>
              <a:t>Polacco</a:t>
            </a:r>
            <a:r>
              <a:rPr lang="en-US" altLang="en-US" sz="1800" dirty="0"/>
              <a:t>, A. and </a:t>
            </a:r>
            <a:r>
              <a:rPr lang="en-US" altLang="en-US" sz="1800" dirty="0" err="1"/>
              <a:t>Backes</a:t>
            </a:r>
            <a:r>
              <a:rPr lang="en-US" altLang="en-US" sz="1800" dirty="0"/>
              <a:t>, K., 2018. The amazon go concept: Implications, applications, and sustainability. </a:t>
            </a:r>
            <a:r>
              <a:rPr lang="en-US" altLang="en-US" sz="1800" i="1" dirty="0"/>
              <a:t>Journal of Business and Management</a:t>
            </a:r>
            <a:r>
              <a:rPr lang="en-US" altLang="en-US" sz="1800" dirty="0"/>
              <a:t>, </a:t>
            </a:r>
            <a:r>
              <a:rPr lang="en-US" altLang="en-US" sz="1800" i="1" dirty="0"/>
              <a:t>24</a:t>
            </a:r>
            <a:r>
              <a:rPr lang="en-US" altLang="en-US" sz="1800" dirty="0"/>
              <a:t>(1), pp.79-92. Available at: </a:t>
            </a:r>
            <a:r>
              <a:rPr lang="en-US" altLang="en-US" sz="1800" u="sng" dirty="0">
                <a:hlinkClick r:id="rId3"/>
              </a:rPr>
              <a:t>http://gebrc.nccu.edu.tw/JBM/pdf/volume/2401/JBM-vol-2401.pdf#page=88</a:t>
            </a:r>
            <a:r>
              <a:rPr lang="en-US" altLang="en-US" sz="1800" dirty="0"/>
              <a:t> </a:t>
            </a:r>
          </a:p>
          <a:p>
            <a:pPr>
              <a:buFont typeface="Arial" panose="020B0604020202020204" pitchFamily="34" charset="0"/>
              <a:buNone/>
            </a:pPr>
            <a:endParaRPr lang="en-US" altLang="en-US" sz="1800" dirty="0"/>
          </a:p>
          <a:p>
            <a:r>
              <a:rPr lang="en-US" altLang="en-US" sz="1800" dirty="0" err="1"/>
              <a:t>Wingfield</a:t>
            </a:r>
            <a:r>
              <a:rPr lang="en-US" altLang="en-US" sz="1800" dirty="0"/>
              <a:t>, N., </a:t>
            </a:r>
            <a:r>
              <a:rPr lang="en-US" altLang="en-US" sz="1800" dirty="0" err="1"/>
              <a:t>Mozur</a:t>
            </a:r>
            <a:r>
              <a:rPr lang="en-US" altLang="en-US" sz="1800" dirty="0"/>
              <a:t>, P. and </a:t>
            </a:r>
            <a:r>
              <a:rPr lang="en-US" altLang="en-US" sz="1800" dirty="0" err="1"/>
              <a:t>Corkery</a:t>
            </a:r>
            <a:r>
              <a:rPr lang="en-US" altLang="en-US" sz="1800" dirty="0"/>
              <a:t>, M.I.C.H.A.E.L., 2018. Retailers Race Against Amazon to Automate Stores. </a:t>
            </a:r>
            <a:r>
              <a:rPr lang="en-US" altLang="en-US" sz="1800" i="1" dirty="0"/>
              <a:t>The New York Times</a:t>
            </a:r>
            <a:r>
              <a:rPr lang="en-US" altLang="en-US" sz="1800" dirty="0"/>
              <a:t>. Available at: </a:t>
            </a:r>
            <a:r>
              <a:rPr lang="en-US" altLang="en-US" sz="1800" u="sng" dirty="0">
                <a:hlinkClick r:id="rId4"/>
              </a:rPr>
              <a:t>http://www.csun.edu/~vcmgt0j3/SOM306/News/RetailAutomation.pdf</a:t>
            </a:r>
            <a:r>
              <a:rPr lang="en-US" altLang="en-US" sz="1800" dirty="0"/>
              <a:t> </a:t>
            </a:r>
          </a:p>
          <a:p>
            <a:pPr>
              <a:buFont typeface="Arial" panose="020B0604020202020204" pitchFamily="34" charset="0"/>
              <a:buNone/>
            </a:pPr>
            <a:br>
              <a:rPr lang="en-US" altLang="en-US" sz="2000" dirty="0"/>
            </a:br>
            <a:endParaRPr lang="en-US" altLang="en-US" sz="2000" b="1" dirty="0">
              <a:latin typeface="Arial" panose="020B0604020202020204" pitchFamily="34" charset="0"/>
            </a:endParaRPr>
          </a:p>
          <a:p>
            <a:pPr algn="just">
              <a:spcBef>
                <a:spcPct val="50000"/>
              </a:spcBef>
              <a:buFont typeface="Arial" panose="020B0604020202020204" pitchFamily="34" charset="0"/>
              <a:buNone/>
            </a:pPr>
            <a:endParaRPr lang="en-US" altLang="en-US" sz="2000" b="1" dirty="0">
              <a:latin typeface="Arial" panose="020B0604020202020204" pitchFamily="34" charset="0"/>
            </a:endParaRPr>
          </a:p>
          <a:p>
            <a:pPr algn="just">
              <a:spcBef>
                <a:spcPct val="50000"/>
              </a:spcBef>
              <a:buFont typeface="Arial" panose="020B0604020202020204" pitchFamily="34" charset="0"/>
              <a:buNone/>
            </a:pPr>
            <a:endParaRPr lang="en-US" altLang="en-US" sz="2000" b="1" dirty="0">
              <a:latin typeface="Arial" panose="020B0604020202020204" pitchFamily="34" charset="0"/>
            </a:endParaRPr>
          </a:p>
          <a:p>
            <a:pPr algn="just">
              <a:spcBef>
                <a:spcPct val="50000"/>
              </a:spcBef>
              <a:buFont typeface="Arial" panose="020B0604020202020204" pitchFamily="34" charset="0"/>
              <a:buNone/>
            </a:pPr>
            <a:endParaRPr lang="en-US" altLang="en-US" sz="2000" dirty="0">
              <a:latin typeface="Arial" panose="020B0604020202020204" pitchFamily="34" charset="0"/>
            </a:endParaRPr>
          </a:p>
          <a:p>
            <a:pPr algn="just">
              <a:spcBef>
                <a:spcPct val="50000"/>
              </a:spcBef>
              <a:buFont typeface="Arial" panose="020B0604020202020204" pitchFamily="34" charset="0"/>
              <a:buNone/>
            </a:pPr>
            <a:r>
              <a:rPr lang="en-US" altLang="en-US" sz="2000" dirty="0">
                <a:latin typeface="Arial" panose="020B0604020202020204" pitchFamily="34" charset="0"/>
              </a:rPr>
              <a:t> </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1F27AE6-F712-4B2D-8E98-C8EF9ABBF8B4}"/>
              </a:ext>
            </a:extLst>
          </p:cNvPr>
          <p:cNvSpPr>
            <a:spLocks noGrp="1"/>
          </p:cNvSpPr>
          <p:nvPr>
            <p:ph type="dt" sz="quarter" idx="10"/>
          </p:nvPr>
        </p:nvSpPr>
        <p:spPr/>
        <p:txBody>
          <a:bodyPr/>
          <a:lstStyle/>
          <a:p>
            <a:pPr>
              <a:defRPr/>
            </a:pPr>
            <a:fld id="{9860C5FB-3896-4DD1-80D9-24050F56A1A4}" type="datetime1">
              <a:rPr lang="en-GB" altLang="en-US" smtClean="0"/>
              <a:pPr>
                <a:defRPr/>
              </a:pPr>
              <a:t>12/12/2021</a:t>
            </a:fld>
            <a:endParaRPr lang="en-GB" altLang="en-US"/>
          </a:p>
        </p:txBody>
      </p:sp>
      <p:sp>
        <p:nvSpPr>
          <p:cNvPr id="21507" name="Slide Number Placeholder 2">
            <a:extLst>
              <a:ext uri="{FF2B5EF4-FFF2-40B4-BE49-F238E27FC236}">
                <a16:creationId xmlns:a16="http://schemas.microsoft.com/office/drawing/2014/main" id="{79FDAC4A-3605-4C42-8AF0-540CE8BAF0FE}"/>
              </a:ext>
            </a:extLst>
          </p:cNvPr>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3844C2F-53CC-43CE-AEF9-9C7D6AAEBDC6}" type="slidenum">
              <a:rPr lang="en-GB" altLang="en-US" sz="1200">
                <a:solidFill>
                  <a:srgbClr val="898989"/>
                </a:solidFill>
              </a:rPr>
              <a:pPr>
                <a:spcBef>
                  <a:spcPct val="0"/>
                </a:spcBef>
                <a:buFontTx/>
                <a:buNone/>
              </a:pPr>
              <a:t>11</a:t>
            </a:fld>
            <a:endParaRPr lang="en-GB" altLang="en-US" sz="1200">
              <a:solidFill>
                <a:srgbClr val="898989"/>
              </a:solidFill>
            </a:endParaRPr>
          </a:p>
        </p:txBody>
      </p:sp>
      <p:sp>
        <p:nvSpPr>
          <p:cNvPr id="21508" name="Text Box 9">
            <a:extLst>
              <a:ext uri="{FF2B5EF4-FFF2-40B4-BE49-F238E27FC236}">
                <a16:creationId xmlns:a16="http://schemas.microsoft.com/office/drawing/2014/main" id="{07E0673C-5341-4BFB-A05E-D7D5B73A0136}"/>
              </a:ext>
            </a:extLst>
          </p:cNvPr>
          <p:cNvSpPr txBox="1">
            <a:spLocks noChangeArrowheads="1"/>
          </p:cNvSpPr>
          <p:nvPr/>
        </p:nvSpPr>
        <p:spPr bwMode="auto">
          <a:xfrm>
            <a:off x="0" y="-26988"/>
            <a:ext cx="9144000" cy="52387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50000"/>
              </a:spcBef>
              <a:buFontTx/>
              <a:buNone/>
            </a:pPr>
            <a:r>
              <a:rPr lang="en-GB" altLang="en-US" sz="2800" dirty="0"/>
              <a:t>Introducing the Modern Workplace</a:t>
            </a:r>
            <a:endParaRPr lang="en-US" altLang="en-US" sz="2800" dirty="0">
              <a:latin typeface="Arial" panose="020B0604020202020204" pitchFamily="34" charset="0"/>
            </a:endParaRPr>
          </a:p>
        </p:txBody>
      </p:sp>
      <p:sp>
        <p:nvSpPr>
          <p:cNvPr id="21509" name="Text Box 9">
            <a:extLst>
              <a:ext uri="{FF2B5EF4-FFF2-40B4-BE49-F238E27FC236}">
                <a16:creationId xmlns:a16="http://schemas.microsoft.com/office/drawing/2014/main" id="{89ACC9A8-BC50-4B2C-A1AD-D7EED2A7424E}"/>
              </a:ext>
            </a:extLst>
          </p:cNvPr>
          <p:cNvSpPr txBox="1">
            <a:spLocks noChangeArrowheads="1"/>
          </p:cNvSpPr>
          <p:nvPr/>
        </p:nvSpPr>
        <p:spPr bwMode="auto">
          <a:xfrm>
            <a:off x="28575" y="496888"/>
            <a:ext cx="9144001" cy="691881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just">
              <a:spcBef>
                <a:spcPct val="50000"/>
              </a:spcBef>
              <a:buFont typeface="Arial" panose="020B0604020202020204" pitchFamily="34" charset="0"/>
              <a:buNone/>
            </a:pPr>
            <a:r>
              <a:rPr lang="en-US" altLang="en-US" sz="2000" b="1" dirty="0">
                <a:latin typeface="Arial" panose="020B0604020202020204" pitchFamily="34" charset="0"/>
              </a:rPr>
              <a:t>References: </a:t>
            </a:r>
            <a:endParaRPr lang="en-US" altLang="en-US" sz="1800" dirty="0">
              <a:latin typeface="Arial" panose="020B0604020202020204" pitchFamily="34" charset="0"/>
            </a:endParaRPr>
          </a:p>
          <a:p>
            <a:pPr marL="342900" indent="-342900"/>
            <a:r>
              <a:rPr lang="en-GB" sz="1800" dirty="0"/>
              <a:t>Zhang, S., </a:t>
            </a:r>
            <a:r>
              <a:rPr lang="en-GB" sz="1800" dirty="0" err="1"/>
              <a:t>Pauwels</a:t>
            </a:r>
            <a:r>
              <a:rPr lang="en-GB" sz="1800" dirty="0"/>
              <a:t>, K. and </a:t>
            </a:r>
            <a:r>
              <a:rPr lang="en-GB" sz="1800" dirty="0" err="1"/>
              <a:t>Peng</a:t>
            </a:r>
            <a:r>
              <a:rPr lang="en-GB" sz="1800" dirty="0"/>
              <a:t>, C., 2019. The impact of adding online-to-offline service platform channels on firms' offline and total sales and profits. </a:t>
            </a:r>
            <a:r>
              <a:rPr lang="en-GB" sz="1800" i="1" dirty="0"/>
              <a:t>Journal of Interactive Marketing</a:t>
            </a:r>
            <a:r>
              <a:rPr lang="en-GB" sz="1800" dirty="0"/>
              <a:t>, </a:t>
            </a:r>
            <a:r>
              <a:rPr lang="en-GB" sz="1800" i="1" dirty="0"/>
              <a:t>47</a:t>
            </a:r>
            <a:r>
              <a:rPr lang="en-GB" sz="1800" dirty="0"/>
              <a:t>, pp.115-128. Available at: </a:t>
            </a:r>
            <a:r>
              <a:rPr lang="en-GB" sz="1800" u="sng" dirty="0">
                <a:hlinkClick r:id="rId3"/>
              </a:rPr>
              <a:t>http://marketingandmetrics.com/wp-content/uploads/2020/06/52.-Impact-of-adding.pdf</a:t>
            </a:r>
            <a:endParaRPr lang="en-US" sz="1800" dirty="0"/>
          </a:p>
          <a:p>
            <a:pPr>
              <a:buFont typeface="Arial" panose="020B0604020202020204" pitchFamily="34" charset="0"/>
              <a:buNone/>
            </a:pPr>
            <a:endParaRPr lang="en-US" altLang="en-US" sz="2000" dirty="0">
              <a:latin typeface="Arial" panose="020B0604020202020204" pitchFamily="34" charset="0"/>
            </a:endParaRPr>
          </a:p>
          <a:p>
            <a:pPr>
              <a:buFont typeface="Arial" panose="020B0604020202020204" pitchFamily="34" charset="0"/>
              <a:buNone/>
            </a:pPr>
            <a:r>
              <a:rPr lang="en-US" altLang="en-US" sz="2000" dirty="0">
                <a:latin typeface="Arial" panose="020B0604020202020204" pitchFamily="34" charset="0"/>
              </a:rPr>
              <a:t>      </a:t>
            </a:r>
            <a:r>
              <a:rPr lang="en-US" altLang="en-US" sz="2000" dirty="0" err="1">
                <a:latin typeface="Arial" panose="020B0604020202020204" pitchFamily="34" charset="0"/>
              </a:rPr>
              <a:t>Alberca</a:t>
            </a:r>
            <a:r>
              <a:rPr lang="en-US" altLang="en-US" sz="2000" dirty="0">
                <a:latin typeface="Arial" panose="020B0604020202020204" pitchFamily="34" charset="0"/>
              </a:rPr>
              <a:t> ,</a:t>
            </a:r>
            <a:r>
              <a:rPr lang="en-US" altLang="en-US" sz="2000" dirty="0" err="1">
                <a:latin typeface="Arial" panose="020B0604020202020204" pitchFamily="34" charset="0"/>
              </a:rPr>
              <a:t>P.and</a:t>
            </a:r>
            <a:r>
              <a:rPr lang="en-US" altLang="en-US" sz="2000" dirty="0">
                <a:latin typeface="Arial" panose="020B0604020202020204" pitchFamily="34" charset="0"/>
              </a:rPr>
              <a:t> </a:t>
            </a:r>
            <a:r>
              <a:rPr lang="en-US" altLang="en-US" sz="2000" dirty="0" err="1">
                <a:latin typeface="Arial" panose="020B0604020202020204" pitchFamily="34" charset="0"/>
              </a:rPr>
              <a:t>Parte</a:t>
            </a:r>
            <a:r>
              <a:rPr lang="en-US" altLang="en-US" sz="2000" dirty="0">
                <a:latin typeface="Arial" panose="020B0604020202020204" pitchFamily="34" charset="0"/>
              </a:rPr>
              <a:t>, L.,2018.Operational efficiency </a:t>
            </a:r>
            <a:r>
              <a:rPr lang="en-US" altLang="en-US" sz="2000" dirty="0" err="1">
                <a:latin typeface="Arial" panose="020B0604020202020204" pitchFamily="34" charset="0"/>
              </a:rPr>
              <a:t>evaluationof</a:t>
            </a:r>
            <a:r>
              <a:rPr lang="en-US" altLang="en-US" sz="2000" dirty="0">
                <a:latin typeface="Arial" panose="020B0604020202020204" pitchFamily="34" charset="0"/>
              </a:rPr>
              <a:t>       restaurants </a:t>
            </a:r>
            <a:r>
              <a:rPr lang="en-US" altLang="en-US" sz="2000" dirty="0" err="1">
                <a:latin typeface="Arial" panose="020B0604020202020204" pitchFamily="34" charset="0"/>
              </a:rPr>
              <a:t>firms.</a:t>
            </a:r>
            <a:r>
              <a:rPr lang="en-US" altLang="en-US" sz="2000" i="1" dirty="0" err="1">
                <a:latin typeface="Arial" panose="020B0604020202020204" pitchFamily="34" charset="0"/>
              </a:rPr>
              <a:t>International</a:t>
            </a:r>
            <a:r>
              <a:rPr lang="en-US" altLang="en-US" sz="2000" i="1" dirty="0">
                <a:latin typeface="Arial" panose="020B0604020202020204" pitchFamily="34" charset="0"/>
              </a:rPr>
              <a:t> Journal of Contemporary Hospitality Management .</a:t>
            </a:r>
            <a:r>
              <a:rPr lang="en-US" altLang="en-US" sz="2000" i="1" dirty="0" err="1">
                <a:latin typeface="Arial" panose="020B0604020202020204" pitchFamily="34" charset="0"/>
              </a:rPr>
              <a:t>Avalilable</a:t>
            </a:r>
            <a:r>
              <a:rPr lang="en-US" altLang="en-US" sz="2000" i="1" dirty="0">
                <a:latin typeface="Arial" panose="020B0604020202020204" pitchFamily="34" charset="0"/>
              </a:rPr>
              <a:t> at:</a:t>
            </a:r>
          </a:p>
          <a:p>
            <a:pPr>
              <a:buFont typeface="Arial" panose="020B0604020202020204" pitchFamily="34" charset="0"/>
              <a:buNone/>
            </a:pPr>
            <a:r>
              <a:rPr lang="en-US" altLang="en-US" sz="2000" i="1" dirty="0">
                <a:latin typeface="Arial" panose="020B0604020202020204" pitchFamily="34" charset="0"/>
              </a:rPr>
              <a:t>https;//doi.org/10. 1108/IJCHM-09-2016-0547</a:t>
            </a:r>
          </a:p>
          <a:p>
            <a:pPr>
              <a:buFont typeface="Arial" panose="020B0604020202020204" pitchFamily="34" charset="0"/>
              <a:buNone/>
            </a:pPr>
            <a:endParaRPr lang="en-US" altLang="en-US" sz="2000" i="1" dirty="0">
              <a:latin typeface="Arial" panose="020B0604020202020204" pitchFamily="34" charset="0"/>
            </a:endParaRPr>
          </a:p>
          <a:p>
            <a:pPr>
              <a:buFont typeface="Arial" panose="020B0604020202020204" pitchFamily="34" charset="0"/>
              <a:buNone/>
            </a:pPr>
            <a:r>
              <a:rPr lang="en-US" altLang="en-US" sz="2000" i="1" dirty="0">
                <a:latin typeface="Arial" panose="020B0604020202020204" pitchFamily="34" charset="0"/>
              </a:rPr>
              <a:t>   Amazon  UK,2021 . Our Culture.[online]  UK About Amazon. Available at:</a:t>
            </a:r>
          </a:p>
          <a:p>
            <a:pPr>
              <a:buFont typeface="Arial" panose="020B0604020202020204" pitchFamily="34" charset="0"/>
              <a:buNone/>
            </a:pPr>
            <a:r>
              <a:rPr lang="en-US" altLang="en-US" sz="2000" i="1" dirty="0">
                <a:latin typeface="Arial" panose="020B0604020202020204" pitchFamily="34" charset="0"/>
                <a:hlinkClick r:id="rId4"/>
              </a:rPr>
              <a:t>https://www.aboutamazon.co.uk/working-at-amazon/our-culture[Accessed</a:t>
            </a:r>
            <a:r>
              <a:rPr lang="en-US" altLang="en-US" sz="2000" i="1" dirty="0">
                <a:latin typeface="Arial" panose="020B0604020202020204" pitchFamily="34" charset="0"/>
              </a:rPr>
              <a:t> 23 </a:t>
            </a:r>
            <a:r>
              <a:rPr lang="en-US" altLang="en-US" sz="2000" i="1" dirty="0" err="1">
                <a:latin typeface="Arial" panose="020B0604020202020204" pitchFamily="34" charset="0"/>
              </a:rPr>
              <a:t>Noember</a:t>
            </a:r>
            <a:r>
              <a:rPr lang="en-US" altLang="en-US" sz="2000" i="1" dirty="0">
                <a:latin typeface="Arial" panose="020B0604020202020204" pitchFamily="34" charset="0"/>
              </a:rPr>
              <a:t>  2021.</a:t>
            </a:r>
          </a:p>
          <a:p>
            <a:pPr>
              <a:buFont typeface="Arial" panose="020B0604020202020204" pitchFamily="34" charset="0"/>
              <a:buNone/>
            </a:pPr>
            <a:endParaRPr lang="en-US" altLang="en-US" sz="2000" i="1" dirty="0">
              <a:latin typeface="Arial" panose="020B0604020202020204" pitchFamily="34" charset="0"/>
            </a:endParaRPr>
          </a:p>
          <a:p>
            <a:pPr>
              <a:buFont typeface="Arial" panose="020B0604020202020204" pitchFamily="34" charset="0"/>
              <a:buNone/>
            </a:pPr>
            <a:endParaRPr lang="en-US" altLang="en-US" sz="2000" i="1" dirty="0">
              <a:latin typeface="Arial" panose="020B0604020202020204" pitchFamily="34" charset="0"/>
            </a:endParaRPr>
          </a:p>
          <a:p>
            <a:pPr>
              <a:buFont typeface="Arial" panose="020B0604020202020204" pitchFamily="34" charset="0"/>
              <a:buNone/>
            </a:pPr>
            <a:endParaRPr lang="en-US" altLang="en-US" sz="2000" i="1" dirty="0">
              <a:latin typeface="Arial" panose="020B0604020202020204" pitchFamily="34" charset="0"/>
            </a:endParaRPr>
          </a:p>
          <a:p>
            <a:pPr>
              <a:buFont typeface="Arial" panose="020B0604020202020204" pitchFamily="34" charset="0"/>
              <a:buNone/>
            </a:pPr>
            <a:endParaRPr lang="en-US" altLang="en-US" sz="2000" dirty="0">
              <a:latin typeface="Arial" panose="020B0604020202020204" pitchFamily="34" charset="0"/>
            </a:endParaRPr>
          </a:p>
          <a:p>
            <a:pPr algn="just">
              <a:spcBef>
                <a:spcPct val="50000"/>
              </a:spcBef>
              <a:buFont typeface="Arial" panose="020B0604020202020204" pitchFamily="34" charset="0"/>
              <a:buNone/>
            </a:pPr>
            <a:r>
              <a:rPr lang="en-US" altLang="en-US" sz="2000" dirty="0">
                <a:latin typeface="Arial" panose="020B0604020202020204" pitchFamily="34" charset="0"/>
              </a:rPr>
              <a:t> </a:t>
            </a:r>
          </a:p>
        </p:txBody>
      </p:sp>
    </p:spTree>
    <p:extLst>
      <p:ext uri="{BB962C8B-B14F-4D97-AF65-F5344CB8AC3E}">
        <p14:creationId xmlns:p14="http://schemas.microsoft.com/office/powerpoint/2010/main" val="1476127958"/>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497F2D8AE153124389A81730E392BE38" ma:contentTypeVersion="14" ma:contentTypeDescription="Create a new document." ma:contentTypeScope="" ma:versionID="024f10f437f054309b347c1b587ed293">
  <xsd:schema xmlns:xsd="http://www.w3.org/2001/XMLSchema" xmlns:xs="http://www.w3.org/2001/XMLSchema" xmlns:p="http://schemas.microsoft.com/office/2006/metadata/properties" xmlns:ns3="0c664b51-63af-4b9d-8d70-3880ca420fc4" xmlns:ns4="d1ca41dc-05f3-4340-86ae-42a3158c68b4" targetNamespace="http://schemas.microsoft.com/office/2006/metadata/properties" ma:root="true" ma:fieldsID="9276c2289cec381d0a3e8e7668b79dd0" ns3:_="" ns4:_="">
    <xsd:import namespace="0c664b51-63af-4b9d-8d70-3880ca420fc4"/>
    <xsd:import namespace="d1ca41dc-05f3-4340-86ae-42a3158c68b4"/>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OCR" minOccurs="0"/>
                <xsd:element ref="ns3:MediaServiceGenerationTime" minOccurs="0"/>
                <xsd:element ref="ns3:MediaServiceEventHashCode" minOccurs="0"/>
                <xsd:element ref="ns3:MediaLengthInSeconds" minOccurs="0"/>
                <xsd:element ref="ns3:MediaServiceLocation"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c664b51-63af-4b9d-8d70-3880ca420fc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Tags" ma:index="11" nillable="true" ma:displayName="Tags" ma:internalName="MediaServiceAutoTags" ma:readOnly="true">
      <xsd:simpleType>
        <xsd:restriction base="dms:Text"/>
      </xsd:simpleType>
    </xsd:element>
    <xsd:element name="MediaServiceOCR" ma:index="12" nillable="true" ma:displayName="Extracted Text" ma:internalName="MediaServiceOCR" ma:readOnly="true">
      <xsd:simpleType>
        <xsd:restriction base="dms:Note">
          <xsd:maxLength value="255"/>
        </xsd:restriction>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Length (seconds)" ma:internalName="MediaLengthInSeconds" ma:readOnly="true">
      <xsd:simpleType>
        <xsd:restriction base="dms:Unknown"/>
      </xsd:simpleType>
    </xsd:element>
    <xsd:element name="MediaServiceLocation" ma:index="16" nillable="true" ma:displayName="Location" ma:internalName="MediaServiceLocation"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d1ca41dc-05f3-4340-86ae-42a3158c68b4" elementFormDefault="qualified">
    <xsd:import namespace="http://schemas.microsoft.com/office/2006/documentManagement/types"/>
    <xsd:import namespace="http://schemas.microsoft.com/office/infopath/2007/PartnerControls"/>
    <xsd:element name="SharedWithUsers" ma:index="1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Shared With Details" ma:internalName="SharedWithDetails" ma:readOnly="true">
      <xsd:simpleType>
        <xsd:restriction base="dms:Note">
          <xsd:maxLength value="255"/>
        </xsd:restriction>
      </xsd:simpleType>
    </xsd:element>
    <xsd:element name="SharingHintHash" ma:index="21"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72D62371-C8BC-4CBE-9AE6-C9B2C4B58A9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c664b51-63af-4b9d-8d70-3880ca420fc4"/>
    <ds:schemaRef ds:uri="d1ca41dc-05f3-4340-86ae-42a3158c68b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47471C37-E59E-41BD-B0E0-ED0688EF9EDC}">
  <ds:schemaRefs>
    <ds:schemaRef ds:uri="http://schemas.microsoft.com/sharepoint/v3/contenttype/forms"/>
  </ds:schemaRefs>
</ds:datastoreItem>
</file>

<file path=customXml/itemProps3.xml><?xml version="1.0" encoding="utf-8"?>
<ds:datastoreItem xmlns:ds="http://schemas.openxmlformats.org/officeDocument/2006/customXml" ds:itemID="{C212F337-C74B-478D-8DAA-D85679D5B545}">
  <ds:schemaRefs>
    <ds:schemaRef ds:uri="0c664b51-63af-4b9d-8d70-3880ca420fc4"/>
    <ds:schemaRef ds:uri="http://www.w3.org/XML/1998/namespace"/>
    <ds:schemaRef ds:uri="http://schemas.microsoft.com/office/2006/documentManagement/types"/>
    <ds:schemaRef ds:uri="http://schemas.openxmlformats.org/package/2006/metadata/core-properties"/>
    <ds:schemaRef ds:uri="http://purl.org/dc/terms/"/>
    <ds:schemaRef ds:uri="http://schemas.microsoft.com/office/2006/metadata/properties"/>
    <ds:schemaRef ds:uri="d1ca41dc-05f3-4340-86ae-42a3158c68b4"/>
    <ds:schemaRef ds:uri="http://schemas.microsoft.com/office/infopath/2007/PartnerControls"/>
    <ds:schemaRef ds:uri="http://purl.org/dc/dcmitype/"/>
    <ds:schemaRef ds:uri="http://purl.org/dc/elements/1.1/"/>
  </ds:schemaRefs>
</ds:datastoreItem>
</file>

<file path=docProps/app.xml><?xml version="1.0" encoding="utf-8"?>
<Properties xmlns="http://schemas.openxmlformats.org/officeDocument/2006/extended-properties" xmlns:vt="http://schemas.openxmlformats.org/officeDocument/2006/docPropsVTypes">
  <Template>PPT template</Template>
  <TotalTime>0</TotalTime>
  <Words>2127</Words>
  <Application>Microsoft Office PowerPoint</Application>
  <PresentationFormat>Expunere pe ecran (4:3)</PresentationFormat>
  <Paragraphs>227</Paragraphs>
  <Slides>11</Slides>
  <Notes>7</Notes>
  <HiddenSlides>0</HiddenSlides>
  <MMClips>0</MMClips>
  <ScaleCrop>false</ScaleCrop>
  <HeadingPairs>
    <vt:vector size="4" baseType="variant">
      <vt:variant>
        <vt:lpstr>Temă</vt:lpstr>
      </vt:variant>
      <vt:variant>
        <vt:i4>1</vt:i4>
      </vt:variant>
      <vt:variant>
        <vt:lpstr>Titluri diapozitive</vt:lpstr>
      </vt:variant>
      <vt:variant>
        <vt:i4>11</vt:i4>
      </vt:variant>
    </vt:vector>
  </HeadingPairs>
  <TitlesOfParts>
    <vt:vector size="12" baseType="lpstr">
      <vt:lpstr>20140311PresentationUWTSDTemplate</vt:lpstr>
      <vt:lpstr>Introducing the Modern Workplace LCBB4003 – Presentation    </vt:lpstr>
      <vt:lpstr>Prezentare PowerPoint</vt:lpstr>
      <vt:lpstr>Prezentare PowerPoint</vt:lpstr>
      <vt:lpstr>Prezentare PowerPoint</vt:lpstr>
      <vt:lpstr>Prezentare PowerPoint</vt:lpstr>
      <vt:lpstr>Prezentare PowerPoint</vt:lpstr>
      <vt:lpstr>Prezentare PowerPoint</vt:lpstr>
      <vt:lpstr>Prezentare PowerPoint</vt:lpstr>
      <vt:lpstr>Prezentare PowerPoint</vt:lpstr>
      <vt:lpstr>Prezentare PowerPoint</vt:lpstr>
      <vt:lpstr>Prezentare PowerPoint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Introducing the Modern Workplace LCBB4003 – Presentation    </dc:title>
  <dc:creator/>
  <cp:lastModifiedBy/>
  <cp:revision>6</cp:revision>
  <dcterms:created xsi:type="dcterms:W3CDTF">2021-11-25T12:35:14Z</dcterms:created>
  <dcterms:modified xsi:type="dcterms:W3CDTF">2021-12-12T18:24:53Z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0x010100497F2D8AE153124389A81730E392BE38</vt:lpwstr>
  </property>
</Properties>
</file>