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8" r:id="rId5"/>
    <p:sldId id="297" r:id="rId6"/>
    <p:sldId id="447" r:id="rId7"/>
    <p:sldId id="256" r:id="rId8"/>
    <p:sldId id="257" r:id="rId9"/>
    <p:sldId id="448" r:id="rId10"/>
    <p:sldId id="449" r:id="rId11"/>
    <p:sldId id="450" r:id="rId12"/>
    <p:sldId id="451" r:id="rId13"/>
    <p:sldId id="306" r:id="rId14"/>
    <p:sldId id="307" r:id="rId15"/>
    <p:sldId id="308" r:id="rId16"/>
    <p:sldId id="309" r:id="rId17"/>
    <p:sldId id="305" r:id="rId18"/>
    <p:sldId id="259" r:id="rId19"/>
    <p:sldId id="260" r:id="rId20"/>
    <p:sldId id="261" r:id="rId21"/>
    <p:sldId id="292" r:id="rId22"/>
    <p:sldId id="298" r:id="rId23"/>
    <p:sldId id="299" r:id="rId24"/>
    <p:sldId id="300" r:id="rId25"/>
    <p:sldId id="301" r:id="rId26"/>
    <p:sldId id="296" r:id="rId27"/>
    <p:sldId id="281" r:id="rId28"/>
    <p:sldId id="290" r:id="rId29"/>
    <p:sldId id="291" r:id="rId30"/>
    <p:sldId id="302" r:id="rId31"/>
    <p:sldId id="303" r:id="rId32"/>
    <p:sldId id="287" r:id="rId33"/>
    <p:sldId id="446" r:id="rId34"/>
    <p:sldId id="311" r:id="rId35"/>
    <p:sldId id="310" r:id="rId36"/>
    <p:sldId id="288" r:id="rId37"/>
    <p:sldId id="304"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18/03/2026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4093417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234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2" name="Google Shape;82;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657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8" name="Google Shape;88;p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31519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 name="Google Shape;94;p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1719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 name="Google Shape;99;p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06781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6730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11111619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jack@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sketchfab.com/3d-models/hepatitis-b-6b3bb74e48c94fdc9a8cba454c54601d" TargetMode="External"/><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blogs.imperial.ac.uk/imperial-medicine/2019/11/06/how-reconstructing-the-past-hepatitis-b-epidemic-can-help-prevent-liver-cancer-in-the-future/" TargetMode="External"/><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creativecommons.org/licenses/by-nd/3.0/"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pexels.com/photo/person-washing-his-hand-545014/"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medical03/h/hepatitis-b.html"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cdc.gov/csels/dsepd/ss1978/index.htm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cdc.gov/" TargetMode="External"/><Relationship Id="rId1" Type="http://schemas.openxmlformats.org/officeDocument/2006/relationships/slideLayout" Target="../slideLayouts/slideLayout2.xml"/><Relationship Id="rId5" Type="http://schemas.openxmlformats.org/officeDocument/2006/relationships/hyperlink" Target="https://www.who.int/"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a:solidFill>
                  <a:schemeClr val="bg1"/>
                </a:solidFill>
                <a:cs typeface="Arial" panose="020B0604020202020204" pitchFamily="34" charset="0"/>
              </a:rPr>
              <a:t>INTRODUCTION TO PUBLIC HEALTH</a:t>
            </a:r>
            <a:endParaRPr lang="en-GB" sz="3200" i="1">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7962" y="5105400"/>
            <a:ext cx="5616624" cy="1752600"/>
          </a:xfrm>
        </p:spPr>
        <p:txBody>
          <a:bodyPr>
            <a:normAutofit/>
          </a:bodyPr>
          <a:lstStyle/>
          <a:p>
            <a:r>
              <a:rPr lang="en-GB" sz="2800" b="1">
                <a:solidFill>
                  <a:schemeClr val="bg1"/>
                </a:solidFill>
                <a:cs typeface="Arial" panose="020B0604020202020204" pitchFamily="34" charset="0"/>
              </a:rPr>
              <a:t>Module Leader: ODETTE JACK</a:t>
            </a:r>
          </a:p>
          <a:p>
            <a:r>
              <a:rPr lang="en-GB" sz="2800" b="1">
                <a:solidFill>
                  <a:schemeClr val="bg1"/>
                </a:solidFill>
                <a:cs typeface="Arial" panose="020B0604020202020204" pitchFamily="34" charset="0"/>
                <a:hlinkClick r:id="rId3"/>
              </a:rPr>
              <a:t>O.jack@uwtsd.ac.uk</a:t>
            </a:r>
            <a:r>
              <a:rPr lang="en-GB" sz="2800" b="1">
                <a:solidFill>
                  <a:schemeClr val="bg1"/>
                </a:solidFill>
                <a:cs typeface="Arial" panose="020B0604020202020204" pitchFamily="34" charset="0"/>
              </a:rPr>
              <a:t> </a:t>
            </a:r>
          </a:p>
        </p:txBody>
      </p:sp>
      <p:sp>
        <p:nvSpPr>
          <p:cNvPr id="5" name="TextBox 4">
            <a:extLst>
              <a:ext uri="{FF2B5EF4-FFF2-40B4-BE49-F238E27FC236}">
                <a16:creationId xmlns:a16="http://schemas.microsoft.com/office/drawing/2014/main" id="{A241E7F5-8D1F-4694-5F7B-54DC6A67B496}"/>
              </a:ext>
            </a:extLst>
          </p:cNvPr>
          <p:cNvSpPr txBox="1"/>
          <p:nvPr/>
        </p:nvSpPr>
        <p:spPr>
          <a:xfrm>
            <a:off x="827584" y="2103156"/>
            <a:ext cx="6984776" cy="584775"/>
          </a:xfrm>
          <a:prstGeom prst="rect">
            <a:avLst/>
          </a:prstGeom>
          <a:noFill/>
        </p:spPr>
        <p:txBody>
          <a:bodyPr wrap="square">
            <a:spAutoFit/>
          </a:bodyPr>
          <a:lstStyle/>
          <a:p>
            <a:pPr algn="ctr"/>
            <a:r>
              <a:rPr lang="en-GB" sz="3200" b="1" i="1">
                <a:solidFill>
                  <a:schemeClr val="bg1"/>
                </a:solidFill>
                <a:cs typeface="Arial" panose="020B0604020202020204" pitchFamily="34" charset="0"/>
              </a:rPr>
              <a:t>Assignment 1</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a:solidFill>
                  <a:schemeClr val="bg1"/>
                </a:solidFill>
                <a:cs typeface="Arial" panose="020B0604020202020204" pitchFamily="34" charset="0"/>
              </a:rPr>
              <a:t>LCHS4008</a:t>
            </a:r>
            <a:endParaRPr lang="en-GB" sz="3200" b="1">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19E0-A356-1E1D-DB00-F8EC2EF04BD5}"/>
              </a:ext>
            </a:extLst>
          </p:cNvPr>
          <p:cNvSpPr>
            <a:spLocks noGrp="1"/>
          </p:cNvSpPr>
          <p:nvPr>
            <p:ph type="title"/>
          </p:nvPr>
        </p:nvSpPr>
        <p:spPr/>
        <p:txBody>
          <a:bodyPr/>
          <a:lstStyle/>
          <a:p>
            <a:r>
              <a:rPr lang="en-GB"/>
              <a:t>Group (Hepatitis B)</a:t>
            </a:r>
          </a:p>
        </p:txBody>
      </p:sp>
      <p:sp>
        <p:nvSpPr>
          <p:cNvPr id="3" name="Content Placeholder 2">
            <a:extLst>
              <a:ext uri="{FF2B5EF4-FFF2-40B4-BE49-F238E27FC236}">
                <a16:creationId xmlns:a16="http://schemas.microsoft.com/office/drawing/2014/main" id="{653FDE4F-F10D-85D8-EBDD-912C02AD7BC8}"/>
              </a:ext>
            </a:extLst>
          </p:cNvPr>
          <p:cNvSpPr>
            <a:spLocks noGrp="1"/>
          </p:cNvSpPr>
          <p:nvPr>
            <p:ph idx="1"/>
          </p:nvPr>
        </p:nvSpPr>
        <p:spPr/>
        <p:txBody>
          <a:bodyPr/>
          <a:lstStyle/>
          <a:p>
            <a:pPr fontAlgn="base"/>
            <a:r>
              <a:rPr lang="en-GB" sz="2800"/>
              <a:t>LEILA GULYAS- 2514995.</a:t>
            </a:r>
          </a:p>
          <a:p>
            <a:pPr fontAlgn="base"/>
            <a:r>
              <a:rPr lang="en-GB" sz="2800"/>
              <a:t>ELENA STEFANOVA- 2517978.</a:t>
            </a:r>
            <a:r>
              <a:rPr lang="en-US" sz="2800"/>
              <a:t>​</a:t>
            </a:r>
          </a:p>
          <a:p>
            <a:pPr fontAlgn="base"/>
            <a:r>
              <a:rPr lang="en-GB" sz="2800"/>
              <a:t>GLORIA IYEVHOBU-2510902</a:t>
            </a:r>
            <a:r>
              <a:rPr lang="en-US" sz="2800"/>
              <a:t>​</a:t>
            </a:r>
          </a:p>
          <a:p>
            <a:pPr fontAlgn="base"/>
            <a:r>
              <a:rPr lang="en-GB" sz="2800"/>
              <a:t>DARIANNY SANTANA VALDEZ- 2440015</a:t>
            </a:r>
            <a:r>
              <a:rPr lang="en-US" sz="2800"/>
              <a:t>​</a:t>
            </a:r>
          </a:p>
          <a:p>
            <a:pPr fontAlgn="base"/>
            <a:r>
              <a:rPr lang="en-GB" sz="2800"/>
              <a:t>YOCASTA ISABEL RODRÍGUEZ- 2514330</a:t>
            </a:r>
            <a:r>
              <a:rPr lang="en-GB"/>
              <a:t>​</a:t>
            </a:r>
          </a:p>
          <a:p>
            <a:endParaRPr lang="en-GB"/>
          </a:p>
        </p:txBody>
      </p:sp>
    </p:spTree>
    <p:extLst>
      <p:ext uri="{BB962C8B-B14F-4D97-AF65-F5344CB8AC3E}">
        <p14:creationId xmlns:p14="http://schemas.microsoft.com/office/powerpoint/2010/main" val="2252597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2EAE2-702B-AF9C-2474-75A54DEF05D1}"/>
              </a:ext>
            </a:extLst>
          </p:cNvPr>
          <p:cNvSpPr>
            <a:spLocks noGrp="1"/>
          </p:cNvSpPr>
          <p:nvPr>
            <p:ph type="title"/>
          </p:nvPr>
        </p:nvSpPr>
        <p:spPr/>
        <p:txBody>
          <a:bodyPr>
            <a:normAutofit/>
          </a:bodyPr>
          <a:lstStyle/>
          <a:p>
            <a:r>
              <a:rPr lang="en-GB" sz="3200"/>
              <a:t>OVERVIEW</a:t>
            </a:r>
          </a:p>
        </p:txBody>
      </p:sp>
      <p:sp>
        <p:nvSpPr>
          <p:cNvPr id="3" name="Content Placeholder 2">
            <a:extLst>
              <a:ext uri="{FF2B5EF4-FFF2-40B4-BE49-F238E27FC236}">
                <a16:creationId xmlns:a16="http://schemas.microsoft.com/office/drawing/2014/main" id="{CC53F293-FE32-16D3-F595-429FB2E98661}"/>
              </a:ext>
            </a:extLst>
          </p:cNvPr>
          <p:cNvSpPr>
            <a:spLocks noGrp="1"/>
          </p:cNvSpPr>
          <p:nvPr>
            <p:ph idx="1"/>
          </p:nvPr>
        </p:nvSpPr>
        <p:spPr/>
        <p:txBody>
          <a:bodyPr>
            <a:normAutofit fontScale="85000" lnSpcReduction="20000"/>
          </a:bodyPr>
          <a:lstStyle/>
          <a:p>
            <a:r>
              <a:rPr lang="en-GB">
                <a:latin typeface="New time roman"/>
                <a:cs typeface="Arial" panose="020B0604020202020204" pitchFamily="34" charset="0"/>
              </a:rPr>
              <a:t>STRATEGIES TO MEASURE HEPATITIS B</a:t>
            </a:r>
          </a:p>
          <a:p>
            <a:r>
              <a:rPr lang="en-GB"/>
              <a:t>Main approaches and strategies used to monitor Hepatitis B </a:t>
            </a:r>
          </a:p>
          <a:p>
            <a:r>
              <a:rPr lang="en-GB">
                <a:latin typeface="Arial"/>
                <a:ea typeface="Arial"/>
                <a:cs typeface="Arial"/>
                <a:sym typeface="Arial"/>
              </a:rPr>
              <a:t>Main approaches and strategies used to </a:t>
            </a:r>
            <a:r>
              <a:rPr lang="en-GB">
                <a:solidFill>
                  <a:srgbClr val="FF0000"/>
                </a:solidFill>
                <a:latin typeface="Arial"/>
                <a:ea typeface="Arial"/>
                <a:cs typeface="Arial"/>
                <a:sym typeface="Arial"/>
              </a:rPr>
              <a:t>control</a:t>
            </a:r>
            <a:r>
              <a:rPr lang="en-GB">
                <a:latin typeface="Arial"/>
                <a:ea typeface="Arial"/>
                <a:cs typeface="Arial"/>
                <a:sym typeface="Arial"/>
              </a:rPr>
              <a:t> HAPATITIS B</a:t>
            </a:r>
            <a:endParaRPr lang="en-GB"/>
          </a:p>
          <a:p>
            <a:r>
              <a:rPr lang="en-GB">
                <a:latin typeface="Arial" panose="020B0604020202020204" pitchFamily="34" charset="0"/>
                <a:ea typeface="Calibri" panose="020F0502020204030204" pitchFamily="34" charset="0"/>
              </a:rPr>
              <a:t>What policies and strategies are available to the UK government to maintain public health?</a:t>
            </a:r>
            <a:endParaRPr lang="en-GB"/>
          </a:p>
          <a:p>
            <a:r>
              <a:rPr lang="en-GB" kern="100"/>
              <a:t>Health Education for Parent to Address Hepatitis B Outbreak</a:t>
            </a:r>
            <a:br>
              <a:rPr lang="en-GB"/>
            </a:br>
            <a:endParaRPr lang="en-GB"/>
          </a:p>
          <a:p>
            <a:endParaRPr lang="en-GB"/>
          </a:p>
        </p:txBody>
      </p:sp>
    </p:spTree>
    <p:extLst>
      <p:ext uri="{BB962C8B-B14F-4D97-AF65-F5344CB8AC3E}">
        <p14:creationId xmlns:p14="http://schemas.microsoft.com/office/powerpoint/2010/main" val="185506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a:t>Introduction</a:t>
            </a:r>
            <a:endParaRPr/>
          </a:p>
        </p:txBody>
      </p:sp>
      <p:sp>
        <p:nvSpPr>
          <p:cNvPr id="79" name="Google Shape;79;p13"/>
          <p:cNvSpPr txBox="1">
            <a:spLocks noGrp="1"/>
          </p:cNvSpPr>
          <p:nvPr>
            <p:ph type="body" idx="1"/>
          </p:nvPr>
        </p:nvSpPr>
        <p:spPr>
          <a:xfrm>
            <a:off x="195995" y="1196700"/>
            <a:ext cx="9144000" cy="4464600"/>
          </a:xfrm>
          <a:prstGeom prst="rect">
            <a:avLst/>
          </a:prstGeom>
          <a:noFill/>
          <a:ln>
            <a:noFill/>
          </a:ln>
        </p:spPr>
        <p:txBody>
          <a:bodyPr spcFirstLastPara="1" wrap="square" lIns="91425" tIns="45700" rIns="91425" bIns="45700" anchor="t" anchorCtr="0">
            <a:normAutofit fontScale="25000" lnSpcReduction="20000"/>
          </a:bodyPr>
          <a:lstStyle/>
          <a:p>
            <a:pPr marL="342900" lvl="0" indent="-139700" algn="l" rtl="0">
              <a:spcBef>
                <a:spcPts val="0"/>
              </a:spcBef>
              <a:spcAft>
                <a:spcPts val="0"/>
              </a:spcAft>
              <a:buClr>
                <a:schemeClr val="dk1"/>
              </a:buClr>
              <a:buSzPct val="100000"/>
              <a:buNone/>
            </a:pPr>
            <a:endParaRPr sz="3200" b="1"/>
          </a:p>
          <a:p>
            <a:pPr marL="0" lvl="0" indent="0" algn="l" rtl="0">
              <a:lnSpc>
                <a:spcPct val="150000"/>
              </a:lnSpc>
              <a:spcBef>
                <a:spcPts val="0"/>
              </a:spcBef>
              <a:spcAft>
                <a:spcPts val="0"/>
              </a:spcAft>
              <a:buClr>
                <a:schemeClr val="dk1"/>
              </a:buClr>
              <a:buSzPts val="275"/>
              <a:buFont typeface="Arial"/>
              <a:buNone/>
            </a:pPr>
            <a:r>
              <a:rPr lang="en-GB" sz="8000">
                <a:highlight>
                  <a:srgbClr val="FFFFFF"/>
                </a:highlight>
                <a:latin typeface="New time roman"/>
                <a:ea typeface="Arial"/>
                <a:cs typeface="Arial"/>
                <a:sym typeface="Arial"/>
              </a:rPr>
              <a:t>Hepatitis B is an infectious disease known to be potentially fatal, which is caused by the hepatitis B virus (HBV), a partially double-stranded DNA virus that infects liver cells (hepatocytes). The infection may present as acute (short-term) or chronic (long-term) illness. Chronic hepatitis B occurs when the virus remains in the body for more than six months and may cause progressive liver damage, cirrhosis, liver failure, and hepatocellular carcinoma (WHO, 2023). HBV is transmitted through exposure to infected blood and body fluids, including perinatal transmission from mother to child, unprotected sexual contact, unsafe injections, and contaminated medical or cosmetic instruments (NHS, 2023; </a:t>
            </a:r>
            <a:r>
              <a:rPr lang="en-GB" sz="8000" err="1">
                <a:highlight>
                  <a:srgbClr val="FFFFFF"/>
                </a:highlight>
                <a:latin typeface="New time roman"/>
                <a:ea typeface="Arial"/>
                <a:cs typeface="Arial"/>
                <a:sym typeface="Arial"/>
              </a:rPr>
              <a:t>Terrault</a:t>
            </a:r>
            <a:r>
              <a:rPr lang="en-GB" sz="8000">
                <a:highlight>
                  <a:srgbClr val="FFFFFF"/>
                </a:highlight>
                <a:latin typeface="New time roman"/>
                <a:ea typeface="Arial"/>
                <a:cs typeface="Arial"/>
                <a:sym typeface="Arial"/>
              </a:rPr>
              <a:t> et al., 2018).</a:t>
            </a:r>
            <a:endParaRPr sz="8000">
              <a:highlight>
                <a:srgbClr val="FFFFFF"/>
              </a:highlight>
              <a:latin typeface="New time roman"/>
              <a:ea typeface="Arial"/>
              <a:cs typeface="Arial"/>
              <a:sym typeface="Arial"/>
            </a:endParaRPr>
          </a:p>
          <a:p>
            <a:pPr marL="0" lvl="0" indent="0" algn="l" rtl="0">
              <a:spcBef>
                <a:spcPts val="800"/>
              </a:spcBef>
              <a:spcAft>
                <a:spcPts val="0"/>
              </a:spcAft>
              <a:buNone/>
            </a:pPr>
            <a:endParaRPr/>
          </a:p>
        </p:txBody>
      </p:sp>
    </p:spTree>
    <p:extLst>
      <p:ext uri="{BB962C8B-B14F-4D97-AF65-F5344CB8AC3E}">
        <p14:creationId xmlns:p14="http://schemas.microsoft.com/office/powerpoint/2010/main" val="4939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4"/>
          <p:cNvSpPr txBox="1">
            <a:spLocks noGrp="1"/>
          </p:cNvSpPr>
          <p:nvPr>
            <p:ph type="title"/>
          </p:nvPr>
        </p:nvSpPr>
        <p:spPr>
          <a:xfrm>
            <a:off x="108850" y="117225"/>
            <a:ext cx="9144000" cy="12309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1100"/>
              <a:buFont typeface="Arial"/>
              <a:buNone/>
            </a:pPr>
            <a:r>
              <a:rPr lang="en-GB" sz="2500" b="1"/>
              <a:t>Prevalence and Incidence for the United Kingdom</a:t>
            </a:r>
            <a:endParaRPr sz="2500" b="1"/>
          </a:p>
        </p:txBody>
      </p:sp>
      <p:sp>
        <p:nvSpPr>
          <p:cNvPr id="85" name="Google Shape;85;p14"/>
          <p:cNvSpPr txBox="1">
            <a:spLocks noGrp="1"/>
          </p:cNvSpPr>
          <p:nvPr>
            <p:ph type="body" idx="1"/>
          </p:nvPr>
        </p:nvSpPr>
        <p:spPr>
          <a:xfrm>
            <a:off x="73717" y="1124744"/>
            <a:ext cx="9035100" cy="460851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800"/>
              <a:t>Hepatitis B is considered a low-prevalence infection in the UK compared to global endemic areas like sub-Saharan Africa and East Asia. In England, approximately 268,000 people are thought to be patients of chronic hepatitis B infection, around 0.58% of the population. Prevalence is highest in London (about 1.4%), mainly from populations migrating from higher-prevalence countries (UKHSA, 2023). The incidence of acute hepatitis B is still low, with recent surveillance data suggesting between 0.4 and 0.5 new cases per 100,000 population per year (UKHSA, 2023). Undiagnosed chronic infection is a major public health threat despite low incidence.</a:t>
            </a:r>
            <a:endParaRPr sz="1800"/>
          </a:p>
          <a:p>
            <a:pPr marL="0" lvl="0" indent="0" algn="l" rtl="0">
              <a:spcBef>
                <a:spcPts val="0"/>
              </a:spcBef>
              <a:spcAft>
                <a:spcPts val="0"/>
              </a:spcAft>
              <a:buNone/>
            </a:pPr>
            <a:r>
              <a:rPr lang="en-GB" sz="1800"/>
              <a:t> </a:t>
            </a:r>
            <a:r>
              <a:rPr lang="en-GB" sz="2500" b="1"/>
              <a:t>Morbidity and Mortality</a:t>
            </a:r>
            <a:r>
              <a:rPr lang="en-GB" sz="1800" b="1"/>
              <a:t>. </a:t>
            </a:r>
            <a:endParaRPr sz="1800" b="1"/>
          </a:p>
          <a:p>
            <a:pPr marL="0" lvl="0" indent="0" algn="l" rtl="0">
              <a:spcBef>
                <a:spcPts val="0"/>
              </a:spcBef>
              <a:spcAft>
                <a:spcPts val="0"/>
              </a:spcAft>
              <a:buNone/>
            </a:pPr>
            <a:r>
              <a:rPr lang="en-GB" sz="1800"/>
              <a:t>Chronic hepatitis B is a core player in liver diseases. Chronic viral replication results in ongoing hepatic inflammation, fibrosis, cirrhosis and an elevated risk of hepatocellular carcinoma (</a:t>
            </a:r>
            <a:r>
              <a:rPr lang="en-GB" sz="1800" err="1"/>
              <a:t>Terrault</a:t>
            </a:r>
            <a:r>
              <a:rPr lang="en-GB" sz="1800"/>
              <a:t> et al., 2018). Mortality from hepatitis B associated with hepatitis B is between 0.18 and 0.35 per 100,000 population in England every year (UKHSA, 2023). Worldwide, hepatitis B continues to be a significant burden of disease, representing an estimated 1.1 million deaths each year from cirrhosis and liver cancer (WHO, 2023). The chronic asymptomatic course causes late diagnosis with increased morbidity</a:t>
            </a:r>
            <a:r>
              <a:rPr lang="en-GB" sz="1700"/>
              <a:t>.</a:t>
            </a:r>
            <a:endParaRPr sz="1700"/>
          </a:p>
        </p:txBody>
      </p:sp>
    </p:spTree>
    <p:extLst>
      <p:ext uri="{BB962C8B-B14F-4D97-AF65-F5344CB8AC3E}">
        <p14:creationId xmlns:p14="http://schemas.microsoft.com/office/powerpoint/2010/main" val="367647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3FC2A-BBD9-A440-8570-489FA387F89F}"/>
              </a:ext>
            </a:extLst>
          </p:cNvPr>
          <p:cNvSpPr>
            <a:spLocks noGrp="1"/>
          </p:cNvSpPr>
          <p:nvPr>
            <p:ph type="ctrTitle"/>
          </p:nvPr>
        </p:nvSpPr>
        <p:spPr>
          <a:xfrm>
            <a:off x="390907" y="1585798"/>
            <a:ext cx="2596677" cy="2210595"/>
          </a:xfrm>
        </p:spPr>
        <p:txBody>
          <a:bodyPr anchor="t">
            <a:normAutofit/>
          </a:bodyPr>
          <a:lstStyle/>
          <a:p>
            <a:r>
              <a:rPr lang="en-GB" sz="3600"/>
              <a:t>Strategies to measure</a:t>
            </a:r>
          </a:p>
        </p:txBody>
      </p:sp>
      <p:sp>
        <p:nvSpPr>
          <p:cNvPr id="3" name="Subtitle 2">
            <a:extLst>
              <a:ext uri="{FF2B5EF4-FFF2-40B4-BE49-F238E27FC236}">
                <a16:creationId xmlns:a16="http://schemas.microsoft.com/office/drawing/2014/main" id="{61EFC3B6-3014-4552-10E1-B8750DC555BE}"/>
              </a:ext>
            </a:extLst>
          </p:cNvPr>
          <p:cNvSpPr>
            <a:spLocks noGrp="1"/>
          </p:cNvSpPr>
          <p:nvPr>
            <p:ph type="subTitle" idx="1"/>
          </p:nvPr>
        </p:nvSpPr>
        <p:spPr>
          <a:xfrm>
            <a:off x="388400" y="4219088"/>
            <a:ext cx="2596677" cy="1293022"/>
          </a:xfrm>
        </p:spPr>
        <p:txBody>
          <a:bodyPr anchor="t">
            <a:normAutofit fontScale="85000" lnSpcReduction="20000"/>
          </a:bodyPr>
          <a:lstStyle/>
          <a:p>
            <a:r>
              <a:rPr lang="en-GB"/>
              <a:t>Hepatitis B</a:t>
            </a:r>
          </a:p>
          <a:p>
            <a:endParaRPr lang="en-GB"/>
          </a:p>
          <a:p>
            <a:r>
              <a:rPr lang="en-GB"/>
              <a:t>Leila Gulyas</a:t>
            </a:r>
          </a:p>
        </p:txBody>
      </p:sp>
      <p:pic>
        <p:nvPicPr>
          <p:cNvPr id="5" name="Picture 4" descr="A group of people working on a large organ">
            <a:extLst>
              <a:ext uri="{FF2B5EF4-FFF2-40B4-BE49-F238E27FC236}">
                <a16:creationId xmlns:a16="http://schemas.microsoft.com/office/drawing/2014/main" id="{FC195A9E-01D7-18A8-E557-AC1A6E7975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8778" y="2197837"/>
            <a:ext cx="5470196" cy="3260381"/>
          </a:xfrm>
          <a:prstGeom prst="rect">
            <a:avLst/>
          </a:prstGeom>
        </p:spPr>
      </p:pic>
    </p:spTree>
    <p:extLst>
      <p:ext uri="{BB962C8B-B14F-4D97-AF65-F5344CB8AC3E}">
        <p14:creationId xmlns:p14="http://schemas.microsoft.com/office/powerpoint/2010/main" val="821849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0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 y="1769698"/>
            <a:ext cx="548641" cy="505095"/>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317716"/>
            <a:ext cx="8180615" cy="1420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49A54929-A251-621E-8209-DD46392184EB}"/>
              </a:ext>
            </a:extLst>
          </p:cNvPr>
          <p:cNvSpPr>
            <a:spLocks noGrp="1"/>
          </p:cNvSpPr>
          <p:nvPr>
            <p:ph idx="1"/>
          </p:nvPr>
        </p:nvSpPr>
        <p:spPr>
          <a:xfrm>
            <a:off x="783772" y="3120391"/>
            <a:ext cx="7455989" cy="2343494"/>
          </a:xfrm>
        </p:spPr>
        <p:txBody>
          <a:bodyPr anchor="ctr">
            <a:normAutofit fontScale="92500" lnSpcReduction="20000"/>
          </a:bodyPr>
          <a:lstStyle/>
          <a:p>
            <a:r>
              <a:rPr lang="en-GB" sz="1800"/>
              <a:t> Screening and blood testing- Blood test are used to detect HBsAg (Hepatitis B surface antigen) to identify current infection of Hepatitis B (WHO,2023).</a:t>
            </a:r>
          </a:p>
          <a:p>
            <a:r>
              <a:rPr lang="en-GB" sz="1800"/>
              <a:t> Anti-HBs test -shows immunity to Hepatitis B from vaccination or past infection (WHO,2023).</a:t>
            </a:r>
          </a:p>
          <a:p>
            <a:r>
              <a:rPr lang="en-GB" sz="1800"/>
              <a:t> HBV DNA tests-measures the amount of virus in the blood.(WH0,2023</a:t>
            </a:r>
          </a:p>
          <a:p>
            <a:r>
              <a:rPr lang="en-GB" sz="1800"/>
              <a:t> Public health organisations such as the WORLD HEALTH ORGANISATION and the NHS. Monitoring cases through national reporting and surveillance systems (WHO,2023;NHS, 2023</a:t>
            </a:r>
          </a:p>
          <a:p>
            <a:pPr marL="0" indent="0">
              <a:buNone/>
            </a:pPr>
            <a:endParaRPr lang="en-GB" sz="18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5721235"/>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8209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4446B8-8B50-43AD-2F55-31EE553A3414}"/>
              </a:ext>
            </a:extLst>
          </p:cNvPr>
          <p:cNvSpPr>
            <a:spLocks noGrp="1"/>
          </p:cNvSpPr>
          <p:nvPr>
            <p:ph idx="4294967295"/>
          </p:nvPr>
        </p:nvSpPr>
        <p:spPr>
          <a:xfrm>
            <a:off x="281204" y="395749"/>
            <a:ext cx="8193167" cy="4857750"/>
          </a:xfrm>
        </p:spPr>
        <p:txBody>
          <a:bodyPr anchor="ctr">
            <a:noAutofit/>
          </a:bodyPr>
          <a:lstStyle/>
          <a:p>
            <a:r>
              <a:rPr lang="en-GB" sz="2000"/>
              <a:t>Data collection: includes number of infections, outbreaks and high-risk populations(World Health Organisations,2023)</a:t>
            </a:r>
          </a:p>
          <a:p>
            <a:r>
              <a:rPr lang="en-GB" sz="2000"/>
              <a:t> Vaccination coverage monitoring : Health authorities track how many people receive the hepatitis B vaccination (NHS, 2023). This helps measure prevention success and identify communities with low vaccination rates.</a:t>
            </a:r>
          </a:p>
          <a:p>
            <a:r>
              <a:rPr lang="en-GB" sz="2000"/>
              <a:t> Health authorities track how many people receive the hepatitis B vaccine.</a:t>
            </a:r>
          </a:p>
          <a:p>
            <a:pPr marL="0" indent="0">
              <a:buNone/>
            </a:pPr>
            <a:r>
              <a:rPr lang="en-GB" sz="2000"/>
              <a:t>This helps measure prevention success and identify communication with low vaccination rates.</a:t>
            </a:r>
          </a:p>
          <a:p>
            <a:r>
              <a:rPr lang="en-GB" sz="2000"/>
              <a:t> Epidemical studies-:Researchers analyse prevalence and incidence rates of Hepatitis B )WHO,2023).</a:t>
            </a:r>
          </a:p>
          <a:p>
            <a:r>
              <a:rPr lang="en-GB" sz="2000"/>
              <a:t> Contact tracing: When a case is confirmed, health professionals identify and tests close contacts to prevent further transmission (NHS, 2023).</a:t>
            </a:r>
          </a:p>
        </p:txBody>
      </p:sp>
    </p:spTree>
    <p:extLst>
      <p:ext uri="{BB962C8B-B14F-4D97-AF65-F5344CB8AC3E}">
        <p14:creationId xmlns:p14="http://schemas.microsoft.com/office/powerpoint/2010/main" val="2997696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0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 y="1769698"/>
            <a:ext cx="548641" cy="505095"/>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317716"/>
            <a:ext cx="8180615" cy="1420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87BC0D13-DB5F-236F-3E43-825E863288E0}"/>
              </a:ext>
            </a:extLst>
          </p:cNvPr>
          <p:cNvSpPr>
            <a:spLocks noGrp="1"/>
          </p:cNvSpPr>
          <p:nvPr>
            <p:ph type="title"/>
          </p:nvPr>
        </p:nvSpPr>
        <p:spPr>
          <a:xfrm>
            <a:off x="782723" y="1464674"/>
            <a:ext cx="7457037" cy="1165860"/>
          </a:xfrm>
        </p:spPr>
        <p:txBody>
          <a:bodyPr anchor="ctr">
            <a:normAutofit/>
          </a:bodyPr>
          <a:lstStyle/>
          <a:p>
            <a:r>
              <a:rPr lang="en-GB" sz="3600"/>
              <a:t>Summary </a:t>
            </a:r>
          </a:p>
        </p:txBody>
      </p:sp>
      <p:sp>
        <p:nvSpPr>
          <p:cNvPr id="3" name="Content Placeholder 2">
            <a:extLst>
              <a:ext uri="{FF2B5EF4-FFF2-40B4-BE49-F238E27FC236}">
                <a16:creationId xmlns:a16="http://schemas.microsoft.com/office/drawing/2014/main" id="{62B09DFC-2432-9341-1302-8E07CE643E38}"/>
              </a:ext>
            </a:extLst>
          </p:cNvPr>
          <p:cNvSpPr>
            <a:spLocks noGrp="1"/>
          </p:cNvSpPr>
          <p:nvPr>
            <p:ph idx="1"/>
          </p:nvPr>
        </p:nvSpPr>
        <p:spPr>
          <a:xfrm>
            <a:off x="783772" y="3120391"/>
            <a:ext cx="7455989" cy="2343494"/>
          </a:xfrm>
        </p:spPr>
        <p:txBody>
          <a:bodyPr anchor="ctr">
            <a:normAutofit/>
          </a:bodyPr>
          <a:lstStyle/>
          <a:p>
            <a:pPr marL="0" indent="0">
              <a:buNone/>
            </a:pPr>
            <a:r>
              <a:rPr lang="en-GB" sz="1800"/>
              <a:t>Strategies to measure Hepatitis B include blood testing surveillance systems monitoring vaccination coverage epidemiological studies contact tracing and community screening programs.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5721235"/>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3064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18"/>
          <p:cNvSpPr/>
          <p:nvPr/>
        </p:nvSpPr>
        <p:spPr>
          <a:xfrm>
            <a:off x="304799" y="857250"/>
            <a:ext cx="9141716"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95" name="Title 1"/>
          <p:cNvSpPr txBox="1">
            <a:spLocks noGrp="1"/>
          </p:cNvSpPr>
          <p:nvPr>
            <p:ph type="ctrTitle"/>
          </p:nvPr>
        </p:nvSpPr>
        <p:spPr>
          <a:xfrm>
            <a:off x="628649" y="1195786"/>
            <a:ext cx="7884416" cy="2834432"/>
          </a:xfrm>
          <a:prstGeom prst="rect">
            <a:avLst/>
          </a:prstGeom>
        </p:spPr>
        <p:txBody>
          <a:bodyPr>
            <a:normAutofit/>
          </a:bodyPr>
          <a:lstStyle>
            <a:lvl1pPr algn="l">
              <a:defRPr sz="6600"/>
            </a:lvl1pPr>
          </a:lstStyle>
          <a:p>
            <a:r>
              <a:rPr sz="4800"/>
              <a:t>Main approaches and strategies used to monitor </a:t>
            </a:r>
            <a:r>
              <a:rPr lang="en-GB" sz="4800"/>
              <a:t>Hepatitis B</a:t>
            </a:r>
            <a:r>
              <a:rPr sz="4800"/>
              <a:t> </a:t>
            </a:r>
          </a:p>
        </p:txBody>
      </p:sp>
      <p:sp>
        <p:nvSpPr>
          <p:cNvPr id="96" name="Subtitle 2"/>
          <p:cNvSpPr txBox="1">
            <a:spLocks noGrp="1"/>
          </p:cNvSpPr>
          <p:nvPr>
            <p:ph type="subTitle" sz="quarter" idx="1"/>
          </p:nvPr>
        </p:nvSpPr>
        <p:spPr>
          <a:xfrm>
            <a:off x="628648" y="4594707"/>
            <a:ext cx="7884416" cy="524084"/>
          </a:xfrm>
          <a:prstGeom prst="rect">
            <a:avLst/>
          </a:prstGeom>
        </p:spPr>
        <p:txBody>
          <a:bodyPr>
            <a:normAutofit fontScale="92500" lnSpcReduction="10000"/>
          </a:bodyPr>
          <a:lstStyle/>
          <a:p>
            <a:pPr algn="l" defTabSz="603504">
              <a:lnSpc>
                <a:spcPct val="72000"/>
              </a:lnSpc>
              <a:spcBef>
                <a:spcPts val="600"/>
              </a:spcBef>
              <a:defRPr sz="1936"/>
            </a:pPr>
            <a:r>
              <a:rPr err="1"/>
              <a:t>Name:Elena</a:t>
            </a:r>
            <a:r>
              <a:t> Stefanova </a:t>
            </a:r>
          </a:p>
          <a:p>
            <a:pPr algn="l" defTabSz="603504">
              <a:lnSpc>
                <a:spcPct val="72000"/>
              </a:lnSpc>
              <a:spcBef>
                <a:spcPts val="600"/>
              </a:spcBef>
              <a:defRPr sz="1936"/>
            </a:pPr>
            <a:r>
              <a:t>Student number:25179789</a:t>
            </a:r>
          </a:p>
        </p:txBody>
      </p:sp>
      <p:grpSp>
        <p:nvGrpSpPr>
          <p:cNvPr id="99" name="sketch line"/>
          <p:cNvGrpSpPr/>
          <p:nvPr/>
        </p:nvGrpSpPr>
        <p:grpSpPr>
          <a:xfrm>
            <a:off x="628371" y="4383896"/>
            <a:ext cx="4058288" cy="35305"/>
            <a:chOff x="0" y="0"/>
            <a:chExt cx="5411048" cy="47071"/>
          </a:xfrm>
        </p:grpSpPr>
        <p:sp>
          <p:nvSpPr>
            <p:cNvPr id="97" name="Shape"/>
            <p:cNvSpPr/>
            <p:nvPr/>
          </p:nvSpPr>
          <p:spPr>
            <a:xfrm>
              <a:off x="0" y="719"/>
              <a:ext cx="5410572" cy="46353"/>
            </a:xfrm>
            <a:custGeom>
              <a:avLst/>
              <a:gdLst/>
              <a:ahLst/>
              <a:cxnLst>
                <a:cxn ang="0">
                  <a:pos x="wd2" y="hd2"/>
                </a:cxn>
                <a:cxn ang="5400000">
                  <a:pos x="wd2" y="hd2"/>
                </a:cxn>
                <a:cxn ang="10800000">
                  <a:pos x="wd2" y="hd2"/>
                </a:cxn>
                <a:cxn ang="16200000">
                  <a:pos x="wd2" y="hd2"/>
                </a:cxn>
              </a:cxnLst>
              <a:rect l="0" t="0" r="r" b="b"/>
              <a:pathLst>
                <a:path w="21599" h="13392" extrusionOk="0">
                  <a:moveTo>
                    <a:pt x="2" y="4531"/>
                  </a:moveTo>
                  <a:cubicBezTo>
                    <a:pt x="1140" y="3108"/>
                    <a:pt x="1504" y="10964"/>
                    <a:pt x="2485" y="4531"/>
                  </a:cubicBezTo>
                  <a:cubicBezTo>
                    <a:pt x="3466" y="-1903"/>
                    <a:pt x="4119" y="6619"/>
                    <a:pt x="4537" y="4531"/>
                  </a:cubicBezTo>
                  <a:cubicBezTo>
                    <a:pt x="4955" y="2442"/>
                    <a:pt x="6236" y="7384"/>
                    <a:pt x="7669" y="4531"/>
                  </a:cubicBezTo>
                  <a:cubicBezTo>
                    <a:pt x="9101" y="1677"/>
                    <a:pt x="9452" y="10178"/>
                    <a:pt x="10152" y="4531"/>
                  </a:cubicBezTo>
                  <a:cubicBezTo>
                    <a:pt x="10853" y="-1117"/>
                    <a:pt x="11446" y="-1891"/>
                    <a:pt x="12636" y="4531"/>
                  </a:cubicBezTo>
                  <a:cubicBezTo>
                    <a:pt x="13827" y="10952"/>
                    <a:pt x="14245" y="3732"/>
                    <a:pt x="15768" y="4531"/>
                  </a:cubicBezTo>
                  <a:cubicBezTo>
                    <a:pt x="17290" y="5330"/>
                    <a:pt x="17119" y="7581"/>
                    <a:pt x="18035" y="4531"/>
                  </a:cubicBezTo>
                  <a:cubicBezTo>
                    <a:pt x="18952" y="1481"/>
                    <a:pt x="20559" y="7049"/>
                    <a:pt x="21599" y="4531"/>
                  </a:cubicBezTo>
                  <a:cubicBezTo>
                    <a:pt x="21596" y="6095"/>
                    <a:pt x="21596" y="8145"/>
                    <a:pt x="21599" y="9814"/>
                  </a:cubicBezTo>
                  <a:cubicBezTo>
                    <a:pt x="20613" y="16519"/>
                    <a:pt x="19996" y="7620"/>
                    <a:pt x="19331" y="9814"/>
                  </a:cubicBezTo>
                  <a:cubicBezTo>
                    <a:pt x="18666" y="12009"/>
                    <a:pt x="17700" y="4353"/>
                    <a:pt x="16632" y="9814"/>
                  </a:cubicBezTo>
                  <a:cubicBezTo>
                    <a:pt x="15564" y="15276"/>
                    <a:pt x="15207" y="2014"/>
                    <a:pt x="14148" y="9814"/>
                  </a:cubicBezTo>
                  <a:cubicBezTo>
                    <a:pt x="13089" y="17615"/>
                    <a:pt x="12272" y="-68"/>
                    <a:pt x="11016" y="9814"/>
                  </a:cubicBezTo>
                  <a:cubicBezTo>
                    <a:pt x="9760" y="19697"/>
                    <a:pt x="8801" y="5505"/>
                    <a:pt x="7885" y="9814"/>
                  </a:cubicBezTo>
                  <a:cubicBezTo>
                    <a:pt x="6969" y="14124"/>
                    <a:pt x="6398" y="13629"/>
                    <a:pt x="5617" y="9814"/>
                  </a:cubicBezTo>
                  <a:cubicBezTo>
                    <a:pt x="4836" y="6000"/>
                    <a:pt x="3690" y="5444"/>
                    <a:pt x="2917" y="9814"/>
                  </a:cubicBezTo>
                  <a:cubicBezTo>
                    <a:pt x="2145" y="14185"/>
                    <a:pt x="1345" y="4490"/>
                    <a:pt x="2" y="9814"/>
                  </a:cubicBezTo>
                  <a:cubicBezTo>
                    <a:pt x="0" y="7726"/>
                    <a:pt x="-1" y="6770"/>
                    <a:pt x="2" y="4531"/>
                  </a:cubicBezTo>
                  <a:close/>
                </a:path>
              </a:pathLst>
            </a:custGeom>
            <a:solidFill>
              <a:schemeClr val="accent2"/>
            </a:solidFill>
            <a:ln w="12700" cap="flat">
              <a:noFill/>
              <a:miter lim="400000"/>
            </a:ln>
            <a:effectLst/>
          </p:spPr>
          <p:txBody>
            <a:bodyPr wrap="square" lIns="34289" tIns="34289" rIns="34289" bIns="34289" numCol="1" anchor="ctr">
              <a:noAutofit/>
            </a:bodyPr>
            <a:lstStyle/>
            <a:p>
              <a:pPr algn="ctr">
                <a:defRPr>
                  <a:solidFill>
                    <a:srgbClr val="FFFFFF"/>
                  </a:solidFill>
                </a:defRPr>
              </a:pPr>
              <a:endParaRPr sz="1350"/>
            </a:p>
          </p:txBody>
        </p:sp>
        <p:sp>
          <p:nvSpPr>
            <p:cNvPr id="98" name="Shape"/>
            <p:cNvSpPr/>
            <p:nvPr/>
          </p:nvSpPr>
          <p:spPr>
            <a:xfrm>
              <a:off x="145" y="0"/>
              <a:ext cx="5410904" cy="40468"/>
            </a:xfrm>
            <a:custGeom>
              <a:avLst/>
              <a:gdLst/>
              <a:ahLst/>
              <a:cxnLst>
                <a:cxn ang="0">
                  <a:pos x="wd2" y="hd2"/>
                </a:cxn>
                <a:cxn ang="5400000">
                  <a:pos x="wd2" y="hd2"/>
                </a:cxn>
                <a:cxn ang="10800000">
                  <a:pos x="wd2" y="hd2"/>
                </a:cxn>
                <a:cxn ang="16200000">
                  <a:pos x="wd2" y="hd2"/>
                </a:cxn>
              </a:cxnLst>
              <a:rect l="0" t="0" r="r" b="b"/>
              <a:pathLst>
                <a:path w="21598" h="11425" extrusionOk="0">
                  <a:moveTo>
                    <a:pt x="1" y="4630"/>
                  </a:moveTo>
                  <a:cubicBezTo>
                    <a:pt x="652" y="-651"/>
                    <a:pt x="1276" y="10"/>
                    <a:pt x="2269" y="4630"/>
                  </a:cubicBezTo>
                  <a:cubicBezTo>
                    <a:pt x="3262" y="9250"/>
                    <a:pt x="4046" y="2578"/>
                    <a:pt x="5184" y="4630"/>
                  </a:cubicBezTo>
                  <a:cubicBezTo>
                    <a:pt x="6322" y="6682"/>
                    <a:pt x="6514" y="3679"/>
                    <a:pt x="7667" y="4630"/>
                  </a:cubicBezTo>
                  <a:cubicBezTo>
                    <a:pt x="8821" y="5581"/>
                    <a:pt x="9439" y="-786"/>
                    <a:pt x="9935" y="4630"/>
                  </a:cubicBezTo>
                  <a:cubicBezTo>
                    <a:pt x="10431" y="10046"/>
                    <a:pt x="12069" y="-5146"/>
                    <a:pt x="12850" y="4630"/>
                  </a:cubicBezTo>
                  <a:cubicBezTo>
                    <a:pt x="13632" y="14406"/>
                    <a:pt x="14597" y="11418"/>
                    <a:pt x="15550" y="4630"/>
                  </a:cubicBezTo>
                  <a:cubicBezTo>
                    <a:pt x="16502" y="-2158"/>
                    <a:pt x="17540" y="-897"/>
                    <a:pt x="18249" y="4630"/>
                  </a:cubicBezTo>
                  <a:cubicBezTo>
                    <a:pt x="18958" y="10157"/>
                    <a:pt x="20677" y="2857"/>
                    <a:pt x="21596" y="4630"/>
                  </a:cubicBezTo>
                  <a:cubicBezTo>
                    <a:pt x="21598" y="6593"/>
                    <a:pt x="21599" y="8255"/>
                    <a:pt x="21596" y="9793"/>
                  </a:cubicBezTo>
                  <a:cubicBezTo>
                    <a:pt x="20514" y="6536"/>
                    <a:pt x="20444" y="13392"/>
                    <a:pt x="19329" y="9793"/>
                  </a:cubicBezTo>
                  <a:cubicBezTo>
                    <a:pt x="18213" y="6194"/>
                    <a:pt x="17757" y="7308"/>
                    <a:pt x="17277" y="9793"/>
                  </a:cubicBezTo>
                  <a:cubicBezTo>
                    <a:pt x="16798" y="12278"/>
                    <a:pt x="15013" y="11001"/>
                    <a:pt x="14362" y="9793"/>
                  </a:cubicBezTo>
                  <a:cubicBezTo>
                    <a:pt x="13711" y="8585"/>
                    <a:pt x="13172" y="14007"/>
                    <a:pt x="12094" y="9793"/>
                  </a:cubicBezTo>
                  <a:cubicBezTo>
                    <a:pt x="11017" y="5579"/>
                    <a:pt x="10539" y="12364"/>
                    <a:pt x="9179" y="9793"/>
                  </a:cubicBezTo>
                  <a:cubicBezTo>
                    <a:pt x="7819" y="7222"/>
                    <a:pt x="7191" y="12813"/>
                    <a:pt x="6048" y="9793"/>
                  </a:cubicBezTo>
                  <a:cubicBezTo>
                    <a:pt x="4905" y="6773"/>
                    <a:pt x="4246" y="3132"/>
                    <a:pt x="3564" y="9793"/>
                  </a:cubicBezTo>
                  <a:cubicBezTo>
                    <a:pt x="2883" y="16454"/>
                    <a:pt x="747" y="-1270"/>
                    <a:pt x="1" y="9793"/>
                  </a:cubicBezTo>
                  <a:cubicBezTo>
                    <a:pt x="-1" y="7250"/>
                    <a:pt x="2" y="6070"/>
                    <a:pt x="1" y="4630"/>
                  </a:cubicBezTo>
                  <a:close/>
                </a:path>
              </a:pathLst>
            </a:custGeom>
            <a:noFill/>
            <a:ln w="41275" cap="rnd">
              <a:solidFill>
                <a:schemeClr val="accent2"/>
              </a:solidFill>
              <a:prstDash val="solid"/>
              <a:round/>
            </a:ln>
            <a:effectLst/>
          </p:spPr>
          <p:txBody>
            <a:bodyPr wrap="square" lIns="34289" tIns="34289" rIns="34289" bIns="34289" numCol="1" anchor="ctr">
              <a:noAutofit/>
            </a:bodyPr>
            <a:lstStyle/>
            <a:p>
              <a:pPr algn="ctr">
                <a:defRPr>
                  <a:solidFill>
                    <a:srgbClr val="FFFFFF"/>
                  </a:solidFill>
                </a:defRPr>
              </a:pPr>
              <a:endParaRPr sz="1350"/>
            </a:p>
          </p:txBody>
        </p:sp>
      </p:grpSp>
    </p:spTree>
    <p:extLst>
      <p:ext uri="{BB962C8B-B14F-4D97-AF65-F5344CB8AC3E}">
        <p14:creationId xmlns:p14="http://schemas.microsoft.com/office/powerpoint/2010/main" val="3744044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Rectangle 17"/>
          <p:cNvSpPr/>
          <p:nvPr/>
        </p:nvSpPr>
        <p:spPr>
          <a:xfrm>
            <a:off x="-1" y="857250"/>
            <a:ext cx="9141716"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102" name="Title 1"/>
          <p:cNvSpPr txBox="1">
            <a:spLocks noGrp="1"/>
          </p:cNvSpPr>
          <p:nvPr>
            <p:ph type="title"/>
          </p:nvPr>
        </p:nvSpPr>
        <p:spPr>
          <a:xfrm>
            <a:off x="391204" y="179508"/>
            <a:ext cx="3938487" cy="1355479"/>
          </a:xfrm>
          <a:prstGeom prst="rect">
            <a:avLst/>
          </a:prstGeom>
        </p:spPr>
        <p:txBody>
          <a:bodyPr>
            <a:noAutofit/>
          </a:bodyPr>
          <a:lstStyle/>
          <a:p>
            <a:r>
              <a:rPr sz="3600"/>
              <a:t>Monitoring </a:t>
            </a:r>
            <a:r>
              <a:rPr lang="en-GB" sz="3600"/>
              <a:t>Hepatitis B</a:t>
            </a:r>
            <a:r>
              <a:rPr sz="3600"/>
              <a:t> in public health</a:t>
            </a:r>
          </a:p>
        </p:txBody>
      </p:sp>
      <p:sp>
        <p:nvSpPr>
          <p:cNvPr id="103" name="Content Placeholder 2"/>
          <p:cNvSpPr txBox="1">
            <a:spLocks noGrp="1"/>
          </p:cNvSpPr>
          <p:nvPr>
            <p:ph type="body" sz="half" idx="1"/>
          </p:nvPr>
        </p:nvSpPr>
        <p:spPr>
          <a:xfrm>
            <a:off x="251520" y="1700808"/>
            <a:ext cx="3679710" cy="3003401"/>
          </a:xfrm>
          <a:prstGeom prst="rect">
            <a:avLst/>
          </a:prstGeom>
        </p:spPr>
        <p:txBody>
          <a:bodyPr>
            <a:noAutofit/>
          </a:bodyPr>
          <a:lstStyle/>
          <a:p>
            <a:pPr>
              <a:defRPr sz="1600"/>
            </a:pPr>
            <a:r>
              <a:rPr sz="1600"/>
              <a:t>Disease monitoring is an </a:t>
            </a:r>
            <a:r>
              <a:rPr lang="en-GB" sz="1600"/>
              <a:t>important</a:t>
            </a:r>
            <a:r>
              <a:rPr sz="1600"/>
              <a:t> part of public health. It helps health authorities </a:t>
            </a:r>
            <a:r>
              <a:rPr lang="en-GB" sz="1600"/>
              <a:t>understand</a:t>
            </a:r>
            <a:r>
              <a:rPr sz="1600"/>
              <a:t> how diseases spread, how many people are affected</a:t>
            </a:r>
            <a:r>
              <a:rPr lang="en-GB" sz="1600"/>
              <a:t>,</a:t>
            </a:r>
            <a:r>
              <a:rPr sz="1600"/>
              <a:t> and how serious the disease is.</a:t>
            </a:r>
          </a:p>
          <a:p>
            <a:pPr>
              <a:defRPr sz="1600"/>
            </a:pPr>
            <a:r>
              <a:rPr sz="1600"/>
              <a:t>Common </a:t>
            </a:r>
            <a:r>
              <a:rPr lang="en-GB" sz="1600"/>
              <a:t>signs</a:t>
            </a:r>
            <a:r>
              <a:rPr sz="1600"/>
              <a:t> and symptoms of many </a:t>
            </a:r>
            <a:r>
              <a:rPr lang="en-GB" sz="1600"/>
              <a:t>diseases</a:t>
            </a:r>
            <a:r>
              <a:rPr sz="1600"/>
              <a:t> include:</a:t>
            </a:r>
          </a:p>
          <a:p>
            <a:pPr>
              <a:defRPr sz="1600"/>
            </a:pPr>
            <a:r>
              <a:rPr sz="1600"/>
              <a:t>Fever</a:t>
            </a:r>
          </a:p>
          <a:p>
            <a:pPr>
              <a:defRPr sz="1600"/>
            </a:pPr>
            <a:r>
              <a:rPr sz="1600"/>
              <a:t> Fatigue</a:t>
            </a:r>
          </a:p>
          <a:p>
            <a:pPr>
              <a:defRPr sz="1600"/>
            </a:pPr>
            <a:r>
              <a:rPr sz="1600"/>
              <a:t>Pain</a:t>
            </a:r>
          </a:p>
          <a:p>
            <a:pPr>
              <a:defRPr sz="1600"/>
            </a:pPr>
            <a:r>
              <a:rPr sz="1600"/>
              <a:t>Weakness </a:t>
            </a:r>
          </a:p>
          <a:p>
            <a:pPr>
              <a:defRPr sz="1600"/>
            </a:pPr>
            <a:r>
              <a:rPr sz="1600"/>
              <a:t>Changes in normal body function</a:t>
            </a:r>
          </a:p>
          <a:p>
            <a:pPr>
              <a:defRPr sz="1600"/>
            </a:pPr>
            <a:r>
              <a:rPr sz="1600"/>
              <a:t>Monitoring disease helps detect outbreaks and improve prevention strategies.</a:t>
            </a:r>
            <a:r>
              <a:rPr lang="en-GB" sz="1600"/>
              <a:t>(WHO,2023,CDC,2022)</a:t>
            </a:r>
            <a:endParaRPr sz="1600"/>
          </a:p>
        </p:txBody>
      </p:sp>
      <p:pic>
        <p:nvPicPr>
          <p:cNvPr id="104" name="Picture 4" descr="Picture 4"/>
          <p:cNvPicPr>
            <a:picLocks noChangeAspect="1"/>
          </p:cNvPicPr>
          <p:nvPr/>
        </p:nvPicPr>
        <p:blipFill>
          <a:blip r:embed="rId2"/>
          <a:srcRect l="24442" r="18391"/>
          <a:stretch>
            <a:fillRect/>
          </a:stretch>
        </p:blipFill>
        <p:spPr>
          <a:xfrm>
            <a:off x="4720895" y="857251"/>
            <a:ext cx="4471963" cy="5143501"/>
          </a:xfrm>
          <a:custGeom>
            <a:avLst/>
            <a:gdLst/>
            <a:ahLst/>
            <a:cxnLst>
              <a:cxn ang="0">
                <a:pos x="wd2" y="hd2"/>
              </a:cxn>
              <a:cxn ang="5400000">
                <a:pos x="wd2" y="hd2"/>
              </a:cxn>
              <a:cxn ang="10800000">
                <a:pos x="wd2" y="hd2"/>
              </a:cxn>
              <a:cxn ang="16200000">
                <a:pos x="wd2" y="hd2"/>
              </a:cxn>
            </a:cxnLst>
            <a:rect l="0" t="0" r="r" b="b"/>
            <a:pathLst>
              <a:path w="21546" h="21600" extrusionOk="0">
                <a:moveTo>
                  <a:pt x="3776" y="0"/>
                </a:moveTo>
                <a:lnTo>
                  <a:pt x="4190" y="138"/>
                </a:lnTo>
                <a:cubicBezTo>
                  <a:pt x="4371" y="199"/>
                  <a:pt x="4553" y="258"/>
                  <a:pt x="4736" y="309"/>
                </a:cubicBezTo>
                <a:cubicBezTo>
                  <a:pt x="4684" y="422"/>
                  <a:pt x="4631" y="400"/>
                  <a:pt x="4579" y="389"/>
                </a:cubicBezTo>
                <a:cubicBezTo>
                  <a:pt x="4263" y="343"/>
                  <a:pt x="3938" y="309"/>
                  <a:pt x="3634" y="184"/>
                </a:cubicBezTo>
                <a:cubicBezTo>
                  <a:pt x="3560" y="161"/>
                  <a:pt x="3476" y="161"/>
                  <a:pt x="3444" y="240"/>
                </a:cubicBezTo>
                <a:cubicBezTo>
                  <a:pt x="3392" y="354"/>
                  <a:pt x="3465" y="422"/>
                  <a:pt x="3539" y="479"/>
                </a:cubicBezTo>
                <a:cubicBezTo>
                  <a:pt x="3665" y="581"/>
                  <a:pt x="3813" y="559"/>
                  <a:pt x="3949" y="570"/>
                </a:cubicBezTo>
                <a:cubicBezTo>
                  <a:pt x="4327" y="627"/>
                  <a:pt x="4506" y="785"/>
                  <a:pt x="4590" y="1149"/>
                </a:cubicBezTo>
                <a:cubicBezTo>
                  <a:pt x="4264" y="1001"/>
                  <a:pt x="3939" y="1183"/>
                  <a:pt x="3624" y="1081"/>
                </a:cubicBezTo>
                <a:cubicBezTo>
                  <a:pt x="3539" y="1059"/>
                  <a:pt x="3412" y="1093"/>
                  <a:pt x="3454" y="1218"/>
                </a:cubicBezTo>
                <a:cubicBezTo>
                  <a:pt x="3496" y="1331"/>
                  <a:pt x="3634" y="1421"/>
                  <a:pt x="3393" y="1399"/>
                </a:cubicBezTo>
                <a:cubicBezTo>
                  <a:pt x="3214" y="1387"/>
                  <a:pt x="3161" y="1251"/>
                  <a:pt x="3109" y="1104"/>
                </a:cubicBezTo>
                <a:cubicBezTo>
                  <a:pt x="3067" y="1024"/>
                  <a:pt x="2950" y="978"/>
                  <a:pt x="2866" y="1024"/>
                </a:cubicBezTo>
                <a:cubicBezTo>
                  <a:pt x="2761" y="1069"/>
                  <a:pt x="2793" y="1194"/>
                  <a:pt x="2793" y="1285"/>
                </a:cubicBezTo>
                <a:cubicBezTo>
                  <a:pt x="2783"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2" y="1694"/>
                  <a:pt x="1479" y="1660"/>
                </a:cubicBezTo>
                <a:cubicBezTo>
                  <a:pt x="954" y="1592"/>
                  <a:pt x="1281" y="1489"/>
                  <a:pt x="755" y="1432"/>
                </a:cubicBezTo>
                <a:cubicBezTo>
                  <a:pt x="545" y="1410"/>
                  <a:pt x="324" y="1319"/>
                  <a:pt x="20" y="1444"/>
                </a:cubicBezTo>
                <a:cubicBezTo>
                  <a:pt x="1396" y="2102"/>
                  <a:pt x="2047" y="2056"/>
                  <a:pt x="3276" y="2862"/>
                </a:cubicBezTo>
                <a:cubicBezTo>
                  <a:pt x="3224" y="2942"/>
                  <a:pt x="3171" y="2909"/>
                  <a:pt x="3119" y="2898"/>
                </a:cubicBezTo>
                <a:cubicBezTo>
                  <a:pt x="3035" y="2886"/>
                  <a:pt x="2930" y="2840"/>
                  <a:pt x="2909" y="2988"/>
                </a:cubicBezTo>
                <a:cubicBezTo>
                  <a:pt x="2899" y="3101"/>
                  <a:pt x="2961" y="3159"/>
                  <a:pt x="3066" y="3170"/>
                </a:cubicBezTo>
                <a:cubicBezTo>
                  <a:pt x="3370" y="3215"/>
                  <a:pt x="3644" y="3374"/>
                  <a:pt x="3918" y="3510"/>
                </a:cubicBezTo>
                <a:cubicBezTo>
                  <a:pt x="4044" y="3567"/>
                  <a:pt x="4179" y="3647"/>
                  <a:pt x="4127" y="3851"/>
                </a:cubicBezTo>
                <a:cubicBezTo>
                  <a:pt x="4022" y="3908"/>
                  <a:pt x="3949" y="3828"/>
                  <a:pt x="3864" y="3816"/>
                </a:cubicBezTo>
                <a:cubicBezTo>
                  <a:pt x="3780" y="3805"/>
                  <a:pt x="3581" y="3851"/>
                  <a:pt x="3634" y="3885"/>
                </a:cubicBezTo>
                <a:cubicBezTo>
                  <a:pt x="3875" y="4010"/>
                  <a:pt x="3434" y="4316"/>
                  <a:pt x="3728" y="4316"/>
                </a:cubicBezTo>
                <a:cubicBezTo>
                  <a:pt x="4212" y="4316"/>
                  <a:pt x="4474" y="4861"/>
                  <a:pt x="4936" y="4872"/>
                </a:cubicBezTo>
                <a:cubicBezTo>
                  <a:pt x="5009" y="4872"/>
                  <a:pt x="5042" y="4974"/>
                  <a:pt x="5042" y="5054"/>
                </a:cubicBezTo>
                <a:cubicBezTo>
                  <a:pt x="5042" y="5156"/>
                  <a:pt x="4968" y="5167"/>
                  <a:pt x="4894" y="5179"/>
                </a:cubicBezTo>
                <a:cubicBezTo>
                  <a:pt x="4779" y="5190"/>
                  <a:pt x="4653" y="5055"/>
                  <a:pt x="4506" y="5248"/>
                </a:cubicBezTo>
                <a:cubicBezTo>
                  <a:pt x="4779" y="5361"/>
                  <a:pt x="5062" y="5474"/>
                  <a:pt x="5052" y="5860"/>
                </a:cubicBezTo>
                <a:cubicBezTo>
                  <a:pt x="5052" y="5962"/>
                  <a:pt x="5167" y="6007"/>
                  <a:pt x="5251" y="6030"/>
                </a:cubicBezTo>
                <a:cubicBezTo>
                  <a:pt x="5398" y="6075"/>
                  <a:pt x="5514" y="6144"/>
                  <a:pt x="5598" y="6291"/>
                </a:cubicBezTo>
                <a:cubicBezTo>
                  <a:pt x="5598" y="6325"/>
                  <a:pt x="5598" y="6348"/>
                  <a:pt x="5598" y="6382"/>
                </a:cubicBezTo>
                <a:cubicBezTo>
                  <a:pt x="5577" y="6734"/>
                  <a:pt x="5368" y="6723"/>
                  <a:pt x="5137" y="6666"/>
                </a:cubicBezTo>
                <a:cubicBezTo>
                  <a:pt x="4863" y="6598"/>
                  <a:pt x="4590" y="6461"/>
                  <a:pt x="4296" y="6586"/>
                </a:cubicBezTo>
                <a:cubicBezTo>
                  <a:pt x="4706" y="6757"/>
                  <a:pt x="5157" y="6768"/>
                  <a:pt x="5535" y="7006"/>
                </a:cubicBezTo>
                <a:cubicBezTo>
                  <a:pt x="4127" y="7052"/>
                  <a:pt x="2888" y="6291"/>
                  <a:pt x="1523" y="5996"/>
                </a:cubicBezTo>
                <a:cubicBezTo>
                  <a:pt x="1565" y="6189"/>
                  <a:pt x="1679" y="6235"/>
                  <a:pt x="1773" y="6258"/>
                </a:cubicBezTo>
                <a:cubicBezTo>
                  <a:pt x="2278" y="6405"/>
                  <a:pt x="2720" y="6700"/>
                  <a:pt x="3182" y="6950"/>
                </a:cubicBezTo>
                <a:cubicBezTo>
                  <a:pt x="3371" y="7052"/>
                  <a:pt x="3507" y="7166"/>
                  <a:pt x="3581" y="7381"/>
                </a:cubicBezTo>
                <a:cubicBezTo>
                  <a:pt x="3644" y="7586"/>
                  <a:pt x="3770" y="7677"/>
                  <a:pt x="4001" y="7620"/>
                </a:cubicBezTo>
                <a:cubicBezTo>
                  <a:pt x="4190" y="7575"/>
                  <a:pt x="4391" y="7597"/>
                  <a:pt x="4590" y="7620"/>
                </a:cubicBezTo>
                <a:cubicBezTo>
                  <a:pt x="4811" y="7643"/>
                  <a:pt x="5063" y="7870"/>
                  <a:pt x="5010" y="7995"/>
                </a:cubicBezTo>
                <a:cubicBezTo>
                  <a:pt x="4905" y="8199"/>
                  <a:pt x="4726" y="8096"/>
                  <a:pt x="4579" y="8074"/>
                </a:cubicBezTo>
                <a:cubicBezTo>
                  <a:pt x="4400" y="8051"/>
                  <a:pt x="4075" y="7995"/>
                  <a:pt x="4075" y="8018"/>
                </a:cubicBezTo>
                <a:cubicBezTo>
                  <a:pt x="3960" y="8528"/>
                  <a:pt x="3696" y="8142"/>
                  <a:pt x="3507" y="8142"/>
                </a:cubicBezTo>
                <a:cubicBezTo>
                  <a:pt x="3329" y="8143"/>
                  <a:pt x="3151" y="8085"/>
                  <a:pt x="2982" y="8040"/>
                </a:cubicBezTo>
                <a:cubicBezTo>
                  <a:pt x="2762" y="7983"/>
                  <a:pt x="2562" y="8085"/>
                  <a:pt x="2351" y="8108"/>
                </a:cubicBezTo>
                <a:cubicBezTo>
                  <a:pt x="2162" y="8130"/>
                  <a:pt x="2268" y="8426"/>
                  <a:pt x="2152" y="8551"/>
                </a:cubicBezTo>
                <a:cubicBezTo>
                  <a:pt x="2131" y="8585"/>
                  <a:pt x="2110" y="8585"/>
                  <a:pt x="2089" y="8585"/>
                </a:cubicBezTo>
                <a:cubicBezTo>
                  <a:pt x="2026" y="9471"/>
                  <a:pt x="923" y="9255"/>
                  <a:pt x="923" y="9289"/>
                </a:cubicBezTo>
                <a:cubicBezTo>
                  <a:pt x="828" y="9346"/>
                  <a:pt x="713" y="9209"/>
                  <a:pt x="598" y="9345"/>
                </a:cubicBezTo>
                <a:cubicBezTo>
                  <a:pt x="1091" y="9969"/>
                  <a:pt x="1847" y="10117"/>
                  <a:pt x="2519" y="10582"/>
                </a:cubicBezTo>
                <a:cubicBezTo>
                  <a:pt x="1962" y="10741"/>
                  <a:pt x="1637" y="10197"/>
                  <a:pt x="1227" y="10265"/>
                </a:cubicBezTo>
                <a:cubicBezTo>
                  <a:pt x="1027" y="10435"/>
                  <a:pt x="1627" y="10708"/>
                  <a:pt x="1049" y="10788"/>
                </a:cubicBezTo>
                <a:cubicBezTo>
                  <a:pt x="1301" y="10935"/>
                  <a:pt x="1480" y="11082"/>
                  <a:pt x="1659" y="11252"/>
                </a:cubicBezTo>
                <a:cubicBezTo>
                  <a:pt x="1963" y="11559"/>
                  <a:pt x="2027" y="11764"/>
                  <a:pt x="1880" y="12172"/>
                </a:cubicBezTo>
                <a:cubicBezTo>
                  <a:pt x="1785" y="12445"/>
                  <a:pt x="1647" y="12695"/>
                  <a:pt x="1773" y="13012"/>
                </a:cubicBezTo>
                <a:cubicBezTo>
                  <a:pt x="1858" y="13228"/>
                  <a:pt x="1826" y="13376"/>
                  <a:pt x="1511" y="13274"/>
                </a:cubicBezTo>
                <a:cubicBezTo>
                  <a:pt x="1175" y="13172"/>
                  <a:pt x="1048" y="13364"/>
                  <a:pt x="1132" y="13750"/>
                </a:cubicBezTo>
                <a:cubicBezTo>
                  <a:pt x="1185" y="14000"/>
                  <a:pt x="1133" y="14079"/>
                  <a:pt x="902" y="14045"/>
                </a:cubicBezTo>
                <a:cubicBezTo>
                  <a:pt x="649" y="14011"/>
                  <a:pt x="408" y="13853"/>
                  <a:pt x="93" y="13932"/>
                </a:cubicBezTo>
                <a:cubicBezTo>
                  <a:pt x="345" y="14387"/>
                  <a:pt x="881" y="14250"/>
                  <a:pt x="1175" y="14681"/>
                </a:cubicBezTo>
                <a:cubicBezTo>
                  <a:pt x="829" y="14681"/>
                  <a:pt x="556" y="14681"/>
                  <a:pt x="304" y="14590"/>
                </a:cubicBezTo>
                <a:cubicBezTo>
                  <a:pt x="198" y="14556"/>
                  <a:pt x="83" y="14511"/>
                  <a:pt x="20" y="14648"/>
                </a:cubicBezTo>
                <a:cubicBezTo>
                  <a:pt x="-54" y="14806"/>
                  <a:pt x="93" y="14862"/>
                  <a:pt x="177" y="14885"/>
                </a:cubicBezTo>
                <a:cubicBezTo>
                  <a:pt x="419" y="14964"/>
                  <a:pt x="608" y="15146"/>
                  <a:pt x="818" y="15294"/>
                </a:cubicBezTo>
                <a:cubicBezTo>
                  <a:pt x="1270" y="15612"/>
                  <a:pt x="1764" y="15884"/>
                  <a:pt x="2142" y="16406"/>
                </a:cubicBezTo>
                <a:cubicBezTo>
                  <a:pt x="1669" y="16270"/>
                  <a:pt x="1312" y="15953"/>
                  <a:pt x="860" y="15896"/>
                </a:cubicBezTo>
                <a:cubicBezTo>
                  <a:pt x="1249" y="16373"/>
                  <a:pt x="1743" y="16691"/>
                  <a:pt x="2205" y="17042"/>
                </a:cubicBezTo>
                <a:cubicBezTo>
                  <a:pt x="2342" y="17145"/>
                  <a:pt x="2478" y="17213"/>
                  <a:pt x="2499" y="17429"/>
                </a:cubicBezTo>
                <a:cubicBezTo>
                  <a:pt x="2562" y="17849"/>
                  <a:pt x="2730" y="18190"/>
                  <a:pt x="3109" y="18371"/>
                </a:cubicBezTo>
                <a:cubicBezTo>
                  <a:pt x="3109" y="18371"/>
                  <a:pt x="3088" y="18438"/>
                  <a:pt x="3077" y="18472"/>
                </a:cubicBezTo>
                <a:cubicBezTo>
                  <a:pt x="2846" y="18484"/>
                  <a:pt x="2667" y="18234"/>
                  <a:pt x="2383" y="18325"/>
                </a:cubicBezTo>
                <a:cubicBezTo>
                  <a:pt x="2667" y="18666"/>
                  <a:pt x="2898" y="18961"/>
                  <a:pt x="3287" y="19120"/>
                </a:cubicBezTo>
                <a:cubicBezTo>
                  <a:pt x="3602" y="19245"/>
                  <a:pt x="3990" y="19325"/>
                  <a:pt x="4222" y="19734"/>
                </a:cubicBezTo>
                <a:cubicBezTo>
                  <a:pt x="3959" y="19813"/>
                  <a:pt x="3760" y="19711"/>
                  <a:pt x="3560" y="19642"/>
                </a:cubicBezTo>
                <a:cubicBezTo>
                  <a:pt x="3256" y="19529"/>
                  <a:pt x="2950" y="19404"/>
                  <a:pt x="2645" y="19290"/>
                </a:cubicBezTo>
                <a:cubicBezTo>
                  <a:pt x="2530" y="19245"/>
                  <a:pt x="2405" y="19222"/>
                  <a:pt x="2331" y="19426"/>
                </a:cubicBezTo>
                <a:cubicBezTo>
                  <a:pt x="2720" y="19472"/>
                  <a:pt x="2950" y="19745"/>
                  <a:pt x="3192" y="20006"/>
                </a:cubicBezTo>
                <a:cubicBezTo>
                  <a:pt x="3328" y="20154"/>
                  <a:pt x="3445" y="20347"/>
                  <a:pt x="3687" y="20279"/>
                </a:cubicBezTo>
                <a:cubicBezTo>
                  <a:pt x="3813" y="20245"/>
                  <a:pt x="3896" y="20346"/>
                  <a:pt x="3886" y="20482"/>
                </a:cubicBezTo>
                <a:cubicBezTo>
                  <a:pt x="3833" y="20959"/>
                  <a:pt x="4137" y="21118"/>
                  <a:pt x="4452" y="21209"/>
                </a:cubicBezTo>
                <a:cubicBezTo>
                  <a:pt x="4684" y="21277"/>
                  <a:pt x="4902" y="21379"/>
                  <a:pt x="5116" y="21492"/>
                </a:cubicBezTo>
                <a:lnTo>
                  <a:pt x="5312" y="21600"/>
                </a:lnTo>
                <a:lnTo>
                  <a:pt x="21546" y="21600"/>
                </a:lnTo>
                <a:lnTo>
                  <a:pt x="21546" y="0"/>
                </a:lnTo>
                <a:lnTo>
                  <a:pt x="3776" y="0"/>
                </a:lnTo>
                <a:close/>
              </a:path>
            </a:pathLst>
          </a:custGeom>
          <a:ln w="12700">
            <a:miter lim="400000"/>
          </a:ln>
        </p:spPr>
      </p:pic>
    </p:spTree>
    <p:extLst>
      <p:ext uri="{BB962C8B-B14F-4D97-AF65-F5344CB8AC3E}">
        <p14:creationId xmlns:p14="http://schemas.microsoft.com/office/powerpoint/2010/main" val="4165023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Rectangle 7"/>
          <p:cNvSpPr/>
          <p:nvPr/>
        </p:nvSpPr>
        <p:spPr>
          <a:xfrm>
            <a:off x="-1" y="857250"/>
            <a:ext cx="9141716"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107" name="Title 1"/>
          <p:cNvSpPr txBox="1">
            <a:spLocks noGrp="1"/>
          </p:cNvSpPr>
          <p:nvPr>
            <p:ph type="title"/>
          </p:nvPr>
        </p:nvSpPr>
        <p:spPr>
          <a:prstGeom prst="rect">
            <a:avLst/>
          </a:prstGeom>
        </p:spPr>
        <p:txBody>
          <a:bodyPr>
            <a:normAutofit fontScale="90000"/>
          </a:bodyPr>
          <a:lstStyle>
            <a:lvl1pPr>
              <a:defRPr sz="4200"/>
            </a:lvl1pPr>
          </a:lstStyle>
          <a:p>
            <a:r>
              <a:t>Prevalence, Incidence, Morabidity and Mortality</a:t>
            </a:r>
          </a:p>
        </p:txBody>
      </p:sp>
      <p:grpSp>
        <p:nvGrpSpPr>
          <p:cNvPr id="110" name="sketch line"/>
          <p:cNvGrpSpPr/>
          <p:nvPr/>
        </p:nvGrpSpPr>
        <p:grpSpPr>
          <a:xfrm>
            <a:off x="501551" y="2097189"/>
            <a:ext cx="8140994" cy="45842"/>
            <a:chOff x="0" y="0"/>
            <a:chExt cx="10854656" cy="61120"/>
          </a:xfrm>
        </p:grpSpPr>
        <p:sp>
          <p:nvSpPr>
            <p:cNvPr id="108" name="Shape"/>
            <p:cNvSpPr/>
            <p:nvPr/>
          </p:nvSpPr>
          <p:spPr>
            <a:xfrm>
              <a:off x="0" y="-1"/>
              <a:ext cx="10854229" cy="54782"/>
            </a:xfrm>
            <a:custGeom>
              <a:avLst/>
              <a:gdLst/>
              <a:ahLst/>
              <a:cxnLst>
                <a:cxn ang="0">
                  <a:pos x="wd2" y="hd2"/>
                </a:cxn>
                <a:cxn ang="5400000">
                  <a:pos x="wd2" y="hd2"/>
                </a:cxn>
                <a:cxn ang="10800000">
                  <a:pos x="wd2" y="hd2"/>
                </a:cxn>
                <a:cxn ang="16200000">
                  <a:pos x="wd2" y="hd2"/>
                </a:cxn>
              </a:cxnLst>
              <a:rect l="0" t="0" r="r" b="b"/>
              <a:pathLst>
                <a:path w="21599" h="14314" extrusionOk="0">
                  <a:moveTo>
                    <a:pt x="0" y="6302"/>
                  </a:moveTo>
                  <a:cubicBezTo>
                    <a:pt x="532" y="10296"/>
                    <a:pt x="827" y="802"/>
                    <a:pt x="1134" y="6302"/>
                  </a:cubicBezTo>
                  <a:cubicBezTo>
                    <a:pt x="1442" y="11802"/>
                    <a:pt x="1531" y="5687"/>
                    <a:pt x="1836" y="6302"/>
                  </a:cubicBezTo>
                  <a:cubicBezTo>
                    <a:pt x="2141" y="6917"/>
                    <a:pt x="2785" y="6264"/>
                    <a:pt x="3618" y="6302"/>
                  </a:cubicBezTo>
                  <a:cubicBezTo>
                    <a:pt x="4451" y="6340"/>
                    <a:pt x="4269" y="7734"/>
                    <a:pt x="4752" y="6302"/>
                  </a:cubicBezTo>
                  <a:cubicBezTo>
                    <a:pt x="5235" y="4870"/>
                    <a:pt x="5559" y="11132"/>
                    <a:pt x="5886" y="6302"/>
                  </a:cubicBezTo>
                  <a:cubicBezTo>
                    <a:pt x="6213" y="1472"/>
                    <a:pt x="7123" y="11267"/>
                    <a:pt x="7668" y="6302"/>
                  </a:cubicBezTo>
                  <a:cubicBezTo>
                    <a:pt x="8213" y="1337"/>
                    <a:pt x="8378" y="9493"/>
                    <a:pt x="8586" y="6302"/>
                  </a:cubicBezTo>
                  <a:cubicBezTo>
                    <a:pt x="8794" y="3111"/>
                    <a:pt x="9477" y="1803"/>
                    <a:pt x="10368" y="6302"/>
                  </a:cubicBezTo>
                  <a:cubicBezTo>
                    <a:pt x="11258" y="10801"/>
                    <a:pt x="11328" y="5442"/>
                    <a:pt x="12150" y="6302"/>
                  </a:cubicBezTo>
                  <a:cubicBezTo>
                    <a:pt x="12971" y="7162"/>
                    <a:pt x="12846" y="4963"/>
                    <a:pt x="13499" y="6302"/>
                  </a:cubicBezTo>
                  <a:cubicBezTo>
                    <a:pt x="14153" y="7641"/>
                    <a:pt x="14809" y="1643"/>
                    <a:pt x="15281" y="6302"/>
                  </a:cubicBezTo>
                  <a:cubicBezTo>
                    <a:pt x="15753" y="10961"/>
                    <a:pt x="16125" y="-64"/>
                    <a:pt x="16415" y="6302"/>
                  </a:cubicBezTo>
                  <a:cubicBezTo>
                    <a:pt x="16706" y="12668"/>
                    <a:pt x="17019" y="12966"/>
                    <a:pt x="17549" y="6302"/>
                  </a:cubicBezTo>
                  <a:cubicBezTo>
                    <a:pt x="18079" y="-362"/>
                    <a:pt x="18728" y="16231"/>
                    <a:pt x="19115" y="6302"/>
                  </a:cubicBezTo>
                  <a:cubicBezTo>
                    <a:pt x="19502" y="-3627"/>
                    <a:pt x="19913" y="-424"/>
                    <a:pt x="20249" y="6302"/>
                  </a:cubicBezTo>
                  <a:cubicBezTo>
                    <a:pt x="20586" y="13028"/>
                    <a:pt x="21285" y="6484"/>
                    <a:pt x="21599" y="6302"/>
                  </a:cubicBezTo>
                  <a:cubicBezTo>
                    <a:pt x="21598" y="8573"/>
                    <a:pt x="21599" y="9997"/>
                    <a:pt x="21599" y="11080"/>
                  </a:cubicBezTo>
                  <a:cubicBezTo>
                    <a:pt x="21110" y="12640"/>
                    <a:pt x="20583" y="12131"/>
                    <a:pt x="20033" y="11080"/>
                  </a:cubicBezTo>
                  <a:cubicBezTo>
                    <a:pt x="19483" y="10031"/>
                    <a:pt x="19588" y="7233"/>
                    <a:pt x="19331" y="11080"/>
                  </a:cubicBezTo>
                  <a:cubicBezTo>
                    <a:pt x="19074" y="14928"/>
                    <a:pt x="18665" y="6792"/>
                    <a:pt x="18413" y="11080"/>
                  </a:cubicBezTo>
                  <a:cubicBezTo>
                    <a:pt x="18161" y="15369"/>
                    <a:pt x="17075" y="5021"/>
                    <a:pt x="16631" y="11080"/>
                  </a:cubicBezTo>
                  <a:cubicBezTo>
                    <a:pt x="16187" y="17140"/>
                    <a:pt x="15727" y="13215"/>
                    <a:pt x="15281" y="11080"/>
                  </a:cubicBezTo>
                  <a:cubicBezTo>
                    <a:pt x="14836" y="8946"/>
                    <a:pt x="14797" y="13385"/>
                    <a:pt x="14363" y="11080"/>
                  </a:cubicBezTo>
                  <a:cubicBezTo>
                    <a:pt x="13929" y="8776"/>
                    <a:pt x="13294" y="11263"/>
                    <a:pt x="13014" y="11080"/>
                  </a:cubicBezTo>
                  <a:cubicBezTo>
                    <a:pt x="12733" y="10899"/>
                    <a:pt x="12561" y="14929"/>
                    <a:pt x="12312" y="11080"/>
                  </a:cubicBezTo>
                  <a:cubicBezTo>
                    <a:pt x="12062" y="7232"/>
                    <a:pt x="11835" y="9457"/>
                    <a:pt x="11610" y="11080"/>
                  </a:cubicBezTo>
                  <a:cubicBezTo>
                    <a:pt x="11385" y="12704"/>
                    <a:pt x="10910" y="8545"/>
                    <a:pt x="10260" y="11080"/>
                  </a:cubicBezTo>
                  <a:cubicBezTo>
                    <a:pt x="9610" y="13616"/>
                    <a:pt x="9634" y="13962"/>
                    <a:pt x="9342" y="11080"/>
                  </a:cubicBezTo>
                  <a:cubicBezTo>
                    <a:pt x="9049" y="8199"/>
                    <a:pt x="8115" y="8134"/>
                    <a:pt x="7776" y="11080"/>
                  </a:cubicBezTo>
                  <a:cubicBezTo>
                    <a:pt x="7437" y="14027"/>
                    <a:pt x="7041" y="11954"/>
                    <a:pt x="6858" y="11080"/>
                  </a:cubicBezTo>
                  <a:cubicBezTo>
                    <a:pt x="6674" y="10207"/>
                    <a:pt x="5951" y="4188"/>
                    <a:pt x="5292" y="11080"/>
                  </a:cubicBezTo>
                  <a:cubicBezTo>
                    <a:pt x="4633" y="17973"/>
                    <a:pt x="4831" y="8812"/>
                    <a:pt x="4590" y="11080"/>
                  </a:cubicBezTo>
                  <a:cubicBezTo>
                    <a:pt x="4349" y="13349"/>
                    <a:pt x="3423" y="7273"/>
                    <a:pt x="3024" y="11080"/>
                  </a:cubicBezTo>
                  <a:cubicBezTo>
                    <a:pt x="2626" y="14888"/>
                    <a:pt x="2323" y="10754"/>
                    <a:pt x="2106" y="11080"/>
                  </a:cubicBezTo>
                  <a:cubicBezTo>
                    <a:pt x="1889" y="11407"/>
                    <a:pt x="1553" y="14519"/>
                    <a:pt x="1404" y="11080"/>
                  </a:cubicBezTo>
                  <a:cubicBezTo>
                    <a:pt x="1255" y="7642"/>
                    <a:pt x="430" y="14155"/>
                    <a:pt x="0" y="11080"/>
                  </a:cubicBezTo>
                  <a:cubicBezTo>
                    <a:pt x="0" y="9255"/>
                    <a:pt x="-1" y="8329"/>
                    <a:pt x="0" y="6302"/>
                  </a:cubicBezTo>
                  <a:close/>
                </a:path>
              </a:pathLst>
            </a:custGeom>
            <a:solidFill>
              <a:schemeClr val="accent2"/>
            </a:solidFill>
            <a:ln w="12700" cap="flat">
              <a:noFill/>
              <a:miter lim="400000"/>
            </a:ln>
            <a:effectLst/>
          </p:spPr>
          <p:txBody>
            <a:bodyPr wrap="square" lIns="34289" tIns="34289" rIns="34289" bIns="34289" numCol="1" anchor="ctr">
              <a:noAutofit/>
            </a:bodyPr>
            <a:lstStyle/>
            <a:p>
              <a:pPr algn="ctr">
                <a:defRPr>
                  <a:solidFill>
                    <a:srgbClr val="FFFFFF"/>
                  </a:solidFill>
                </a:defRPr>
              </a:pPr>
              <a:endParaRPr sz="1350"/>
            </a:p>
          </p:txBody>
        </p:sp>
        <p:sp>
          <p:nvSpPr>
            <p:cNvPr id="109" name="Shape"/>
            <p:cNvSpPr/>
            <p:nvPr/>
          </p:nvSpPr>
          <p:spPr>
            <a:xfrm>
              <a:off x="236" y="2666"/>
              <a:ext cx="10854421" cy="58455"/>
            </a:xfrm>
            <a:custGeom>
              <a:avLst/>
              <a:gdLst/>
              <a:ahLst/>
              <a:cxnLst>
                <a:cxn ang="0">
                  <a:pos x="wd2" y="hd2"/>
                </a:cxn>
                <a:cxn ang="5400000">
                  <a:pos x="wd2" y="hd2"/>
                </a:cxn>
                <a:cxn ang="10800000">
                  <a:pos x="wd2" y="hd2"/>
                </a:cxn>
                <a:cxn ang="16200000">
                  <a:pos x="wd2" y="hd2"/>
                </a:cxn>
              </a:cxnLst>
              <a:rect l="0" t="0" r="r" b="b"/>
              <a:pathLst>
                <a:path w="21599" h="13108" extrusionOk="0">
                  <a:moveTo>
                    <a:pt x="0" y="4811"/>
                  </a:moveTo>
                  <a:cubicBezTo>
                    <a:pt x="293" y="533"/>
                    <a:pt x="692" y="3737"/>
                    <a:pt x="918" y="4811"/>
                  </a:cubicBezTo>
                  <a:cubicBezTo>
                    <a:pt x="1144" y="5885"/>
                    <a:pt x="1609" y="9256"/>
                    <a:pt x="2268" y="4811"/>
                  </a:cubicBezTo>
                  <a:cubicBezTo>
                    <a:pt x="2927" y="366"/>
                    <a:pt x="3239" y="6094"/>
                    <a:pt x="3834" y="4811"/>
                  </a:cubicBezTo>
                  <a:cubicBezTo>
                    <a:pt x="4429" y="3528"/>
                    <a:pt x="4254" y="4086"/>
                    <a:pt x="4536" y="4811"/>
                  </a:cubicBezTo>
                  <a:cubicBezTo>
                    <a:pt x="4818" y="5536"/>
                    <a:pt x="4889" y="6983"/>
                    <a:pt x="5238" y="4811"/>
                  </a:cubicBezTo>
                  <a:cubicBezTo>
                    <a:pt x="5587" y="2639"/>
                    <a:pt x="6391" y="-4833"/>
                    <a:pt x="7020" y="4811"/>
                  </a:cubicBezTo>
                  <a:cubicBezTo>
                    <a:pt x="7649" y="14455"/>
                    <a:pt x="8077" y="9754"/>
                    <a:pt x="8370" y="4811"/>
                  </a:cubicBezTo>
                  <a:cubicBezTo>
                    <a:pt x="8662" y="-132"/>
                    <a:pt x="8905" y="2155"/>
                    <a:pt x="9072" y="4811"/>
                  </a:cubicBezTo>
                  <a:cubicBezTo>
                    <a:pt x="9239" y="7467"/>
                    <a:pt x="10033" y="3450"/>
                    <a:pt x="10422" y="4811"/>
                  </a:cubicBezTo>
                  <a:cubicBezTo>
                    <a:pt x="10810" y="6172"/>
                    <a:pt x="11827" y="891"/>
                    <a:pt x="12203" y="4811"/>
                  </a:cubicBezTo>
                  <a:cubicBezTo>
                    <a:pt x="12580" y="8730"/>
                    <a:pt x="12903" y="10694"/>
                    <a:pt x="13337" y="4811"/>
                  </a:cubicBezTo>
                  <a:cubicBezTo>
                    <a:pt x="13772" y="-1072"/>
                    <a:pt x="13912" y="1412"/>
                    <a:pt x="14471" y="4811"/>
                  </a:cubicBezTo>
                  <a:cubicBezTo>
                    <a:pt x="15030" y="8210"/>
                    <a:pt x="15292" y="-2580"/>
                    <a:pt x="15821" y="4811"/>
                  </a:cubicBezTo>
                  <a:cubicBezTo>
                    <a:pt x="16351" y="12202"/>
                    <a:pt x="16901" y="2458"/>
                    <a:pt x="17387" y="4811"/>
                  </a:cubicBezTo>
                  <a:cubicBezTo>
                    <a:pt x="17873" y="7163"/>
                    <a:pt x="18291" y="1694"/>
                    <a:pt x="18953" y="4811"/>
                  </a:cubicBezTo>
                  <a:cubicBezTo>
                    <a:pt x="19615" y="7928"/>
                    <a:pt x="20491" y="6489"/>
                    <a:pt x="21599" y="4811"/>
                  </a:cubicBezTo>
                  <a:cubicBezTo>
                    <a:pt x="21600" y="5809"/>
                    <a:pt x="21600" y="6880"/>
                    <a:pt x="21599" y="8912"/>
                  </a:cubicBezTo>
                  <a:cubicBezTo>
                    <a:pt x="21276" y="11207"/>
                    <a:pt x="21042" y="11444"/>
                    <a:pt x="20681" y="8912"/>
                  </a:cubicBezTo>
                  <a:cubicBezTo>
                    <a:pt x="20319" y="6380"/>
                    <a:pt x="19574" y="1057"/>
                    <a:pt x="18899" y="8912"/>
                  </a:cubicBezTo>
                  <a:cubicBezTo>
                    <a:pt x="18224" y="16767"/>
                    <a:pt x="18147" y="11698"/>
                    <a:pt x="17549" y="8912"/>
                  </a:cubicBezTo>
                  <a:cubicBezTo>
                    <a:pt x="16951" y="6126"/>
                    <a:pt x="17193" y="6265"/>
                    <a:pt x="16847" y="8912"/>
                  </a:cubicBezTo>
                  <a:cubicBezTo>
                    <a:pt x="16501" y="11559"/>
                    <a:pt x="15915" y="9052"/>
                    <a:pt x="15497" y="8912"/>
                  </a:cubicBezTo>
                  <a:cubicBezTo>
                    <a:pt x="15079" y="8771"/>
                    <a:pt x="14751" y="9613"/>
                    <a:pt x="14363" y="8912"/>
                  </a:cubicBezTo>
                  <a:cubicBezTo>
                    <a:pt x="13976" y="8210"/>
                    <a:pt x="13727" y="8135"/>
                    <a:pt x="13229" y="8912"/>
                  </a:cubicBezTo>
                  <a:cubicBezTo>
                    <a:pt x="12732" y="9689"/>
                    <a:pt x="12446" y="13472"/>
                    <a:pt x="12095" y="8912"/>
                  </a:cubicBezTo>
                  <a:cubicBezTo>
                    <a:pt x="11745" y="4351"/>
                    <a:pt x="11189" y="5531"/>
                    <a:pt x="10962" y="8912"/>
                  </a:cubicBezTo>
                  <a:cubicBezTo>
                    <a:pt x="10734" y="12292"/>
                    <a:pt x="10022" y="10827"/>
                    <a:pt x="9396" y="8912"/>
                  </a:cubicBezTo>
                  <a:cubicBezTo>
                    <a:pt x="8769" y="6996"/>
                    <a:pt x="8436" y="14128"/>
                    <a:pt x="8046" y="8912"/>
                  </a:cubicBezTo>
                  <a:cubicBezTo>
                    <a:pt x="7656" y="3695"/>
                    <a:pt x="7599" y="12583"/>
                    <a:pt x="7344" y="8912"/>
                  </a:cubicBezTo>
                  <a:cubicBezTo>
                    <a:pt x="7088" y="5241"/>
                    <a:pt x="6498" y="14273"/>
                    <a:pt x="6210" y="8912"/>
                  </a:cubicBezTo>
                  <a:cubicBezTo>
                    <a:pt x="5921" y="3551"/>
                    <a:pt x="5413" y="13035"/>
                    <a:pt x="4644" y="8912"/>
                  </a:cubicBezTo>
                  <a:cubicBezTo>
                    <a:pt x="3875" y="4789"/>
                    <a:pt x="4174" y="6106"/>
                    <a:pt x="3726" y="8912"/>
                  </a:cubicBezTo>
                  <a:cubicBezTo>
                    <a:pt x="3279" y="11718"/>
                    <a:pt x="2553" y="14987"/>
                    <a:pt x="1944" y="8912"/>
                  </a:cubicBezTo>
                  <a:cubicBezTo>
                    <a:pt x="1336" y="2837"/>
                    <a:pt x="813" y="1946"/>
                    <a:pt x="0" y="8912"/>
                  </a:cubicBezTo>
                  <a:cubicBezTo>
                    <a:pt x="0" y="6934"/>
                    <a:pt x="1" y="5811"/>
                    <a:pt x="0" y="4811"/>
                  </a:cubicBezTo>
                  <a:close/>
                </a:path>
              </a:pathLst>
            </a:custGeom>
            <a:noFill/>
            <a:ln w="41275" cap="rnd">
              <a:solidFill>
                <a:schemeClr val="accent2"/>
              </a:solidFill>
              <a:prstDash val="solid"/>
              <a:round/>
            </a:ln>
            <a:effectLst/>
          </p:spPr>
          <p:txBody>
            <a:bodyPr wrap="square" lIns="34289" tIns="34289" rIns="34289" bIns="34289" numCol="1" anchor="ctr">
              <a:noAutofit/>
            </a:bodyPr>
            <a:lstStyle/>
            <a:p>
              <a:pPr algn="ctr">
                <a:defRPr>
                  <a:solidFill>
                    <a:srgbClr val="FFFFFF"/>
                  </a:solidFill>
                </a:defRPr>
              </a:pPr>
              <a:endParaRPr sz="1350"/>
            </a:p>
          </p:txBody>
        </p:sp>
      </p:grpSp>
      <p:sp>
        <p:nvSpPr>
          <p:cNvPr id="111" name="Content Placeholder 2"/>
          <p:cNvSpPr txBox="1">
            <a:spLocks noGrp="1"/>
          </p:cNvSpPr>
          <p:nvPr>
            <p:ph type="body" idx="1"/>
          </p:nvPr>
        </p:nvSpPr>
        <p:spPr>
          <a:xfrm>
            <a:off x="628650" y="2304288"/>
            <a:ext cx="7886700" cy="3188971"/>
          </a:xfrm>
          <a:prstGeom prst="rect">
            <a:avLst/>
          </a:prstGeom>
        </p:spPr>
        <p:txBody>
          <a:bodyPr>
            <a:normAutofit fontScale="77500" lnSpcReduction="20000"/>
          </a:bodyPr>
          <a:lstStyle/>
          <a:p>
            <a:pPr>
              <a:defRPr sz="2200"/>
            </a:pPr>
            <a:r>
              <a:t>Prevalence</a:t>
            </a:r>
          </a:p>
          <a:p>
            <a:pPr marL="0" indent="0">
              <a:buNone/>
              <a:defRPr sz="2200"/>
            </a:pPr>
            <a:r>
              <a:t>Prevalence is the total number of people living with a disease in a population at a specific time.</a:t>
            </a:r>
          </a:p>
          <a:p>
            <a:pPr>
              <a:defRPr sz="2200"/>
            </a:pPr>
            <a:r>
              <a:t>Incidence</a:t>
            </a:r>
          </a:p>
          <a:p>
            <a:pPr marL="0" indent="0">
              <a:buNone/>
              <a:defRPr sz="2200"/>
            </a:pPr>
            <a:r>
              <a:t>Incidence refers to the number of new cases of a disease during a specific period.</a:t>
            </a:r>
          </a:p>
          <a:p>
            <a:pPr>
              <a:defRPr sz="2200"/>
            </a:pPr>
            <a:r>
              <a:t>Morbidity</a:t>
            </a:r>
          </a:p>
          <a:p>
            <a:pPr marL="0" indent="0">
              <a:buNone/>
              <a:defRPr sz="2200"/>
            </a:pPr>
            <a:r>
              <a:t>Morbidity describes how many people are affected by the disease.</a:t>
            </a:r>
          </a:p>
          <a:p>
            <a:pPr>
              <a:defRPr sz="2200"/>
            </a:pPr>
            <a:r>
              <a:t>Mortality</a:t>
            </a:r>
          </a:p>
          <a:p>
            <a:pPr marL="0" indent="0">
              <a:buNone/>
              <a:defRPr sz="2200"/>
            </a:pPr>
            <a:r>
              <a:t>Mortality refers to the number of deaths caused by the disease.</a:t>
            </a:r>
          </a:p>
          <a:p>
            <a:pPr marL="0" indent="0">
              <a:buNone/>
              <a:defRPr sz="2200"/>
            </a:pPr>
            <a:r>
              <a:t>These indicators help measure the impact of a disease on the population</a:t>
            </a:r>
            <a:r>
              <a:rPr sz="2100"/>
              <a:t>.</a:t>
            </a:r>
            <a:r>
              <a:rPr lang="en-GB" sz="2100"/>
              <a:t>(GORDIS,2014) (WHO,2023; CDC,2022)</a:t>
            </a:r>
            <a:endParaRPr sz="2100"/>
          </a:p>
        </p:txBody>
      </p:sp>
    </p:spTree>
    <p:extLst>
      <p:ext uri="{BB962C8B-B14F-4D97-AF65-F5344CB8AC3E}">
        <p14:creationId xmlns:p14="http://schemas.microsoft.com/office/powerpoint/2010/main" val="1217360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14"/>
          <p:cNvSpPr/>
          <p:nvPr/>
        </p:nvSpPr>
        <p:spPr>
          <a:xfrm>
            <a:off x="0" y="857250"/>
            <a:ext cx="9144000" cy="5143500"/>
          </a:xfrm>
          <a:prstGeom prst="rect">
            <a:avLst/>
          </a:prstGeom>
          <a:solidFill>
            <a:srgbClr val="FFFFFF"/>
          </a:solidFill>
          <a:ln w="12700">
            <a:miter lim="400000"/>
          </a:ln>
        </p:spPr>
        <p:txBody>
          <a:bodyPr lIns="34289" rIns="34289" anchor="ctr"/>
          <a:lstStyle/>
          <a:p>
            <a:pPr algn="ctr">
              <a:defRPr>
                <a:solidFill>
                  <a:srgbClr val="FFFFFF"/>
                </a:solidFill>
              </a:defRPr>
            </a:pPr>
            <a:endParaRPr sz="1350"/>
          </a:p>
        </p:txBody>
      </p:sp>
      <p:sp>
        <p:nvSpPr>
          <p:cNvPr id="114" name="Rectangle 16"/>
          <p:cNvSpPr/>
          <p:nvPr/>
        </p:nvSpPr>
        <p:spPr>
          <a:xfrm>
            <a:off x="418656" y="857249"/>
            <a:ext cx="8375587" cy="1514106"/>
          </a:xfrm>
          <a:prstGeom prst="rect">
            <a:avLst/>
          </a:prstGeom>
          <a:solidFill>
            <a:srgbClr val="FFFFFF"/>
          </a:solidFill>
          <a:ln>
            <a:solidFill>
              <a:srgbClr val="E1E1E1"/>
            </a:solidFill>
            <a:miter/>
          </a:ln>
          <a:effectLst>
            <a:outerShdw blurRad="50800" dist="38100" dir="2700000" rotWithShape="0">
              <a:srgbClr val="D9D9D9">
                <a:alpha val="50000"/>
              </a:srgbClr>
            </a:outerShdw>
          </a:effectLst>
        </p:spPr>
        <p:txBody>
          <a:bodyPr lIns="34289" rIns="34289" anchor="ctr"/>
          <a:lstStyle/>
          <a:p>
            <a:pPr algn="ctr">
              <a:defRPr>
                <a:solidFill>
                  <a:srgbClr val="FFFFFF"/>
                </a:solidFill>
                <a:latin typeface="Calibri"/>
                <a:ea typeface="Calibri"/>
                <a:cs typeface="Calibri"/>
                <a:sym typeface="Calibri"/>
              </a:defRPr>
            </a:pPr>
            <a:endParaRPr sz="1350"/>
          </a:p>
        </p:txBody>
      </p:sp>
      <p:sp>
        <p:nvSpPr>
          <p:cNvPr id="115" name="Rectangle 18"/>
          <p:cNvSpPr/>
          <p:nvPr/>
        </p:nvSpPr>
        <p:spPr>
          <a:xfrm>
            <a:off x="425195" y="857251"/>
            <a:ext cx="8366762" cy="1508759"/>
          </a:xfrm>
          <a:prstGeom prst="rect">
            <a:avLst/>
          </a:prstGeom>
          <a:solidFill>
            <a:srgbClr val="FFFFFF"/>
          </a:solidFill>
          <a:ln w="12700">
            <a:miter lim="400000"/>
          </a:ln>
        </p:spPr>
        <p:txBody>
          <a:bodyPr lIns="34289" rIns="34289" anchor="ctr"/>
          <a:lstStyle/>
          <a:p>
            <a:pPr algn="ctr">
              <a:defRPr>
                <a:solidFill>
                  <a:srgbClr val="FFFFFF"/>
                </a:solidFill>
                <a:latin typeface="Calibri"/>
                <a:ea typeface="Calibri"/>
                <a:cs typeface="Calibri"/>
                <a:sym typeface="Calibri"/>
              </a:defRPr>
            </a:pPr>
            <a:endParaRPr sz="1350"/>
          </a:p>
        </p:txBody>
      </p:sp>
      <p:sp>
        <p:nvSpPr>
          <p:cNvPr id="116" name="Title 1"/>
          <p:cNvSpPr txBox="1">
            <a:spLocks noGrp="1"/>
          </p:cNvSpPr>
          <p:nvPr>
            <p:ph type="title"/>
          </p:nvPr>
        </p:nvSpPr>
        <p:spPr>
          <a:xfrm>
            <a:off x="732202" y="726946"/>
            <a:ext cx="7626098" cy="884684"/>
          </a:xfrm>
          <a:prstGeom prst="rect">
            <a:avLst/>
          </a:prstGeom>
        </p:spPr>
        <p:txBody>
          <a:bodyPr>
            <a:normAutofit fontScale="90000"/>
          </a:bodyPr>
          <a:lstStyle>
            <a:lvl1pPr>
              <a:defRPr sz="4000"/>
            </a:lvl1pPr>
          </a:lstStyle>
          <a:p>
            <a:r>
              <a:t>Main Approaches to Monitor </a:t>
            </a:r>
            <a:r>
              <a:rPr lang="en-GB"/>
              <a:t>hepatitis B</a:t>
            </a:r>
            <a:endParaRPr/>
          </a:p>
        </p:txBody>
      </p:sp>
      <p:sp>
        <p:nvSpPr>
          <p:cNvPr id="117" name="Rectangle 20"/>
          <p:cNvSpPr/>
          <p:nvPr/>
        </p:nvSpPr>
        <p:spPr>
          <a:xfrm>
            <a:off x="374125" y="1426463"/>
            <a:ext cx="96013" cy="528068"/>
          </a:xfrm>
          <a:prstGeom prst="rect">
            <a:avLst/>
          </a:prstGeom>
          <a:solidFill>
            <a:schemeClr val="accent2"/>
          </a:solidFill>
          <a:ln w="12700">
            <a:miter lim="400000"/>
          </a:ln>
        </p:spPr>
        <p:txBody>
          <a:bodyPr lIns="34289" rIns="34289" anchor="ctr"/>
          <a:lstStyle/>
          <a:p>
            <a:pPr algn="ctr">
              <a:defRPr>
                <a:solidFill>
                  <a:srgbClr val="FFFFFF"/>
                </a:solidFill>
                <a:latin typeface="Calibri"/>
                <a:ea typeface="Calibri"/>
                <a:cs typeface="Calibri"/>
                <a:sym typeface="Calibri"/>
              </a:defRPr>
            </a:pPr>
            <a:endParaRPr sz="1350"/>
          </a:p>
        </p:txBody>
      </p:sp>
      <p:sp>
        <p:nvSpPr>
          <p:cNvPr id="118" name="Content Placeholder 2"/>
          <p:cNvSpPr txBox="1">
            <a:spLocks noGrp="1"/>
          </p:cNvSpPr>
          <p:nvPr>
            <p:ph type="body" idx="1"/>
          </p:nvPr>
        </p:nvSpPr>
        <p:spPr>
          <a:xfrm>
            <a:off x="732202" y="2040695"/>
            <a:ext cx="7626098" cy="2771265"/>
          </a:xfrm>
          <a:prstGeom prst="rect">
            <a:avLst/>
          </a:prstGeom>
        </p:spPr>
        <p:txBody>
          <a:bodyPr>
            <a:noAutofit/>
          </a:bodyPr>
          <a:lstStyle/>
          <a:p>
            <a:pPr>
              <a:defRPr sz="2200"/>
            </a:pPr>
            <a:r>
              <a:rPr sz="1800"/>
              <a:t>Disease surveillance systems - continuous collection and analysis of health data to detect outbreaks and monitor disease trends.</a:t>
            </a:r>
          </a:p>
          <a:p>
            <a:pPr>
              <a:defRPr sz="2200"/>
            </a:pPr>
            <a:r>
              <a:rPr sz="1800"/>
              <a:t>Health records and hospital data - information from hospitals and clinics that helps identify patterns of illness and affected population groups.</a:t>
            </a:r>
          </a:p>
          <a:p>
            <a:pPr>
              <a:defRPr sz="2200"/>
            </a:pPr>
            <a:r>
              <a:rPr sz="1800"/>
              <a:t>Laboratory testing – confirming diseases through medical tests and identifying infectious agents.</a:t>
            </a:r>
          </a:p>
          <a:p>
            <a:pPr>
              <a:defRPr sz="2200"/>
            </a:pPr>
            <a:r>
              <a:rPr sz="1800"/>
              <a:t>Screening </a:t>
            </a:r>
            <a:r>
              <a:rPr lang="en-GB" sz="1800"/>
              <a:t>program</a:t>
            </a:r>
            <a:r>
              <a:rPr sz="1800"/>
              <a:t> – early detection of diseases in the population, often before symptoms appear.  </a:t>
            </a:r>
          </a:p>
          <a:p>
            <a:pPr>
              <a:defRPr sz="2200"/>
            </a:pPr>
            <a:r>
              <a:rPr sz="1800"/>
              <a:t> Epidemiological indicator – measures such as prevalence, incidence, morbidity</a:t>
            </a:r>
            <a:r>
              <a:rPr lang="en-GB" sz="1800"/>
              <a:t>,</a:t>
            </a:r>
            <a:r>
              <a:rPr sz="1800"/>
              <a:t> and mortality used to understand the impact of diseases.</a:t>
            </a:r>
          </a:p>
        </p:txBody>
      </p:sp>
    </p:spTree>
    <p:extLst>
      <p:ext uri="{BB962C8B-B14F-4D97-AF65-F5344CB8AC3E}">
        <p14:creationId xmlns:p14="http://schemas.microsoft.com/office/powerpoint/2010/main" val="1609910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5"/>
          <p:cNvSpPr txBox="1">
            <a:spLocks noGrp="1"/>
          </p:cNvSpPr>
          <p:nvPr>
            <p:ph type="title"/>
          </p:nvPr>
        </p:nvSpPr>
        <p:spPr>
          <a:xfrm>
            <a:off x="0" y="0"/>
            <a:ext cx="91440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100"/>
              <a:buFont typeface="Arial"/>
              <a:buNone/>
            </a:pPr>
            <a:r>
              <a:rPr lang="en-GB" sz="3000" b="1">
                <a:latin typeface="Arial"/>
                <a:ea typeface="Arial"/>
                <a:cs typeface="Arial"/>
                <a:sym typeface="Arial"/>
              </a:rPr>
              <a:t>Main approaches and strategies used to </a:t>
            </a:r>
            <a:r>
              <a:rPr lang="en-GB" sz="3000" b="1">
                <a:solidFill>
                  <a:srgbClr val="FF0000"/>
                </a:solidFill>
                <a:latin typeface="Arial"/>
                <a:ea typeface="Arial"/>
                <a:cs typeface="Arial"/>
                <a:sym typeface="Arial"/>
              </a:rPr>
              <a:t>control</a:t>
            </a:r>
            <a:r>
              <a:rPr lang="en-GB" sz="3000" b="1">
                <a:latin typeface="Arial"/>
                <a:ea typeface="Arial"/>
                <a:cs typeface="Arial"/>
                <a:sym typeface="Arial"/>
              </a:rPr>
              <a:t> HAPATITIS B</a:t>
            </a:r>
            <a:endParaRPr sz="4700"/>
          </a:p>
        </p:txBody>
      </p:sp>
      <p:sp>
        <p:nvSpPr>
          <p:cNvPr id="91" name="Google Shape;91;p15"/>
          <p:cNvSpPr txBox="1">
            <a:spLocks noGrp="1"/>
          </p:cNvSpPr>
          <p:nvPr>
            <p:ph type="body" idx="1"/>
          </p:nvPr>
        </p:nvSpPr>
        <p:spPr>
          <a:xfrm>
            <a:off x="0" y="1143000"/>
            <a:ext cx="9144000" cy="5430300"/>
          </a:xfrm>
          <a:prstGeom prst="rect">
            <a:avLst/>
          </a:prstGeom>
          <a:noFill/>
          <a:ln>
            <a:noFill/>
          </a:ln>
        </p:spPr>
        <p:txBody>
          <a:bodyPr spcFirstLastPara="1" wrap="square" lIns="91425" tIns="45700" rIns="91425" bIns="45700" anchor="t" anchorCtr="0">
            <a:noAutofit/>
          </a:bodyPr>
          <a:lstStyle/>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Effective control of hepatitis B requires a comprehensive public health framework integrating prevention, screening, treatment and surveillance.</a:t>
            </a:r>
            <a:endParaRPr sz="2000">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1.</a:t>
            </a:r>
            <a:r>
              <a:rPr lang="en-GB" sz="2000" b="1">
                <a:latin typeface="+mj-lt"/>
                <a:ea typeface="Times New Roman"/>
                <a:cs typeface="Times New Roman"/>
                <a:sym typeface="Times New Roman"/>
              </a:rPr>
              <a:t> </a:t>
            </a:r>
            <a:r>
              <a:rPr lang="en-GB" sz="2500" b="1">
                <a:latin typeface="+mj-lt"/>
                <a:ea typeface="Times New Roman"/>
                <a:cs typeface="Times New Roman"/>
                <a:sym typeface="Times New Roman"/>
              </a:rPr>
              <a:t>Universal and Targeted Vaccination</a:t>
            </a:r>
            <a:endParaRPr sz="2500" b="1">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Vaccination serves as the fundamental method for preventing hepatitis B. The hepatitis B vaccine is effective, safe, and offers prolonged immunity. In 2017, the UK integrated universal infant vaccination against hepatitis B into its standard immunisation program (UKHSA, 2023).  </a:t>
            </a:r>
            <a:endParaRPr sz="2000">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r>
              <a:rPr lang="en-GB" sz="2000">
                <a:latin typeface="+mj-lt"/>
                <a:ea typeface="Times New Roman"/>
                <a:cs typeface="Times New Roman"/>
                <a:sym typeface="Times New Roman"/>
              </a:rPr>
              <a:t>The implementation of vaccination greatly diminishes both transmission rates and the long-term impact of chronic diseases. Research shows that nations that have adopted universal infant vaccination strategies have experienced significant reductions in the prevalence of HBV and the incidence of hepatocellular carcinoma (Chang et al., 2009).</a:t>
            </a:r>
            <a:endParaRPr sz="2000">
              <a:latin typeface="+mj-lt"/>
              <a:ea typeface="Times New Roman"/>
              <a:cs typeface="Times New Roman"/>
              <a:sym typeface="Times New Roman"/>
            </a:endParaRPr>
          </a:p>
          <a:p>
            <a:pPr marL="0" lvl="0" indent="0" algn="l" rtl="0">
              <a:spcBef>
                <a:spcPts val="1400"/>
              </a:spcBef>
              <a:spcAft>
                <a:spcPts val="0"/>
              </a:spcAft>
              <a:buClr>
                <a:schemeClr val="dk1"/>
              </a:buClr>
              <a:buSzPts val="1100"/>
              <a:buNone/>
            </a:pPr>
            <a:endParaRPr sz="2000" b="1">
              <a:latin typeface="+mj-lt"/>
              <a:ea typeface="Times New Roman"/>
              <a:cs typeface="Times New Roman"/>
              <a:sym typeface="Times New Roman"/>
            </a:endParaRPr>
          </a:p>
          <a:p>
            <a:pPr marL="0" lvl="0" indent="0" algn="l" rtl="0">
              <a:spcBef>
                <a:spcPts val="1400"/>
              </a:spcBef>
              <a:spcAft>
                <a:spcPts val="1400"/>
              </a:spcAft>
              <a:buClr>
                <a:schemeClr val="dk1"/>
              </a:buClr>
              <a:buSzPts val="1100"/>
              <a:buFont typeface="Arial"/>
              <a:buNone/>
            </a:pPr>
            <a:endParaRPr sz="1800" b="1">
              <a:latin typeface="Times New Roman"/>
              <a:ea typeface="Times New Roman"/>
              <a:cs typeface="Times New Roman"/>
              <a:sym typeface="Times New Roman"/>
            </a:endParaRPr>
          </a:p>
        </p:txBody>
      </p:sp>
    </p:spTree>
    <p:extLst>
      <p:ext uri="{BB962C8B-B14F-4D97-AF65-F5344CB8AC3E}">
        <p14:creationId xmlns:p14="http://schemas.microsoft.com/office/powerpoint/2010/main" val="4141993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6"/>
          <p:cNvSpPr txBox="1">
            <a:spLocks noGrp="1"/>
          </p:cNvSpPr>
          <p:nvPr>
            <p:ph type="body" idx="1"/>
          </p:nvPr>
        </p:nvSpPr>
        <p:spPr>
          <a:xfrm>
            <a:off x="284075" y="116975"/>
            <a:ext cx="8880000" cy="54006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spcBef>
                <a:spcPts val="1400"/>
              </a:spcBef>
              <a:spcAft>
                <a:spcPts val="0"/>
              </a:spcAft>
              <a:buClr>
                <a:schemeClr val="dk1"/>
              </a:buClr>
              <a:buSzPct val="61111"/>
              <a:buNone/>
            </a:pPr>
            <a:r>
              <a:rPr lang="en-GB" sz="1800" b="1">
                <a:latin typeface="Times New Roman"/>
                <a:ea typeface="Times New Roman"/>
                <a:cs typeface="Times New Roman"/>
                <a:sym typeface="Times New Roman"/>
              </a:rPr>
              <a:t> </a:t>
            </a:r>
            <a:endParaRPr sz="1800" b="1">
              <a:latin typeface="Times New Roman"/>
              <a:ea typeface="Times New Roman"/>
              <a:cs typeface="Times New Roman"/>
              <a:sym typeface="Times New Roman"/>
            </a:endParaRPr>
          </a:p>
          <a:p>
            <a:pPr marL="0" lvl="0" indent="0" algn="l" rtl="0">
              <a:spcBef>
                <a:spcPts val="1400"/>
              </a:spcBef>
              <a:spcAft>
                <a:spcPts val="0"/>
              </a:spcAft>
              <a:buClr>
                <a:schemeClr val="dk1"/>
              </a:buClr>
              <a:buSzPct val="61111"/>
              <a:buNone/>
            </a:pPr>
            <a:endParaRPr sz="1800" b="1">
              <a:latin typeface="Times New Roman"/>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9800" b="1">
                <a:latin typeface="+mj-lt"/>
                <a:ea typeface="Times New Roman"/>
                <a:cs typeface="Times New Roman"/>
                <a:sym typeface="Times New Roman"/>
              </a:rPr>
              <a:t>2. Antenatal Screening and Prevention of Mother-to-Child Transmission</a:t>
            </a:r>
            <a:endParaRPr sz="14600" b="1">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9600">
                <a:latin typeface="+mj-lt"/>
                <a:ea typeface="Times New Roman"/>
                <a:cs typeface="Times New Roman"/>
                <a:sym typeface="Times New Roman"/>
              </a:rPr>
              <a:t>Regular antenatal screening for hepatitis B surface antigen (HBsAg) in pregnant women facilitates the timely diagnosis of HBsAg-affected women.  preventive practices include: administration of hepatitis B immunoglobulin (HBIG) and neonatal vaccinations within 24 hours of birth; antiviral treatment (e.g., tenofovir) during late pregnancy for mothers with high viral loads.(Brown et al., 2016; UKHSA, 2023).</a:t>
            </a:r>
            <a:endParaRPr sz="9600">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10280" b="1">
                <a:latin typeface="+mj-lt"/>
                <a:ea typeface="Times New Roman"/>
                <a:cs typeface="Times New Roman"/>
                <a:sym typeface="Times New Roman"/>
              </a:rPr>
              <a:t>3. Expanded Testing and Early Diagnosis:</a:t>
            </a:r>
            <a:endParaRPr sz="10280" b="1">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r>
              <a:rPr lang="en-GB" sz="9480">
                <a:highlight>
                  <a:srgbClr val="FFFFFF"/>
                </a:highlight>
                <a:latin typeface="+mj-lt"/>
                <a:ea typeface="Arial"/>
                <a:cs typeface="Arial"/>
                <a:sym typeface="Arial"/>
              </a:rPr>
              <a:t>Many people with chronic hepatitis B do not know their infection. Expansion of screening programmes is therefore a must.</a:t>
            </a:r>
            <a:endParaRPr sz="9480" b="1">
              <a:latin typeface="+mj-lt"/>
              <a:ea typeface="Times New Roman"/>
              <a:cs typeface="Times New Roman"/>
              <a:sym typeface="Times New Roman"/>
            </a:endParaRPr>
          </a:p>
          <a:p>
            <a:pPr marL="0" lvl="0" indent="0" algn="l" rtl="0">
              <a:spcBef>
                <a:spcPts val="1400"/>
              </a:spcBef>
              <a:spcAft>
                <a:spcPts val="0"/>
              </a:spcAft>
              <a:buClr>
                <a:schemeClr val="dk1"/>
              </a:buClr>
              <a:buSzPts val="275"/>
              <a:buNone/>
            </a:pPr>
            <a:endParaRPr sz="9480">
              <a:latin typeface="Times New Roman"/>
              <a:ea typeface="Times New Roman"/>
              <a:cs typeface="Times New Roman"/>
              <a:sym typeface="Times New Roman"/>
            </a:endParaRPr>
          </a:p>
          <a:p>
            <a:pPr marL="0" lvl="0" indent="0" algn="l" rtl="0">
              <a:spcBef>
                <a:spcPts val="1400"/>
              </a:spcBef>
              <a:spcAft>
                <a:spcPts val="0"/>
              </a:spcAft>
              <a:buClr>
                <a:schemeClr val="dk1"/>
              </a:buClr>
              <a:buSzPct val="36666"/>
              <a:buFont typeface="Arial"/>
              <a:buNone/>
            </a:pPr>
            <a:endParaRPr sz="3000">
              <a:latin typeface="Times New Roman"/>
              <a:ea typeface="Times New Roman"/>
              <a:cs typeface="Times New Roman"/>
              <a:sym typeface="Times New Roman"/>
            </a:endParaRPr>
          </a:p>
          <a:p>
            <a:pPr marL="342900" lvl="0" indent="-139700" algn="l" rtl="0">
              <a:spcBef>
                <a:spcPts val="1400"/>
              </a:spcBef>
              <a:spcAft>
                <a:spcPts val="0"/>
              </a:spcAft>
              <a:buClr>
                <a:schemeClr val="dk1"/>
              </a:buClr>
              <a:buSzPct val="100000"/>
              <a:buNone/>
            </a:pPr>
            <a:endParaRPr/>
          </a:p>
        </p:txBody>
      </p:sp>
    </p:spTree>
    <p:extLst>
      <p:ext uri="{BB962C8B-B14F-4D97-AF65-F5344CB8AC3E}">
        <p14:creationId xmlns:p14="http://schemas.microsoft.com/office/powerpoint/2010/main" val="1262692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7"/>
          <p:cNvSpPr txBox="1">
            <a:spLocks noGrp="1"/>
          </p:cNvSpPr>
          <p:nvPr>
            <p:ph type="body" idx="1"/>
          </p:nvPr>
        </p:nvSpPr>
        <p:spPr>
          <a:xfrm>
            <a:off x="209400" y="293075"/>
            <a:ext cx="8934600" cy="5224200"/>
          </a:xfrm>
          <a:prstGeom prst="rect">
            <a:avLst/>
          </a:prstGeom>
          <a:noFill/>
          <a:ln>
            <a:noFill/>
          </a:ln>
        </p:spPr>
        <p:txBody>
          <a:bodyPr spcFirstLastPara="1" wrap="square" lIns="91425" tIns="45700" rIns="91425" bIns="45700" anchor="t" anchorCtr="0">
            <a:noAutofit/>
          </a:bodyPr>
          <a:lstStyle/>
          <a:p>
            <a:pPr marL="0" lvl="0" indent="0">
              <a:spcBef>
                <a:spcPts val="640"/>
              </a:spcBef>
              <a:buNone/>
            </a:pPr>
            <a:r>
              <a:rPr lang="en-GB" sz="2200" b="1">
                <a:latin typeface="+mj-lt"/>
                <a:ea typeface="Times New Roman"/>
                <a:cs typeface="Times New Roman"/>
                <a:sym typeface="Times New Roman"/>
              </a:rPr>
              <a:t>4. </a:t>
            </a:r>
            <a:r>
              <a:rPr lang="en-GB" sz="2500" b="1">
                <a:latin typeface="+mj-lt"/>
                <a:ea typeface="Times New Roman"/>
                <a:cs typeface="Times New Roman"/>
                <a:sym typeface="Times New Roman"/>
              </a:rPr>
              <a:t>Antiviral Treatment and Clinical Management</a:t>
            </a:r>
            <a:r>
              <a:rPr lang="en-GB" sz="2200" b="1">
                <a:latin typeface="+mj-lt"/>
                <a:ea typeface="Times New Roman"/>
                <a:cs typeface="Times New Roman"/>
                <a:sym typeface="Times New Roman"/>
              </a:rPr>
              <a:t>:</a:t>
            </a:r>
            <a:endParaRPr sz="2200" b="1">
              <a:latin typeface="+mj-lt"/>
              <a:ea typeface="Times New Roman"/>
              <a:cs typeface="Times New Roman"/>
              <a:sym typeface="Times New Roman"/>
            </a:endParaRPr>
          </a:p>
          <a:p>
            <a:pPr marL="0" lvl="0" indent="0" algn="l" rtl="0">
              <a:spcBef>
                <a:spcPts val="640"/>
              </a:spcBef>
              <a:spcAft>
                <a:spcPts val="0"/>
              </a:spcAft>
              <a:buNone/>
            </a:pPr>
            <a:r>
              <a:rPr lang="en-GB" sz="2400">
                <a:highlight>
                  <a:srgbClr val="FFFFFF"/>
                </a:highlight>
                <a:latin typeface="+mj-lt"/>
                <a:ea typeface="Arial"/>
                <a:cs typeface="Arial"/>
                <a:sym typeface="Arial"/>
              </a:rPr>
              <a:t>While chronic hepatitis B is not curable, long-term antiviral therapy (e.g., tenofovir or entecavir) suppresses viral replication, which reduces liver inflammation and significantly lowers the risk of cirrhosis and liver cancer (</a:t>
            </a:r>
            <a:r>
              <a:rPr lang="en-GB" sz="2400" err="1">
                <a:highlight>
                  <a:srgbClr val="FFFFFF"/>
                </a:highlight>
                <a:latin typeface="+mj-lt"/>
                <a:ea typeface="Arial"/>
                <a:cs typeface="Arial"/>
                <a:sym typeface="Arial"/>
              </a:rPr>
              <a:t>Terrault</a:t>
            </a:r>
            <a:r>
              <a:rPr lang="en-GB" sz="2400">
                <a:highlight>
                  <a:srgbClr val="FFFFFF"/>
                </a:highlight>
                <a:latin typeface="+mj-lt"/>
                <a:ea typeface="Arial"/>
                <a:cs typeface="Arial"/>
                <a:sym typeface="Arial"/>
              </a:rPr>
              <a:t> et al., 2018).</a:t>
            </a:r>
            <a:endParaRPr sz="2400" b="1">
              <a:latin typeface="+mj-lt"/>
              <a:ea typeface="Times New Roman"/>
              <a:cs typeface="Times New Roman"/>
              <a:sym typeface="Times New Roman"/>
            </a:endParaRPr>
          </a:p>
          <a:p>
            <a:pPr marL="0" lvl="0" indent="0" algn="l" rtl="0">
              <a:spcBef>
                <a:spcPts val="1400"/>
              </a:spcBef>
              <a:spcAft>
                <a:spcPts val="0"/>
              </a:spcAft>
              <a:buNone/>
            </a:pPr>
            <a:r>
              <a:rPr lang="en-GB" sz="2200" b="1">
                <a:latin typeface="+mj-lt"/>
                <a:ea typeface="Times New Roman"/>
                <a:cs typeface="Times New Roman"/>
                <a:sym typeface="Times New Roman"/>
              </a:rPr>
              <a:t>5. </a:t>
            </a:r>
            <a:r>
              <a:rPr lang="en-GB" sz="2500" b="1">
                <a:latin typeface="+mj-lt"/>
                <a:ea typeface="Times New Roman"/>
                <a:cs typeface="Times New Roman"/>
                <a:sym typeface="Times New Roman"/>
              </a:rPr>
              <a:t>Infection Control and Harm Reduction</a:t>
            </a:r>
            <a:endParaRPr sz="2500" b="1">
              <a:latin typeface="+mj-lt"/>
              <a:ea typeface="Times New Roman"/>
              <a:cs typeface="Times New Roman"/>
              <a:sym typeface="Times New Roman"/>
            </a:endParaRPr>
          </a:p>
          <a:p>
            <a:pPr marL="0" lvl="0" indent="0" algn="l" rtl="0">
              <a:spcBef>
                <a:spcPts val="1400"/>
              </a:spcBef>
              <a:spcAft>
                <a:spcPts val="0"/>
              </a:spcAft>
              <a:buClr>
                <a:schemeClr val="dk1"/>
              </a:buClr>
              <a:buSzPts val="1100"/>
              <a:buFont typeface="Arial"/>
              <a:buNone/>
            </a:pPr>
            <a:r>
              <a:rPr lang="en-GB" sz="2250">
                <a:highlight>
                  <a:srgbClr val="FFFFFF"/>
                </a:highlight>
                <a:latin typeface="+mj-lt"/>
                <a:ea typeface="Arial"/>
                <a:cs typeface="Arial"/>
                <a:sym typeface="Arial"/>
              </a:rPr>
              <a:t>Blood-borne transmission can be mitigated by strict infection </a:t>
            </a:r>
            <a:r>
              <a:rPr lang="en-GB" sz="2400">
                <a:highlight>
                  <a:srgbClr val="FFFFFF"/>
                </a:highlight>
                <a:latin typeface="+mj-lt"/>
                <a:ea typeface="Arial"/>
                <a:cs typeface="Arial"/>
                <a:sym typeface="Arial"/>
              </a:rPr>
              <a:t>prevention and control measures in healthcare settings, screening of blood and organ donations, needle and syringe exchange programmes, and opioid substitution therapy. Harm reduction interventions have been successful in reducing HBV transmission among people who inject drugs (Nelson et al., 2011).</a:t>
            </a:r>
            <a:endParaRPr sz="2400" b="1">
              <a:latin typeface="+mj-lt"/>
              <a:ea typeface="Times New Roman"/>
              <a:cs typeface="Times New Roman"/>
              <a:sym typeface="Times New Roman"/>
            </a:endParaRPr>
          </a:p>
          <a:p>
            <a:pPr marL="0" lvl="0" indent="0" algn="l" rtl="0">
              <a:spcBef>
                <a:spcPts val="1400"/>
              </a:spcBef>
              <a:spcAft>
                <a:spcPts val="0"/>
              </a:spcAft>
              <a:buNone/>
            </a:pPr>
            <a:endParaRPr sz="2400" b="1">
              <a:latin typeface="Times New Roman"/>
              <a:ea typeface="Times New Roman"/>
              <a:cs typeface="Times New Roman"/>
              <a:sym typeface="Times New Roman"/>
            </a:endParaRPr>
          </a:p>
          <a:p>
            <a:pPr marL="342900" lvl="0" indent="0" algn="l" rtl="0">
              <a:spcBef>
                <a:spcPts val="640"/>
              </a:spcBef>
              <a:spcAft>
                <a:spcPts val="0"/>
              </a:spcAft>
              <a:buNone/>
            </a:pPr>
            <a:endParaRPr b="1">
              <a:latin typeface="Arial"/>
              <a:ea typeface="Arial"/>
              <a:cs typeface="Arial"/>
              <a:sym typeface="Arial"/>
            </a:endParaRPr>
          </a:p>
        </p:txBody>
      </p:sp>
    </p:spTree>
    <p:extLst>
      <p:ext uri="{BB962C8B-B14F-4D97-AF65-F5344CB8AC3E}">
        <p14:creationId xmlns:p14="http://schemas.microsoft.com/office/powerpoint/2010/main" val="192116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8"/>
          <p:cNvSpPr txBox="1">
            <a:spLocks noGrp="1"/>
          </p:cNvSpPr>
          <p:nvPr>
            <p:ph type="body" idx="1"/>
          </p:nvPr>
        </p:nvSpPr>
        <p:spPr>
          <a:xfrm>
            <a:off x="159100" y="393550"/>
            <a:ext cx="8842500" cy="5123700"/>
          </a:xfrm>
          <a:prstGeom prst="rect">
            <a:avLst/>
          </a:prstGeom>
          <a:noFill/>
          <a:ln>
            <a:noFill/>
          </a:ln>
        </p:spPr>
        <p:txBody>
          <a:bodyPr spcFirstLastPara="1" wrap="square" lIns="91425" tIns="45700" rIns="91425" bIns="45700" anchor="t" anchorCtr="0">
            <a:normAutofit/>
          </a:bodyPr>
          <a:lstStyle/>
          <a:p>
            <a:pPr marL="0" lvl="0" indent="0" algn="l" rtl="0">
              <a:spcBef>
                <a:spcPts val="1400"/>
              </a:spcBef>
              <a:spcAft>
                <a:spcPts val="0"/>
              </a:spcAft>
              <a:buClr>
                <a:schemeClr val="dk1"/>
              </a:buClr>
              <a:buSzPts val="1100"/>
              <a:buFont typeface="Arial"/>
              <a:buNone/>
            </a:pPr>
            <a:r>
              <a:rPr lang="en-GB" sz="1800" b="1">
                <a:latin typeface="Times New Roman"/>
                <a:ea typeface="Times New Roman"/>
                <a:cs typeface="Times New Roman"/>
                <a:sym typeface="Times New Roman"/>
              </a:rPr>
              <a:t>6</a:t>
            </a:r>
            <a:r>
              <a:rPr lang="en-GB" sz="1800" b="1">
                <a:latin typeface="+mj-lt"/>
                <a:ea typeface="Times New Roman"/>
                <a:cs typeface="Times New Roman"/>
                <a:sym typeface="Times New Roman"/>
              </a:rPr>
              <a:t>. </a:t>
            </a:r>
            <a:r>
              <a:rPr lang="en-GB" sz="2500" b="1">
                <a:latin typeface="+mj-lt"/>
                <a:ea typeface="Times New Roman"/>
                <a:cs typeface="Times New Roman"/>
                <a:sym typeface="Times New Roman"/>
              </a:rPr>
              <a:t>Public Awareness and Health Education</a:t>
            </a:r>
            <a:endParaRPr sz="2500" b="1">
              <a:latin typeface="+mj-lt"/>
              <a:ea typeface="Times New Roman"/>
              <a:cs typeface="Times New Roman"/>
              <a:sym typeface="Times New Roman"/>
            </a:endParaRPr>
          </a:p>
          <a:p>
            <a:pPr marL="0" lvl="0" indent="0" algn="l" rtl="0">
              <a:spcBef>
                <a:spcPts val="1400"/>
              </a:spcBef>
              <a:spcAft>
                <a:spcPts val="0"/>
              </a:spcAft>
              <a:buNone/>
            </a:pPr>
            <a:r>
              <a:rPr lang="en-GB" sz="2400">
                <a:highlight>
                  <a:srgbClr val="FFFFFF"/>
                </a:highlight>
                <a:latin typeface="+mj-lt"/>
                <a:ea typeface="Arial"/>
                <a:cs typeface="Arial"/>
                <a:sym typeface="Arial"/>
              </a:rPr>
              <a:t>Public education decreases stigma, promotes testing and enhances vaccination uptake. Reduction of stigma is especially relevant for migrant and high-risk populations (WHO, 2023).</a:t>
            </a:r>
            <a:endParaRPr sz="2400">
              <a:latin typeface="+mj-lt"/>
            </a:endParaRPr>
          </a:p>
          <a:p>
            <a:pPr marL="0" lvl="0" indent="0" algn="l" rtl="0">
              <a:spcBef>
                <a:spcPts val="0"/>
              </a:spcBef>
              <a:spcAft>
                <a:spcPts val="0"/>
              </a:spcAft>
              <a:buNone/>
            </a:pPr>
            <a:endParaRPr sz="2400">
              <a:latin typeface="+mj-lt"/>
            </a:endParaRPr>
          </a:p>
          <a:p>
            <a:pPr marL="0" lvl="0" indent="0" algn="l" rtl="0">
              <a:spcBef>
                <a:spcPts val="1400"/>
              </a:spcBef>
              <a:spcAft>
                <a:spcPts val="0"/>
              </a:spcAft>
              <a:buNone/>
            </a:pPr>
            <a:r>
              <a:rPr lang="en-GB" sz="1800" b="1">
                <a:latin typeface="+mj-lt"/>
                <a:ea typeface="Times New Roman"/>
                <a:cs typeface="Times New Roman"/>
                <a:sym typeface="Times New Roman"/>
              </a:rPr>
              <a:t>7</a:t>
            </a:r>
            <a:r>
              <a:rPr lang="en-GB" sz="2400" b="1">
                <a:latin typeface="+mj-lt"/>
                <a:ea typeface="Times New Roman"/>
                <a:cs typeface="Times New Roman"/>
                <a:sym typeface="Times New Roman"/>
              </a:rPr>
              <a:t>. </a:t>
            </a:r>
            <a:r>
              <a:rPr lang="en-GB" sz="2500" b="1">
                <a:latin typeface="+mj-lt"/>
                <a:ea typeface="Times New Roman"/>
                <a:cs typeface="Times New Roman"/>
                <a:sym typeface="Times New Roman"/>
              </a:rPr>
              <a:t>Surveillance and Monitoring </a:t>
            </a:r>
          </a:p>
          <a:p>
            <a:pPr marL="0" lvl="0" indent="0" algn="l" rtl="0">
              <a:spcBef>
                <a:spcPts val="1400"/>
              </a:spcBef>
              <a:spcAft>
                <a:spcPts val="0"/>
              </a:spcAft>
              <a:buNone/>
            </a:pPr>
            <a:r>
              <a:rPr lang="en-GB" sz="2400">
                <a:latin typeface="+mj-lt"/>
                <a:ea typeface="Times New Roman"/>
                <a:cs typeface="Times New Roman"/>
                <a:sym typeface="Times New Roman"/>
              </a:rPr>
              <a:t>Ongoing</a:t>
            </a:r>
            <a:r>
              <a:rPr lang="en-GB" sz="2050">
                <a:highlight>
                  <a:srgbClr val="FFFFFF"/>
                </a:highlight>
                <a:latin typeface="+mj-lt"/>
                <a:ea typeface="Arial"/>
                <a:cs typeface="Arial"/>
                <a:sym typeface="Arial"/>
              </a:rPr>
              <a:t> </a:t>
            </a:r>
            <a:r>
              <a:rPr lang="en-GB" sz="2400">
                <a:highlight>
                  <a:srgbClr val="FFFFFF"/>
                </a:highlight>
                <a:latin typeface="+mj-lt"/>
                <a:ea typeface="Arial"/>
                <a:cs typeface="Arial"/>
                <a:sym typeface="Arial"/>
              </a:rPr>
              <a:t>surveillance systems permit monitoring of incidence, prevalence, mortality, and vaccine coverage. Effective reporting and data collection mechanisms are essential to evidence-based policy (UKHSA, 2023).</a:t>
            </a:r>
            <a:endParaRPr sz="2400" b="1">
              <a:latin typeface="+mj-lt"/>
              <a:ea typeface="Times New Roman"/>
              <a:cs typeface="Times New Roman"/>
              <a:sym typeface="Times New Roman"/>
            </a:endParaRPr>
          </a:p>
        </p:txBody>
      </p:sp>
    </p:spTree>
    <p:extLst>
      <p:ext uri="{BB962C8B-B14F-4D97-AF65-F5344CB8AC3E}">
        <p14:creationId xmlns:p14="http://schemas.microsoft.com/office/powerpoint/2010/main" val="3396673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705A-736C-E0D5-BEC2-3F4335142373}"/>
              </a:ext>
            </a:extLst>
          </p:cNvPr>
          <p:cNvSpPr>
            <a:spLocks noGrp="1"/>
          </p:cNvSpPr>
          <p:nvPr>
            <p:ph type="title"/>
          </p:nvPr>
        </p:nvSpPr>
        <p:spPr>
          <a:xfrm>
            <a:off x="457200" y="341784"/>
            <a:ext cx="8229600" cy="1143000"/>
          </a:xfrm>
        </p:spPr>
        <p:txBody>
          <a:bodyPr>
            <a:normAutofit fontScale="90000"/>
          </a:bodyPr>
          <a:lstStyle/>
          <a:p>
            <a:r>
              <a:rPr lang="en-GB" sz="2800" b="1">
                <a:effectLst/>
                <a:latin typeface="Arial" panose="020B0604020202020204" pitchFamily="34" charset="0"/>
                <a:ea typeface="Calibri" panose="020F0502020204030204" pitchFamily="34" charset="0"/>
              </a:rPr>
              <a:t>What policies and strategies are available to the UK government to maintain public health? </a:t>
            </a:r>
            <a:br>
              <a:rPr lang="en-GB" sz="2800" b="1">
                <a:effectLst/>
                <a:latin typeface="Arial" panose="020B0604020202020204" pitchFamily="34" charset="0"/>
                <a:ea typeface="Calibri" panose="020F0502020204030204" pitchFamily="34" charset="0"/>
              </a:rPr>
            </a:br>
            <a:r>
              <a:rPr lang="en-GB" sz="1600" u="sng">
                <a:effectLst/>
                <a:latin typeface="Arial" panose="020B0604020202020204" pitchFamily="34" charset="0"/>
                <a:ea typeface="Calibri" panose="020F0502020204030204" pitchFamily="34" charset="0"/>
              </a:rPr>
              <a:t>General information.</a:t>
            </a:r>
            <a:endParaRPr lang="en-GB" sz="1600" u="sng"/>
          </a:p>
        </p:txBody>
      </p:sp>
      <p:sp>
        <p:nvSpPr>
          <p:cNvPr id="3" name="Content Placeholder 2">
            <a:extLst>
              <a:ext uri="{FF2B5EF4-FFF2-40B4-BE49-F238E27FC236}">
                <a16:creationId xmlns:a16="http://schemas.microsoft.com/office/drawing/2014/main" id="{866BF3E1-6C7E-C568-760D-3A308F31B765}"/>
              </a:ext>
            </a:extLst>
          </p:cNvPr>
          <p:cNvSpPr>
            <a:spLocks noGrp="1"/>
          </p:cNvSpPr>
          <p:nvPr>
            <p:ph idx="1"/>
          </p:nvPr>
        </p:nvSpPr>
        <p:spPr>
          <a:xfrm>
            <a:off x="323528" y="1916832"/>
            <a:ext cx="8229600" cy="3917032"/>
          </a:xfrm>
        </p:spPr>
        <p:txBody>
          <a:bodyPr/>
          <a:lstStyle/>
          <a:p>
            <a:pPr fontAlgn="base"/>
            <a:r>
              <a:rPr lang="en-GB" sz="2500" b="1"/>
              <a:t>Public Health England PHE strategies (2020-2025): ” </a:t>
            </a:r>
            <a:r>
              <a:rPr lang="en-GB" sz="2500"/>
              <a:t>This policy acts to improve and protect public health and reduce health inequalities over the next 5 years.</a:t>
            </a:r>
            <a:r>
              <a:rPr lang="en-US" sz="2500"/>
              <a:t>​”</a:t>
            </a:r>
          </a:p>
          <a:p>
            <a:pPr fontAlgn="base"/>
            <a:r>
              <a:rPr lang="en-GB" sz="2500" b="1"/>
              <a:t>Health and Social Care Act (2012):”</a:t>
            </a:r>
            <a:r>
              <a:rPr lang="en-GB" sz="2500"/>
              <a:t> This important legislation helps with healthcare delivery</a:t>
            </a:r>
            <a:r>
              <a:rPr lang="en-GB" sz="2800"/>
              <a:t>.​”</a:t>
            </a:r>
          </a:p>
          <a:p>
            <a:endParaRPr lang="en-GB"/>
          </a:p>
        </p:txBody>
      </p:sp>
    </p:spTree>
    <p:extLst>
      <p:ext uri="{BB962C8B-B14F-4D97-AF65-F5344CB8AC3E}">
        <p14:creationId xmlns:p14="http://schemas.microsoft.com/office/powerpoint/2010/main" val="3269412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94308-C374-0D47-772F-3E9DA45240A3}"/>
              </a:ext>
            </a:extLst>
          </p:cNvPr>
          <p:cNvSpPr>
            <a:spLocks noGrp="1"/>
          </p:cNvSpPr>
          <p:nvPr>
            <p:ph type="title"/>
          </p:nvPr>
        </p:nvSpPr>
        <p:spPr/>
        <p:txBody>
          <a:bodyPr>
            <a:normAutofit fontScale="90000"/>
          </a:bodyPr>
          <a:lstStyle/>
          <a:p>
            <a:r>
              <a:rPr lang="en-GB" sz="3600" b="1"/>
              <a:t>Policies available to prevent public health from Hepatitis B NHS</a:t>
            </a:r>
            <a:br>
              <a:rPr lang="en-GB" sz="3600" b="1"/>
            </a:br>
            <a:r>
              <a:rPr lang="en-GB" sz="1600"/>
              <a:t>Updated 2 December 2025 </a:t>
            </a:r>
          </a:p>
        </p:txBody>
      </p:sp>
      <p:sp>
        <p:nvSpPr>
          <p:cNvPr id="3" name="Content Placeholder 2">
            <a:extLst>
              <a:ext uri="{FF2B5EF4-FFF2-40B4-BE49-F238E27FC236}">
                <a16:creationId xmlns:a16="http://schemas.microsoft.com/office/drawing/2014/main" id="{4FA77A92-5CAD-C01F-F380-D785B73AE93B}"/>
              </a:ext>
            </a:extLst>
          </p:cNvPr>
          <p:cNvSpPr>
            <a:spLocks noGrp="1"/>
          </p:cNvSpPr>
          <p:nvPr>
            <p:ph idx="1"/>
          </p:nvPr>
        </p:nvSpPr>
        <p:spPr>
          <a:xfrm>
            <a:off x="11905" y="1416967"/>
            <a:ext cx="8229600" cy="4536504"/>
          </a:xfrm>
        </p:spPr>
        <p:txBody>
          <a:bodyPr>
            <a:normAutofit fontScale="92500" lnSpcReduction="10000"/>
          </a:bodyPr>
          <a:lstStyle/>
          <a:p>
            <a:r>
              <a:rPr lang="en-GB" sz="2400"/>
              <a:t>Policies in the </a:t>
            </a:r>
            <a:r>
              <a:rPr lang="en-GB" sz="2400" b="1"/>
              <a:t>National Health Service (NHS)</a:t>
            </a:r>
            <a:r>
              <a:rPr lang="en-GB" sz="2400"/>
              <a:t> and </a:t>
            </a:r>
            <a:r>
              <a:rPr lang="en-GB" sz="2400" b="1"/>
              <a:t>UK Health Security Agency</a:t>
            </a:r>
            <a:r>
              <a:rPr lang="en-GB" sz="2400"/>
              <a:t> are in place to prevent and control </a:t>
            </a:r>
            <a:r>
              <a:rPr lang="en-GB" sz="2400" b="1"/>
              <a:t>Hepatitis B</a:t>
            </a:r>
            <a:r>
              <a:rPr lang="en-GB" sz="2400"/>
              <a:t> and protect public health in England (NHS 2025).</a:t>
            </a:r>
          </a:p>
          <a:p>
            <a:endParaRPr lang="en-GB" sz="2400" b="1"/>
          </a:p>
          <a:p>
            <a:r>
              <a:rPr lang="en-GB" sz="2400" b="1"/>
              <a:t>Hepatitis B England 2025</a:t>
            </a:r>
            <a:r>
              <a:rPr lang="en-GB" sz="2400"/>
              <a:t>”: This policy emphasises maintaining public health and preventing infectious diseases such as hepatitis B. </a:t>
            </a:r>
          </a:p>
          <a:p>
            <a:pPr marL="0" indent="0">
              <a:buNone/>
            </a:pPr>
            <a:endParaRPr lang="en-GB" sz="2400"/>
          </a:p>
          <a:p>
            <a:r>
              <a:rPr lang="en-GB" sz="2400" b="1"/>
              <a:t>Health protection policy </a:t>
            </a:r>
            <a:r>
              <a:rPr lang="en-GB" sz="2400"/>
              <a:t>means the rules, plans, and actions created by governments and health organisations to keep people safe from health risks. These risks can include infectious diseases, unsafe food or water, pollution, and other threats to public health( UKHSA, 2025).</a:t>
            </a:r>
          </a:p>
        </p:txBody>
      </p:sp>
    </p:spTree>
    <p:extLst>
      <p:ext uri="{BB962C8B-B14F-4D97-AF65-F5344CB8AC3E}">
        <p14:creationId xmlns:p14="http://schemas.microsoft.com/office/powerpoint/2010/main" val="1550714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B7F07-64BD-E9AA-3374-7606B903C28F}"/>
              </a:ext>
            </a:extLst>
          </p:cNvPr>
          <p:cNvSpPr>
            <a:spLocks noGrp="1"/>
          </p:cNvSpPr>
          <p:nvPr>
            <p:ph type="title"/>
          </p:nvPr>
        </p:nvSpPr>
        <p:spPr>
          <a:xfrm>
            <a:off x="323528" y="0"/>
            <a:ext cx="8229600" cy="1143000"/>
          </a:xfrm>
        </p:spPr>
        <p:txBody>
          <a:bodyPr/>
          <a:lstStyle/>
          <a:p>
            <a:r>
              <a:rPr lang="en-GB" sz="3200" b="1"/>
              <a:t>Continuation</a:t>
            </a:r>
            <a:r>
              <a:rPr lang="en-GB" b="1"/>
              <a:t> </a:t>
            </a:r>
          </a:p>
        </p:txBody>
      </p:sp>
      <p:sp>
        <p:nvSpPr>
          <p:cNvPr id="3" name="Content Placeholder 2">
            <a:extLst>
              <a:ext uri="{FF2B5EF4-FFF2-40B4-BE49-F238E27FC236}">
                <a16:creationId xmlns:a16="http://schemas.microsoft.com/office/drawing/2014/main" id="{799544DD-37AD-DD97-FDD5-7A090A54A788}"/>
              </a:ext>
            </a:extLst>
          </p:cNvPr>
          <p:cNvSpPr>
            <a:spLocks noGrp="1"/>
          </p:cNvSpPr>
          <p:nvPr>
            <p:ph idx="1"/>
          </p:nvPr>
        </p:nvSpPr>
        <p:spPr>
          <a:xfrm>
            <a:off x="308538" y="980728"/>
            <a:ext cx="8229600" cy="4536504"/>
          </a:xfrm>
        </p:spPr>
        <p:txBody>
          <a:bodyPr>
            <a:normAutofit fontScale="77500" lnSpcReduction="20000"/>
          </a:bodyPr>
          <a:lstStyle/>
          <a:p>
            <a:r>
              <a:rPr lang="en-GB" sz="3100" b="1"/>
              <a:t>Health promotion policies for hepatitis B: </a:t>
            </a:r>
            <a:r>
              <a:rPr lang="en-GB" sz="3100"/>
              <a:t>Public health policies focus on preventing hepatitis B through vaccination, routine screening, safe medical practices, and public education. These policies also aim to increase access to testing and treatment, especially for high-risk groups, in line with World Health Organization guidelines. (WHO,2023; NHS,2024).</a:t>
            </a:r>
          </a:p>
          <a:p>
            <a:endParaRPr lang="en-GB" sz="3100" b="1"/>
          </a:p>
          <a:p>
            <a:r>
              <a:rPr lang="en-GB" sz="3100" b="1"/>
              <a:t>Digital health and technology integration in hepatitis B</a:t>
            </a:r>
            <a:r>
              <a:rPr lang="en-GB" sz="3100"/>
              <a:t>: Digital health tools such as mobile health apps, electronic health records, and telemedicine help improve vaccination tracking, patient monitoring, disease surveillance, and access to care for people living with Hepatitis </a:t>
            </a:r>
            <a:r>
              <a:rPr lang="en-GB" sz="2800"/>
              <a:t>B.(UKHSA,2024).</a:t>
            </a:r>
          </a:p>
          <a:p>
            <a:endParaRPr lang="en-GB" sz="2000"/>
          </a:p>
          <a:p>
            <a:endParaRPr lang="en-GB"/>
          </a:p>
          <a:p>
            <a:endParaRPr lang="en-GB"/>
          </a:p>
          <a:p>
            <a:endParaRPr lang="en-GB"/>
          </a:p>
          <a:p>
            <a:endParaRPr lang="en-GB"/>
          </a:p>
        </p:txBody>
      </p:sp>
    </p:spTree>
    <p:extLst>
      <p:ext uri="{BB962C8B-B14F-4D97-AF65-F5344CB8AC3E}">
        <p14:creationId xmlns:p14="http://schemas.microsoft.com/office/powerpoint/2010/main" val="3305301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FC9C0-64D6-BD5B-E88C-BE693335F7CA}"/>
              </a:ext>
            </a:extLst>
          </p:cNvPr>
          <p:cNvSpPr>
            <a:spLocks noGrp="1"/>
          </p:cNvSpPr>
          <p:nvPr>
            <p:ph type="title"/>
          </p:nvPr>
        </p:nvSpPr>
        <p:spPr/>
        <p:txBody>
          <a:bodyPr>
            <a:normAutofit/>
          </a:bodyPr>
          <a:lstStyle/>
          <a:p>
            <a:r>
              <a:rPr lang="en-GB" sz="3200" b="1"/>
              <a:t>Strategies that the government uses to prevent hepatitis B</a:t>
            </a:r>
          </a:p>
        </p:txBody>
      </p:sp>
      <p:sp>
        <p:nvSpPr>
          <p:cNvPr id="3" name="Content Placeholder 2">
            <a:extLst>
              <a:ext uri="{FF2B5EF4-FFF2-40B4-BE49-F238E27FC236}">
                <a16:creationId xmlns:a16="http://schemas.microsoft.com/office/drawing/2014/main" id="{9F5D3A08-E1CC-48BD-7BC0-C6704728BC9F}"/>
              </a:ext>
            </a:extLst>
          </p:cNvPr>
          <p:cNvSpPr>
            <a:spLocks noGrp="1"/>
          </p:cNvSpPr>
          <p:nvPr>
            <p:ph idx="1"/>
          </p:nvPr>
        </p:nvSpPr>
        <p:spPr>
          <a:xfrm>
            <a:off x="430560" y="1417638"/>
            <a:ext cx="8229600" cy="4896544"/>
          </a:xfrm>
        </p:spPr>
        <p:txBody>
          <a:bodyPr>
            <a:noAutofit/>
          </a:bodyPr>
          <a:lstStyle/>
          <a:p>
            <a:r>
              <a:rPr lang="en-GB" sz="2400"/>
              <a:t>Providing free or affordable vaccination to prevent infection. 💉</a:t>
            </a:r>
          </a:p>
          <a:p>
            <a:r>
              <a:rPr lang="en-GB" sz="2400"/>
              <a:t>Running public awareness campaigns to educate people about prevention. 📢</a:t>
            </a:r>
          </a:p>
          <a:p>
            <a:r>
              <a:rPr lang="en-GB" sz="2400"/>
              <a:t>Offering screening and early testing to detect the disease early.</a:t>
            </a:r>
          </a:p>
          <a:p>
            <a:r>
              <a:rPr lang="en-GB" sz="2400"/>
              <a:t>Ensuring safe blood transfusion and medical practices in hospitals.</a:t>
            </a:r>
          </a:p>
          <a:p>
            <a:r>
              <a:rPr lang="en-GB" sz="2400"/>
              <a:t>Supporting treatment and care for people living with Hepatitis B.</a:t>
            </a:r>
          </a:p>
          <a:p>
            <a:pPr marL="0" indent="0">
              <a:buNone/>
            </a:pPr>
            <a:endParaRPr lang="en-GB" sz="2400"/>
          </a:p>
        </p:txBody>
      </p:sp>
    </p:spTree>
    <p:extLst>
      <p:ext uri="{BB962C8B-B14F-4D97-AF65-F5344CB8AC3E}">
        <p14:creationId xmlns:p14="http://schemas.microsoft.com/office/powerpoint/2010/main" val="2500174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19E0-A356-1E1D-DB00-F8EC2EF04BD5}"/>
              </a:ext>
            </a:extLst>
          </p:cNvPr>
          <p:cNvSpPr>
            <a:spLocks noGrp="1"/>
          </p:cNvSpPr>
          <p:nvPr>
            <p:ph type="title"/>
          </p:nvPr>
        </p:nvSpPr>
        <p:spPr/>
        <p:txBody>
          <a:bodyPr>
            <a:normAutofit/>
          </a:bodyPr>
          <a:lstStyle/>
          <a:p>
            <a:r>
              <a:rPr lang="en-GB" sz="2400" b="1">
                <a:latin typeface="Arial" panose="020B0604020202020204" pitchFamily="34" charset="0"/>
                <a:cs typeface="Arial" panose="020B0604020202020204" pitchFamily="34" charset="0"/>
              </a:rPr>
              <a:t>PREVENTION</a:t>
            </a:r>
            <a:r>
              <a:rPr lang="en-GB" sz="2400" b="1"/>
              <a:t> OUTBREAK/BASED ON CASE STUDY</a:t>
            </a:r>
          </a:p>
        </p:txBody>
      </p:sp>
      <p:sp>
        <p:nvSpPr>
          <p:cNvPr id="3" name="Content Placeholder 2">
            <a:extLst>
              <a:ext uri="{FF2B5EF4-FFF2-40B4-BE49-F238E27FC236}">
                <a16:creationId xmlns:a16="http://schemas.microsoft.com/office/drawing/2014/main" id="{653FDE4F-F10D-85D8-EBDD-912C02AD7BC8}"/>
              </a:ext>
            </a:extLst>
          </p:cNvPr>
          <p:cNvSpPr>
            <a:spLocks noGrp="1"/>
          </p:cNvSpPr>
          <p:nvPr>
            <p:ph idx="1"/>
          </p:nvPr>
        </p:nvSpPr>
        <p:spPr/>
        <p:txBody>
          <a:bodyPr>
            <a:normAutofit/>
          </a:bodyPr>
          <a:lstStyle/>
          <a:p>
            <a:pPr marL="0" indent="0">
              <a:buNone/>
            </a:pPr>
            <a:r>
              <a:rPr lang="en-GB" sz="2000">
                <a:latin typeface="+mj-lt"/>
                <a:cs typeface="Arial" panose="020B0604020202020204" pitchFamily="34" charset="0"/>
              </a:rPr>
              <a:t>Tom is 15 years old and enjoys playing basketball after school. Recently, he started unusually tired and had a decreased appetite. His mother, a nurse, noticed that his eyes appeared slightly yellow. Concerned about these symptoms, she took him to their family doctor. After a blood test, it was revealed that Tom had </a:t>
            </a:r>
            <a:r>
              <a:rPr lang="en-GB" sz="2000" b="1">
                <a:latin typeface="+mj-lt"/>
                <a:cs typeface="Arial" panose="020B0604020202020204" pitchFamily="34" charset="0"/>
              </a:rPr>
              <a:t>Hepatitis</a:t>
            </a:r>
            <a:r>
              <a:rPr lang="en-GB" sz="2000">
                <a:latin typeface="+mj-lt"/>
                <a:cs typeface="Arial" panose="020B0604020202020204" pitchFamily="34" charset="0"/>
              </a:rPr>
              <a:t> </a:t>
            </a:r>
            <a:r>
              <a:rPr lang="en-GB" sz="2000" b="1">
                <a:latin typeface="+mj-lt"/>
                <a:cs typeface="Arial" panose="020B0604020202020204" pitchFamily="34" charset="0"/>
              </a:rPr>
              <a:t>B</a:t>
            </a:r>
            <a:r>
              <a:rPr lang="en-GB" sz="2000">
                <a:latin typeface="+mj-lt"/>
                <a:cs typeface="Arial" panose="020B0604020202020204" pitchFamily="34" charset="0"/>
              </a:rPr>
              <a:t>. They discussed how he might have contracted it, and the doctor emphasized the importance of vaccination and safe practices to prevent such infections. Tom was advised to rest, avoid certain medications and alcohol, and they scheduled a follow-up to monitor his liver function and discuss potential antiviral therapies.</a:t>
            </a:r>
          </a:p>
        </p:txBody>
      </p:sp>
    </p:spTree>
    <p:extLst>
      <p:ext uri="{BB962C8B-B14F-4D97-AF65-F5344CB8AC3E}">
        <p14:creationId xmlns:p14="http://schemas.microsoft.com/office/powerpoint/2010/main" val="3724761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ADD9A-30B2-D008-7651-9321DA7D42C0}"/>
              </a:ext>
            </a:extLst>
          </p:cNvPr>
          <p:cNvSpPr>
            <a:spLocks noGrp="1"/>
          </p:cNvSpPr>
          <p:nvPr>
            <p:ph type="title"/>
          </p:nvPr>
        </p:nvSpPr>
        <p:spPr/>
        <p:txBody>
          <a:bodyPr>
            <a:normAutofit fontScale="90000"/>
          </a:bodyPr>
          <a:lstStyle/>
          <a:p>
            <a:r>
              <a:rPr lang="en-GB" b="1"/>
              <a:t>Questions  about on case study</a:t>
            </a:r>
          </a:p>
        </p:txBody>
      </p:sp>
      <p:sp>
        <p:nvSpPr>
          <p:cNvPr id="3" name="Content Placeholder 2">
            <a:extLst>
              <a:ext uri="{FF2B5EF4-FFF2-40B4-BE49-F238E27FC236}">
                <a16:creationId xmlns:a16="http://schemas.microsoft.com/office/drawing/2014/main" id="{20170E23-F72A-CC56-B58F-EB47DA25753B}"/>
              </a:ext>
            </a:extLst>
          </p:cNvPr>
          <p:cNvSpPr>
            <a:spLocks noGrp="1"/>
          </p:cNvSpPr>
          <p:nvPr>
            <p:ph idx="1"/>
          </p:nvPr>
        </p:nvSpPr>
        <p:spPr/>
        <p:txBody>
          <a:bodyPr>
            <a:normAutofit fontScale="40000" lnSpcReduction="20000"/>
          </a:bodyPr>
          <a:lstStyle/>
          <a:p>
            <a:pPr marL="514350" indent="-514350">
              <a:buAutoNum type="arabicPeriod"/>
            </a:pPr>
            <a:r>
              <a:rPr lang="en-GB" sz="4000" i="1">
                <a:latin typeface="Myriad Pro (Body)"/>
              </a:rPr>
              <a:t>What are the early signs and symptoms of Hepatitis B shown in Tom’s case?</a:t>
            </a:r>
          </a:p>
          <a:p>
            <a:pPr marL="514350" indent="-514350">
              <a:buAutoNum type="arabicPeriod"/>
            </a:pPr>
            <a:r>
              <a:rPr lang="en-GB" sz="4000" i="1">
                <a:latin typeface="Myriad Pro (Body)"/>
              </a:rPr>
              <a:t>Why might Tom have initially ignored his symptoms?</a:t>
            </a:r>
          </a:p>
          <a:p>
            <a:pPr marL="514350" indent="-514350">
              <a:buAutoNum type="arabicPeriod"/>
            </a:pPr>
            <a:r>
              <a:rPr lang="en-GB" sz="4000" i="1">
                <a:latin typeface="Myriad Pro (Body)"/>
              </a:rPr>
              <a:t>What causes the yellowing of the eyes (jaundice) in Hepatitis B.?</a:t>
            </a:r>
          </a:p>
          <a:p>
            <a:pPr marL="514350" indent="-514350">
              <a:buAutoNum type="arabicPeriod"/>
            </a:pPr>
            <a:r>
              <a:rPr lang="en-GB" sz="4000" i="1">
                <a:latin typeface="Myriad Pro (Body)"/>
              </a:rPr>
              <a:t>How is Hepatitis B transmitted?</a:t>
            </a:r>
          </a:p>
          <a:p>
            <a:pPr marL="514350" indent="-514350">
              <a:buAutoNum type="arabicPeriod"/>
            </a:pPr>
            <a:r>
              <a:rPr lang="en-GB" sz="4000" i="1">
                <a:latin typeface="Myriad Pro (Body)"/>
              </a:rPr>
              <a:t>What risk factors could have contributed to Tom contracting Hepatitis B.?</a:t>
            </a:r>
          </a:p>
          <a:p>
            <a:pPr marL="514350" indent="-514350">
              <a:buAutoNum type="arabicPeriod"/>
            </a:pPr>
            <a:r>
              <a:rPr lang="en-GB" sz="4000" i="1">
                <a:latin typeface="Myriad Pro (Body)"/>
              </a:rPr>
              <a:t>Why is blood testing important in diagnosing Hepatitis B.?</a:t>
            </a:r>
          </a:p>
          <a:p>
            <a:pPr marL="514350" indent="-514350">
              <a:buAutoNum type="arabicPeriod"/>
            </a:pPr>
            <a:r>
              <a:rPr lang="en-GB" sz="4000" i="1">
                <a:latin typeface="Myriad Pro (Body)"/>
              </a:rPr>
              <a:t>What advice should be given to adolescents to prevent Hepatitis B infection?</a:t>
            </a:r>
          </a:p>
          <a:p>
            <a:pPr marL="514350" indent="-514350">
              <a:buAutoNum type="arabicPeriod"/>
            </a:pPr>
            <a:r>
              <a:rPr lang="en-GB" sz="4000" i="1">
                <a:latin typeface="Myriad Pro (Body)"/>
              </a:rPr>
              <a:t>Why is vaccination important in preventing Hepatitis B.?</a:t>
            </a:r>
          </a:p>
          <a:p>
            <a:pPr marL="514350" indent="-514350">
              <a:buAutoNum type="arabicPeriod"/>
            </a:pPr>
            <a:r>
              <a:rPr lang="en-GB" sz="4000" i="1">
                <a:latin typeface="Myriad Pro (Body)"/>
              </a:rPr>
              <a:t>What lifestyle changes should Tom follow during recovery?</a:t>
            </a:r>
          </a:p>
          <a:p>
            <a:pPr marL="514350" indent="-514350">
              <a:buAutoNum type="arabicPeriod"/>
            </a:pPr>
            <a:r>
              <a:rPr lang="en-GB" sz="4000" i="1">
                <a:latin typeface="Myriad Pro (Body)"/>
              </a:rPr>
              <a:t>Why should Tom avoid alcohol and certain medications?</a:t>
            </a:r>
          </a:p>
          <a:p>
            <a:pPr marL="514350" indent="-514350">
              <a:buAutoNum type="arabicPeriod"/>
            </a:pPr>
            <a:r>
              <a:rPr lang="en-GB" sz="4000" i="1">
                <a:latin typeface="Myriad Pro (Body)"/>
              </a:rPr>
              <a:t>What are the possible complications of untreated Hepatitis B.?</a:t>
            </a:r>
          </a:p>
          <a:p>
            <a:pPr marL="514350" indent="-514350">
              <a:buAutoNum type="arabicPeriod"/>
            </a:pPr>
            <a:r>
              <a:rPr lang="en-GB" sz="4000" i="1">
                <a:latin typeface="Myriad Pro (Body)"/>
              </a:rPr>
              <a:t>Why is follow-up monitoring of liver function necessary?</a:t>
            </a:r>
          </a:p>
          <a:p>
            <a:pPr marL="514350" indent="-514350">
              <a:buAutoNum type="arabicPeriod"/>
            </a:pPr>
            <a:r>
              <a:rPr lang="en-GB" sz="4000" i="1">
                <a:latin typeface="Myriad Pro (Body)"/>
              </a:rPr>
              <a:t>What role does health education play in preventing the spread of Hepatitis B.?</a:t>
            </a:r>
          </a:p>
          <a:p>
            <a:pPr marL="514350" indent="-514350">
              <a:buAutoNum type="arabicPeriod"/>
            </a:pPr>
            <a:r>
              <a:rPr lang="en-GB" sz="4000" i="1">
                <a:latin typeface="Myriad Pro (Body)"/>
              </a:rPr>
              <a:t>How can families support a teenager diagnosed with Hepatitis B.?</a:t>
            </a:r>
          </a:p>
          <a:p>
            <a:pPr marL="514350" indent="-514350">
              <a:buAutoNum type="arabicPeriod"/>
            </a:pPr>
            <a:endParaRPr lang="en-GB" sz="4000" i="1">
              <a:latin typeface="Myriad Pro (Body)"/>
            </a:endParaRPr>
          </a:p>
          <a:p>
            <a:pPr marL="514350" indent="-514350">
              <a:buAutoNum type="arabicPeriod"/>
            </a:pPr>
            <a:endParaRPr lang="en-GB" i="1"/>
          </a:p>
        </p:txBody>
      </p:sp>
    </p:spTree>
    <p:extLst>
      <p:ext uri="{BB962C8B-B14F-4D97-AF65-F5344CB8AC3E}">
        <p14:creationId xmlns:p14="http://schemas.microsoft.com/office/powerpoint/2010/main" val="41553879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245E-FBF3-F442-934B-0FDF4D5E2868}"/>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400" b="1" kern="100"/>
              <a:t>Health Education for Parent to Address Hepatitis B Outbreak</a:t>
            </a:r>
            <a:br>
              <a:rPr lang="en-GB" sz="2400"/>
            </a:br>
            <a:endParaRPr lang="en-GB" sz="2400" b="1"/>
          </a:p>
        </p:txBody>
      </p:sp>
      <p:sp>
        <p:nvSpPr>
          <p:cNvPr id="15" name="Content Placeholder 3">
            <a:extLst>
              <a:ext uri="{FF2B5EF4-FFF2-40B4-BE49-F238E27FC236}">
                <a16:creationId xmlns:a16="http://schemas.microsoft.com/office/drawing/2014/main" id="{CF2CFCAE-971F-65A0-7934-14B082B0A96C}"/>
              </a:ext>
            </a:extLst>
          </p:cNvPr>
          <p:cNvSpPr>
            <a:spLocks noGrp="1"/>
          </p:cNvSpPr>
          <p:nvPr>
            <p:ph sz="half" idx="1"/>
          </p:nvPr>
        </p:nvSpPr>
        <p:spPr>
          <a:xfrm>
            <a:off x="457200" y="1600201"/>
            <a:ext cx="4038600" cy="3989040"/>
          </a:xfrm>
        </p:spPr>
        <p:txBody>
          <a:bodyPr>
            <a:normAutofit fontScale="70000" lnSpcReduction="20000"/>
          </a:bodyPr>
          <a:lstStyle/>
          <a:p>
            <a:pPr>
              <a:lnSpc>
                <a:spcPct val="90000"/>
              </a:lnSpc>
            </a:pPr>
            <a:r>
              <a:rPr lang="en-US" sz="2600">
                <a:latin typeface="+mj-lt"/>
                <a:cs typeface="Arial" panose="020B0604020202020204" pitchFamily="34" charset="0"/>
              </a:rPr>
              <a:t>Reassurance About Transmission.</a:t>
            </a:r>
          </a:p>
          <a:p>
            <a:pPr>
              <a:lnSpc>
                <a:spcPct val="90000"/>
              </a:lnSpc>
            </a:pPr>
            <a:r>
              <a:rPr lang="en-US" sz="2600">
                <a:latin typeface="+mj-lt"/>
                <a:cs typeface="Arial" panose="020B0604020202020204" pitchFamily="34" charset="0"/>
              </a:rPr>
              <a:t>Early  Identification and Reporting</a:t>
            </a:r>
          </a:p>
          <a:p>
            <a:pPr>
              <a:lnSpc>
                <a:spcPct val="90000"/>
              </a:lnSpc>
            </a:pPr>
            <a:r>
              <a:rPr lang="en-US" sz="2600">
                <a:latin typeface="+mj-lt"/>
                <a:cs typeface="Arial" panose="020B0604020202020204" pitchFamily="34" charset="0"/>
              </a:rPr>
              <a:t>Education on Transmission</a:t>
            </a:r>
          </a:p>
          <a:p>
            <a:pPr>
              <a:lnSpc>
                <a:spcPct val="90000"/>
              </a:lnSpc>
            </a:pPr>
            <a:r>
              <a:rPr lang="en-US" sz="2600">
                <a:latin typeface="+mj-lt"/>
                <a:cs typeface="Arial" panose="020B0604020202020204" pitchFamily="34" charset="0"/>
              </a:rPr>
              <a:t>Importance of Vaccination.</a:t>
            </a:r>
          </a:p>
          <a:p>
            <a:pPr>
              <a:lnSpc>
                <a:spcPct val="90000"/>
              </a:lnSpc>
            </a:pPr>
            <a:r>
              <a:rPr lang="en-US" sz="2600">
                <a:latin typeface="+mj-lt"/>
                <a:cs typeface="Arial" panose="020B0604020202020204" pitchFamily="34" charset="0"/>
              </a:rPr>
              <a:t>Ensure Vaccination</a:t>
            </a:r>
          </a:p>
          <a:p>
            <a:pPr>
              <a:lnSpc>
                <a:spcPct val="90000"/>
              </a:lnSpc>
            </a:pPr>
            <a:r>
              <a:rPr lang="en-US" sz="2600">
                <a:latin typeface="+mj-lt"/>
                <a:cs typeface="Arial" panose="020B0604020202020204" pitchFamily="34" charset="0"/>
              </a:rPr>
              <a:t>Safe Sexual Health Practices</a:t>
            </a:r>
          </a:p>
          <a:p>
            <a:pPr>
              <a:lnSpc>
                <a:spcPct val="90000"/>
              </a:lnSpc>
            </a:pPr>
            <a:r>
              <a:rPr lang="en-US" sz="2600">
                <a:latin typeface="+mj-lt"/>
                <a:cs typeface="Arial" panose="020B0604020202020204" pitchFamily="34" charset="0"/>
              </a:rPr>
              <a:t>Public Health Role</a:t>
            </a:r>
          </a:p>
          <a:p>
            <a:pPr>
              <a:lnSpc>
                <a:spcPct val="90000"/>
              </a:lnSpc>
            </a:pPr>
            <a:r>
              <a:rPr lang="en-US" sz="2600">
                <a:latin typeface="+mj-lt"/>
                <a:cs typeface="Arial" panose="020B0604020202020204" pitchFamily="34" charset="0"/>
              </a:rPr>
              <a:t>Personal Hygiene Education.</a:t>
            </a:r>
          </a:p>
          <a:p>
            <a:pPr>
              <a:lnSpc>
                <a:spcPct val="90000"/>
              </a:lnSpc>
            </a:pPr>
            <a:r>
              <a:rPr lang="en-US" sz="2600">
                <a:latin typeface="+mj-lt"/>
                <a:cs typeface="Arial" panose="020B0604020202020204" pitchFamily="34" charset="0"/>
              </a:rPr>
              <a:t>Promote Safe Hygiene at Home, School, and Community Prevention</a:t>
            </a:r>
          </a:p>
          <a:p>
            <a:pPr>
              <a:lnSpc>
                <a:spcPct val="90000"/>
              </a:lnSpc>
            </a:pPr>
            <a:r>
              <a:rPr lang="en-US" sz="2600">
                <a:latin typeface="+mj-lt"/>
                <a:cs typeface="Arial" panose="020B0604020202020204" pitchFamily="34" charset="0"/>
              </a:rPr>
              <a:t>What Symptoms to  Watch For</a:t>
            </a:r>
          </a:p>
          <a:p>
            <a:pPr>
              <a:lnSpc>
                <a:spcPct val="90000"/>
              </a:lnSpc>
            </a:pPr>
            <a:r>
              <a:rPr lang="en-US" sz="2600">
                <a:latin typeface="+mj-lt"/>
                <a:cs typeface="Arial" panose="020B0604020202020204" pitchFamily="34" charset="0"/>
              </a:rPr>
              <a:t>Testing and Follow-up</a:t>
            </a:r>
          </a:p>
          <a:p>
            <a:pPr>
              <a:lnSpc>
                <a:spcPct val="90000"/>
              </a:lnSpc>
            </a:pPr>
            <a:r>
              <a:rPr lang="en-US" sz="2600">
                <a:latin typeface="+mj-lt"/>
                <a:cs typeface="Arial" panose="020B0604020202020204" pitchFamily="34" charset="0"/>
              </a:rPr>
              <a:t>Reducing Stigma and Discrimination</a:t>
            </a:r>
          </a:p>
          <a:p>
            <a:pPr>
              <a:lnSpc>
                <a:spcPct val="90000"/>
              </a:lnSpc>
            </a:pPr>
            <a:endParaRPr lang="en-US" sz="2200"/>
          </a:p>
        </p:txBody>
      </p:sp>
      <p:pic>
        <p:nvPicPr>
          <p:cNvPr id="9" name="Content Placeholder 8">
            <a:extLst>
              <a:ext uri="{FF2B5EF4-FFF2-40B4-BE49-F238E27FC236}">
                <a16:creationId xmlns:a16="http://schemas.microsoft.com/office/drawing/2014/main" id="{90DC340E-4B7F-B3F2-083E-143F005A0B19}"/>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279" r="22772"/>
          <a:stretch>
            <a:fillRect/>
          </a:stretch>
        </p:blipFill>
        <p:spPr>
          <a:xfrm>
            <a:off x="4648200" y="1600201"/>
            <a:ext cx="4038600" cy="3989040"/>
          </a:xfrm>
          <a:noFill/>
        </p:spPr>
      </p:pic>
      <p:sp>
        <p:nvSpPr>
          <p:cNvPr id="10" name="TextBox 9">
            <a:extLst>
              <a:ext uri="{FF2B5EF4-FFF2-40B4-BE49-F238E27FC236}">
                <a16:creationId xmlns:a16="http://schemas.microsoft.com/office/drawing/2014/main" id="{F1A82BD5-6084-7D7A-B6C6-64698487F83C}"/>
              </a:ext>
            </a:extLst>
          </p:cNvPr>
          <p:cNvSpPr txBox="1"/>
          <p:nvPr/>
        </p:nvSpPr>
        <p:spPr>
          <a:xfrm>
            <a:off x="6314036" y="5389186"/>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ketchfab.com/3d-models/hepatitis-b-6b3bb74e48c94fdc9a8cba454c54601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8296562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182D-3204-CE1B-DD3E-3CF166F653D5}"/>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Awareness campaign for Hepatitis B</a:t>
            </a:r>
            <a:br>
              <a:rPr lang="en-GB" sz="3700" b="1"/>
            </a:br>
            <a:endParaRPr lang="en-GB" sz="3700" b="1"/>
          </a:p>
        </p:txBody>
      </p:sp>
      <p:sp>
        <p:nvSpPr>
          <p:cNvPr id="13" name="Content Placeholder 2">
            <a:extLst>
              <a:ext uri="{FF2B5EF4-FFF2-40B4-BE49-F238E27FC236}">
                <a16:creationId xmlns:a16="http://schemas.microsoft.com/office/drawing/2014/main" id="{E60A5B5D-8F18-F5C7-CFF4-D153877D71C1}"/>
              </a:ext>
            </a:extLst>
          </p:cNvPr>
          <p:cNvSpPr>
            <a:spLocks noGrp="1"/>
          </p:cNvSpPr>
          <p:nvPr>
            <p:ph sz="half" idx="1"/>
          </p:nvPr>
        </p:nvSpPr>
        <p:spPr>
          <a:xfrm>
            <a:off x="284199" y="968636"/>
            <a:ext cx="4038600" cy="3989040"/>
          </a:xfrm>
        </p:spPr>
        <p:txBody>
          <a:bodyPr>
            <a:noAutofit/>
          </a:bodyPr>
          <a:lstStyle/>
          <a:p>
            <a:pPr marL="0" indent="0">
              <a:buNone/>
            </a:pPr>
            <a:r>
              <a:rPr lang="en-US" sz="1800">
                <a:latin typeface="+mj-lt"/>
                <a:cs typeface="Arial" panose="020B0604020202020204" pitchFamily="34" charset="0"/>
              </a:rPr>
              <a:t>An </a:t>
            </a:r>
            <a:r>
              <a:rPr lang="en-US" sz="1800" b="1">
                <a:latin typeface="+mj-lt"/>
                <a:cs typeface="Arial" panose="020B0604020202020204" pitchFamily="34" charset="0"/>
              </a:rPr>
              <a:t>awareness</a:t>
            </a:r>
            <a:r>
              <a:rPr lang="en-US" sz="1800">
                <a:latin typeface="+mj-lt"/>
                <a:cs typeface="Arial" panose="020B0604020202020204" pitchFamily="34" charset="0"/>
              </a:rPr>
              <a:t> </a:t>
            </a:r>
            <a:r>
              <a:rPr lang="en-US" sz="1800" b="1">
                <a:latin typeface="+mj-lt"/>
                <a:cs typeface="Arial" panose="020B0604020202020204" pitchFamily="34" charset="0"/>
              </a:rPr>
              <a:t>campaign</a:t>
            </a:r>
            <a:r>
              <a:rPr lang="en-US" sz="1800">
                <a:latin typeface="+mj-lt"/>
                <a:cs typeface="Arial" panose="020B0604020202020204" pitchFamily="34" charset="0"/>
              </a:rPr>
              <a:t> is to educate people about how the disease spreads and how it can be prevented. The campaign should provide information about vaccination. Safe hygiene practices and avoid contact with infected blood or body fluids. It can include posters, community talks, social media messages, and information sessions for parents and caregivers. Raising awareness helps people understand the importance of testing, vaccination, and early treatment to reduce the spread of the infection. (</a:t>
            </a:r>
            <a:r>
              <a:rPr lang="en-US" sz="1800" b="1">
                <a:cs typeface="Arial" panose="020B0604020202020204" pitchFamily="34" charset="0"/>
              </a:rPr>
              <a:t>center for disease control and prevention, 2024).</a:t>
            </a:r>
          </a:p>
          <a:p>
            <a:pPr marL="0" indent="0">
              <a:buNone/>
            </a:pPr>
            <a:endParaRPr lang="en-US" sz="1800">
              <a:latin typeface="+mj-lt"/>
              <a:cs typeface="Arial" panose="020B0604020202020204" pitchFamily="34" charset="0"/>
            </a:endParaRPr>
          </a:p>
        </p:txBody>
      </p:sp>
      <p:pic>
        <p:nvPicPr>
          <p:cNvPr id="7" name="Content Placeholder 6">
            <a:extLst>
              <a:ext uri="{FF2B5EF4-FFF2-40B4-BE49-F238E27FC236}">
                <a16:creationId xmlns:a16="http://schemas.microsoft.com/office/drawing/2014/main" id="{C3355AC9-C42B-EE55-4B73-B420A6AA4C80}"/>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604" r="24700" b="-1"/>
          <a:stretch>
            <a:fillRect/>
          </a:stretch>
        </p:blipFill>
        <p:spPr>
          <a:xfrm>
            <a:off x="4648200" y="1600201"/>
            <a:ext cx="4038600" cy="3989040"/>
          </a:xfrm>
          <a:noFill/>
        </p:spPr>
      </p:pic>
      <p:sp>
        <p:nvSpPr>
          <p:cNvPr id="8" name="TextBox 7">
            <a:extLst>
              <a:ext uri="{FF2B5EF4-FFF2-40B4-BE49-F238E27FC236}">
                <a16:creationId xmlns:a16="http://schemas.microsoft.com/office/drawing/2014/main" id="{7BA40CA9-B3CD-9D30-53B2-24BB4D1BDC13}"/>
              </a:ext>
            </a:extLst>
          </p:cNvPr>
          <p:cNvSpPr txBox="1"/>
          <p:nvPr/>
        </p:nvSpPr>
        <p:spPr>
          <a:xfrm>
            <a:off x="6148926" y="5389186"/>
            <a:ext cx="253787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s.imperial.ac.uk/imperial-medicine/2019/11/06/how-reconstructing-the-past-hepatitis-b-epidemic-can-help-prevent-liver-cancer-in-the-fu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697098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7F1D-E5C3-4D5D-B42D-CC5B1F3E137D}"/>
              </a:ext>
            </a:extLst>
          </p:cNvPr>
          <p:cNvSpPr>
            <a:spLocks noGrp="1"/>
          </p:cNvSpPr>
          <p:nvPr>
            <p:ph type="title"/>
          </p:nvPr>
        </p:nvSpPr>
        <p:spPr>
          <a:xfrm>
            <a:off x="457200" y="274638"/>
            <a:ext cx="8229600" cy="1143000"/>
          </a:xfrm>
        </p:spPr>
        <p:txBody>
          <a:bodyPr anchor="ctr">
            <a:noAutofit/>
          </a:bodyPr>
          <a:lstStyle/>
          <a:p>
            <a:pPr>
              <a:lnSpc>
                <a:spcPct val="90000"/>
              </a:lnSpc>
            </a:pPr>
            <a:r>
              <a:rPr lang="en-GB" sz="4000" b="1"/>
              <a:t>Hand Hygiene</a:t>
            </a:r>
            <a:br>
              <a:rPr lang="en-GB" sz="4000" b="1"/>
            </a:br>
            <a:endParaRPr lang="en-GB" sz="4000" b="1"/>
          </a:p>
        </p:txBody>
      </p:sp>
      <p:sp>
        <p:nvSpPr>
          <p:cNvPr id="10" name="Content Placeholder 2">
            <a:extLst>
              <a:ext uri="{FF2B5EF4-FFF2-40B4-BE49-F238E27FC236}">
                <a16:creationId xmlns:a16="http://schemas.microsoft.com/office/drawing/2014/main" id="{CE09D8D0-F491-B734-860F-6CAC4D1DCD40}"/>
              </a:ext>
            </a:extLst>
          </p:cNvPr>
          <p:cNvSpPr>
            <a:spLocks noGrp="1"/>
          </p:cNvSpPr>
          <p:nvPr>
            <p:ph sz="half" idx="1"/>
          </p:nvPr>
        </p:nvSpPr>
        <p:spPr>
          <a:xfrm>
            <a:off x="457200" y="1600201"/>
            <a:ext cx="4038600" cy="3989040"/>
          </a:xfrm>
        </p:spPr>
        <p:txBody>
          <a:bodyPr>
            <a:normAutofit fontScale="47500" lnSpcReduction="20000"/>
          </a:bodyPr>
          <a:lstStyle/>
          <a:p>
            <a:r>
              <a:rPr lang="en-US" sz="4400">
                <a:latin typeface="+mj-lt"/>
                <a:cs typeface="Arial" panose="020B0604020202020204" pitchFamily="34" charset="0"/>
              </a:rPr>
              <a:t>Washing</a:t>
            </a:r>
            <a:r>
              <a:rPr lang="en-US" sz="4400" b="1">
                <a:latin typeface="+mj-lt"/>
                <a:cs typeface="Arial" panose="020B0604020202020204" pitchFamily="34" charset="0"/>
              </a:rPr>
              <a:t> </a:t>
            </a:r>
            <a:r>
              <a:rPr lang="en-US" sz="4400">
                <a:latin typeface="+mj-lt"/>
                <a:cs typeface="Arial" panose="020B0604020202020204" pitchFamily="34" charset="0"/>
              </a:rPr>
              <a:t>hands</a:t>
            </a:r>
            <a:r>
              <a:rPr lang="en-US" sz="4400" b="1">
                <a:latin typeface="+mj-lt"/>
                <a:cs typeface="Arial" panose="020B0604020202020204" pitchFamily="34" charset="0"/>
              </a:rPr>
              <a:t> </a:t>
            </a:r>
            <a:r>
              <a:rPr lang="en-US" sz="4400">
                <a:latin typeface="+mj-lt"/>
                <a:cs typeface="Arial" panose="020B0604020202020204" pitchFamily="34" charset="0"/>
              </a:rPr>
              <a:t>with</a:t>
            </a:r>
            <a:r>
              <a:rPr lang="en-US" sz="4400" b="1">
                <a:latin typeface="+mj-lt"/>
                <a:cs typeface="Arial" panose="020B0604020202020204" pitchFamily="34" charset="0"/>
              </a:rPr>
              <a:t> soap and water for at last 20 seconds.</a:t>
            </a:r>
          </a:p>
          <a:p>
            <a:r>
              <a:rPr lang="en-US" sz="4400">
                <a:latin typeface="+mj-lt"/>
                <a:cs typeface="Arial" panose="020B0604020202020204" pitchFamily="34" charset="0"/>
              </a:rPr>
              <a:t>Using</a:t>
            </a:r>
            <a:r>
              <a:rPr lang="en-US" sz="4400" b="1">
                <a:latin typeface="+mj-lt"/>
                <a:cs typeface="Arial" panose="020B0604020202020204" pitchFamily="34" charset="0"/>
              </a:rPr>
              <a:t> hand sanitizer </a:t>
            </a:r>
            <a:r>
              <a:rPr lang="en-US" sz="4400">
                <a:latin typeface="+mj-lt"/>
                <a:cs typeface="Arial" panose="020B0604020202020204" pitchFamily="34" charset="0"/>
              </a:rPr>
              <a:t>when</a:t>
            </a:r>
            <a:r>
              <a:rPr lang="en-US" sz="4400" b="1">
                <a:latin typeface="+mj-lt"/>
                <a:cs typeface="Arial" panose="020B0604020202020204" pitchFamily="34" charset="0"/>
              </a:rPr>
              <a:t> </a:t>
            </a:r>
            <a:r>
              <a:rPr lang="en-US" sz="4400">
                <a:latin typeface="+mj-lt"/>
                <a:cs typeface="Arial" panose="020B0604020202020204" pitchFamily="34" charset="0"/>
              </a:rPr>
              <a:t>soap</a:t>
            </a:r>
            <a:r>
              <a:rPr lang="en-US" sz="4400" b="1">
                <a:latin typeface="+mj-lt"/>
                <a:cs typeface="Arial" panose="020B0604020202020204" pitchFamily="34" charset="0"/>
              </a:rPr>
              <a:t> </a:t>
            </a:r>
            <a:r>
              <a:rPr lang="en-US" sz="4400">
                <a:latin typeface="+mj-lt"/>
                <a:cs typeface="Arial" panose="020B0604020202020204" pitchFamily="34" charset="0"/>
              </a:rPr>
              <a:t>and</a:t>
            </a:r>
            <a:r>
              <a:rPr lang="en-US" sz="4400" b="1">
                <a:latin typeface="+mj-lt"/>
                <a:cs typeface="Arial" panose="020B0604020202020204" pitchFamily="34" charset="0"/>
              </a:rPr>
              <a:t> </a:t>
            </a:r>
            <a:r>
              <a:rPr lang="en-US" sz="4400">
                <a:latin typeface="+mj-lt"/>
                <a:cs typeface="Arial" panose="020B0604020202020204" pitchFamily="34" charset="0"/>
              </a:rPr>
              <a:t>water</a:t>
            </a:r>
            <a:r>
              <a:rPr lang="en-US" sz="4400" b="1">
                <a:latin typeface="+mj-lt"/>
                <a:cs typeface="Arial" panose="020B0604020202020204" pitchFamily="34" charset="0"/>
              </a:rPr>
              <a:t> </a:t>
            </a:r>
            <a:r>
              <a:rPr lang="en-US" sz="4400">
                <a:latin typeface="+mj-lt"/>
                <a:cs typeface="Arial" panose="020B0604020202020204" pitchFamily="34" charset="0"/>
              </a:rPr>
              <a:t>are</a:t>
            </a:r>
            <a:r>
              <a:rPr lang="en-US" sz="4400" b="1">
                <a:latin typeface="+mj-lt"/>
                <a:cs typeface="Arial" panose="020B0604020202020204" pitchFamily="34" charset="0"/>
              </a:rPr>
              <a:t> </a:t>
            </a:r>
            <a:r>
              <a:rPr lang="en-US" sz="4400">
                <a:latin typeface="+mj-lt"/>
                <a:cs typeface="Arial" panose="020B0604020202020204" pitchFamily="34" charset="0"/>
              </a:rPr>
              <a:t>not</a:t>
            </a:r>
            <a:r>
              <a:rPr lang="en-US" sz="4400" b="1">
                <a:latin typeface="+mj-lt"/>
                <a:cs typeface="Arial" panose="020B0604020202020204" pitchFamily="34" charset="0"/>
              </a:rPr>
              <a:t> </a:t>
            </a:r>
            <a:r>
              <a:rPr lang="en-US" sz="4400">
                <a:latin typeface="+mj-lt"/>
                <a:cs typeface="Arial" panose="020B0604020202020204" pitchFamily="34" charset="0"/>
              </a:rPr>
              <a:t>available.</a:t>
            </a:r>
          </a:p>
          <a:p>
            <a:r>
              <a:rPr lang="en-US" sz="4400">
                <a:latin typeface="+mj-lt"/>
                <a:cs typeface="Arial" panose="020B0604020202020204" pitchFamily="34" charset="0"/>
              </a:rPr>
              <a:t>Washing</a:t>
            </a:r>
            <a:r>
              <a:rPr lang="en-US" sz="4400" b="1">
                <a:latin typeface="+mj-lt"/>
                <a:cs typeface="Arial" panose="020B0604020202020204" pitchFamily="34" charset="0"/>
              </a:rPr>
              <a:t> </a:t>
            </a:r>
            <a:r>
              <a:rPr lang="en-US" sz="4400">
                <a:latin typeface="+mj-lt"/>
                <a:cs typeface="Arial" panose="020B0604020202020204" pitchFamily="34" charset="0"/>
              </a:rPr>
              <a:t>hands</a:t>
            </a:r>
            <a:r>
              <a:rPr lang="en-US" sz="4400" b="1">
                <a:latin typeface="+mj-lt"/>
                <a:cs typeface="Arial" panose="020B0604020202020204" pitchFamily="34" charset="0"/>
              </a:rPr>
              <a:t> after using the toilet, handling waste, or contact with bodily fluids.</a:t>
            </a:r>
          </a:p>
          <a:p>
            <a:r>
              <a:rPr lang="en-US" sz="4400">
                <a:latin typeface="+mj-lt"/>
                <a:cs typeface="Arial" panose="020B0604020202020204" pitchFamily="34" charset="0"/>
              </a:rPr>
              <a:t>Washing</a:t>
            </a:r>
            <a:r>
              <a:rPr lang="en-US" sz="4400" b="1">
                <a:latin typeface="+mj-lt"/>
                <a:cs typeface="Arial" panose="020B0604020202020204" pitchFamily="34" charset="0"/>
              </a:rPr>
              <a:t> </a:t>
            </a:r>
            <a:r>
              <a:rPr lang="en-US" sz="4400">
                <a:latin typeface="+mj-lt"/>
                <a:cs typeface="Arial" panose="020B0604020202020204" pitchFamily="34" charset="0"/>
              </a:rPr>
              <a:t>hands</a:t>
            </a:r>
            <a:r>
              <a:rPr lang="en-US" sz="4400" b="1">
                <a:latin typeface="+mj-lt"/>
                <a:cs typeface="Arial" panose="020B0604020202020204" pitchFamily="34" charset="0"/>
              </a:rPr>
              <a:t> before and after contact whit patient or child.(nhs,2030)</a:t>
            </a:r>
          </a:p>
        </p:txBody>
      </p:sp>
      <p:pic>
        <p:nvPicPr>
          <p:cNvPr id="5" name="Content Placeholder 4">
            <a:extLst>
              <a:ext uri="{FF2B5EF4-FFF2-40B4-BE49-F238E27FC236}">
                <a16:creationId xmlns:a16="http://schemas.microsoft.com/office/drawing/2014/main" id="{5D133EB3-2561-4616-1866-71323B5001E7}"/>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954" r="24465" b="-2"/>
          <a:stretch>
            <a:fillRect/>
          </a:stretch>
        </p:blipFill>
        <p:spPr>
          <a:xfrm>
            <a:off x="4648200" y="1600201"/>
            <a:ext cx="4038600" cy="3989040"/>
          </a:xfrm>
          <a:noFill/>
        </p:spPr>
      </p:pic>
    </p:spTree>
    <p:extLst>
      <p:ext uri="{BB962C8B-B14F-4D97-AF65-F5344CB8AC3E}">
        <p14:creationId xmlns:p14="http://schemas.microsoft.com/office/powerpoint/2010/main" val="1575403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705A-736C-E0D5-BEC2-3F4335142373}"/>
              </a:ext>
            </a:extLst>
          </p:cNvPr>
          <p:cNvSpPr>
            <a:spLocks noGrp="1"/>
          </p:cNvSpPr>
          <p:nvPr>
            <p:ph type="title"/>
          </p:nvPr>
        </p:nvSpPr>
        <p:spPr/>
        <p:txBody>
          <a:bodyPr>
            <a:normAutofit/>
          </a:bodyPr>
          <a:lstStyle/>
          <a:p>
            <a:r>
              <a:rPr lang="en-GB" sz="3200" b="1"/>
              <a:t>Sanitation and environmental hygiene</a:t>
            </a:r>
            <a:br>
              <a:rPr lang="en-GB" sz="3200" b="1"/>
            </a:br>
            <a:endParaRPr lang="en-GB" sz="3200" b="1"/>
          </a:p>
        </p:txBody>
      </p:sp>
      <p:sp>
        <p:nvSpPr>
          <p:cNvPr id="3" name="Content Placeholder 2">
            <a:extLst>
              <a:ext uri="{FF2B5EF4-FFF2-40B4-BE49-F238E27FC236}">
                <a16:creationId xmlns:a16="http://schemas.microsoft.com/office/drawing/2014/main" id="{866BF3E1-6C7E-C568-760D-3A308F31B765}"/>
              </a:ext>
            </a:extLst>
          </p:cNvPr>
          <p:cNvSpPr>
            <a:spLocks noGrp="1"/>
          </p:cNvSpPr>
          <p:nvPr>
            <p:ph idx="1"/>
          </p:nvPr>
        </p:nvSpPr>
        <p:spPr/>
        <p:txBody>
          <a:bodyPr>
            <a:normAutofit fontScale="77500" lnSpcReduction="20000"/>
          </a:bodyPr>
          <a:lstStyle/>
          <a:p>
            <a:pPr marL="0" indent="0">
              <a:buNone/>
            </a:pPr>
            <a:r>
              <a:rPr lang="en-GB">
                <a:latin typeface="+mj-lt"/>
                <a:cs typeface="Arial" panose="020B0604020202020204" pitchFamily="34" charset="0"/>
              </a:rPr>
              <a:t>It refers to the management of good sanitation and environmental hygiene to help reduce the risk of spreading |Hepatitis B. This includes proper disposal of medical wastes, safe handling of blood or body fluids, and keeping surfaces and equipment clean and disinfected. Personal hygiene, such as washing hands and not sharing personal items (razors, toothbrushes) is also important. These practices help protect individuals and prevent infection in homes, schools, and healthcare settings, Hospitals and communities. Environmental hygiene means keeping the </a:t>
            </a:r>
            <a:r>
              <a:rPr lang="en-GB" b="1">
                <a:latin typeface="+mj-lt"/>
                <a:cs typeface="Arial" panose="020B0604020202020204" pitchFamily="34" charset="0"/>
              </a:rPr>
              <a:t>surroundings</a:t>
            </a:r>
            <a:r>
              <a:rPr lang="en-GB">
                <a:latin typeface="+mj-lt"/>
                <a:cs typeface="Arial" panose="020B0604020202020204" pitchFamily="34" charset="0"/>
              </a:rPr>
              <a:t> </a:t>
            </a:r>
            <a:r>
              <a:rPr lang="en-GB" b="1">
                <a:latin typeface="+mj-lt"/>
                <a:cs typeface="Arial" panose="020B0604020202020204" pitchFamily="34" charset="0"/>
              </a:rPr>
              <a:t>clean</a:t>
            </a:r>
            <a:r>
              <a:rPr lang="en-GB">
                <a:latin typeface="+mj-lt"/>
                <a:cs typeface="Arial" panose="020B0604020202020204" pitchFamily="34" charset="0"/>
              </a:rPr>
              <a:t> </a:t>
            </a:r>
            <a:r>
              <a:rPr lang="en-GB" b="1">
                <a:latin typeface="+mj-lt"/>
                <a:cs typeface="Arial" panose="020B0604020202020204" pitchFamily="34" charset="0"/>
              </a:rPr>
              <a:t>and</a:t>
            </a:r>
            <a:r>
              <a:rPr lang="en-GB">
                <a:latin typeface="+mj-lt"/>
                <a:cs typeface="Arial" panose="020B0604020202020204" pitchFamily="34" charset="0"/>
              </a:rPr>
              <a:t> </a:t>
            </a:r>
            <a:r>
              <a:rPr lang="en-GB" b="1">
                <a:latin typeface="+mj-lt"/>
                <a:cs typeface="Arial" panose="020B0604020202020204" pitchFamily="34" charset="0"/>
              </a:rPr>
              <a:t>safe</a:t>
            </a:r>
          </a:p>
          <a:p>
            <a:pPr marL="0" indent="0">
              <a:buNone/>
            </a:pPr>
            <a:endParaRPr lang="en-GB"/>
          </a:p>
          <a:p>
            <a:pPr marL="0" indent="0">
              <a:buNone/>
            </a:pPr>
            <a:endParaRPr lang="en-GB"/>
          </a:p>
        </p:txBody>
      </p:sp>
    </p:spTree>
    <p:extLst>
      <p:ext uri="{BB962C8B-B14F-4D97-AF65-F5344CB8AC3E}">
        <p14:creationId xmlns:p14="http://schemas.microsoft.com/office/powerpoint/2010/main" val="4006614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Health monitoring and symptom screening</a:t>
            </a:r>
          </a:p>
        </p:txBody>
      </p:sp>
      <p:sp>
        <p:nvSpPr>
          <p:cNvPr id="11" name="Content Placeholder 2">
            <a:extLst>
              <a:ext uri="{FF2B5EF4-FFF2-40B4-BE49-F238E27FC236}">
                <a16:creationId xmlns:a16="http://schemas.microsoft.com/office/drawing/2014/main" id="{8DBE07C7-7F13-FF9A-8B34-2B3DE7C73130}"/>
              </a:ext>
            </a:extLst>
          </p:cNvPr>
          <p:cNvSpPr>
            <a:spLocks noGrp="1"/>
          </p:cNvSpPr>
          <p:nvPr>
            <p:ph sz="half" idx="1"/>
          </p:nvPr>
        </p:nvSpPr>
        <p:spPr>
          <a:xfrm>
            <a:off x="457200" y="1600201"/>
            <a:ext cx="4038600" cy="3989040"/>
          </a:xfrm>
        </p:spPr>
        <p:txBody>
          <a:bodyPr>
            <a:normAutofit fontScale="85000" lnSpcReduction="20000"/>
          </a:bodyPr>
          <a:lstStyle/>
          <a:p>
            <a:pPr marL="0" indent="0">
              <a:buNone/>
            </a:pPr>
            <a:r>
              <a:rPr lang="en-US"/>
              <a:t>Health monitoring and symptom screening help identify early of illness and prevent the spread of infections. In the case of </a:t>
            </a:r>
            <a:r>
              <a:rPr lang="en-US" b="1"/>
              <a:t>Hepatitis</a:t>
            </a:r>
            <a:r>
              <a:rPr lang="en-US"/>
              <a:t> </a:t>
            </a:r>
            <a:r>
              <a:rPr lang="en-US" b="1"/>
              <a:t>B, </a:t>
            </a:r>
            <a:r>
              <a:rPr lang="en-US" i="1"/>
              <a:t>such as fatigue, fever, nausea, or jaundice. Early detection allows individuals to receive medical care and helps reduce the risk of spreading the infections to others.</a:t>
            </a:r>
          </a:p>
        </p:txBody>
      </p:sp>
      <p:pic>
        <p:nvPicPr>
          <p:cNvPr id="5" name="Content Placeholder 4">
            <a:extLst>
              <a:ext uri="{FF2B5EF4-FFF2-40B4-BE49-F238E27FC236}">
                <a16:creationId xmlns:a16="http://schemas.microsoft.com/office/drawing/2014/main" id="{BEBD952A-FAC3-6DE9-479F-970EC1CFCFA2}"/>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2420" b="-2"/>
          <a:stretch>
            <a:fillRect/>
          </a:stretch>
        </p:blipFill>
        <p:spPr>
          <a:xfrm>
            <a:off x="4648200" y="1600201"/>
            <a:ext cx="4038600" cy="3989040"/>
          </a:xfrm>
          <a:noFill/>
        </p:spPr>
      </p:pic>
      <p:sp>
        <p:nvSpPr>
          <p:cNvPr id="6" name="TextBox 5">
            <a:extLst>
              <a:ext uri="{FF2B5EF4-FFF2-40B4-BE49-F238E27FC236}">
                <a16:creationId xmlns:a16="http://schemas.microsoft.com/office/drawing/2014/main" id="{145ACDF6-A89D-148F-89C3-FACEC21E18DD}"/>
              </a:ext>
            </a:extLst>
          </p:cNvPr>
          <p:cNvSpPr txBox="1"/>
          <p:nvPr/>
        </p:nvSpPr>
        <p:spPr>
          <a:xfrm>
            <a:off x="6172970" y="5389186"/>
            <a:ext cx="25138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medical03/h/hepatitis-b.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598891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a:xfrm>
            <a:off x="251520" y="335197"/>
            <a:ext cx="8229600" cy="1143000"/>
          </a:xfrm>
        </p:spPr>
        <p:txBody>
          <a:bodyPr/>
          <a:lstStyle/>
          <a:p>
            <a:r>
              <a:rPr lang="en-GB" b="1"/>
              <a:t>Conclusion </a:t>
            </a:r>
          </a:p>
        </p:txBody>
      </p:sp>
      <p:sp>
        <p:nvSpPr>
          <p:cNvPr id="3" name="Content Placeholder 2">
            <a:extLst>
              <a:ext uri="{FF2B5EF4-FFF2-40B4-BE49-F238E27FC236}">
                <a16:creationId xmlns:a16="http://schemas.microsoft.com/office/drawing/2014/main" id="{771C5D3D-F7FF-B5A0-2921-BAC46B07B6BD}"/>
              </a:ext>
            </a:extLst>
          </p:cNvPr>
          <p:cNvSpPr>
            <a:spLocks noGrp="1"/>
          </p:cNvSpPr>
          <p:nvPr>
            <p:ph idx="1"/>
          </p:nvPr>
        </p:nvSpPr>
        <p:spPr>
          <a:xfrm>
            <a:off x="423737" y="1470484"/>
            <a:ext cx="8229600" cy="3917032"/>
          </a:xfrm>
        </p:spPr>
        <p:txBody>
          <a:bodyPr>
            <a:noAutofit/>
          </a:bodyPr>
          <a:lstStyle/>
          <a:p>
            <a:pPr marL="0" indent="0">
              <a:buNone/>
            </a:pPr>
            <a:r>
              <a:rPr lang="en-GB" sz="2800"/>
              <a:t>Hepatitis B remains an important public health issue because it can cause serious liver disease and death if untreated. However, vaccination, screening, testing, and treatment programmes have greatly reduced its impact. Continued public health efforts are essential to control the infection and achieve global elimination targets.</a:t>
            </a:r>
          </a:p>
        </p:txBody>
      </p:sp>
    </p:spTree>
    <p:extLst>
      <p:ext uri="{BB962C8B-B14F-4D97-AF65-F5344CB8AC3E}">
        <p14:creationId xmlns:p14="http://schemas.microsoft.com/office/powerpoint/2010/main" val="4620969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normAutofit/>
          </a:bodyPr>
          <a:lstStyle/>
          <a:p>
            <a:r>
              <a:rPr lang="en-GB" sz="3200" b="1"/>
              <a:t>REFERENCES for question 1</a:t>
            </a:r>
            <a:endParaRPr lang="en-GB" sz="320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endParaRPr lang="en-GB" sz="2400"/>
          </a:p>
          <a:p>
            <a:r>
              <a:rPr lang="en-GB" sz="2000"/>
              <a:t> </a:t>
            </a:r>
            <a:r>
              <a:rPr lang="en-GB" sz="2000" err="1">
                <a:latin typeface="New time roman"/>
              </a:rPr>
              <a:t>Centers</a:t>
            </a:r>
            <a:r>
              <a:rPr lang="en-GB" sz="2000">
                <a:latin typeface="New time roman"/>
              </a:rPr>
              <a:t> for Disease Control and Prevention (CDC) (2023) Hepatitis B questions and answers for health professionals</a:t>
            </a:r>
          </a:p>
          <a:p>
            <a:endParaRPr lang="en-GB" sz="2000">
              <a:latin typeface="New time roman"/>
            </a:endParaRPr>
          </a:p>
          <a:p>
            <a:r>
              <a:rPr lang="en-GB" sz="2000">
                <a:latin typeface="New time roman"/>
              </a:rPr>
              <a:t>National Health Service (2023) Hepatitis B. (11 March </a:t>
            </a:r>
            <a:r>
              <a:rPr lang="en-GB" sz="2000"/>
              <a:t>2026)</a:t>
            </a:r>
          </a:p>
        </p:txBody>
      </p:sp>
    </p:spTree>
    <p:extLst>
      <p:ext uri="{BB962C8B-B14F-4D97-AF65-F5344CB8AC3E}">
        <p14:creationId xmlns:p14="http://schemas.microsoft.com/office/powerpoint/2010/main" val="232660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3F315-0AB9-C992-1A7D-C6FACE5BDD43}"/>
              </a:ext>
            </a:extLst>
          </p:cNvPr>
          <p:cNvSpPr>
            <a:spLocks noGrp="1"/>
          </p:cNvSpPr>
          <p:nvPr>
            <p:ph type="title"/>
          </p:nvPr>
        </p:nvSpPr>
        <p:spPr/>
        <p:txBody>
          <a:bodyPr>
            <a:normAutofit/>
          </a:bodyPr>
          <a:lstStyle/>
          <a:p>
            <a:r>
              <a:rPr lang="en-GB" sz="3200" b="1"/>
              <a:t>References for question 2</a:t>
            </a:r>
          </a:p>
        </p:txBody>
      </p:sp>
      <p:sp>
        <p:nvSpPr>
          <p:cNvPr id="3" name="Content Placeholder 2">
            <a:extLst>
              <a:ext uri="{FF2B5EF4-FFF2-40B4-BE49-F238E27FC236}">
                <a16:creationId xmlns:a16="http://schemas.microsoft.com/office/drawing/2014/main" id="{F0B8BBA4-5889-958C-12A6-83E56FD3C526}"/>
              </a:ext>
            </a:extLst>
          </p:cNvPr>
          <p:cNvSpPr>
            <a:spLocks noGrp="1"/>
          </p:cNvSpPr>
          <p:nvPr>
            <p:ph idx="1"/>
          </p:nvPr>
        </p:nvSpPr>
        <p:spPr/>
        <p:txBody>
          <a:bodyPr>
            <a:normAutofit/>
          </a:bodyPr>
          <a:lstStyle/>
          <a:p>
            <a:r>
              <a:rPr lang="en-GB" sz="1600"/>
              <a:t>References (Harvard Style), the World Health Organization (2023), Public</a:t>
            </a:r>
          </a:p>
          <a:p>
            <a:pPr marL="0" indent="0">
              <a:buNone/>
            </a:pPr>
            <a:r>
              <a:rPr lang="en-GB" sz="1600"/>
              <a:t>health surveillance. Available at: https:// www.who.int/data/gho/data/themes/public-</a:t>
            </a:r>
          </a:p>
          <a:p>
            <a:pPr marL="0" indent="0">
              <a:buNone/>
            </a:pPr>
            <a:r>
              <a:rPr lang="en-GB" sz="1600"/>
              <a:t>health-surveillance).</a:t>
            </a:r>
          </a:p>
          <a:p>
            <a:r>
              <a:rPr lang="en-GB" sz="1600" err="1"/>
              <a:t>Centers</a:t>
            </a:r>
            <a:r>
              <a:rPr lang="en-GB" sz="1600"/>
              <a:t> for Disease Control and Prevention</a:t>
            </a:r>
          </a:p>
          <a:p>
            <a:pPr marL="0" indent="0">
              <a:buNone/>
            </a:pPr>
            <a:r>
              <a:rPr lang="en-GB" sz="1600"/>
              <a:t>(2022) Principles of Epidemiology in Public Health Practice. Available at: https:// </a:t>
            </a:r>
            <a:r>
              <a:rPr lang="en-GB" sz="1600">
                <a:hlinkClick r:id="rId2"/>
              </a:rPr>
              <a:t>www.cdc.gov/csels/dsepd/ss1978/index.html</a:t>
            </a:r>
            <a:r>
              <a:rPr lang="en-GB" sz="1600"/>
              <a:t>.</a:t>
            </a:r>
          </a:p>
          <a:p>
            <a:r>
              <a:rPr lang="en-GB" sz="1600"/>
              <a:t>UK Health Security Agency (2023). Public health surveillance: monitoring diseases.</a:t>
            </a:r>
          </a:p>
          <a:p>
            <a:pPr marL="0" indent="0">
              <a:buNone/>
            </a:pPr>
            <a:r>
              <a:rPr lang="en-GB" sz="1600"/>
              <a:t>Available at: https://www.gov.uk </a:t>
            </a:r>
          </a:p>
          <a:p>
            <a:r>
              <a:rPr lang="en-GB" sz="1600"/>
              <a:t>NHS (2023) Health data and disease monitoring. Available at: https://www.nhs.uk</a:t>
            </a:r>
          </a:p>
        </p:txBody>
      </p:sp>
    </p:spTree>
    <p:extLst>
      <p:ext uri="{BB962C8B-B14F-4D97-AF65-F5344CB8AC3E}">
        <p14:creationId xmlns:p14="http://schemas.microsoft.com/office/powerpoint/2010/main" val="506275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A74213-1532-7433-4DB4-E6D456D95642}"/>
              </a:ext>
            </a:extLst>
          </p:cNvPr>
          <p:cNvSpPr txBox="1"/>
          <p:nvPr/>
        </p:nvSpPr>
        <p:spPr>
          <a:xfrm>
            <a:off x="1979712" y="260648"/>
            <a:ext cx="7848872" cy="584775"/>
          </a:xfrm>
          <a:prstGeom prst="rect">
            <a:avLst/>
          </a:prstGeom>
          <a:noFill/>
        </p:spPr>
        <p:txBody>
          <a:bodyPr wrap="square" rtlCol="0">
            <a:spAutoFit/>
          </a:bodyPr>
          <a:lstStyle/>
          <a:p>
            <a:r>
              <a:rPr lang="en-GB" sz="3200" b="1"/>
              <a:t>References for question 3</a:t>
            </a:r>
          </a:p>
        </p:txBody>
      </p:sp>
      <p:sp>
        <p:nvSpPr>
          <p:cNvPr id="3" name="TextBox 2">
            <a:extLst>
              <a:ext uri="{FF2B5EF4-FFF2-40B4-BE49-F238E27FC236}">
                <a16:creationId xmlns:a16="http://schemas.microsoft.com/office/drawing/2014/main" id="{2E352177-6FEF-4424-8695-FB372C34EC31}"/>
              </a:ext>
            </a:extLst>
          </p:cNvPr>
          <p:cNvSpPr txBox="1"/>
          <p:nvPr/>
        </p:nvSpPr>
        <p:spPr>
          <a:xfrm>
            <a:off x="467544" y="1268760"/>
            <a:ext cx="8424936" cy="4493538"/>
          </a:xfrm>
          <a:prstGeom prst="rect">
            <a:avLst/>
          </a:prstGeom>
          <a:noFill/>
        </p:spPr>
        <p:txBody>
          <a:bodyPr wrap="square" rtlCol="0">
            <a:spAutoFit/>
          </a:bodyPr>
          <a:lstStyle/>
          <a:p>
            <a:pPr marL="285750" indent="-285750">
              <a:buFont typeface="Arial" panose="020B0604020202020204" pitchFamily="34" charset="0"/>
              <a:buChar char="•"/>
            </a:pPr>
            <a:r>
              <a:rPr lang="en-GB" sz="1300"/>
              <a:t>Brown, R.S., McMahon, B.J., Lok, A.S., Wong, J.B., Ahmed, A.T., </a:t>
            </a:r>
            <a:r>
              <a:rPr lang="en-GB" sz="1300" err="1"/>
              <a:t>Mouchli</a:t>
            </a:r>
            <a:r>
              <a:rPr lang="en-GB" sz="1300"/>
              <a:t>, M.A., Wang, Z., Prokop, L.J. and Murad, M.H.(2016) 'Antiviral therapy in chronic hepatitis B viral infection during pregnancy: A systematic review and meta-analysis', Hepatology, 63(1), pp. 319-333.</a:t>
            </a:r>
          </a:p>
          <a:p>
            <a:pPr marL="285750" indent="-285750">
              <a:buFont typeface="Arial" panose="020B0604020202020204" pitchFamily="34" charset="0"/>
              <a:buChar char="•"/>
            </a:pPr>
            <a:r>
              <a:rPr lang="en-GB" sz="1300"/>
              <a:t>Chang, M.H., You, S.L., Chen, C.J., Liu, C.J., Lee, C.M., Lin, S.M., Chu, H.C., Wu, T.C., and Yang, S.S. (2009) 'Decreased incidence of hepatocellular carcinoma in hepatitis B vaccinees: A 20-year follow-up study', Journal of the National Cancer Institute, 101(19), pp. 1348-1355.</a:t>
            </a:r>
          </a:p>
          <a:p>
            <a:pPr marL="285750" indent="-285750">
              <a:buFont typeface="Arial" panose="020B0604020202020204" pitchFamily="34" charset="0"/>
              <a:buChar char="•"/>
            </a:pPr>
            <a:r>
              <a:rPr lang="en-GB" sz="1300"/>
              <a:t>McMahon, B.J. (2009) "The natural history of chronic hepatitis B virus infection', Hepatology, 49(S5), pp. S45-S55.</a:t>
            </a:r>
          </a:p>
          <a:p>
            <a:pPr marL="285750" indent="-285750">
              <a:buFont typeface="Arial" panose="020B0604020202020204" pitchFamily="34" charset="0"/>
              <a:buChar char="•"/>
            </a:pPr>
            <a:r>
              <a:rPr lang="en-GB" sz="1300"/>
              <a:t>National Health Service (NHS) (2023) Hepatitis B. Available at: https://www.nhs.uk/conditions/hepatitis-b/ (Accessed: 3</a:t>
            </a:r>
          </a:p>
          <a:p>
            <a:pPr marL="285750" indent="-285750">
              <a:buFont typeface="Arial" panose="020B0604020202020204" pitchFamily="34" charset="0"/>
              <a:buChar char="•"/>
            </a:pPr>
            <a:r>
              <a:rPr lang="en-GB" sz="1300"/>
              <a:t>March 2026).</a:t>
            </a:r>
          </a:p>
          <a:p>
            <a:pPr marL="285750" indent="-285750">
              <a:buFont typeface="Arial" panose="020B0604020202020204" pitchFamily="34" charset="0"/>
              <a:buChar char="•"/>
            </a:pPr>
            <a:r>
              <a:rPr lang="en-GB" sz="1300"/>
              <a:t>Nelson, P.K., Mathers, B.M., Cowie, B., Hagan, H., Des </a:t>
            </a:r>
            <a:r>
              <a:rPr lang="en-GB" sz="1300" err="1"/>
              <a:t>Jarlais</a:t>
            </a:r>
            <a:r>
              <a:rPr lang="en-GB" sz="1300"/>
              <a:t>, D., </a:t>
            </a:r>
            <a:r>
              <a:rPr lang="en-GB" sz="1300" err="1"/>
              <a:t>Horyniak</a:t>
            </a:r>
            <a:r>
              <a:rPr lang="en-GB" sz="1300"/>
              <a:t>, D. and Degenhardt, L. (2011) 'Global epidemiology of hepatitis B and hepatitis C in people who inject drugs', The Lancet, 378(9791), pp. 571-583.</a:t>
            </a:r>
          </a:p>
          <a:p>
            <a:pPr marL="285750" indent="-285750">
              <a:buFont typeface="Arial" panose="020B0604020202020204" pitchFamily="34" charset="0"/>
              <a:buChar char="•"/>
            </a:pPr>
            <a:r>
              <a:rPr lang="en-GB" sz="1300" err="1"/>
              <a:t>Terrault</a:t>
            </a:r>
            <a:r>
              <a:rPr lang="en-GB" sz="1300"/>
              <a:t>, N.A., Lok, A.S., McMahon, B.J., Chang, K.M., Hwang, J.P.., Jonas, M.M.., Brown, R.S., </a:t>
            </a:r>
            <a:r>
              <a:rPr lang="en-GB" sz="1300" err="1"/>
              <a:t>Bzowej</a:t>
            </a:r>
            <a:r>
              <a:rPr lang="en-GB" sz="1300"/>
              <a:t>, N.H. and Wong, J.B. (2018) 'Update on prevention, diagnosis, and treatment of chronic hepatitis B: AASLD 2018 hepatitis B guidance', Hepatology, 67(4), pp. 1560-1599.</a:t>
            </a:r>
          </a:p>
          <a:p>
            <a:pPr marL="285750" indent="-285750">
              <a:buFont typeface="Arial" panose="020B0604020202020204" pitchFamily="34" charset="0"/>
              <a:buChar char="•"/>
            </a:pPr>
            <a:r>
              <a:rPr lang="en-GB" sz="1300"/>
              <a:t>UK Health Security Agency (UKHSA) (2023) Hepatitis B in England: 2023 report. Available at: https://www.gov.uk/</a:t>
            </a:r>
          </a:p>
          <a:p>
            <a:pPr marL="285750" indent="-285750">
              <a:buFont typeface="Arial" panose="020B0604020202020204" pitchFamily="34" charset="0"/>
              <a:buChar char="•"/>
            </a:pPr>
            <a:r>
              <a:rPr lang="en-GB" sz="1300"/>
              <a:t>(Accessed: 3 March 2026).</a:t>
            </a:r>
          </a:p>
          <a:p>
            <a:pPr marL="285750" indent="-285750">
              <a:buFont typeface="Arial" panose="020B0604020202020204" pitchFamily="34" charset="0"/>
              <a:buChar char="•"/>
            </a:pPr>
            <a:r>
              <a:rPr lang="en-GB" sz="1300"/>
              <a:t>World Health Organization (WHO) (2023) Hepatitis B fact sheet. Available at: https://www.who.int/news-room/fact-</a:t>
            </a:r>
          </a:p>
          <a:p>
            <a:pPr marL="285750" indent="-285750">
              <a:buFont typeface="Arial" panose="020B0604020202020204" pitchFamily="34" charset="0"/>
              <a:buChar char="•"/>
            </a:pPr>
            <a:r>
              <a:rPr lang="en-GB" sz="1300"/>
              <a:t>sheets/detail/hepatitis-b (Accessed: 3 March 2026).</a:t>
            </a:r>
          </a:p>
        </p:txBody>
      </p:sp>
    </p:spTree>
    <p:extLst>
      <p:ext uri="{BB962C8B-B14F-4D97-AF65-F5344CB8AC3E}">
        <p14:creationId xmlns:p14="http://schemas.microsoft.com/office/powerpoint/2010/main" val="1003958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0F85-4EA6-36F4-B4EB-F217DDFE1D29}"/>
              </a:ext>
            </a:extLst>
          </p:cNvPr>
          <p:cNvSpPr>
            <a:spLocks noGrp="1"/>
          </p:cNvSpPr>
          <p:nvPr>
            <p:ph type="title"/>
          </p:nvPr>
        </p:nvSpPr>
        <p:spPr>
          <a:xfrm>
            <a:off x="345341" y="0"/>
            <a:ext cx="8229600" cy="1143000"/>
          </a:xfrm>
        </p:spPr>
        <p:txBody>
          <a:bodyPr>
            <a:normAutofit/>
          </a:bodyPr>
          <a:lstStyle/>
          <a:p>
            <a:r>
              <a:rPr lang="en-GB" sz="3200" b="1"/>
              <a:t>References for question 4</a:t>
            </a:r>
          </a:p>
        </p:txBody>
      </p:sp>
      <p:sp>
        <p:nvSpPr>
          <p:cNvPr id="5" name="Content Placeholder 4">
            <a:extLst>
              <a:ext uri="{FF2B5EF4-FFF2-40B4-BE49-F238E27FC236}">
                <a16:creationId xmlns:a16="http://schemas.microsoft.com/office/drawing/2014/main" id="{70C48DB5-B132-8721-373C-8E38288FB185}"/>
              </a:ext>
            </a:extLst>
          </p:cNvPr>
          <p:cNvSpPr>
            <a:spLocks noGrp="1"/>
          </p:cNvSpPr>
          <p:nvPr>
            <p:ph idx="1"/>
          </p:nvPr>
        </p:nvSpPr>
        <p:spPr>
          <a:xfrm>
            <a:off x="251520" y="980728"/>
            <a:ext cx="8229600" cy="4608512"/>
          </a:xfrm>
        </p:spPr>
        <p:txBody>
          <a:bodyPr>
            <a:noAutofit/>
          </a:bodyPr>
          <a:lstStyle/>
          <a:p>
            <a:r>
              <a:rPr lang="en-GB" sz="1300"/>
              <a:t>Department of Health and Social Care (2012) Health and Social Care Act 2012. London: UK Government. Available at: https://www.legislation.gov.uk/ukpga/2012/7/contents</a:t>
            </a:r>
          </a:p>
          <a:p>
            <a:r>
              <a:rPr lang="en-GB" sz="1300"/>
              <a:t>Public Health England (2020) Public Health England Strategy 2020–2025: Protecting and improving the nation’s health. London: Public Health England. Available at: https://www.gov.uk</a:t>
            </a:r>
          </a:p>
          <a:p>
            <a:r>
              <a:rPr lang="en-GB" sz="1300"/>
              <a:t>NHS England (2023) Hepatitis B. Available at: https://www.nhs.uk/conditions/hepatitis-b/.</a:t>
            </a:r>
          </a:p>
          <a:p>
            <a:r>
              <a:rPr lang="en-GB" sz="1300"/>
              <a:t>UK Health Security Agency (2023). Immunisation against infectious disease: The Green Book – Hepatitis B. London: UKHSA. Available at: https://www.gov.uk </a:t>
            </a:r>
          </a:p>
          <a:p>
            <a:r>
              <a:rPr lang="en-GB" sz="1300"/>
              <a:t>UK Health Security Agency (2023) Hepatitis B: guidance, data and analysis. London: UKHSA. Available at: https://www.gov.uk</a:t>
            </a:r>
          </a:p>
          <a:p>
            <a:r>
              <a:rPr lang="en-GB" sz="1300"/>
              <a:t>World Health Organization (2023) Hepatitis B fact sheet. Geneva: WHO. Available at: https://www.who.int/news-room/fact-sheets/detail/hepatitis-b</a:t>
            </a:r>
          </a:p>
          <a:p>
            <a:r>
              <a:rPr lang="en-GB" sz="1300"/>
              <a:t>World Health Organization (2021) Global strategy on digital health 2020–2025. Geneva: WHO. Available at: https://www.who.int</a:t>
            </a:r>
          </a:p>
        </p:txBody>
      </p:sp>
    </p:spTree>
    <p:extLst>
      <p:ext uri="{BB962C8B-B14F-4D97-AF65-F5344CB8AC3E}">
        <p14:creationId xmlns:p14="http://schemas.microsoft.com/office/powerpoint/2010/main" val="4163949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0F85-4EA6-36F4-B4EB-F217DDFE1D29}"/>
              </a:ext>
            </a:extLst>
          </p:cNvPr>
          <p:cNvSpPr>
            <a:spLocks noGrp="1"/>
          </p:cNvSpPr>
          <p:nvPr>
            <p:ph type="title"/>
          </p:nvPr>
        </p:nvSpPr>
        <p:spPr/>
        <p:txBody>
          <a:bodyPr>
            <a:normAutofit/>
          </a:bodyPr>
          <a:lstStyle/>
          <a:p>
            <a:r>
              <a:rPr lang="en-GB" sz="3200" b="1"/>
              <a:t>References for question 5</a:t>
            </a:r>
          </a:p>
        </p:txBody>
      </p:sp>
      <p:sp>
        <p:nvSpPr>
          <p:cNvPr id="3" name="Content Placeholder 2">
            <a:extLst>
              <a:ext uri="{FF2B5EF4-FFF2-40B4-BE49-F238E27FC236}">
                <a16:creationId xmlns:a16="http://schemas.microsoft.com/office/drawing/2014/main" id="{558AAEA7-FA60-D911-2C6A-30D7682997C3}"/>
              </a:ext>
            </a:extLst>
          </p:cNvPr>
          <p:cNvSpPr>
            <a:spLocks noGrp="1"/>
          </p:cNvSpPr>
          <p:nvPr>
            <p:ph idx="1"/>
          </p:nvPr>
        </p:nvSpPr>
        <p:spPr/>
        <p:txBody>
          <a:bodyPr>
            <a:normAutofit/>
          </a:bodyPr>
          <a:lstStyle/>
          <a:p>
            <a:pPr marL="0" indent="0">
              <a:buNone/>
            </a:pPr>
            <a:r>
              <a:rPr lang="en-GB" sz="1400" err="1">
                <a:latin typeface="Arial" panose="020B0604020202020204" pitchFamily="34" charset="0"/>
                <a:cs typeface="Arial" panose="020B0604020202020204" pitchFamily="34" charset="0"/>
              </a:rPr>
              <a:t>Centers</a:t>
            </a:r>
            <a:r>
              <a:rPr lang="en-GB" sz="1400">
                <a:latin typeface="Arial" panose="020B0604020202020204" pitchFamily="34" charset="0"/>
                <a:cs typeface="Arial" panose="020B0604020202020204" pitchFamily="34" charset="0"/>
              </a:rPr>
              <a:t> for Disease Control and Prevention (2022) Hand hygiene in healthcare settings. Available at: </a:t>
            </a:r>
            <a:r>
              <a:rPr lang="en-GB" sz="1400">
                <a:latin typeface="Arial" panose="020B0604020202020204" pitchFamily="34" charset="0"/>
                <a:cs typeface="Arial" panose="020B0604020202020204" pitchFamily="34" charset="0"/>
                <a:hlinkClick r:id="rId2"/>
              </a:rPr>
              <a:t>https://</a:t>
            </a:r>
            <a:r>
              <a:rPr lang="en-GB" sz="1400" err="1">
                <a:latin typeface="Arial" panose="020B0604020202020204" pitchFamily="34" charset="0"/>
                <a:cs typeface="Arial" panose="020B0604020202020204" pitchFamily="34" charset="0"/>
                <a:hlinkClick r:id="rId2"/>
              </a:rPr>
              <a:t>www.cdc.gov</a:t>
            </a:r>
            <a:r>
              <a:rPr lang="en-GB" sz="1400">
                <a:latin typeface="Arial" panose="020B0604020202020204" pitchFamily="34" charset="0"/>
                <a:cs typeface="Arial" panose="020B0604020202020204" pitchFamily="34" charset="0"/>
              </a:rPr>
              <a:t>  (Accessed: 8 March 2026.</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NHS (2023) Hepatitis B. Available at: </a:t>
            </a:r>
            <a:r>
              <a:rPr lang="en-GB" sz="1400">
                <a:latin typeface="Arial" panose="020B0604020202020204" pitchFamily="34" charset="0"/>
                <a:cs typeface="Arial" panose="020B0604020202020204" pitchFamily="34" charset="0"/>
                <a:hlinkClick r:id="rId3"/>
              </a:rPr>
              <a:t>Https://</a:t>
            </a:r>
            <a:r>
              <a:rPr lang="en-GB" sz="1400" err="1">
                <a:latin typeface="Arial" panose="020B0604020202020204" pitchFamily="34" charset="0"/>
                <a:cs typeface="Arial" panose="020B0604020202020204" pitchFamily="34" charset="0"/>
                <a:hlinkClick r:id="rId3"/>
              </a:rPr>
              <a:t>www.nhs.uk</a:t>
            </a: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(Accessed: 8 March 2026)</a:t>
            </a:r>
          </a:p>
          <a:p>
            <a:pPr marL="0" indent="0">
              <a:buNone/>
            </a:pPr>
            <a:r>
              <a:rPr lang="en-GB" sz="1400">
                <a:latin typeface="Arial" panose="020B0604020202020204" pitchFamily="34" charset="0"/>
                <a:cs typeface="Arial" panose="020B0604020202020204" pitchFamily="34" charset="0"/>
              </a:rPr>
              <a:t>UK Health Security Agency (2023) Guidance on infection prevention and control. Available at: </a:t>
            </a:r>
            <a:r>
              <a:rPr lang="en-GB" sz="1400">
                <a:latin typeface="Arial" panose="020B0604020202020204" pitchFamily="34" charset="0"/>
                <a:cs typeface="Arial" panose="020B0604020202020204" pitchFamily="34" charset="0"/>
                <a:hlinkClick r:id="rId4"/>
              </a:rPr>
              <a:t>https://</a:t>
            </a:r>
            <a:r>
              <a:rPr lang="en-GB" sz="1400" err="1">
                <a:latin typeface="Arial" panose="020B0604020202020204" pitchFamily="34" charset="0"/>
                <a:cs typeface="Arial" panose="020B0604020202020204" pitchFamily="34" charset="0"/>
                <a:hlinkClick r:id="rId4"/>
              </a:rPr>
              <a:t>www.gov.uk</a:t>
            </a:r>
            <a:r>
              <a:rPr lang="en-GB" sz="1400">
                <a:latin typeface="Arial" panose="020B0604020202020204" pitchFamily="34" charset="0"/>
                <a:cs typeface="Arial" panose="020B0604020202020204" pitchFamily="34" charset="0"/>
              </a:rPr>
              <a:t> (Accessed: 8 March 2026)</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1400">
                <a:latin typeface="Arial" panose="020B0604020202020204" pitchFamily="34" charset="0"/>
                <a:cs typeface="Arial" panose="020B0604020202020204" pitchFamily="34" charset="0"/>
              </a:rPr>
              <a:t>World Health Organization (2023) Hepatitis B. Available at: </a:t>
            </a:r>
            <a:r>
              <a:rPr lang="en-GB" sz="1400">
                <a:latin typeface="Arial" panose="020B0604020202020204" pitchFamily="34" charset="0"/>
                <a:cs typeface="Arial" panose="020B0604020202020204" pitchFamily="34" charset="0"/>
                <a:hlinkClick r:id="rId5"/>
              </a:rPr>
              <a:t>https://</a:t>
            </a:r>
            <a:r>
              <a:rPr lang="en-GB" sz="1400" err="1">
                <a:latin typeface="Arial" panose="020B0604020202020204" pitchFamily="34" charset="0"/>
                <a:cs typeface="Arial" panose="020B0604020202020204" pitchFamily="34" charset="0"/>
                <a:hlinkClick r:id="rId5"/>
              </a:rPr>
              <a:t>www.who.int</a:t>
            </a:r>
            <a:r>
              <a:rPr lang="en-GB" sz="1400">
                <a:latin typeface="Arial" panose="020B0604020202020204" pitchFamily="34" charset="0"/>
                <a:cs typeface="Arial" panose="020B0604020202020204" pitchFamily="34" charset="0"/>
              </a:rPr>
              <a:t> ( Accessed: 8 March 2026 </a:t>
            </a:r>
            <a:r>
              <a:rPr lang="en-GB" sz="2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70619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7c0b9efc6a4af3ec8f011ffeb5fc8eb3">
  <xsd:schema xmlns:xsd="http://www.w3.org/2001/XMLSchema" xmlns:xs="http://www.w3.org/2001/XMLSchema" xmlns:p="http://schemas.microsoft.com/office/2006/metadata/properties" xmlns:ns3="b4f9f7ee-5770-4a14-8925-17f3d16e50b7" targetNamespace="http://schemas.microsoft.com/office/2006/metadata/properties" ma:root="true" ma:fieldsID="7e3ff272ebc4628edeaceb3ed0c8103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b4f9f7ee-5770-4a14-8925-17f3d16e50b7"/>
    <ds:schemaRef ds:uri="http://www.w3.org/2001/XMLSchema-instance"/>
  </ds:schemaRefs>
</ds:datastoreItem>
</file>

<file path=customXml/itemProps2.xml><?xml version="1.0" encoding="utf-8"?>
<ds:datastoreItem xmlns:ds="http://schemas.openxmlformats.org/officeDocument/2006/customXml" ds:itemID="{3B7EF12D-9F43-4E97-BD78-B7CA509E015D}">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34</Slides>
  <Notes>8</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20140311PresentationUWTSDTemplate</vt:lpstr>
      <vt:lpstr>INTRODUCTION TO PUBLIC HEALTH</vt:lpstr>
      <vt:lpstr>Group (Hepatitis B)</vt:lpstr>
      <vt:lpstr>OVERVIEW</vt:lpstr>
      <vt:lpstr>Introduction</vt:lpstr>
      <vt:lpstr>Prevalence and Incidence for the United Kingdom</vt:lpstr>
      <vt:lpstr>Strategies to measure</vt:lpstr>
      <vt:lpstr>PowerPoint Presentation</vt:lpstr>
      <vt:lpstr>PowerPoint Presentation</vt:lpstr>
      <vt:lpstr>Summary </vt:lpstr>
      <vt:lpstr>Main approaches and strategies used to monitor Hepatitis B </vt:lpstr>
      <vt:lpstr>Monitoring Hepatitis B in public health</vt:lpstr>
      <vt:lpstr>Prevalence, Incidence, Morabidity and Mortality</vt:lpstr>
      <vt:lpstr>Main Approaches to Monitor hepatitis B</vt:lpstr>
      <vt:lpstr>Main approaches and strategies used to control HAPATITIS B</vt:lpstr>
      <vt:lpstr>PowerPoint Presentation</vt:lpstr>
      <vt:lpstr>PowerPoint Presentation</vt:lpstr>
      <vt:lpstr>PowerPoint Presentation</vt:lpstr>
      <vt:lpstr>What policies and strategies are available to the UK government to maintain public health?  General information.</vt:lpstr>
      <vt:lpstr>Policies available to prevent public health from Hepatitis B NHS Updated 2 December 2025 </vt:lpstr>
      <vt:lpstr>Continuation </vt:lpstr>
      <vt:lpstr>Strategies that the government uses to prevent hepatitis B</vt:lpstr>
      <vt:lpstr>PREVENTION OUTBREAK/BASED ON CASE STUDY</vt:lpstr>
      <vt:lpstr>Questions  about on case study</vt:lpstr>
      <vt:lpstr>Health Education for Parent to Address Hepatitis B Outbreak </vt:lpstr>
      <vt:lpstr>Awareness campaign for Hepatitis B </vt:lpstr>
      <vt:lpstr>Hand Hygiene </vt:lpstr>
      <vt:lpstr>Sanitation and environmental hygiene </vt:lpstr>
      <vt:lpstr>Health monitoring and symptom screening</vt:lpstr>
      <vt:lpstr>Conclusion </vt:lpstr>
      <vt:lpstr>REFERENCES for question 1</vt:lpstr>
      <vt:lpstr>References for question 2</vt:lpstr>
      <vt:lpstr>PowerPoint Presentation</vt:lpstr>
      <vt:lpstr>References for question 4</vt:lpstr>
      <vt:lpstr>References for question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Darianny Santana Valdez (2440015)</cp:lastModifiedBy>
  <cp:revision>1</cp:revision>
  <dcterms:created xsi:type="dcterms:W3CDTF">2015-04-14T15:21:28Z</dcterms:created>
  <dcterms:modified xsi:type="dcterms:W3CDTF">2026-03-18T10:09:31Z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