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8" r:id="rId2"/>
    <p:sldId id="269" r:id="rId3"/>
    <p:sldId id="266" r:id="rId4"/>
    <p:sldId id="256" r:id="rId5"/>
    <p:sldId id="262" r:id="rId6"/>
    <p:sldId id="259" r:id="rId7"/>
    <p:sldId id="264" r:id="rId8"/>
    <p:sldId id="263" r:id="rId9"/>
    <p:sldId id="278" r:id="rId10"/>
    <p:sldId id="273" r:id="rId11"/>
    <p:sldId id="275" r:id="rId12"/>
    <p:sldId id="268" r:id="rId13"/>
    <p:sldId id="260" r:id="rId14"/>
    <p:sldId id="261" r:id="rId15"/>
    <p:sldId id="271" r:id="rId16"/>
    <p:sldId id="284" r:id="rId17"/>
    <p:sldId id="279" r:id="rId18"/>
    <p:sldId id="285" r:id="rId19"/>
    <p:sldId id="267" r:id="rId20"/>
    <p:sldId id="280" r:id="rId21"/>
    <p:sldId id="281" r:id="rId22"/>
    <p:sldId id="282" r:id="rId23"/>
    <p:sldId id="277" r:id="rId24"/>
    <p:sldId id="272" r:id="rId25"/>
    <p:sldId id="283" r:id="rId26"/>
  </p:sldIdLst>
  <p:sldSz cx="12192000" cy="6858000"/>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6675" autoAdjust="0"/>
  </p:normalViewPr>
  <p:slideViewPr>
    <p:cSldViewPr snapToGrid="0">
      <p:cViewPr varScale="1">
        <p:scale>
          <a:sx n="54" d="100"/>
          <a:sy n="54" d="100"/>
        </p:scale>
        <p:origin x="2790"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23D3FEA8-E8D6-4545-BABA-79AFB2B9A72B}"/>
    <pc:docChg chg="undo custSel addSld delSld modSld sldOrd addSection delSection modNotesMaster">
      <pc:chgData name="Julie Thomas" userId="2af13b6d24d29b42" providerId="LiveId" clId="{23D3FEA8-E8D6-4545-BABA-79AFB2B9A72B}" dt="2024-01-29T13:26:35.650" v="11859" actId="14100"/>
      <pc:docMkLst>
        <pc:docMk/>
      </pc:docMkLst>
      <pc:sldChg chg="addSp delSp modSp mod modClrScheme chgLayout">
        <pc:chgData name="Julie Thomas" userId="2af13b6d24d29b42" providerId="LiveId" clId="{23D3FEA8-E8D6-4545-BABA-79AFB2B9A72B}" dt="2024-01-24T16:02:46.551" v="5503" actId="20577"/>
        <pc:sldMkLst>
          <pc:docMk/>
          <pc:sldMk cId="2774727760" sldId="256"/>
        </pc:sldMkLst>
      </pc:sldChg>
      <pc:sldChg chg="modSp mod">
        <pc:chgData name="Julie Thomas" userId="2af13b6d24d29b42" providerId="LiveId" clId="{23D3FEA8-E8D6-4545-BABA-79AFB2B9A72B}" dt="2024-01-24T10:48:10.294" v="51" actId="20577"/>
        <pc:sldMkLst>
          <pc:docMk/>
          <pc:sldMk cId="537753196" sldId="258"/>
        </pc:sldMkLst>
      </pc:sldChg>
      <pc:sldChg chg="addSp delSp modSp new mod ord modClrScheme chgLayout modNotesTx">
        <pc:chgData name="Julie Thomas" userId="2af13b6d24d29b42" providerId="LiveId" clId="{23D3FEA8-E8D6-4545-BABA-79AFB2B9A72B}" dt="2024-01-25T13:46:29.860" v="10924" actId="20577"/>
        <pc:sldMkLst>
          <pc:docMk/>
          <pc:sldMk cId="792981262" sldId="259"/>
        </pc:sldMkLst>
      </pc:sldChg>
      <pc:sldChg chg="modSp new mod">
        <pc:chgData name="Julie Thomas" userId="2af13b6d24d29b42" providerId="LiveId" clId="{23D3FEA8-E8D6-4545-BABA-79AFB2B9A72B}" dt="2024-01-24T11:26:17.911" v="2311" actId="20577"/>
        <pc:sldMkLst>
          <pc:docMk/>
          <pc:sldMk cId="175790978" sldId="260"/>
        </pc:sldMkLst>
      </pc:sldChg>
      <pc:sldChg chg="addSp delSp modSp new mod modClrScheme chgLayout modNotesTx">
        <pc:chgData name="Julie Thomas" userId="2af13b6d24d29b42" providerId="LiveId" clId="{23D3FEA8-E8D6-4545-BABA-79AFB2B9A72B}" dt="2024-01-29T09:11:30.643" v="11515" actId="20577"/>
        <pc:sldMkLst>
          <pc:docMk/>
          <pc:sldMk cId="3015576069" sldId="261"/>
        </pc:sldMkLst>
      </pc:sldChg>
      <pc:sldChg chg="modSp new mod modNotesTx">
        <pc:chgData name="Julie Thomas" userId="2af13b6d24d29b42" providerId="LiveId" clId="{23D3FEA8-E8D6-4545-BABA-79AFB2B9A72B}" dt="2024-01-25T13:45:49.878" v="10887" actId="20577"/>
        <pc:sldMkLst>
          <pc:docMk/>
          <pc:sldMk cId="3690908563" sldId="262"/>
        </pc:sldMkLst>
      </pc:sldChg>
      <pc:sldChg chg="modSp new mod modNotesTx">
        <pc:chgData name="Julie Thomas" userId="2af13b6d24d29b42" providerId="LiveId" clId="{23D3FEA8-E8D6-4545-BABA-79AFB2B9A72B}" dt="2024-01-25T13:48:19.263" v="10925" actId="115"/>
        <pc:sldMkLst>
          <pc:docMk/>
          <pc:sldMk cId="1281390508" sldId="263"/>
        </pc:sldMkLst>
      </pc:sldChg>
      <pc:sldChg chg="modSp new mod ord">
        <pc:chgData name="Julie Thomas" userId="2af13b6d24d29b42" providerId="LiveId" clId="{23D3FEA8-E8D6-4545-BABA-79AFB2B9A72B}" dt="2024-01-24T13:56:53.303" v="4328"/>
        <pc:sldMkLst>
          <pc:docMk/>
          <pc:sldMk cId="1613711494" sldId="264"/>
        </pc:sldMkLst>
      </pc:sldChg>
      <pc:sldChg chg="modSp new del mod ord">
        <pc:chgData name="Julie Thomas" userId="2af13b6d24d29b42" providerId="LiveId" clId="{23D3FEA8-E8D6-4545-BABA-79AFB2B9A72B}" dt="2024-01-25T12:14:38.290" v="10154" actId="2696"/>
        <pc:sldMkLst>
          <pc:docMk/>
          <pc:sldMk cId="2574576804" sldId="265"/>
        </pc:sldMkLst>
      </pc:sldChg>
      <pc:sldChg chg="addSp modSp new mod ord modClrScheme chgLayout">
        <pc:chgData name="Julie Thomas" userId="2af13b6d24d29b42" providerId="LiveId" clId="{23D3FEA8-E8D6-4545-BABA-79AFB2B9A72B}" dt="2024-01-24T14:36:12.276" v="5194" actId="20577"/>
        <pc:sldMkLst>
          <pc:docMk/>
          <pc:sldMk cId="1569925772" sldId="266"/>
        </pc:sldMkLst>
      </pc:sldChg>
      <pc:sldChg chg="addSp delSp modSp new mod ord modClrScheme chgLayout modNotesTx">
        <pc:chgData name="Julie Thomas" userId="2af13b6d24d29b42" providerId="LiveId" clId="{23D3FEA8-E8D6-4545-BABA-79AFB2B9A72B}" dt="2024-01-25T12:40:36.859" v="10853" actId="255"/>
        <pc:sldMkLst>
          <pc:docMk/>
          <pc:sldMk cId="2225459771" sldId="267"/>
        </pc:sldMkLst>
      </pc:sldChg>
      <pc:sldChg chg="addSp modSp new mod modClrScheme chgLayout modNotesTx">
        <pc:chgData name="Julie Thomas" userId="2af13b6d24d29b42" providerId="LiveId" clId="{23D3FEA8-E8D6-4545-BABA-79AFB2B9A72B}" dt="2024-01-29T09:08:45.925" v="11453" actId="20577"/>
        <pc:sldMkLst>
          <pc:docMk/>
          <pc:sldMk cId="2386517360" sldId="268"/>
        </pc:sldMkLst>
      </pc:sldChg>
      <pc:sldChg chg="modSp new mod ord">
        <pc:chgData name="Julie Thomas" userId="2af13b6d24d29b42" providerId="LiveId" clId="{23D3FEA8-E8D6-4545-BABA-79AFB2B9A72B}" dt="2024-01-25T13:44:15.489" v="10876" actId="27636"/>
        <pc:sldMkLst>
          <pc:docMk/>
          <pc:sldMk cId="3055475394" sldId="269"/>
        </pc:sldMkLst>
      </pc:sldChg>
      <pc:sldChg chg="addSp delSp modSp new del mod modClrScheme chgLayout modNotesTx">
        <pc:chgData name="Julie Thomas" userId="2af13b6d24d29b42" providerId="LiveId" clId="{23D3FEA8-E8D6-4545-BABA-79AFB2B9A72B}" dt="2024-01-25T12:14:38.290" v="10154" actId="2696"/>
        <pc:sldMkLst>
          <pc:docMk/>
          <pc:sldMk cId="613582903" sldId="270"/>
        </pc:sldMkLst>
      </pc:sldChg>
      <pc:sldChg chg="addSp delSp modSp new mod ord modClrScheme chgLayout modNotesTx">
        <pc:chgData name="Julie Thomas" userId="2af13b6d24d29b42" providerId="LiveId" clId="{23D3FEA8-E8D6-4545-BABA-79AFB2B9A72B}" dt="2024-01-29T09:13:05.837" v="11775" actId="20577"/>
        <pc:sldMkLst>
          <pc:docMk/>
          <pc:sldMk cId="3827590773" sldId="271"/>
        </pc:sldMkLst>
      </pc:sldChg>
      <pc:sldChg chg="modSp new mod">
        <pc:chgData name="Julie Thomas" userId="2af13b6d24d29b42" providerId="LiveId" clId="{23D3FEA8-E8D6-4545-BABA-79AFB2B9A72B}" dt="2024-01-25T10:09:48.654" v="7555" actId="114"/>
        <pc:sldMkLst>
          <pc:docMk/>
          <pc:sldMk cId="2177204396" sldId="272"/>
        </pc:sldMkLst>
      </pc:sldChg>
      <pc:sldChg chg="modSp new mod">
        <pc:chgData name="Julie Thomas" userId="2af13b6d24d29b42" providerId="LiveId" clId="{23D3FEA8-E8D6-4545-BABA-79AFB2B9A72B}" dt="2024-01-25T10:13:02.603" v="7656" actId="313"/>
        <pc:sldMkLst>
          <pc:docMk/>
          <pc:sldMk cId="2469628214" sldId="273"/>
        </pc:sldMkLst>
      </pc:sldChg>
      <pc:sldChg chg="modSp new del mod">
        <pc:chgData name="Julie Thomas" userId="2af13b6d24d29b42" providerId="LiveId" clId="{23D3FEA8-E8D6-4545-BABA-79AFB2B9A72B}" dt="2024-01-25T10:31:17.933" v="8384" actId="2696"/>
        <pc:sldMkLst>
          <pc:docMk/>
          <pc:sldMk cId="610646339" sldId="274"/>
        </pc:sldMkLst>
      </pc:sldChg>
      <pc:sldChg chg="addSp delSp modSp new mod ord modNotesTx">
        <pc:chgData name="Julie Thomas" userId="2af13b6d24d29b42" providerId="LiveId" clId="{23D3FEA8-E8D6-4545-BABA-79AFB2B9A72B}" dt="2024-01-29T09:08:23.031" v="11395" actId="20577"/>
        <pc:sldMkLst>
          <pc:docMk/>
          <pc:sldMk cId="2899052839" sldId="275"/>
        </pc:sldMkLst>
      </pc:sldChg>
      <pc:sldChg chg="addSp delSp modSp new del mod modClrScheme chgLayout">
        <pc:chgData name="Julie Thomas" userId="2af13b6d24d29b42" providerId="LiveId" clId="{23D3FEA8-E8D6-4545-BABA-79AFB2B9A72B}" dt="2024-01-25T12:14:38.290" v="10154" actId="2696"/>
        <pc:sldMkLst>
          <pc:docMk/>
          <pc:sldMk cId="3993364446" sldId="276"/>
        </pc:sldMkLst>
      </pc:sldChg>
      <pc:sldChg chg="modSp new mod ord modNotesTx">
        <pc:chgData name="Julie Thomas" userId="2af13b6d24d29b42" providerId="LiveId" clId="{23D3FEA8-E8D6-4545-BABA-79AFB2B9A72B}" dt="2024-01-25T12:52:01.389" v="10874" actId="27636"/>
        <pc:sldMkLst>
          <pc:docMk/>
          <pc:sldMk cId="3092689530" sldId="277"/>
        </pc:sldMkLst>
      </pc:sldChg>
      <pc:sldChg chg="addSp delSp modSp new mod modClrScheme chgLayout modNotesTx">
        <pc:chgData name="Julie Thomas" userId="2af13b6d24d29b42" providerId="LiveId" clId="{23D3FEA8-E8D6-4545-BABA-79AFB2B9A72B}" dt="2024-01-25T11:58:29.738" v="9836" actId="20577"/>
        <pc:sldMkLst>
          <pc:docMk/>
          <pc:sldMk cId="1842726030" sldId="278"/>
        </pc:sldMkLst>
      </pc:sldChg>
      <pc:sldChg chg="addSp delSp modSp new mod ord modClrScheme chgLayout">
        <pc:chgData name="Julie Thomas" userId="2af13b6d24d29b42" providerId="LiveId" clId="{23D3FEA8-E8D6-4545-BABA-79AFB2B9A72B}" dt="2024-01-25T12:11:54.495" v="10151" actId="20577"/>
        <pc:sldMkLst>
          <pc:docMk/>
          <pc:sldMk cId="2052657370" sldId="279"/>
        </pc:sldMkLst>
      </pc:sldChg>
      <pc:sldChg chg="addSp modSp new mod ord modClrScheme chgLayout">
        <pc:chgData name="Julie Thomas" userId="2af13b6d24d29b42" providerId="LiveId" clId="{23D3FEA8-E8D6-4545-BABA-79AFB2B9A72B}" dt="2024-01-25T12:50:03.517" v="10867" actId="26606"/>
        <pc:sldMkLst>
          <pc:docMk/>
          <pc:sldMk cId="28743906" sldId="280"/>
        </pc:sldMkLst>
      </pc:sldChg>
      <pc:sldChg chg="addSp delSp modSp new mod modClrScheme chgLayout">
        <pc:chgData name="Julie Thomas" userId="2af13b6d24d29b42" providerId="LiveId" clId="{23D3FEA8-E8D6-4545-BABA-79AFB2B9A72B}" dt="2024-01-25T12:45:03.366" v="10863" actId="26606"/>
        <pc:sldMkLst>
          <pc:docMk/>
          <pc:sldMk cId="2714374808" sldId="281"/>
        </pc:sldMkLst>
      </pc:sldChg>
      <pc:sldChg chg="addSp delSp modSp new mod modNotesTx">
        <pc:chgData name="Julie Thomas" userId="2af13b6d24d29b42" providerId="LiveId" clId="{23D3FEA8-E8D6-4545-BABA-79AFB2B9A72B}" dt="2024-01-25T12:38:09.011" v="10805" actId="20577"/>
        <pc:sldMkLst>
          <pc:docMk/>
          <pc:sldMk cId="4216949093" sldId="282"/>
        </pc:sldMkLst>
      </pc:sldChg>
      <pc:sldChg chg="modSp new mod">
        <pc:chgData name="Julie Thomas" userId="2af13b6d24d29b42" providerId="LiveId" clId="{23D3FEA8-E8D6-4545-BABA-79AFB2B9A72B}" dt="2024-01-25T13:56:31.718" v="11279" actId="20577"/>
        <pc:sldMkLst>
          <pc:docMk/>
          <pc:sldMk cId="1985290214" sldId="283"/>
        </pc:sldMkLst>
      </pc:sldChg>
      <pc:sldChg chg="addSp delSp modSp new mod">
        <pc:chgData name="Julie Thomas" userId="2af13b6d24d29b42" providerId="LiveId" clId="{23D3FEA8-E8D6-4545-BABA-79AFB2B9A72B}" dt="2024-01-29T13:24:40.280" v="11827" actId="962"/>
        <pc:sldMkLst>
          <pc:docMk/>
          <pc:sldMk cId="2415385758" sldId="284"/>
        </pc:sldMkLst>
      </pc:sldChg>
      <pc:sldChg chg="addSp delSp modSp new mod modClrScheme modAnim chgLayout">
        <pc:chgData name="Julie Thomas" userId="2af13b6d24d29b42" providerId="LiveId" clId="{23D3FEA8-E8D6-4545-BABA-79AFB2B9A72B}" dt="2024-01-29T13:26:35.650" v="11859" actId="14100"/>
        <pc:sldMkLst>
          <pc:docMk/>
          <pc:sldMk cId="2634057366" sldId="285"/>
        </pc:sldMkLst>
      </pc:sldChg>
    </pc:docChg>
  </pc:docChgLst>
  <pc:docChgLst>
    <pc:chgData name="Julie Thomas" userId="2af13b6d24d29b42" providerId="LiveId" clId="{673AA115-1433-43C7-8251-D80CA8287AE5}"/>
    <pc:docChg chg="modSld">
      <pc:chgData name="Julie Thomas" userId="2af13b6d24d29b42" providerId="LiveId" clId="{673AA115-1433-43C7-8251-D80CA8287AE5}" dt="2025-01-17T14:10:39.483" v="42" actId="20577"/>
      <pc:docMkLst>
        <pc:docMk/>
      </pc:docMkLst>
      <pc:sldChg chg="modSp mod">
        <pc:chgData name="Julie Thomas" userId="2af13b6d24d29b42" providerId="LiveId" clId="{673AA115-1433-43C7-8251-D80CA8287AE5}" dt="2025-01-17T12:51:05.940" v="1" actId="20577"/>
        <pc:sldMkLst>
          <pc:docMk/>
          <pc:sldMk cId="3055475394" sldId="269"/>
        </pc:sldMkLst>
        <pc:spChg chg="mod">
          <ac:chgData name="Julie Thomas" userId="2af13b6d24d29b42" providerId="LiveId" clId="{673AA115-1433-43C7-8251-D80CA8287AE5}" dt="2025-01-17T12:51:05.940" v="1" actId="20577"/>
          <ac:spMkLst>
            <pc:docMk/>
            <pc:sldMk cId="3055475394" sldId="269"/>
            <ac:spMk id="2" creationId="{220F01DD-06AF-0A0A-865A-6C0254A040F9}"/>
          </ac:spMkLst>
        </pc:spChg>
      </pc:sldChg>
      <pc:sldChg chg="modSp mod">
        <pc:chgData name="Julie Thomas" userId="2af13b6d24d29b42" providerId="LiveId" clId="{673AA115-1433-43C7-8251-D80CA8287AE5}" dt="2025-01-17T14:10:39.483" v="42" actId="20577"/>
        <pc:sldMkLst>
          <pc:docMk/>
          <pc:sldMk cId="2177204396" sldId="272"/>
        </pc:sldMkLst>
        <pc:spChg chg="mod">
          <ac:chgData name="Julie Thomas" userId="2af13b6d24d29b42" providerId="LiveId" clId="{673AA115-1433-43C7-8251-D80CA8287AE5}" dt="2025-01-17T14:10:39.483" v="42" actId="20577"/>
          <ac:spMkLst>
            <pc:docMk/>
            <pc:sldMk cId="2177204396" sldId="272"/>
            <ac:spMk id="3" creationId="{5B7D1169-9FD1-1BCD-E409-7915A72AD5E3}"/>
          </ac:spMkLst>
        </pc:spChg>
      </pc:sldChg>
      <pc:sldChg chg="modNotesTx">
        <pc:chgData name="Julie Thomas" userId="2af13b6d24d29b42" providerId="LiveId" clId="{673AA115-1433-43C7-8251-D80CA8287AE5}" dt="2025-01-17T14:05:08.803" v="5" actId="20577"/>
        <pc:sldMkLst>
          <pc:docMk/>
          <pc:sldMk cId="2899052839" sldId="275"/>
        </pc:sldMkLst>
      </pc:sldChg>
      <pc:sldChg chg="modSp mod">
        <pc:chgData name="Julie Thomas" userId="2af13b6d24d29b42" providerId="LiveId" clId="{673AA115-1433-43C7-8251-D80CA8287AE5}" dt="2025-01-17T14:09:53.370" v="40" actId="20577"/>
        <pc:sldMkLst>
          <pc:docMk/>
          <pc:sldMk cId="4216949093" sldId="282"/>
        </pc:sldMkLst>
        <pc:spChg chg="mod">
          <ac:chgData name="Julie Thomas" userId="2af13b6d24d29b42" providerId="LiveId" clId="{673AA115-1433-43C7-8251-D80CA8287AE5}" dt="2025-01-17T14:09:53.370" v="40" actId="20577"/>
          <ac:spMkLst>
            <pc:docMk/>
            <pc:sldMk cId="4216949093" sldId="282"/>
            <ac:spMk id="2" creationId="{9CA2DC0D-79D1-A7D6-D4DC-206BD62492A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9461F449-E347-45F2-8C1D-CD5F04D38A5F}" type="datetimeFigureOut">
              <a:rPr lang="en-GB" smtClean="0"/>
              <a:t>17/01/2025</a:t>
            </a:fld>
            <a:endParaRPr lang="en-GB"/>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GB"/>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89AB93BE-C8CB-41D2-A82B-4DE14C076F43}" type="slidenum">
              <a:rPr lang="en-GB" smtClean="0"/>
              <a:t>‹#›</a:t>
            </a:fld>
            <a:endParaRPr lang="en-GB"/>
          </a:p>
        </p:txBody>
      </p:sp>
    </p:spTree>
    <p:extLst>
      <p:ext uri="{BB962C8B-B14F-4D97-AF65-F5344CB8AC3E}">
        <p14:creationId xmlns:p14="http://schemas.microsoft.com/office/powerpoint/2010/main" val="2089572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AB93BE-C8CB-41D2-A82B-4DE14C076F43}" type="slidenum">
              <a:rPr lang="en-GB" smtClean="0"/>
              <a:t>1</a:t>
            </a:fld>
            <a:endParaRPr lang="en-GB"/>
          </a:p>
        </p:txBody>
      </p:sp>
    </p:spTree>
    <p:extLst>
      <p:ext uri="{BB962C8B-B14F-4D97-AF65-F5344CB8AC3E}">
        <p14:creationId xmlns:p14="http://schemas.microsoft.com/office/powerpoint/2010/main" val="25567787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AB93BE-C8CB-41D2-A82B-4DE14C076F43}" type="slidenum">
              <a:rPr lang="en-GB" smtClean="0"/>
              <a:t>2</a:t>
            </a:fld>
            <a:endParaRPr lang="en-GB"/>
          </a:p>
        </p:txBody>
      </p:sp>
    </p:spTree>
    <p:extLst>
      <p:ext uri="{BB962C8B-B14F-4D97-AF65-F5344CB8AC3E}">
        <p14:creationId xmlns:p14="http://schemas.microsoft.com/office/powerpoint/2010/main" val="2048741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AB93BE-C8CB-41D2-A82B-4DE14C076F43}" type="slidenum">
              <a:rPr lang="en-GB" smtClean="0"/>
              <a:t>3</a:t>
            </a:fld>
            <a:endParaRPr lang="en-GB"/>
          </a:p>
        </p:txBody>
      </p:sp>
    </p:spTree>
    <p:extLst>
      <p:ext uri="{BB962C8B-B14F-4D97-AF65-F5344CB8AC3E}">
        <p14:creationId xmlns:p14="http://schemas.microsoft.com/office/powerpoint/2010/main" val="3386668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AB93BE-C8CB-41D2-A82B-4DE14C076F43}" type="slidenum">
              <a:rPr lang="en-GB" smtClean="0"/>
              <a:t>4</a:t>
            </a:fld>
            <a:endParaRPr lang="en-GB"/>
          </a:p>
        </p:txBody>
      </p:sp>
    </p:spTree>
    <p:extLst>
      <p:ext uri="{BB962C8B-B14F-4D97-AF65-F5344CB8AC3E}">
        <p14:creationId xmlns:p14="http://schemas.microsoft.com/office/powerpoint/2010/main" val="4283412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different types of thinking are also called convergent and divergent thinking. </a:t>
            </a:r>
          </a:p>
        </p:txBody>
      </p:sp>
      <p:sp>
        <p:nvSpPr>
          <p:cNvPr id="4" name="Slide Number Placeholder 3"/>
          <p:cNvSpPr>
            <a:spLocks noGrp="1"/>
          </p:cNvSpPr>
          <p:nvPr>
            <p:ph type="sldNum" sz="quarter" idx="5"/>
          </p:nvPr>
        </p:nvSpPr>
        <p:spPr/>
        <p:txBody>
          <a:bodyPr/>
          <a:lstStyle/>
          <a:p>
            <a:fld id="{89AB93BE-C8CB-41D2-A82B-4DE14C076F43}" type="slidenum">
              <a:rPr lang="en-GB" smtClean="0"/>
              <a:t>5</a:t>
            </a:fld>
            <a:endParaRPr lang="en-GB"/>
          </a:p>
        </p:txBody>
      </p:sp>
    </p:spTree>
    <p:extLst>
      <p:ext uri="{BB962C8B-B14F-4D97-AF65-F5344CB8AC3E}">
        <p14:creationId xmlns:p14="http://schemas.microsoft.com/office/powerpoint/2010/main" val="25427974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Perceptual – habitual responses, stereotyping, reliance on past instructions and experiences</a:t>
            </a:r>
          </a:p>
          <a:p>
            <a:r>
              <a:rPr lang="en-GB" dirty="0"/>
              <a:t>Emotional – fear, anxiety about looking foolish or making errors</a:t>
            </a:r>
          </a:p>
          <a:p>
            <a:r>
              <a:rPr lang="en-GB" dirty="0"/>
              <a:t>Process – lack of technique or skills in process; a quick grasp at a solution</a:t>
            </a:r>
          </a:p>
          <a:p>
            <a:r>
              <a:rPr lang="en-GB" dirty="0"/>
              <a:t>Communication – style, method or skills unsuitable for dealing with problems</a:t>
            </a:r>
          </a:p>
          <a:p>
            <a:r>
              <a:rPr lang="en-GB" dirty="0"/>
              <a:t>Environmental – facilities, stress factors, mindsets of others that inhibit responses</a:t>
            </a:r>
          </a:p>
          <a:p>
            <a:r>
              <a:rPr lang="en-GB" dirty="0"/>
              <a:t>Cultural – culture and attitudes not facilitative, too risky and open-ended</a:t>
            </a:r>
          </a:p>
          <a:p>
            <a:endParaRPr lang="en-GB" dirty="0"/>
          </a:p>
          <a:p>
            <a:r>
              <a:rPr lang="en-GB" dirty="0"/>
              <a:t>First 4 to do with individual and last two to do with organisational culture. </a:t>
            </a:r>
          </a:p>
          <a:p>
            <a:endParaRPr lang="en-GB" dirty="0"/>
          </a:p>
          <a:p>
            <a:r>
              <a:rPr lang="en-GB" dirty="0"/>
              <a:t>What stops you from being creative?</a:t>
            </a:r>
          </a:p>
        </p:txBody>
      </p:sp>
      <p:sp>
        <p:nvSpPr>
          <p:cNvPr id="4" name="Slide Number Placeholder 3"/>
          <p:cNvSpPr>
            <a:spLocks noGrp="1"/>
          </p:cNvSpPr>
          <p:nvPr>
            <p:ph type="sldNum" sz="quarter" idx="5"/>
          </p:nvPr>
        </p:nvSpPr>
        <p:spPr/>
        <p:txBody>
          <a:bodyPr/>
          <a:lstStyle/>
          <a:p>
            <a:fld id="{89AB93BE-C8CB-41D2-A82B-4DE14C076F43}" type="slidenum">
              <a:rPr lang="en-GB" smtClean="0"/>
              <a:t>6</a:t>
            </a:fld>
            <a:endParaRPr lang="en-GB"/>
          </a:p>
        </p:txBody>
      </p:sp>
    </p:spTree>
    <p:extLst>
      <p:ext uri="{BB962C8B-B14F-4D97-AF65-F5344CB8AC3E}">
        <p14:creationId xmlns:p14="http://schemas.microsoft.com/office/powerpoint/2010/main" val="36208503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AB93BE-C8CB-41D2-A82B-4DE14C076F43}" type="slidenum">
              <a:rPr lang="en-GB" smtClean="0"/>
              <a:t>7</a:t>
            </a:fld>
            <a:endParaRPr lang="en-GB"/>
          </a:p>
        </p:txBody>
      </p:sp>
    </p:spTree>
    <p:extLst>
      <p:ext uri="{BB962C8B-B14F-4D97-AF65-F5344CB8AC3E}">
        <p14:creationId xmlns:p14="http://schemas.microsoft.com/office/powerpoint/2010/main" val="11626173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000000"/>
                </a:solidFill>
                <a:effectLst/>
                <a:latin typeface="Sentinel"/>
              </a:rPr>
              <a:t>Also:</a:t>
            </a:r>
          </a:p>
          <a:p>
            <a:pPr algn="l" fontAlgn="base"/>
            <a:endParaRPr lang="en-GB" b="0" i="0" dirty="0">
              <a:solidFill>
                <a:srgbClr val="000000"/>
              </a:solidFill>
              <a:effectLst/>
              <a:latin typeface="Sentinel"/>
            </a:endParaRPr>
          </a:p>
          <a:p>
            <a:pPr algn="l" fontAlgn="base"/>
            <a:r>
              <a:rPr lang="en-GB" b="0" i="0" dirty="0">
                <a:solidFill>
                  <a:srgbClr val="000000"/>
                </a:solidFill>
                <a:effectLst/>
                <a:latin typeface="Sentinel"/>
              </a:rPr>
              <a:t>How to become more creative (Weir, 2022):</a:t>
            </a:r>
          </a:p>
          <a:p>
            <a:pPr algn="l" fontAlgn="base"/>
            <a:r>
              <a:rPr lang="en-GB" b="1" i="0" dirty="0">
                <a:solidFill>
                  <a:srgbClr val="000000"/>
                </a:solidFill>
                <a:effectLst/>
                <a:latin typeface="Whitney"/>
              </a:rPr>
              <a:t>1. Put in the work: </a:t>
            </a:r>
            <a:r>
              <a:rPr lang="en-GB" b="0" i="0" dirty="0">
                <a:solidFill>
                  <a:srgbClr val="000000"/>
                </a:solidFill>
                <a:effectLst/>
                <a:latin typeface="Whitney"/>
              </a:rPr>
              <a:t>People often think of creativity as a bolt of inspiration, like a lightbulb clicking on. But being creative in a particular domain—whether in the arts, in your work, or in your day-to-day life—is a skill. Carve out time to learn and practice.</a:t>
            </a:r>
          </a:p>
          <a:p>
            <a:pPr algn="l" fontAlgn="base"/>
            <a:r>
              <a:rPr lang="en-GB" b="1" i="0" dirty="0">
                <a:solidFill>
                  <a:srgbClr val="000000"/>
                </a:solidFill>
                <a:effectLst/>
                <a:latin typeface="Whitney"/>
              </a:rPr>
              <a:t>2. Let your mind wander: </a:t>
            </a:r>
            <a:r>
              <a:rPr lang="en-GB" b="0" i="0" dirty="0">
                <a:solidFill>
                  <a:srgbClr val="000000"/>
                </a:solidFill>
                <a:effectLst/>
                <a:latin typeface="Whitney"/>
              </a:rPr>
              <a:t>Experts recommend “daydreaming with purpose.” Make opportunities to let your daydreams flow, while gently nudging them toward the creative challenge at hand. Some research suggests meditation may help people develop the habit of purposeful daydreaming.</a:t>
            </a:r>
          </a:p>
          <a:p>
            <a:pPr algn="l" fontAlgn="base"/>
            <a:r>
              <a:rPr lang="en-GB" b="1" i="0" dirty="0">
                <a:solidFill>
                  <a:srgbClr val="000000"/>
                </a:solidFill>
                <a:effectLst/>
                <a:latin typeface="Whitney"/>
              </a:rPr>
              <a:t>3. Practice remote associations: </a:t>
            </a:r>
            <a:r>
              <a:rPr lang="en-GB" b="0" i="0" dirty="0">
                <a:solidFill>
                  <a:srgbClr val="000000"/>
                </a:solidFill>
                <a:effectLst/>
                <a:latin typeface="Whitney"/>
              </a:rPr>
              <a:t>Brainstorm ideas, jotting down whatever thoughts or notions come to you, no matter how wild. You can always edit later.</a:t>
            </a:r>
          </a:p>
          <a:p>
            <a:pPr algn="l" fontAlgn="base"/>
            <a:r>
              <a:rPr lang="en-GB" b="1" i="0" dirty="0">
                <a:solidFill>
                  <a:srgbClr val="000000"/>
                </a:solidFill>
                <a:effectLst/>
                <a:latin typeface="Whitney"/>
              </a:rPr>
              <a:t>4. Go outside: </a:t>
            </a:r>
            <a:r>
              <a:rPr lang="en-GB" b="0" i="0" dirty="0">
                <a:solidFill>
                  <a:srgbClr val="000000"/>
                </a:solidFill>
                <a:effectLst/>
                <a:latin typeface="Whitney"/>
              </a:rPr>
              <a:t>Spending time in nature and wide-open spaces can expand your attention, enhance beneficial mind-wandering, and boost creativity.</a:t>
            </a:r>
          </a:p>
          <a:p>
            <a:pPr algn="l" fontAlgn="base"/>
            <a:r>
              <a:rPr lang="en-GB" b="1" i="0" dirty="0">
                <a:solidFill>
                  <a:srgbClr val="000000"/>
                </a:solidFill>
                <a:effectLst/>
                <a:latin typeface="Whitney"/>
              </a:rPr>
              <a:t>5. Revisit your creative ideas: </a:t>
            </a:r>
            <a:r>
              <a:rPr lang="en-GB" b="0" i="0" dirty="0">
                <a:solidFill>
                  <a:srgbClr val="000000"/>
                </a:solidFill>
                <a:effectLst/>
                <a:latin typeface="Whitney"/>
              </a:rPr>
              <a:t>Aha moments can give you a high—but that rush might make you overestimate the merit of a creative idea. Don’t be afraid to revisit ideas to critique and tweak them later.</a:t>
            </a:r>
          </a:p>
          <a:p>
            <a:endParaRPr lang="en-GB" dirty="0"/>
          </a:p>
        </p:txBody>
      </p:sp>
      <p:sp>
        <p:nvSpPr>
          <p:cNvPr id="4" name="Slide Number Placeholder 3"/>
          <p:cNvSpPr>
            <a:spLocks noGrp="1"/>
          </p:cNvSpPr>
          <p:nvPr>
            <p:ph type="sldNum" sz="quarter" idx="5"/>
          </p:nvPr>
        </p:nvSpPr>
        <p:spPr/>
        <p:txBody>
          <a:bodyPr/>
          <a:lstStyle/>
          <a:p>
            <a:fld id="{89AB93BE-C8CB-41D2-A82B-4DE14C076F43}" type="slidenum">
              <a:rPr lang="en-GB" smtClean="0"/>
              <a:t>8</a:t>
            </a:fld>
            <a:endParaRPr lang="en-GB"/>
          </a:p>
        </p:txBody>
      </p:sp>
    </p:spTree>
    <p:extLst>
      <p:ext uri="{BB962C8B-B14F-4D97-AF65-F5344CB8AC3E}">
        <p14:creationId xmlns:p14="http://schemas.microsoft.com/office/powerpoint/2010/main" val="40934237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to join the dots using one continuous line. Most people try to solve this puzzle by keeping their line within the 9 dots, but it you start outside it, you solve the problem. </a:t>
            </a:r>
          </a:p>
          <a:p>
            <a:endParaRPr lang="en-GB" dirty="0"/>
          </a:p>
          <a:p>
            <a:r>
              <a:rPr lang="en-GB" dirty="0"/>
              <a:t>An example of when assumptions brought a company to its knees – the free flight promotion with Hoover. They assumed not many would take up the offer because of the complicated small print. They were wrong and it led to costs of £48million. </a:t>
            </a:r>
          </a:p>
        </p:txBody>
      </p:sp>
      <p:sp>
        <p:nvSpPr>
          <p:cNvPr id="4" name="Slide Number Placeholder 3"/>
          <p:cNvSpPr>
            <a:spLocks noGrp="1"/>
          </p:cNvSpPr>
          <p:nvPr>
            <p:ph type="sldNum" sz="quarter" idx="5"/>
          </p:nvPr>
        </p:nvSpPr>
        <p:spPr/>
        <p:txBody>
          <a:bodyPr/>
          <a:lstStyle/>
          <a:p>
            <a:fld id="{89AB93BE-C8CB-41D2-A82B-4DE14C076F43}" type="slidenum">
              <a:rPr lang="en-GB" smtClean="0"/>
              <a:t>9</a:t>
            </a:fld>
            <a:endParaRPr lang="en-GB"/>
          </a:p>
        </p:txBody>
      </p:sp>
    </p:spTree>
    <p:extLst>
      <p:ext uri="{BB962C8B-B14F-4D97-AF65-F5344CB8AC3E}">
        <p14:creationId xmlns:p14="http://schemas.microsoft.com/office/powerpoint/2010/main" val="12312288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AB93BE-C8CB-41D2-A82B-4DE14C076F43}" type="slidenum">
              <a:rPr lang="en-GB" smtClean="0"/>
              <a:t>10</a:t>
            </a:fld>
            <a:endParaRPr lang="en-GB"/>
          </a:p>
        </p:txBody>
      </p:sp>
    </p:spTree>
    <p:extLst>
      <p:ext uri="{BB962C8B-B14F-4D97-AF65-F5344CB8AC3E}">
        <p14:creationId xmlns:p14="http://schemas.microsoft.com/office/powerpoint/2010/main" val="4205017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ideas will come to you at strange times! Also shows that you shouldn’t rush the creative process – ideas can take time to come to fruition. </a:t>
            </a:r>
          </a:p>
          <a:p>
            <a:endParaRPr lang="en-GB" dirty="0"/>
          </a:p>
          <a:p>
            <a:pPr defTabSz="966338">
              <a:spcBef>
                <a:spcPct val="20000"/>
              </a:spcBef>
              <a:defRPr/>
            </a:pPr>
            <a:r>
              <a:rPr lang="en-GB" sz="2700" dirty="0">
                <a:solidFill>
                  <a:prstClr val="black"/>
                </a:solidFill>
                <a:latin typeface="Myriad Pro"/>
              </a:rPr>
              <a:t>A leading US firm of jigsaw-puzzle makers held a brainstorming session to think up ideas for new puzzles. It produced some worthy ideas but nothing brilliant. A month later, one of the participants went to see an exhibition of Tutankhamun’s treasures in Washington, DC. The gold mask of the pharaoh struck him as a great jigsaw puzzle idea! He was right – it broke all records for jigsaw puzzle sales in the US! (Adair, 2016). </a:t>
            </a:r>
            <a:endParaRPr lang="en-GB" sz="1400" dirty="0">
              <a:solidFill>
                <a:prstClr val="black"/>
              </a:solidFill>
              <a:latin typeface="Myriad Pro"/>
            </a:endParaRPr>
          </a:p>
          <a:p>
            <a:endParaRPr lang="en-GB" dirty="0"/>
          </a:p>
        </p:txBody>
      </p:sp>
      <p:sp>
        <p:nvSpPr>
          <p:cNvPr id="4" name="Slide Number Placeholder 3"/>
          <p:cNvSpPr>
            <a:spLocks noGrp="1"/>
          </p:cNvSpPr>
          <p:nvPr>
            <p:ph type="sldNum" sz="quarter" idx="5"/>
          </p:nvPr>
        </p:nvSpPr>
        <p:spPr/>
        <p:txBody>
          <a:bodyPr/>
          <a:lstStyle/>
          <a:p>
            <a:fld id="{89AB93BE-C8CB-41D2-A82B-4DE14C076F43}" type="slidenum">
              <a:rPr lang="en-GB" smtClean="0"/>
              <a:t>11</a:t>
            </a:fld>
            <a:endParaRPr lang="en-GB"/>
          </a:p>
        </p:txBody>
      </p:sp>
    </p:spTree>
    <p:extLst>
      <p:ext uri="{BB962C8B-B14F-4D97-AF65-F5344CB8AC3E}">
        <p14:creationId xmlns:p14="http://schemas.microsoft.com/office/powerpoint/2010/main" val="13701228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way to give yourself time is to go outside. </a:t>
            </a:r>
          </a:p>
        </p:txBody>
      </p:sp>
      <p:sp>
        <p:nvSpPr>
          <p:cNvPr id="4" name="Slide Number Placeholder 3"/>
          <p:cNvSpPr>
            <a:spLocks noGrp="1"/>
          </p:cNvSpPr>
          <p:nvPr>
            <p:ph type="sldNum" sz="quarter" idx="5"/>
          </p:nvPr>
        </p:nvSpPr>
        <p:spPr/>
        <p:txBody>
          <a:bodyPr/>
          <a:lstStyle/>
          <a:p>
            <a:fld id="{89AB93BE-C8CB-41D2-A82B-4DE14C076F43}" type="slidenum">
              <a:rPr lang="en-GB" smtClean="0"/>
              <a:t>12</a:t>
            </a:fld>
            <a:endParaRPr lang="en-GB"/>
          </a:p>
        </p:txBody>
      </p:sp>
    </p:spTree>
    <p:extLst>
      <p:ext uri="{BB962C8B-B14F-4D97-AF65-F5344CB8AC3E}">
        <p14:creationId xmlns:p14="http://schemas.microsoft.com/office/powerpoint/2010/main" val="31326222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AB93BE-C8CB-41D2-A82B-4DE14C076F43}" type="slidenum">
              <a:rPr lang="en-GB" smtClean="0"/>
              <a:t>13</a:t>
            </a:fld>
            <a:endParaRPr lang="en-GB"/>
          </a:p>
        </p:txBody>
      </p:sp>
    </p:spTree>
    <p:extLst>
      <p:ext uri="{BB962C8B-B14F-4D97-AF65-F5344CB8AC3E}">
        <p14:creationId xmlns:p14="http://schemas.microsoft.com/office/powerpoint/2010/main" val="368042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one was most creative, but also practical?</a:t>
            </a:r>
          </a:p>
        </p:txBody>
      </p:sp>
      <p:sp>
        <p:nvSpPr>
          <p:cNvPr id="4" name="Slide Number Placeholder 3"/>
          <p:cNvSpPr>
            <a:spLocks noGrp="1"/>
          </p:cNvSpPr>
          <p:nvPr>
            <p:ph type="sldNum" sz="quarter" idx="5"/>
          </p:nvPr>
        </p:nvSpPr>
        <p:spPr/>
        <p:txBody>
          <a:bodyPr/>
          <a:lstStyle/>
          <a:p>
            <a:fld id="{89AB93BE-C8CB-41D2-A82B-4DE14C076F43}" type="slidenum">
              <a:rPr lang="en-GB" smtClean="0"/>
              <a:t>14</a:t>
            </a:fld>
            <a:endParaRPr lang="en-GB"/>
          </a:p>
        </p:txBody>
      </p:sp>
    </p:spTree>
    <p:extLst>
      <p:ext uri="{BB962C8B-B14F-4D97-AF65-F5344CB8AC3E}">
        <p14:creationId xmlns:p14="http://schemas.microsoft.com/office/powerpoint/2010/main" val="33423184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innovative organisations use this model – generate as many ideas as possible and then select </a:t>
            </a:r>
            <a:r>
              <a:rPr lang="en-GB"/>
              <a:t>most promising ones. </a:t>
            </a:r>
            <a:endParaRPr lang="en-GB" dirty="0"/>
          </a:p>
        </p:txBody>
      </p:sp>
      <p:sp>
        <p:nvSpPr>
          <p:cNvPr id="4" name="Slide Number Placeholder 3"/>
          <p:cNvSpPr>
            <a:spLocks noGrp="1"/>
          </p:cNvSpPr>
          <p:nvPr>
            <p:ph type="sldNum" sz="quarter" idx="5"/>
          </p:nvPr>
        </p:nvSpPr>
        <p:spPr/>
        <p:txBody>
          <a:bodyPr/>
          <a:lstStyle/>
          <a:p>
            <a:fld id="{89AB93BE-C8CB-41D2-A82B-4DE14C076F43}" type="slidenum">
              <a:rPr lang="en-GB" smtClean="0"/>
              <a:t>15</a:t>
            </a:fld>
            <a:endParaRPr lang="en-GB"/>
          </a:p>
        </p:txBody>
      </p:sp>
    </p:spTree>
    <p:extLst>
      <p:ext uri="{BB962C8B-B14F-4D97-AF65-F5344CB8AC3E}">
        <p14:creationId xmlns:p14="http://schemas.microsoft.com/office/powerpoint/2010/main" val="26687946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AB93BE-C8CB-41D2-A82B-4DE14C076F43}" type="slidenum">
              <a:rPr lang="en-GB" smtClean="0"/>
              <a:t>17</a:t>
            </a:fld>
            <a:endParaRPr lang="en-GB"/>
          </a:p>
        </p:txBody>
      </p:sp>
    </p:spTree>
    <p:extLst>
      <p:ext uri="{BB962C8B-B14F-4D97-AF65-F5344CB8AC3E}">
        <p14:creationId xmlns:p14="http://schemas.microsoft.com/office/powerpoint/2010/main" val="16687518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Creativity isn’t just about lightbulb moments – it’s a process. </a:t>
            </a:r>
          </a:p>
          <a:p>
            <a:r>
              <a:rPr lang="en-GB" dirty="0"/>
              <a:t>As it’s a process, anyone can learn to be more creative. </a:t>
            </a:r>
          </a:p>
          <a:p>
            <a:endParaRPr lang="en-GB" dirty="0"/>
          </a:p>
          <a:p>
            <a:r>
              <a:rPr lang="en-GB" dirty="0"/>
              <a:t>Preparation – user research, empathise with users in order to define problem and users’ needs. </a:t>
            </a:r>
          </a:p>
          <a:p>
            <a:r>
              <a:rPr lang="en-GB" dirty="0"/>
              <a:t>Incubation – let your mind wander, contemplate the problem. Go for a walk, sleep on it! Be open to all ideas.</a:t>
            </a:r>
          </a:p>
          <a:p>
            <a:r>
              <a:rPr lang="en-GB" dirty="0"/>
              <a:t>Illumination – the eureka moment. But this often takes time.</a:t>
            </a:r>
          </a:p>
          <a:p>
            <a:r>
              <a:rPr lang="en-GB" dirty="0"/>
              <a:t>Verification/Implementation – build on your idea, evaluate it, make sure it meets needs – Dyson came up with thousands of prototypes before settling on the bagless vacuum we all know today.</a:t>
            </a:r>
          </a:p>
          <a:p>
            <a:endParaRPr lang="en-GB" dirty="0"/>
          </a:p>
        </p:txBody>
      </p:sp>
      <p:sp>
        <p:nvSpPr>
          <p:cNvPr id="4" name="Slide Number Placeholder 3"/>
          <p:cNvSpPr>
            <a:spLocks noGrp="1"/>
          </p:cNvSpPr>
          <p:nvPr>
            <p:ph type="sldNum" sz="quarter" idx="5"/>
          </p:nvPr>
        </p:nvSpPr>
        <p:spPr/>
        <p:txBody>
          <a:bodyPr/>
          <a:lstStyle/>
          <a:p>
            <a:fld id="{89AB93BE-C8CB-41D2-A82B-4DE14C076F43}" type="slidenum">
              <a:rPr lang="en-GB" smtClean="0"/>
              <a:t>19</a:t>
            </a:fld>
            <a:endParaRPr lang="en-GB"/>
          </a:p>
        </p:txBody>
      </p:sp>
    </p:spTree>
    <p:extLst>
      <p:ext uri="{BB962C8B-B14F-4D97-AF65-F5344CB8AC3E}">
        <p14:creationId xmlns:p14="http://schemas.microsoft.com/office/powerpoint/2010/main" val="34383780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AB93BE-C8CB-41D2-A82B-4DE14C076F43}" type="slidenum">
              <a:rPr lang="en-GB" smtClean="0"/>
              <a:t>20</a:t>
            </a:fld>
            <a:endParaRPr lang="en-GB"/>
          </a:p>
        </p:txBody>
      </p:sp>
    </p:spTree>
    <p:extLst>
      <p:ext uri="{BB962C8B-B14F-4D97-AF65-F5344CB8AC3E}">
        <p14:creationId xmlns:p14="http://schemas.microsoft.com/office/powerpoint/2010/main" val="12092915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AB93BE-C8CB-41D2-A82B-4DE14C076F43}" type="slidenum">
              <a:rPr lang="en-GB" smtClean="0"/>
              <a:t>21</a:t>
            </a:fld>
            <a:endParaRPr lang="en-GB"/>
          </a:p>
        </p:txBody>
      </p:sp>
    </p:spTree>
    <p:extLst>
      <p:ext uri="{BB962C8B-B14F-4D97-AF65-F5344CB8AC3E}">
        <p14:creationId xmlns:p14="http://schemas.microsoft.com/office/powerpoint/2010/main" val="42248671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your lightbulb moment, but this can also take time. </a:t>
            </a:r>
          </a:p>
        </p:txBody>
      </p:sp>
      <p:sp>
        <p:nvSpPr>
          <p:cNvPr id="4" name="Slide Number Placeholder 3"/>
          <p:cNvSpPr>
            <a:spLocks noGrp="1"/>
          </p:cNvSpPr>
          <p:nvPr>
            <p:ph type="sldNum" sz="quarter" idx="5"/>
          </p:nvPr>
        </p:nvSpPr>
        <p:spPr/>
        <p:txBody>
          <a:bodyPr/>
          <a:lstStyle/>
          <a:p>
            <a:fld id="{89AB93BE-C8CB-41D2-A82B-4DE14C076F43}" type="slidenum">
              <a:rPr lang="en-GB" smtClean="0"/>
              <a:t>22</a:t>
            </a:fld>
            <a:endParaRPr lang="en-GB"/>
          </a:p>
        </p:txBody>
      </p:sp>
    </p:spTree>
    <p:extLst>
      <p:ext uri="{BB962C8B-B14F-4D97-AF65-F5344CB8AC3E}">
        <p14:creationId xmlns:p14="http://schemas.microsoft.com/office/powerpoint/2010/main" val="22585614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Build on your idea, evaluate it, test it, make sure it meets your needs. </a:t>
            </a:r>
          </a:p>
        </p:txBody>
      </p:sp>
      <p:sp>
        <p:nvSpPr>
          <p:cNvPr id="4" name="Slide Number Placeholder 3"/>
          <p:cNvSpPr>
            <a:spLocks noGrp="1"/>
          </p:cNvSpPr>
          <p:nvPr>
            <p:ph type="sldNum" sz="quarter" idx="5"/>
          </p:nvPr>
        </p:nvSpPr>
        <p:spPr/>
        <p:txBody>
          <a:bodyPr/>
          <a:lstStyle/>
          <a:p>
            <a:fld id="{89AB93BE-C8CB-41D2-A82B-4DE14C076F43}" type="slidenum">
              <a:rPr lang="en-GB" smtClean="0"/>
              <a:t>23</a:t>
            </a:fld>
            <a:endParaRPr lang="en-GB"/>
          </a:p>
        </p:txBody>
      </p:sp>
    </p:spTree>
    <p:extLst>
      <p:ext uri="{BB962C8B-B14F-4D97-AF65-F5344CB8AC3E}">
        <p14:creationId xmlns:p14="http://schemas.microsoft.com/office/powerpoint/2010/main" val="7800412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AB93BE-C8CB-41D2-A82B-4DE14C076F43}" type="slidenum">
              <a:rPr lang="en-GB" smtClean="0"/>
              <a:t>24</a:t>
            </a:fld>
            <a:endParaRPr lang="en-GB"/>
          </a:p>
        </p:txBody>
      </p:sp>
    </p:spTree>
    <p:extLst>
      <p:ext uri="{BB962C8B-B14F-4D97-AF65-F5344CB8AC3E}">
        <p14:creationId xmlns:p14="http://schemas.microsoft.com/office/powerpoint/2010/main" val="23792382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AB93BE-C8CB-41D2-A82B-4DE14C076F43}" type="slidenum">
              <a:rPr lang="en-GB" smtClean="0"/>
              <a:t>25</a:t>
            </a:fld>
            <a:endParaRPr lang="en-GB"/>
          </a:p>
        </p:txBody>
      </p:sp>
    </p:spTree>
    <p:extLst>
      <p:ext uri="{BB962C8B-B14F-4D97-AF65-F5344CB8AC3E}">
        <p14:creationId xmlns:p14="http://schemas.microsoft.com/office/powerpoint/2010/main" val="5314943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17/01/2025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924649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17/01/2025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176443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C72141-AE0A-4216-A982-2C701C29F188}" type="datetimeFigureOut">
              <a:rPr lang="en-GB" smtClean="0"/>
              <a:t>17/01/2025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336593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C72141-AE0A-4216-A982-2C701C29F188}" type="datetimeFigureOut">
              <a:rPr lang="en-GB" smtClean="0"/>
              <a:t>17/01/2025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710786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17/01/2025</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935701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17/01/2025</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763753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17/01/2025</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906931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17/01/2025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603485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17/01/2025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115915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17/01/2025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396503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17/01/2025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7549101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6993627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69531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C72141-AE0A-4216-A982-2C701C29F188}" type="datetimeFigureOut">
              <a:rPr lang="en-GB" smtClean="0"/>
              <a:t>17/01/2025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9867674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weforum.org/reports/the-future-of-jobs-report-2023"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mcarmenblogingles.blogspot.com/2020/11/5a-habiliddes-y-posibilidades.html"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www.pngall.com/stop-sign-png/download/50582"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courses.lumenlearning.com/atd-hostos-childdevelopment/chapter/problem-solving/"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hyperlink" Target="http://www.dkfindout.com/us/history/ancient-egypt/tutankhamun/"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pixnio.com/nature-landscapes/national-parks-reserves/sky-summer-landscape-grass-tree-nature-water-outdoor"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www.flickr.com/photos/131260238@N08/16722739971"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hyperlink" Target="https://www.goodfreephotos.com/public-domain-images/black-and-white-traffic-cones.png.php"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pixabay.com/vectors/hat-men-fashion-head-wear-fedora-35004/"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M66ZU2PCIcM?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hyperlink" Target="https://haurhezkuntzaikt5.blogspot.com/"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hyperlink" Target="http://pixabay.com/en/books-study-learn-literature-552607/"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hyperlink" Target="https://pxhere.com/en/photo/864939"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53724-BC7D-4866-9EB2-D3490D144C47}"/>
              </a:ext>
            </a:extLst>
          </p:cNvPr>
          <p:cNvSpPr>
            <a:spLocks noGrp="1"/>
          </p:cNvSpPr>
          <p:nvPr>
            <p:ph type="ctrTitle"/>
          </p:nvPr>
        </p:nvSpPr>
        <p:spPr>
          <a:xfrm>
            <a:off x="911424" y="1272424"/>
            <a:ext cx="10363200" cy="1870307"/>
          </a:xfrm>
        </p:spPr>
        <p:txBody>
          <a:bodyPr>
            <a:normAutofit fontScale="90000"/>
          </a:bodyPr>
          <a:lstStyle/>
          <a:p>
            <a:r>
              <a:rPr lang="en-GB" dirty="0"/>
              <a:t>BMSW5013 Creativity and Innovation</a:t>
            </a:r>
            <a:br>
              <a:rPr lang="en-GB" dirty="0"/>
            </a:br>
            <a:r>
              <a:rPr lang="en-GB" sz="3200" dirty="0"/>
              <a:t>Week 2</a:t>
            </a:r>
            <a:br>
              <a:rPr lang="en-GB" sz="3200" dirty="0"/>
            </a:br>
            <a:br>
              <a:rPr lang="en-GB" sz="3200" dirty="0"/>
            </a:br>
            <a:r>
              <a:rPr lang="en-GB" sz="3200" dirty="0"/>
              <a:t>Focus on Creativity</a:t>
            </a:r>
          </a:p>
        </p:txBody>
      </p:sp>
      <p:sp>
        <p:nvSpPr>
          <p:cNvPr id="3" name="Subtitle 2">
            <a:extLst>
              <a:ext uri="{FF2B5EF4-FFF2-40B4-BE49-F238E27FC236}">
                <a16:creationId xmlns:a16="http://schemas.microsoft.com/office/drawing/2014/main" id="{6480E039-2511-4C0C-BAB2-A69392F762CC}"/>
              </a:ext>
            </a:extLst>
          </p:cNvPr>
          <p:cNvSpPr>
            <a:spLocks noGrp="1"/>
          </p:cNvSpPr>
          <p:nvPr>
            <p:ph type="subTitle" idx="1"/>
          </p:nvPr>
        </p:nvSpPr>
        <p:spPr>
          <a:xfrm>
            <a:off x="-1412676" y="4823652"/>
            <a:ext cx="8534400" cy="1752600"/>
          </a:xfrm>
        </p:spPr>
        <p:txBody>
          <a:bodyPr/>
          <a:lstStyle/>
          <a:p>
            <a:r>
              <a:rPr lang="en-GB" b="1" dirty="0">
                <a:solidFill>
                  <a:schemeClr val="bg1">
                    <a:lumMod val="75000"/>
                  </a:schemeClr>
                </a:solidFill>
              </a:rPr>
              <a:t>Julie Thomas</a:t>
            </a:r>
          </a:p>
        </p:txBody>
      </p:sp>
    </p:spTree>
    <p:extLst>
      <p:ext uri="{BB962C8B-B14F-4D97-AF65-F5344CB8AC3E}">
        <p14:creationId xmlns:p14="http://schemas.microsoft.com/office/powerpoint/2010/main" val="537753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F01DD-06AF-0A0A-865A-6C0254A040F9}"/>
              </a:ext>
            </a:extLst>
          </p:cNvPr>
          <p:cNvSpPr>
            <a:spLocks noGrp="1"/>
          </p:cNvSpPr>
          <p:nvPr>
            <p:ph type="title"/>
          </p:nvPr>
        </p:nvSpPr>
        <p:spPr>
          <a:xfrm>
            <a:off x="609600" y="274638"/>
            <a:ext cx="10972800" cy="5033342"/>
          </a:xfrm>
        </p:spPr>
        <p:txBody>
          <a:bodyPr>
            <a:normAutofit/>
          </a:bodyPr>
          <a:lstStyle/>
          <a:p>
            <a:r>
              <a:rPr lang="en-GB" b="0" i="0" dirty="0">
                <a:solidFill>
                  <a:srgbClr val="000000"/>
                </a:solidFill>
                <a:effectLst/>
                <a:latin typeface="AkkuratLLWeb"/>
              </a:rPr>
              <a:t>Creativity is critical to the future of work. </a:t>
            </a:r>
            <a:r>
              <a:rPr lang="en-GB" b="0" i="1" u="none" strike="noStrike" dirty="0">
                <a:solidFill>
                  <a:srgbClr val="0065F2"/>
                </a:solidFill>
                <a:effectLst/>
                <a:latin typeface="AkkuratLLWeb"/>
                <a:hlinkClick r:id="rId3"/>
              </a:rPr>
              <a:t>The Future of Jobs Report 2023</a:t>
            </a:r>
            <a:r>
              <a:rPr lang="en-GB" b="0" i="0" dirty="0">
                <a:solidFill>
                  <a:srgbClr val="000000"/>
                </a:solidFill>
                <a:effectLst/>
                <a:latin typeface="AkkuratLLWeb"/>
              </a:rPr>
              <a:t> ranked analytical thinking and creative thinking as the first and second most important skills that workers will need to have in the future (World Economic Forum, 2023).</a:t>
            </a:r>
            <a:endParaRPr lang="en-GB" dirty="0"/>
          </a:p>
        </p:txBody>
      </p:sp>
    </p:spTree>
    <p:extLst>
      <p:ext uri="{BB962C8B-B14F-4D97-AF65-F5344CB8AC3E}">
        <p14:creationId xmlns:p14="http://schemas.microsoft.com/office/powerpoint/2010/main" val="3055475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AC59-0CEB-E60B-8FD3-437445841FFE}"/>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dirty="0"/>
              <a:t>‘Coming up with novel solutions to problems’ – John Bessant</a:t>
            </a:r>
          </a:p>
        </p:txBody>
      </p:sp>
      <p:pic>
        <p:nvPicPr>
          <p:cNvPr id="4" name="Picture 3" descr="A head with gears and icons&#10;&#10;Description automatically generated">
            <a:extLst>
              <a:ext uri="{FF2B5EF4-FFF2-40B4-BE49-F238E27FC236}">
                <a16:creationId xmlns:a16="http://schemas.microsoft.com/office/drawing/2014/main" id="{87EF537C-AD1C-1E8A-27E6-F1DE5E05858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61894" y="1600201"/>
            <a:ext cx="5868212" cy="3917032"/>
          </a:xfrm>
          <a:prstGeom prst="rect">
            <a:avLst/>
          </a:prstGeom>
          <a:noFill/>
        </p:spPr>
      </p:pic>
      <p:sp>
        <p:nvSpPr>
          <p:cNvPr id="5" name="TextBox 4">
            <a:extLst>
              <a:ext uri="{FF2B5EF4-FFF2-40B4-BE49-F238E27FC236}">
                <a16:creationId xmlns:a16="http://schemas.microsoft.com/office/drawing/2014/main" id="{D1511BE6-0F59-689B-3F32-E6A88C41CEDD}"/>
              </a:ext>
            </a:extLst>
          </p:cNvPr>
          <p:cNvSpPr txBox="1"/>
          <p:nvPr/>
        </p:nvSpPr>
        <p:spPr>
          <a:xfrm>
            <a:off x="6357580" y="5317178"/>
            <a:ext cx="267252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mcarmenblogingles.blogspot.com/2020/11/5a-habiliddes-y-posibilidade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569925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FB292F-5786-9824-D5DC-4A59BA2BEA69}"/>
              </a:ext>
            </a:extLst>
          </p:cNvPr>
          <p:cNvSpPr>
            <a:spLocks noGrp="1"/>
          </p:cNvSpPr>
          <p:nvPr>
            <p:ph type="title"/>
          </p:nvPr>
        </p:nvSpPr>
        <p:spPr/>
        <p:txBody>
          <a:bodyPr/>
          <a:lstStyle/>
          <a:p>
            <a:r>
              <a:rPr lang="en-GB" b="1" dirty="0"/>
              <a:t>What is Creativity?</a:t>
            </a:r>
          </a:p>
        </p:txBody>
      </p:sp>
      <p:sp>
        <p:nvSpPr>
          <p:cNvPr id="5" name="Content Placeholder 4">
            <a:extLst>
              <a:ext uri="{FF2B5EF4-FFF2-40B4-BE49-F238E27FC236}">
                <a16:creationId xmlns:a16="http://schemas.microsoft.com/office/drawing/2014/main" id="{A1AD0F9F-B31A-75C7-7A12-2F9D66660560}"/>
              </a:ext>
            </a:extLst>
          </p:cNvPr>
          <p:cNvSpPr>
            <a:spLocks noGrp="1"/>
          </p:cNvSpPr>
          <p:nvPr>
            <p:ph idx="1"/>
          </p:nvPr>
        </p:nvSpPr>
        <p:spPr>
          <a:xfrm>
            <a:off x="609600" y="1417638"/>
            <a:ext cx="10972800" cy="4099595"/>
          </a:xfrm>
        </p:spPr>
        <p:txBody>
          <a:bodyPr>
            <a:normAutofit lnSpcReduction="10000"/>
          </a:bodyPr>
          <a:lstStyle/>
          <a:p>
            <a:r>
              <a:rPr lang="en-GB" dirty="0"/>
              <a:t>Creativity is a process, rather than a flash of inspiration. Ideas are often solutions to problems or to address needs. </a:t>
            </a:r>
          </a:p>
          <a:p>
            <a:r>
              <a:rPr lang="en-GB" dirty="0"/>
              <a:t>Creative people are adept at identifying the root causes of a problem and are imaginative in solving them</a:t>
            </a:r>
          </a:p>
          <a:p>
            <a:r>
              <a:rPr lang="en-GB" dirty="0"/>
              <a:t>They are not constrained by the need to follow standard approaches </a:t>
            </a:r>
          </a:p>
          <a:p>
            <a:r>
              <a:rPr lang="en-GB" dirty="0"/>
              <a:t>They desire originality, non-conformity and the opportunity to experiment and express new ideas</a:t>
            </a:r>
          </a:p>
        </p:txBody>
      </p:sp>
    </p:spTree>
    <p:extLst>
      <p:ext uri="{BB962C8B-B14F-4D97-AF65-F5344CB8AC3E}">
        <p14:creationId xmlns:p14="http://schemas.microsoft.com/office/powerpoint/2010/main" val="2774727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4964-21AA-D749-889A-E91051560688}"/>
              </a:ext>
            </a:extLst>
          </p:cNvPr>
          <p:cNvSpPr>
            <a:spLocks noGrp="1"/>
          </p:cNvSpPr>
          <p:nvPr>
            <p:ph type="title"/>
          </p:nvPr>
        </p:nvSpPr>
        <p:spPr/>
        <p:txBody>
          <a:bodyPr/>
          <a:lstStyle/>
          <a:p>
            <a:r>
              <a:rPr lang="en-GB" b="1" dirty="0"/>
              <a:t>What is Creativity? (continued)</a:t>
            </a:r>
          </a:p>
        </p:txBody>
      </p:sp>
      <p:sp>
        <p:nvSpPr>
          <p:cNvPr id="3" name="Content Placeholder 2">
            <a:extLst>
              <a:ext uri="{FF2B5EF4-FFF2-40B4-BE49-F238E27FC236}">
                <a16:creationId xmlns:a16="http://schemas.microsoft.com/office/drawing/2014/main" id="{0324F12E-BBFC-8F70-82F6-799A26F6037B}"/>
              </a:ext>
            </a:extLst>
          </p:cNvPr>
          <p:cNvSpPr>
            <a:spLocks noGrp="1"/>
          </p:cNvSpPr>
          <p:nvPr>
            <p:ph idx="1"/>
          </p:nvPr>
        </p:nvSpPr>
        <p:spPr/>
        <p:txBody>
          <a:bodyPr>
            <a:normAutofit lnSpcReduction="10000"/>
          </a:bodyPr>
          <a:lstStyle/>
          <a:p>
            <a:r>
              <a:rPr lang="en-GB" dirty="0"/>
              <a:t>Creative thinking is imaginative thinking</a:t>
            </a:r>
          </a:p>
          <a:p>
            <a:r>
              <a:rPr lang="en-GB" dirty="0"/>
              <a:t>De Bono called it ‘lateral thinking’ – sideways leaps in thinking rather than a continuous progression down a logical chain of reasoning</a:t>
            </a:r>
          </a:p>
          <a:p>
            <a:r>
              <a:rPr lang="en-GB" dirty="0"/>
              <a:t>It involves breaking away from restrictions and opening up your mind to generate new ideas</a:t>
            </a:r>
          </a:p>
          <a:p>
            <a:r>
              <a:rPr lang="en-GB" dirty="0"/>
              <a:t>However, logical reasoning is needed when making decisions about solutions</a:t>
            </a:r>
          </a:p>
          <a:p>
            <a:endParaRPr lang="en-GB" dirty="0"/>
          </a:p>
        </p:txBody>
      </p:sp>
    </p:spTree>
    <p:extLst>
      <p:ext uri="{BB962C8B-B14F-4D97-AF65-F5344CB8AC3E}">
        <p14:creationId xmlns:p14="http://schemas.microsoft.com/office/powerpoint/2010/main" val="3690908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03DB2-708D-C968-E366-039DC34FEBCD}"/>
              </a:ext>
            </a:extLst>
          </p:cNvPr>
          <p:cNvSpPr>
            <a:spLocks noGrp="1"/>
          </p:cNvSpPr>
          <p:nvPr>
            <p:ph type="title"/>
          </p:nvPr>
        </p:nvSpPr>
        <p:spPr>
          <a:xfrm>
            <a:off x="609600" y="274638"/>
            <a:ext cx="10972800" cy="1143000"/>
          </a:xfrm>
        </p:spPr>
        <p:txBody>
          <a:bodyPr anchor="ctr">
            <a:normAutofit/>
          </a:bodyPr>
          <a:lstStyle/>
          <a:p>
            <a:r>
              <a:rPr lang="en-GB" b="1" dirty="0"/>
              <a:t>Blocks to Creativity</a:t>
            </a:r>
          </a:p>
        </p:txBody>
      </p:sp>
      <p:sp>
        <p:nvSpPr>
          <p:cNvPr id="3" name="Content Placeholder 2">
            <a:extLst>
              <a:ext uri="{FF2B5EF4-FFF2-40B4-BE49-F238E27FC236}">
                <a16:creationId xmlns:a16="http://schemas.microsoft.com/office/drawing/2014/main" id="{4DA32073-8F84-E262-E5A0-0E0BD2454A63}"/>
              </a:ext>
            </a:extLst>
          </p:cNvPr>
          <p:cNvSpPr>
            <a:spLocks noGrp="1"/>
          </p:cNvSpPr>
          <p:nvPr>
            <p:ph sz="half" idx="1"/>
          </p:nvPr>
        </p:nvSpPr>
        <p:spPr>
          <a:xfrm>
            <a:off x="609600" y="1600201"/>
            <a:ext cx="5384800" cy="3989040"/>
          </a:xfrm>
        </p:spPr>
        <p:txBody>
          <a:bodyPr>
            <a:normAutofit/>
          </a:bodyPr>
          <a:lstStyle/>
          <a:p>
            <a:r>
              <a:rPr lang="en-GB" dirty="0"/>
              <a:t>Perceptual</a:t>
            </a:r>
          </a:p>
          <a:p>
            <a:r>
              <a:rPr lang="en-GB" dirty="0"/>
              <a:t>Emotional</a:t>
            </a:r>
          </a:p>
          <a:p>
            <a:r>
              <a:rPr lang="en-GB" dirty="0"/>
              <a:t>Process</a:t>
            </a:r>
          </a:p>
          <a:p>
            <a:r>
              <a:rPr lang="en-GB" dirty="0"/>
              <a:t>Communication</a:t>
            </a:r>
          </a:p>
          <a:p>
            <a:r>
              <a:rPr lang="en-GB" dirty="0"/>
              <a:t>Environmental </a:t>
            </a:r>
          </a:p>
          <a:p>
            <a:r>
              <a:rPr lang="en-GB" dirty="0"/>
              <a:t>Cultural</a:t>
            </a:r>
          </a:p>
          <a:p>
            <a:pPr marL="0" indent="0">
              <a:buNone/>
            </a:pPr>
            <a:endParaRPr lang="en-GB" dirty="0"/>
          </a:p>
        </p:txBody>
      </p:sp>
      <p:pic>
        <p:nvPicPr>
          <p:cNvPr id="5" name="Picture 4" descr="A red and white stop sign&#10;&#10;Description automatically generated">
            <a:extLst>
              <a:ext uri="{FF2B5EF4-FFF2-40B4-BE49-F238E27FC236}">
                <a16:creationId xmlns:a16="http://schemas.microsoft.com/office/drawing/2014/main" id="{6D5F20BB-AB42-6396-0BCE-11681C27BA5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97600" y="1602344"/>
            <a:ext cx="5384800" cy="3984754"/>
          </a:xfrm>
          <a:prstGeom prst="rect">
            <a:avLst/>
          </a:prstGeom>
          <a:noFill/>
        </p:spPr>
      </p:pic>
    </p:spTree>
    <p:extLst>
      <p:ext uri="{BB962C8B-B14F-4D97-AF65-F5344CB8AC3E}">
        <p14:creationId xmlns:p14="http://schemas.microsoft.com/office/powerpoint/2010/main" val="792981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41DCA-52FD-4B95-CC33-C8DE0090D9E0}"/>
              </a:ext>
            </a:extLst>
          </p:cNvPr>
          <p:cNvSpPr>
            <a:spLocks noGrp="1"/>
          </p:cNvSpPr>
          <p:nvPr>
            <p:ph type="title"/>
          </p:nvPr>
        </p:nvSpPr>
        <p:spPr/>
        <p:txBody>
          <a:bodyPr/>
          <a:lstStyle/>
          <a:p>
            <a:r>
              <a:rPr lang="en-GB" b="1" dirty="0"/>
              <a:t>The best innovators have 5 habits:</a:t>
            </a:r>
          </a:p>
        </p:txBody>
      </p:sp>
      <p:sp>
        <p:nvSpPr>
          <p:cNvPr id="3" name="Content Placeholder 2">
            <a:extLst>
              <a:ext uri="{FF2B5EF4-FFF2-40B4-BE49-F238E27FC236}">
                <a16:creationId xmlns:a16="http://schemas.microsoft.com/office/drawing/2014/main" id="{160B8FBB-70CA-7DFB-3580-B6EDA4531366}"/>
              </a:ext>
            </a:extLst>
          </p:cNvPr>
          <p:cNvSpPr>
            <a:spLocks noGrp="1"/>
          </p:cNvSpPr>
          <p:nvPr>
            <p:ph idx="1"/>
          </p:nvPr>
        </p:nvSpPr>
        <p:spPr/>
        <p:txBody>
          <a:bodyPr/>
          <a:lstStyle/>
          <a:p>
            <a:r>
              <a:rPr lang="en-GB" dirty="0"/>
              <a:t>Associating (seeing connections between things)</a:t>
            </a:r>
          </a:p>
          <a:p>
            <a:r>
              <a:rPr lang="en-GB" dirty="0"/>
              <a:t>Questioning (asking why?)</a:t>
            </a:r>
          </a:p>
          <a:p>
            <a:r>
              <a:rPr lang="en-GB" dirty="0"/>
              <a:t>Observing</a:t>
            </a:r>
          </a:p>
          <a:p>
            <a:r>
              <a:rPr lang="en-GB" dirty="0"/>
              <a:t>Experimenting</a:t>
            </a:r>
          </a:p>
          <a:p>
            <a:r>
              <a:rPr lang="en-GB" dirty="0"/>
              <a:t>Networking</a:t>
            </a:r>
          </a:p>
        </p:txBody>
      </p:sp>
    </p:spTree>
    <p:extLst>
      <p:ext uri="{BB962C8B-B14F-4D97-AF65-F5344CB8AC3E}">
        <p14:creationId xmlns:p14="http://schemas.microsoft.com/office/powerpoint/2010/main" val="1613711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AF466-A2E7-0F85-EEBD-C89771D2A627}"/>
              </a:ext>
            </a:extLst>
          </p:cNvPr>
          <p:cNvSpPr>
            <a:spLocks noGrp="1"/>
          </p:cNvSpPr>
          <p:nvPr>
            <p:ph type="title"/>
          </p:nvPr>
        </p:nvSpPr>
        <p:spPr>
          <a:xfrm>
            <a:off x="609600" y="184327"/>
            <a:ext cx="10972800" cy="560740"/>
          </a:xfrm>
        </p:spPr>
        <p:txBody>
          <a:bodyPr>
            <a:normAutofit fontScale="90000"/>
          </a:bodyPr>
          <a:lstStyle/>
          <a:p>
            <a:r>
              <a:rPr lang="en-GB" b="1" dirty="0"/>
              <a:t>How to be more creative</a:t>
            </a:r>
          </a:p>
        </p:txBody>
      </p:sp>
      <p:sp>
        <p:nvSpPr>
          <p:cNvPr id="3" name="Content Placeholder 2">
            <a:extLst>
              <a:ext uri="{FF2B5EF4-FFF2-40B4-BE49-F238E27FC236}">
                <a16:creationId xmlns:a16="http://schemas.microsoft.com/office/drawing/2014/main" id="{ED87D85B-924E-E178-95DB-256F693BFAA1}"/>
              </a:ext>
            </a:extLst>
          </p:cNvPr>
          <p:cNvSpPr>
            <a:spLocks noGrp="1"/>
          </p:cNvSpPr>
          <p:nvPr>
            <p:ph idx="1"/>
          </p:nvPr>
        </p:nvSpPr>
        <p:spPr>
          <a:xfrm>
            <a:off x="293511" y="969538"/>
            <a:ext cx="10972800" cy="4687343"/>
          </a:xfrm>
        </p:spPr>
        <p:txBody>
          <a:bodyPr>
            <a:normAutofit fontScale="85000" lnSpcReduction="20000"/>
          </a:bodyPr>
          <a:lstStyle/>
          <a:p>
            <a:pPr marL="0" indent="0">
              <a:buNone/>
            </a:pPr>
            <a:r>
              <a:rPr lang="en-GB" dirty="0"/>
              <a:t>Break away from the </a:t>
            </a:r>
            <a:r>
              <a:rPr lang="en-GB" u="sng" dirty="0"/>
              <a:t>constraints on your ability </a:t>
            </a:r>
            <a:r>
              <a:rPr lang="en-GB" dirty="0"/>
              <a:t>to generate new ideas by:</a:t>
            </a:r>
          </a:p>
          <a:p>
            <a:pPr marL="0" indent="0">
              <a:buNone/>
            </a:pPr>
            <a:endParaRPr lang="en-GB" dirty="0"/>
          </a:p>
          <a:p>
            <a:r>
              <a:rPr lang="en-GB" dirty="0"/>
              <a:t>Identifying what’s influencing your thinking (beliefs)</a:t>
            </a:r>
          </a:p>
          <a:p>
            <a:r>
              <a:rPr lang="en-GB" dirty="0"/>
              <a:t>Defining the boundaries (past experience, precedents, policies, procedures, rules) within which you are working and try to get outside them by asking questions such as: are the constraints reasonable? Is past experience reliable? What’s new about the present situation? Is there another way?</a:t>
            </a:r>
          </a:p>
          <a:p>
            <a:r>
              <a:rPr lang="en-GB" dirty="0"/>
              <a:t>Challenging your assumptions</a:t>
            </a:r>
          </a:p>
          <a:p>
            <a:r>
              <a:rPr lang="en-GB" dirty="0"/>
              <a:t>Rejecting either/or propositions – ask: is there really a simple choice between alternatives?</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1281390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94B8A-5427-745D-0112-39F451AB8BD0}"/>
              </a:ext>
            </a:extLst>
          </p:cNvPr>
          <p:cNvSpPr>
            <a:spLocks noGrp="1"/>
          </p:cNvSpPr>
          <p:nvPr>
            <p:ph type="title"/>
          </p:nvPr>
        </p:nvSpPr>
        <p:spPr>
          <a:xfrm>
            <a:off x="609600" y="274638"/>
            <a:ext cx="10972800" cy="1143000"/>
          </a:xfrm>
        </p:spPr>
        <p:txBody>
          <a:bodyPr anchor="ctr">
            <a:normAutofit/>
          </a:bodyPr>
          <a:lstStyle/>
          <a:p>
            <a:r>
              <a:rPr lang="en-GB" b="1" dirty="0"/>
              <a:t>Thinking Outside the Box</a:t>
            </a:r>
          </a:p>
        </p:txBody>
      </p:sp>
      <p:sp>
        <p:nvSpPr>
          <p:cNvPr id="3" name="Content Placeholder 2">
            <a:extLst>
              <a:ext uri="{FF2B5EF4-FFF2-40B4-BE49-F238E27FC236}">
                <a16:creationId xmlns:a16="http://schemas.microsoft.com/office/drawing/2014/main" id="{10DE8450-4FE4-F328-ABAF-215E5D56A5D7}"/>
              </a:ext>
            </a:extLst>
          </p:cNvPr>
          <p:cNvSpPr>
            <a:spLocks noGrp="1"/>
          </p:cNvSpPr>
          <p:nvPr>
            <p:ph sz="half" idx="1"/>
          </p:nvPr>
        </p:nvSpPr>
        <p:spPr>
          <a:xfrm>
            <a:off x="609600" y="1600201"/>
            <a:ext cx="5384800" cy="3989040"/>
          </a:xfrm>
        </p:spPr>
        <p:txBody>
          <a:bodyPr>
            <a:normAutofit/>
          </a:bodyPr>
          <a:lstStyle/>
          <a:p>
            <a:pPr marL="0" indent="0">
              <a:buNone/>
            </a:pPr>
            <a:r>
              <a:rPr lang="en-GB" dirty="0"/>
              <a:t>Challenge assumptions that put an invisible cage around the bird of thought – adopt lateral thinking.</a:t>
            </a:r>
          </a:p>
          <a:p>
            <a:pPr marL="0" indent="0">
              <a:buNone/>
            </a:pPr>
            <a:endParaRPr lang="en-GB" dirty="0"/>
          </a:p>
          <a:p>
            <a:pPr marL="0" indent="0">
              <a:buNone/>
            </a:pPr>
            <a:r>
              <a:rPr lang="en-GB" dirty="0"/>
              <a:t>Remember the 9 dots puzzle from the Problem-solving module? </a:t>
            </a:r>
          </a:p>
          <a:p>
            <a:pPr marL="0" indent="0">
              <a:buNone/>
            </a:pPr>
            <a:endParaRPr lang="en-GB" dirty="0"/>
          </a:p>
        </p:txBody>
      </p:sp>
      <p:pic>
        <p:nvPicPr>
          <p:cNvPr id="5" name="Picture 4" descr="A black dots on a white background&#10;&#10;Description automatically generated">
            <a:extLst>
              <a:ext uri="{FF2B5EF4-FFF2-40B4-BE49-F238E27FC236}">
                <a16:creationId xmlns:a16="http://schemas.microsoft.com/office/drawing/2014/main" id="{0EDBCE8A-412C-1BF0-934C-B3D7D1DDA88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18145" y="1600201"/>
            <a:ext cx="3943710" cy="3989040"/>
          </a:xfrm>
          <a:prstGeom prst="rect">
            <a:avLst/>
          </a:prstGeom>
          <a:noFill/>
        </p:spPr>
      </p:pic>
    </p:spTree>
    <p:extLst>
      <p:ext uri="{BB962C8B-B14F-4D97-AF65-F5344CB8AC3E}">
        <p14:creationId xmlns:p14="http://schemas.microsoft.com/office/powerpoint/2010/main" val="1842726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9CE7A-346A-9F0F-5695-F19A5BE64D6A}"/>
              </a:ext>
            </a:extLst>
          </p:cNvPr>
          <p:cNvSpPr>
            <a:spLocks noGrp="1"/>
          </p:cNvSpPr>
          <p:nvPr>
            <p:ph type="title"/>
          </p:nvPr>
        </p:nvSpPr>
        <p:spPr>
          <a:xfrm>
            <a:off x="609600" y="274638"/>
            <a:ext cx="10972800" cy="748250"/>
          </a:xfrm>
        </p:spPr>
        <p:txBody>
          <a:bodyPr>
            <a:normAutofit fontScale="90000"/>
          </a:bodyPr>
          <a:lstStyle/>
          <a:p>
            <a:r>
              <a:rPr lang="en-GB" b="1" dirty="0"/>
              <a:t>How to be more Creative (Continued)</a:t>
            </a:r>
          </a:p>
        </p:txBody>
      </p:sp>
      <p:sp>
        <p:nvSpPr>
          <p:cNvPr id="3" name="Content Placeholder 2">
            <a:extLst>
              <a:ext uri="{FF2B5EF4-FFF2-40B4-BE49-F238E27FC236}">
                <a16:creationId xmlns:a16="http://schemas.microsoft.com/office/drawing/2014/main" id="{8E763D6F-E00D-2265-6E64-095FA6D8A9A8}"/>
              </a:ext>
            </a:extLst>
          </p:cNvPr>
          <p:cNvSpPr>
            <a:spLocks noGrp="1"/>
          </p:cNvSpPr>
          <p:nvPr>
            <p:ph idx="1"/>
          </p:nvPr>
        </p:nvSpPr>
        <p:spPr>
          <a:xfrm>
            <a:off x="609600" y="1301858"/>
            <a:ext cx="10972800" cy="4215375"/>
          </a:xfrm>
        </p:spPr>
        <p:txBody>
          <a:bodyPr>
            <a:no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Myriad Pro"/>
                <a:ea typeface="+mn-ea"/>
                <a:cs typeface="+mn-cs"/>
              </a:rPr>
              <a:t>Keeping on asking ‘Why?’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Myriad Pro"/>
                <a:ea typeface="+mn-ea"/>
                <a:cs typeface="+mn-cs"/>
              </a:rPr>
              <a:t>Allowing your mind to wander freely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Myriad Pro"/>
                <a:ea typeface="+mn-ea"/>
                <a:cs typeface="+mn-cs"/>
              </a:rPr>
              <a:t>Exposing yourself to new insights and thinking – people, articles, videos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Myriad Pro"/>
                <a:ea typeface="+mn-ea"/>
                <a:cs typeface="+mn-cs"/>
              </a:rPr>
              <a:t>Switching yourself or other people from problem to problem, allowing for cross-fertilisation of ideas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Myriad Pro"/>
                <a:ea typeface="+mn-ea"/>
                <a:cs typeface="+mn-cs"/>
              </a:rPr>
              <a:t>Reframing the problem in a different context to generate new insights  (Armstrong, 2012)</a:t>
            </a:r>
          </a:p>
        </p:txBody>
      </p:sp>
    </p:spTree>
    <p:extLst>
      <p:ext uri="{BB962C8B-B14F-4D97-AF65-F5344CB8AC3E}">
        <p14:creationId xmlns:p14="http://schemas.microsoft.com/office/powerpoint/2010/main" val="24696282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gold and black mask&#10;&#10;Description automatically generated">
            <a:extLst>
              <a:ext uri="{FF2B5EF4-FFF2-40B4-BE49-F238E27FC236}">
                <a16:creationId xmlns:a16="http://schemas.microsoft.com/office/drawing/2014/main" id="{36EA18D7-0051-B38C-5969-953B77B07B48}"/>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00032" y="474528"/>
            <a:ext cx="3790222" cy="5172075"/>
          </a:xfrm>
        </p:spPr>
      </p:pic>
      <p:sp>
        <p:nvSpPr>
          <p:cNvPr id="4" name="Text Placeholder 3">
            <a:extLst>
              <a:ext uri="{FF2B5EF4-FFF2-40B4-BE49-F238E27FC236}">
                <a16:creationId xmlns:a16="http://schemas.microsoft.com/office/drawing/2014/main" id="{3C59EC9B-DEC6-ADD1-85DA-56E32AAB583E}"/>
              </a:ext>
            </a:extLst>
          </p:cNvPr>
          <p:cNvSpPr>
            <a:spLocks noGrp="1"/>
          </p:cNvSpPr>
          <p:nvPr>
            <p:ph type="body" sz="half" idx="2"/>
          </p:nvPr>
        </p:nvSpPr>
        <p:spPr>
          <a:xfrm>
            <a:off x="547607" y="861664"/>
            <a:ext cx="5961681" cy="4029891"/>
          </a:xfrm>
        </p:spPr>
        <p:txBody>
          <a:bodyPr>
            <a:normAutofit lnSpcReduction="10000"/>
          </a:bodyPr>
          <a:lstStyle/>
          <a:p>
            <a:r>
              <a:rPr lang="en-GB" sz="4400" dirty="0"/>
              <a:t>Sometimes ideas can come to you at strange times! – the story behind the jigsaw puzzle of Tutankhamun’s mask. </a:t>
            </a:r>
          </a:p>
        </p:txBody>
      </p:sp>
    </p:spTree>
    <p:extLst>
      <p:ext uri="{BB962C8B-B14F-4D97-AF65-F5344CB8AC3E}">
        <p14:creationId xmlns:p14="http://schemas.microsoft.com/office/powerpoint/2010/main" val="2899052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027D7-39E4-3B87-0733-DB4EB4BD6FF9}"/>
              </a:ext>
            </a:extLst>
          </p:cNvPr>
          <p:cNvSpPr>
            <a:spLocks noGrp="1"/>
          </p:cNvSpPr>
          <p:nvPr>
            <p:ph type="title"/>
          </p:nvPr>
        </p:nvSpPr>
        <p:spPr>
          <a:xfrm>
            <a:off x="609600" y="274638"/>
            <a:ext cx="10972800" cy="1143000"/>
          </a:xfrm>
        </p:spPr>
        <p:txBody>
          <a:bodyPr anchor="ctr">
            <a:normAutofit/>
          </a:bodyPr>
          <a:lstStyle/>
          <a:p>
            <a:r>
              <a:rPr lang="en-GB" b="1" dirty="0"/>
              <a:t>Go Outside!</a:t>
            </a:r>
          </a:p>
        </p:txBody>
      </p:sp>
      <p:sp>
        <p:nvSpPr>
          <p:cNvPr id="3" name="Content Placeholder 2">
            <a:extLst>
              <a:ext uri="{FF2B5EF4-FFF2-40B4-BE49-F238E27FC236}">
                <a16:creationId xmlns:a16="http://schemas.microsoft.com/office/drawing/2014/main" id="{7E5C2FEF-2E26-6547-C8A5-43E440A502F8}"/>
              </a:ext>
            </a:extLst>
          </p:cNvPr>
          <p:cNvSpPr>
            <a:spLocks noGrp="1"/>
          </p:cNvSpPr>
          <p:nvPr>
            <p:ph sz="half" idx="1"/>
          </p:nvPr>
        </p:nvSpPr>
        <p:spPr>
          <a:xfrm>
            <a:off x="609600" y="1600201"/>
            <a:ext cx="5384800" cy="3989040"/>
          </a:xfrm>
        </p:spPr>
        <p:txBody>
          <a:bodyPr>
            <a:normAutofit fontScale="92500"/>
          </a:bodyPr>
          <a:lstStyle/>
          <a:p>
            <a:r>
              <a:rPr lang="en-GB" dirty="0"/>
              <a:t>Spending time in nature can expand your attention, encourage mind wandering and boost creativity (Weir, 2022)</a:t>
            </a:r>
          </a:p>
          <a:p>
            <a:pPr marL="0" indent="0">
              <a:buNone/>
            </a:pPr>
            <a:endParaRPr lang="en-GB" dirty="0"/>
          </a:p>
          <a:p>
            <a:r>
              <a:rPr lang="en-GB" i="0" dirty="0">
                <a:solidFill>
                  <a:srgbClr val="000000"/>
                </a:solidFill>
                <a:effectLst/>
              </a:rPr>
              <a:t>A positive link has been found between exercise and creativity by researchers in Austria (World Economi</a:t>
            </a:r>
            <a:r>
              <a:rPr lang="en-GB" dirty="0">
                <a:solidFill>
                  <a:srgbClr val="000000"/>
                </a:solidFill>
              </a:rPr>
              <a:t>c Forum, 2021)</a:t>
            </a:r>
            <a:endParaRPr lang="en-GB" dirty="0"/>
          </a:p>
        </p:txBody>
      </p:sp>
      <p:pic>
        <p:nvPicPr>
          <p:cNvPr id="5" name="Picture 4" descr="A tree in a grassy field&#10;&#10;Description automatically generated">
            <a:extLst>
              <a:ext uri="{FF2B5EF4-FFF2-40B4-BE49-F238E27FC236}">
                <a16:creationId xmlns:a16="http://schemas.microsoft.com/office/drawing/2014/main" id="{560F27EC-AD55-7B09-A959-9AD3ADBE810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682" r="12386"/>
          <a:stretch/>
        </p:blipFill>
        <p:spPr>
          <a:xfrm>
            <a:off x="6197600" y="1459972"/>
            <a:ext cx="5384800" cy="3989040"/>
          </a:xfrm>
          <a:prstGeom prst="rect">
            <a:avLst/>
          </a:prstGeom>
          <a:noFill/>
        </p:spPr>
      </p:pic>
    </p:spTree>
    <p:extLst>
      <p:ext uri="{BB962C8B-B14F-4D97-AF65-F5344CB8AC3E}">
        <p14:creationId xmlns:p14="http://schemas.microsoft.com/office/powerpoint/2010/main" val="23865173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3D9CE-B200-31FF-CBA2-A7521E8CB480}"/>
              </a:ext>
            </a:extLst>
          </p:cNvPr>
          <p:cNvSpPr>
            <a:spLocks noGrp="1"/>
          </p:cNvSpPr>
          <p:nvPr>
            <p:ph type="title"/>
          </p:nvPr>
        </p:nvSpPr>
        <p:spPr/>
        <p:txBody>
          <a:bodyPr/>
          <a:lstStyle/>
          <a:p>
            <a:r>
              <a:rPr lang="en-GB" b="1" dirty="0"/>
              <a:t>Being more Creative - Brainstorming</a:t>
            </a:r>
          </a:p>
        </p:txBody>
      </p:sp>
      <p:sp>
        <p:nvSpPr>
          <p:cNvPr id="3" name="Content Placeholder 2">
            <a:extLst>
              <a:ext uri="{FF2B5EF4-FFF2-40B4-BE49-F238E27FC236}">
                <a16:creationId xmlns:a16="http://schemas.microsoft.com/office/drawing/2014/main" id="{A2B5C93C-E6B4-4819-81CB-DE38E3584DE9}"/>
              </a:ext>
            </a:extLst>
          </p:cNvPr>
          <p:cNvSpPr>
            <a:spLocks noGrp="1"/>
          </p:cNvSpPr>
          <p:nvPr>
            <p:ph idx="1"/>
          </p:nvPr>
        </p:nvSpPr>
        <p:spPr/>
        <p:txBody>
          <a:bodyPr/>
          <a:lstStyle/>
          <a:p>
            <a:r>
              <a:rPr lang="en-GB" dirty="0"/>
              <a:t>Informal and relaxed to encourage freedom of thought</a:t>
            </a:r>
          </a:p>
          <a:p>
            <a:r>
              <a:rPr lang="en-GB" dirty="0"/>
              <a:t>Team members build on others’ ideas or bounce ideas off each other</a:t>
            </a:r>
          </a:p>
          <a:p>
            <a:r>
              <a:rPr lang="en-GB" dirty="0"/>
              <a:t>Initial emphasis on quantity, not quality of ideas – no ideas should be criticised at this stage</a:t>
            </a:r>
          </a:p>
          <a:p>
            <a:r>
              <a:rPr lang="en-GB" dirty="0"/>
              <a:t>All ideas should be captured (recorded somehow)</a:t>
            </a:r>
          </a:p>
          <a:p>
            <a:r>
              <a:rPr lang="en-GB" dirty="0"/>
              <a:t>Working as a group may lead to more ideas over time.</a:t>
            </a:r>
          </a:p>
        </p:txBody>
      </p:sp>
    </p:spTree>
    <p:extLst>
      <p:ext uri="{BB962C8B-B14F-4D97-AF65-F5344CB8AC3E}">
        <p14:creationId xmlns:p14="http://schemas.microsoft.com/office/powerpoint/2010/main" val="175790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014C6-7BEA-F8FA-11AB-EE0F63988538}"/>
              </a:ext>
            </a:extLst>
          </p:cNvPr>
          <p:cNvSpPr>
            <a:spLocks noGrp="1"/>
          </p:cNvSpPr>
          <p:nvPr>
            <p:ph type="title"/>
          </p:nvPr>
        </p:nvSpPr>
        <p:spPr>
          <a:xfrm>
            <a:off x="609600" y="274638"/>
            <a:ext cx="10972800" cy="1143000"/>
          </a:xfrm>
        </p:spPr>
        <p:txBody>
          <a:bodyPr anchor="ctr">
            <a:normAutofit/>
          </a:bodyPr>
          <a:lstStyle/>
          <a:p>
            <a:r>
              <a:rPr lang="en-GB" b="1" dirty="0"/>
              <a:t>Let’s try Brainstorming!</a:t>
            </a:r>
          </a:p>
        </p:txBody>
      </p:sp>
      <p:sp>
        <p:nvSpPr>
          <p:cNvPr id="3" name="Content Placeholder 2">
            <a:extLst>
              <a:ext uri="{FF2B5EF4-FFF2-40B4-BE49-F238E27FC236}">
                <a16:creationId xmlns:a16="http://schemas.microsoft.com/office/drawing/2014/main" id="{46BBBC44-3FE7-7B84-AECE-E99F414B3A1E}"/>
              </a:ext>
            </a:extLst>
          </p:cNvPr>
          <p:cNvSpPr>
            <a:spLocks noGrp="1"/>
          </p:cNvSpPr>
          <p:nvPr>
            <p:ph sz="half" idx="1"/>
          </p:nvPr>
        </p:nvSpPr>
        <p:spPr>
          <a:xfrm>
            <a:off x="609600" y="1600201"/>
            <a:ext cx="5384800" cy="3989040"/>
          </a:xfrm>
        </p:spPr>
        <p:txBody>
          <a:bodyPr>
            <a:normAutofit/>
          </a:bodyPr>
          <a:lstStyle/>
          <a:p>
            <a:pPr marL="0" indent="0">
              <a:buNone/>
            </a:pPr>
            <a:r>
              <a:rPr lang="en-GB" sz="4000" dirty="0"/>
              <a:t>How many uses can you identify for an umbrella?</a:t>
            </a:r>
          </a:p>
          <a:p>
            <a:pPr marL="0" indent="0">
              <a:buNone/>
            </a:pPr>
            <a:endParaRPr lang="en-GB" dirty="0"/>
          </a:p>
          <a:p>
            <a:endParaRPr lang="en-GB" dirty="0"/>
          </a:p>
        </p:txBody>
      </p:sp>
      <p:pic>
        <p:nvPicPr>
          <p:cNvPr id="6" name="Picture 5" descr="A red umbrella with a wooden handle&#10;&#10;Description automatically generated">
            <a:extLst>
              <a:ext uri="{FF2B5EF4-FFF2-40B4-BE49-F238E27FC236}">
                <a16:creationId xmlns:a16="http://schemas.microsoft.com/office/drawing/2014/main" id="{825A6882-F64A-0F2C-3672-163B4CC0B6B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349" r="375" b="-2"/>
          <a:stretch/>
        </p:blipFill>
        <p:spPr>
          <a:xfrm>
            <a:off x="6414577" y="1166248"/>
            <a:ext cx="5384800" cy="3989040"/>
          </a:xfrm>
          <a:prstGeom prst="rect">
            <a:avLst/>
          </a:prstGeom>
          <a:noFill/>
        </p:spPr>
      </p:pic>
    </p:spTree>
    <p:extLst>
      <p:ext uri="{BB962C8B-B14F-4D97-AF65-F5344CB8AC3E}">
        <p14:creationId xmlns:p14="http://schemas.microsoft.com/office/powerpoint/2010/main" val="30155760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29BDC-18AA-D111-2FE6-6F1FCE25794B}"/>
              </a:ext>
            </a:extLst>
          </p:cNvPr>
          <p:cNvSpPr>
            <a:spLocks noGrp="1"/>
          </p:cNvSpPr>
          <p:nvPr>
            <p:ph type="title"/>
          </p:nvPr>
        </p:nvSpPr>
        <p:spPr>
          <a:xfrm>
            <a:off x="609600" y="274638"/>
            <a:ext cx="10972800" cy="1143000"/>
          </a:xfrm>
        </p:spPr>
        <p:txBody>
          <a:bodyPr anchor="ctr">
            <a:normAutofit/>
          </a:bodyPr>
          <a:lstStyle/>
          <a:p>
            <a:r>
              <a:rPr lang="en-GB" b="1" dirty="0"/>
              <a:t>Internal Innovation Funnel</a:t>
            </a:r>
          </a:p>
        </p:txBody>
      </p:sp>
      <p:pic>
        <p:nvPicPr>
          <p:cNvPr id="7" name="Picture 6" descr="A colorful pyramid shaped plastic cups&#10;&#10;Description automatically generated with medium confidence">
            <a:extLst>
              <a:ext uri="{FF2B5EF4-FFF2-40B4-BE49-F238E27FC236}">
                <a16:creationId xmlns:a16="http://schemas.microsoft.com/office/drawing/2014/main" id="{0EE8EA9B-07D2-667C-61FD-5E6F5F2E770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 y="2080246"/>
            <a:ext cx="5384800" cy="3028950"/>
          </a:xfrm>
          <a:prstGeom prst="rect">
            <a:avLst/>
          </a:prstGeom>
          <a:noFill/>
        </p:spPr>
      </p:pic>
      <p:sp>
        <p:nvSpPr>
          <p:cNvPr id="3" name="Content Placeholder 2">
            <a:extLst>
              <a:ext uri="{FF2B5EF4-FFF2-40B4-BE49-F238E27FC236}">
                <a16:creationId xmlns:a16="http://schemas.microsoft.com/office/drawing/2014/main" id="{E776D508-23D9-9A47-D422-4DBECE66ED6F}"/>
              </a:ext>
            </a:extLst>
          </p:cNvPr>
          <p:cNvSpPr>
            <a:spLocks noGrp="1"/>
          </p:cNvSpPr>
          <p:nvPr>
            <p:ph sz="half" idx="2"/>
          </p:nvPr>
        </p:nvSpPr>
        <p:spPr>
          <a:xfrm>
            <a:off x="6197600" y="1600201"/>
            <a:ext cx="5384800" cy="3989040"/>
          </a:xfrm>
        </p:spPr>
        <p:txBody>
          <a:bodyPr>
            <a:normAutofit/>
          </a:bodyPr>
          <a:lstStyle/>
          <a:p>
            <a:pPr marL="0" indent="0">
              <a:buNone/>
            </a:pPr>
            <a:r>
              <a:rPr lang="en-GB" b="0" i="0" dirty="0">
                <a:effectLst/>
              </a:rPr>
              <a:t>This model focuses on generating and evaluating many ideas before selecting the most promising ones for further development. This model allows organisations to foster a culture of innovation and encourages employees to contribute their ideas and perspectives.</a:t>
            </a:r>
            <a:endParaRPr lang="en-GB" dirty="0"/>
          </a:p>
        </p:txBody>
      </p:sp>
    </p:spTree>
    <p:extLst>
      <p:ext uri="{BB962C8B-B14F-4D97-AF65-F5344CB8AC3E}">
        <p14:creationId xmlns:p14="http://schemas.microsoft.com/office/powerpoint/2010/main" val="3827590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523BB-56FC-E938-540B-E6F73906735C}"/>
              </a:ext>
            </a:extLst>
          </p:cNvPr>
          <p:cNvSpPr>
            <a:spLocks noGrp="1"/>
          </p:cNvSpPr>
          <p:nvPr>
            <p:ph type="title"/>
          </p:nvPr>
        </p:nvSpPr>
        <p:spPr/>
        <p:txBody>
          <a:bodyPr/>
          <a:lstStyle/>
          <a:p>
            <a:r>
              <a:rPr lang="en-GB" b="1" dirty="0"/>
              <a:t>De Bono’s Six Thinking Hats</a:t>
            </a:r>
          </a:p>
        </p:txBody>
      </p:sp>
      <p:pic>
        <p:nvPicPr>
          <p:cNvPr id="5" name="Content Placeholder 4" descr="A group of hats in different colors&#10;&#10;Description automatically generated">
            <a:extLst>
              <a:ext uri="{FF2B5EF4-FFF2-40B4-BE49-F238E27FC236}">
                <a16:creationId xmlns:a16="http://schemas.microsoft.com/office/drawing/2014/main" id="{EE0C19EF-487A-39BE-32BD-579AE0AEEEEA}"/>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86175" y="1600200"/>
            <a:ext cx="4219650" cy="3916363"/>
          </a:xfrm>
        </p:spPr>
      </p:pic>
    </p:spTree>
    <p:extLst>
      <p:ext uri="{BB962C8B-B14F-4D97-AF65-F5344CB8AC3E}">
        <p14:creationId xmlns:p14="http://schemas.microsoft.com/office/powerpoint/2010/main" val="24153857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57377-1074-63B4-2D80-18851DD5E6AC}"/>
              </a:ext>
            </a:extLst>
          </p:cNvPr>
          <p:cNvSpPr>
            <a:spLocks noGrp="1"/>
          </p:cNvSpPr>
          <p:nvPr>
            <p:ph type="title"/>
          </p:nvPr>
        </p:nvSpPr>
        <p:spPr>
          <a:xfrm>
            <a:off x="609600" y="274638"/>
            <a:ext cx="10972800" cy="1143000"/>
          </a:xfrm>
        </p:spPr>
        <p:txBody>
          <a:bodyPr anchor="ctr">
            <a:normAutofit/>
          </a:bodyPr>
          <a:lstStyle/>
          <a:p>
            <a:r>
              <a:rPr lang="en-GB" b="1" dirty="0"/>
              <a:t>What’s your Idea for your assignment?</a:t>
            </a:r>
          </a:p>
        </p:txBody>
      </p:sp>
      <p:pic>
        <p:nvPicPr>
          <p:cNvPr id="5" name="Picture 4" descr="Person with idea concept">
            <a:extLst>
              <a:ext uri="{FF2B5EF4-FFF2-40B4-BE49-F238E27FC236}">
                <a16:creationId xmlns:a16="http://schemas.microsoft.com/office/drawing/2014/main" id="{9EF6FB0A-3C08-93B8-8645-D0080F84BA9D}"/>
              </a:ext>
            </a:extLst>
          </p:cNvPr>
          <p:cNvPicPr>
            <a:picLocks noChangeAspect="1"/>
          </p:cNvPicPr>
          <p:nvPr/>
        </p:nvPicPr>
        <p:blipFill rotWithShape="1">
          <a:blip r:embed="rId3"/>
          <a:srcRect l="4947" r="4946" b="-2"/>
          <a:stretch/>
        </p:blipFill>
        <p:spPr>
          <a:xfrm>
            <a:off x="609600" y="1600201"/>
            <a:ext cx="5384800" cy="3989040"/>
          </a:xfrm>
          <a:prstGeom prst="rect">
            <a:avLst/>
          </a:prstGeom>
          <a:noFill/>
        </p:spPr>
      </p:pic>
      <p:sp>
        <p:nvSpPr>
          <p:cNvPr id="10" name="Content Placeholder 3">
            <a:extLst>
              <a:ext uri="{FF2B5EF4-FFF2-40B4-BE49-F238E27FC236}">
                <a16:creationId xmlns:a16="http://schemas.microsoft.com/office/drawing/2014/main" id="{44FA023A-920B-C7AE-581A-E311849FF531}"/>
              </a:ext>
            </a:extLst>
          </p:cNvPr>
          <p:cNvSpPr>
            <a:spLocks noGrp="1"/>
          </p:cNvSpPr>
          <p:nvPr>
            <p:ph sz="half" idx="2"/>
          </p:nvPr>
        </p:nvSpPr>
        <p:spPr>
          <a:xfrm>
            <a:off x="6197600" y="1600201"/>
            <a:ext cx="5384800" cy="3989040"/>
          </a:xfrm>
        </p:spPr>
        <p:txBody>
          <a:bodyPr/>
          <a:lstStyle/>
          <a:p>
            <a:r>
              <a:rPr lang="en-US" sz="3200" dirty="0"/>
              <a:t>Spend 10 minutes brainstorming on your own</a:t>
            </a:r>
          </a:p>
          <a:p>
            <a:r>
              <a:rPr lang="en-US" sz="3200" dirty="0"/>
              <a:t>Discuss your idea with your group and see if they inspire you!</a:t>
            </a:r>
          </a:p>
          <a:p>
            <a:pPr marL="0" indent="0">
              <a:buNone/>
            </a:pPr>
            <a:endParaRPr lang="en-US" dirty="0"/>
          </a:p>
        </p:txBody>
      </p:sp>
    </p:spTree>
    <p:extLst>
      <p:ext uri="{BB962C8B-B14F-4D97-AF65-F5344CB8AC3E}">
        <p14:creationId xmlns:p14="http://schemas.microsoft.com/office/powerpoint/2010/main" val="20526573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673DC-97A8-0FDB-C45C-4414CDF574C2}"/>
              </a:ext>
            </a:extLst>
          </p:cNvPr>
          <p:cNvSpPr>
            <a:spLocks noGrp="1"/>
          </p:cNvSpPr>
          <p:nvPr>
            <p:ph type="title"/>
          </p:nvPr>
        </p:nvSpPr>
        <p:spPr>
          <a:xfrm>
            <a:off x="609600" y="274638"/>
            <a:ext cx="10972800" cy="484779"/>
          </a:xfrm>
        </p:spPr>
        <p:txBody>
          <a:bodyPr anchor="ctr">
            <a:normAutofit fontScale="90000"/>
          </a:bodyPr>
          <a:lstStyle/>
          <a:p>
            <a:r>
              <a:rPr lang="en-GB" b="1" dirty="0"/>
              <a:t>Design Thinking</a:t>
            </a:r>
          </a:p>
        </p:txBody>
      </p:sp>
      <p:pic>
        <p:nvPicPr>
          <p:cNvPr id="4" name="Online Media 3" title="ABC Nightline - IDEO Shopping Cart">
            <a:hlinkClick r:id="" action="ppaction://media"/>
            <a:extLst>
              <a:ext uri="{FF2B5EF4-FFF2-40B4-BE49-F238E27FC236}">
                <a16:creationId xmlns:a16="http://schemas.microsoft.com/office/drawing/2014/main" id="{1B9B946F-0E6F-AF70-C4BD-706B058195D1}"/>
              </a:ext>
            </a:extLst>
          </p:cNvPr>
          <p:cNvPicPr>
            <a:picLocks noGrp="1" noRot="1" noChangeAspect="1"/>
          </p:cNvPicPr>
          <p:nvPr>
            <p:ph idx="1"/>
            <a:videoFile r:link="rId1"/>
          </p:nvPr>
        </p:nvPicPr>
        <p:blipFill>
          <a:blip r:embed="rId3"/>
          <a:stretch>
            <a:fillRect/>
          </a:stretch>
        </p:blipFill>
        <p:spPr>
          <a:xfrm>
            <a:off x="2727702" y="1177871"/>
            <a:ext cx="6912244" cy="4339362"/>
          </a:xfrm>
          <a:prstGeom prst="rect">
            <a:avLst/>
          </a:prstGeom>
          <a:noFill/>
        </p:spPr>
      </p:pic>
    </p:spTree>
    <p:extLst>
      <p:ext uri="{BB962C8B-B14F-4D97-AF65-F5344CB8AC3E}">
        <p14:creationId xmlns:p14="http://schemas.microsoft.com/office/powerpoint/2010/main" val="2634057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546CB-4B54-D1BB-D03F-6DC4958E9A7C}"/>
              </a:ext>
            </a:extLst>
          </p:cNvPr>
          <p:cNvSpPr>
            <a:spLocks noGrp="1"/>
          </p:cNvSpPr>
          <p:nvPr>
            <p:ph type="title"/>
          </p:nvPr>
        </p:nvSpPr>
        <p:spPr>
          <a:xfrm>
            <a:off x="609600" y="274638"/>
            <a:ext cx="10972800" cy="1143000"/>
          </a:xfrm>
        </p:spPr>
        <p:txBody>
          <a:bodyPr anchor="ctr">
            <a:normAutofit/>
          </a:bodyPr>
          <a:lstStyle/>
          <a:p>
            <a:r>
              <a:rPr lang="en-GB" b="1" dirty="0"/>
              <a:t>The Creative Process</a:t>
            </a:r>
          </a:p>
        </p:txBody>
      </p:sp>
      <p:sp>
        <p:nvSpPr>
          <p:cNvPr id="3" name="Content Placeholder 2">
            <a:extLst>
              <a:ext uri="{FF2B5EF4-FFF2-40B4-BE49-F238E27FC236}">
                <a16:creationId xmlns:a16="http://schemas.microsoft.com/office/drawing/2014/main" id="{8FED547E-51DD-CF53-4588-F9971F1AE2E6}"/>
              </a:ext>
            </a:extLst>
          </p:cNvPr>
          <p:cNvSpPr>
            <a:spLocks noGrp="1"/>
          </p:cNvSpPr>
          <p:nvPr>
            <p:ph sz="half" idx="1"/>
          </p:nvPr>
        </p:nvSpPr>
        <p:spPr>
          <a:xfrm>
            <a:off x="609600" y="1600201"/>
            <a:ext cx="5384800" cy="3989040"/>
          </a:xfrm>
        </p:spPr>
        <p:txBody>
          <a:bodyPr>
            <a:normAutofit/>
          </a:bodyPr>
          <a:lstStyle/>
          <a:p>
            <a:r>
              <a:rPr lang="en-GB" sz="4000" dirty="0"/>
              <a:t>Preparation</a:t>
            </a:r>
          </a:p>
          <a:p>
            <a:r>
              <a:rPr lang="en-GB" sz="4000" dirty="0"/>
              <a:t>Incubation</a:t>
            </a:r>
          </a:p>
          <a:p>
            <a:r>
              <a:rPr lang="en-GB" sz="4000" dirty="0"/>
              <a:t>Illumination</a:t>
            </a:r>
          </a:p>
          <a:p>
            <a:r>
              <a:rPr lang="en-GB" sz="4000" dirty="0"/>
              <a:t>Verification</a:t>
            </a:r>
          </a:p>
          <a:p>
            <a:endParaRPr lang="en-GB" sz="3600" dirty="0"/>
          </a:p>
          <a:p>
            <a:pPr marL="0" indent="0">
              <a:buNone/>
            </a:pPr>
            <a:endParaRPr lang="en-GB" sz="3600" dirty="0"/>
          </a:p>
        </p:txBody>
      </p:sp>
      <p:pic>
        <p:nvPicPr>
          <p:cNvPr id="5" name="Picture 4" descr="Several crumpled paper balls">
            <a:extLst>
              <a:ext uri="{FF2B5EF4-FFF2-40B4-BE49-F238E27FC236}">
                <a16:creationId xmlns:a16="http://schemas.microsoft.com/office/drawing/2014/main" id="{DAF673EA-F59E-19F1-0959-F5F351C31E0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57511" y="2292140"/>
            <a:ext cx="6795911" cy="2982271"/>
          </a:xfrm>
          <a:prstGeom prst="rect">
            <a:avLst/>
          </a:prstGeom>
          <a:noFill/>
        </p:spPr>
      </p:pic>
    </p:spTree>
    <p:extLst>
      <p:ext uri="{BB962C8B-B14F-4D97-AF65-F5344CB8AC3E}">
        <p14:creationId xmlns:p14="http://schemas.microsoft.com/office/powerpoint/2010/main" val="22254597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E7276-7437-315D-9CE7-E82F1BA47C6D}"/>
              </a:ext>
            </a:extLst>
          </p:cNvPr>
          <p:cNvSpPr>
            <a:spLocks noGrp="1"/>
          </p:cNvSpPr>
          <p:nvPr>
            <p:ph type="title"/>
          </p:nvPr>
        </p:nvSpPr>
        <p:spPr>
          <a:xfrm>
            <a:off x="609600" y="274638"/>
            <a:ext cx="10972800" cy="1143000"/>
          </a:xfrm>
        </p:spPr>
        <p:txBody>
          <a:bodyPr anchor="ctr">
            <a:normAutofit/>
          </a:bodyPr>
          <a:lstStyle/>
          <a:p>
            <a:r>
              <a:rPr lang="en-GB" b="1" dirty="0"/>
              <a:t>Preparation</a:t>
            </a:r>
          </a:p>
        </p:txBody>
      </p:sp>
      <p:sp>
        <p:nvSpPr>
          <p:cNvPr id="3" name="Content Placeholder 2">
            <a:extLst>
              <a:ext uri="{FF2B5EF4-FFF2-40B4-BE49-F238E27FC236}">
                <a16:creationId xmlns:a16="http://schemas.microsoft.com/office/drawing/2014/main" id="{CE4B5916-7060-A33E-B2FE-1963900BD51D}"/>
              </a:ext>
            </a:extLst>
          </p:cNvPr>
          <p:cNvSpPr>
            <a:spLocks noGrp="1"/>
          </p:cNvSpPr>
          <p:nvPr>
            <p:ph sz="half" idx="1"/>
          </p:nvPr>
        </p:nvSpPr>
        <p:spPr>
          <a:xfrm>
            <a:off x="609600" y="1600201"/>
            <a:ext cx="5384800" cy="3989040"/>
          </a:xfrm>
        </p:spPr>
        <p:txBody>
          <a:bodyPr>
            <a:normAutofit/>
          </a:bodyPr>
          <a:lstStyle/>
          <a:p>
            <a:r>
              <a:rPr lang="en-GB" dirty="0"/>
              <a:t>Define and analyse the problem</a:t>
            </a:r>
          </a:p>
          <a:p>
            <a:r>
              <a:rPr lang="en-GB" dirty="0"/>
              <a:t>See the problem from the user’s perspective – empathise (remember Design Thinking from the problem-solving module)</a:t>
            </a:r>
          </a:p>
          <a:p>
            <a:r>
              <a:rPr lang="en-GB" dirty="0"/>
              <a:t>Explore possible solutions</a:t>
            </a:r>
          </a:p>
          <a:p>
            <a:endParaRPr lang="en-GB" dirty="0"/>
          </a:p>
        </p:txBody>
      </p:sp>
      <p:pic>
        <p:nvPicPr>
          <p:cNvPr id="5" name="Picture 4" descr="A cup of coffee and an apple on a stack of books&#10;&#10;Description automatically generated">
            <a:extLst>
              <a:ext uri="{FF2B5EF4-FFF2-40B4-BE49-F238E27FC236}">
                <a16:creationId xmlns:a16="http://schemas.microsoft.com/office/drawing/2014/main" id="{9540012A-0789-50A7-C13C-1FEF39DB08D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04" r="9666"/>
          <a:stretch/>
        </p:blipFill>
        <p:spPr>
          <a:xfrm>
            <a:off x="6197600" y="1600201"/>
            <a:ext cx="5384800" cy="3989040"/>
          </a:xfrm>
          <a:prstGeom prst="rect">
            <a:avLst/>
          </a:prstGeom>
          <a:noFill/>
        </p:spPr>
      </p:pic>
    </p:spTree>
    <p:extLst>
      <p:ext uri="{BB962C8B-B14F-4D97-AF65-F5344CB8AC3E}">
        <p14:creationId xmlns:p14="http://schemas.microsoft.com/office/powerpoint/2010/main" val="287439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58B06-ABD4-BE48-FAA5-FC4F11C24DB1}"/>
              </a:ext>
            </a:extLst>
          </p:cNvPr>
          <p:cNvSpPr>
            <a:spLocks noGrp="1"/>
          </p:cNvSpPr>
          <p:nvPr>
            <p:ph type="title"/>
          </p:nvPr>
        </p:nvSpPr>
        <p:spPr>
          <a:xfrm>
            <a:off x="609600" y="274638"/>
            <a:ext cx="10972800" cy="1143000"/>
          </a:xfrm>
        </p:spPr>
        <p:txBody>
          <a:bodyPr anchor="ctr">
            <a:normAutofit/>
          </a:bodyPr>
          <a:lstStyle/>
          <a:p>
            <a:r>
              <a:rPr lang="en-GB" b="1" dirty="0"/>
              <a:t>Incubation</a:t>
            </a:r>
          </a:p>
        </p:txBody>
      </p:sp>
      <p:sp>
        <p:nvSpPr>
          <p:cNvPr id="3" name="Content Placeholder 2">
            <a:extLst>
              <a:ext uri="{FF2B5EF4-FFF2-40B4-BE49-F238E27FC236}">
                <a16:creationId xmlns:a16="http://schemas.microsoft.com/office/drawing/2014/main" id="{4C7E8451-B522-A3E9-7F7F-C9AEEAB57EBB}"/>
              </a:ext>
            </a:extLst>
          </p:cNvPr>
          <p:cNvSpPr>
            <a:spLocks noGrp="1"/>
          </p:cNvSpPr>
          <p:nvPr>
            <p:ph sz="half" idx="1"/>
          </p:nvPr>
        </p:nvSpPr>
        <p:spPr>
          <a:xfrm>
            <a:off x="609600" y="1600201"/>
            <a:ext cx="5384800" cy="3989040"/>
          </a:xfrm>
        </p:spPr>
        <p:txBody>
          <a:bodyPr>
            <a:normAutofit/>
          </a:bodyPr>
          <a:lstStyle/>
          <a:p>
            <a:r>
              <a:rPr lang="en-GB" dirty="0"/>
              <a:t>The ‘depth mind’ phase</a:t>
            </a:r>
          </a:p>
          <a:p>
            <a:r>
              <a:rPr lang="en-GB" dirty="0"/>
              <a:t>Let your mind wander</a:t>
            </a:r>
          </a:p>
          <a:p>
            <a:r>
              <a:rPr lang="en-GB" dirty="0"/>
              <a:t>Brainstorm alone and with others</a:t>
            </a:r>
          </a:p>
          <a:p>
            <a:r>
              <a:rPr lang="en-GB" dirty="0"/>
              <a:t>Go for a walk</a:t>
            </a:r>
          </a:p>
          <a:p>
            <a:r>
              <a:rPr lang="en-GB" dirty="0"/>
              <a:t>Sleep on it</a:t>
            </a:r>
          </a:p>
          <a:p>
            <a:endParaRPr lang="en-GB" dirty="0"/>
          </a:p>
        </p:txBody>
      </p:sp>
      <p:pic>
        <p:nvPicPr>
          <p:cNvPr id="10" name="Content Placeholder 9" descr="A person running on a path with trees&#10;&#10;Description automatically generated">
            <a:extLst>
              <a:ext uri="{FF2B5EF4-FFF2-40B4-BE49-F238E27FC236}">
                <a16:creationId xmlns:a16="http://schemas.microsoft.com/office/drawing/2014/main" id="{20B272B9-39F4-FABC-F087-8D3BA1F2BF26}"/>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0229" b="-3"/>
          <a:stretch/>
        </p:blipFill>
        <p:spPr>
          <a:xfrm>
            <a:off x="6197600" y="1600201"/>
            <a:ext cx="5384800" cy="3989040"/>
          </a:xfrm>
          <a:noFill/>
        </p:spPr>
      </p:pic>
    </p:spTree>
    <p:extLst>
      <p:ext uri="{BB962C8B-B14F-4D97-AF65-F5344CB8AC3E}">
        <p14:creationId xmlns:p14="http://schemas.microsoft.com/office/powerpoint/2010/main" val="27143748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2DC0D-79D1-A7D6-D4DC-206BD62492AE}"/>
              </a:ext>
            </a:extLst>
          </p:cNvPr>
          <p:cNvSpPr>
            <a:spLocks noGrp="1"/>
          </p:cNvSpPr>
          <p:nvPr>
            <p:ph type="title"/>
          </p:nvPr>
        </p:nvSpPr>
        <p:spPr>
          <a:xfrm>
            <a:off x="609600" y="274638"/>
            <a:ext cx="10972800" cy="1143000"/>
          </a:xfrm>
        </p:spPr>
        <p:txBody>
          <a:bodyPr anchor="ctr">
            <a:normAutofit/>
          </a:bodyPr>
          <a:lstStyle/>
          <a:p>
            <a:r>
              <a:rPr lang="en-GB" b="1" dirty="0"/>
              <a:t>Illumination – your ideas appear</a:t>
            </a:r>
          </a:p>
        </p:txBody>
      </p:sp>
      <p:pic>
        <p:nvPicPr>
          <p:cNvPr id="5" name="Picture 4" descr="Blurred colourful lights on a pink background">
            <a:extLst>
              <a:ext uri="{FF2B5EF4-FFF2-40B4-BE49-F238E27FC236}">
                <a16:creationId xmlns:a16="http://schemas.microsoft.com/office/drawing/2014/main" id="{9F184851-0D94-4166-0EE0-04D4962F0458}"/>
              </a:ext>
            </a:extLst>
          </p:cNvPr>
          <p:cNvPicPr>
            <a:picLocks noChangeAspect="1"/>
          </p:cNvPicPr>
          <p:nvPr/>
        </p:nvPicPr>
        <p:blipFill rotWithShape="1">
          <a:blip r:embed="rId3"/>
          <a:srcRect t="18566" b="27955"/>
          <a:stretch/>
        </p:blipFill>
        <p:spPr>
          <a:xfrm>
            <a:off x="609600" y="1600201"/>
            <a:ext cx="10972800" cy="3917032"/>
          </a:xfrm>
          <a:prstGeom prst="rect">
            <a:avLst/>
          </a:prstGeom>
          <a:noFill/>
        </p:spPr>
      </p:pic>
    </p:spTree>
    <p:extLst>
      <p:ext uri="{BB962C8B-B14F-4D97-AF65-F5344CB8AC3E}">
        <p14:creationId xmlns:p14="http://schemas.microsoft.com/office/powerpoint/2010/main" val="42169490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DBAEE-A94C-65BA-0037-280FB8442104}"/>
              </a:ext>
            </a:extLst>
          </p:cNvPr>
          <p:cNvSpPr>
            <a:spLocks noGrp="1"/>
          </p:cNvSpPr>
          <p:nvPr>
            <p:ph type="title"/>
          </p:nvPr>
        </p:nvSpPr>
        <p:spPr/>
        <p:txBody>
          <a:bodyPr/>
          <a:lstStyle/>
          <a:p>
            <a:r>
              <a:rPr lang="en-GB" b="1" dirty="0"/>
              <a:t>Verification – questions to ask</a:t>
            </a:r>
          </a:p>
        </p:txBody>
      </p:sp>
      <p:sp>
        <p:nvSpPr>
          <p:cNvPr id="3" name="Content Placeholder 2">
            <a:extLst>
              <a:ext uri="{FF2B5EF4-FFF2-40B4-BE49-F238E27FC236}">
                <a16:creationId xmlns:a16="http://schemas.microsoft.com/office/drawing/2014/main" id="{52D29276-123D-8831-3682-6E1FB10F58D8}"/>
              </a:ext>
            </a:extLst>
          </p:cNvPr>
          <p:cNvSpPr>
            <a:spLocks noGrp="1"/>
          </p:cNvSpPr>
          <p:nvPr>
            <p:ph idx="1"/>
          </p:nvPr>
        </p:nvSpPr>
        <p:spPr>
          <a:xfrm>
            <a:off x="609599" y="1600201"/>
            <a:ext cx="9913749" cy="3917032"/>
          </a:xfrm>
        </p:spPr>
        <p:txBody>
          <a:bodyPr>
            <a:normAutofit lnSpcReduction="10000"/>
          </a:bodyPr>
          <a:lstStyle/>
          <a:p>
            <a:r>
              <a:rPr lang="en-GB" dirty="0"/>
              <a:t>Is it really new?</a:t>
            </a:r>
          </a:p>
          <a:p>
            <a:r>
              <a:rPr lang="en-GB" dirty="0"/>
              <a:t>Is it both relevant and practical? Does it meet your needs?</a:t>
            </a:r>
          </a:p>
          <a:p>
            <a:r>
              <a:rPr lang="en-GB" dirty="0"/>
              <a:t>Whom will it involve?</a:t>
            </a:r>
          </a:p>
          <a:p>
            <a:r>
              <a:rPr lang="en-GB" dirty="0"/>
              <a:t>How much will it cost?</a:t>
            </a:r>
          </a:p>
          <a:p>
            <a:r>
              <a:rPr lang="en-GB" dirty="0"/>
              <a:t>How much will it save?</a:t>
            </a:r>
          </a:p>
          <a:p>
            <a:r>
              <a:rPr lang="en-GB" dirty="0"/>
              <a:t>Will it require more formal evaluation?</a:t>
            </a:r>
          </a:p>
        </p:txBody>
      </p:sp>
    </p:spTree>
    <p:extLst>
      <p:ext uri="{BB962C8B-B14F-4D97-AF65-F5344CB8AC3E}">
        <p14:creationId xmlns:p14="http://schemas.microsoft.com/office/powerpoint/2010/main" val="30926895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01B63-18AF-2A13-561C-A42B0A6965C2}"/>
              </a:ext>
            </a:extLst>
          </p:cNvPr>
          <p:cNvSpPr>
            <a:spLocks noGrp="1"/>
          </p:cNvSpPr>
          <p:nvPr>
            <p:ph type="title"/>
          </p:nvPr>
        </p:nvSpPr>
        <p:spPr/>
        <p:txBody>
          <a:bodyPr/>
          <a:lstStyle/>
          <a:p>
            <a:r>
              <a:rPr lang="en-GB" b="1" dirty="0"/>
              <a:t>Assignment</a:t>
            </a:r>
          </a:p>
        </p:txBody>
      </p:sp>
      <p:sp>
        <p:nvSpPr>
          <p:cNvPr id="3" name="Content Placeholder 2">
            <a:extLst>
              <a:ext uri="{FF2B5EF4-FFF2-40B4-BE49-F238E27FC236}">
                <a16:creationId xmlns:a16="http://schemas.microsoft.com/office/drawing/2014/main" id="{5B7D1169-9FD1-1BCD-E409-7915A72AD5E3}"/>
              </a:ext>
            </a:extLst>
          </p:cNvPr>
          <p:cNvSpPr>
            <a:spLocks noGrp="1"/>
          </p:cNvSpPr>
          <p:nvPr>
            <p:ph idx="1"/>
          </p:nvPr>
        </p:nvSpPr>
        <p:spPr/>
        <p:txBody>
          <a:bodyPr/>
          <a:lstStyle/>
          <a:p>
            <a:pPr marL="0" indent="0">
              <a:buNone/>
            </a:pPr>
            <a:r>
              <a:rPr lang="en-GB" i="1" dirty="0">
                <a:latin typeface="Arial" panose="020B0604020202020204" pitchFamily="34" charset="0"/>
                <a:ea typeface="Times New Roman" panose="02020603050405020304" pitchFamily="18" charset="0"/>
              </a:rPr>
              <a:t>Task 4 - </a:t>
            </a:r>
            <a:r>
              <a:rPr lang="en-GB" sz="3200" i="1" dirty="0">
                <a:effectLst/>
                <a:latin typeface="Arial" panose="020B0604020202020204" pitchFamily="34" charset="0"/>
                <a:ea typeface="Times New Roman" panose="02020603050405020304" pitchFamily="18" charset="0"/>
              </a:rPr>
              <a:t>The creativity process you have applied to identify possible solutions.</a:t>
            </a:r>
          </a:p>
          <a:p>
            <a:pPr marL="0" indent="0">
              <a:buNone/>
            </a:pPr>
            <a:endParaRPr lang="en-GB" dirty="0">
              <a:latin typeface="Arial" panose="020B0604020202020204" pitchFamily="34" charset="0"/>
            </a:endParaRPr>
          </a:p>
          <a:p>
            <a:pPr marL="0" indent="0">
              <a:buNone/>
            </a:pPr>
            <a:r>
              <a:rPr lang="en-GB" dirty="0">
                <a:latin typeface="Arial" panose="020B0604020202020204" pitchFamily="34" charset="0"/>
              </a:rPr>
              <a:t>Based on today’s session, what do you think you’ll write about in this section?</a:t>
            </a:r>
            <a:endParaRPr lang="en-GB" dirty="0"/>
          </a:p>
        </p:txBody>
      </p:sp>
    </p:spTree>
    <p:extLst>
      <p:ext uri="{BB962C8B-B14F-4D97-AF65-F5344CB8AC3E}">
        <p14:creationId xmlns:p14="http://schemas.microsoft.com/office/powerpoint/2010/main" val="21772043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891B9-5B1A-3185-0650-C6DDBEF01966}"/>
              </a:ext>
            </a:extLst>
          </p:cNvPr>
          <p:cNvSpPr>
            <a:spLocks noGrp="1"/>
          </p:cNvSpPr>
          <p:nvPr>
            <p:ph type="title"/>
          </p:nvPr>
        </p:nvSpPr>
        <p:spPr/>
        <p:txBody>
          <a:bodyPr/>
          <a:lstStyle/>
          <a:p>
            <a:r>
              <a:rPr lang="en-GB" b="1" dirty="0"/>
              <a:t>What we’ve learnt today</a:t>
            </a:r>
          </a:p>
        </p:txBody>
      </p:sp>
      <p:sp>
        <p:nvSpPr>
          <p:cNvPr id="3" name="Content Placeholder 2">
            <a:extLst>
              <a:ext uri="{FF2B5EF4-FFF2-40B4-BE49-F238E27FC236}">
                <a16:creationId xmlns:a16="http://schemas.microsoft.com/office/drawing/2014/main" id="{AF238247-412F-5562-B493-DFE2E0192FCA}"/>
              </a:ext>
            </a:extLst>
          </p:cNvPr>
          <p:cNvSpPr>
            <a:spLocks noGrp="1"/>
          </p:cNvSpPr>
          <p:nvPr>
            <p:ph idx="1"/>
          </p:nvPr>
        </p:nvSpPr>
        <p:spPr/>
        <p:txBody>
          <a:bodyPr/>
          <a:lstStyle/>
          <a:p>
            <a:r>
              <a:rPr lang="en-GB" dirty="0"/>
              <a:t>What is creativity</a:t>
            </a:r>
          </a:p>
          <a:p>
            <a:r>
              <a:rPr lang="en-GB" dirty="0"/>
              <a:t>The importance of lateral thinking – thinking outside the box</a:t>
            </a:r>
          </a:p>
          <a:p>
            <a:r>
              <a:rPr lang="en-GB"/>
              <a:t>How </a:t>
            </a:r>
            <a:r>
              <a:rPr lang="en-GB" dirty="0"/>
              <a:t>to be more creative – including spending time outside</a:t>
            </a:r>
          </a:p>
          <a:p>
            <a:r>
              <a:rPr lang="en-GB" dirty="0"/>
              <a:t>The creativity process</a:t>
            </a:r>
          </a:p>
          <a:p>
            <a:r>
              <a:rPr lang="en-GB" dirty="0"/>
              <a:t>How you incorporate this into your assignment</a:t>
            </a:r>
          </a:p>
        </p:txBody>
      </p:sp>
    </p:spTree>
    <p:extLst>
      <p:ext uri="{BB962C8B-B14F-4D97-AF65-F5344CB8AC3E}">
        <p14:creationId xmlns:p14="http://schemas.microsoft.com/office/powerpoint/2010/main" val="1985290214"/>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773</TotalTime>
  <Words>1574</Words>
  <Application>Microsoft Office PowerPoint</Application>
  <PresentationFormat>Widescreen</PresentationFormat>
  <Paragraphs>159</Paragraphs>
  <Slides>25</Slides>
  <Notes>23</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AkkuratLLWeb</vt:lpstr>
      <vt:lpstr>Aptos</vt:lpstr>
      <vt:lpstr>Arial</vt:lpstr>
      <vt:lpstr>Myriad Pro</vt:lpstr>
      <vt:lpstr>Sentinel</vt:lpstr>
      <vt:lpstr>Whitney</vt:lpstr>
      <vt:lpstr>ThemeUWTSD</vt:lpstr>
      <vt:lpstr>BMSW5013 Creativity and Innovation Week 2  Focus on Creativity</vt:lpstr>
      <vt:lpstr>Creativity is critical to the future of work. The Future of Jobs Report 2023 ranked analytical thinking and creative thinking as the first and second most important skills that workers will need to have in the future (World Economic Forum, 2023).</vt:lpstr>
      <vt:lpstr>‘Coming up with novel solutions to problems’ – John Bessant</vt:lpstr>
      <vt:lpstr>What is Creativity?</vt:lpstr>
      <vt:lpstr>What is Creativity? (continued)</vt:lpstr>
      <vt:lpstr>Blocks to Creativity</vt:lpstr>
      <vt:lpstr>The best innovators have 5 habits:</vt:lpstr>
      <vt:lpstr>How to be more creative</vt:lpstr>
      <vt:lpstr>Thinking Outside the Box</vt:lpstr>
      <vt:lpstr>How to be more Creative (Continued)</vt:lpstr>
      <vt:lpstr>PowerPoint Presentation</vt:lpstr>
      <vt:lpstr>Go Outside!</vt:lpstr>
      <vt:lpstr>Being more Creative - Brainstorming</vt:lpstr>
      <vt:lpstr>Let’s try Brainstorming!</vt:lpstr>
      <vt:lpstr>Internal Innovation Funnel</vt:lpstr>
      <vt:lpstr>De Bono’s Six Thinking Hats</vt:lpstr>
      <vt:lpstr>What’s your Idea for your assignment?</vt:lpstr>
      <vt:lpstr>Design Thinking</vt:lpstr>
      <vt:lpstr>The Creative Process</vt:lpstr>
      <vt:lpstr>Preparation</vt:lpstr>
      <vt:lpstr>Incubation</vt:lpstr>
      <vt:lpstr>Illumination – your ideas appear</vt:lpstr>
      <vt:lpstr>Verification – questions to ask</vt:lpstr>
      <vt:lpstr>Assignment</vt:lpstr>
      <vt:lpstr>What we’ve learnt today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BMSW5013 Creativity and Innovation Week 1</dc:title>
  <dc:creator>Julie Thomas</dc:creator>
  <cp:lastModifiedBy>Julie Thomas</cp:lastModifiedBy>
  <cp:revision>1</cp:revision>
  <cp:lastPrinted>2024-01-29T09:02:36Z</cp:lastPrinted>
  <dcterms:created xsi:type="dcterms:W3CDTF">2024-01-24T10:47:20Z</dcterms:created>
  <dcterms:modified xsi:type="dcterms:W3CDTF">2025-01-17T14:10:49Z</dcterms:modified>
</cp:coreProperties>
</file>