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2"/>
  </p:notesMasterIdLst>
  <p:sldIdLst>
    <p:sldId id="719" r:id="rId24"/>
    <p:sldId id="715" r:id="rId25"/>
    <p:sldId id="331" r:id="rId26"/>
    <p:sldId id="293" r:id="rId27"/>
    <p:sldId id="716" r:id="rId28"/>
    <p:sldId id="723" r:id="rId29"/>
    <p:sldId id="724" r:id="rId30"/>
    <p:sldId id="72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5F5B63-76AD-4D68-AC02-C236CFC17AB4}" v="9" dt="2023-01-30T23:05:02.1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77253"/>
  </p:normalViewPr>
  <p:slideViewPr>
    <p:cSldViewPr snapToGrid="0">
      <p:cViewPr varScale="1">
        <p:scale>
          <a:sx n="78" d="100"/>
          <a:sy n="78" d="100"/>
        </p:scale>
        <p:origin x="77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725F5B63-76AD-4D68-AC02-C236CFC17AB4}"/>
    <pc:docChg chg="undo custSel delSld modSld">
      <pc:chgData name="Stalin Jacob Wilson Packia Dhas" userId="050d7d71-3621-4503-95e8-1c9a9d962492" providerId="ADAL" clId="{725F5B63-76AD-4D68-AC02-C236CFC17AB4}" dt="2023-01-30T22:47:20.376" v="365" actId="20577"/>
      <pc:docMkLst>
        <pc:docMk/>
      </pc:docMkLst>
      <pc:sldChg chg="modSp mod">
        <pc:chgData name="Stalin Jacob Wilson Packia Dhas" userId="050d7d71-3621-4503-95e8-1c9a9d962492" providerId="ADAL" clId="{725F5B63-76AD-4D68-AC02-C236CFC17AB4}" dt="2023-01-30T22:47:20.376" v="365" actId="20577"/>
        <pc:sldMkLst>
          <pc:docMk/>
          <pc:sldMk cId="376590867" sldId="293"/>
        </pc:sldMkLst>
        <pc:spChg chg="mod">
          <ac:chgData name="Stalin Jacob Wilson Packia Dhas" userId="050d7d71-3621-4503-95e8-1c9a9d962492" providerId="ADAL" clId="{725F5B63-76AD-4D68-AC02-C236CFC17AB4}" dt="2023-01-30T22:47:20.376" v="365" actId="20577"/>
          <ac:spMkLst>
            <pc:docMk/>
            <pc:sldMk cId="376590867" sldId="293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725F5B63-76AD-4D68-AC02-C236CFC17AB4}" dt="2023-01-30T22:25:57.399" v="88" actId="27636"/>
        <pc:sldMkLst>
          <pc:docMk/>
          <pc:sldMk cId="1572649805" sldId="331"/>
        </pc:sldMkLst>
        <pc:spChg chg="mod">
          <ac:chgData name="Stalin Jacob Wilson Packia Dhas" userId="050d7d71-3621-4503-95e8-1c9a9d962492" providerId="ADAL" clId="{725F5B63-76AD-4D68-AC02-C236CFC17AB4}" dt="2023-01-30T22:25:57.399" v="88" actId="27636"/>
          <ac:spMkLst>
            <pc:docMk/>
            <pc:sldMk cId="1572649805" sldId="331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725F5B63-76AD-4D68-AC02-C236CFC17AB4}" dt="2023-01-30T22:16:55.984" v="67" actId="20577"/>
        <pc:sldMkLst>
          <pc:docMk/>
          <pc:sldMk cId="3581411444" sldId="715"/>
        </pc:sldMkLst>
        <pc:spChg chg="mod">
          <ac:chgData name="Stalin Jacob Wilson Packia Dhas" userId="050d7d71-3621-4503-95e8-1c9a9d962492" providerId="ADAL" clId="{725F5B63-76AD-4D68-AC02-C236CFC17AB4}" dt="2023-01-30T22:16:55.984" v="67" actId="20577"/>
          <ac:spMkLst>
            <pc:docMk/>
            <pc:sldMk cId="3581411444" sldId="715"/>
            <ac:spMk id="2" creationId="{9843DB1F-90B0-42CC-ABF2-3259D70B3186}"/>
          </ac:spMkLst>
        </pc:spChg>
      </pc:sldChg>
      <pc:sldChg chg="modSp mod">
        <pc:chgData name="Stalin Jacob Wilson Packia Dhas" userId="050d7d71-3621-4503-95e8-1c9a9d962492" providerId="ADAL" clId="{725F5B63-76AD-4D68-AC02-C236CFC17AB4}" dt="2023-01-30T22:41:27.400" v="312" actId="403"/>
        <pc:sldMkLst>
          <pc:docMk/>
          <pc:sldMk cId="3531350373" sldId="716"/>
        </pc:sldMkLst>
        <pc:graphicFrameChg chg="modGraphic">
          <ac:chgData name="Stalin Jacob Wilson Packia Dhas" userId="050d7d71-3621-4503-95e8-1c9a9d962492" providerId="ADAL" clId="{725F5B63-76AD-4D68-AC02-C236CFC17AB4}" dt="2023-01-30T22:41:27.400" v="312" actId="403"/>
          <ac:graphicFrameMkLst>
            <pc:docMk/>
            <pc:sldMk cId="3531350373" sldId="716"/>
            <ac:graphicFrameMk id="5" creationId="{F79F270E-E590-A342-8D2F-5DA6E38AA5D3}"/>
          </ac:graphicFrameMkLst>
        </pc:graphicFrameChg>
      </pc:sldChg>
      <pc:sldChg chg="modSp mod">
        <pc:chgData name="Stalin Jacob Wilson Packia Dhas" userId="050d7d71-3621-4503-95e8-1c9a9d962492" providerId="ADAL" clId="{725F5B63-76AD-4D68-AC02-C236CFC17AB4}" dt="2023-01-30T22:16:24.401" v="3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725F5B63-76AD-4D68-AC02-C236CFC17AB4}" dt="2023-01-30T22:16:24.401" v="3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addSp modSp mod">
        <pc:chgData name="Stalin Jacob Wilson Packia Dhas" userId="050d7d71-3621-4503-95e8-1c9a9d962492" providerId="ADAL" clId="{725F5B63-76AD-4D68-AC02-C236CFC17AB4}" dt="2023-01-30T22:41:04.895" v="311" actId="14100"/>
        <pc:sldMkLst>
          <pc:docMk/>
          <pc:sldMk cId="1580573591" sldId="723"/>
        </pc:sldMkLst>
        <pc:spChg chg="mod">
          <ac:chgData name="Stalin Jacob Wilson Packia Dhas" userId="050d7d71-3621-4503-95e8-1c9a9d962492" providerId="ADAL" clId="{725F5B63-76AD-4D68-AC02-C236CFC17AB4}" dt="2023-01-30T22:40:46.505" v="309" actId="20577"/>
          <ac:spMkLst>
            <pc:docMk/>
            <pc:sldMk cId="1580573591" sldId="723"/>
            <ac:spMk id="3" creationId="{00000000-0000-0000-0000-000000000000}"/>
          </ac:spMkLst>
        </pc:spChg>
        <pc:graphicFrameChg chg="add mod modGraphic">
          <ac:chgData name="Stalin Jacob Wilson Packia Dhas" userId="050d7d71-3621-4503-95e8-1c9a9d962492" providerId="ADAL" clId="{725F5B63-76AD-4D68-AC02-C236CFC17AB4}" dt="2023-01-30T22:40:24.918" v="297" actId="1076"/>
          <ac:graphicFrameMkLst>
            <pc:docMk/>
            <pc:sldMk cId="1580573591" sldId="723"/>
            <ac:graphicFrameMk id="5" creationId="{47132CDE-3882-3312-5C1B-66B6FEF29742}"/>
          </ac:graphicFrameMkLst>
        </pc:graphicFrameChg>
        <pc:graphicFrameChg chg="add mod modGraphic">
          <ac:chgData name="Stalin Jacob Wilson Packia Dhas" userId="050d7d71-3621-4503-95e8-1c9a9d962492" providerId="ADAL" clId="{725F5B63-76AD-4D68-AC02-C236CFC17AB4}" dt="2023-01-30T22:41:04.895" v="311" actId="14100"/>
          <ac:graphicFrameMkLst>
            <pc:docMk/>
            <pc:sldMk cId="1580573591" sldId="723"/>
            <ac:graphicFrameMk id="6" creationId="{02673682-9E9F-BD77-5443-A63D7A99C2E9}"/>
          </ac:graphicFrameMkLst>
        </pc:graphicFrameChg>
      </pc:sldChg>
      <pc:sldChg chg="addSp delSp modSp mod">
        <pc:chgData name="Stalin Jacob Wilson Packia Dhas" userId="050d7d71-3621-4503-95e8-1c9a9d962492" providerId="ADAL" clId="{725F5B63-76AD-4D68-AC02-C236CFC17AB4}" dt="2023-01-30T22:46:08.833" v="354" actId="20577"/>
        <pc:sldMkLst>
          <pc:docMk/>
          <pc:sldMk cId="4130696742" sldId="724"/>
        </pc:sldMkLst>
        <pc:spChg chg="mod">
          <ac:chgData name="Stalin Jacob Wilson Packia Dhas" userId="050d7d71-3621-4503-95e8-1c9a9d962492" providerId="ADAL" clId="{725F5B63-76AD-4D68-AC02-C236CFC17AB4}" dt="2023-01-30T22:46:08.833" v="354" actId="20577"/>
          <ac:spMkLst>
            <pc:docMk/>
            <pc:sldMk cId="4130696742" sldId="724"/>
            <ac:spMk id="3" creationId="{00000000-0000-0000-0000-000000000000}"/>
          </ac:spMkLst>
        </pc:spChg>
        <pc:graphicFrameChg chg="add del mod">
          <ac:chgData name="Stalin Jacob Wilson Packia Dhas" userId="050d7d71-3621-4503-95e8-1c9a9d962492" providerId="ADAL" clId="{725F5B63-76AD-4D68-AC02-C236CFC17AB4}" dt="2023-01-30T22:42:32.957" v="314"/>
          <ac:graphicFrameMkLst>
            <pc:docMk/>
            <pc:sldMk cId="4130696742" sldId="724"/>
            <ac:graphicFrameMk id="4" creationId="{1D33D7A1-F4F7-B342-A4EB-C9AC8CE597FC}"/>
          </ac:graphicFrameMkLst>
        </pc:graphicFrameChg>
        <pc:graphicFrameChg chg="add del mod">
          <ac:chgData name="Stalin Jacob Wilson Packia Dhas" userId="050d7d71-3621-4503-95e8-1c9a9d962492" providerId="ADAL" clId="{725F5B63-76AD-4D68-AC02-C236CFC17AB4}" dt="2023-01-30T22:42:50.003" v="318" actId="478"/>
          <ac:graphicFrameMkLst>
            <pc:docMk/>
            <pc:sldMk cId="4130696742" sldId="724"/>
            <ac:graphicFrameMk id="5" creationId="{B04EF61D-7297-73E6-3D72-BCE6DEF80E3F}"/>
          </ac:graphicFrameMkLst>
        </pc:graphicFrameChg>
      </pc:sldChg>
      <pc:sldChg chg="del">
        <pc:chgData name="Stalin Jacob Wilson Packia Dhas" userId="050d7d71-3621-4503-95e8-1c9a9d962492" providerId="ADAL" clId="{725F5B63-76AD-4D68-AC02-C236CFC17AB4}" dt="2023-01-30T22:46:20.745" v="355" actId="47"/>
        <pc:sldMkLst>
          <pc:docMk/>
          <pc:sldMk cId="985992287" sldId="72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6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5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5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9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679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476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CBFA78F-4FCD-4A38-996D-E8A8F91BBDB7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253B-53A8-4324-83C6-3D9C6C6631E3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4BFE0A-38D0-41C2-A51E-90141F98406B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21C4A6B-F3FB-4850-B085-AEABD9A49FE9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48DCC-07AF-4AE5-BB77-BA491B56305F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24D65D-88B6-4F0E-B496-051FFE8B032A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09E09B4-420D-4843-9CA2-2E59BBD2C14F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E90282B-4FCA-4A53-ACA1-F9470E6297A1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05204-9594-4729-8968-960B2FC44DC3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763F3A-CEF4-4C2E-95E3-87492F74D09A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C6AAC6E-0590-4977-8C2D-843FAD233466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F620BF3-5912-4CB7-B539-68210E3DC190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5D31-345E-4DA6-977F-2A3BF5C740D3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4C4EE9-61BE-41CA-92E1-A01485DFB80B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6BCD2-D978-4681-8147-2B691EE0367C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B8378B3-6B52-453A-A57F-3D6A4A43FCC0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9482D-CFEA-42F4-BE3A-A33F55F4DB75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AD783F-C485-40D7-8BE4-ADFAE81BABA5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DC5F6D-D6FA-4A7F-AAAB-0A74FEE79F65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55A54142-85A1-457F-BDB8-23A2C86554F0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20347-27CC-4EEE-A01C-1574153AE422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263F8F-A5E5-44C3-B734-29F79F4EAEEF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25A27CE-7AF9-4A0F-8B66-E89DDAF59842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B873F14-DCC1-40FB-8E52-E2B50C06E1D4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A152-4560-4F48-94EB-12519B118241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F63A474-5F3D-4A1D-9E1C-1B511087CBD3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D8739F5-EC83-4283-A400-2411E58F3066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0714D58E-9281-4895-A69B-08EE24C25D57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45738-A2C5-4370-BD7C-4C59B530D394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FEDE911-8A34-4C56-AFD2-D5D6CB16A9EE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36112E0-BDA4-443E-A666-0D8AA58CE3E9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4088A73-72CA-4499-9E79-319B16D7E5DB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D660-8A66-467F-80B5-018E9E1D9234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657887-EC25-42B5-9BF0-B09476CB92CE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96ECB27-FA7A-4589-9430-69D063F68DFA}" type="datetime1">
              <a:rPr lang="en-GB" noProof="0" smtClean="0"/>
              <a:t>30/01/2023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0651B9C-3C1A-461B-AF2F-5228797086C1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F5D08-75A2-4BDE-AE51-365774DEDB02}" type="datetime1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E733BC-2808-4721-BFA4-74A265E02780}" type="datetime1">
              <a:rPr lang="en-GB" smtClean="0"/>
              <a:t>30/01/2023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Engineering</a:t>
            </a:r>
          </a:p>
          <a:p>
            <a:r>
              <a:rPr lang="en-GB" sz="4800" dirty="0"/>
              <a:t>(ACDA5001)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422" y="1704914"/>
            <a:ext cx="10936434" cy="4546043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109538">
              <a:lnSpc>
                <a:spcPct val="150000"/>
              </a:lnSpc>
              <a:tabLst>
                <a:tab pos="512763" algn="l"/>
              </a:tabLst>
            </a:pP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Module Name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</a:t>
            </a:r>
            <a:r>
              <a:rPr lang="en-US" sz="3200" dirty="0">
                <a:latin typeface="+mn-lt"/>
              </a:rPr>
              <a:t>	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: Electrical Engineering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Module Code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	: ACDA5001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Credits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			: 20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Level 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		: 5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Pre – Requisites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: None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Lecturer	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	: Stalin Jacob</a:t>
            </a:r>
            <a:b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Lecturer Email ID</a:t>
            </a:r>
            <a:r>
              <a:rPr lang="en-US" sz="32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	: s.wpackiadhas@uwtsd.ac.uk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39105" y="293558"/>
            <a:ext cx="6158575" cy="711675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bg1"/>
                </a:solidFill>
              </a:rPr>
              <a:t>Module Descriptor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2873EE-E835-55F8-6946-4B5A20C88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50B290-9A81-CD5A-2C5B-A6C3F250F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3581411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5663937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288" y="1262462"/>
            <a:ext cx="11216503" cy="5256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900" b="1" kern="1200" dirty="0">
                <a:solidFill>
                  <a:schemeClr val="tx1"/>
                </a:solidFill>
                <a:ea typeface="+mj-ea"/>
                <a:cs typeface="+mj-cs"/>
              </a:rPr>
              <a:t>Aim: </a:t>
            </a:r>
          </a:p>
          <a:p>
            <a:pPr marL="342900" lvl="0" indent="-342900" algn="just" fontAlgn="base" hangingPunct="0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develop a knowledge of circuit theory and principles and a critical understanding and analysis of AC and DC electrical and electronic systems.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900" b="1" dirty="0"/>
              <a:t>Learning Outcome: </a:t>
            </a:r>
          </a:p>
          <a:p>
            <a:pPr marL="0" indent="0">
              <a:buNone/>
            </a:pPr>
            <a:r>
              <a:rPr lang="en-GB" b="1" dirty="0"/>
              <a:t>Upon the successful completion of this module, the student should be able to: </a:t>
            </a:r>
          </a:p>
          <a:p>
            <a:pPr marL="342900" lvl="0" indent="-342900" algn="just" hangingPunct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Critically Analyse and evaluate AC and DC electrical circuits and systems including Three Phase Systems</a:t>
            </a:r>
          </a:p>
          <a:p>
            <a:pPr marL="342900" lvl="0" indent="-342900" algn="just" hangingPunct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Perform critical analysis and detailed simulation of relevant circuits. 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Electrical Engineering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649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2065" y="223029"/>
            <a:ext cx="5273964" cy="734168"/>
          </a:xfrm>
        </p:spPr>
        <p:txBody>
          <a:bodyPr>
            <a:normAutofit fontScale="90000"/>
          </a:bodyPr>
          <a:lstStyle/>
          <a:p>
            <a:pPr algn="l"/>
            <a:r>
              <a:rPr lang="en-IN" sz="4897" dirty="0">
                <a:solidFill>
                  <a:schemeClr val="bg1"/>
                </a:solidFill>
              </a:rPr>
              <a:t>Module Descriptor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652" y="1339233"/>
            <a:ext cx="9879361" cy="52957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200" b="1" dirty="0"/>
              <a:t>Indicative Content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Circuit theorems and application to complex AC &amp; DC networks and electronic circuits. 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Complex Power calculations.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Power Factor and Power Factor Correction.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Maximum Power Transfer for resistive and reactive circuits.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Three Phase circuits.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Star-Delta and Delta-Star transformations.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Equivalent circuits for transformers.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Complex wave analysis.</a:t>
            </a:r>
          </a:p>
          <a:p>
            <a:pPr marL="65405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GB" sz="3600" dirty="0">
                <a:effectLst/>
                <a:ea typeface="Times New Roman" panose="02020603050405020304" pitchFamily="18" charset="0"/>
              </a:rPr>
              <a:t>Laplace </a:t>
            </a:r>
            <a:r>
              <a:rPr lang="en-GB" sz="3600">
                <a:effectLst/>
                <a:ea typeface="Times New Roman" panose="02020603050405020304" pitchFamily="18" charset="0"/>
              </a:rPr>
              <a:t>Transforms.</a:t>
            </a: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420DC4-564A-68B7-8780-49C26E61A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90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Study ti</a:t>
            </a:r>
            <a:r>
              <a:rPr lang="en-US" sz="4800" dirty="0"/>
              <a:t>me allocation</a:t>
            </a:r>
            <a:br>
              <a:rPr lang="en-US" sz="6600" dirty="0"/>
            </a:br>
            <a:br>
              <a:rPr lang="en-US" sz="6600" dirty="0"/>
            </a:br>
            <a:br>
              <a:rPr lang="en-US" sz="6600" dirty="0"/>
            </a:br>
            <a:br>
              <a:rPr lang="en-US" sz="6600" dirty="0"/>
            </a:br>
            <a:br>
              <a:rPr lang="en-US" sz="6600" dirty="0"/>
            </a:b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000" b="1" dirty="0">
                <a:solidFill>
                  <a:schemeClr val="bg1"/>
                </a:solidFill>
              </a:rPr>
              <a:t>Module Descriptor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79F270E-E590-A342-8D2F-5DA6E38AA5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076919"/>
              </p:ext>
            </p:extLst>
          </p:nvPr>
        </p:nvGraphicFramePr>
        <p:xfrm>
          <a:off x="1058606" y="2601909"/>
          <a:ext cx="9793455" cy="2766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4485">
                  <a:extLst>
                    <a:ext uri="{9D8B030D-6E8A-4147-A177-3AD203B41FA5}">
                      <a16:colId xmlns:a16="http://schemas.microsoft.com/office/drawing/2014/main" val="1032521080"/>
                    </a:ext>
                  </a:extLst>
                </a:gridCol>
                <a:gridCol w="3264485">
                  <a:extLst>
                    <a:ext uri="{9D8B030D-6E8A-4147-A177-3AD203B41FA5}">
                      <a16:colId xmlns:a16="http://schemas.microsoft.com/office/drawing/2014/main" val="3761405316"/>
                    </a:ext>
                  </a:extLst>
                </a:gridCol>
                <a:gridCol w="3264485">
                  <a:extLst>
                    <a:ext uri="{9D8B030D-6E8A-4147-A177-3AD203B41FA5}">
                      <a16:colId xmlns:a16="http://schemas.microsoft.com/office/drawing/2014/main" val="3078829855"/>
                    </a:ext>
                  </a:extLst>
                </a:gridCol>
              </a:tblGrid>
              <a:tr h="55325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Activity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Hours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230335"/>
                  </a:ext>
                </a:extLst>
              </a:tr>
              <a:tr h="553257">
                <a:tc>
                  <a:txBody>
                    <a:bodyPr/>
                    <a:lstStyle/>
                    <a:p>
                      <a:r>
                        <a:rPr lang="en-GB" sz="2400" dirty="0"/>
                        <a:t>Scheduled learning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262528"/>
                  </a:ext>
                </a:extLst>
              </a:tr>
              <a:tr h="553257">
                <a:tc>
                  <a:txBody>
                    <a:bodyPr/>
                    <a:lstStyle/>
                    <a:p>
                      <a:r>
                        <a:rPr lang="en-GB" sz="2400" dirty="0"/>
                        <a:t>Independent learning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92313"/>
                  </a:ext>
                </a:extLst>
              </a:tr>
              <a:tr h="553257">
                <a:tc>
                  <a:txBody>
                    <a:bodyPr/>
                    <a:lstStyle/>
                    <a:p>
                      <a:r>
                        <a:rPr lang="en-GB" sz="2400" dirty="0"/>
                        <a:t>Placement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253776"/>
                  </a:ext>
                </a:extLst>
              </a:tr>
              <a:tr h="553257">
                <a:tc>
                  <a:txBody>
                    <a:bodyPr/>
                    <a:lstStyle/>
                    <a:p>
                      <a:r>
                        <a:rPr lang="en-GB" sz="2400" b="1" dirty="0"/>
                        <a:t>TOTAL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8365904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DAF98-12B5-0885-8358-D1F1E82B7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813718-BD7C-54AE-A963-7C90E273F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350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12" y="184108"/>
            <a:ext cx="5028487" cy="734168"/>
          </a:xfrm>
        </p:spPr>
        <p:txBody>
          <a:bodyPr>
            <a:normAutofit fontScale="90000"/>
          </a:bodyPr>
          <a:lstStyle/>
          <a:p>
            <a:pPr algn="l"/>
            <a:r>
              <a:rPr lang="en-IN" sz="4897" dirty="0">
                <a:solidFill>
                  <a:schemeClr val="bg1"/>
                </a:solidFill>
              </a:rPr>
              <a:t>Module Descriptor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526" y="1339233"/>
            <a:ext cx="11067190" cy="5122548"/>
          </a:xfrm>
        </p:spPr>
        <p:txBody>
          <a:bodyPr>
            <a:normAutofit/>
          </a:bodyPr>
          <a:lstStyle/>
          <a:p>
            <a:pPr marL="574675" indent="-574675">
              <a:lnSpc>
                <a:spcPct val="120000"/>
              </a:lnSpc>
              <a:buNone/>
            </a:pPr>
            <a:r>
              <a:rPr lang="en-US" sz="4400" b="1" kern="1200" dirty="0">
                <a:solidFill>
                  <a:schemeClr val="tx1"/>
                </a:solidFill>
                <a:ea typeface="+mj-ea"/>
                <a:cs typeface="+mj-cs"/>
              </a:rPr>
              <a:t>Mode of Assessment: Coursework</a:t>
            </a:r>
          </a:p>
          <a:p>
            <a:pPr marL="574675" indent="-574675">
              <a:lnSpc>
                <a:spcPct val="120000"/>
              </a:lnSpc>
              <a:buNone/>
            </a:pPr>
            <a:r>
              <a:rPr lang="en-US" sz="3200" b="1" kern="1200" dirty="0">
                <a:solidFill>
                  <a:schemeClr val="tx1"/>
                </a:solidFill>
                <a:ea typeface="+mj-ea"/>
                <a:cs typeface="+mj-cs"/>
              </a:rPr>
              <a:t>Assessment Component 1 – Coursework</a:t>
            </a:r>
          </a:p>
          <a:p>
            <a:pPr marL="574675" indent="-574675">
              <a:lnSpc>
                <a:spcPct val="120000"/>
              </a:lnSpc>
              <a:buNone/>
            </a:pPr>
            <a:endParaRPr lang="en-US" sz="3200" b="1" kern="1200" dirty="0">
              <a:solidFill>
                <a:schemeClr val="tx1"/>
              </a:solidFill>
              <a:ea typeface="+mj-ea"/>
              <a:cs typeface="+mj-cs"/>
            </a:endParaRPr>
          </a:p>
          <a:p>
            <a:pPr marL="574675" indent="-574675">
              <a:lnSpc>
                <a:spcPct val="120000"/>
              </a:lnSpc>
              <a:buNone/>
            </a:pPr>
            <a:endParaRPr lang="en-US" sz="3200" b="1" kern="1200" dirty="0">
              <a:solidFill>
                <a:schemeClr val="tx1"/>
              </a:solidFill>
              <a:ea typeface="+mj-ea"/>
              <a:cs typeface="+mj-cs"/>
            </a:endParaRPr>
          </a:p>
          <a:p>
            <a:pPr marL="574675" indent="-574675">
              <a:lnSpc>
                <a:spcPct val="120000"/>
              </a:lnSpc>
              <a:buNone/>
            </a:pPr>
            <a:r>
              <a:rPr lang="en-US" sz="3200" b="1" kern="1200" dirty="0">
                <a:solidFill>
                  <a:schemeClr val="tx1"/>
                </a:solidFill>
                <a:ea typeface="+mj-ea"/>
                <a:cs typeface="+mj-cs"/>
              </a:rPr>
              <a:t>Assessment Component 2 – Written Exam</a:t>
            </a:r>
          </a:p>
          <a:p>
            <a:pPr marL="574675" indent="-574675">
              <a:lnSpc>
                <a:spcPct val="120000"/>
              </a:lnSpc>
              <a:buNone/>
            </a:pPr>
            <a:endParaRPr lang="en-US" sz="9800" kern="1200" dirty="0">
              <a:solidFill>
                <a:schemeClr val="tx1"/>
              </a:solidFill>
              <a:ea typeface="+mj-ea"/>
              <a:cs typeface="+mj-cs"/>
            </a:endParaRPr>
          </a:p>
          <a:p>
            <a:pPr marL="574675" indent="-574675">
              <a:lnSpc>
                <a:spcPct val="120000"/>
              </a:lnSpc>
              <a:buNone/>
            </a:pPr>
            <a:endParaRPr lang="en-US" sz="9800" kern="1200" dirty="0">
              <a:solidFill>
                <a:schemeClr val="tx1"/>
              </a:solidFill>
              <a:ea typeface="+mj-ea"/>
              <a:cs typeface="+mj-cs"/>
            </a:endParaRPr>
          </a:p>
          <a:p>
            <a:pPr marL="574675" indent="-574675">
              <a:lnSpc>
                <a:spcPct val="120000"/>
              </a:lnSpc>
              <a:buNone/>
            </a:pPr>
            <a:endParaRPr lang="en-US" sz="7000" b="1" kern="1200" dirty="0">
              <a:solidFill>
                <a:schemeClr val="tx1"/>
              </a:solidFill>
              <a:ea typeface="+mj-ea"/>
              <a:cs typeface="+mj-cs"/>
            </a:endParaRPr>
          </a:p>
          <a:p>
            <a:pPr marL="803275">
              <a:lnSpc>
                <a:spcPct val="120000"/>
              </a:lnSpc>
            </a:pPr>
            <a:endParaRPr lang="en-IN" b="1" dirty="0"/>
          </a:p>
          <a:p>
            <a:pPr marL="803275">
              <a:lnSpc>
                <a:spcPct val="120000"/>
              </a:lnSpc>
            </a:pPr>
            <a:endParaRPr lang="en-US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CA9460-D119-B35A-FFA7-A69834718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132CDE-3882-3312-5C1B-66B6FEF297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398725"/>
              </p:ext>
            </p:extLst>
          </p:nvPr>
        </p:nvGraphicFramePr>
        <p:xfrm>
          <a:off x="1505712" y="2896688"/>
          <a:ext cx="7751438" cy="10646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10206">
                  <a:extLst>
                    <a:ext uri="{9D8B030D-6E8A-4147-A177-3AD203B41FA5}">
                      <a16:colId xmlns:a16="http://schemas.microsoft.com/office/drawing/2014/main" val="1153144339"/>
                    </a:ext>
                  </a:extLst>
                </a:gridCol>
                <a:gridCol w="2264754">
                  <a:extLst>
                    <a:ext uri="{9D8B030D-6E8A-4147-A177-3AD203B41FA5}">
                      <a16:colId xmlns:a16="http://schemas.microsoft.com/office/drawing/2014/main" val="3847327031"/>
                    </a:ext>
                  </a:extLst>
                </a:gridCol>
                <a:gridCol w="1776478">
                  <a:extLst>
                    <a:ext uri="{9D8B030D-6E8A-4147-A177-3AD203B41FA5}">
                      <a16:colId xmlns:a16="http://schemas.microsoft.com/office/drawing/2014/main" val="955615442"/>
                    </a:ext>
                  </a:extLst>
                </a:gridCol>
              </a:tblGrid>
              <a:tr h="532312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Mode of assessment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Volume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Weighting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4603631"/>
                  </a:ext>
                </a:extLst>
              </a:tr>
              <a:tr h="532312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Assignment 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2000 Words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50%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508897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2673682-9E9F-BD77-5443-A63D7A99C2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071076"/>
              </p:ext>
            </p:extLst>
          </p:nvPr>
        </p:nvGraphicFramePr>
        <p:xfrm>
          <a:off x="1505713" y="5037151"/>
          <a:ext cx="7751437" cy="9954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10206">
                  <a:extLst>
                    <a:ext uri="{9D8B030D-6E8A-4147-A177-3AD203B41FA5}">
                      <a16:colId xmlns:a16="http://schemas.microsoft.com/office/drawing/2014/main" val="710366399"/>
                    </a:ext>
                  </a:extLst>
                </a:gridCol>
                <a:gridCol w="2264753">
                  <a:extLst>
                    <a:ext uri="{9D8B030D-6E8A-4147-A177-3AD203B41FA5}">
                      <a16:colId xmlns:a16="http://schemas.microsoft.com/office/drawing/2014/main" val="64203605"/>
                    </a:ext>
                  </a:extLst>
                </a:gridCol>
                <a:gridCol w="1776478">
                  <a:extLst>
                    <a:ext uri="{9D8B030D-6E8A-4147-A177-3AD203B41FA5}">
                      <a16:colId xmlns:a16="http://schemas.microsoft.com/office/drawing/2014/main" val="1927086423"/>
                    </a:ext>
                  </a:extLst>
                </a:gridCol>
              </a:tblGrid>
              <a:tr h="497717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Mode of assessment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Volume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Weighting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5139679"/>
                  </a:ext>
                </a:extLst>
              </a:tr>
              <a:tr h="497717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Exam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>
                          <a:effectLst/>
                        </a:rPr>
                        <a:t>2 Hours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50%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83231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0573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5728" y="188607"/>
            <a:ext cx="5663937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288" y="1262462"/>
            <a:ext cx="11216503" cy="5256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Reading Book:</a:t>
            </a:r>
            <a:endParaRPr lang="en-US" sz="3600" b="1" dirty="0">
              <a:ea typeface="+mj-ea"/>
              <a:cs typeface="+mj-cs"/>
            </a:endParaRPr>
          </a:p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Nilsson, J. and Riedel, S. (2010) 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Electric Circuits, 9</a:t>
            </a:r>
            <a:r>
              <a:rPr lang="en-GB" sz="2400" i="1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Ed,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Boston: Prentice Hall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Bird, J. (2010) 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Electrical Circuit Theory and Technology,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</a:t>
            </a:r>
            <a:r>
              <a:rPr lang="en-GB" sz="24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Ed,  Oxford: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Newnes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(2010)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Bird, J. (2010) 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Electrical and Electronic Principles and Technology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4th Ed.  Oxford: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Newnes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GB" sz="4000" dirty="0">
              <a:effectLst/>
              <a:latin typeface="+mn-lt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600" b="1" dirty="0">
                <a:latin typeface="+mn-lt"/>
              </a:rPr>
              <a:t>Reference Book: </a:t>
            </a:r>
            <a:endParaRPr lang="en-GB" sz="4800" b="1" dirty="0"/>
          </a:p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Cathey, J. J. (2011) </a:t>
            </a:r>
            <a:r>
              <a:rPr lang="en-GB" sz="24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Schaum's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Outline of Electronic Devices and Circuits 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</a:t>
            </a:r>
            <a:r>
              <a:rPr lang="en-GB" sz="24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nd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Ed, New York: McGraw Hill.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Agarwal, A. and Lang, J. (2005) </a:t>
            </a:r>
            <a:r>
              <a:rPr lang="en-GB" sz="24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Foundations of Analog and Digital Electronic Circuits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Amsterdam: Morgan Kaufmann.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i="1">
                <a:solidFill>
                  <a:schemeClr val="bg1">
                    <a:lumMod val="65000"/>
                  </a:schemeClr>
                </a:solidFill>
              </a:rPr>
              <a:t>Electrical Engineering</a:t>
            </a:r>
            <a:endParaRPr lang="en-US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696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4000" b="1" dirty="0">
                <a:solidFill>
                  <a:schemeClr val="bg1"/>
                </a:solidFill>
              </a:rPr>
              <a:t>Module Descriptor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448</Words>
  <Application>Microsoft Office PowerPoint</Application>
  <PresentationFormat>Widescreen</PresentationFormat>
  <Paragraphs>100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8</vt:i4>
      </vt:variant>
    </vt:vector>
  </HeadingPairs>
  <TitlesOfParts>
    <vt:vector size="32" baseType="lpstr">
      <vt:lpstr>Arial</vt:lpstr>
      <vt:lpstr>Calibri</vt:lpstr>
      <vt:lpstr>Calibri Light</vt:lpstr>
      <vt:lpstr>Symbol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Module Name  : Electrical Engineering Module Code  : ACDA5001 Credits    : 20 Level    : 5 Pre – Requisites : None Lecturer   : Stalin Jacob Lecturer Email ID : s.wpackiadhas@uwtsd.ac.uk</vt:lpstr>
      <vt:lpstr>Module Descriptor</vt:lpstr>
      <vt:lpstr>Module Descriptor</vt:lpstr>
      <vt:lpstr>Study time allocation      </vt:lpstr>
      <vt:lpstr>Module Descriptor</vt:lpstr>
      <vt:lpstr>Module Descriptor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106</cp:revision>
  <dcterms:created xsi:type="dcterms:W3CDTF">2021-03-09T15:35:42Z</dcterms:created>
  <dcterms:modified xsi:type="dcterms:W3CDTF">2023-01-30T23:05:11Z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